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9907200" cx="6858000"/>
  <p:notesSz cx="6858000" cy="9144000"/>
  <p:embeddedFontLst>
    <p:embeddedFont>
      <p:font typeface="Roboto"/>
      <p:regular r:id="rId28"/>
      <p:bold r:id="rId29"/>
      <p:italic r:id="rId30"/>
      <p:boldItalic r:id="rId31"/>
    </p:embeddedFont>
    <p:embeddedFont>
      <p:font typeface="Amiri"/>
      <p:regular r:id="rId32"/>
      <p:bold r:id="rId33"/>
      <p:italic r:id="rId34"/>
      <p:boldItalic r:id="rId35"/>
    </p:embeddedFont>
    <p:embeddedFont>
      <p:font typeface="Cabin"/>
      <p:regular r:id="rId36"/>
      <p:bold r:id="rId37"/>
      <p:italic r:id="rId38"/>
      <p:boldItalic r:id="rId39"/>
    </p:embeddedFont>
    <p:embeddedFont>
      <p:font typeface="Titillium Web"/>
      <p:regular r:id="rId40"/>
      <p:bold r:id="rId41"/>
      <p:italic r:id="rId42"/>
      <p:boldItalic r:id="rId43"/>
    </p:embeddedFont>
    <p:embeddedFont>
      <p:font typeface="Exo"/>
      <p:regular r:id="rId44"/>
      <p:bold r:id="rId45"/>
      <p:italic r:id="rId46"/>
      <p:boldItalic r:id="rId47"/>
    </p:embeddedFont>
    <p:embeddedFont>
      <p:font typeface="Comfortaa"/>
      <p:regular r:id="rId48"/>
      <p:bold r:id="rId49"/>
    </p:embeddedFont>
    <p:embeddedFont>
      <p:font typeface="Century Gothic"/>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9355DA-2CE8-41AB-A03E-09798AA68779}">
  <a:tblStyle styleId="{A99355DA-2CE8-41AB-A03E-09798AA6877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5FA96CA-227C-4E83-8324-E297D95C741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regular.fntdata"/><Relationship Id="rId42" Type="http://schemas.openxmlformats.org/officeDocument/2006/relationships/font" Target="fonts/TitilliumWeb-italic.fntdata"/><Relationship Id="rId41" Type="http://schemas.openxmlformats.org/officeDocument/2006/relationships/font" Target="fonts/TitilliumWeb-bold.fntdata"/><Relationship Id="rId44" Type="http://schemas.openxmlformats.org/officeDocument/2006/relationships/font" Target="fonts/Exo-regular.fntdata"/><Relationship Id="rId43" Type="http://schemas.openxmlformats.org/officeDocument/2006/relationships/font" Target="fonts/TitilliumWeb-boldItalic.fntdata"/><Relationship Id="rId46" Type="http://schemas.openxmlformats.org/officeDocument/2006/relationships/font" Target="fonts/Exo-italic.fntdata"/><Relationship Id="rId45" Type="http://schemas.openxmlformats.org/officeDocument/2006/relationships/font" Target="fonts/Ex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mfortaa-regular.fntdata"/><Relationship Id="rId47" Type="http://schemas.openxmlformats.org/officeDocument/2006/relationships/font" Target="fonts/Exo-boldItalic.fntdata"/><Relationship Id="rId49" Type="http://schemas.openxmlformats.org/officeDocument/2006/relationships/font" Target="fonts/Comforta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33" Type="http://schemas.openxmlformats.org/officeDocument/2006/relationships/font" Target="fonts/Amiri-bold.fntdata"/><Relationship Id="rId32" Type="http://schemas.openxmlformats.org/officeDocument/2006/relationships/font" Target="fonts/Amiri-regular.fntdata"/><Relationship Id="rId35" Type="http://schemas.openxmlformats.org/officeDocument/2006/relationships/font" Target="fonts/Amiri-boldItalic.fntdata"/><Relationship Id="rId34" Type="http://schemas.openxmlformats.org/officeDocument/2006/relationships/font" Target="fonts/Amiri-italic.fntdata"/><Relationship Id="rId37" Type="http://schemas.openxmlformats.org/officeDocument/2006/relationships/font" Target="fonts/Cabin-bold.fntdata"/><Relationship Id="rId36" Type="http://schemas.openxmlformats.org/officeDocument/2006/relationships/font" Target="fonts/Cabin-regular.fntdata"/><Relationship Id="rId39" Type="http://schemas.openxmlformats.org/officeDocument/2006/relationships/font" Target="fonts/Cabin-boldItalic.fntdata"/><Relationship Id="rId38" Type="http://schemas.openxmlformats.org/officeDocument/2006/relationships/font" Target="fonts/Cabin-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29" Type="http://schemas.openxmlformats.org/officeDocument/2006/relationships/font" Target="fonts/Roboto-bold.fntdata"/><Relationship Id="rId51" Type="http://schemas.openxmlformats.org/officeDocument/2006/relationships/font" Target="fonts/CenturyGothic-bold.fntdata"/><Relationship Id="rId50" Type="http://schemas.openxmlformats.org/officeDocument/2006/relationships/font" Target="fonts/CenturyGothic-regular.fntdata"/><Relationship Id="rId53" Type="http://schemas.openxmlformats.org/officeDocument/2006/relationships/font" Target="fonts/CenturyGothic-boldItalic.fntdata"/><Relationship Id="rId52"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94a373b47_0_3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194a373b4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94a373b47_0_4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94a373b4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94a373b47_0_54: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94a373b4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194a373b47_0_97: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194a373b4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194a373b47_0_13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194a373b4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1432cad411_0_284: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1432cad411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1432cad411_0_391: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1432cad411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05a21937285e97a_0:notes"/>
          <p:cNvSpPr/>
          <p:nvPr>
            <p:ph idx="2" type="sldImg"/>
          </p:nvPr>
        </p:nvSpPr>
        <p:spPr>
          <a:xfrm>
            <a:off x="2242503"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05a21937285e97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7d57e41919c84182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7d57e41919c8418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7d57e41919c84182_4: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7d57e41919c8418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686034211_0_329: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1686034211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169f0f3681_0_28: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169f0f368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69f0f3681_0_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69f0f368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686034211_0_333: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686034211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686d775b4_0_1: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686d775b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686d775b4_0_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1686d775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69f0f3681_0_117: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69f0f3681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69f0f3681_0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69f0f36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6c49084e7b65f02e_6: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6c49084e7b65f02e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94a373b47_0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194a373b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flipH="1" rot="10800000">
            <a:off x="-4249995" y="-693863"/>
            <a:ext cx="7896309" cy="4376970"/>
            <a:chOff x="4178350" y="2375050"/>
            <a:chExt cx="938350" cy="515775"/>
          </a:xfrm>
        </p:grpSpPr>
        <p:sp>
          <p:nvSpPr>
            <p:cNvPr id="11" name="Google Shape;11;p2"/>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ph type="ctrTitle"/>
          </p:nvPr>
        </p:nvSpPr>
        <p:spPr>
          <a:xfrm>
            <a:off x="233850" y="3424786"/>
            <a:ext cx="6390300" cy="28080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1pPr>
            <a:lvl2pPr lvl="1"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2pPr>
            <a:lvl3pPr lvl="2"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3pPr>
            <a:lvl4pPr lvl="3"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4pPr>
            <a:lvl5pPr lvl="4"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5pPr>
            <a:lvl6pPr lvl="5"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6pPr>
            <a:lvl7pPr lvl="6"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7pPr>
            <a:lvl8pPr lvl="7"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8pPr>
            <a:lvl9pPr lvl="8" algn="ctr">
              <a:spcBef>
                <a:spcPts val="0"/>
              </a:spcBef>
              <a:spcAft>
                <a:spcPts val="0"/>
              </a:spcAft>
              <a:buClr>
                <a:srgbClr val="1155CC"/>
              </a:buClr>
              <a:buSzPts val="5200"/>
              <a:buFont typeface="Comfortaa"/>
              <a:buNone/>
              <a:defRPr b="1" sz="5200">
                <a:solidFill>
                  <a:srgbClr val="1155CC"/>
                </a:solidFill>
                <a:latin typeface="Comfortaa"/>
                <a:ea typeface="Comfortaa"/>
                <a:cs typeface="Comfortaa"/>
                <a:sym typeface="Comfortaa"/>
              </a:defRPr>
            </a:lvl9pPr>
          </a:lstStyle>
          <a:p/>
        </p:txBody>
      </p:sp>
      <p:sp>
        <p:nvSpPr>
          <p:cNvPr id="19" name="Google Shape;19;p2"/>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2"/>
          <p:cNvSpPr txBox="1"/>
          <p:nvPr/>
        </p:nvSpPr>
        <p:spPr>
          <a:xfrm>
            <a:off x="78375" y="7889749"/>
            <a:ext cx="1974300" cy="192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highlight>
                  <a:srgbClr val="EFF6FC"/>
                </a:highlight>
                <a:latin typeface="Titillium Web"/>
                <a:ea typeface="Titillium Web"/>
                <a:cs typeface="Titillium Web"/>
                <a:sym typeface="Titillium Web"/>
              </a:rPr>
              <a:t>Color Index:</a:t>
            </a:r>
            <a:endParaRPr b="1" sz="2000">
              <a:highlight>
                <a:srgbClr val="EFF6FC"/>
              </a:highlight>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pic>
        <p:nvPicPr>
          <p:cNvPr id="21" name="Google Shape;21;p2"/>
          <p:cNvPicPr preferRelativeResize="0"/>
          <p:nvPr/>
        </p:nvPicPr>
        <p:blipFill>
          <a:blip r:embed="rId2">
            <a:alphaModFix/>
          </a:blip>
          <a:stretch>
            <a:fillRect/>
          </a:stretch>
        </p:blipFill>
        <p:spPr>
          <a:xfrm>
            <a:off x="5216146" y="255279"/>
            <a:ext cx="1556629" cy="1512514"/>
          </a:xfrm>
          <a:prstGeom prst="rect">
            <a:avLst/>
          </a:prstGeom>
          <a:noFill/>
          <a:ln>
            <a:noFill/>
          </a:ln>
          <a:effectLst>
            <a:outerShdw blurRad="185738" rotWithShape="0" algn="bl" dir="5400000" dist="19050">
              <a:srgbClr val="000000">
                <a:alpha val="50000"/>
              </a:srgbClr>
            </a:outerShdw>
          </a:effectLst>
        </p:spPr>
      </p:pic>
      <p:pic>
        <p:nvPicPr>
          <p:cNvPr id="22" name="Google Shape;22;p2"/>
          <p:cNvPicPr preferRelativeResize="0"/>
          <p:nvPr/>
        </p:nvPicPr>
        <p:blipFill>
          <a:blip r:embed="rId3">
            <a:alphaModFix/>
          </a:blip>
          <a:stretch>
            <a:fillRect/>
          </a:stretch>
        </p:blipFill>
        <p:spPr>
          <a:xfrm>
            <a:off x="3375200" y="122100"/>
            <a:ext cx="1840948" cy="1778875"/>
          </a:xfrm>
          <a:prstGeom prst="rect">
            <a:avLst/>
          </a:prstGeom>
          <a:noFill/>
          <a:ln>
            <a:noFill/>
          </a:ln>
          <a:effectLst>
            <a:outerShdw blurRad="185738" rotWithShape="0" algn="bl" dir="5400000" dist="19050">
              <a:srgbClr val="000000">
                <a:alpha val="50000"/>
              </a:srgbClr>
            </a:outerShdw>
          </a:effectLst>
        </p:spPr>
      </p:pic>
      <p:grpSp>
        <p:nvGrpSpPr>
          <p:cNvPr id="23" name="Google Shape;23;p2"/>
          <p:cNvGrpSpPr/>
          <p:nvPr/>
        </p:nvGrpSpPr>
        <p:grpSpPr>
          <a:xfrm flipH="1">
            <a:off x="2128874" y="7759983"/>
            <a:ext cx="6168412" cy="2782086"/>
            <a:chOff x="5619200" y="4458200"/>
            <a:chExt cx="1647150" cy="742900"/>
          </a:xfrm>
        </p:grpSpPr>
        <p:sp>
          <p:nvSpPr>
            <p:cNvPr id="24" name="Google Shape;24;p2"/>
            <p:cNvSpPr/>
            <p:nvPr/>
          </p:nvSpPr>
          <p:spPr>
            <a:xfrm>
              <a:off x="5619200" y="4458200"/>
              <a:ext cx="1647150" cy="690850"/>
            </a:xfrm>
            <a:custGeom>
              <a:rect b="b" l="l" r="r" t="t"/>
              <a:pathLst>
                <a:path extrusionOk="0" h="27634" w="65886">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rgbClr val="C7E0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solidFill>
              <a:srgbClr val="C7E0F4"/>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9" name="Shape 29"/>
        <p:cNvGrpSpPr/>
        <p:nvPr/>
      </p:nvGrpSpPr>
      <p:grpSpPr>
        <a:xfrm>
          <a:off x="0" y="0"/>
          <a:ext cx="0" cy="0"/>
          <a:chOff x="0" y="0"/>
          <a:chExt cx="0" cy="0"/>
        </a:xfrm>
      </p:grpSpPr>
      <p:sp>
        <p:nvSpPr>
          <p:cNvPr id="30" name="Google Shape;30;p3"/>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1" name="Google Shape;31;p3"/>
          <p:cNvSpPr txBox="1"/>
          <p:nvPr/>
        </p:nvSpPr>
        <p:spPr>
          <a:xfrm>
            <a:off x="7925034" y="8641991"/>
            <a:ext cx="453900" cy="8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solidFill>
                <a:srgbClr val="000000"/>
              </a:solidFill>
            </a:endParaRPr>
          </a:p>
        </p:txBody>
      </p:sp>
      <p:grpSp>
        <p:nvGrpSpPr>
          <p:cNvPr id="32" name="Google Shape;32;p3"/>
          <p:cNvGrpSpPr/>
          <p:nvPr/>
        </p:nvGrpSpPr>
        <p:grpSpPr>
          <a:xfrm>
            <a:off x="3344615" y="8369760"/>
            <a:ext cx="6850330" cy="3765261"/>
            <a:chOff x="4178350" y="2375050"/>
            <a:chExt cx="938350" cy="515775"/>
          </a:xfrm>
        </p:grpSpPr>
        <p:sp>
          <p:nvSpPr>
            <p:cNvPr id="33" name="Google Shape;33;p3"/>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nvSpPr>
        <p:spPr>
          <a:xfrm>
            <a:off x="290700" y="551900"/>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GB" sz="3600">
                <a:solidFill>
                  <a:srgbClr val="1155CC"/>
                </a:solidFill>
                <a:latin typeface="Comfortaa"/>
                <a:ea typeface="Comfortaa"/>
                <a:cs typeface="Comfortaa"/>
                <a:sym typeface="Comfortaa"/>
              </a:rPr>
              <a:t>Objectives</a:t>
            </a:r>
            <a:endParaRPr b="1" sz="3600">
              <a:solidFill>
                <a:srgbClr val="1155CC"/>
              </a:solidFill>
              <a:latin typeface="Comfortaa"/>
              <a:ea typeface="Comfortaa"/>
              <a:cs typeface="Comfortaa"/>
              <a:sym typeface="Comfortaa"/>
            </a:endParaRPr>
          </a:p>
        </p:txBody>
      </p:sp>
      <p:sp>
        <p:nvSpPr>
          <p:cNvPr id="41" name="Google Shape;41;p3"/>
          <p:cNvSpPr txBox="1"/>
          <p:nvPr>
            <p:ph idx="1" type="body"/>
          </p:nvPr>
        </p:nvSpPr>
        <p:spPr>
          <a:xfrm>
            <a:off x="550400" y="1530800"/>
            <a:ext cx="5607300" cy="62781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Font typeface="Titillium Web"/>
              <a:buChar char="➜"/>
              <a:defRPr sz="1600">
                <a:latin typeface="Titillium Web"/>
                <a:ea typeface="Titillium Web"/>
                <a:cs typeface="Titillium Web"/>
                <a:sym typeface="Titillium Web"/>
              </a:defRPr>
            </a:lvl1pPr>
            <a:lvl2pPr indent="-304800" lvl="1" marL="914400">
              <a:spcBef>
                <a:spcPts val="0"/>
              </a:spcBef>
              <a:spcAft>
                <a:spcPts val="0"/>
              </a:spcAft>
              <a:buSzPts val="1200"/>
              <a:buFont typeface="Titillium Web"/>
              <a:buChar char="○"/>
              <a:defRPr sz="1200">
                <a:latin typeface="Titillium Web"/>
                <a:ea typeface="Titillium Web"/>
                <a:cs typeface="Titillium Web"/>
                <a:sym typeface="Titillium Web"/>
              </a:defRPr>
            </a:lvl2pPr>
            <a:lvl3pPr indent="-304800" lvl="2" marL="1371600">
              <a:spcBef>
                <a:spcPts val="0"/>
              </a:spcBef>
              <a:spcAft>
                <a:spcPts val="0"/>
              </a:spcAft>
              <a:buSzPts val="1200"/>
              <a:buFont typeface="Titillium Web"/>
              <a:buChar char="■"/>
              <a:defRPr sz="1200">
                <a:latin typeface="Titillium Web"/>
                <a:ea typeface="Titillium Web"/>
                <a:cs typeface="Titillium Web"/>
                <a:sym typeface="Titillium Web"/>
              </a:defRPr>
            </a:lvl3pPr>
            <a:lvl4pPr indent="-304800" lvl="3" marL="1828800">
              <a:spcBef>
                <a:spcPts val="0"/>
              </a:spcBef>
              <a:spcAft>
                <a:spcPts val="0"/>
              </a:spcAft>
              <a:buSzPts val="1200"/>
              <a:buFont typeface="Titillium Web"/>
              <a:buChar char="●"/>
              <a:defRPr sz="1200">
                <a:latin typeface="Titillium Web"/>
                <a:ea typeface="Titillium Web"/>
                <a:cs typeface="Titillium Web"/>
                <a:sym typeface="Titillium Web"/>
              </a:defRPr>
            </a:lvl4pPr>
            <a:lvl5pPr indent="-304800" lvl="4" marL="2286000">
              <a:spcBef>
                <a:spcPts val="0"/>
              </a:spcBef>
              <a:spcAft>
                <a:spcPts val="0"/>
              </a:spcAft>
              <a:buSzPts val="1200"/>
              <a:buFont typeface="Titillium Web"/>
              <a:buChar char="○"/>
              <a:defRPr sz="1200">
                <a:latin typeface="Titillium Web"/>
                <a:ea typeface="Titillium Web"/>
                <a:cs typeface="Titillium Web"/>
                <a:sym typeface="Titillium Web"/>
              </a:defRPr>
            </a:lvl5pPr>
            <a:lvl6pPr indent="-304800" lvl="5" marL="2743200">
              <a:spcBef>
                <a:spcPts val="0"/>
              </a:spcBef>
              <a:spcAft>
                <a:spcPts val="0"/>
              </a:spcAft>
              <a:buSzPts val="1200"/>
              <a:buFont typeface="Titillium Web"/>
              <a:buChar char="■"/>
              <a:defRPr sz="1200">
                <a:latin typeface="Titillium Web"/>
                <a:ea typeface="Titillium Web"/>
                <a:cs typeface="Titillium Web"/>
                <a:sym typeface="Titillium Web"/>
              </a:defRPr>
            </a:lvl6pPr>
            <a:lvl7pPr indent="-304800" lvl="6" marL="3200400">
              <a:spcBef>
                <a:spcPts val="0"/>
              </a:spcBef>
              <a:spcAft>
                <a:spcPts val="0"/>
              </a:spcAft>
              <a:buSzPts val="1200"/>
              <a:buFont typeface="Titillium Web"/>
              <a:buChar char="●"/>
              <a:defRPr sz="1200">
                <a:latin typeface="Titillium Web"/>
                <a:ea typeface="Titillium Web"/>
                <a:cs typeface="Titillium Web"/>
                <a:sym typeface="Titillium Web"/>
              </a:defRPr>
            </a:lvl7pPr>
            <a:lvl8pPr indent="-304800" lvl="7" marL="3657600">
              <a:spcBef>
                <a:spcPts val="0"/>
              </a:spcBef>
              <a:spcAft>
                <a:spcPts val="0"/>
              </a:spcAft>
              <a:buSzPts val="1200"/>
              <a:buFont typeface="Titillium Web"/>
              <a:buChar char="○"/>
              <a:defRPr sz="1200">
                <a:latin typeface="Titillium Web"/>
                <a:ea typeface="Titillium Web"/>
                <a:cs typeface="Titillium Web"/>
                <a:sym typeface="Titillium Web"/>
              </a:defRPr>
            </a:lvl8pPr>
            <a:lvl9pPr indent="-304800" lvl="8" marL="4114800">
              <a:spcBef>
                <a:spcPts val="0"/>
              </a:spcBef>
              <a:spcAft>
                <a:spcPts val="0"/>
              </a:spcAft>
              <a:buSzPts val="1200"/>
              <a:buFont typeface="Titillium Web"/>
              <a:buChar char="■"/>
              <a:defRPr sz="1200">
                <a:latin typeface="Titillium Web"/>
                <a:ea typeface="Titillium Web"/>
                <a:cs typeface="Titillium Web"/>
                <a:sym typeface="Titillium Web"/>
              </a:defRPr>
            </a:lvl9pPr>
          </a:lstStyle>
          <a:p/>
        </p:txBody>
      </p:sp>
      <p:grpSp>
        <p:nvGrpSpPr>
          <p:cNvPr id="42" name="Google Shape;42;p3"/>
          <p:cNvGrpSpPr/>
          <p:nvPr/>
        </p:nvGrpSpPr>
        <p:grpSpPr>
          <a:xfrm flipH="1" rot="9961656">
            <a:off x="-1970665" y="-799404"/>
            <a:ext cx="4983745" cy="2242765"/>
            <a:chOff x="5706150" y="4536325"/>
            <a:chExt cx="1477225" cy="664775"/>
          </a:xfrm>
        </p:grpSpPr>
        <p:sp>
          <p:nvSpPr>
            <p:cNvPr id="43" name="Google Shape;43;p3"/>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spTree>
      <p:nvGrpSpPr>
        <p:cNvPr id="47" name="Shape 47"/>
        <p:cNvGrpSpPr/>
        <p:nvPr/>
      </p:nvGrpSpPr>
      <p:grpSpPr>
        <a:xfrm>
          <a:off x="0" y="0"/>
          <a:ext cx="0" cy="0"/>
          <a:chOff x="0" y="0"/>
          <a:chExt cx="0" cy="0"/>
        </a:xfrm>
      </p:grpSpPr>
      <p:sp>
        <p:nvSpPr>
          <p:cNvPr id="48" name="Google Shape;48;p4"/>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4"/>
          <p:cNvSpPr txBox="1"/>
          <p:nvPr/>
        </p:nvSpPr>
        <p:spPr>
          <a:xfrm>
            <a:off x="7925034" y="8641991"/>
            <a:ext cx="453900" cy="81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solidFill>
                <a:srgbClr val="000000"/>
              </a:solidFill>
            </a:endParaRPr>
          </a:p>
        </p:txBody>
      </p:sp>
      <p:grpSp>
        <p:nvGrpSpPr>
          <p:cNvPr id="50" name="Google Shape;50;p4"/>
          <p:cNvGrpSpPr/>
          <p:nvPr/>
        </p:nvGrpSpPr>
        <p:grpSpPr>
          <a:xfrm>
            <a:off x="3344615" y="8369760"/>
            <a:ext cx="6850330" cy="3765261"/>
            <a:chOff x="4178350" y="2375050"/>
            <a:chExt cx="938350" cy="515775"/>
          </a:xfrm>
        </p:grpSpPr>
        <p:sp>
          <p:nvSpPr>
            <p:cNvPr id="51" name="Google Shape;51;p4"/>
            <p:cNvSpPr/>
            <p:nvPr/>
          </p:nvSpPr>
          <p:spPr>
            <a:xfrm>
              <a:off x="4178350" y="2375050"/>
              <a:ext cx="938350" cy="470050"/>
            </a:xfrm>
            <a:custGeom>
              <a:rect b="b" l="l" r="r" t="t"/>
              <a:pathLst>
                <a:path extrusionOk="0" h="18802" w="37534">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rgbClr val="EFF6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4192225" y="2449850"/>
              <a:ext cx="867875" cy="411650"/>
            </a:xfrm>
            <a:custGeom>
              <a:rect b="b" l="l" r="r" t="t"/>
              <a:pathLst>
                <a:path extrusionOk="0" h="16466" w="34715">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4252800" y="2496850"/>
              <a:ext cx="761025" cy="376950"/>
            </a:xfrm>
            <a:custGeom>
              <a:rect b="b" l="l" r="r" t="t"/>
              <a:pathLst>
                <a:path extrusionOk="0" h="15078" w="30441">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4311275" y="2568125"/>
              <a:ext cx="619300" cy="306050"/>
            </a:xfrm>
            <a:custGeom>
              <a:rect b="b" l="l" r="r" t="t"/>
              <a:pathLst>
                <a:path extrusionOk="0" h="12242" w="24772">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4374000" y="2647325"/>
              <a:ext cx="513325" cy="228750"/>
            </a:xfrm>
            <a:custGeom>
              <a:rect b="b" l="l" r="r" t="t"/>
              <a:pathLst>
                <a:path extrusionOk="0" h="9150" w="20533">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4437575" y="2724875"/>
              <a:ext cx="345675" cy="156550"/>
            </a:xfrm>
            <a:custGeom>
              <a:rect b="b" l="l" r="r" t="t"/>
              <a:pathLst>
                <a:path extrusionOk="0" h="6262" w="13827">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4481575" y="2799000"/>
              <a:ext cx="244675" cy="91825"/>
            </a:xfrm>
            <a:custGeom>
              <a:rect b="b" l="l" r="r" t="t"/>
              <a:pathLst>
                <a:path extrusionOk="0" h="3673" w="9787">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4"/>
          <p:cNvSpPr txBox="1"/>
          <p:nvPr>
            <p:ph type="title"/>
          </p:nvPr>
        </p:nvSpPr>
        <p:spPr>
          <a:xfrm>
            <a:off x="307200" y="577400"/>
            <a:ext cx="6243600" cy="6879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rgbClr val="1155CC"/>
              </a:buClr>
              <a:buSzPts val="3600"/>
              <a:buFont typeface="Comfortaa"/>
              <a:buNone/>
              <a:defRPr b="1" sz="3600">
                <a:solidFill>
                  <a:srgbClr val="1155CC"/>
                </a:solidFill>
                <a:latin typeface="Comfortaa"/>
                <a:ea typeface="Comfortaa"/>
                <a:cs typeface="Comfortaa"/>
                <a:sym typeface="Comfortaa"/>
              </a:defRPr>
            </a:lvl1pPr>
            <a:lvl2pPr lvl="1"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2pPr>
            <a:lvl3pPr lvl="2"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3pPr>
            <a:lvl4pPr lvl="3"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4pPr>
            <a:lvl5pPr lvl="4"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5pPr>
            <a:lvl6pPr lvl="5"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6pPr>
            <a:lvl7pPr lvl="6"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7pPr>
            <a:lvl8pPr lvl="7"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8pPr>
            <a:lvl9pPr lvl="8" rtl="0" algn="ctr">
              <a:spcBef>
                <a:spcPts val="0"/>
              </a:spcBef>
              <a:spcAft>
                <a:spcPts val="0"/>
              </a:spcAft>
              <a:buClr>
                <a:srgbClr val="1155CC"/>
              </a:buClr>
              <a:buSzPts val="2800"/>
              <a:buFont typeface="Comfortaa"/>
              <a:buNone/>
              <a:defRPr b="1">
                <a:solidFill>
                  <a:srgbClr val="1155CC"/>
                </a:solidFill>
                <a:latin typeface="Comfortaa"/>
                <a:ea typeface="Comfortaa"/>
                <a:cs typeface="Comfortaa"/>
                <a:sym typeface="Comfortaa"/>
              </a:defRPr>
            </a:lvl9pPr>
          </a:lstStyle>
          <a:p/>
        </p:txBody>
      </p:sp>
      <p:grpSp>
        <p:nvGrpSpPr>
          <p:cNvPr id="59" name="Google Shape;59;p4"/>
          <p:cNvGrpSpPr/>
          <p:nvPr/>
        </p:nvGrpSpPr>
        <p:grpSpPr>
          <a:xfrm flipH="1" rot="9961656">
            <a:off x="-1970665" y="-799404"/>
            <a:ext cx="4983745" cy="2242765"/>
            <a:chOff x="5706150" y="4536325"/>
            <a:chExt cx="1477225" cy="664775"/>
          </a:xfrm>
        </p:grpSpPr>
        <p:sp>
          <p:nvSpPr>
            <p:cNvPr id="60" name="Google Shape;60;p4"/>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1">
  <p:cSld name="TITLE_2_1_1">
    <p:spTree>
      <p:nvGrpSpPr>
        <p:cNvPr id="64" name="Shape 64"/>
        <p:cNvGrpSpPr/>
        <p:nvPr/>
      </p:nvGrpSpPr>
      <p:grpSpPr>
        <a:xfrm>
          <a:off x="0" y="0"/>
          <a:ext cx="0" cy="0"/>
          <a:chOff x="0" y="0"/>
          <a:chExt cx="0" cy="0"/>
        </a:xfrm>
      </p:grpSpPr>
      <p:sp>
        <p:nvSpPr>
          <p:cNvPr id="65" name="Google Shape;65;p5"/>
          <p:cNvSpPr txBox="1"/>
          <p:nvPr>
            <p:ph idx="12" type="sldNum"/>
          </p:nvPr>
        </p:nvSpPr>
        <p:spPr>
          <a:xfrm>
            <a:off x="9783343" y="8982098"/>
            <a:ext cx="411600" cy="7581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66" name="Google Shape;66;p5"/>
          <p:cNvGrpSpPr/>
          <p:nvPr/>
        </p:nvGrpSpPr>
        <p:grpSpPr>
          <a:xfrm flipH="1" rot="9961656">
            <a:off x="-1970665" y="-799404"/>
            <a:ext cx="4983745" cy="2242765"/>
            <a:chOff x="5706150" y="4536325"/>
            <a:chExt cx="1477225" cy="664775"/>
          </a:xfrm>
        </p:grpSpPr>
        <p:sp>
          <p:nvSpPr>
            <p:cNvPr id="67" name="Google Shape;67;p5"/>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5"/>
          <p:cNvGrpSpPr/>
          <p:nvPr/>
        </p:nvGrpSpPr>
        <p:grpSpPr>
          <a:xfrm flipH="1" rot="-1626486">
            <a:off x="4562379" y="7610470"/>
            <a:ext cx="4983725" cy="2242756"/>
            <a:chOff x="5706150" y="4536325"/>
            <a:chExt cx="1477225" cy="664775"/>
          </a:xfrm>
        </p:grpSpPr>
        <p:sp>
          <p:nvSpPr>
            <p:cNvPr id="72" name="Google Shape;72;p5"/>
            <p:cNvSpPr/>
            <p:nvPr/>
          </p:nvSpPr>
          <p:spPr>
            <a:xfrm>
              <a:off x="5706150" y="4536325"/>
              <a:ext cx="1477225" cy="645250"/>
            </a:xfrm>
            <a:custGeom>
              <a:rect b="b" l="l" r="r" t="t"/>
              <a:pathLst>
                <a:path extrusionOk="0" h="25810" w="59089">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5813125" y="4656950"/>
              <a:ext cx="1320600" cy="525400"/>
            </a:xfrm>
            <a:custGeom>
              <a:rect b="b" l="l" r="r" t="t"/>
              <a:pathLst>
                <a:path extrusionOk="0" h="21016" w="52824">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5873650" y="4751150"/>
              <a:ext cx="1188750" cy="437925"/>
            </a:xfrm>
            <a:custGeom>
              <a:rect b="b" l="l" r="r" t="t"/>
              <a:pathLst>
                <a:path extrusionOk="0" h="17517" w="4755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5987550" y="4937050"/>
              <a:ext cx="1010475" cy="264050"/>
            </a:xfrm>
            <a:custGeom>
              <a:rect b="b" l="l" r="r" t="t"/>
              <a:pathLst>
                <a:path extrusionOk="0" h="10562" w="40419">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76" name="Shape 7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u/9/d/1hWZI_sEt2OFsjf5rN7ay5J0imNIx-Zggfn8D9Vrxqp4/edit"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7"/>
          <p:cNvSpPr txBox="1"/>
          <p:nvPr>
            <p:ph type="ctrTitle"/>
          </p:nvPr>
        </p:nvSpPr>
        <p:spPr>
          <a:xfrm>
            <a:off x="233850" y="3424786"/>
            <a:ext cx="6390300" cy="2808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Hypertension</a:t>
            </a:r>
            <a:endParaRPr/>
          </a:p>
        </p:txBody>
      </p:sp>
      <p:sp>
        <p:nvSpPr>
          <p:cNvPr id="82" name="Google Shape;82;p7"/>
          <p:cNvSpPr txBox="1"/>
          <p:nvPr/>
        </p:nvSpPr>
        <p:spPr>
          <a:xfrm>
            <a:off x="178371" y="7377449"/>
            <a:ext cx="1825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u="sng">
                <a:solidFill>
                  <a:schemeClr val="hlink"/>
                </a:solidFill>
                <a:latin typeface="Titillium Web"/>
                <a:ea typeface="Titillium Web"/>
                <a:cs typeface="Titillium Web"/>
                <a:sym typeface="Titillium Web"/>
                <a:hlinkClick r:id="rId3"/>
              </a:rPr>
              <a:t>Editing File</a:t>
            </a:r>
            <a:endParaRPr sz="2400">
              <a:solidFill>
                <a:srgbClr val="3C78D8"/>
              </a:solidFill>
              <a:latin typeface="Titillium Web"/>
              <a:ea typeface="Titillium Web"/>
              <a:cs typeface="Titillium Web"/>
              <a:sym typeface="Titillium Web"/>
            </a:endParaRPr>
          </a:p>
        </p:txBody>
      </p:sp>
      <p:pic>
        <p:nvPicPr>
          <p:cNvPr id="83" name="Google Shape;83;p7"/>
          <p:cNvPicPr preferRelativeResize="0"/>
          <p:nvPr/>
        </p:nvPicPr>
        <p:blipFill>
          <a:blip r:embed="rId4">
            <a:alphaModFix/>
          </a:blip>
          <a:stretch>
            <a:fillRect/>
          </a:stretch>
        </p:blipFill>
        <p:spPr>
          <a:xfrm>
            <a:off x="4181475" y="1973500"/>
            <a:ext cx="1945149" cy="1451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6"/>
          <p:cNvSpPr txBox="1"/>
          <p:nvPr/>
        </p:nvSpPr>
        <p:spPr>
          <a:xfrm>
            <a:off x="361300" y="408675"/>
            <a:ext cx="3000000" cy="61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11">
                <a:solidFill>
                  <a:srgbClr val="1155CC"/>
                </a:solidFill>
                <a:latin typeface="Titillium Web"/>
                <a:ea typeface="Titillium Web"/>
                <a:cs typeface="Titillium Web"/>
                <a:sym typeface="Titillium Web"/>
              </a:rPr>
              <a:t>Explanation:</a:t>
            </a:r>
            <a:endParaRPr sz="2500">
              <a:solidFill>
                <a:schemeClr val="dk1"/>
              </a:solidFill>
            </a:endParaRPr>
          </a:p>
        </p:txBody>
      </p:sp>
      <p:pic>
        <p:nvPicPr>
          <p:cNvPr id="256" name="Google Shape;256;p16"/>
          <p:cNvPicPr preferRelativeResize="0"/>
          <p:nvPr/>
        </p:nvPicPr>
        <p:blipFill>
          <a:blip r:embed="rId3">
            <a:alphaModFix/>
          </a:blip>
          <a:stretch>
            <a:fillRect/>
          </a:stretch>
        </p:blipFill>
        <p:spPr>
          <a:xfrm>
            <a:off x="549899" y="1026075"/>
            <a:ext cx="5758200" cy="3825022"/>
          </a:xfrm>
          <a:prstGeom prst="rect">
            <a:avLst/>
          </a:prstGeom>
          <a:noFill/>
          <a:ln>
            <a:noFill/>
          </a:ln>
        </p:spPr>
      </p:pic>
      <p:graphicFrame>
        <p:nvGraphicFramePr>
          <p:cNvPr id="257" name="Google Shape;257;p16"/>
          <p:cNvGraphicFramePr/>
          <p:nvPr/>
        </p:nvGraphicFramePr>
        <p:xfrm>
          <a:off x="7649600" y="408685"/>
          <a:ext cx="3000000" cy="3000000"/>
        </p:xfrm>
        <a:graphic>
          <a:graphicData uri="http://schemas.openxmlformats.org/drawingml/2006/table">
            <a:tbl>
              <a:tblPr>
                <a:noFill/>
                <a:tableStyleId>{25FA96CA-227C-4E83-8324-E297D95C741C}</a:tableStyleId>
              </a:tblPr>
              <a:tblGrid>
                <a:gridCol w="1225175"/>
                <a:gridCol w="5485275"/>
              </a:tblGrid>
              <a:tr h="1093000">
                <a:tc gridSpan="2">
                  <a:txBody>
                    <a:bodyPr/>
                    <a:lstStyle/>
                    <a:p>
                      <a:pPr indent="0" lvl="0" marL="0" rtl="0" algn="ctr">
                        <a:spcBef>
                          <a:spcPts val="0"/>
                        </a:spcBef>
                        <a:spcAft>
                          <a:spcPts val="0"/>
                        </a:spcAft>
                        <a:buNone/>
                      </a:pPr>
                      <a:r>
                        <a:rPr lang="en-GB" sz="1900">
                          <a:solidFill>
                            <a:schemeClr val="lt1"/>
                          </a:solidFill>
                          <a:latin typeface="Titillium Web"/>
                          <a:ea typeface="Titillium Web"/>
                          <a:cs typeface="Titillium Web"/>
                          <a:sym typeface="Titillium Web"/>
                        </a:rPr>
                        <a:t>Regulation of blood pressure</a:t>
                      </a:r>
                      <a:endParaRPr sz="1900">
                        <a:solidFill>
                          <a:schemeClr val="lt1"/>
                        </a:solidFill>
                        <a:latin typeface="Titillium Web"/>
                        <a:ea typeface="Titillium Web"/>
                        <a:cs typeface="Titillium Web"/>
                        <a:sym typeface="Titillium Web"/>
                      </a:endParaRPr>
                    </a:p>
                  </a:txBody>
                  <a:tcPr marT="91425" marB="91425" marR="91425" marL="91425">
                    <a:solidFill>
                      <a:schemeClr val="accent3"/>
                    </a:solidFill>
                  </a:tcPr>
                </a:tc>
                <a:tc hMerge="1"/>
              </a:tr>
              <a:tr h="1392975">
                <a:tc gridSpan="2">
                  <a:txBody>
                    <a:bodyPr/>
                    <a:lstStyle/>
                    <a:p>
                      <a:pPr indent="0" lvl="0" marL="0" rtl="0" algn="l">
                        <a:spcBef>
                          <a:spcPts val="0"/>
                        </a:spcBef>
                        <a:spcAft>
                          <a:spcPts val="0"/>
                        </a:spcAft>
                        <a:buClr>
                          <a:schemeClr val="dk1"/>
                        </a:buClr>
                        <a:buSzPts val="1100"/>
                        <a:buFont typeface="Arial"/>
                        <a:buNone/>
                      </a:pPr>
                      <a:r>
                        <a:rPr lang="en-GB" sz="1700">
                          <a:latin typeface="Titillium Web"/>
                          <a:ea typeface="Titillium Web"/>
                          <a:cs typeface="Titillium Web"/>
                          <a:sym typeface="Titillium Web"/>
                        </a:rPr>
                        <a:t>There are 2 hemodynamic variables that are involved in the regulation of BP. They are cardiac output and peripheral vascular resistance.</a:t>
                      </a:r>
                      <a:endParaRPr sz="17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GB" sz="1700">
                          <a:latin typeface="Titillium Web"/>
                          <a:ea typeface="Titillium Web"/>
                          <a:cs typeface="Titillium Web"/>
                          <a:sym typeface="Titillium Web"/>
                        </a:rPr>
                        <a:t>BP = Cardiac Output x Peripheral Resistance</a:t>
                      </a:r>
                      <a:endParaRPr b="1" sz="1700">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tc>
                <a:tc hMerge="1"/>
              </a:tr>
              <a:tr h="1085450">
                <a:tc>
                  <a:txBody>
                    <a:bodyPr/>
                    <a:lstStyle/>
                    <a:p>
                      <a:pPr indent="0" lvl="0" marL="0" rtl="0" algn="l">
                        <a:spcBef>
                          <a:spcPts val="0"/>
                        </a:spcBef>
                        <a:spcAft>
                          <a:spcPts val="0"/>
                        </a:spcAft>
                        <a:buNone/>
                      </a:pPr>
                      <a:r>
                        <a:rPr lang="en-GB" sz="1700">
                          <a:latin typeface="Titillium Web"/>
                          <a:ea typeface="Titillium Web"/>
                          <a:cs typeface="Titillium Web"/>
                          <a:sym typeface="Titillium Web"/>
                        </a:rPr>
                        <a:t>Cardiac Output</a:t>
                      </a:r>
                      <a:endParaRPr sz="1700">
                        <a:latin typeface="Titillium Web"/>
                        <a:ea typeface="Titillium Web"/>
                        <a:cs typeface="Titillium Web"/>
                        <a:sym typeface="Titillium Web"/>
                      </a:endParaRPr>
                    </a:p>
                  </a:txBody>
                  <a:tcPr marT="91425" marB="91425" marR="91425" marL="91425">
                    <a:solidFill>
                      <a:schemeClr val="lt2"/>
                    </a:solidFill>
                  </a:tcPr>
                </a:tc>
                <a:tc>
                  <a:txBody>
                    <a:bodyPr/>
                    <a:lstStyle/>
                    <a:p>
                      <a:pPr indent="0" lvl="0" marL="0" rtl="0" algn="l">
                        <a:spcBef>
                          <a:spcPts val="0"/>
                        </a:spcBef>
                        <a:spcAft>
                          <a:spcPts val="0"/>
                        </a:spcAft>
                        <a:buClr>
                          <a:schemeClr val="dk1"/>
                        </a:buClr>
                        <a:buSzPts val="1100"/>
                        <a:buFont typeface="Arial"/>
                        <a:buNone/>
                      </a:pPr>
                      <a:r>
                        <a:rPr lang="en-GB" sz="1700">
                          <a:latin typeface="Titillium Web"/>
                          <a:ea typeface="Titillium Web"/>
                          <a:cs typeface="Titillium Web"/>
                          <a:sym typeface="Titillium Web"/>
                        </a:rPr>
                        <a:t>A</a:t>
                      </a:r>
                      <a:r>
                        <a:rPr lang="en-GB" sz="1700">
                          <a:latin typeface="Titillium Web"/>
                          <a:ea typeface="Titillium Web"/>
                          <a:cs typeface="Titillium Web"/>
                          <a:sym typeface="Titillium Web"/>
                        </a:rPr>
                        <a:t>ffected by blood volume and dependent on sodium</a:t>
                      </a:r>
                      <a:endParaRPr sz="17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700">
                          <a:latin typeface="Titillium Web"/>
                          <a:ea typeface="Titillium Web"/>
                          <a:cs typeface="Titillium Web"/>
                          <a:sym typeface="Titillium Web"/>
                        </a:rPr>
                        <a:t>concentrations.</a:t>
                      </a:r>
                      <a:endParaRPr sz="1700">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tc>
              </a:tr>
              <a:tr h="1401775">
                <a:tc>
                  <a:txBody>
                    <a:bodyPr/>
                    <a:lstStyle/>
                    <a:p>
                      <a:pPr indent="0" lvl="0" marL="0" rtl="0" algn="l">
                        <a:spcBef>
                          <a:spcPts val="0"/>
                        </a:spcBef>
                        <a:spcAft>
                          <a:spcPts val="0"/>
                        </a:spcAft>
                        <a:buClr>
                          <a:schemeClr val="dk1"/>
                        </a:buClr>
                        <a:buSzPts val="1100"/>
                        <a:buFont typeface="Arial"/>
                        <a:buNone/>
                      </a:pPr>
                      <a:r>
                        <a:rPr lang="en-GB" sz="1700">
                          <a:latin typeface="Titillium Web"/>
                          <a:ea typeface="Titillium Web"/>
                          <a:cs typeface="Titillium Web"/>
                          <a:sym typeface="Titillium Web"/>
                        </a:rPr>
                        <a:t>Peripheral</a:t>
                      </a:r>
                      <a:endParaRPr sz="17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700">
                          <a:latin typeface="Titillium Web"/>
                          <a:ea typeface="Titillium Web"/>
                          <a:cs typeface="Titillium Web"/>
                          <a:sym typeface="Titillium Web"/>
                        </a:rPr>
                        <a:t>resistance</a:t>
                      </a:r>
                      <a:endParaRPr sz="1700">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solidFill>
                      <a:schemeClr val="lt2"/>
                    </a:solidFill>
                  </a:tcPr>
                </a:tc>
                <a:tc>
                  <a:txBody>
                    <a:bodyPr/>
                    <a:lstStyle/>
                    <a:p>
                      <a:pPr indent="0" lvl="0" marL="0" rtl="0" algn="l">
                        <a:spcBef>
                          <a:spcPts val="0"/>
                        </a:spcBef>
                        <a:spcAft>
                          <a:spcPts val="0"/>
                        </a:spcAft>
                        <a:buClr>
                          <a:schemeClr val="dk1"/>
                        </a:buClr>
                        <a:buSzPts val="1100"/>
                        <a:buFont typeface="Arial"/>
                        <a:buNone/>
                      </a:pPr>
                      <a:r>
                        <a:rPr lang="en-GB"/>
                        <a:t>it is the resistance of the arteries to blood flow. When</a:t>
                      </a:r>
                      <a:endParaRPr/>
                    </a:p>
                    <a:p>
                      <a:pPr indent="0" lvl="0" marL="0" rtl="0" algn="l">
                        <a:spcBef>
                          <a:spcPts val="0"/>
                        </a:spcBef>
                        <a:spcAft>
                          <a:spcPts val="0"/>
                        </a:spcAft>
                        <a:buClr>
                          <a:schemeClr val="dk1"/>
                        </a:buClr>
                        <a:buSzPts val="1100"/>
                        <a:buFont typeface="Arial"/>
                        <a:buNone/>
                      </a:pPr>
                      <a:r>
                        <a:rPr lang="en-GB"/>
                        <a:t>the arteries constrict the resistance increases and when they</a:t>
                      </a:r>
                      <a:endParaRPr/>
                    </a:p>
                    <a:p>
                      <a:pPr indent="0" lvl="0" marL="0" rtl="0" algn="l">
                        <a:spcBef>
                          <a:spcPts val="0"/>
                        </a:spcBef>
                        <a:spcAft>
                          <a:spcPts val="0"/>
                        </a:spcAft>
                        <a:buClr>
                          <a:schemeClr val="dk1"/>
                        </a:buClr>
                        <a:buSzPts val="1100"/>
                        <a:buFont typeface="Arial"/>
                        <a:buNone/>
                      </a:pPr>
                      <a:r>
                        <a:rPr lang="en-GB"/>
                        <a:t>dilate the resistance decreases. Peripheral resistance is</a:t>
                      </a:r>
                      <a:endParaRPr/>
                    </a:p>
                    <a:p>
                      <a:pPr indent="0" lvl="0" marL="0" rtl="0" algn="l">
                        <a:spcBef>
                          <a:spcPts val="0"/>
                        </a:spcBef>
                        <a:spcAft>
                          <a:spcPts val="0"/>
                        </a:spcAft>
                        <a:buClr>
                          <a:schemeClr val="dk1"/>
                        </a:buClr>
                        <a:buSzPts val="1100"/>
                        <a:buFont typeface="Arial"/>
                        <a:buNone/>
                      </a:pPr>
                      <a:r>
                        <a:rPr lang="en-GB"/>
                        <a:t>regulated at the level of the arterioles. Arterioles are also known</a:t>
                      </a:r>
                      <a:endParaRPr/>
                    </a:p>
                    <a:p>
                      <a:pPr indent="0" lvl="0" marL="0" rtl="0" algn="l">
                        <a:spcBef>
                          <a:spcPts val="0"/>
                        </a:spcBef>
                        <a:spcAft>
                          <a:spcPts val="0"/>
                        </a:spcAft>
                        <a:buClr>
                          <a:schemeClr val="dk1"/>
                        </a:buClr>
                        <a:buSzPts val="1100"/>
                        <a:buFont typeface="Arial"/>
                        <a:buNone/>
                      </a:pPr>
                      <a:r>
                        <a:rPr lang="en-GB"/>
                        <a:t>as resistance vessels.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Peripheral resistance is determined by three factors:</a:t>
                      </a:r>
                      <a:endParaRPr/>
                    </a:p>
                    <a:p>
                      <a:pPr indent="0" lvl="0" marL="0" rtl="0" algn="l">
                        <a:spcBef>
                          <a:spcPts val="0"/>
                        </a:spcBef>
                        <a:spcAft>
                          <a:spcPts val="0"/>
                        </a:spcAft>
                        <a:buClr>
                          <a:schemeClr val="dk1"/>
                        </a:buClr>
                        <a:buSzPts val="1100"/>
                        <a:buFont typeface="Arial"/>
                        <a:buNone/>
                      </a:pPr>
                      <a:r>
                        <a:rPr lang="en-GB"/>
                        <a:t>● Autonomic activity: sympathetic activity constricts peripheral</a:t>
                      </a:r>
                      <a:endParaRPr/>
                    </a:p>
                    <a:p>
                      <a:pPr indent="0" lvl="0" marL="0" rtl="0" algn="l">
                        <a:spcBef>
                          <a:spcPts val="0"/>
                        </a:spcBef>
                        <a:spcAft>
                          <a:spcPts val="0"/>
                        </a:spcAft>
                        <a:buClr>
                          <a:schemeClr val="dk1"/>
                        </a:buClr>
                        <a:buSzPts val="1100"/>
                        <a:buFont typeface="Arial"/>
                        <a:buNone/>
                      </a:pPr>
                      <a:r>
                        <a:rPr lang="en-GB"/>
                        <a:t>arteries. (Sympathetic stimulation: arteries constrict.</a:t>
                      </a:r>
                      <a:endParaRPr/>
                    </a:p>
                    <a:p>
                      <a:pPr indent="0" lvl="0" marL="0" rtl="0" algn="l">
                        <a:spcBef>
                          <a:spcPts val="0"/>
                        </a:spcBef>
                        <a:spcAft>
                          <a:spcPts val="0"/>
                        </a:spcAft>
                        <a:buClr>
                          <a:schemeClr val="dk1"/>
                        </a:buClr>
                        <a:buSzPts val="1100"/>
                        <a:buFont typeface="Arial"/>
                        <a:buNone/>
                      </a:pPr>
                      <a:r>
                        <a:rPr lang="en-GB"/>
                        <a:t>Parasympathetic stimulation: arteries dilate.</a:t>
                      </a:r>
                      <a:endParaRPr/>
                    </a:p>
                    <a:p>
                      <a:pPr indent="0" lvl="0" marL="0" rtl="0" algn="l">
                        <a:spcBef>
                          <a:spcPts val="0"/>
                        </a:spcBef>
                        <a:spcAft>
                          <a:spcPts val="0"/>
                        </a:spcAft>
                        <a:buClr>
                          <a:schemeClr val="dk1"/>
                        </a:buClr>
                        <a:buSzPts val="1100"/>
                        <a:buFont typeface="Arial"/>
                        <a:buNone/>
                      </a:pPr>
                      <a:r>
                        <a:rPr lang="en-GB"/>
                        <a:t>● Pharmacologic agents: vasoconstrictor drugs increase</a:t>
                      </a:r>
                      <a:endParaRPr/>
                    </a:p>
                    <a:p>
                      <a:pPr indent="0" lvl="0" marL="0" rtl="0" algn="l">
                        <a:spcBef>
                          <a:spcPts val="0"/>
                        </a:spcBef>
                        <a:spcAft>
                          <a:spcPts val="0"/>
                        </a:spcAft>
                        <a:buClr>
                          <a:schemeClr val="dk1"/>
                        </a:buClr>
                        <a:buSzPts val="1100"/>
                        <a:buFont typeface="Arial"/>
                        <a:buNone/>
                      </a:pPr>
                      <a:r>
                        <a:rPr lang="en-GB"/>
                        <a:t>resistance while vasodilator drugs, e.g. nitroglycerin decrease</a:t>
                      </a:r>
                      <a:endParaRPr/>
                    </a:p>
                    <a:p>
                      <a:pPr indent="0" lvl="0" marL="0" rtl="0" algn="l">
                        <a:spcBef>
                          <a:spcPts val="0"/>
                        </a:spcBef>
                        <a:spcAft>
                          <a:spcPts val="0"/>
                        </a:spcAft>
                        <a:buClr>
                          <a:schemeClr val="dk1"/>
                        </a:buClr>
                        <a:buSzPts val="1100"/>
                        <a:buFont typeface="Arial"/>
                        <a:buNone/>
                      </a:pPr>
                      <a:r>
                        <a:rPr lang="en-GB"/>
                        <a:t>it.</a:t>
                      </a:r>
                      <a:endParaRPr/>
                    </a:p>
                    <a:p>
                      <a:pPr indent="0" lvl="0" marL="0" rtl="0" algn="l">
                        <a:spcBef>
                          <a:spcPts val="0"/>
                        </a:spcBef>
                        <a:spcAft>
                          <a:spcPts val="0"/>
                        </a:spcAft>
                        <a:buClr>
                          <a:schemeClr val="dk1"/>
                        </a:buClr>
                        <a:buSzPts val="1100"/>
                        <a:buFont typeface="Arial"/>
                        <a:buNone/>
                      </a:pPr>
                      <a:r>
                        <a:rPr lang="en-GB"/>
                        <a:t>● Blood viscosity: increased viscosity increases resistance.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Note: An increased blood flow in the arterioles induces</a:t>
                      </a:r>
                      <a:endParaRPr/>
                    </a:p>
                    <a:p>
                      <a:pPr indent="0" lvl="0" marL="0" rtl="0" algn="l">
                        <a:spcBef>
                          <a:spcPts val="0"/>
                        </a:spcBef>
                        <a:spcAft>
                          <a:spcPts val="0"/>
                        </a:spcAft>
                        <a:buClr>
                          <a:schemeClr val="dk1"/>
                        </a:buClr>
                        <a:buSzPts val="1100"/>
                        <a:buFont typeface="Arial"/>
                        <a:buNone/>
                      </a:pPr>
                      <a:r>
                        <a:rPr lang="en-GB"/>
                        <a:t>vasoconstriction to protect tissues against hyperperfusion.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Normal BP is maintained by a balance between factors that</a:t>
                      </a:r>
                      <a:endParaRPr/>
                    </a:p>
                    <a:p>
                      <a:pPr indent="0" lvl="0" marL="0" rtl="0" algn="l">
                        <a:spcBef>
                          <a:spcPts val="0"/>
                        </a:spcBef>
                        <a:spcAft>
                          <a:spcPts val="0"/>
                        </a:spcAft>
                        <a:buClr>
                          <a:schemeClr val="dk1"/>
                        </a:buClr>
                        <a:buSzPts val="1100"/>
                        <a:buFont typeface="Arial"/>
                        <a:buNone/>
                      </a:pPr>
                      <a:r>
                        <a:rPr lang="en-GB"/>
                        <a:t>induce vasoconstriction (e.g. angiotensin II and catecholamines)</a:t>
                      </a:r>
                      <a:endParaRPr/>
                    </a:p>
                    <a:p>
                      <a:pPr indent="0" lvl="0" marL="0" rtl="0" algn="l">
                        <a:spcBef>
                          <a:spcPts val="0"/>
                        </a:spcBef>
                        <a:spcAft>
                          <a:spcPts val="0"/>
                        </a:spcAft>
                        <a:buClr>
                          <a:schemeClr val="dk1"/>
                        </a:buClr>
                        <a:buSzPts val="1100"/>
                        <a:buFont typeface="Arial"/>
                        <a:buNone/>
                      </a:pPr>
                      <a:r>
                        <a:rPr lang="en-GB"/>
                        <a:t>and factors that induce vasodilation (e.g. kinins, prostaglandins</a:t>
                      </a:r>
                      <a:endParaRPr/>
                    </a:p>
                    <a:p>
                      <a:pPr indent="0" lvl="0" marL="0" rtl="0" algn="l">
                        <a:spcBef>
                          <a:spcPts val="0"/>
                        </a:spcBef>
                        <a:spcAft>
                          <a:spcPts val="0"/>
                        </a:spcAft>
                        <a:buClr>
                          <a:schemeClr val="dk1"/>
                        </a:buClr>
                        <a:buSzPts val="1100"/>
                        <a:buFont typeface="Arial"/>
                        <a:buNone/>
                      </a:pPr>
                      <a:r>
                        <a:rPr lang="en-GB"/>
                        <a:t>and nitric oxide).</a:t>
                      </a:r>
                      <a:endParaRPr/>
                    </a:p>
                    <a:p>
                      <a:pPr indent="0" lvl="0" marL="0" rtl="0" algn="l">
                        <a:spcBef>
                          <a:spcPts val="0"/>
                        </a:spcBef>
                        <a:spcAft>
                          <a:spcPts val="0"/>
                        </a:spcAft>
                        <a:buNone/>
                      </a:pPr>
                      <a:r>
                        <a:t/>
                      </a:r>
                      <a:endParaRPr/>
                    </a:p>
                  </a:txBody>
                  <a:tcPr marT="91425" marB="91425" marR="91425" marL="91425"/>
                </a:tc>
              </a:tr>
            </a:tbl>
          </a:graphicData>
        </a:graphic>
      </p:graphicFrame>
      <p:sp>
        <p:nvSpPr>
          <p:cNvPr id="258" name="Google Shape;258;p16"/>
          <p:cNvSpPr txBox="1"/>
          <p:nvPr/>
        </p:nvSpPr>
        <p:spPr>
          <a:xfrm>
            <a:off x="0" y="4645775"/>
            <a:ext cx="4272600" cy="95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511">
              <a:solidFill>
                <a:srgbClr val="1155CC"/>
              </a:solidFill>
              <a:latin typeface="Titillium Web"/>
              <a:ea typeface="Titillium Web"/>
              <a:cs typeface="Titillium Web"/>
              <a:sym typeface="Titillium Web"/>
            </a:endParaRPr>
          </a:p>
          <a:p>
            <a:pPr indent="0" lvl="0" marL="0" rtl="0" algn="ctr">
              <a:spcBef>
                <a:spcPts val="0"/>
              </a:spcBef>
              <a:spcAft>
                <a:spcPts val="0"/>
              </a:spcAft>
              <a:buNone/>
            </a:pPr>
            <a:r>
              <a:rPr b="1" lang="en-GB" sz="2511">
                <a:solidFill>
                  <a:srgbClr val="1155CC"/>
                </a:solidFill>
                <a:latin typeface="Titillium Web"/>
                <a:ea typeface="Titillium Web"/>
                <a:cs typeface="Titillium Web"/>
                <a:sym typeface="Titillium Web"/>
              </a:rPr>
              <a:t>Regulation of blood pressure:</a:t>
            </a:r>
            <a:endParaRPr sz="1100"/>
          </a:p>
        </p:txBody>
      </p:sp>
      <p:pic>
        <p:nvPicPr>
          <p:cNvPr id="259" name="Google Shape;259;p16"/>
          <p:cNvPicPr preferRelativeResize="0"/>
          <p:nvPr/>
        </p:nvPicPr>
        <p:blipFill>
          <a:blip r:embed="rId4">
            <a:alphaModFix/>
          </a:blip>
          <a:stretch>
            <a:fillRect/>
          </a:stretch>
        </p:blipFill>
        <p:spPr>
          <a:xfrm>
            <a:off x="152400" y="5703725"/>
            <a:ext cx="6553201" cy="32962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aphicFrame>
        <p:nvGraphicFramePr>
          <p:cNvPr id="264" name="Google Shape;264;p17"/>
          <p:cNvGraphicFramePr/>
          <p:nvPr/>
        </p:nvGraphicFramePr>
        <p:xfrm>
          <a:off x="0" y="10"/>
          <a:ext cx="3000000" cy="3000000"/>
        </p:xfrm>
        <a:graphic>
          <a:graphicData uri="http://schemas.openxmlformats.org/drawingml/2006/table">
            <a:tbl>
              <a:tblPr>
                <a:noFill/>
                <a:tableStyleId>{25FA96CA-227C-4E83-8324-E297D95C741C}</a:tableStyleId>
              </a:tblPr>
              <a:tblGrid>
                <a:gridCol w="1308000"/>
                <a:gridCol w="5550000"/>
              </a:tblGrid>
              <a:tr h="581575">
                <a:tc gridSpan="2">
                  <a:txBody>
                    <a:bodyPr/>
                    <a:lstStyle/>
                    <a:p>
                      <a:pPr indent="0" lvl="0" marL="0" rtl="0" algn="ctr">
                        <a:spcBef>
                          <a:spcPts val="0"/>
                        </a:spcBef>
                        <a:spcAft>
                          <a:spcPts val="0"/>
                        </a:spcAft>
                        <a:buNone/>
                      </a:pPr>
                      <a:r>
                        <a:rPr lang="en-GB" sz="1900">
                          <a:solidFill>
                            <a:schemeClr val="lt1"/>
                          </a:solidFill>
                          <a:latin typeface="Titillium Web"/>
                          <a:ea typeface="Titillium Web"/>
                          <a:cs typeface="Titillium Web"/>
                          <a:sym typeface="Titillium Web"/>
                        </a:rPr>
                        <a:t>Regulation of blood pressure</a:t>
                      </a:r>
                      <a:endParaRPr sz="1900">
                        <a:solidFill>
                          <a:schemeClr val="lt1"/>
                        </a:solidFill>
                        <a:latin typeface="Titillium Web"/>
                        <a:ea typeface="Titillium Web"/>
                        <a:cs typeface="Titillium Web"/>
                        <a:sym typeface="Titillium Web"/>
                      </a:endParaRPr>
                    </a:p>
                  </a:txBody>
                  <a:tcPr marT="91425" marB="91425" marR="91425" marL="91425">
                    <a:solidFill>
                      <a:srgbClr val="4A86E8"/>
                    </a:solidFill>
                  </a:tcPr>
                </a:tc>
                <a:tc hMerge="1"/>
              </a:tr>
              <a:tr h="1190650">
                <a:tc gridSpan="2">
                  <a:txBody>
                    <a:bodyPr/>
                    <a:lstStyle/>
                    <a:p>
                      <a:pPr indent="0" lvl="0" marL="0" rtl="0" algn="l">
                        <a:spcBef>
                          <a:spcPts val="0"/>
                        </a:spcBef>
                        <a:spcAft>
                          <a:spcPts val="0"/>
                        </a:spcAft>
                        <a:buNone/>
                      </a:pPr>
                      <a:r>
                        <a:rPr lang="en-GB" sz="1700">
                          <a:latin typeface="Titillium Web"/>
                          <a:ea typeface="Titillium Web"/>
                          <a:cs typeface="Titillium Web"/>
                          <a:sym typeface="Titillium Web"/>
                        </a:rPr>
                        <a:t>There are 2 hemodynamic variables that are involved in the regulation of BP. They are cardiac output and peripheral vascular resistance.</a:t>
                      </a:r>
                      <a:endParaRPr sz="1700">
                        <a:latin typeface="Titillium Web"/>
                        <a:ea typeface="Titillium Web"/>
                        <a:cs typeface="Titillium Web"/>
                        <a:sym typeface="Titillium Web"/>
                      </a:endParaRPr>
                    </a:p>
                    <a:p>
                      <a:pPr indent="0" lvl="0" marL="0" rtl="0" algn="l">
                        <a:spcBef>
                          <a:spcPts val="0"/>
                        </a:spcBef>
                        <a:spcAft>
                          <a:spcPts val="0"/>
                        </a:spcAft>
                        <a:buNone/>
                      </a:pPr>
                      <a:r>
                        <a:rPr b="1" lang="en-GB" sz="1700">
                          <a:latin typeface="Titillium Web"/>
                          <a:ea typeface="Titillium Web"/>
                          <a:cs typeface="Titillium Web"/>
                          <a:sym typeface="Titillium Web"/>
                        </a:rPr>
                        <a:t>BP = Cardiac Output x Peripheral Resistance</a:t>
                      </a:r>
                      <a:endParaRPr b="1" sz="1700">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tc>
                <a:tc hMerge="1"/>
              </a:tr>
              <a:tr h="797200">
                <a:tc>
                  <a:txBody>
                    <a:bodyPr/>
                    <a:lstStyle/>
                    <a:p>
                      <a:pPr indent="0" lvl="0" marL="0" rtl="0" algn="l">
                        <a:spcBef>
                          <a:spcPts val="0"/>
                        </a:spcBef>
                        <a:spcAft>
                          <a:spcPts val="0"/>
                        </a:spcAft>
                        <a:buNone/>
                      </a:pPr>
                      <a:r>
                        <a:rPr lang="en-GB" sz="1700">
                          <a:latin typeface="Titillium Web"/>
                          <a:ea typeface="Titillium Web"/>
                          <a:cs typeface="Titillium Web"/>
                          <a:sym typeface="Titillium Web"/>
                        </a:rPr>
                        <a:t>Cardiac Output</a:t>
                      </a:r>
                      <a:endParaRPr sz="1700">
                        <a:latin typeface="Titillium Web"/>
                        <a:ea typeface="Titillium Web"/>
                        <a:cs typeface="Titillium Web"/>
                        <a:sym typeface="Titillium Web"/>
                      </a:endParaRPr>
                    </a:p>
                  </a:txBody>
                  <a:tcPr marT="91425" marB="91425" marR="91425" marL="91425">
                    <a:solidFill>
                      <a:srgbClr val="A4C2F4"/>
                    </a:solidFill>
                  </a:tcPr>
                </a:tc>
                <a:tc>
                  <a:txBody>
                    <a:bodyPr/>
                    <a:lstStyle/>
                    <a:p>
                      <a:pPr indent="0" lvl="0" marL="0" rtl="0" algn="l">
                        <a:spcBef>
                          <a:spcPts val="0"/>
                        </a:spcBef>
                        <a:spcAft>
                          <a:spcPts val="0"/>
                        </a:spcAft>
                        <a:buNone/>
                      </a:pPr>
                      <a:r>
                        <a:rPr lang="en-GB" sz="1700">
                          <a:latin typeface="Titillium Web"/>
                          <a:ea typeface="Titillium Web"/>
                          <a:cs typeface="Titillium Web"/>
                          <a:sym typeface="Titillium Web"/>
                        </a:rPr>
                        <a:t>Affected by blood volume and dependent on sodium</a:t>
                      </a:r>
                      <a:endParaRPr sz="1700">
                        <a:latin typeface="Titillium Web"/>
                        <a:ea typeface="Titillium Web"/>
                        <a:cs typeface="Titillium Web"/>
                        <a:sym typeface="Titillium Web"/>
                      </a:endParaRPr>
                    </a:p>
                    <a:p>
                      <a:pPr indent="0" lvl="0" marL="0" rtl="0" algn="l">
                        <a:spcBef>
                          <a:spcPts val="0"/>
                        </a:spcBef>
                        <a:spcAft>
                          <a:spcPts val="0"/>
                        </a:spcAft>
                        <a:buNone/>
                      </a:pPr>
                      <a:r>
                        <a:rPr lang="en-GB" sz="1700">
                          <a:latin typeface="Titillium Web"/>
                          <a:ea typeface="Titillium Web"/>
                          <a:cs typeface="Titillium Web"/>
                          <a:sym typeface="Titillium Web"/>
                        </a:rPr>
                        <a:t>concentrations.</a:t>
                      </a:r>
                      <a:endParaRPr sz="1700">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tc>
              </a:tr>
              <a:tr h="7093975">
                <a:tc>
                  <a:txBody>
                    <a:bodyPr/>
                    <a:lstStyle/>
                    <a:p>
                      <a:pPr indent="0" lvl="0" marL="0" rtl="0" algn="l">
                        <a:spcBef>
                          <a:spcPts val="0"/>
                        </a:spcBef>
                        <a:spcAft>
                          <a:spcPts val="0"/>
                        </a:spcAft>
                        <a:buNone/>
                      </a:pPr>
                      <a:r>
                        <a:rPr lang="en-GB" sz="1700">
                          <a:latin typeface="Titillium Web"/>
                          <a:ea typeface="Titillium Web"/>
                          <a:cs typeface="Titillium Web"/>
                          <a:sym typeface="Titillium Web"/>
                        </a:rPr>
                        <a:t>Peripheral</a:t>
                      </a:r>
                      <a:endParaRPr sz="1700">
                        <a:latin typeface="Titillium Web"/>
                        <a:ea typeface="Titillium Web"/>
                        <a:cs typeface="Titillium Web"/>
                        <a:sym typeface="Titillium Web"/>
                      </a:endParaRPr>
                    </a:p>
                    <a:p>
                      <a:pPr indent="0" lvl="0" marL="0" rtl="0" algn="l">
                        <a:spcBef>
                          <a:spcPts val="0"/>
                        </a:spcBef>
                        <a:spcAft>
                          <a:spcPts val="0"/>
                        </a:spcAft>
                        <a:buNone/>
                      </a:pPr>
                      <a:r>
                        <a:rPr lang="en-GB" sz="1700">
                          <a:latin typeface="Titillium Web"/>
                          <a:ea typeface="Titillium Web"/>
                          <a:cs typeface="Titillium Web"/>
                          <a:sym typeface="Titillium Web"/>
                        </a:rPr>
                        <a:t>resistance</a:t>
                      </a:r>
                      <a:endParaRPr sz="1700">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solidFill>
                      <a:srgbClr val="A4C2F4"/>
                    </a:solidFill>
                  </a:tcPr>
                </a:tc>
                <a:tc>
                  <a:txBody>
                    <a:bodyPr/>
                    <a:lstStyle/>
                    <a:p>
                      <a:pPr indent="0" lvl="0" marL="0" rtl="0" algn="l">
                        <a:spcBef>
                          <a:spcPts val="0"/>
                        </a:spcBef>
                        <a:spcAft>
                          <a:spcPts val="0"/>
                        </a:spcAft>
                        <a:buNone/>
                      </a:pPr>
                      <a:r>
                        <a:rPr lang="en-GB" sz="1600">
                          <a:latin typeface="Titillium Web"/>
                          <a:ea typeface="Titillium Web"/>
                          <a:cs typeface="Titillium Web"/>
                          <a:sym typeface="Titillium Web"/>
                        </a:rPr>
                        <a:t>I</a:t>
                      </a:r>
                      <a:r>
                        <a:rPr lang="en-GB" sz="1600">
                          <a:latin typeface="Titillium Web"/>
                          <a:ea typeface="Titillium Web"/>
                          <a:cs typeface="Titillium Web"/>
                          <a:sym typeface="Titillium Web"/>
                        </a:rPr>
                        <a:t>t is the resistance of the arteries to blood flow. When</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the arteries constrict the resistance increases and when they</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dilate the resistance decreases. Peripheral resistance is </a:t>
                      </a:r>
                      <a:r>
                        <a:rPr lang="en-GB" sz="1600">
                          <a:solidFill>
                            <a:srgbClr val="307BF3"/>
                          </a:solidFill>
                          <a:latin typeface="Titillium Web"/>
                          <a:ea typeface="Titillium Web"/>
                          <a:cs typeface="Titillium Web"/>
                          <a:sym typeface="Titillium Web"/>
                        </a:rPr>
                        <a:t>predominantly </a:t>
                      </a:r>
                      <a:r>
                        <a:rPr lang="en-GB" sz="1600">
                          <a:latin typeface="Titillium Web"/>
                          <a:ea typeface="Titillium Web"/>
                          <a:cs typeface="Titillium Web"/>
                          <a:sym typeface="Titillium Web"/>
                        </a:rPr>
                        <a:t>regulated at the level of the arterioles. Arterioles are also known </a:t>
                      </a:r>
                      <a:r>
                        <a:rPr lang="en-GB" sz="1600" u="sng">
                          <a:latin typeface="Titillium Web"/>
                          <a:ea typeface="Titillium Web"/>
                          <a:cs typeface="Titillium Web"/>
                          <a:sym typeface="Titillium Web"/>
                        </a:rPr>
                        <a:t>as resistance vessels.</a:t>
                      </a:r>
                      <a:endParaRPr sz="1600" u="sng">
                        <a:latin typeface="Titillium Web"/>
                        <a:ea typeface="Titillium Web"/>
                        <a:cs typeface="Titillium Web"/>
                        <a:sym typeface="Titillium Web"/>
                      </a:endParaRPr>
                    </a:p>
                    <a:p>
                      <a:pPr indent="0" lvl="0" marL="0" rtl="0" algn="l">
                        <a:spcBef>
                          <a:spcPts val="0"/>
                        </a:spcBef>
                        <a:spcAft>
                          <a:spcPts val="0"/>
                        </a:spcAft>
                        <a:buNone/>
                      </a:pPr>
                      <a:r>
                        <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Peripheral resistance is determined by three factors:</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 Autonomic activity: sympathetic activity constricts peripheral</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arteries. </a:t>
                      </a:r>
                      <a:r>
                        <a:rPr lang="en-GB" sz="1600">
                          <a:solidFill>
                            <a:srgbClr val="B7B7B7"/>
                          </a:solidFill>
                          <a:latin typeface="Titillium Web"/>
                          <a:ea typeface="Titillium Web"/>
                          <a:cs typeface="Titillium Web"/>
                          <a:sym typeface="Titillium Web"/>
                        </a:rPr>
                        <a:t>(Sympathetic stimulation: arteries constrict.</a:t>
                      </a:r>
                      <a:endParaRPr sz="16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lang="en-GB" sz="1600">
                          <a:solidFill>
                            <a:srgbClr val="B7B7B7"/>
                          </a:solidFill>
                          <a:latin typeface="Titillium Web"/>
                          <a:ea typeface="Titillium Web"/>
                          <a:cs typeface="Titillium Web"/>
                          <a:sym typeface="Titillium Web"/>
                        </a:rPr>
                        <a:t>Parasympathetic stimulation: arteries dilate.)</a:t>
                      </a:r>
                      <a:endParaRPr sz="16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t/>
                      </a:r>
                      <a:endParaRPr sz="16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 Pharmacologic agents: vasoconstrictor drugs increase</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resistance, while vasodilator drugs </a:t>
                      </a:r>
                      <a:r>
                        <a:rPr lang="en-GB" sz="1600">
                          <a:solidFill>
                            <a:srgbClr val="B7B7B7"/>
                          </a:solidFill>
                          <a:latin typeface="Titillium Web"/>
                          <a:ea typeface="Titillium Web"/>
                          <a:cs typeface="Titillium Web"/>
                          <a:sym typeface="Titillium Web"/>
                        </a:rPr>
                        <a:t>e.g. nitroglycerin</a:t>
                      </a:r>
                      <a:r>
                        <a:rPr lang="en-GB" sz="1600">
                          <a:latin typeface="Titillium Web"/>
                          <a:ea typeface="Titillium Web"/>
                          <a:cs typeface="Titillium Web"/>
                          <a:sym typeface="Titillium Web"/>
                        </a:rPr>
                        <a:t> decrease</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It.</a:t>
                      </a:r>
                      <a:endParaRPr sz="1600">
                        <a:latin typeface="Titillium Web"/>
                        <a:ea typeface="Titillium Web"/>
                        <a:cs typeface="Titillium Web"/>
                        <a:sym typeface="Titillium Web"/>
                      </a:endParaRPr>
                    </a:p>
                    <a:p>
                      <a:pPr indent="0" lvl="0" marL="0" rtl="0" algn="l">
                        <a:spcBef>
                          <a:spcPts val="0"/>
                        </a:spcBef>
                        <a:spcAft>
                          <a:spcPts val="0"/>
                        </a:spcAft>
                        <a:buNone/>
                      </a:pPr>
                      <a:r>
                        <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 Blood viscosity: increased viscosity increases resistance.</a:t>
                      </a:r>
                      <a:endParaRPr sz="1600">
                        <a:latin typeface="Titillium Web"/>
                        <a:ea typeface="Titillium Web"/>
                        <a:cs typeface="Titillium Web"/>
                        <a:sym typeface="Titillium Web"/>
                      </a:endParaRPr>
                    </a:p>
                    <a:p>
                      <a:pPr indent="0" lvl="0" marL="0" rtl="0" algn="l">
                        <a:spcBef>
                          <a:spcPts val="0"/>
                        </a:spcBef>
                        <a:spcAft>
                          <a:spcPts val="0"/>
                        </a:spcAft>
                        <a:buNone/>
                      </a:pPr>
                      <a:r>
                        <a:t/>
                      </a:r>
                      <a:endParaRPr sz="16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600">
                          <a:solidFill>
                            <a:srgbClr val="3C78D8"/>
                          </a:solidFill>
                          <a:latin typeface="Titillium Web"/>
                          <a:ea typeface="Titillium Web"/>
                          <a:cs typeface="Titillium Web"/>
                          <a:sym typeface="Titillium Web"/>
                        </a:rPr>
                        <a:t>Reduced renal sodium excretion in the presence of normal arterial pressure is</a:t>
                      </a:r>
                      <a:endParaRPr sz="1600">
                        <a:solidFill>
                          <a:srgbClr val="3C78D8"/>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600">
                          <a:solidFill>
                            <a:srgbClr val="3C78D8"/>
                          </a:solidFill>
                          <a:latin typeface="Titillium Web"/>
                          <a:ea typeface="Titillium Web"/>
                          <a:cs typeface="Titillium Web"/>
                          <a:sym typeface="Titillium Web"/>
                        </a:rPr>
                        <a:t>probably a key initiating event; it is a final common pathway for the pathogenesis of most forms of hypertension</a:t>
                      </a:r>
                      <a:endParaRPr sz="1600">
                        <a:solidFill>
                          <a:srgbClr val="3C78D8"/>
                        </a:solidFill>
                        <a:latin typeface="Titillium Web"/>
                        <a:ea typeface="Titillium Web"/>
                        <a:cs typeface="Titillium Web"/>
                        <a:sym typeface="Titillium Web"/>
                      </a:endParaRPr>
                    </a:p>
                    <a:p>
                      <a:pPr indent="0" lvl="0" marL="0" rtl="0" algn="l">
                        <a:spcBef>
                          <a:spcPts val="0"/>
                        </a:spcBef>
                        <a:spcAft>
                          <a:spcPts val="0"/>
                        </a:spcAft>
                        <a:buNone/>
                      </a:pPr>
                      <a:r>
                        <a:t/>
                      </a:r>
                      <a:endParaRPr b="1" sz="1600">
                        <a:latin typeface="Titillium Web"/>
                        <a:ea typeface="Titillium Web"/>
                        <a:cs typeface="Titillium Web"/>
                        <a:sym typeface="Titillium Web"/>
                      </a:endParaRPr>
                    </a:p>
                    <a:p>
                      <a:pPr indent="0" lvl="0" marL="0" rtl="0" algn="l">
                        <a:spcBef>
                          <a:spcPts val="0"/>
                        </a:spcBef>
                        <a:spcAft>
                          <a:spcPts val="0"/>
                        </a:spcAft>
                        <a:buNone/>
                      </a:pPr>
                      <a:r>
                        <a:rPr b="1" lang="en-GB" sz="1600">
                          <a:latin typeface="Titillium Web"/>
                          <a:ea typeface="Titillium Web"/>
                          <a:cs typeface="Titillium Web"/>
                          <a:sym typeface="Titillium Web"/>
                        </a:rPr>
                        <a:t>Note:</a:t>
                      </a:r>
                      <a:r>
                        <a:rPr lang="en-GB" sz="1600">
                          <a:latin typeface="Titillium Web"/>
                          <a:ea typeface="Titillium Web"/>
                          <a:cs typeface="Titillium Web"/>
                          <a:sym typeface="Titillium Web"/>
                        </a:rPr>
                        <a:t> An increased blood flow in the arterioles induces</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vasoconstriction to protect tissues against hyperperfusion.</a:t>
                      </a:r>
                      <a:endParaRPr sz="1600">
                        <a:latin typeface="Titillium Web"/>
                        <a:ea typeface="Titillium Web"/>
                        <a:cs typeface="Titillium Web"/>
                        <a:sym typeface="Titillium Web"/>
                      </a:endParaRPr>
                    </a:p>
                    <a:p>
                      <a:pPr indent="0" lvl="0" marL="0" rtl="0" algn="l">
                        <a:spcBef>
                          <a:spcPts val="0"/>
                        </a:spcBef>
                        <a:spcAft>
                          <a:spcPts val="0"/>
                        </a:spcAft>
                        <a:buNone/>
                      </a:pPr>
                      <a:r>
                        <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Normal BP is maintained by a balance between factors that</a:t>
                      </a:r>
                      <a:endParaRPr sz="1600">
                        <a:latin typeface="Titillium Web"/>
                        <a:ea typeface="Titillium Web"/>
                        <a:cs typeface="Titillium Web"/>
                        <a:sym typeface="Titillium Web"/>
                      </a:endParaRPr>
                    </a:p>
                    <a:p>
                      <a:pPr indent="0" lvl="0" marL="0" rtl="0" algn="l">
                        <a:spcBef>
                          <a:spcPts val="0"/>
                        </a:spcBef>
                        <a:spcAft>
                          <a:spcPts val="0"/>
                        </a:spcAft>
                        <a:buNone/>
                      </a:pPr>
                      <a:r>
                        <a:rPr lang="en-GB" sz="1600">
                          <a:latin typeface="Titillium Web"/>
                          <a:ea typeface="Titillium Web"/>
                          <a:cs typeface="Titillium Web"/>
                          <a:sym typeface="Titillium Web"/>
                        </a:rPr>
                        <a:t>induce vasoconstriction (e.g. angiotensin II and catecholamines) and factors that induce vasodilation (e.g. kinins, prostaglandins and nitric oxide).</a:t>
                      </a:r>
                      <a:endParaRPr sz="1600">
                        <a:latin typeface="Titillium Web"/>
                        <a:ea typeface="Titillium Web"/>
                        <a:cs typeface="Titillium Web"/>
                        <a:sym typeface="Titillium Web"/>
                      </a:endParaRPr>
                    </a:p>
                    <a:p>
                      <a:pPr indent="0" lvl="0" marL="0" rtl="0" algn="l">
                        <a:spcBef>
                          <a:spcPts val="0"/>
                        </a:spcBef>
                        <a:spcAft>
                          <a:spcPts val="0"/>
                        </a:spcAft>
                        <a:buNone/>
                      </a:pPr>
                      <a:r>
                        <a:t/>
                      </a:r>
                      <a:endParaRPr/>
                    </a:p>
                  </a:txBody>
                  <a:tcPr marT="91425" marB="91425" marR="91425" marL="91425"/>
                </a:tc>
              </a:tr>
            </a:tbl>
          </a:graphicData>
        </a:graphic>
      </p:graphicFrame>
      <p:sp>
        <p:nvSpPr>
          <p:cNvPr id="265" name="Google Shape;265;p17"/>
          <p:cNvSpPr txBox="1"/>
          <p:nvPr/>
        </p:nvSpPr>
        <p:spPr>
          <a:xfrm>
            <a:off x="4965525" y="172975"/>
            <a:ext cx="189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D5A6BD"/>
                </a:solidFill>
                <a:latin typeface="Titillium Web"/>
                <a:ea typeface="Titillium Web"/>
                <a:cs typeface="Titillium Web"/>
                <a:sym typeface="Titillium Web"/>
              </a:rPr>
              <a:t>Female’s slides only</a:t>
            </a:r>
            <a:endParaRPr b="1">
              <a:solidFill>
                <a:srgbClr val="D5A6BD"/>
              </a:solidFill>
              <a:latin typeface="Titillium Web"/>
              <a:ea typeface="Titillium Web"/>
              <a:cs typeface="Titillium Web"/>
              <a:sym typeface="Titillium Web"/>
            </a:endParaRPr>
          </a:p>
        </p:txBody>
      </p:sp>
      <p:sp>
        <p:nvSpPr>
          <p:cNvPr id="266" name="Google Shape;266;p17"/>
          <p:cNvSpPr txBox="1"/>
          <p:nvPr/>
        </p:nvSpPr>
        <p:spPr>
          <a:xfrm>
            <a:off x="7161825" y="3843525"/>
            <a:ext cx="6636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t>• Reduced renal sodium excretion in the presence of normal arterial pressure is</a:t>
            </a:r>
            <a:endParaRPr sz="2400"/>
          </a:p>
          <a:p>
            <a:pPr indent="0" lvl="0" marL="0" rtl="0" algn="l">
              <a:spcBef>
                <a:spcPts val="0"/>
              </a:spcBef>
              <a:spcAft>
                <a:spcPts val="0"/>
              </a:spcAft>
              <a:buNone/>
            </a:pPr>
            <a:r>
              <a:rPr lang="en-GB" sz="2400"/>
              <a:t>probably a key initiating event; it is a final common pathway for the pathogenesis of most forms of hypertension</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txBox="1"/>
          <p:nvPr/>
        </p:nvSpPr>
        <p:spPr>
          <a:xfrm>
            <a:off x="574150" y="427300"/>
            <a:ext cx="9680100" cy="160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11">
                <a:solidFill>
                  <a:srgbClr val="1155CC"/>
                </a:solidFill>
                <a:latin typeface="Titillium Web"/>
                <a:ea typeface="Titillium Web"/>
                <a:cs typeface="Titillium Web"/>
                <a:sym typeface="Titillium Web"/>
              </a:rPr>
              <a:t>Endocrine factors : Renin, Angiotensin, Aldosterone,</a:t>
            </a:r>
            <a:endParaRPr b="1" sz="2111">
              <a:solidFill>
                <a:srgbClr val="1155CC"/>
              </a:solidFill>
              <a:latin typeface="Titillium Web"/>
              <a:ea typeface="Titillium Web"/>
              <a:cs typeface="Titillium Web"/>
              <a:sym typeface="Titillium Web"/>
            </a:endParaRPr>
          </a:p>
          <a:p>
            <a:pPr indent="0" lvl="0" marL="0" rtl="0" algn="l">
              <a:spcBef>
                <a:spcPts val="0"/>
              </a:spcBef>
              <a:spcAft>
                <a:spcPts val="0"/>
              </a:spcAft>
              <a:buNone/>
            </a:pPr>
            <a:r>
              <a:rPr b="1" lang="en-GB" sz="2111">
                <a:solidFill>
                  <a:srgbClr val="1155CC"/>
                </a:solidFill>
                <a:latin typeface="Titillium Web"/>
                <a:ea typeface="Titillium Web"/>
                <a:cs typeface="Titillium Web"/>
                <a:sym typeface="Titillium Web"/>
              </a:rPr>
              <a:t>ADH.</a:t>
            </a:r>
            <a:endParaRPr b="1" sz="2111">
              <a:solidFill>
                <a:srgbClr val="1155CC"/>
              </a:solidFill>
              <a:latin typeface="Titillium Web"/>
              <a:ea typeface="Titillium Web"/>
              <a:cs typeface="Titillium Web"/>
              <a:sym typeface="Titillium Web"/>
            </a:endParaRPr>
          </a:p>
          <a:p>
            <a:pPr indent="0" lvl="0" marL="0" rtl="0" algn="ctr">
              <a:spcBef>
                <a:spcPts val="0"/>
              </a:spcBef>
              <a:spcAft>
                <a:spcPts val="0"/>
              </a:spcAft>
              <a:buNone/>
            </a:pPr>
            <a:r>
              <a:t/>
            </a:r>
            <a:endParaRPr b="1" sz="2511">
              <a:solidFill>
                <a:srgbClr val="1155CC"/>
              </a:solidFill>
              <a:latin typeface="Titillium Web"/>
              <a:ea typeface="Titillium Web"/>
              <a:cs typeface="Titillium Web"/>
              <a:sym typeface="Titillium Web"/>
            </a:endParaRPr>
          </a:p>
          <a:p>
            <a:pPr indent="0" lvl="0" marL="0" rtl="0" algn="ctr">
              <a:spcBef>
                <a:spcPts val="0"/>
              </a:spcBef>
              <a:spcAft>
                <a:spcPts val="0"/>
              </a:spcAft>
              <a:buNone/>
            </a:pPr>
            <a:r>
              <a:t/>
            </a:r>
            <a:endParaRPr b="1" sz="2511">
              <a:solidFill>
                <a:srgbClr val="1155CC"/>
              </a:solidFill>
              <a:latin typeface="Titillium Web"/>
              <a:ea typeface="Titillium Web"/>
              <a:cs typeface="Titillium Web"/>
              <a:sym typeface="Titillium Web"/>
            </a:endParaRPr>
          </a:p>
        </p:txBody>
      </p:sp>
      <p:pic>
        <p:nvPicPr>
          <p:cNvPr id="272" name="Google Shape;272;p18"/>
          <p:cNvPicPr preferRelativeResize="0"/>
          <p:nvPr/>
        </p:nvPicPr>
        <p:blipFill rotWithShape="1">
          <a:blip r:embed="rId3">
            <a:alphaModFix/>
          </a:blip>
          <a:srcRect b="0" l="52890" r="0" t="0"/>
          <a:stretch/>
        </p:blipFill>
        <p:spPr>
          <a:xfrm>
            <a:off x="4472800" y="1114050"/>
            <a:ext cx="1882801" cy="2997460"/>
          </a:xfrm>
          <a:prstGeom prst="rect">
            <a:avLst/>
          </a:prstGeom>
          <a:noFill/>
          <a:ln>
            <a:noFill/>
          </a:ln>
        </p:spPr>
      </p:pic>
      <p:sp>
        <p:nvSpPr>
          <p:cNvPr id="273" name="Google Shape;273;p18"/>
          <p:cNvSpPr txBox="1"/>
          <p:nvPr/>
        </p:nvSpPr>
        <p:spPr>
          <a:xfrm>
            <a:off x="7997875" y="2937450"/>
            <a:ext cx="5180700" cy="354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solidFill>
                  <a:schemeClr val="accent1"/>
                </a:solidFill>
                <a:latin typeface="Titillium Web"/>
                <a:ea typeface="Titillium Web"/>
                <a:cs typeface="Titillium Web"/>
                <a:sym typeface="Titillium Web"/>
              </a:rPr>
              <a:t>Endocrine factors: role of angiotensin aldosterone in regulating BP</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700">
                <a:latin typeface="Titillium Web"/>
                <a:ea typeface="Titillium Web"/>
                <a:cs typeface="Titillium Web"/>
                <a:sym typeface="Titillium Web"/>
              </a:rPr>
              <a:t>When BP falls kidneys are triggered to produce renin , renin converts</a:t>
            </a:r>
            <a:endParaRPr sz="1700">
              <a:latin typeface="Titillium Web"/>
              <a:ea typeface="Titillium Web"/>
              <a:cs typeface="Titillium Web"/>
              <a:sym typeface="Titillium Web"/>
            </a:endParaRPr>
          </a:p>
          <a:p>
            <a:pPr indent="0" lvl="0" marL="0" rtl="0" algn="l">
              <a:spcBef>
                <a:spcPts val="0"/>
              </a:spcBef>
              <a:spcAft>
                <a:spcPts val="0"/>
              </a:spcAft>
              <a:buNone/>
            </a:pPr>
            <a:r>
              <a:rPr lang="en-GB" sz="1700">
                <a:latin typeface="Titillium Web"/>
                <a:ea typeface="Titillium Web"/>
                <a:cs typeface="Titillium Web"/>
                <a:sym typeface="Titillium Web"/>
              </a:rPr>
              <a:t>angiotensinogen to angiotensin I which will be converted to angiotensin II by</a:t>
            </a:r>
            <a:endParaRPr sz="1700">
              <a:latin typeface="Titillium Web"/>
              <a:ea typeface="Titillium Web"/>
              <a:cs typeface="Titillium Web"/>
              <a:sym typeface="Titillium Web"/>
            </a:endParaRPr>
          </a:p>
          <a:p>
            <a:pPr indent="0" lvl="0" marL="0" rtl="0" algn="l">
              <a:spcBef>
                <a:spcPts val="0"/>
              </a:spcBef>
              <a:spcAft>
                <a:spcPts val="0"/>
              </a:spcAft>
              <a:buNone/>
            </a:pPr>
            <a:r>
              <a:rPr lang="en-GB" sz="1700">
                <a:latin typeface="Titillium Web"/>
                <a:ea typeface="Titillium Web"/>
                <a:cs typeface="Titillium Web"/>
                <a:sym typeface="Titillium Web"/>
              </a:rPr>
              <a:t>ACE in the lungs , angiotensin II will cause :</a:t>
            </a:r>
            <a:endParaRPr sz="1700">
              <a:latin typeface="Titillium Web"/>
              <a:ea typeface="Titillium Web"/>
              <a:cs typeface="Titillium Web"/>
              <a:sym typeface="Titillium Web"/>
            </a:endParaRPr>
          </a:p>
          <a:p>
            <a:pPr indent="0" lvl="0" marL="0" rtl="0" algn="l">
              <a:spcBef>
                <a:spcPts val="0"/>
              </a:spcBef>
              <a:spcAft>
                <a:spcPts val="0"/>
              </a:spcAft>
              <a:buNone/>
            </a:pPr>
            <a:r>
              <a:t/>
            </a:r>
            <a:endParaRPr sz="1700">
              <a:latin typeface="Titillium Web"/>
              <a:ea typeface="Titillium Web"/>
              <a:cs typeface="Titillium Web"/>
              <a:sym typeface="Titillium Web"/>
            </a:endParaRPr>
          </a:p>
          <a:p>
            <a:pPr indent="0" lvl="0" marL="0" rtl="0" algn="l">
              <a:spcBef>
                <a:spcPts val="0"/>
              </a:spcBef>
              <a:spcAft>
                <a:spcPts val="0"/>
              </a:spcAft>
              <a:buNone/>
            </a:pPr>
            <a:r>
              <a:rPr lang="en-GB" sz="1700">
                <a:latin typeface="Titillium Web"/>
                <a:ea typeface="Titillium Web"/>
                <a:cs typeface="Titillium Web"/>
                <a:sym typeface="Titillium Web"/>
              </a:rPr>
              <a:t>1. Renal cortex to secrete aldosterone (causing Na &amp; water retention)</a:t>
            </a:r>
            <a:endParaRPr sz="1700">
              <a:latin typeface="Titillium Web"/>
              <a:ea typeface="Titillium Web"/>
              <a:cs typeface="Titillium Web"/>
              <a:sym typeface="Titillium Web"/>
            </a:endParaRPr>
          </a:p>
          <a:p>
            <a:pPr indent="0" lvl="0" marL="0" rtl="0" algn="l">
              <a:spcBef>
                <a:spcPts val="0"/>
              </a:spcBef>
              <a:spcAft>
                <a:spcPts val="0"/>
              </a:spcAft>
              <a:buNone/>
            </a:pPr>
            <a:r>
              <a:rPr lang="en-GB" sz="1700">
                <a:latin typeface="Titillium Web"/>
                <a:ea typeface="Titillium Web"/>
                <a:cs typeface="Titillium Web"/>
                <a:sym typeface="Titillium Web"/>
              </a:rPr>
              <a:t>2. Vasoconstriction</a:t>
            </a:r>
            <a:endParaRPr sz="1700">
              <a:latin typeface="Titillium Web"/>
              <a:ea typeface="Titillium Web"/>
              <a:cs typeface="Titillium Web"/>
              <a:sym typeface="Titillium Web"/>
            </a:endParaRPr>
          </a:p>
          <a:p>
            <a:pPr indent="0" lvl="0" marL="0" rtl="0" algn="l">
              <a:spcBef>
                <a:spcPts val="0"/>
              </a:spcBef>
              <a:spcAft>
                <a:spcPts val="0"/>
              </a:spcAft>
              <a:buNone/>
            </a:pPr>
            <a:r>
              <a:rPr lang="en-GB" sz="1700">
                <a:latin typeface="Titillium Web"/>
                <a:ea typeface="Titillium Web"/>
                <a:cs typeface="Titillium Web"/>
                <a:sym typeface="Titillium Web"/>
              </a:rPr>
              <a:t>3. Stimulate ( hypothalamus ) causing thirst.</a:t>
            </a:r>
            <a:endParaRPr sz="1700">
              <a:latin typeface="Titillium Web"/>
              <a:ea typeface="Titillium Web"/>
              <a:cs typeface="Titillium Web"/>
              <a:sym typeface="Titillium Web"/>
            </a:endParaRPr>
          </a:p>
        </p:txBody>
      </p:sp>
      <p:sp>
        <p:nvSpPr>
          <p:cNvPr id="274" name="Google Shape;274;p18"/>
          <p:cNvSpPr/>
          <p:nvPr/>
        </p:nvSpPr>
        <p:spPr>
          <a:xfrm>
            <a:off x="8638750" y="2456800"/>
            <a:ext cx="1054800" cy="20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txBox="1"/>
          <p:nvPr/>
        </p:nvSpPr>
        <p:spPr>
          <a:xfrm>
            <a:off x="574150" y="1565300"/>
            <a:ext cx="3497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accent1"/>
                </a:solidFill>
                <a:latin typeface="Titillium Web"/>
                <a:ea typeface="Titillium Web"/>
                <a:cs typeface="Titillium Web"/>
                <a:sym typeface="Titillium Web"/>
              </a:rPr>
              <a:t>Endocrine factors: role of angiotensin aldosterone in regulating BP</a:t>
            </a:r>
            <a:endParaRPr sz="1500"/>
          </a:p>
        </p:txBody>
      </p:sp>
      <p:sp>
        <p:nvSpPr>
          <p:cNvPr id="276" name="Google Shape;276;p18"/>
          <p:cNvSpPr txBox="1"/>
          <p:nvPr/>
        </p:nvSpPr>
        <p:spPr>
          <a:xfrm>
            <a:off x="1769900" y="4120863"/>
            <a:ext cx="32628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latin typeface="Titillium Web"/>
                <a:ea typeface="Titillium Web"/>
                <a:cs typeface="Titillium Web"/>
                <a:sym typeface="Titillium Web"/>
              </a:rPr>
              <a:t>When BP falls:</a:t>
            </a:r>
            <a:endParaRPr b="1" sz="2300">
              <a:latin typeface="Titillium Web"/>
              <a:ea typeface="Titillium Web"/>
              <a:cs typeface="Titillium Web"/>
              <a:sym typeface="Titillium Web"/>
            </a:endParaRPr>
          </a:p>
        </p:txBody>
      </p:sp>
      <p:sp>
        <p:nvSpPr>
          <p:cNvPr id="277" name="Google Shape;277;p18"/>
          <p:cNvSpPr/>
          <p:nvPr/>
        </p:nvSpPr>
        <p:spPr>
          <a:xfrm>
            <a:off x="60225" y="4755981"/>
            <a:ext cx="1281900" cy="557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900">
                <a:latin typeface="Titillium Web"/>
                <a:ea typeface="Titillium Web"/>
                <a:cs typeface="Titillium Web"/>
                <a:sym typeface="Titillium Web"/>
              </a:rPr>
              <a:t>Kidney</a:t>
            </a:r>
            <a:endParaRPr sz="1900">
              <a:latin typeface="Titillium Web"/>
              <a:ea typeface="Titillium Web"/>
              <a:cs typeface="Titillium Web"/>
              <a:sym typeface="Titillium Web"/>
            </a:endParaRPr>
          </a:p>
        </p:txBody>
      </p:sp>
      <p:sp>
        <p:nvSpPr>
          <p:cNvPr id="278" name="Google Shape;278;p18"/>
          <p:cNvSpPr txBox="1"/>
          <p:nvPr/>
        </p:nvSpPr>
        <p:spPr>
          <a:xfrm>
            <a:off x="1342122" y="4669047"/>
            <a:ext cx="98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Titillium Web"/>
                <a:ea typeface="Titillium Web"/>
                <a:cs typeface="Titillium Web"/>
                <a:sym typeface="Titillium Web"/>
              </a:rPr>
              <a:t>Produces</a:t>
            </a:r>
            <a:endParaRPr sz="1100">
              <a:latin typeface="Titillium Web"/>
              <a:ea typeface="Titillium Web"/>
              <a:cs typeface="Titillium Web"/>
              <a:sym typeface="Titillium Web"/>
            </a:endParaRPr>
          </a:p>
        </p:txBody>
      </p:sp>
      <p:sp>
        <p:nvSpPr>
          <p:cNvPr id="279" name="Google Shape;279;p18"/>
          <p:cNvSpPr/>
          <p:nvPr/>
        </p:nvSpPr>
        <p:spPr>
          <a:xfrm>
            <a:off x="2065520" y="4755981"/>
            <a:ext cx="985500" cy="557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900">
                <a:latin typeface="Titillium Web"/>
                <a:ea typeface="Titillium Web"/>
                <a:cs typeface="Titillium Web"/>
                <a:sym typeface="Titillium Web"/>
              </a:rPr>
              <a:t>Renin</a:t>
            </a:r>
            <a:endParaRPr sz="1900">
              <a:latin typeface="Titillium Web"/>
              <a:ea typeface="Titillium Web"/>
              <a:cs typeface="Titillium Web"/>
              <a:sym typeface="Titillium Web"/>
            </a:endParaRPr>
          </a:p>
        </p:txBody>
      </p:sp>
      <p:cxnSp>
        <p:nvCxnSpPr>
          <p:cNvPr id="280" name="Google Shape;280;p18"/>
          <p:cNvCxnSpPr>
            <a:stCxn id="279" idx="2"/>
          </p:cNvCxnSpPr>
          <p:nvPr/>
        </p:nvCxnSpPr>
        <p:spPr>
          <a:xfrm flipH="1">
            <a:off x="2543870" y="5313681"/>
            <a:ext cx="14400" cy="760200"/>
          </a:xfrm>
          <a:prstGeom prst="straightConnector1">
            <a:avLst/>
          </a:prstGeom>
          <a:noFill/>
          <a:ln cap="flat" cmpd="sng" w="9525">
            <a:solidFill>
              <a:schemeClr val="dk2"/>
            </a:solidFill>
            <a:prstDash val="solid"/>
            <a:round/>
            <a:headEnd len="med" w="med" type="none"/>
            <a:tailEnd len="med" w="med" type="triangle"/>
          </a:ln>
        </p:spPr>
      </p:cxnSp>
      <p:cxnSp>
        <p:nvCxnSpPr>
          <p:cNvPr id="281" name="Google Shape;281;p18"/>
          <p:cNvCxnSpPr>
            <a:stCxn id="277" idx="3"/>
            <a:endCxn id="279" idx="1"/>
          </p:cNvCxnSpPr>
          <p:nvPr/>
        </p:nvCxnSpPr>
        <p:spPr>
          <a:xfrm>
            <a:off x="1342125" y="5034831"/>
            <a:ext cx="723300" cy="0"/>
          </a:xfrm>
          <a:prstGeom prst="straightConnector1">
            <a:avLst/>
          </a:prstGeom>
          <a:noFill/>
          <a:ln cap="flat" cmpd="sng" w="9525">
            <a:solidFill>
              <a:schemeClr val="dk2"/>
            </a:solidFill>
            <a:prstDash val="solid"/>
            <a:round/>
            <a:headEnd len="med" w="med" type="none"/>
            <a:tailEnd len="med" w="med" type="triangle"/>
          </a:ln>
        </p:spPr>
      </p:cxnSp>
      <p:sp>
        <p:nvSpPr>
          <p:cNvPr id="282" name="Google Shape;282;p18"/>
          <p:cNvSpPr/>
          <p:nvPr/>
        </p:nvSpPr>
        <p:spPr>
          <a:xfrm>
            <a:off x="60225" y="5901935"/>
            <a:ext cx="2069700" cy="41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700">
                <a:latin typeface="Titillium Web"/>
                <a:ea typeface="Titillium Web"/>
                <a:cs typeface="Titillium Web"/>
                <a:sym typeface="Titillium Web"/>
              </a:rPr>
              <a:t>Angiotensinogen</a:t>
            </a:r>
            <a:endParaRPr sz="1700">
              <a:latin typeface="Titillium Web"/>
              <a:ea typeface="Titillium Web"/>
              <a:cs typeface="Titillium Web"/>
              <a:sym typeface="Titillium Web"/>
            </a:endParaRPr>
          </a:p>
        </p:txBody>
      </p:sp>
      <p:sp>
        <p:nvSpPr>
          <p:cNvPr id="283" name="Google Shape;283;p18"/>
          <p:cNvSpPr/>
          <p:nvPr/>
        </p:nvSpPr>
        <p:spPr>
          <a:xfrm>
            <a:off x="2972218" y="5901935"/>
            <a:ext cx="1775700" cy="41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600">
                <a:latin typeface="Titillium Web"/>
                <a:ea typeface="Titillium Web"/>
                <a:cs typeface="Titillium Web"/>
                <a:sym typeface="Titillium Web"/>
              </a:rPr>
              <a:t>Angiotensin I</a:t>
            </a:r>
            <a:endParaRPr sz="1600">
              <a:latin typeface="Titillium Web"/>
              <a:ea typeface="Titillium Web"/>
              <a:cs typeface="Titillium Web"/>
              <a:sym typeface="Titillium Web"/>
            </a:endParaRPr>
          </a:p>
        </p:txBody>
      </p:sp>
      <p:cxnSp>
        <p:nvCxnSpPr>
          <p:cNvPr id="284" name="Google Shape;284;p18"/>
          <p:cNvCxnSpPr>
            <a:stCxn id="282" idx="3"/>
            <a:endCxn id="283" idx="1"/>
          </p:cNvCxnSpPr>
          <p:nvPr/>
        </p:nvCxnSpPr>
        <p:spPr>
          <a:xfrm>
            <a:off x="2129925" y="6108785"/>
            <a:ext cx="842400" cy="0"/>
          </a:xfrm>
          <a:prstGeom prst="straightConnector1">
            <a:avLst/>
          </a:prstGeom>
          <a:noFill/>
          <a:ln cap="flat" cmpd="sng" w="9525">
            <a:solidFill>
              <a:schemeClr val="dk2"/>
            </a:solidFill>
            <a:prstDash val="solid"/>
            <a:round/>
            <a:headEnd len="med" w="med" type="none"/>
            <a:tailEnd len="med" w="med" type="triangle"/>
          </a:ln>
        </p:spPr>
      </p:cxnSp>
      <p:sp>
        <p:nvSpPr>
          <p:cNvPr id="285" name="Google Shape;285;p18"/>
          <p:cNvSpPr txBox="1"/>
          <p:nvPr/>
        </p:nvSpPr>
        <p:spPr>
          <a:xfrm>
            <a:off x="2628019" y="5400843"/>
            <a:ext cx="2643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Titillium Web"/>
                <a:ea typeface="Titillium Web"/>
                <a:cs typeface="Titillium Web"/>
                <a:sym typeface="Titillium Web"/>
              </a:rPr>
              <a:t>Converts</a:t>
            </a:r>
            <a:endParaRPr sz="1100">
              <a:latin typeface="Titillium Web"/>
              <a:ea typeface="Titillium Web"/>
              <a:cs typeface="Titillium Web"/>
              <a:sym typeface="Titillium Web"/>
            </a:endParaRPr>
          </a:p>
        </p:txBody>
      </p:sp>
      <p:sp>
        <p:nvSpPr>
          <p:cNvPr id="286" name="Google Shape;286;p18"/>
          <p:cNvSpPr/>
          <p:nvPr/>
        </p:nvSpPr>
        <p:spPr>
          <a:xfrm>
            <a:off x="2972218" y="6904118"/>
            <a:ext cx="1775700" cy="41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600">
                <a:latin typeface="Titillium Web"/>
                <a:ea typeface="Titillium Web"/>
                <a:cs typeface="Titillium Web"/>
                <a:sym typeface="Titillium Web"/>
              </a:rPr>
              <a:t>Angiotensin II</a:t>
            </a:r>
            <a:endParaRPr sz="1600">
              <a:latin typeface="Titillium Web"/>
              <a:ea typeface="Titillium Web"/>
              <a:cs typeface="Titillium Web"/>
              <a:sym typeface="Titillium Web"/>
            </a:endParaRPr>
          </a:p>
        </p:txBody>
      </p:sp>
      <p:cxnSp>
        <p:nvCxnSpPr>
          <p:cNvPr id="287" name="Google Shape;287;p18"/>
          <p:cNvCxnSpPr>
            <a:stCxn id="283" idx="2"/>
            <a:endCxn id="286" idx="0"/>
          </p:cNvCxnSpPr>
          <p:nvPr/>
        </p:nvCxnSpPr>
        <p:spPr>
          <a:xfrm>
            <a:off x="3860068" y="6315635"/>
            <a:ext cx="0" cy="588600"/>
          </a:xfrm>
          <a:prstGeom prst="straightConnector1">
            <a:avLst/>
          </a:prstGeom>
          <a:noFill/>
          <a:ln cap="flat" cmpd="sng" w="9525">
            <a:solidFill>
              <a:schemeClr val="dk2"/>
            </a:solidFill>
            <a:prstDash val="solid"/>
            <a:round/>
            <a:headEnd len="med" w="med" type="none"/>
            <a:tailEnd len="med" w="med" type="triangle"/>
          </a:ln>
        </p:spPr>
      </p:cxnSp>
      <p:sp>
        <p:nvSpPr>
          <p:cNvPr id="288" name="Google Shape;288;p18"/>
          <p:cNvSpPr txBox="1"/>
          <p:nvPr/>
        </p:nvSpPr>
        <p:spPr>
          <a:xfrm>
            <a:off x="3932341" y="6403026"/>
            <a:ext cx="1717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Trebuchet MS"/>
                <a:ea typeface="Trebuchet MS"/>
                <a:cs typeface="Trebuchet MS"/>
                <a:sym typeface="Trebuchet MS"/>
              </a:rPr>
              <a:t>Using ACE</a:t>
            </a:r>
            <a:endParaRPr sz="1100">
              <a:latin typeface="Trebuchet MS"/>
              <a:ea typeface="Trebuchet MS"/>
              <a:cs typeface="Trebuchet MS"/>
              <a:sym typeface="Trebuchet MS"/>
            </a:endParaRPr>
          </a:p>
        </p:txBody>
      </p:sp>
      <p:sp>
        <p:nvSpPr>
          <p:cNvPr id="289" name="Google Shape;289;p18"/>
          <p:cNvSpPr/>
          <p:nvPr/>
        </p:nvSpPr>
        <p:spPr>
          <a:xfrm>
            <a:off x="713336" y="7928772"/>
            <a:ext cx="2243100" cy="41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Titillium Web"/>
                <a:ea typeface="Titillium Web"/>
                <a:cs typeface="Titillium Web"/>
                <a:sym typeface="Titillium Web"/>
              </a:rPr>
              <a:t>Renal cortex </a:t>
            </a:r>
            <a:r>
              <a:rPr lang="en-GB">
                <a:latin typeface="Titillium Web"/>
                <a:ea typeface="Titillium Web"/>
                <a:cs typeface="Titillium Web"/>
                <a:sym typeface="Titillium Web"/>
              </a:rPr>
              <a:t>secretes</a:t>
            </a:r>
            <a:r>
              <a:rPr lang="en-GB">
                <a:latin typeface="Titillium Web"/>
                <a:ea typeface="Titillium Web"/>
                <a:cs typeface="Titillium Web"/>
                <a:sym typeface="Titillium Web"/>
              </a:rPr>
              <a:t> </a:t>
            </a:r>
            <a:r>
              <a:rPr lang="en-GB">
                <a:latin typeface="Titillium Web"/>
                <a:ea typeface="Titillium Web"/>
                <a:cs typeface="Titillium Web"/>
                <a:sym typeface="Titillium Web"/>
              </a:rPr>
              <a:t>aldosterone</a:t>
            </a:r>
            <a:endParaRPr>
              <a:latin typeface="Titillium Web"/>
              <a:ea typeface="Titillium Web"/>
              <a:cs typeface="Titillium Web"/>
              <a:sym typeface="Titillium Web"/>
            </a:endParaRPr>
          </a:p>
        </p:txBody>
      </p:sp>
      <p:sp>
        <p:nvSpPr>
          <p:cNvPr id="290" name="Google Shape;290;p18"/>
          <p:cNvSpPr/>
          <p:nvPr/>
        </p:nvSpPr>
        <p:spPr>
          <a:xfrm>
            <a:off x="3001480" y="8407392"/>
            <a:ext cx="1717200" cy="413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latin typeface="Titillium Web"/>
                <a:ea typeface="Titillium Web"/>
                <a:cs typeface="Titillium Web"/>
                <a:sym typeface="Titillium Web"/>
              </a:rPr>
              <a:t>Vasoconstriction</a:t>
            </a:r>
            <a:endParaRPr>
              <a:latin typeface="Titillium Web"/>
              <a:ea typeface="Titillium Web"/>
              <a:cs typeface="Titillium Web"/>
              <a:sym typeface="Titillium Web"/>
            </a:endParaRPr>
          </a:p>
        </p:txBody>
      </p:sp>
      <p:sp>
        <p:nvSpPr>
          <p:cNvPr id="291" name="Google Shape;291;p18"/>
          <p:cNvSpPr/>
          <p:nvPr/>
        </p:nvSpPr>
        <p:spPr>
          <a:xfrm>
            <a:off x="4747926" y="7754144"/>
            <a:ext cx="2069700" cy="58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latin typeface="Titillium Web"/>
                <a:ea typeface="Titillium Web"/>
                <a:cs typeface="Titillium Web"/>
                <a:sym typeface="Titillium Web"/>
              </a:rPr>
              <a:t>Stimulate </a:t>
            </a:r>
            <a:r>
              <a:rPr lang="en-GB" sz="1300">
                <a:latin typeface="Titillium Web"/>
                <a:ea typeface="Titillium Web"/>
                <a:cs typeface="Titillium Web"/>
                <a:sym typeface="Titillium Web"/>
              </a:rPr>
              <a:t>hypothalamus</a:t>
            </a:r>
            <a:r>
              <a:rPr lang="en-GB" sz="1300">
                <a:latin typeface="Titillium Web"/>
                <a:ea typeface="Titillium Web"/>
                <a:cs typeface="Titillium Web"/>
                <a:sym typeface="Titillium Web"/>
              </a:rPr>
              <a:t> causing thirst</a:t>
            </a:r>
            <a:endParaRPr sz="1300">
              <a:latin typeface="Titillium Web"/>
              <a:ea typeface="Titillium Web"/>
              <a:cs typeface="Titillium Web"/>
              <a:sym typeface="Titillium Web"/>
            </a:endParaRPr>
          </a:p>
        </p:txBody>
      </p:sp>
      <p:cxnSp>
        <p:nvCxnSpPr>
          <p:cNvPr id="292" name="Google Shape;292;p18"/>
          <p:cNvCxnSpPr>
            <a:stCxn id="286" idx="1"/>
            <a:endCxn id="289" idx="0"/>
          </p:cNvCxnSpPr>
          <p:nvPr/>
        </p:nvCxnSpPr>
        <p:spPr>
          <a:xfrm flipH="1">
            <a:off x="1834918" y="7110968"/>
            <a:ext cx="1137300" cy="817800"/>
          </a:xfrm>
          <a:prstGeom prst="straightConnector1">
            <a:avLst/>
          </a:prstGeom>
          <a:noFill/>
          <a:ln cap="flat" cmpd="sng" w="9525">
            <a:solidFill>
              <a:schemeClr val="dk2"/>
            </a:solidFill>
            <a:prstDash val="solid"/>
            <a:round/>
            <a:headEnd len="med" w="med" type="none"/>
            <a:tailEnd len="med" w="med" type="triangle"/>
          </a:ln>
        </p:spPr>
      </p:cxnSp>
      <p:cxnSp>
        <p:nvCxnSpPr>
          <p:cNvPr id="293" name="Google Shape;293;p18"/>
          <p:cNvCxnSpPr>
            <a:stCxn id="286" idx="2"/>
            <a:endCxn id="290" idx="0"/>
          </p:cNvCxnSpPr>
          <p:nvPr/>
        </p:nvCxnSpPr>
        <p:spPr>
          <a:xfrm>
            <a:off x="3860068" y="7317818"/>
            <a:ext cx="0" cy="1089600"/>
          </a:xfrm>
          <a:prstGeom prst="straightConnector1">
            <a:avLst/>
          </a:prstGeom>
          <a:noFill/>
          <a:ln cap="flat" cmpd="sng" w="9525">
            <a:solidFill>
              <a:schemeClr val="dk2"/>
            </a:solidFill>
            <a:prstDash val="solid"/>
            <a:round/>
            <a:headEnd len="med" w="med" type="none"/>
            <a:tailEnd len="med" w="med" type="triangle"/>
          </a:ln>
        </p:spPr>
      </p:cxnSp>
      <p:cxnSp>
        <p:nvCxnSpPr>
          <p:cNvPr id="294" name="Google Shape;294;p18"/>
          <p:cNvCxnSpPr>
            <a:stCxn id="286" idx="3"/>
            <a:endCxn id="291" idx="0"/>
          </p:cNvCxnSpPr>
          <p:nvPr/>
        </p:nvCxnSpPr>
        <p:spPr>
          <a:xfrm>
            <a:off x="4747918" y="7110968"/>
            <a:ext cx="1035000" cy="643200"/>
          </a:xfrm>
          <a:prstGeom prst="straightConnector1">
            <a:avLst/>
          </a:prstGeom>
          <a:noFill/>
          <a:ln cap="flat" cmpd="sng" w="9525">
            <a:solidFill>
              <a:schemeClr val="dk2"/>
            </a:solidFill>
            <a:prstDash val="solid"/>
            <a:round/>
            <a:headEnd len="med" w="med" type="none"/>
            <a:tailEnd len="med" w="med" type="triangle"/>
          </a:ln>
        </p:spPr>
      </p:cxnSp>
      <p:cxnSp>
        <p:nvCxnSpPr>
          <p:cNvPr id="295" name="Google Shape;295;p18"/>
          <p:cNvCxnSpPr/>
          <p:nvPr/>
        </p:nvCxnSpPr>
        <p:spPr>
          <a:xfrm>
            <a:off x="132975" y="4078125"/>
            <a:ext cx="6649200" cy="22200"/>
          </a:xfrm>
          <a:prstGeom prst="straightConnector1">
            <a:avLst/>
          </a:prstGeom>
          <a:noFill/>
          <a:ln cap="flat" cmpd="sng" w="9525">
            <a:solidFill>
              <a:srgbClr val="307BF3"/>
            </a:solidFill>
            <a:prstDash val="lgDash"/>
            <a:round/>
            <a:headEnd len="med" w="med" type="none"/>
            <a:tailEnd len="med" w="med" type="none"/>
          </a:ln>
        </p:spPr>
      </p:cxnSp>
      <p:sp>
        <p:nvSpPr>
          <p:cNvPr id="296" name="Google Shape;296;p18"/>
          <p:cNvSpPr/>
          <p:nvPr/>
        </p:nvSpPr>
        <p:spPr>
          <a:xfrm>
            <a:off x="2305025" y="3778925"/>
            <a:ext cx="2111100" cy="354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9"/>
          <p:cNvSpPr/>
          <p:nvPr/>
        </p:nvSpPr>
        <p:spPr>
          <a:xfrm>
            <a:off x="0" y="0"/>
            <a:ext cx="6858000" cy="1015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500">
                <a:solidFill>
                  <a:schemeClr val="lt1"/>
                </a:solidFill>
                <a:latin typeface="Titillium Web"/>
                <a:ea typeface="Titillium Web"/>
                <a:cs typeface="Titillium Web"/>
                <a:sym typeface="Titillium Web"/>
              </a:rPr>
              <a:t> Atrial Natriuretic peptide/factor/hormone</a:t>
            </a:r>
            <a:endParaRPr sz="2500">
              <a:solidFill>
                <a:schemeClr val="l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2500">
                <a:solidFill>
                  <a:schemeClr val="lt1"/>
                </a:solidFill>
                <a:latin typeface="Titillium Web"/>
                <a:ea typeface="Titillium Web"/>
                <a:cs typeface="Titillium Web"/>
                <a:sym typeface="Titillium Web"/>
              </a:rPr>
              <a:t>(cardiomatrine/cardiodilatine/atriopeptin)</a:t>
            </a:r>
            <a:endParaRPr sz="2500">
              <a:solidFill>
                <a:schemeClr val="lt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302" name="Google Shape;302;p19"/>
          <p:cNvSpPr/>
          <p:nvPr/>
        </p:nvSpPr>
        <p:spPr>
          <a:xfrm>
            <a:off x="239975" y="1350375"/>
            <a:ext cx="6377700" cy="506700"/>
          </a:xfrm>
          <a:prstGeom prst="roundRect">
            <a:avLst>
              <a:gd fmla="val 16667" name="adj"/>
            </a:avLst>
          </a:prstGeom>
          <a:solidFill>
            <a:srgbClr val="C7E0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It is a protein/ polypeptide/ hormone secreted by the heart muscle cells in the </a:t>
            </a:r>
            <a:r>
              <a:rPr lang="en-GB">
                <a:latin typeface="Titillium Web"/>
                <a:ea typeface="Titillium Web"/>
                <a:cs typeface="Titillium Web"/>
                <a:sym typeface="Titillium Web"/>
              </a:rPr>
              <a:t>atria of</a:t>
            </a:r>
            <a:r>
              <a:rPr lang="en-GB">
                <a:latin typeface="Titillium Web"/>
                <a:ea typeface="Titillium Web"/>
                <a:cs typeface="Titillium Web"/>
                <a:sym typeface="Titillium Web"/>
              </a:rPr>
              <a:t> heart (atrial myocytes)</a:t>
            </a:r>
            <a:r>
              <a:rPr lang="en-GB"/>
              <a:t>.</a:t>
            </a:r>
            <a:endParaRPr/>
          </a:p>
        </p:txBody>
      </p:sp>
      <p:sp>
        <p:nvSpPr>
          <p:cNvPr id="303" name="Google Shape;303;p19"/>
          <p:cNvSpPr/>
          <p:nvPr/>
        </p:nvSpPr>
        <p:spPr>
          <a:xfrm>
            <a:off x="239975" y="2043737"/>
            <a:ext cx="6377700" cy="506700"/>
          </a:xfrm>
          <a:prstGeom prst="roundRect">
            <a:avLst>
              <a:gd fmla="val 16667" name="adj"/>
            </a:avLst>
          </a:prstGeom>
          <a:solidFill>
            <a:srgbClr val="C7E0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It is a powerful </a:t>
            </a:r>
            <a:r>
              <a:rPr lang="en-GB">
                <a:solidFill>
                  <a:srgbClr val="980000"/>
                </a:solidFill>
                <a:latin typeface="Titillium Web"/>
                <a:ea typeface="Titillium Web"/>
                <a:cs typeface="Titillium Web"/>
                <a:sym typeface="Titillium Web"/>
              </a:rPr>
              <a:t>vasodilator</a:t>
            </a:r>
            <a:r>
              <a:rPr lang="en-GB">
                <a:latin typeface="Titillium Web"/>
                <a:ea typeface="Titillium Web"/>
                <a:cs typeface="Titillium Web"/>
                <a:sym typeface="Titillium Web"/>
              </a:rPr>
              <a:t> and is involved in the homeostatic balance of body water, sodium, potassium and fat.</a:t>
            </a:r>
            <a:endParaRPr>
              <a:latin typeface="Titillium Web"/>
              <a:ea typeface="Titillium Web"/>
              <a:cs typeface="Titillium Web"/>
              <a:sym typeface="Titillium Web"/>
            </a:endParaRPr>
          </a:p>
        </p:txBody>
      </p:sp>
      <p:sp>
        <p:nvSpPr>
          <p:cNvPr id="304" name="Google Shape;304;p19"/>
          <p:cNvSpPr/>
          <p:nvPr/>
        </p:nvSpPr>
        <p:spPr>
          <a:xfrm>
            <a:off x="240150" y="2682887"/>
            <a:ext cx="6377700" cy="700800"/>
          </a:xfrm>
          <a:prstGeom prst="roundRect">
            <a:avLst>
              <a:gd fmla="val 16667" name="adj"/>
            </a:avLst>
          </a:prstGeom>
          <a:solidFill>
            <a:srgbClr val="C7E0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It is released in response to high blood volume. It acts to reduce the water, sodium and adipose loads on the circulatory system, thereby reducing blood pressure.</a:t>
            </a:r>
            <a:endParaRPr>
              <a:latin typeface="Titillium Web"/>
              <a:ea typeface="Titillium Web"/>
              <a:cs typeface="Titillium Web"/>
              <a:sym typeface="Titillium Web"/>
            </a:endParaRPr>
          </a:p>
        </p:txBody>
      </p:sp>
      <p:sp>
        <p:nvSpPr>
          <p:cNvPr id="305" name="Google Shape;305;p19"/>
          <p:cNvSpPr/>
          <p:nvPr/>
        </p:nvSpPr>
        <p:spPr>
          <a:xfrm>
            <a:off x="239975" y="3547800"/>
            <a:ext cx="6377700" cy="582900"/>
          </a:xfrm>
          <a:prstGeom prst="roundRect">
            <a:avLst>
              <a:gd fmla="val 16667" name="adj"/>
            </a:avLst>
          </a:prstGeom>
          <a:solidFill>
            <a:srgbClr val="C7E0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It has exactly the opposite function of the aldosterone secreted by the </a:t>
            </a:r>
            <a:r>
              <a:rPr lang="en-GB">
                <a:latin typeface="Titillium Web"/>
                <a:ea typeface="Titillium Web"/>
                <a:cs typeface="Titillium Web"/>
                <a:sym typeface="Titillium Web"/>
              </a:rPr>
              <a:t>zona glomerulosa</a:t>
            </a:r>
            <a:r>
              <a:rPr lang="en-GB">
                <a:latin typeface="Titillium Web"/>
                <a:ea typeface="Titillium Web"/>
                <a:cs typeface="Titillium Web"/>
                <a:sym typeface="Titillium Web"/>
              </a:rPr>
              <a:t>.</a:t>
            </a:r>
            <a:endParaRPr>
              <a:latin typeface="Titillium Web"/>
              <a:ea typeface="Titillium Web"/>
              <a:cs typeface="Titillium Web"/>
              <a:sym typeface="Titillium Web"/>
            </a:endParaRPr>
          </a:p>
        </p:txBody>
      </p:sp>
      <p:cxnSp>
        <p:nvCxnSpPr>
          <p:cNvPr id="306" name="Google Shape;306;p19"/>
          <p:cNvCxnSpPr/>
          <p:nvPr/>
        </p:nvCxnSpPr>
        <p:spPr>
          <a:xfrm>
            <a:off x="3925725" y="9510900"/>
            <a:ext cx="520200" cy="966000"/>
          </a:xfrm>
          <a:prstGeom prst="straightConnector1">
            <a:avLst/>
          </a:prstGeom>
          <a:noFill/>
          <a:ln cap="flat" cmpd="sng" w="9525">
            <a:solidFill>
              <a:schemeClr val="dk2"/>
            </a:solidFill>
            <a:prstDash val="solid"/>
            <a:round/>
            <a:headEnd len="med" w="med" type="none"/>
            <a:tailEnd len="med" w="med" type="none"/>
          </a:ln>
        </p:spPr>
      </p:cxnSp>
      <p:cxnSp>
        <p:nvCxnSpPr>
          <p:cNvPr id="307" name="Google Shape;307;p19"/>
          <p:cNvCxnSpPr>
            <a:stCxn id="301" idx="2"/>
            <a:endCxn id="302" idx="0"/>
          </p:cNvCxnSpPr>
          <p:nvPr/>
        </p:nvCxnSpPr>
        <p:spPr>
          <a:xfrm flipH="1">
            <a:off x="3428700" y="1015500"/>
            <a:ext cx="300" cy="334800"/>
          </a:xfrm>
          <a:prstGeom prst="straightConnector1">
            <a:avLst/>
          </a:prstGeom>
          <a:noFill/>
          <a:ln cap="flat" cmpd="sng" w="9525">
            <a:solidFill>
              <a:schemeClr val="dk2"/>
            </a:solidFill>
            <a:prstDash val="solid"/>
            <a:round/>
            <a:headEnd len="med" w="med" type="none"/>
            <a:tailEnd len="med" w="med" type="none"/>
          </a:ln>
        </p:spPr>
      </p:cxnSp>
      <p:cxnSp>
        <p:nvCxnSpPr>
          <p:cNvPr id="308" name="Google Shape;308;p19"/>
          <p:cNvCxnSpPr>
            <a:stCxn id="302" idx="2"/>
            <a:endCxn id="303" idx="0"/>
          </p:cNvCxnSpPr>
          <p:nvPr/>
        </p:nvCxnSpPr>
        <p:spPr>
          <a:xfrm>
            <a:off x="3428825" y="1857075"/>
            <a:ext cx="0" cy="186600"/>
          </a:xfrm>
          <a:prstGeom prst="straightConnector1">
            <a:avLst/>
          </a:prstGeom>
          <a:noFill/>
          <a:ln cap="flat" cmpd="sng" w="9525">
            <a:solidFill>
              <a:schemeClr val="dk2"/>
            </a:solidFill>
            <a:prstDash val="solid"/>
            <a:round/>
            <a:headEnd len="med" w="med" type="none"/>
            <a:tailEnd len="med" w="med" type="none"/>
          </a:ln>
        </p:spPr>
      </p:cxnSp>
      <p:cxnSp>
        <p:nvCxnSpPr>
          <p:cNvPr id="309" name="Google Shape;309;p19"/>
          <p:cNvCxnSpPr>
            <a:stCxn id="303" idx="2"/>
            <a:endCxn id="304" idx="0"/>
          </p:cNvCxnSpPr>
          <p:nvPr/>
        </p:nvCxnSpPr>
        <p:spPr>
          <a:xfrm>
            <a:off x="3428825" y="2550437"/>
            <a:ext cx="300" cy="132600"/>
          </a:xfrm>
          <a:prstGeom prst="straightConnector1">
            <a:avLst/>
          </a:prstGeom>
          <a:noFill/>
          <a:ln cap="flat" cmpd="sng" w="9525">
            <a:solidFill>
              <a:schemeClr val="dk2"/>
            </a:solidFill>
            <a:prstDash val="solid"/>
            <a:round/>
            <a:headEnd len="med" w="med" type="none"/>
            <a:tailEnd len="med" w="med" type="none"/>
          </a:ln>
        </p:spPr>
      </p:cxnSp>
      <p:cxnSp>
        <p:nvCxnSpPr>
          <p:cNvPr id="310" name="Google Shape;310;p19"/>
          <p:cNvCxnSpPr>
            <a:stCxn id="304" idx="2"/>
            <a:endCxn id="305" idx="0"/>
          </p:cNvCxnSpPr>
          <p:nvPr/>
        </p:nvCxnSpPr>
        <p:spPr>
          <a:xfrm flipH="1">
            <a:off x="3428700" y="3383687"/>
            <a:ext cx="300" cy="164100"/>
          </a:xfrm>
          <a:prstGeom prst="straightConnector1">
            <a:avLst/>
          </a:prstGeom>
          <a:noFill/>
          <a:ln cap="flat" cmpd="sng" w="9525">
            <a:solidFill>
              <a:schemeClr val="dk2"/>
            </a:solidFill>
            <a:prstDash val="solid"/>
            <a:round/>
            <a:headEnd len="med" w="med" type="none"/>
            <a:tailEnd len="med" w="med" type="none"/>
          </a:ln>
        </p:spPr>
      </p:cxnSp>
      <p:graphicFrame>
        <p:nvGraphicFramePr>
          <p:cNvPr id="311" name="Google Shape;311;p19"/>
          <p:cNvGraphicFramePr/>
          <p:nvPr/>
        </p:nvGraphicFramePr>
        <p:xfrm>
          <a:off x="0" y="4294818"/>
          <a:ext cx="3000000" cy="3000000"/>
        </p:xfrm>
        <a:graphic>
          <a:graphicData uri="http://schemas.openxmlformats.org/drawingml/2006/table">
            <a:tbl>
              <a:tblPr>
                <a:noFill/>
                <a:tableStyleId>{25FA96CA-227C-4E83-8324-E297D95C741C}</a:tableStyleId>
              </a:tblPr>
              <a:tblGrid>
                <a:gridCol w="1836450"/>
                <a:gridCol w="4908175"/>
              </a:tblGrid>
              <a:tr h="902650">
                <a:tc gridSpan="2">
                  <a:txBody>
                    <a:bodyPr/>
                    <a:lstStyle/>
                    <a:p>
                      <a:pPr indent="0" lvl="0" marL="0" rtl="0" algn="ctr">
                        <a:spcBef>
                          <a:spcPts val="0"/>
                        </a:spcBef>
                        <a:spcAft>
                          <a:spcPts val="0"/>
                        </a:spcAft>
                        <a:buNone/>
                      </a:pPr>
                      <a:r>
                        <a:rPr lang="en-GB" sz="2200">
                          <a:solidFill>
                            <a:schemeClr val="lt1"/>
                          </a:solidFill>
                          <a:latin typeface="Titillium Web"/>
                          <a:ea typeface="Titillium Web"/>
                          <a:cs typeface="Titillium Web"/>
                          <a:sym typeface="Titillium Web"/>
                        </a:rPr>
                        <a:t>Effects of ANP </a:t>
                      </a:r>
                      <a:endParaRPr sz="2200">
                        <a:solidFill>
                          <a:schemeClr val="lt1"/>
                        </a:solidFill>
                        <a:latin typeface="Titillium Web"/>
                        <a:ea typeface="Titillium Web"/>
                        <a:cs typeface="Titillium Web"/>
                        <a:sym typeface="Titillium Web"/>
                      </a:endParaRPr>
                    </a:p>
                  </a:txBody>
                  <a:tcPr marT="91425" marB="91425" marR="91425" marL="91425" anchor="ctr">
                    <a:lnB cap="flat" cmpd="sng" w="9525">
                      <a:solidFill>
                        <a:schemeClr val="lt1"/>
                      </a:solidFill>
                      <a:prstDash val="solid"/>
                      <a:round/>
                      <a:headEnd len="sm" w="sm" type="none"/>
                      <a:tailEnd len="sm" w="sm" type="none"/>
                    </a:lnB>
                    <a:solidFill>
                      <a:srgbClr val="6D9EEB"/>
                    </a:solidFill>
                  </a:tcPr>
                </a:tc>
                <a:tc hMerge="1"/>
              </a:tr>
              <a:tr h="1652000">
                <a:tc>
                  <a:txBody>
                    <a:bodyPr/>
                    <a:lstStyle/>
                    <a:p>
                      <a:pPr indent="0" lvl="0" marL="0" rtl="0" algn="l">
                        <a:spcBef>
                          <a:spcPts val="0"/>
                        </a:spcBef>
                        <a:spcAft>
                          <a:spcPts val="0"/>
                        </a:spcAft>
                        <a:buNone/>
                      </a:pPr>
                      <a:r>
                        <a:rPr lang="en-GB" sz="1600">
                          <a:latin typeface="Titillium Web"/>
                          <a:ea typeface="Titillium Web"/>
                          <a:cs typeface="Titillium Web"/>
                          <a:sym typeface="Titillium Web"/>
                        </a:rPr>
                        <a:t>                </a:t>
                      </a:r>
                      <a:r>
                        <a:rPr lang="en-GB" sz="1800">
                          <a:latin typeface="Titillium Web"/>
                          <a:ea typeface="Titillium Web"/>
                          <a:cs typeface="Titillium Web"/>
                          <a:sym typeface="Titillium Web"/>
                        </a:rPr>
                        <a:t>In </a:t>
                      </a:r>
                      <a:endParaRPr sz="1800">
                        <a:latin typeface="Titillium Web"/>
                        <a:ea typeface="Titillium Web"/>
                        <a:cs typeface="Titillium Web"/>
                        <a:sym typeface="Titillium Web"/>
                      </a:endParaRPr>
                    </a:p>
                    <a:p>
                      <a:pPr indent="0" lvl="0" marL="0" rtl="0" algn="ctr">
                        <a:spcBef>
                          <a:spcPts val="0"/>
                        </a:spcBef>
                        <a:spcAft>
                          <a:spcPts val="0"/>
                        </a:spcAft>
                        <a:buNone/>
                      </a:pPr>
                      <a:r>
                        <a:rPr lang="en-GB" sz="1800">
                          <a:latin typeface="Titillium Web"/>
                          <a:ea typeface="Titillium Web"/>
                          <a:cs typeface="Titillium Web"/>
                          <a:sym typeface="Titillium Web"/>
                        </a:rPr>
                        <a:t>the kidney</a:t>
                      </a:r>
                      <a:endParaRPr sz="1800">
                        <a:latin typeface="Titillium Web"/>
                        <a:ea typeface="Titillium Web"/>
                        <a:cs typeface="Titillium Web"/>
                        <a:sym typeface="Titillium Web"/>
                      </a:endParaRPr>
                    </a:p>
                  </a:txBody>
                  <a:tcPr marT="91425" marB="91425" marR="91425" marL="91425" anchor="ct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a:t>
                      </a:r>
                      <a:r>
                        <a:rPr lang="en-GB" sz="1500">
                          <a:latin typeface="Titillium Web"/>
                          <a:ea typeface="Titillium Web"/>
                          <a:cs typeface="Titillium Web"/>
                          <a:sym typeface="Titillium Web"/>
                        </a:rPr>
                        <a:t>Decreases sodium reabsorption and increases water loss.</a:t>
                      </a:r>
                      <a:endParaRPr sz="15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5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500">
                          <a:latin typeface="Titillium Web"/>
                          <a:ea typeface="Titillium Web"/>
                          <a:cs typeface="Titillium Web"/>
                          <a:sym typeface="Titillium Web"/>
                        </a:rPr>
                        <a:t>• Inhibits renin secretion, thereby inhibiting the renin–angiotensin–aldosterone</a:t>
                      </a:r>
                      <a:endParaRPr sz="15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500">
                          <a:latin typeface="Titillium Web"/>
                          <a:ea typeface="Titillium Web"/>
                          <a:cs typeface="Titillium Web"/>
                          <a:sym typeface="Titillium Web"/>
                        </a:rPr>
                        <a:t>system.</a:t>
                      </a:r>
                      <a:endParaRPr sz="1300"/>
                    </a:p>
                  </a:txBody>
                  <a:tcPr marT="91425" marB="91425" marR="91425" marL="91425">
                    <a:solidFill>
                      <a:schemeClr val="lt2"/>
                    </a:solidFill>
                  </a:tcPr>
                </a:tc>
              </a:tr>
              <a:tr h="1327750">
                <a:tc>
                  <a:txBody>
                    <a:bodyPr/>
                    <a:lstStyle/>
                    <a:p>
                      <a:pPr indent="0" lvl="0" marL="0" rtl="0" algn="ctr">
                        <a:spcBef>
                          <a:spcPts val="0"/>
                        </a:spcBef>
                        <a:spcAft>
                          <a:spcPts val="0"/>
                        </a:spcAft>
                        <a:buNone/>
                      </a:pPr>
                      <a:r>
                        <a:rPr lang="en-GB" sz="1800">
                          <a:latin typeface="Titillium Web"/>
                          <a:ea typeface="Titillium Web"/>
                          <a:cs typeface="Titillium Web"/>
                          <a:sym typeface="Titillium Web"/>
                        </a:rPr>
                        <a:t>   </a:t>
                      </a:r>
                      <a:endParaRPr sz="1800">
                        <a:latin typeface="Titillium Web"/>
                        <a:ea typeface="Titillium Web"/>
                        <a:cs typeface="Titillium Web"/>
                        <a:sym typeface="Titillium Web"/>
                      </a:endParaRPr>
                    </a:p>
                  </a:txBody>
                  <a:tcPr marT="91425" marB="91425" marR="91425" marL="91425" anchor="ct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Clr>
                          <a:schemeClr val="dk1"/>
                        </a:buClr>
                        <a:buSzPts val="1100"/>
                        <a:buFont typeface="Arial"/>
                        <a:buNone/>
                      </a:pPr>
                      <a:r>
                        <a:rPr lang="en-GB"/>
                        <a:t>•</a:t>
                      </a:r>
                      <a:r>
                        <a:rPr lang="en-GB" sz="1500">
                          <a:latin typeface="Titillium Web"/>
                          <a:ea typeface="Titillium Web"/>
                          <a:cs typeface="Titillium Web"/>
                          <a:sym typeface="Titillium Web"/>
                        </a:rPr>
                        <a:t> Reduces aldosterone secretion by the zona glomerulosa of the adrenal</a:t>
                      </a:r>
                      <a:endParaRPr sz="15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500">
                          <a:latin typeface="Titillium Web"/>
                          <a:ea typeface="Titillium Web"/>
                          <a:cs typeface="Titillium Web"/>
                          <a:sym typeface="Titillium Web"/>
                        </a:rPr>
                        <a:t>cortex.</a:t>
                      </a:r>
                      <a:endParaRPr sz="1500">
                        <a:latin typeface="Titillium Web"/>
                        <a:ea typeface="Titillium Web"/>
                        <a:cs typeface="Titillium Web"/>
                        <a:sym typeface="Titillium Web"/>
                      </a:endParaRPr>
                    </a:p>
                    <a:p>
                      <a:pPr indent="0" lvl="0" marL="0" rtl="0" algn="l">
                        <a:spcBef>
                          <a:spcPts val="0"/>
                        </a:spcBef>
                        <a:spcAft>
                          <a:spcPts val="0"/>
                        </a:spcAft>
                        <a:buNone/>
                      </a:pPr>
                      <a:r>
                        <a:t/>
                      </a:r>
                      <a:endParaRPr sz="1200"/>
                    </a:p>
                  </a:txBody>
                  <a:tcPr marT="91425" marB="91425" marR="91425" marL="91425">
                    <a:solidFill>
                      <a:schemeClr val="lt2"/>
                    </a:solidFill>
                  </a:tcPr>
                </a:tc>
              </a:tr>
              <a:tr h="722275">
                <a:tc>
                  <a:txBody>
                    <a:bodyPr/>
                    <a:lstStyle/>
                    <a:p>
                      <a:pPr indent="0" lvl="0" marL="0" rtl="0" algn="ctr">
                        <a:spcBef>
                          <a:spcPts val="0"/>
                        </a:spcBef>
                        <a:spcAft>
                          <a:spcPts val="0"/>
                        </a:spcAft>
                        <a:buNone/>
                      </a:pPr>
                      <a:r>
                        <a:rPr lang="en-GB" sz="1700">
                          <a:latin typeface="Titillium Web"/>
                          <a:ea typeface="Titillium Web"/>
                          <a:cs typeface="Titillium Web"/>
                          <a:sym typeface="Titillium Web"/>
                        </a:rPr>
                        <a:t>In </a:t>
                      </a:r>
                      <a:endParaRPr sz="1700">
                        <a:latin typeface="Titillium Web"/>
                        <a:ea typeface="Titillium Web"/>
                        <a:cs typeface="Titillium Web"/>
                        <a:sym typeface="Titillium Web"/>
                      </a:endParaRPr>
                    </a:p>
                    <a:p>
                      <a:pPr indent="0" lvl="0" marL="0" rtl="0" algn="ctr">
                        <a:spcBef>
                          <a:spcPts val="0"/>
                        </a:spcBef>
                        <a:spcAft>
                          <a:spcPts val="0"/>
                        </a:spcAft>
                        <a:buNone/>
                      </a:pPr>
                      <a:r>
                        <a:rPr lang="en-GB" sz="1700">
                          <a:latin typeface="Titillium Web"/>
                          <a:ea typeface="Titillium Web"/>
                          <a:cs typeface="Titillium Web"/>
                          <a:sym typeface="Titillium Web"/>
                        </a:rPr>
                        <a:t>the arterioles</a:t>
                      </a:r>
                      <a:endParaRPr sz="1700">
                        <a:latin typeface="Titillium Web"/>
                        <a:ea typeface="Titillium Web"/>
                        <a:cs typeface="Titillium Web"/>
                        <a:sym typeface="Titillium Web"/>
                      </a:endParaRPr>
                    </a:p>
                  </a:txBody>
                  <a:tcPr marT="91425" marB="91425" marR="91425" marL="91425" anchor="ct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6D9EEB"/>
                    </a:solidFill>
                  </a:tcPr>
                </a:tc>
                <a:tc>
                  <a:txBody>
                    <a:bodyPr/>
                    <a:lstStyle/>
                    <a:p>
                      <a:pPr indent="0" lvl="0" marL="0" rtl="0" algn="l">
                        <a:spcBef>
                          <a:spcPts val="0"/>
                        </a:spcBef>
                        <a:spcAft>
                          <a:spcPts val="0"/>
                        </a:spcAft>
                        <a:buNone/>
                      </a:pPr>
                      <a:r>
                        <a:rPr lang="en-GB" sz="1600">
                          <a:latin typeface="Titillium Web"/>
                          <a:ea typeface="Titillium Web"/>
                          <a:cs typeface="Titillium Web"/>
                          <a:sym typeface="Titillium Web"/>
                        </a:rPr>
                        <a:t>• Promotes vasodilation.</a:t>
                      </a:r>
                      <a:endParaRPr sz="1600">
                        <a:latin typeface="Titillium Web"/>
                        <a:ea typeface="Titillium Web"/>
                        <a:cs typeface="Titillium Web"/>
                        <a:sym typeface="Titillium Web"/>
                      </a:endParaRPr>
                    </a:p>
                  </a:txBody>
                  <a:tcPr marT="91425" marB="91425" marR="91425" marL="91425">
                    <a:solidFill>
                      <a:schemeClr val="lt2"/>
                    </a:solidFill>
                  </a:tcPr>
                </a:tc>
              </a:tr>
              <a:tr h="1007725">
                <a:tc>
                  <a:txBody>
                    <a:bodyPr/>
                    <a:lstStyle/>
                    <a:p>
                      <a:pPr indent="0" lvl="0" marL="0" rtl="0" algn="ctr">
                        <a:spcBef>
                          <a:spcPts val="0"/>
                        </a:spcBef>
                        <a:spcAft>
                          <a:spcPts val="0"/>
                        </a:spcAft>
                        <a:buNone/>
                      </a:pPr>
                      <a:r>
                        <a:t/>
                      </a:r>
                      <a:endParaRPr sz="1600">
                        <a:latin typeface="Titillium Web"/>
                        <a:ea typeface="Titillium Web"/>
                        <a:cs typeface="Titillium Web"/>
                        <a:sym typeface="Titillium Web"/>
                      </a:endParaRPr>
                    </a:p>
                  </a:txBody>
                  <a:tcPr marT="91425" marB="91425" marR="91425" marL="91425" anchor="ctr">
                    <a:lnT cap="flat" cmpd="sng" w="9525">
                      <a:solidFill>
                        <a:schemeClr val="lt1"/>
                      </a:solidFill>
                      <a:prstDash val="solid"/>
                      <a:round/>
                      <a:headEnd len="sm" w="sm" type="none"/>
                      <a:tailEnd len="sm" w="sm" type="none"/>
                    </a:lnT>
                    <a:solidFill>
                      <a:srgbClr val="6D9EEB"/>
                    </a:solidFill>
                  </a:tcPr>
                </a:tc>
                <a:tc>
                  <a:txBody>
                    <a:bodyPr/>
                    <a:lstStyle/>
                    <a:p>
                      <a:pPr indent="0" lvl="0" marL="0" rtl="0" algn="l">
                        <a:spcBef>
                          <a:spcPts val="0"/>
                        </a:spcBef>
                        <a:spcAft>
                          <a:spcPts val="0"/>
                        </a:spcAft>
                        <a:buNone/>
                      </a:pPr>
                      <a:r>
                        <a:rPr lang="en-GB" sz="1600"/>
                        <a:t>• </a:t>
                      </a:r>
                      <a:r>
                        <a:rPr lang="en-GB" sz="1500">
                          <a:latin typeface="Titillium Web"/>
                          <a:ea typeface="Titillium Web"/>
                          <a:cs typeface="Titillium Web"/>
                          <a:sym typeface="Titillium Web"/>
                        </a:rPr>
                        <a:t>Increases the release of free fatty acids from adipose tissue.</a:t>
                      </a:r>
                      <a:endParaRPr sz="1500">
                        <a:latin typeface="Titillium Web"/>
                        <a:ea typeface="Titillium Web"/>
                        <a:cs typeface="Titillium Web"/>
                        <a:sym typeface="Titillium Web"/>
                      </a:endParaRPr>
                    </a:p>
                  </a:txBody>
                  <a:tcPr marT="91425" marB="91425" marR="91425" marL="91425">
                    <a:solidFill>
                      <a:schemeClr val="lt2"/>
                    </a:solidFill>
                  </a:tcPr>
                </a:tc>
              </a:tr>
            </a:tbl>
          </a:graphicData>
        </a:graphic>
      </p:graphicFrame>
      <p:pic>
        <p:nvPicPr>
          <p:cNvPr id="312" name="Google Shape;312;p19"/>
          <p:cNvPicPr preferRelativeResize="0"/>
          <p:nvPr/>
        </p:nvPicPr>
        <p:blipFill>
          <a:blip r:embed="rId3">
            <a:alphaModFix/>
          </a:blip>
          <a:stretch>
            <a:fillRect/>
          </a:stretch>
        </p:blipFill>
        <p:spPr>
          <a:xfrm>
            <a:off x="101550" y="6315875"/>
            <a:ext cx="506700" cy="506700"/>
          </a:xfrm>
          <a:prstGeom prst="rect">
            <a:avLst/>
          </a:prstGeom>
          <a:noFill/>
          <a:ln>
            <a:noFill/>
          </a:ln>
        </p:spPr>
      </p:pic>
      <p:pic>
        <p:nvPicPr>
          <p:cNvPr id="313" name="Google Shape;313;p19"/>
          <p:cNvPicPr preferRelativeResize="0"/>
          <p:nvPr/>
        </p:nvPicPr>
        <p:blipFill>
          <a:blip r:embed="rId4">
            <a:alphaModFix/>
          </a:blip>
          <a:stretch>
            <a:fillRect/>
          </a:stretch>
        </p:blipFill>
        <p:spPr>
          <a:xfrm>
            <a:off x="101550" y="7710522"/>
            <a:ext cx="400200" cy="400200"/>
          </a:xfrm>
          <a:prstGeom prst="rect">
            <a:avLst/>
          </a:prstGeom>
          <a:noFill/>
          <a:ln>
            <a:noFill/>
          </a:ln>
        </p:spPr>
      </p:pic>
      <p:pic>
        <p:nvPicPr>
          <p:cNvPr id="314" name="Google Shape;314;p19"/>
          <p:cNvPicPr preferRelativeResize="0"/>
          <p:nvPr/>
        </p:nvPicPr>
        <p:blipFill>
          <a:blip r:embed="rId5">
            <a:alphaModFix/>
          </a:blip>
          <a:stretch>
            <a:fillRect/>
          </a:stretch>
        </p:blipFill>
        <p:spPr>
          <a:xfrm>
            <a:off x="2" y="8359125"/>
            <a:ext cx="259540" cy="400200"/>
          </a:xfrm>
          <a:prstGeom prst="rect">
            <a:avLst/>
          </a:prstGeom>
          <a:noFill/>
          <a:ln>
            <a:noFill/>
          </a:ln>
        </p:spPr>
      </p:pic>
      <p:pic>
        <p:nvPicPr>
          <p:cNvPr id="315" name="Google Shape;315;p19"/>
          <p:cNvPicPr preferRelativeResize="0"/>
          <p:nvPr/>
        </p:nvPicPr>
        <p:blipFill rotWithShape="1">
          <a:blip r:embed="rId6">
            <a:alphaModFix/>
          </a:blip>
          <a:srcRect b="3640" l="35194" r="24551" t="24266"/>
          <a:stretch/>
        </p:blipFill>
        <p:spPr>
          <a:xfrm>
            <a:off x="101547" y="9510900"/>
            <a:ext cx="313778" cy="400200"/>
          </a:xfrm>
          <a:prstGeom prst="rect">
            <a:avLst/>
          </a:prstGeom>
          <a:noFill/>
          <a:ln>
            <a:noFill/>
          </a:ln>
        </p:spPr>
      </p:pic>
      <p:sp>
        <p:nvSpPr>
          <p:cNvPr id="316" name="Google Shape;316;p19"/>
          <p:cNvSpPr txBox="1"/>
          <p:nvPr/>
        </p:nvSpPr>
        <p:spPr>
          <a:xfrm>
            <a:off x="4954675" y="42948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D5A6BD"/>
                </a:solidFill>
                <a:latin typeface="Titillium Web"/>
                <a:ea typeface="Titillium Web"/>
                <a:cs typeface="Titillium Web"/>
                <a:sym typeface="Titillium Web"/>
              </a:rPr>
              <a:t>Female’s slides only</a:t>
            </a:r>
            <a:endParaRPr b="1">
              <a:solidFill>
                <a:srgbClr val="D5A6BD"/>
              </a:solidFill>
              <a:latin typeface="Titillium Web"/>
              <a:ea typeface="Titillium Web"/>
              <a:cs typeface="Titillium Web"/>
              <a:sym typeface="Titillium Web"/>
            </a:endParaRPr>
          </a:p>
        </p:txBody>
      </p:sp>
      <p:sp>
        <p:nvSpPr>
          <p:cNvPr id="317" name="Google Shape;317;p19"/>
          <p:cNvSpPr txBox="1"/>
          <p:nvPr/>
        </p:nvSpPr>
        <p:spPr>
          <a:xfrm>
            <a:off x="-243800" y="7018100"/>
            <a:ext cx="23271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dk1"/>
                </a:solidFill>
                <a:latin typeface="Titillium Web"/>
                <a:ea typeface="Titillium Web"/>
                <a:cs typeface="Titillium Web"/>
                <a:sym typeface="Titillium Web"/>
              </a:rPr>
              <a:t>In </a:t>
            </a:r>
            <a:endParaRPr sz="18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800">
                <a:solidFill>
                  <a:schemeClr val="dk1"/>
                </a:solidFill>
                <a:latin typeface="Titillium Web"/>
                <a:ea typeface="Titillium Web"/>
                <a:cs typeface="Titillium Web"/>
                <a:sym typeface="Titillium Web"/>
              </a:rPr>
              <a:t>the adrenal glands</a:t>
            </a:r>
            <a:endParaRPr sz="18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318" name="Google Shape;318;p19"/>
          <p:cNvSpPr txBox="1"/>
          <p:nvPr/>
        </p:nvSpPr>
        <p:spPr>
          <a:xfrm>
            <a:off x="-88700" y="8908525"/>
            <a:ext cx="2016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600">
                <a:solidFill>
                  <a:schemeClr val="dk1"/>
                </a:solidFill>
                <a:latin typeface="Titillium Web"/>
                <a:ea typeface="Titillium Web"/>
                <a:cs typeface="Titillium Web"/>
                <a:sym typeface="Titillium Web"/>
              </a:rPr>
              <a:t>In</a:t>
            </a:r>
            <a:endParaRPr sz="16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600">
                <a:solidFill>
                  <a:schemeClr val="dk1"/>
                </a:solidFill>
                <a:latin typeface="Titillium Web"/>
                <a:ea typeface="Titillium Web"/>
                <a:cs typeface="Titillium Web"/>
                <a:sym typeface="Titillium Web"/>
              </a:rPr>
              <a:t> the adipose tissue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p:nvPr/>
        </p:nvSpPr>
        <p:spPr>
          <a:xfrm>
            <a:off x="1557000" y="346750"/>
            <a:ext cx="3744000" cy="575700"/>
          </a:xfrm>
          <a:prstGeom prst="roundRect">
            <a:avLst>
              <a:gd fmla="val 50000" name="adj"/>
            </a:avLst>
          </a:prstGeom>
          <a:solidFill>
            <a:srgbClr val="0944A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1600">
                <a:solidFill>
                  <a:srgbClr val="FFFFFF"/>
                </a:solidFill>
                <a:latin typeface="Titillium Web"/>
                <a:ea typeface="Titillium Web"/>
                <a:cs typeface="Titillium Web"/>
                <a:sym typeface="Titillium Web"/>
              </a:rPr>
              <a:t>Morphology of blood vessels in HTN</a:t>
            </a:r>
            <a:endParaRPr sz="1900">
              <a:solidFill>
                <a:srgbClr val="FFFFFF"/>
              </a:solidFill>
              <a:latin typeface="Titillium Web"/>
              <a:ea typeface="Titillium Web"/>
              <a:cs typeface="Titillium Web"/>
              <a:sym typeface="Titillium Web"/>
            </a:endParaRPr>
          </a:p>
        </p:txBody>
      </p:sp>
      <p:sp>
        <p:nvSpPr>
          <p:cNvPr id="324" name="Google Shape;324;p20"/>
          <p:cNvSpPr/>
          <p:nvPr/>
        </p:nvSpPr>
        <p:spPr>
          <a:xfrm>
            <a:off x="3693450" y="1623813"/>
            <a:ext cx="2870400" cy="730800"/>
          </a:xfrm>
          <a:prstGeom prst="roundRect">
            <a:avLst>
              <a:gd fmla="val 50000" name="adj"/>
            </a:avLst>
          </a:prstGeom>
          <a:solidFill>
            <a:srgbClr val="0D5DD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1300">
                <a:solidFill>
                  <a:srgbClr val="FFFFFF"/>
                </a:solidFill>
                <a:latin typeface="Titillium Web"/>
                <a:ea typeface="Titillium Web"/>
                <a:cs typeface="Titillium Web"/>
                <a:sym typeface="Titillium Web"/>
              </a:rPr>
              <a:t>In small Blood Vessels</a:t>
            </a:r>
            <a:endParaRPr sz="1300">
              <a:solidFill>
                <a:srgbClr val="FFFFFF"/>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300">
                <a:solidFill>
                  <a:srgbClr val="FFFFFF"/>
                </a:solidFill>
                <a:latin typeface="Titillium Web"/>
                <a:ea typeface="Titillium Web"/>
                <a:cs typeface="Titillium Web"/>
                <a:sym typeface="Titillium Web"/>
              </a:rPr>
              <a:t>(Microangiopathy)Arteriolosclerosis</a:t>
            </a:r>
            <a:endParaRPr sz="900">
              <a:solidFill>
                <a:srgbClr val="FFFFFF"/>
              </a:solidFill>
              <a:latin typeface="Roboto"/>
              <a:ea typeface="Roboto"/>
              <a:cs typeface="Roboto"/>
              <a:sym typeface="Roboto"/>
            </a:endParaRPr>
          </a:p>
        </p:txBody>
      </p:sp>
      <p:sp>
        <p:nvSpPr>
          <p:cNvPr id="325" name="Google Shape;325;p20"/>
          <p:cNvSpPr/>
          <p:nvPr/>
        </p:nvSpPr>
        <p:spPr>
          <a:xfrm>
            <a:off x="0" y="1597525"/>
            <a:ext cx="2376300" cy="951000"/>
          </a:xfrm>
          <a:prstGeom prst="roundRect">
            <a:avLst>
              <a:gd fmla="val 50000" name="adj"/>
            </a:avLst>
          </a:prstGeom>
          <a:solidFill>
            <a:srgbClr val="0D5DDF"/>
          </a:solid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GB">
                <a:solidFill>
                  <a:schemeClr val="lt1"/>
                </a:solidFill>
                <a:latin typeface="Titillium Web"/>
                <a:ea typeface="Titillium Web"/>
                <a:cs typeface="Titillium Web"/>
                <a:sym typeface="Titillium Web"/>
              </a:rPr>
              <a:t>In large Blood Vessels</a:t>
            </a:r>
            <a:endParaRPr>
              <a:solidFill>
                <a:schemeClr val="l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a:solidFill>
                  <a:schemeClr val="lt1"/>
                </a:solidFill>
                <a:latin typeface="Titillium Web"/>
                <a:ea typeface="Titillium Web"/>
                <a:cs typeface="Titillium Web"/>
                <a:sym typeface="Titillium Web"/>
              </a:rPr>
              <a:t>(Macroangiopathy)</a:t>
            </a:r>
            <a:endParaRPr>
              <a:solidFill>
                <a:schemeClr val="lt1"/>
              </a:solidFill>
              <a:latin typeface="Titillium Web"/>
              <a:ea typeface="Titillium Web"/>
              <a:cs typeface="Titillium Web"/>
              <a:sym typeface="Titillium Web"/>
            </a:endParaRPr>
          </a:p>
        </p:txBody>
      </p:sp>
      <p:sp>
        <p:nvSpPr>
          <p:cNvPr id="326" name="Google Shape;326;p20"/>
          <p:cNvSpPr/>
          <p:nvPr/>
        </p:nvSpPr>
        <p:spPr>
          <a:xfrm>
            <a:off x="1997300" y="2666200"/>
            <a:ext cx="2399700" cy="514200"/>
          </a:xfrm>
          <a:prstGeom prst="roundRect">
            <a:avLst>
              <a:gd fmla="val 50000" name="adj"/>
            </a:avLst>
          </a:prstGeom>
          <a:solidFill>
            <a:srgbClr val="307BF3"/>
          </a:solid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GB" sz="1500">
                <a:solidFill>
                  <a:srgbClr val="FFFFFF"/>
                </a:solidFill>
                <a:latin typeface="Titillium Web"/>
                <a:ea typeface="Titillium Web"/>
                <a:cs typeface="Titillium Web"/>
                <a:sym typeface="Titillium Web"/>
              </a:rPr>
              <a:t>Hyaline</a:t>
            </a:r>
            <a:endParaRPr sz="1500">
              <a:solidFill>
                <a:srgbClr val="FFFFFF"/>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500">
                <a:solidFill>
                  <a:srgbClr val="FFFFFF"/>
                </a:solidFill>
                <a:latin typeface="Titillium Web"/>
                <a:ea typeface="Titillium Web"/>
                <a:cs typeface="Titillium Web"/>
                <a:sym typeface="Titillium Web"/>
              </a:rPr>
              <a:t>arteriolosclerosis:</a:t>
            </a:r>
            <a:endParaRPr sz="1100">
              <a:solidFill>
                <a:srgbClr val="FFFFFF"/>
              </a:solidFill>
              <a:latin typeface="Roboto"/>
              <a:ea typeface="Roboto"/>
              <a:cs typeface="Roboto"/>
              <a:sym typeface="Roboto"/>
            </a:endParaRPr>
          </a:p>
        </p:txBody>
      </p:sp>
      <p:sp>
        <p:nvSpPr>
          <p:cNvPr id="327" name="Google Shape;327;p20"/>
          <p:cNvSpPr/>
          <p:nvPr/>
        </p:nvSpPr>
        <p:spPr>
          <a:xfrm>
            <a:off x="4679700" y="2635450"/>
            <a:ext cx="2043000" cy="575700"/>
          </a:xfrm>
          <a:prstGeom prst="roundRect">
            <a:avLst>
              <a:gd fmla="val 50000" name="adj"/>
            </a:avLst>
          </a:prstGeom>
          <a:solidFill>
            <a:srgbClr val="307BF3"/>
          </a:solid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lang="en-GB" sz="1500">
                <a:solidFill>
                  <a:srgbClr val="FFFFFF"/>
                </a:solidFill>
                <a:latin typeface="Titillium Web"/>
                <a:ea typeface="Titillium Web"/>
                <a:cs typeface="Titillium Web"/>
                <a:sym typeface="Titillium Web"/>
              </a:rPr>
              <a:t>Hyperplastic</a:t>
            </a:r>
            <a:endParaRPr sz="1500">
              <a:solidFill>
                <a:srgbClr val="FFFFFF"/>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500">
                <a:solidFill>
                  <a:srgbClr val="FFFFFF"/>
                </a:solidFill>
                <a:latin typeface="Titillium Web"/>
                <a:ea typeface="Titillium Web"/>
                <a:cs typeface="Titillium Web"/>
                <a:sym typeface="Titillium Web"/>
              </a:rPr>
              <a:t>arteriolosclerosis:</a:t>
            </a:r>
            <a:endParaRPr sz="800">
              <a:solidFill>
                <a:srgbClr val="FFFFFF"/>
              </a:solidFill>
              <a:latin typeface="Roboto"/>
              <a:ea typeface="Roboto"/>
              <a:cs typeface="Roboto"/>
              <a:sym typeface="Roboto"/>
            </a:endParaRPr>
          </a:p>
        </p:txBody>
      </p:sp>
      <p:cxnSp>
        <p:nvCxnSpPr>
          <p:cNvPr id="328" name="Google Shape;328;p20"/>
          <p:cNvCxnSpPr>
            <a:stCxn id="323" idx="2"/>
            <a:endCxn id="324" idx="0"/>
          </p:cNvCxnSpPr>
          <p:nvPr/>
        </p:nvCxnSpPr>
        <p:spPr>
          <a:xfrm flipH="1" rot="-5400000">
            <a:off x="3928200" y="423250"/>
            <a:ext cx="701400" cy="1699800"/>
          </a:xfrm>
          <a:prstGeom prst="bentConnector3">
            <a:avLst>
              <a:gd fmla="val 49997" name="adj1"/>
            </a:avLst>
          </a:prstGeom>
          <a:noFill/>
          <a:ln cap="flat" cmpd="sng" w="9525">
            <a:solidFill>
              <a:srgbClr val="C2C2C2"/>
            </a:solidFill>
            <a:prstDash val="solid"/>
            <a:round/>
            <a:headEnd len="sm" w="sm" type="none"/>
            <a:tailEnd len="sm" w="sm" type="none"/>
          </a:ln>
        </p:spPr>
      </p:cxnSp>
      <p:cxnSp>
        <p:nvCxnSpPr>
          <p:cNvPr id="329" name="Google Shape;329;p20"/>
          <p:cNvCxnSpPr>
            <a:stCxn id="325" idx="0"/>
            <a:endCxn id="323" idx="2"/>
          </p:cNvCxnSpPr>
          <p:nvPr/>
        </p:nvCxnSpPr>
        <p:spPr>
          <a:xfrm rot="-5400000">
            <a:off x="1971000" y="139675"/>
            <a:ext cx="675000" cy="2240700"/>
          </a:xfrm>
          <a:prstGeom prst="bentConnector3">
            <a:avLst>
              <a:gd fmla="val 50006" name="adj1"/>
            </a:avLst>
          </a:prstGeom>
          <a:noFill/>
          <a:ln cap="flat" cmpd="sng" w="9525">
            <a:solidFill>
              <a:srgbClr val="C2C2C2"/>
            </a:solidFill>
            <a:prstDash val="solid"/>
            <a:round/>
            <a:headEnd len="sm" w="sm" type="none"/>
            <a:tailEnd len="sm" w="sm" type="none"/>
          </a:ln>
        </p:spPr>
      </p:cxnSp>
      <p:cxnSp>
        <p:nvCxnSpPr>
          <p:cNvPr id="330" name="Google Shape;330;p20"/>
          <p:cNvCxnSpPr>
            <a:stCxn id="324" idx="2"/>
            <a:endCxn id="327" idx="0"/>
          </p:cNvCxnSpPr>
          <p:nvPr/>
        </p:nvCxnSpPr>
        <p:spPr>
          <a:xfrm flipH="1" rot="-5400000">
            <a:off x="5274600" y="2208663"/>
            <a:ext cx="280800" cy="572700"/>
          </a:xfrm>
          <a:prstGeom prst="bentConnector3">
            <a:avLst>
              <a:gd fmla="val 50007" name="adj1"/>
            </a:avLst>
          </a:prstGeom>
          <a:noFill/>
          <a:ln cap="flat" cmpd="sng" w="9525">
            <a:solidFill>
              <a:srgbClr val="C2C2C2"/>
            </a:solidFill>
            <a:prstDash val="solid"/>
            <a:round/>
            <a:headEnd len="sm" w="sm" type="none"/>
            <a:tailEnd len="sm" w="sm" type="none"/>
          </a:ln>
        </p:spPr>
      </p:cxnSp>
      <p:cxnSp>
        <p:nvCxnSpPr>
          <p:cNvPr id="331" name="Google Shape;331;p20"/>
          <p:cNvCxnSpPr>
            <a:stCxn id="326" idx="0"/>
            <a:endCxn id="324" idx="2"/>
          </p:cNvCxnSpPr>
          <p:nvPr/>
        </p:nvCxnSpPr>
        <p:spPr>
          <a:xfrm rot="-5400000">
            <a:off x="4007000" y="1544650"/>
            <a:ext cx="311700" cy="1931400"/>
          </a:xfrm>
          <a:prstGeom prst="bentConnector3">
            <a:avLst>
              <a:gd fmla="val 49982" name="adj1"/>
            </a:avLst>
          </a:prstGeom>
          <a:noFill/>
          <a:ln cap="flat" cmpd="sng" w="9525">
            <a:solidFill>
              <a:srgbClr val="C2C2C2"/>
            </a:solidFill>
            <a:prstDash val="solid"/>
            <a:round/>
            <a:headEnd len="sm" w="sm" type="none"/>
            <a:tailEnd len="sm" w="sm" type="none"/>
          </a:ln>
        </p:spPr>
      </p:cxnSp>
      <p:sp>
        <p:nvSpPr>
          <p:cNvPr id="332" name="Google Shape;332;p20"/>
          <p:cNvSpPr/>
          <p:nvPr/>
        </p:nvSpPr>
        <p:spPr>
          <a:xfrm>
            <a:off x="2271175" y="3298075"/>
            <a:ext cx="1919400" cy="568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a:t>
            </a:r>
            <a:r>
              <a:rPr lang="en-GB">
                <a:solidFill>
                  <a:srgbClr val="C27BA0"/>
                </a:solidFill>
                <a:latin typeface="Titillium Web"/>
                <a:ea typeface="Titillium Web"/>
                <a:cs typeface="Titillium Web"/>
                <a:sym typeface="Titillium Web"/>
              </a:rPr>
              <a:t>Seen in</a:t>
            </a:r>
            <a:r>
              <a:rPr lang="en-GB">
                <a:latin typeface="Titillium Web"/>
                <a:ea typeface="Titillium Web"/>
                <a:cs typeface="Titillium Web"/>
                <a:sym typeface="Titillium Web"/>
              </a:rPr>
              <a:t> </a:t>
            </a:r>
            <a:r>
              <a:rPr lang="en-GB">
                <a:solidFill>
                  <a:srgbClr val="CC4125"/>
                </a:solidFill>
                <a:latin typeface="Titillium Web"/>
                <a:ea typeface="Titillium Web"/>
                <a:cs typeface="Titillium Web"/>
                <a:sym typeface="Titillium Web"/>
              </a:rPr>
              <a:t>benign </a:t>
            </a:r>
            <a:r>
              <a:rPr lang="en-GB">
                <a:solidFill>
                  <a:srgbClr val="C27BA0"/>
                </a:solidFill>
                <a:latin typeface="Titillium Web"/>
                <a:ea typeface="Titillium Web"/>
                <a:cs typeface="Titillium Web"/>
                <a:sym typeface="Titillium Web"/>
              </a:rPr>
              <a:t>hypertension</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rgbClr val="C27BA0"/>
                </a:solidFill>
                <a:latin typeface="Titillium Web"/>
                <a:ea typeface="Titillium Web"/>
                <a:cs typeface="Titillium Web"/>
                <a:sym typeface="Titillium Web"/>
              </a:rPr>
              <a:t>Can also be seen in elderly.</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a:t>
            </a:r>
            <a:r>
              <a:rPr lang="en-GB">
                <a:solidFill>
                  <a:srgbClr val="CC0000"/>
                </a:solidFill>
                <a:latin typeface="Titillium Web"/>
                <a:ea typeface="Titillium Web"/>
                <a:cs typeface="Titillium Web"/>
                <a:sym typeface="Titillium Web"/>
              </a:rPr>
              <a:t> In</a:t>
            </a:r>
            <a:r>
              <a:rPr lang="en-GB">
                <a:latin typeface="Titillium Web"/>
                <a:ea typeface="Titillium Web"/>
                <a:cs typeface="Titillium Web"/>
                <a:sym typeface="Titillium Web"/>
              </a:rPr>
              <a:t> </a:t>
            </a:r>
            <a:r>
              <a:rPr lang="en-GB">
                <a:solidFill>
                  <a:srgbClr val="CC4125"/>
                </a:solidFill>
                <a:latin typeface="Titillium Web"/>
                <a:ea typeface="Titillium Web"/>
                <a:cs typeface="Titillium Web"/>
                <a:sym typeface="Titillium Web"/>
              </a:rPr>
              <a:t>elderly </a:t>
            </a:r>
            <a:r>
              <a:rPr lang="en-GB">
                <a:solidFill>
                  <a:srgbClr val="CC0000"/>
                </a:solidFill>
                <a:latin typeface="Titillium Web"/>
                <a:ea typeface="Titillium Web"/>
                <a:cs typeface="Titillium Web"/>
                <a:sym typeface="Titillium Web"/>
              </a:rPr>
              <a:t>&amp; </a:t>
            </a:r>
            <a:r>
              <a:rPr lang="en-GB">
                <a:solidFill>
                  <a:srgbClr val="CC4125"/>
                </a:solidFill>
                <a:latin typeface="Titillium Web"/>
                <a:ea typeface="Titillium Web"/>
                <a:cs typeface="Titillium Web"/>
                <a:sym typeface="Titillium Web"/>
              </a:rPr>
              <a:t>diabetic </a:t>
            </a:r>
            <a:r>
              <a:rPr lang="en-GB">
                <a:solidFill>
                  <a:srgbClr val="C27BA0"/>
                </a:solidFill>
                <a:latin typeface="Titillium Web"/>
                <a:ea typeface="Titillium Web"/>
                <a:cs typeface="Titillium Web"/>
                <a:sym typeface="Titillium Web"/>
              </a:rPr>
              <a:t>patients</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rgbClr val="C27BA0"/>
                </a:solidFill>
                <a:latin typeface="Titillium Web"/>
                <a:ea typeface="Titillium Web"/>
                <a:cs typeface="Titillium Web"/>
                <a:sym typeface="Titillium Web"/>
              </a:rPr>
              <a:t>even without hypertension.</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rgbClr val="C27BA0"/>
                </a:solidFill>
                <a:latin typeface="Titillium Web"/>
                <a:ea typeface="Titillium Web"/>
                <a:cs typeface="Titillium Web"/>
                <a:sym typeface="Titillium Web"/>
              </a:rPr>
              <a:t>- Can cause diffuse renal</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rgbClr val="C27BA0"/>
                </a:solidFill>
                <a:latin typeface="Titillium Web"/>
                <a:ea typeface="Titillium Web"/>
                <a:cs typeface="Titillium Web"/>
                <a:sym typeface="Titillium Web"/>
              </a:rPr>
              <a:t>ischemia which ultimately</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rgbClr val="C27BA0"/>
                </a:solidFill>
                <a:latin typeface="Titillium Web"/>
                <a:ea typeface="Titillium Web"/>
                <a:cs typeface="Titillium Web"/>
                <a:sym typeface="Titillium Web"/>
              </a:rPr>
              <a:t>leads to benign</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solidFill>
                  <a:srgbClr val="C27BA0"/>
                </a:solidFill>
                <a:latin typeface="Titillium Web"/>
                <a:ea typeface="Titillium Web"/>
                <a:cs typeface="Titillium Web"/>
                <a:sym typeface="Titillium Web"/>
              </a:rPr>
              <a:t>nephrosclerosis</a:t>
            </a:r>
            <a:endParaRPr>
              <a:solidFill>
                <a:srgbClr val="C27BA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 A Hyaline arteriolosclerosis:</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hyalinosis of arteriolar wall</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with narrowing of lumen.</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(particularly in the kidney).</a:t>
            </a:r>
            <a:endParaRPr>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333" name="Google Shape;333;p20"/>
          <p:cNvSpPr/>
          <p:nvPr/>
        </p:nvSpPr>
        <p:spPr>
          <a:xfrm>
            <a:off x="4803300" y="3366200"/>
            <a:ext cx="1919400" cy="568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-Characteristic of </a:t>
            </a:r>
            <a:r>
              <a:rPr lang="en-GB">
                <a:solidFill>
                  <a:srgbClr val="CC4125"/>
                </a:solidFill>
                <a:latin typeface="Titillium Web"/>
                <a:ea typeface="Titillium Web"/>
                <a:cs typeface="Titillium Web"/>
                <a:sym typeface="Titillium Web"/>
              </a:rPr>
              <a:t>malignant</a:t>
            </a:r>
            <a:endParaRPr>
              <a:solidFill>
                <a:srgbClr val="CC4125"/>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hypertension.</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-Can show </a:t>
            </a:r>
            <a:r>
              <a:rPr lang="en-GB">
                <a:solidFill>
                  <a:srgbClr val="CC4125"/>
                </a:solidFill>
                <a:latin typeface="Titillium Web"/>
                <a:ea typeface="Titillium Web"/>
                <a:cs typeface="Titillium Web"/>
                <a:sym typeface="Titillium Web"/>
              </a:rPr>
              <a:t>onion-skinning</a:t>
            </a:r>
            <a:r>
              <a:rPr lang="en-GB">
                <a:latin typeface="Titillium Web"/>
                <a:ea typeface="Titillium Web"/>
                <a:cs typeface="Titillium Web"/>
                <a:sym typeface="Titillium Web"/>
              </a:rPr>
              <a:t> on</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histology causing luminal</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obliteration of vascular lumen</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-May be associated with</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necrotizing arteriolitis and</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fibrinoid necrosis of the blood</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vessel.</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-Hyperplastic</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arteriolosclerosis</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en-GB">
                <a:latin typeface="Titillium Web"/>
                <a:ea typeface="Titillium Web"/>
                <a:cs typeface="Titillium Web"/>
                <a:sym typeface="Titillium Web"/>
              </a:rPr>
              <a:t>(</a:t>
            </a:r>
            <a:r>
              <a:rPr b="1" lang="en-GB">
                <a:latin typeface="Titillium Web"/>
                <a:ea typeface="Titillium Web"/>
                <a:cs typeface="Titillium Web"/>
                <a:sym typeface="Titillium Web"/>
              </a:rPr>
              <a:t>onion skinning</a:t>
            </a:r>
            <a:r>
              <a:rPr b="1" lang="en-GB">
                <a:latin typeface="Titillium Web"/>
                <a:ea typeface="Titillium Web"/>
                <a:cs typeface="Titillium Web"/>
                <a:sym typeface="Titillium Web"/>
              </a:rPr>
              <a:t>) </a:t>
            </a:r>
            <a:r>
              <a:rPr lang="en-GB">
                <a:latin typeface="Titillium Web"/>
                <a:ea typeface="Titillium Web"/>
                <a:cs typeface="Titillium Web"/>
                <a:sym typeface="Titillium Web"/>
              </a:rPr>
              <a:t>causing</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luminal obliteration of</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vascular lumen</a:t>
            </a:r>
            <a:endParaRPr>
              <a:latin typeface="Titillium Web"/>
              <a:ea typeface="Titillium Web"/>
              <a:cs typeface="Titillium Web"/>
              <a:sym typeface="Titillium Web"/>
            </a:endParaRPr>
          </a:p>
        </p:txBody>
      </p:sp>
      <p:pic>
        <p:nvPicPr>
          <p:cNvPr id="334" name="Google Shape;334;p20"/>
          <p:cNvPicPr preferRelativeResize="0"/>
          <p:nvPr/>
        </p:nvPicPr>
        <p:blipFill>
          <a:blip r:embed="rId3">
            <a:alphaModFix/>
          </a:blip>
          <a:stretch>
            <a:fillRect/>
          </a:stretch>
        </p:blipFill>
        <p:spPr>
          <a:xfrm>
            <a:off x="109350" y="4018563"/>
            <a:ext cx="1919400" cy="2611962"/>
          </a:xfrm>
          <a:prstGeom prst="rect">
            <a:avLst/>
          </a:prstGeom>
          <a:noFill/>
          <a:ln>
            <a:noFill/>
          </a:ln>
        </p:spPr>
      </p:pic>
      <p:pic>
        <p:nvPicPr>
          <p:cNvPr id="335" name="Google Shape;335;p20"/>
          <p:cNvPicPr preferRelativeResize="0"/>
          <p:nvPr/>
        </p:nvPicPr>
        <p:blipFill>
          <a:blip r:embed="rId4">
            <a:alphaModFix/>
          </a:blip>
          <a:stretch>
            <a:fillRect/>
          </a:stretch>
        </p:blipFill>
        <p:spPr>
          <a:xfrm>
            <a:off x="152400" y="6782925"/>
            <a:ext cx="1800525" cy="2777405"/>
          </a:xfrm>
          <a:prstGeom prst="rect">
            <a:avLst/>
          </a:prstGeom>
          <a:noFill/>
          <a:ln>
            <a:noFill/>
          </a:ln>
        </p:spPr>
      </p:pic>
      <p:sp>
        <p:nvSpPr>
          <p:cNvPr id="336" name="Google Shape;336;p20"/>
          <p:cNvSpPr/>
          <p:nvPr/>
        </p:nvSpPr>
        <p:spPr>
          <a:xfrm>
            <a:off x="158800" y="2733450"/>
            <a:ext cx="1555800" cy="95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-Atherosclerosis. HTN is a</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major risk factor in AS.</a:t>
            </a:r>
            <a:endParaRPr>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1"/>
          <p:cNvSpPr txBox="1"/>
          <p:nvPr/>
        </p:nvSpPr>
        <p:spPr>
          <a:xfrm>
            <a:off x="667900" y="12244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2" name="Google Shape;342;p21"/>
          <p:cNvSpPr txBox="1"/>
          <p:nvPr/>
        </p:nvSpPr>
        <p:spPr>
          <a:xfrm>
            <a:off x="429000" y="470000"/>
            <a:ext cx="6429000" cy="168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11">
                <a:solidFill>
                  <a:srgbClr val="1155CC"/>
                </a:solidFill>
                <a:latin typeface="Titillium Web"/>
                <a:ea typeface="Titillium Web"/>
                <a:cs typeface="Titillium Web"/>
                <a:sym typeface="Titillium Web"/>
              </a:rPr>
              <a:t>Left ventricular cardiac hypertrophy</a:t>
            </a:r>
            <a:endParaRPr b="1" sz="2311">
              <a:solidFill>
                <a:srgbClr val="1155CC"/>
              </a:solidFill>
              <a:latin typeface="Titillium Web"/>
              <a:ea typeface="Titillium Web"/>
              <a:cs typeface="Titillium Web"/>
              <a:sym typeface="Titillium Web"/>
            </a:endParaRPr>
          </a:p>
          <a:p>
            <a:pPr indent="0" lvl="0" marL="0" rtl="0" algn="ctr">
              <a:spcBef>
                <a:spcPts val="0"/>
              </a:spcBef>
              <a:spcAft>
                <a:spcPts val="0"/>
              </a:spcAft>
              <a:buNone/>
            </a:pPr>
            <a:r>
              <a:rPr b="1" lang="en-GB" sz="2311">
                <a:solidFill>
                  <a:srgbClr val="1155CC"/>
                </a:solidFill>
                <a:latin typeface="Titillium Web"/>
                <a:ea typeface="Titillium Web"/>
                <a:cs typeface="Titillium Web"/>
                <a:sym typeface="Titillium Web"/>
              </a:rPr>
              <a:t>(Left sided hypertensive cardiomyopathy/ hypertensive heart disease)</a:t>
            </a:r>
            <a:endParaRPr b="1" sz="2311">
              <a:solidFill>
                <a:srgbClr val="1155CC"/>
              </a:solidFill>
              <a:latin typeface="Titillium Web"/>
              <a:ea typeface="Titillium Web"/>
              <a:cs typeface="Titillium Web"/>
              <a:sym typeface="Titillium Web"/>
            </a:endParaRPr>
          </a:p>
          <a:p>
            <a:pPr indent="0" lvl="0" marL="0" rtl="0" algn="ctr">
              <a:spcBef>
                <a:spcPts val="0"/>
              </a:spcBef>
              <a:spcAft>
                <a:spcPts val="0"/>
              </a:spcAft>
              <a:buNone/>
            </a:pPr>
            <a:r>
              <a:t/>
            </a:r>
            <a:endParaRPr b="1" sz="2811">
              <a:solidFill>
                <a:srgbClr val="1155CC"/>
              </a:solidFill>
              <a:latin typeface="Titillium Web"/>
              <a:ea typeface="Titillium Web"/>
              <a:cs typeface="Titillium Web"/>
              <a:sym typeface="Titillium Web"/>
            </a:endParaRPr>
          </a:p>
        </p:txBody>
      </p:sp>
      <p:sp>
        <p:nvSpPr>
          <p:cNvPr id="343" name="Google Shape;343;p21"/>
          <p:cNvSpPr txBox="1"/>
          <p:nvPr/>
        </p:nvSpPr>
        <p:spPr>
          <a:xfrm>
            <a:off x="429000" y="1958438"/>
            <a:ext cx="6237600" cy="5387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Titillium Web"/>
              <a:buChar char="❖"/>
            </a:pPr>
            <a:r>
              <a:rPr lang="en-GB" sz="1800">
                <a:latin typeface="Titillium Web"/>
                <a:ea typeface="Titillium Web"/>
                <a:cs typeface="Titillium Web"/>
                <a:sym typeface="Titillium Web"/>
              </a:rPr>
              <a:t>Longstanding poorly treated HTN leads to left sided hypertensive heart disease. </a:t>
            </a:r>
            <a:r>
              <a:rPr lang="en-GB" sz="1800">
                <a:solidFill>
                  <a:srgbClr val="4285F4"/>
                </a:solidFill>
                <a:latin typeface="Titillium Web"/>
                <a:ea typeface="Titillium Web"/>
                <a:cs typeface="Titillium Web"/>
                <a:sym typeface="Titillium Web"/>
              </a:rPr>
              <a:t>Treatment of HTN helps in recovery.</a:t>
            </a:r>
            <a:endParaRPr sz="1800">
              <a:solidFill>
                <a:srgbClr val="4285F4"/>
              </a:solidFill>
              <a:latin typeface="Titillium Web"/>
              <a:ea typeface="Titillium Web"/>
              <a:cs typeface="Titillium Web"/>
              <a:sym typeface="Titillium Web"/>
            </a:endParaRPr>
          </a:p>
          <a:p>
            <a:pPr indent="0" lvl="0" marL="457200" rtl="0" algn="l">
              <a:spcBef>
                <a:spcPts val="0"/>
              </a:spcBef>
              <a:spcAft>
                <a:spcPts val="0"/>
              </a:spcAft>
              <a:buNone/>
            </a:pPr>
            <a:r>
              <a:t/>
            </a:r>
            <a:endParaRPr sz="1800">
              <a:solidFill>
                <a:srgbClr val="4285F4"/>
              </a:solidFill>
              <a:latin typeface="Titillium Web"/>
              <a:ea typeface="Titillium Web"/>
              <a:cs typeface="Titillium Web"/>
              <a:sym typeface="Titillium Web"/>
            </a:endParaRPr>
          </a:p>
          <a:p>
            <a:pPr indent="-342900" lvl="0" marL="457200" rtl="0" algn="l">
              <a:spcBef>
                <a:spcPts val="0"/>
              </a:spcBef>
              <a:spcAft>
                <a:spcPts val="0"/>
              </a:spcAft>
              <a:buClr>
                <a:srgbClr val="C27BA0"/>
              </a:buClr>
              <a:buSzPts val="1800"/>
              <a:buFont typeface="Titillium Web"/>
              <a:buChar char="❖"/>
            </a:pPr>
            <a:r>
              <a:rPr lang="en-GB" sz="1800">
                <a:solidFill>
                  <a:srgbClr val="C27BA0"/>
                </a:solidFill>
                <a:latin typeface="Titillium Web"/>
                <a:ea typeface="Titillium Web"/>
                <a:cs typeface="Titillium Web"/>
                <a:sym typeface="Titillium Web"/>
              </a:rPr>
              <a:t>Hypertrophy of the heart is an adaptive response to pressure overload due to HTN. HTN </a:t>
            </a:r>
            <a:r>
              <a:rPr lang="en-GB" sz="1800">
                <a:solidFill>
                  <a:srgbClr val="C27BA0"/>
                </a:solidFill>
                <a:latin typeface="Titillium Web"/>
                <a:ea typeface="Titillium Web"/>
                <a:cs typeface="Titillium Web"/>
                <a:sym typeface="Titillium Web"/>
              </a:rPr>
              <a:t>induced</a:t>
            </a:r>
            <a:r>
              <a:rPr lang="en-GB" sz="1800">
                <a:solidFill>
                  <a:srgbClr val="C27BA0"/>
                </a:solidFill>
                <a:latin typeface="Titillium Web"/>
                <a:ea typeface="Titillium Web"/>
                <a:cs typeface="Titillium Web"/>
                <a:sym typeface="Titillium Web"/>
              </a:rPr>
              <a:t> left ventricular pressure overload which leads to hypertrophy of the left ventricle with increase in the weight of the heart and the thickness of the LV wall.</a:t>
            </a:r>
            <a:endParaRPr sz="1800">
              <a:solidFill>
                <a:srgbClr val="C27BA0"/>
              </a:solidFill>
              <a:latin typeface="Titillium Web"/>
              <a:ea typeface="Titillium Web"/>
              <a:cs typeface="Titillium Web"/>
              <a:sym typeface="Titillium Web"/>
            </a:endParaRPr>
          </a:p>
          <a:p>
            <a:pPr indent="0" lvl="0" marL="457200" rtl="0" algn="l">
              <a:spcBef>
                <a:spcPts val="0"/>
              </a:spcBef>
              <a:spcAft>
                <a:spcPts val="0"/>
              </a:spcAft>
              <a:buNone/>
            </a:pPr>
            <a:r>
              <a:t/>
            </a:r>
            <a:endParaRPr sz="1800">
              <a:solidFill>
                <a:schemeClr val="dk1"/>
              </a:solidFill>
              <a:latin typeface="Titillium Web"/>
              <a:ea typeface="Titillium Web"/>
              <a:cs typeface="Titillium Web"/>
              <a:sym typeface="Titillium Web"/>
            </a:endParaRPr>
          </a:p>
          <a:p>
            <a:pPr indent="-342900" lvl="0" marL="457200" rtl="0" algn="l">
              <a:spcBef>
                <a:spcPts val="0"/>
              </a:spcBef>
              <a:spcAft>
                <a:spcPts val="0"/>
              </a:spcAft>
              <a:buClr>
                <a:schemeClr val="dk1"/>
              </a:buClr>
              <a:buSzPts val="1800"/>
              <a:buFont typeface="Titillium Web"/>
              <a:buChar char="❖"/>
            </a:pPr>
            <a:r>
              <a:rPr lang="en-GB" sz="1800">
                <a:solidFill>
                  <a:schemeClr val="dk1"/>
                </a:solidFill>
                <a:latin typeface="Titillium Web"/>
                <a:ea typeface="Titillium Web"/>
                <a:cs typeface="Titillium Web"/>
                <a:sym typeface="Titillium Web"/>
              </a:rPr>
              <a:t>The left ventricle is considered hypertrophied if its wall &gt;2Cm, and its weight &gt;500g.</a:t>
            </a:r>
            <a:endParaRPr sz="1800">
              <a:solidFill>
                <a:schemeClr val="dk1"/>
              </a:solidFill>
              <a:latin typeface="Titillium Web"/>
              <a:ea typeface="Titillium Web"/>
              <a:cs typeface="Titillium Web"/>
              <a:sym typeface="Titillium Web"/>
            </a:endParaRPr>
          </a:p>
          <a:p>
            <a:pPr indent="0" lvl="0" marL="457200" rtl="0" algn="l">
              <a:spcBef>
                <a:spcPts val="0"/>
              </a:spcBef>
              <a:spcAft>
                <a:spcPts val="0"/>
              </a:spcAft>
              <a:buNone/>
            </a:pPr>
            <a:r>
              <a:t/>
            </a:r>
            <a:endParaRPr sz="1800">
              <a:solidFill>
                <a:schemeClr val="dk1"/>
              </a:solidFill>
              <a:latin typeface="Titillium Web"/>
              <a:ea typeface="Titillium Web"/>
              <a:cs typeface="Titillium Web"/>
              <a:sym typeface="Titillium Web"/>
            </a:endParaRPr>
          </a:p>
          <a:p>
            <a:pPr indent="-342900" lvl="0" marL="457200" rtl="0" algn="l">
              <a:spcBef>
                <a:spcPts val="0"/>
              </a:spcBef>
              <a:spcAft>
                <a:spcPts val="0"/>
              </a:spcAft>
              <a:buClr>
                <a:schemeClr val="dk1"/>
              </a:buClr>
              <a:buSzPts val="1800"/>
              <a:buFont typeface="Titillium Web"/>
              <a:buChar char="❖"/>
            </a:pPr>
            <a:r>
              <a:rPr lang="en-GB" sz="1800">
                <a:solidFill>
                  <a:schemeClr val="dk1"/>
                </a:solidFill>
                <a:latin typeface="Titillium Web"/>
                <a:ea typeface="Titillium Web"/>
                <a:cs typeface="Titillium Web"/>
                <a:sym typeface="Titillium Web"/>
              </a:rPr>
              <a:t>History of hypertension or extracardiac anatomical evidence of HTN </a:t>
            </a:r>
            <a:r>
              <a:rPr lang="en-GB" sz="1800">
                <a:solidFill>
                  <a:srgbClr val="9E9E9E"/>
                </a:solidFill>
                <a:latin typeface="Titillium Web"/>
                <a:ea typeface="Titillium Web"/>
                <a:cs typeface="Titillium Web"/>
                <a:sym typeface="Titillium Web"/>
              </a:rPr>
              <a:t>helps in diagnosis. Like: kidney shrinkage</a:t>
            </a:r>
            <a:r>
              <a:rPr lang="en-GB" sz="1800">
                <a:solidFill>
                  <a:srgbClr val="C2C2C2"/>
                </a:solidFill>
                <a:latin typeface="Titillium Web"/>
                <a:ea typeface="Titillium Web"/>
                <a:cs typeface="Titillium Web"/>
                <a:sym typeface="Titillium Web"/>
              </a:rPr>
              <a:t>.</a:t>
            </a:r>
            <a:endParaRPr sz="1800">
              <a:solidFill>
                <a:srgbClr val="C2C2C2"/>
              </a:solidFill>
              <a:latin typeface="Titillium Web"/>
              <a:ea typeface="Titillium Web"/>
              <a:cs typeface="Titillium Web"/>
              <a:sym typeface="Titillium Web"/>
            </a:endParaRPr>
          </a:p>
          <a:p>
            <a:pPr indent="0" lvl="0" marL="457200" rtl="0" algn="l">
              <a:spcBef>
                <a:spcPts val="0"/>
              </a:spcBef>
              <a:spcAft>
                <a:spcPts val="0"/>
              </a:spcAft>
              <a:buNone/>
            </a:pPr>
            <a:r>
              <a:t/>
            </a:r>
            <a:endParaRPr sz="1800">
              <a:solidFill>
                <a:schemeClr val="dk1"/>
              </a:solidFill>
              <a:latin typeface="Titillium Web"/>
              <a:ea typeface="Titillium Web"/>
              <a:cs typeface="Titillium Web"/>
              <a:sym typeface="Titillium Web"/>
            </a:endParaRPr>
          </a:p>
          <a:p>
            <a:pPr indent="-342900" lvl="0" marL="457200" rtl="0" algn="l">
              <a:spcBef>
                <a:spcPts val="0"/>
              </a:spcBef>
              <a:spcAft>
                <a:spcPts val="0"/>
              </a:spcAft>
              <a:buClr>
                <a:schemeClr val="dk1"/>
              </a:buClr>
              <a:buSzPts val="1800"/>
              <a:buFont typeface="Titillium Web"/>
              <a:buChar char="❖"/>
            </a:pPr>
            <a:r>
              <a:rPr lang="en-GB" sz="1800">
                <a:solidFill>
                  <a:schemeClr val="dk1"/>
                </a:solidFill>
                <a:latin typeface="Titillium Web"/>
                <a:ea typeface="Titillium Web"/>
                <a:cs typeface="Titillium Web"/>
                <a:sym typeface="Titillium Web"/>
              </a:rPr>
              <a:t>Long Term: Dilation and wall thinning</a:t>
            </a:r>
            <a:endParaRPr sz="1800">
              <a:solidFill>
                <a:schemeClr val="dk1"/>
              </a:solidFill>
              <a:latin typeface="Titillium Web"/>
              <a:ea typeface="Titillium Web"/>
              <a:cs typeface="Titillium Web"/>
              <a:sym typeface="Titillium Web"/>
            </a:endParaRPr>
          </a:p>
          <a:p>
            <a:pPr indent="0" lvl="0" marL="457200" rtl="0" algn="l">
              <a:spcBef>
                <a:spcPts val="0"/>
              </a:spcBef>
              <a:spcAft>
                <a:spcPts val="0"/>
              </a:spcAft>
              <a:buNone/>
            </a:pPr>
            <a:r>
              <a:rPr lang="en-GB" sz="1800">
                <a:solidFill>
                  <a:schemeClr val="dk1"/>
                </a:solidFill>
                <a:latin typeface="Titillium Web"/>
                <a:ea typeface="Titillium Web"/>
                <a:cs typeface="Titillium Web"/>
                <a:sym typeface="Titillium Web"/>
              </a:rPr>
              <a:t>LVH: concentric with absence of other cause of LVH.</a:t>
            </a:r>
            <a:endParaRPr sz="18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a:p>
        </p:txBody>
      </p:sp>
      <p:pic>
        <p:nvPicPr>
          <p:cNvPr id="344" name="Google Shape;344;p21"/>
          <p:cNvPicPr preferRelativeResize="0"/>
          <p:nvPr/>
        </p:nvPicPr>
        <p:blipFill>
          <a:blip r:embed="rId3">
            <a:alphaModFix/>
          </a:blip>
          <a:stretch>
            <a:fillRect/>
          </a:stretch>
        </p:blipFill>
        <p:spPr>
          <a:xfrm>
            <a:off x="1066725" y="7181041"/>
            <a:ext cx="4962151" cy="1275250"/>
          </a:xfrm>
          <a:prstGeom prst="rect">
            <a:avLst/>
          </a:prstGeom>
          <a:noFill/>
          <a:ln>
            <a:noFill/>
          </a:ln>
        </p:spPr>
      </p:pic>
      <p:sp>
        <p:nvSpPr>
          <p:cNvPr id="345" name="Google Shape;345;p21"/>
          <p:cNvSpPr txBox="1"/>
          <p:nvPr/>
        </p:nvSpPr>
        <p:spPr>
          <a:xfrm>
            <a:off x="1066725" y="8456300"/>
            <a:ext cx="4962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200">
                <a:latin typeface="Titillium Web"/>
                <a:ea typeface="Titillium Web"/>
                <a:cs typeface="Titillium Web"/>
                <a:sym typeface="Titillium Web"/>
              </a:rPr>
              <a:t>For example when someone carries weight, his biceps will get bigger so is the ventricles the will undergo hypertrophy because ventricles will have to contract harder when there is resistance</a:t>
            </a:r>
            <a:r>
              <a:rPr lang="en-GB" sz="1900">
                <a:latin typeface="Titillium Web"/>
                <a:ea typeface="Titillium Web"/>
                <a:cs typeface="Titillium Web"/>
                <a:sym typeface="Titillium Web"/>
              </a:rPr>
              <a:t>.</a:t>
            </a:r>
            <a:endParaRPr sz="19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2"/>
          <p:cNvSpPr txBox="1"/>
          <p:nvPr/>
        </p:nvSpPr>
        <p:spPr>
          <a:xfrm>
            <a:off x="624900" y="840000"/>
            <a:ext cx="5608200" cy="80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4011">
                <a:solidFill>
                  <a:srgbClr val="1155CC"/>
                </a:solidFill>
                <a:latin typeface="Titillium Web"/>
                <a:ea typeface="Titillium Web"/>
                <a:cs typeface="Titillium Web"/>
                <a:sym typeface="Titillium Web"/>
              </a:rPr>
              <a:t>Complication of HTN</a:t>
            </a:r>
            <a:r>
              <a:rPr b="1" lang="en-GB" sz="4011">
                <a:solidFill>
                  <a:srgbClr val="CC0000"/>
                </a:solidFill>
                <a:latin typeface="Titillium Web"/>
                <a:ea typeface="Titillium Web"/>
                <a:cs typeface="Titillium Web"/>
                <a:sym typeface="Titillium Web"/>
              </a:rPr>
              <a:t>*</a:t>
            </a:r>
            <a:r>
              <a:rPr b="1" lang="en-GB" sz="4011">
                <a:solidFill>
                  <a:srgbClr val="1155CC"/>
                </a:solidFill>
                <a:latin typeface="Titillium Web"/>
                <a:ea typeface="Titillium Web"/>
                <a:cs typeface="Titillium Web"/>
                <a:sym typeface="Titillium Web"/>
              </a:rPr>
              <a:t>:</a:t>
            </a:r>
            <a:endParaRPr sz="3100"/>
          </a:p>
        </p:txBody>
      </p:sp>
      <p:sp>
        <p:nvSpPr>
          <p:cNvPr id="351" name="Google Shape;351;p22"/>
          <p:cNvSpPr/>
          <p:nvPr/>
        </p:nvSpPr>
        <p:spPr>
          <a:xfrm rot="-2687320">
            <a:off x="2880078" y="4405942"/>
            <a:ext cx="1092700" cy="1090154"/>
          </a:xfrm>
          <a:prstGeom prst="ellipse">
            <a:avLst/>
          </a:prstGeom>
          <a:solidFill>
            <a:srgbClr val="A1C3FA"/>
          </a:solidFill>
          <a:ln>
            <a:noFill/>
          </a:ln>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grpSp>
        <p:nvGrpSpPr>
          <p:cNvPr id="352" name="Google Shape;352;p22"/>
          <p:cNvGrpSpPr/>
          <p:nvPr/>
        </p:nvGrpSpPr>
        <p:grpSpPr>
          <a:xfrm>
            <a:off x="1230233" y="4031762"/>
            <a:ext cx="2271344" cy="2194181"/>
            <a:chOff x="1917433" y="1453653"/>
            <a:chExt cx="2742176" cy="2667697"/>
          </a:xfrm>
        </p:grpSpPr>
        <p:sp>
          <p:nvSpPr>
            <p:cNvPr id="353" name="Google Shape;353;p22"/>
            <p:cNvSpPr/>
            <p:nvPr/>
          </p:nvSpPr>
          <p:spPr>
            <a:xfrm rot="-2700000">
              <a:off x="2440767" y="1711670"/>
              <a:ext cx="1621029" cy="2151664"/>
            </a:xfrm>
            <a:custGeom>
              <a:rect b="b" l="l" r="r" t="t"/>
              <a:pathLst>
                <a:path extrusionOk="0" h="332" w="250">
                  <a:moveTo>
                    <a:pt x="32" y="286"/>
                  </a:moveTo>
                  <a:cubicBezTo>
                    <a:pt x="32" y="157"/>
                    <a:pt x="127" y="49"/>
                    <a:pt x="250" y="29"/>
                  </a:cubicBezTo>
                  <a:cubicBezTo>
                    <a:pt x="245" y="19"/>
                    <a:pt x="239" y="9"/>
                    <a:pt x="232" y="0"/>
                  </a:cubicBezTo>
                  <a:cubicBezTo>
                    <a:pt x="100" y="28"/>
                    <a:pt x="0" y="145"/>
                    <a:pt x="0" y="286"/>
                  </a:cubicBezTo>
                  <a:cubicBezTo>
                    <a:pt x="0" y="302"/>
                    <a:pt x="1" y="317"/>
                    <a:pt x="3" y="332"/>
                  </a:cubicBezTo>
                  <a:cubicBezTo>
                    <a:pt x="13" y="325"/>
                    <a:pt x="23" y="319"/>
                    <a:pt x="33" y="314"/>
                  </a:cubicBezTo>
                  <a:cubicBezTo>
                    <a:pt x="33" y="305"/>
                    <a:pt x="32" y="296"/>
                    <a:pt x="32" y="286"/>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54" name="Google Shape;354;p22"/>
            <p:cNvSpPr/>
            <p:nvPr/>
          </p:nvSpPr>
          <p:spPr>
            <a:xfrm rot="-2700000">
              <a:off x="2689034" y="1771298"/>
              <a:ext cx="1575643" cy="1769691"/>
            </a:xfrm>
            <a:custGeom>
              <a:rect b="b" l="l" r="r" t="t"/>
              <a:pathLst>
                <a:path extrusionOk="0" h="285" w="254">
                  <a:moveTo>
                    <a:pt x="200" y="153"/>
                  </a:moveTo>
                  <a:cubicBezTo>
                    <a:pt x="217" y="143"/>
                    <a:pt x="236" y="137"/>
                    <a:pt x="254" y="136"/>
                  </a:cubicBezTo>
                  <a:cubicBezTo>
                    <a:pt x="253" y="87"/>
                    <a:pt x="240" y="41"/>
                    <a:pt x="218" y="0"/>
                  </a:cubicBezTo>
                  <a:cubicBezTo>
                    <a:pt x="95" y="20"/>
                    <a:pt x="0" y="128"/>
                    <a:pt x="0" y="257"/>
                  </a:cubicBezTo>
                  <a:cubicBezTo>
                    <a:pt x="0" y="267"/>
                    <a:pt x="1" y="276"/>
                    <a:pt x="1" y="285"/>
                  </a:cubicBezTo>
                  <a:cubicBezTo>
                    <a:pt x="43" y="263"/>
                    <a:pt x="90" y="251"/>
                    <a:pt x="140" y="250"/>
                  </a:cubicBezTo>
                  <a:cubicBezTo>
                    <a:pt x="142" y="211"/>
                    <a:pt x="164" y="174"/>
                    <a:pt x="200" y="153"/>
                  </a:cubicBezTo>
                  <a:close/>
                </a:path>
              </a:pathLst>
            </a:custGeom>
            <a:solidFill>
              <a:srgbClr val="0C58D3"/>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55" name="Google Shape;355;p22"/>
            <p:cNvSpPr txBox="1"/>
            <p:nvPr/>
          </p:nvSpPr>
          <p:spPr>
            <a:xfrm rot="-5400000">
              <a:off x="2686908" y="2290153"/>
              <a:ext cx="1496100" cy="563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1200">
                  <a:solidFill>
                    <a:srgbClr val="FFFFFF"/>
                  </a:solidFill>
                  <a:latin typeface="Roboto"/>
                  <a:ea typeface="Roboto"/>
                  <a:cs typeface="Roboto"/>
                  <a:sym typeface="Roboto"/>
                </a:rPr>
                <a:t>Cardiovascular</a:t>
              </a:r>
              <a:endParaRPr sz="1200">
                <a:solidFill>
                  <a:srgbClr val="FFFFFF"/>
                </a:solidFill>
                <a:latin typeface="Roboto"/>
                <a:ea typeface="Roboto"/>
                <a:cs typeface="Roboto"/>
                <a:sym typeface="Roboto"/>
              </a:endParaRPr>
            </a:p>
          </p:txBody>
        </p:sp>
      </p:grpSp>
      <p:grpSp>
        <p:nvGrpSpPr>
          <p:cNvPr id="356" name="Google Shape;356;p22"/>
          <p:cNvGrpSpPr/>
          <p:nvPr/>
        </p:nvGrpSpPr>
        <p:grpSpPr>
          <a:xfrm>
            <a:off x="2500826" y="4875806"/>
            <a:ext cx="2210835" cy="2258342"/>
            <a:chOff x="3451411" y="2479847"/>
            <a:chExt cx="2669123" cy="2745704"/>
          </a:xfrm>
        </p:grpSpPr>
        <p:sp>
          <p:nvSpPr>
            <p:cNvPr id="357" name="Google Shape;357;p22"/>
            <p:cNvSpPr/>
            <p:nvPr/>
          </p:nvSpPr>
          <p:spPr>
            <a:xfrm rot="-2700000">
              <a:off x="3709147" y="3080460"/>
              <a:ext cx="2153650" cy="1621060"/>
            </a:xfrm>
            <a:custGeom>
              <a:rect b="b" l="l" r="r" t="t"/>
              <a:pathLst>
                <a:path extrusionOk="0" h="250" w="333">
                  <a:moveTo>
                    <a:pt x="287" y="218"/>
                  </a:moveTo>
                  <a:cubicBezTo>
                    <a:pt x="157" y="218"/>
                    <a:pt x="50" y="124"/>
                    <a:pt x="30" y="0"/>
                  </a:cubicBezTo>
                  <a:cubicBezTo>
                    <a:pt x="19" y="5"/>
                    <a:pt x="10" y="11"/>
                    <a:pt x="0" y="18"/>
                  </a:cubicBezTo>
                  <a:cubicBezTo>
                    <a:pt x="28" y="151"/>
                    <a:pt x="146" y="250"/>
                    <a:pt x="287" y="250"/>
                  </a:cubicBezTo>
                  <a:cubicBezTo>
                    <a:pt x="302" y="250"/>
                    <a:pt x="318" y="249"/>
                    <a:pt x="333" y="247"/>
                  </a:cubicBezTo>
                  <a:cubicBezTo>
                    <a:pt x="326" y="237"/>
                    <a:pt x="320" y="227"/>
                    <a:pt x="315" y="217"/>
                  </a:cubicBezTo>
                  <a:cubicBezTo>
                    <a:pt x="306" y="218"/>
                    <a:pt x="296" y="218"/>
                    <a:pt x="287" y="218"/>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58" name="Google Shape;358;p22"/>
            <p:cNvSpPr/>
            <p:nvPr/>
          </p:nvSpPr>
          <p:spPr>
            <a:xfrm rot="-2700000">
              <a:off x="3773733" y="2873178"/>
              <a:ext cx="1764275" cy="1573502"/>
            </a:xfrm>
            <a:custGeom>
              <a:rect b="b" l="l" r="r" t="t"/>
              <a:pathLst>
                <a:path extrusionOk="0" h="254" w="285">
                  <a:moveTo>
                    <a:pt x="152" y="54"/>
                  </a:moveTo>
                  <a:cubicBezTo>
                    <a:pt x="142" y="37"/>
                    <a:pt x="137" y="19"/>
                    <a:pt x="136" y="0"/>
                  </a:cubicBezTo>
                  <a:cubicBezTo>
                    <a:pt x="86" y="1"/>
                    <a:pt x="40" y="14"/>
                    <a:pt x="0" y="36"/>
                  </a:cubicBezTo>
                  <a:cubicBezTo>
                    <a:pt x="20" y="160"/>
                    <a:pt x="127" y="254"/>
                    <a:pt x="257" y="254"/>
                  </a:cubicBezTo>
                  <a:cubicBezTo>
                    <a:pt x="266" y="254"/>
                    <a:pt x="276" y="254"/>
                    <a:pt x="285" y="253"/>
                  </a:cubicBezTo>
                  <a:cubicBezTo>
                    <a:pt x="263" y="211"/>
                    <a:pt x="251" y="164"/>
                    <a:pt x="250" y="115"/>
                  </a:cubicBezTo>
                  <a:cubicBezTo>
                    <a:pt x="210" y="112"/>
                    <a:pt x="173" y="91"/>
                    <a:pt x="152" y="54"/>
                  </a:cubicBezTo>
                  <a:close/>
                </a:path>
              </a:pathLst>
            </a:custGeom>
            <a:solidFill>
              <a:srgbClr val="0D5DDF"/>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59" name="Google Shape;359;p22"/>
            <p:cNvSpPr txBox="1"/>
            <p:nvPr/>
          </p:nvSpPr>
          <p:spPr>
            <a:xfrm>
              <a:off x="3823936" y="3427182"/>
              <a:ext cx="1496100" cy="563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2600">
                  <a:solidFill>
                    <a:srgbClr val="FFFFFF"/>
                  </a:solidFill>
                  <a:latin typeface="Roboto"/>
                  <a:ea typeface="Roboto"/>
                  <a:cs typeface="Roboto"/>
                  <a:sym typeface="Roboto"/>
                </a:rPr>
                <a:t>Kidney</a:t>
              </a:r>
              <a:endParaRPr sz="2600">
                <a:solidFill>
                  <a:srgbClr val="FFFFFF"/>
                </a:solidFill>
                <a:latin typeface="Roboto"/>
                <a:ea typeface="Roboto"/>
                <a:cs typeface="Roboto"/>
                <a:sym typeface="Roboto"/>
              </a:endParaRPr>
            </a:p>
          </p:txBody>
        </p:sp>
      </p:grpSp>
      <p:grpSp>
        <p:nvGrpSpPr>
          <p:cNvPr id="360" name="Google Shape;360;p22"/>
          <p:cNvGrpSpPr/>
          <p:nvPr/>
        </p:nvGrpSpPr>
        <p:grpSpPr>
          <a:xfrm>
            <a:off x="3354239" y="3676770"/>
            <a:ext cx="2273524" cy="2191932"/>
            <a:chOff x="4481729" y="1022053"/>
            <a:chExt cx="2744808" cy="2664963"/>
          </a:xfrm>
        </p:grpSpPr>
        <p:sp>
          <p:nvSpPr>
            <p:cNvPr id="361" name="Google Shape;361;p22"/>
            <p:cNvSpPr/>
            <p:nvPr/>
          </p:nvSpPr>
          <p:spPr>
            <a:xfrm rot="-2700000">
              <a:off x="5085474" y="1278703"/>
              <a:ext cx="1617163" cy="2151664"/>
            </a:xfrm>
            <a:custGeom>
              <a:rect b="b" l="l" r="r" t="t"/>
              <a:pathLst>
                <a:path extrusionOk="0" h="332" w="250">
                  <a:moveTo>
                    <a:pt x="218" y="45"/>
                  </a:moveTo>
                  <a:cubicBezTo>
                    <a:pt x="218" y="175"/>
                    <a:pt x="123" y="282"/>
                    <a:pt x="0" y="303"/>
                  </a:cubicBezTo>
                  <a:cubicBezTo>
                    <a:pt x="5" y="313"/>
                    <a:pt x="11" y="323"/>
                    <a:pt x="18" y="332"/>
                  </a:cubicBezTo>
                  <a:cubicBezTo>
                    <a:pt x="150" y="304"/>
                    <a:pt x="250" y="186"/>
                    <a:pt x="250" y="45"/>
                  </a:cubicBezTo>
                  <a:cubicBezTo>
                    <a:pt x="250" y="30"/>
                    <a:pt x="248" y="15"/>
                    <a:pt x="246" y="0"/>
                  </a:cubicBezTo>
                  <a:cubicBezTo>
                    <a:pt x="237" y="6"/>
                    <a:pt x="226" y="12"/>
                    <a:pt x="216" y="18"/>
                  </a:cubicBezTo>
                  <a:cubicBezTo>
                    <a:pt x="217" y="27"/>
                    <a:pt x="218" y="36"/>
                    <a:pt x="218" y="45"/>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62" name="Google Shape;362;p22"/>
            <p:cNvSpPr/>
            <p:nvPr/>
          </p:nvSpPr>
          <p:spPr>
            <a:xfrm rot="-2700000">
              <a:off x="4874704" y="1604373"/>
              <a:ext cx="1579339" cy="1765685"/>
            </a:xfrm>
            <a:custGeom>
              <a:rect b="b" l="l" r="r" t="t"/>
              <a:pathLst>
                <a:path extrusionOk="0" h="285" w="254">
                  <a:moveTo>
                    <a:pt x="53" y="133"/>
                  </a:moveTo>
                  <a:cubicBezTo>
                    <a:pt x="37" y="142"/>
                    <a:pt x="18" y="148"/>
                    <a:pt x="0" y="149"/>
                  </a:cubicBezTo>
                  <a:cubicBezTo>
                    <a:pt x="1" y="198"/>
                    <a:pt x="14" y="244"/>
                    <a:pt x="36" y="285"/>
                  </a:cubicBezTo>
                  <a:cubicBezTo>
                    <a:pt x="159" y="264"/>
                    <a:pt x="254" y="157"/>
                    <a:pt x="254" y="27"/>
                  </a:cubicBezTo>
                  <a:cubicBezTo>
                    <a:pt x="254" y="18"/>
                    <a:pt x="253" y="9"/>
                    <a:pt x="252" y="0"/>
                  </a:cubicBezTo>
                  <a:cubicBezTo>
                    <a:pt x="211" y="21"/>
                    <a:pt x="164" y="34"/>
                    <a:pt x="114" y="34"/>
                  </a:cubicBezTo>
                  <a:cubicBezTo>
                    <a:pt x="112" y="74"/>
                    <a:pt x="90" y="111"/>
                    <a:pt x="53" y="133"/>
                  </a:cubicBezTo>
                  <a:close/>
                </a:path>
              </a:pathLst>
            </a:custGeom>
            <a:solidFill>
              <a:srgbClr val="0E65F0"/>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63" name="Google Shape;363;p22"/>
            <p:cNvSpPr txBox="1"/>
            <p:nvPr/>
          </p:nvSpPr>
          <p:spPr>
            <a:xfrm rot="5400000">
              <a:off x="4960966" y="2290154"/>
              <a:ext cx="1496100" cy="563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2600">
                  <a:solidFill>
                    <a:srgbClr val="FFFFFF"/>
                  </a:solidFill>
                  <a:latin typeface="Roboto"/>
                  <a:ea typeface="Roboto"/>
                  <a:cs typeface="Roboto"/>
                  <a:sym typeface="Roboto"/>
                </a:rPr>
                <a:t>EYe</a:t>
              </a:r>
              <a:endParaRPr sz="2600">
                <a:solidFill>
                  <a:srgbClr val="FFFFFF"/>
                </a:solidFill>
                <a:latin typeface="Roboto"/>
                <a:ea typeface="Roboto"/>
                <a:cs typeface="Roboto"/>
                <a:sym typeface="Roboto"/>
              </a:endParaRPr>
            </a:p>
          </p:txBody>
        </p:sp>
      </p:grpSp>
      <p:grpSp>
        <p:nvGrpSpPr>
          <p:cNvPr id="364" name="Google Shape;364;p22"/>
          <p:cNvGrpSpPr/>
          <p:nvPr/>
        </p:nvGrpSpPr>
        <p:grpSpPr>
          <a:xfrm>
            <a:off x="2148601" y="2773057"/>
            <a:ext cx="2199158" cy="2253718"/>
            <a:chOff x="3026172" y="-76686"/>
            <a:chExt cx="2655026" cy="2740082"/>
          </a:xfrm>
        </p:grpSpPr>
        <p:sp>
          <p:nvSpPr>
            <p:cNvPr id="365" name="Google Shape;365;p22"/>
            <p:cNvSpPr/>
            <p:nvPr/>
          </p:nvSpPr>
          <p:spPr>
            <a:xfrm rot="-2700000">
              <a:off x="3282650" y="444474"/>
              <a:ext cx="2142068" cy="1612705"/>
            </a:xfrm>
            <a:custGeom>
              <a:rect b="b" l="l" r="r" t="t"/>
              <a:pathLst>
                <a:path extrusionOk="0" h="249" w="331">
                  <a:moveTo>
                    <a:pt x="45" y="32"/>
                  </a:moveTo>
                  <a:cubicBezTo>
                    <a:pt x="174" y="32"/>
                    <a:pt x="281" y="126"/>
                    <a:pt x="302" y="249"/>
                  </a:cubicBezTo>
                  <a:cubicBezTo>
                    <a:pt x="312" y="244"/>
                    <a:pt x="322" y="238"/>
                    <a:pt x="331" y="231"/>
                  </a:cubicBezTo>
                  <a:cubicBezTo>
                    <a:pt x="303" y="99"/>
                    <a:pt x="186" y="0"/>
                    <a:pt x="45" y="0"/>
                  </a:cubicBezTo>
                  <a:cubicBezTo>
                    <a:pt x="29" y="0"/>
                    <a:pt x="14" y="1"/>
                    <a:pt x="0" y="3"/>
                  </a:cubicBezTo>
                  <a:cubicBezTo>
                    <a:pt x="6" y="13"/>
                    <a:pt x="12" y="23"/>
                    <a:pt x="17" y="33"/>
                  </a:cubicBezTo>
                  <a:cubicBezTo>
                    <a:pt x="26" y="32"/>
                    <a:pt x="36" y="32"/>
                    <a:pt x="45" y="32"/>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66" name="Google Shape;366;p22"/>
            <p:cNvSpPr/>
            <p:nvPr/>
          </p:nvSpPr>
          <p:spPr>
            <a:xfrm rot="-2700000">
              <a:off x="3599956" y="695260"/>
              <a:ext cx="1767975" cy="1573496"/>
            </a:xfrm>
            <a:custGeom>
              <a:rect b="b" l="l" r="r" t="t"/>
              <a:pathLst>
                <a:path extrusionOk="0" h="253" w="285">
                  <a:moveTo>
                    <a:pt x="28" y="0"/>
                  </a:moveTo>
                  <a:cubicBezTo>
                    <a:pt x="19" y="0"/>
                    <a:pt x="9" y="0"/>
                    <a:pt x="0" y="1"/>
                  </a:cubicBezTo>
                  <a:cubicBezTo>
                    <a:pt x="22" y="43"/>
                    <a:pt x="34" y="90"/>
                    <a:pt x="35" y="140"/>
                  </a:cubicBezTo>
                  <a:cubicBezTo>
                    <a:pt x="74" y="142"/>
                    <a:pt x="112" y="163"/>
                    <a:pt x="133" y="200"/>
                  </a:cubicBezTo>
                  <a:cubicBezTo>
                    <a:pt x="143" y="217"/>
                    <a:pt x="148" y="235"/>
                    <a:pt x="149" y="253"/>
                  </a:cubicBezTo>
                  <a:cubicBezTo>
                    <a:pt x="198" y="252"/>
                    <a:pt x="244" y="239"/>
                    <a:pt x="285" y="217"/>
                  </a:cubicBezTo>
                  <a:cubicBezTo>
                    <a:pt x="264" y="94"/>
                    <a:pt x="157" y="0"/>
                    <a:pt x="28" y="0"/>
                  </a:cubicBezTo>
                  <a:close/>
                </a:path>
              </a:pathLst>
            </a:custGeom>
            <a:solidFill>
              <a:srgbClr val="0944A1"/>
            </a:solidFill>
            <a:ln cap="flat" cmpd="sng" w="9525">
              <a:solidFill>
                <a:srgbClr val="FFFFFF"/>
              </a:solidFill>
              <a:prstDash val="solid"/>
              <a:miter lim="8000"/>
              <a:headEnd len="sm" w="sm" type="none"/>
              <a:tailEnd len="sm" w="sm" type="none"/>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67" name="Google Shape;367;p22"/>
            <p:cNvSpPr txBox="1"/>
            <p:nvPr/>
          </p:nvSpPr>
          <p:spPr>
            <a:xfrm>
              <a:off x="3823913" y="1153125"/>
              <a:ext cx="1496100" cy="5631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GB" sz="2600">
                  <a:solidFill>
                    <a:srgbClr val="FFFFFF"/>
                  </a:solidFill>
                  <a:latin typeface="Titillium Web"/>
                  <a:ea typeface="Titillium Web"/>
                  <a:cs typeface="Titillium Web"/>
                  <a:sym typeface="Titillium Web"/>
                </a:rPr>
                <a:t>Brain</a:t>
              </a:r>
              <a:endParaRPr sz="2600">
                <a:solidFill>
                  <a:srgbClr val="FFFFFF"/>
                </a:solidFill>
                <a:latin typeface="Titillium Web"/>
                <a:ea typeface="Titillium Web"/>
                <a:cs typeface="Titillium Web"/>
                <a:sym typeface="Titillium Web"/>
              </a:endParaRPr>
            </a:p>
          </p:txBody>
        </p:sp>
      </p:grpSp>
      <p:sp>
        <p:nvSpPr>
          <p:cNvPr id="368" name="Google Shape;368;p22"/>
          <p:cNvSpPr/>
          <p:nvPr/>
        </p:nvSpPr>
        <p:spPr>
          <a:xfrm>
            <a:off x="2357375" y="2248275"/>
            <a:ext cx="2354400" cy="957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Hemorrhage, infarction</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leading to Cerebrovascular</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accidents</a:t>
            </a:r>
            <a:endParaRPr>
              <a:latin typeface="Titillium Web"/>
              <a:ea typeface="Titillium Web"/>
              <a:cs typeface="Titillium Web"/>
              <a:sym typeface="Titillium Web"/>
            </a:endParaRPr>
          </a:p>
        </p:txBody>
      </p:sp>
      <p:sp>
        <p:nvSpPr>
          <p:cNvPr id="369" name="Google Shape;369;p22"/>
          <p:cNvSpPr/>
          <p:nvPr/>
        </p:nvSpPr>
        <p:spPr>
          <a:xfrm>
            <a:off x="-1729425" y="-86475"/>
            <a:ext cx="98700" cy="12300"/>
          </a:xfrm>
          <a:prstGeom prst="snip1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5027700" y="4311125"/>
            <a:ext cx="1830300" cy="127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latin typeface="Titillium Web"/>
                <a:ea typeface="Titillium Web"/>
                <a:cs typeface="Titillium Web"/>
                <a:sym typeface="Titillium Web"/>
              </a:rPr>
              <a:t>Hypertensive retinopathy</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200">
                <a:latin typeface="Titillium Web"/>
                <a:ea typeface="Titillium Web"/>
                <a:cs typeface="Titillium Web"/>
                <a:sym typeface="Titillium Web"/>
              </a:rPr>
              <a:t>(photo B) is especially</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200">
                <a:latin typeface="Titillium Web"/>
                <a:ea typeface="Titillium Web"/>
                <a:cs typeface="Titillium Web"/>
                <a:sym typeface="Titillium Web"/>
              </a:rPr>
              <a:t>seen in malignant</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200">
                <a:latin typeface="Titillium Web"/>
                <a:ea typeface="Titillium Web"/>
                <a:cs typeface="Titillium Web"/>
                <a:sym typeface="Titillium Web"/>
              </a:rPr>
              <a:t>hypertension.</a:t>
            </a:r>
            <a:endParaRPr sz="1200">
              <a:latin typeface="Titillium Web"/>
              <a:ea typeface="Titillium Web"/>
              <a:cs typeface="Titillium Web"/>
              <a:sym typeface="Titillium Web"/>
            </a:endParaRPr>
          </a:p>
        </p:txBody>
      </p:sp>
      <p:pic>
        <p:nvPicPr>
          <p:cNvPr id="371" name="Google Shape;371;p22"/>
          <p:cNvPicPr preferRelativeResize="0"/>
          <p:nvPr/>
        </p:nvPicPr>
        <p:blipFill>
          <a:blip r:embed="rId3">
            <a:alphaModFix/>
          </a:blip>
          <a:stretch>
            <a:fillRect/>
          </a:stretch>
        </p:blipFill>
        <p:spPr>
          <a:xfrm>
            <a:off x="4940175" y="5770614"/>
            <a:ext cx="1830300" cy="1444161"/>
          </a:xfrm>
          <a:prstGeom prst="rect">
            <a:avLst/>
          </a:prstGeom>
          <a:noFill/>
          <a:ln>
            <a:noFill/>
          </a:ln>
        </p:spPr>
      </p:pic>
      <p:sp>
        <p:nvSpPr>
          <p:cNvPr id="372" name="Google Shape;372;p22"/>
          <p:cNvSpPr/>
          <p:nvPr/>
        </p:nvSpPr>
        <p:spPr>
          <a:xfrm>
            <a:off x="2037875" y="6695875"/>
            <a:ext cx="2777100" cy="118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Benign nephrosclerosis</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(photo A)</a:t>
            </a:r>
            <a:endParaRPr>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a:latin typeface="Titillium Web"/>
                <a:ea typeface="Titillium Web"/>
                <a:cs typeface="Titillium Web"/>
                <a:sym typeface="Titillium Web"/>
              </a:rPr>
              <a:t> Renal failure in untreated or in malignant hypertension</a:t>
            </a:r>
            <a:endParaRPr>
              <a:latin typeface="Titillium Web"/>
              <a:ea typeface="Titillium Web"/>
              <a:cs typeface="Titillium Web"/>
              <a:sym typeface="Titillium Web"/>
            </a:endParaRPr>
          </a:p>
        </p:txBody>
      </p:sp>
      <p:pic>
        <p:nvPicPr>
          <p:cNvPr id="373" name="Google Shape;373;p22"/>
          <p:cNvPicPr preferRelativeResize="0"/>
          <p:nvPr/>
        </p:nvPicPr>
        <p:blipFill>
          <a:blip r:embed="rId4">
            <a:alphaModFix/>
          </a:blip>
          <a:stretch>
            <a:fillRect/>
          </a:stretch>
        </p:blipFill>
        <p:spPr>
          <a:xfrm>
            <a:off x="2305050" y="8083900"/>
            <a:ext cx="2247900" cy="1543050"/>
          </a:xfrm>
          <a:prstGeom prst="rect">
            <a:avLst/>
          </a:prstGeom>
          <a:noFill/>
          <a:ln>
            <a:noFill/>
          </a:ln>
        </p:spPr>
      </p:pic>
      <p:sp>
        <p:nvSpPr>
          <p:cNvPr id="374" name="Google Shape;374;p22"/>
          <p:cNvSpPr/>
          <p:nvPr/>
        </p:nvSpPr>
        <p:spPr>
          <a:xfrm>
            <a:off x="72100" y="3923825"/>
            <a:ext cx="1830300" cy="262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latin typeface="Titillium Web"/>
                <a:ea typeface="Titillium Web"/>
                <a:cs typeface="Titillium Web"/>
                <a:sym typeface="Titillium Web"/>
              </a:rPr>
              <a:t>    ❖ Left ventricular cardiac hypertrophy (left sided hypertensive cardiomyopathy/</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latin typeface="Titillium Web"/>
                <a:ea typeface="Titillium Web"/>
                <a:cs typeface="Titillium Web"/>
                <a:sym typeface="Titillium Web"/>
              </a:rPr>
              <a:t>hypertensive heart disease)</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latin typeface="Titillium Web"/>
                <a:ea typeface="Titillium Web"/>
                <a:cs typeface="Titillium Web"/>
                <a:sym typeface="Titillium Web"/>
              </a:rPr>
              <a:t>    </a:t>
            </a:r>
            <a:r>
              <a:rPr lang="en-GB" sz="1100">
                <a:latin typeface="Titillium Web"/>
                <a:ea typeface="Titillium Web"/>
                <a:cs typeface="Titillium Web"/>
                <a:sym typeface="Titillium Web"/>
              </a:rPr>
              <a:t>❖ Coronary heart disease</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latin typeface="Titillium Web"/>
                <a:ea typeface="Titillium Web"/>
                <a:cs typeface="Titillium Web"/>
                <a:sym typeface="Titillium Web"/>
              </a:rPr>
              <a:t>    ❖ Aortic dissection</a:t>
            </a:r>
            <a:endParaRPr sz="1100">
              <a:latin typeface="Titillium Web"/>
              <a:ea typeface="Titillium Web"/>
              <a:cs typeface="Titillium Web"/>
              <a:sym typeface="Titillium We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graphicFrame>
        <p:nvGraphicFramePr>
          <p:cNvPr id="379" name="Google Shape;379;p23"/>
          <p:cNvGraphicFramePr/>
          <p:nvPr/>
        </p:nvGraphicFramePr>
        <p:xfrm>
          <a:off x="9" y="-3"/>
          <a:ext cx="3000000" cy="3000000"/>
        </p:xfrm>
        <a:graphic>
          <a:graphicData uri="http://schemas.openxmlformats.org/drawingml/2006/table">
            <a:tbl>
              <a:tblPr>
                <a:noFill/>
                <a:tableStyleId>{A99355DA-2CE8-41AB-A03E-09798AA68779}</a:tableStyleId>
              </a:tblPr>
              <a:tblGrid>
                <a:gridCol w="958425"/>
                <a:gridCol w="3229775"/>
                <a:gridCol w="2669800"/>
              </a:tblGrid>
              <a:tr h="760050">
                <a:tc gridSpan="3">
                  <a:txBody>
                    <a:bodyPr/>
                    <a:lstStyle/>
                    <a:p>
                      <a:pPr indent="0" lvl="0" marL="0" marR="0" rtl="0" algn="ctr">
                        <a:lnSpc>
                          <a:spcPct val="100000"/>
                        </a:lnSpc>
                        <a:spcBef>
                          <a:spcPts val="0"/>
                        </a:spcBef>
                        <a:spcAft>
                          <a:spcPts val="0"/>
                        </a:spcAft>
                        <a:buNone/>
                      </a:pPr>
                      <a:r>
                        <a:rPr b="1" lang="en-GB" sz="2200">
                          <a:solidFill>
                            <a:srgbClr val="FFFFFF"/>
                          </a:solidFill>
                          <a:latin typeface="Comfortaa"/>
                          <a:ea typeface="Comfortaa"/>
                          <a:cs typeface="Comfortaa"/>
                          <a:sym typeface="Comfortaa"/>
                        </a:rPr>
                        <a:t>Summary </a:t>
                      </a:r>
                      <a:endParaRPr b="1" sz="22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hMerge="1"/>
                <a:tc hMerge="1"/>
              </a:tr>
              <a:tr h="760050">
                <a:tc>
                  <a:txBody>
                    <a:bodyPr/>
                    <a:lstStyle/>
                    <a:p>
                      <a:pPr indent="0" lvl="0" marL="0" marR="0" rtl="0" algn="ctr">
                        <a:lnSpc>
                          <a:spcPct val="100000"/>
                        </a:lnSpc>
                        <a:spcBef>
                          <a:spcPts val="0"/>
                        </a:spcBef>
                        <a:spcAft>
                          <a:spcPts val="0"/>
                        </a:spcAft>
                        <a:buClr>
                          <a:srgbClr val="000000"/>
                        </a:buClr>
                        <a:buSzPts val="1300"/>
                        <a:buFont typeface="Arial"/>
                        <a:buNone/>
                      </a:pPr>
                      <a:r>
                        <a:rPr b="1" lang="en-GB" sz="1000">
                          <a:solidFill>
                            <a:srgbClr val="FFFFFF"/>
                          </a:solidFill>
                          <a:latin typeface="Comfortaa"/>
                          <a:ea typeface="Comfortaa"/>
                          <a:cs typeface="Comfortaa"/>
                          <a:sym typeface="Comfortaa"/>
                        </a:rPr>
                        <a:t>Definition </a:t>
                      </a:r>
                      <a:endParaRPr b="1" sz="1000" u="none" cap="none" strike="noStrike">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gridSpan="2">
                  <a:txBody>
                    <a:bodyPr/>
                    <a:lstStyle/>
                    <a:p>
                      <a:pPr indent="0" lvl="0" marL="419100" rtl="0" algn="l">
                        <a:spcBef>
                          <a:spcPts val="0"/>
                        </a:spcBef>
                        <a:spcAft>
                          <a:spcPts val="0"/>
                        </a:spcAft>
                        <a:buNone/>
                      </a:pPr>
                      <a:r>
                        <a:rPr lang="en-GB" sz="1000">
                          <a:latin typeface="Titillium Web"/>
                          <a:ea typeface="Titillium Web"/>
                          <a:cs typeface="Titillium Web"/>
                          <a:sym typeface="Titillium Web"/>
                        </a:rPr>
                        <a:t>sustained both  systolic and </a:t>
                      </a:r>
                      <a:r>
                        <a:rPr lang="en-GB" sz="1000">
                          <a:solidFill>
                            <a:schemeClr val="dk1"/>
                          </a:solidFill>
                          <a:latin typeface="Titillium Web"/>
                          <a:ea typeface="Titillium Web"/>
                          <a:cs typeface="Titillium Web"/>
                          <a:sym typeface="Titillium Web"/>
                        </a:rPr>
                        <a:t>diastolic </a:t>
                      </a:r>
                      <a:r>
                        <a:rPr lang="en-GB" sz="1000">
                          <a:latin typeface="Titillium Web"/>
                          <a:ea typeface="Titillium Web"/>
                          <a:cs typeface="Titillium Web"/>
                          <a:sym typeface="Titillium Web"/>
                        </a:rPr>
                        <a:t>pressure more than 140/90 mmHg</a:t>
                      </a:r>
                      <a:endParaRPr sz="1000">
                        <a:latin typeface="Titillium Web"/>
                        <a:ea typeface="Titillium Web"/>
                        <a:cs typeface="Titillium Web"/>
                        <a:sym typeface="Titillium Web"/>
                      </a:endParaRPr>
                    </a:p>
                  </a:txBody>
                  <a:tcPr marT="84300" marB="84300" marR="78375" marL="7837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hMerge="1"/>
              </a:tr>
              <a:tr h="1083825">
                <a:tc>
                  <a:txBody>
                    <a:bodyPr/>
                    <a:lstStyle/>
                    <a:p>
                      <a:pPr indent="0" lvl="0" marL="0" marR="0" rtl="0" algn="ctr">
                        <a:lnSpc>
                          <a:spcPct val="100000"/>
                        </a:lnSpc>
                        <a:spcBef>
                          <a:spcPts val="0"/>
                        </a:spcBef>
                        <a:spcAft>
                          <a:spcPts val="0"/>
                        </a:spcAft>
                        <a:buNone/>
                      </a:pPr>
                      <a:r>
                        <a:rPr b="1" lang="en-GB" sz="1000">
                          <a:solidFill>
                            <a:srgbClr val="FFFFFF"/>
                          </a:solidFill>
                          <a:latin typeface="Comfortaa"/>
                          <a:ea typeface="Comfortaa"/>
                          <a:cs typeface="Comfortaa"/>
                          <a:sym typeface="Comfortaa"/>
                        </a:rPr>
                        <a:t>Risk Factors </a:t>
                      </a:r>
                      <a:endParaRPr b="1" sz="10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a:txBody>
                    <a:bodyPr/>
                    <a:lstStyle/>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Heredit</a:t>
                      </a:r>
                      <a:r>
                        <a:rPr lang="en-GB" sz="1000">
                          <a:latin typeface="Titillium Web"/>
                          <a:ea typeface="Titillium Web"/>
                          <a:cs typeface="Titillium Web"/>
                          <a:sym typeface="Titillium Web"/>
                        </a:rPr>
                        <a:t>ary</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 Genetics-family history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Race: African-Americans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Gender: Men &amp; postmenopausal women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Age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Obesity </a:t>
                      </a:r>
                      <a:endParaRPr sz="1000">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292100" lvl="0" marL="457200" rtl="0" algn="l">
                        <a:spcBef>
                          <a:spcPts val="0"/>
                        </a:spcBef>
                        <a:spcAft>
                          <a:spcPts val="0"/>
                        </a:spcAft>
                        <a:buSzPts val="1000"/>
                        <a:buFont typeface="Titillium Web"/>
                        <a:buChar char="●"/>
                      </a:pPr>
                      <a:r>
                        <a:rPr lang="en-GB" sz="1000">
                          <a:solidFill>
                            <a:schemeClr val="dk1"/>
                          </a:solidFill>
                          <a:latin typeface="Titillium Web"/>
                          <a:ea typeface="Titillium Web"/>
                          <a:cs typeface="Titillium Web"/>
                          <a:sym typeface="Titillium Web"/>
                        </a:rPr>
                        <a:t>Diet, particularly sodium intake</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Lifestyle-stressful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Heavy alcohol consumption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Diabetes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Use of oral contraceptives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Sedentary or inactive lifestyle</a:t>
                      </a:r>
                      <a:endParaRPr sz="1000">
                        <a:latin typeface="Titillium Web"/>
                        <a:ea typeface="Titillium Web"/>
                        <a:cs typeface="Titillium Web"/>
                        <a:sym typeface="Titillium Web"/>
                      </a:endParaRPr>
                    </a:p>
                  </a:txBody>
                  <a:tcPr marT="84300" marB="84300" marR="78375" marL="783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1618625">
                <a:tc rowSpan="2">
                  <a:txBody>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Classifications</a:t>
                      </a:r>
                      <a:endParaRPr b="1" sz="1000">
                        <a:solidFill>
                          <a:srgbClr val="FFFFFF"/>
                        </a:solidFill>
                        <a:latin typeface="Comfortaa"/>
                        <a:ea typeface="Comfortaa"/>
                        <a:cs typeface="Comfortaa"/>
                        <a:sym typeface="Comfortaa"/>
                      </a:endParaRPr>
                    </a:p>
                    <a:p>
                      <a:pPr indent="0" lvl="0" marL="0" rtl="0" algn="ctr">
                        <a:spcBef>
                          <a:spcPts val="0"/>
                        </a:spcBef>
                        <a:spcAft>
                          <a:spcPts val="0"/>
                        </a:spcAft>
                        <a:buNone/>
                      </a:pPr>
                      <a:r>
                        <a:rPr b="1" lang="en-GB" sz="1000">
                          <a:solidFill>
                            <a:srgbClr val="FFFFFF"/>
                          </a:solidFill>
                          <a:latin typeface="Comfortaa"/>
                          <a:ea typeface="Comfortaa"/>
                          <a:cs typeface="Comfortaa"/>
                          <a:sym typeface="Comfortaa"/>
                        </a:rPr>
                        <a:t>of HTN</a:t>
                      </a:r>
                      <a:endParaRPr b="1" sz="10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Based on etiology or cause</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Primary/Essential Hypertension (95%)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 Mechanisms largely unknown. It is idiopathic.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Based on clinical features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(both can be primary or secondary HTN)</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Benign</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The BP is at modest level (not very high).</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Fairly stable over years to decades.</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Compatible with long life.</a:t>
                      </a:r>
                      <a:endParaRPr sz="1000">
                        <a:latin typeface="Titillium Web"/>
                        <a:ea typeface="Titillium Web"/>
                        <a:cs typeface="Titillium Web"/>
                        <a:sym typeface="Titillium Web"/>
                      </a:endParaRPr>
                    </a:p>
                  </a:txBody>
                  <a:tcPr marT="84300" marB="84300" marR="78375" marL="7837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2638800">
                <a:tc vMerge="1"/>
                <a:tc>
                  <a:txBody>
                    <a:bodyPr/>
                    <a:lstStyle/>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Secondary Hypertension (5-10%):</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000">
                          <a:solidFill>
                            <a:schemeClr val="dk1"/>
                          </a:solidFill>
                          <a:latin typeface="Titillium Web"/>
                          <a:ea typeface="Titillium Web"/>
                          <a:cs typeface="Titillium Web"/>
                          <a:sym typeface="Titillium Web"/>
                        </a:rPr>
                        <a:t> it can be due to pathology in the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renal</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 endocrine</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 vascular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neurogenic</a:t>
                      </a:r>
                      <a:endParaRPr sz="10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Malignant(5%):</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rapidly rising BP which often leads to end organ damage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The diastolic pressure is usually over 120mmHg </a:t>
                      </a:r>
                      <a:endParaRPr sz="1000">
                        <a:latin typeface="Titillium Web"/>
                        <a:ea typeface="Titillium Web"/>
                        <a:cs typeface="Titillium Web"/>
                        <a:sym typeface="Titillium Web"/>
                      </a:endParaRPr>
                    </a:p>
                    <a:p>
                      <a:pPr indent="-292100" lvl="0" marL="457200" rtl="0" algn="l">
                        <a:spcBef>
                          <a:spcPts val="0"/>
                        </a:spcBef>
                        <a:spcAft>
                          <a:spcPts val="0"/>
                        </a:spcAft>
                        <a:buSzPts val="1000"/>
                        <a:buFont typeface="Titillium Web"/>
                        <a:buChar char="●"/>
                      </a:pPr>
                      <a:r>
                        <a:rPr lang="en-GB" sz="1000">
                          <a:solidFill>
                            <a:schemeClr val="dk1"/>
                          </a:solidFill>
                          <a:latin typeface="Titillium Web"/>
                          <a:ea typeface="Titillium Web"/>
                          <a:cs typeface="Titillium Web"/>
                          <a:sym typeface="Titillium Web"/>
                        </a:rPr>
                        <a:t>Leads to death in 1 or 2 years if untreated.</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It is associated with:</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AutoNum type="arabicPeriod"/>
                      </a:pPr>
                      <a:r>
                        <a:rPr lang="en-GB" sz="1000">
                          <a:latin typeface="Titillium Web"/>
                          <a:ea typeface="Titillium Web"/>
                          <a:cs typeface="Titillium Web"/>
                          <a:sym typeface="Titillium Web"/>
                        </a:rPr>
                        <a:t>Widespread arterial necrosis and thrombosis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AutoNum type="arabicPeriod"/>
                      </a:pPr>
                      <a:r>
                        <a:rPr lang="en-GB" sz="1000">
                          <a:latin typeface="Titillium Web"/>
                          <a:ea typeface="Titillium Web"/>
                          <a:cs typeface="Titillium Web"/>
                          <a:sym typeface="Titillium Web"/>
                        </a:rPr>
                        <a:t>Rapid development of renal failure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AutoNum type="arabicPeriod"/>
                      </a:pPr>
                      <a:r>
                        <a:rPr lang="en-GB" sz="1000">
                          <a:latin typeface="Titillium Web"/>
                          <a:ea typeface="Titillium Web"/>
                          <a:cs typeface="Titillium Web"/>
                          <a:sym typeface="Titillium Web"/>
                        </a:rPr>
                        <a:t>Retinal hemorrhage and exudate, with/without papilledema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AutoNum type="arabicPeriod"/>
                      </a:pPr>
                      <a:r>
                        <a:rPr lang="en-GB" sz="1000">
                          <a:latin typeface="Titillium Web"/>
                          <a:ea typeface="Titillium Web"/>
                          <a:cs typeface="Titillium Web"/>
                          <a:sym typeface="Titillium Web"/>
                        </a:rPr>
                        <a:t>Hypertensive encephalopathy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AutoNum type="arabicPeriod"/>
                      </a:pPr>
                      <a:r>
                        <a:rPr lang="en-GB" sz="1000">
                          <a:latin typeface="Titillium Web"/>
                          <a:ea typeface="Titillium Web"/>
                          <a:cs typeface="Titillium Web"/>
                          <a:sym typeface="Titillium Web"/>
                        </a:rPr>
                        <a:t>Left ventricular failure </a:t>
                      </a:r>
                      <a:endParaRPr sz="1000">
                        <a:latin typeface="Titillium Web"/>
                        <a:ea typeface="Titillium Web"/>
                        <a:cs typeface="Titillium Web"/>
                        <a:sym typeface="Titillium Web"/>
                      </a:endParaRPr>
                    </a:p>
                  </a:txBody>
                  <a:tcPr marT="84300" marB="84300" marR="78375" marL="7837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452700">
                <a:tc rowSpan="2">
                  <a:txBody>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Pathogenesis</a:t>
                      </a:r>
                      <a:endParaRPr b="1" sz="1000">
                        <a:solidFill>
                          <a:srgbClr val="FFFFFF"/>
                        </a:solidFill>
                        <a:latin typeface="Comfortaa"/>
                        <a:ea typeface="Comfortaa"/>
                        <a:cs typeface="Comfortaa"/>
                        <a:sym typeface="Comfortaa"/>
                      </a:endParaRPr>
                    </a:p>
                    <a:p>
                      <a:pPr indent="0" lvl="0" marL="0" rtl="0" algn="ctr">
                        <a:spcBef>
                          <a:spcPts val="0"/>
                        </a:spcBef>
                        <a:spcAft>
                          <a:spcPts val="0"/>
                        </a:spcAft>
                        <a:buNone/>
                      </a:pPr>
                      <a:r>
                        <a:rPr b="1" lang="en-GB" sz="1000">
                          <a:solidFill>
                            <a:srgbClr val="FFFFFF"/>
                          </a:solidFill>
                          <a:latin typeface="Comfortaa"/>
                          <a:ea typeface="Comfortaa"/>
                          <a:cs typeface="Comfortaa"/>
                          <a:sym typeface="Comfortaa"/>
                        </a:rPr>
                        <a:t>Of </a:t>
                      </a:r>
                      <a:r>
                        <a:rPr b="1" lang="en-GB" sz="1000">
                          <a:solidFill>
                            <a:srgbClr val="FFFFFF"/>
                          </a:solidFill>
                          <a:latin typeface="Comfortaa"/>
                          <a:ea typeface="Comfortaa"/>
                          <a:cs typeface="Comfortaa"/>
                          <a:sym typeface="Comfortaa"/>
                        </a:rPr>
                        <a:t>Essential HTN</a:t>
                      </a:r>
                      <a:endParaRPr b="1" sz="10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gridSpan="2">
                  <a:txBody>
                    <a:bodyPr/>
                    <a:lstStyle/>
                    <a:p>
                      <a:pPr indent="0" lvl="0" marL="0" marR="0" rtl="0" algn="ctr">
                        <a:lnSpc>
                          <a:spcPct val="100000"/>
                        </a:lnSpc>
                        <a:spcBef>
                          <a:spcPts val="0"/>
                        </a:spcBef>
                        <a:spcAft>
                          <a:spcPts val="0"/>
                        </a:spcAft>
                        <a:buNone/>
                      </a:pPr>
                      <a:r>
                        <a:rPr lang="en-GB" sz="1000">
                          <a:latin typeface="Titillium Web"/>
                          <a:ea typeface="Titillium Web"/>
                          <a:cs typeface="Titillium Web"/>
                          <a:sym typeface="Titillium Web"/>
                        </a:rPr>
                        <a:t>2 Factors increase CO (cardiac output) and/or PR (peripheral resistance) which eventually lead to HTN</a:t>
                      </a:r>
                      <a:endParaRPr sz="1000">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2781775">
                <a:tc vMerge="1"/>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Genetic factors</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Krub"/>
                        <a:buChar char="●"/>
                      </a:pPr>
                      <a:r>
                        <a:rPr b="1" lang="en-GB" sz="1000">
                          <a:latin typeface="Titillium Web"/>
                          <a:ea typeface="Titillium Web"/>
                          <a:cs typeface="Titillium Web"/>
                          <a:sym typeface="Titillium Web"/>
                        </a:rPr>
                        <a:t>Defect in renal sodium homeostasis</a:t>
                      </a:r>
                      <a:r>
                        <a:rPr lang="en-GB" sz="1000">
                          <a:latin typeface="Titillium Web"/>
                          <a:ea typeface="Titillium Web"/>
                          <a:cs typeface="Titillium Web"/>
                          <a:sym typeface="Titillium Web"/>
                        </a:rPr>
                        <a:t>: reduced renal sodium excretion -&gt; increase in </a:t>
                      </a:r>
                      <a:r>
                        <a:rPr b="1" lang="en-GB" sz="1000">
                          <a:latin typeface="Titillium Web"/>
                          <a:ea typeface="Titillium Web"/>
                          <a:cs typeface="Titillium Web"/>
                          <a:sym typeface="Titillium Web"/>
                        </a:rPr>
                        <a:t>CO</a:t>
                      </a:r>
                      <a:endParaRPr b="1"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Krub"/>
                        <a:buChar char="●"/>
                      </a:pPr>
                      <a:r>
                        <a:rPr b="1" lang="en-GB" sz="1000">
                          <a:latin typeface="Titillium Web"/>
                          <a:ea typeface="Titillium Web"/>
                          <a:cs typeface="Titillium Web"/>
                          <a:sym typeface="Titillium Web"/>
                        </a:rPr>
                        <a:t>Functional vasoconstriction:</a:t>
                      </a:r>
                      <a:r>
                        <a:rPr lang="en-GB" sz="1000">
                          <a:latin typeface="Titillium Web"/>
                          <a:ea typeface="Titillium Web"/>
                          <a:cs typeface="Titillium Web"/>
                          <a:sym typeface="Titillium Web"/>
                        </a:rPr>
                        <a:t> abnormality in vascular tone such as increased sympathetic stimulation -&gt; increased </a:t>
                      </a:r>
                      <a:r>
                        <a:rPr b="1" lang="en-GB" sz="1000">
                          <a:latin typeface="Titillium Web"/>
                          <a:ea typeface="Titillium Web"/>
                          <a:cs typeface="Titillium Web"/>
                          <a:sym typeface="Titillium Web"/>
                        </a:rPr>
                        <a:t>PR</a:t>
                      </a:r>
                      <a:endParaRPr b="1"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Krub"/>
                        <a:buChar char="●"/>
                      </a:pPr>
                      <a:r>
                        <a:rPr b="1" lang="en-GB" sz="1000">
                          <a:latin typeface="Titillium Web"/>
                          <a:ea typeface="Titillium Web"/>
                          <a:cs typeface="Titillium Web"/>
                          <a:sym typeface="Titillium Web"/>
                        </a:rPr>
                        <a:t>Structural abnormality</a:t>
                      </a:r>
                      <a:r>
                        <a:rPr lang="en-GB" sz="1000">
                          <a:latin typeface="Titillium Web"/>
                          <a:ea typeface="Titillium Web"/>
                          <a:cs typeface="Titillium Web"/>
                          <a:sym typeface="Titillium Web"/>
                        </a:rPr>
                        <a:t> in vascular smooth muscle -&gt; increase in </a:t>
                      </a:r>
                      <a:r>
                        <a:rPr b="1" lang="en-GB" sz="1000">
                          <a:latin typeface="Titillium Web"/>
                          <a:ea typeface="Titillium Web"/>
                          <a:cs typeface="Titillium Web"/>
                          <a:sym typeface="Titillium Web"/>
                        </a:rPr>
                        <a:t>PR</a:t>
                      </a:r>
                      <a:endParaRPr b="1"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Krub"/>
                        <a:buChar char="●"/>
                      </a:pPr>
                      <a:r>
                        <a:rPr b="1" lang="en-GB" sz="1000">
                          <a:latin typeface="Titillium Web"/>
                          <a:ea typeface="Titillium Web"/>
                          <a:cs typeface="Titillium Web"/>
                          <a:sym typeface="Titillium Web"/>
                        </a:rPr>
                        <a:t>Rare gene disorders</a:t>
                      </a:r>
                      <a:r>
                        <a:rPr lang="en-GB" sz="1000">
                          <a:latin typeface="Titillium Web"/>
                          <a:ea typeface="Titillium Web"/>
                          <a:cs typeface="Titillium Web"/>
                          <a:sym typeface="Titillium Web"/>
                        </a:rPr>
                        <a:t> can cause HTN by increasing renal sodium reabsorption e.g. </a:t>
                      </a:r>
                      <a:r>
                        <a:rPr b="1" lang="en-GB" sz="1000">
                          <a:solidFill>
                            <a:srgbClr val="CC0000"/>
                          </a:solidFill>
                          <a:latin typeface="Titillium Web"/>
                          <a:ea typeface="Titillium Web"/>
                          <a:cs typeface="Titillium Web"/>
                          <a:sym typeface="Titillium Web"/>
                        </a:rPr>
                        <a:t>Liddle syndrome</a:t>
                      </a:r>
                      <a:r>
                        <a:rPr lang="en-GB" sz="1000">
                          <a:latin typeface="Titillium Web"/>
                          <a:ea typeface="Titillium Web"/>
                          <a:cs typeface="Titillium Web"/>
                          <a:sym typeface="Titillium Web"/>
                        </a:rPr>
                        <a:t>. dle syndrome is an inherited autosomal dominant type of HTN, that begins in </a:t>
                      </a:r>
                      <a:r>
                        <a:rPr b="1" lang="en-GB" sz="1000">
                          <a:latin typeface="Titillium Web"/>
                          <a:ea typeface="Titillium Web"/>
                          <a:cs typeface="Titillium Web"/>
                          <a:sym typeface="Titillium Web"/>
                        </a:rPr>
                        <a:t>childhood</a:t>
                      </a:r>
                      <a:r>
                        <a:rPr lang="en-GB" sz="1000">
                          <a:latin typeface="Titillium Web"/>
                          <a:ea typeface="Titillium Web"/>
                          <a:cs typeface="Titillium Web"/>
                          <a:sym typeface="Titillium Web"/>
                        </a:rPr>
                        <a:t>. It is caused by </a:t>
                      </a:r>
                      <a:r>
                        <a:rPr b="1" lang="en-GB" sz="1000">
                          <a:latin typeface="Titillium Web"/>
                          <a:ea typeface="Titillium Web"/>
                          <a:cs typeface="Titillium Web"/>
                          <a:sym typeface="Titillium Web"/>
                        </a:rPr>
                        <a:t>mutations</a:t>
                      </a:r>
                      <a:r>
                        <a:rPr lang="en-GB" sz="1000">
                          <a:latin typeface="Titillium Web"/>
                          <a:ea typeface="Titillium Web"/>
                          <a:cs typeface="Titillium Web"/>
                          <a:sym typeface="Titillium Web"/>
                        </a:rPr>
                        <a:t> of the epithelial sodium channel protein (</a:t>
                      </a:r>
                      <a:r>
                        <a:rPr b="1" lang="en-GB" sz="1000">
                          <a:latin typeface="Titillium Web"/>
                          <a:ea typeface="Titillium Web"/>
                          <a:cs typeface="Titillium Web"/>
                          <a:sym typeface="Titillium Web"/>
                        </a:rPr>
                        <a:t>ENaC</a:t>
                      </a:r>
                      <a:r>
                        <a:rPr lang="en-GB" sz="1000">
                          <a:latin typeface="Titillium Web"/>
                          <a:ea typeface="Titillium Web"/>
                          <a:cs typeface="Titillium Web"/>
                          <a:sym typeface="Titillium Web"/>
                        </a:rPr>
                        <a:t>) </a:t>
                      </a:r>
                      <a:endParaRPr sz="10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Environmental factors:</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stress</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obesity</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smoking</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 physical inactivity </a:t>
                      </a:r>
                      <a:endParaRPr sz="1000">
                        <a:latin typeface="Titillium Web"/>
                        <a:ea typeface="Titillium Web"/>
                        <a:cs typeface="Titillium Web"/>
                        <a:sym typeface="Titillium Web"/>
                      </a:endParaRPr>
                    </a:p>
                    <a:p>
                      <a:pPr indent="-292100" lvl="0" marL="457200" marR="0" rtl="0" algn="l">
                        <a:lnSpc>
                          <a:spcPct val="100000"/>
                        </a:lnSpc>
                        <a:spcBef>
                          <a:spcPts val="0"/>
                        </a:spcBef>
                        <a:spcAft>
                          <a:spcPts val="0"/>
                        </a:spcAft>
                        <a:buSzPts val="1000"/>
                        <a:buFont typeface="Titillium Web"/>
                        <a:buChar char="●"/>
                      </a:pPr>
                      <a:r>
                        <a:rPr lang="en-GB" sz="1000">
                          <a:latin typeface="Titillium Web"/>
                          <a:ea typeface="Titillium Web"/>
                          <a:cs typeface="Titillium Web"/>
                          <a:sym typeface="Titillium Web"/>
                        </a:rPr>
                        <a:t>heavy consumption of salt</a:t>
                      </a:r>
                      <a:endParaRPr sz="10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aphicFrame>
        <p:nvGraphicFramePr>
          <p:cNvPr id="384" name="Google Shape;384;p24"/>
          <p:cNvGraphicFramePr/>
          <p:nvPr/>
        </p:nvGraphicFramePr>
        <p:xfrm>
          <a:off x="4" y="-6"/>
          <a:ext cx="3000000" cy="3000000"/>
        </p:xfrm>
        <a:graphic>
          <a:graphicData uri="http://schemas.openxmlformats.org/drawingml/2006/table">
            <a:tbl>
              <a:tblPr>
                <a:noFill/>
                <a:tableStyleId>{A99355DA-2CE8-41AB-A03E-09798AA68779}</a:tableStyleId>
              </a:tblPr>
              <a:tblGrid>
                <a:gridCol w="1096475"/>
                <a:gridCol w="2209575"/>
                <a:gridCol w="3551950"/>
              </a:tblGrid>
              <a:tr h="597875">
                <a:tc gridSpan="3">
                  <a:txBody>
                    <a:bodyPr/>
                    <a:lstStyle/>
                    <a:p>
                      <a:pPr indent="0" lvl="0" marL="0" rtl="0" algn="ctr">
                        <a:spcBef>
                          <a:spcPts val="0"/>
                        </a:spcBef>
                        <a:spcAft>
                          <a:spcPts val="0"/>
                        </a:spcAft>
                        <a:buNone/>
                      </a:pPr>
                      <a:r>
                        <a:rPr b="1" lang="en-GB" sz="2200">
                          <a:solidFill>
                            <a:schemeClr val="lt1"/>
                          </a:solidFill>
                          <a:latin typeface="Comfortaa"/>
                          <a:ea typeface="Comfortaa"/>
                          <a:cs typeface="Comfortaa"/>
                          <a:sym typeface="Comfortaa"/>
                        </a:rPr>
                        <a:t>Summary  </a:t>
                      </a:r>
                      <a:r>
                        <a:rPr b="1" lang="en-GB" sz="1500">
                          <a:solidFill>
                            <a:schemeClr val="lt1"/>
                          </a:solidFill>
                          <a:latin typeface="Comfortaa"/>
                          <a:ea typeface="Comfortaa"/>
                          <a:cs typeface="Comfortaa"/>
                          <a:sym typeface="Comfortaa"/>
                        </a:rPr>
                        <a:t>cont’d</a:t>
                      </a:r>
                      <a:endParaRPr b="1" sz="1500">
                        <a:solidFill>
                          <a:schemeClr val="lt1"/>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B7B7B7"/>
                      </a:solidFill>
                      <a:prstDash val="dot"/>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hMerge="1"/>
                <a:tc hMerge="1"/>
              </a:tr>
              <a:tr h="659250">
                <a:tc rowSpan="3">
                  <a:txBody>
                    <a:bodyPr/>
                    <a:lstStyle/>
                    <a:p>
                      <a:pPr indent="0" lvl="0" marL="0" rtl="0" algn="ctr">
                        <a:spcBef>
                          <a:spcPts val="0"/>
                        </a:spcBef>
                        <a:spcAft>
                          <a:spcPts val="0"/>
                        </a:spcAft>
                        <a:buNone/>
                      </a:pPr>
                      <a:r>
                        <a:rPr b="1" lang="en-GB" sz="1100">
                          <a:solidFill>
                            <a:srgbClr val="FFFFFF"/>
                          </a:solidFill>
                          <a:latin typeface="Comfortaa"/>
                          <a:ea typeface="Comfortaa"/>
                          <a:cs typeface="Comfortaa"/>
                          <a:sym typeface="Comfortaa"/>
                        </a:rPr>
                        <a:t>Regulation of BP</a:t>
                      </a:r>
                      <a:endParaRPr b="1" sz="11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B7B7B7"/>
                      </a:solidFill>
                      <a:prstDash val="dot"/>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gridSpan="2">
                  <a:txBody>
                    <a:bodyPr/>
                    <a:lstStyle/>
                    <a:p>
                      <a:pPr indent="0" lvl="0" marL="0" rtl="0" algn="l">
                        <a:spcBef>
                          <a:spcPts val="0"/>
                        </a:spcBef>
                        <a:spcAft>
                          <a:spcPts val="0"/>
                        </a:spcAft>
                        <a:buNone/>
                      </a:pPr>
                      <a:r>
                        <a:rPr lang="en-GB" sz="1100">
                          <a:latin typeface="Titillium Web"/>
                          <a:ea typeface="Titillium Web"/>
                          <a:cs typeface="Titillium Web"/>
                          <a:sym typeface="Titillium Web"/>
                        </a:rPr>
                        <a:t>2 hemodynamic variables that are involved in the regulation of BP</a:t>
                      </a:r>
                      <a:endParaRPr sz="1100">
                        <a:latin typeface="Titillium Web"/>
                        <a:ea typeface="Titillium Web"/>
                        <a:cs typeface="Titillium Web"/>
                        <a:sym typeface="Titillium Web"/>
                      </a:endParaRPr>
                    </a:p>
                  </a:txBody>
                  <a:tcPr marT="84300" marB="84300" marR="78375" marL="78375" anchor="ctr">
                    <a:lnL cap="flat" cmpd="sng" w="9525">
                      <a:solidFill>
                        <a:srgbClr val="B7B7B7"/>
                      </a:solidFill>
                      <a:prstDash val="dot"/>
                      <a:round/>
                      <a:headEnd len="sm" w="sm" type="none"/>
                      <a:tailEnd len="sm" w="sm" type="none"/>
                    </a:lnL>
                    <a:lnR cap="flat" cmpd="sng" w="9525">
                      <a:solidFill>
                        <a:srgbClr val="B7B7B7"/>
                      </a:solidFill>
                      <a:prstDash val="dot"/>
                      <a:round/>
                      <a:headEnd len="sm" w="sm" type="none"/>
                      <a:tailEnd len="sm" w="sm" type="none"/>
                    </a:lnR>
                    <a:lnT cap="flat" cmpd="sng" w="9525">
                      <a:solidFill>
                        <a:srgbClr val="B7B7B7"/>
                      </a:solidFill>
                      <a:prstDash val="dot"/>
                      <a:round/>
                      <a:headEnd len="sm" w="sm" type="none"/>
                      <a:tailEnd len="sm" w="sm" type="none"/>
                    </a:lnT>
                    <a:lnB cap="flat" cmpd="sng" w="9525">
                      <a:solidFill>
                        <a:srgbClr val="B7B7B7"/>
                      </a:solidFill>
                      <a:prstDash val="dot"/>
                      <a:round/>
                      <a:headEnd len="sm" w="sm" type="none"/>
                      <a:tailEnd len="sm" w="sm" type="none"/>
                    </a:lnB>
                    <a:solidFill>
                      <a:srgbClr val="FFFFFF"/>
                    </a:solidFill>
                  </a:tcPr>
                </a:tc>
                <a:tc hMerge="1"/>
              </a:tr>
              <a:tr h="2335300">
                <a:tc vMerge="1"/>
                <a:tc>
                  <a:txBody>
                    <a:bodyPr/>
                    <a:lstStyle/>
                    <a:p>
                      <a:pPr indent="0" lvl="0" marL="0" rtl="0" algn="l">
                        <a:spcBef>
                          <a:spcPts val="0"/>
                        </a:spcBef>
                        <a:spcAft>
                          <a:spcPts val="0"/>
                        </a:spcAft>
                        <a:buNone/>
                      </a:pPr>
                      <a:r>
                        <a:rPr lang="en-GB" sz="1000">
                          <a:latin typeface="Titillium Web"/>
                          <a:ea typeface="Titillium Web"/>
                          <a:cs typeface="Titillium Web"/>
                          <a:sym typeface="Titillium Web"/>
                        </a:rPr>
                        <a:t>C</a:t>
                      </a:r>
                      <a:r>
                        <a:rPr lang="en-GB" sz="1200">
                          <a:latin typeface="Titillium Web"/>
                          <a:ea typeface="Titillium Web"/>
                          <a:cs typeface="Titillium Web"/>
                          <a:sym typeface="Titillium Web"/>
                        </a:rPr>
                        <a:t>ardiac output</a:t>
                      </a:r>
                      <a:endParaRPr sz="1200">
                        <a:latin typeface="Titillium Web"/>
                        <a:ea typeface="Titillium Web"/>
                        <a:cs typeface="Titillium Web"/>
                        <a:sym typeface="Titillium Web"/>
                      </a:endParaRPr>
                    </a:p>
                    <a:p>
                      <a:pPr indent="0" lvl="0" marL="0" rtl="0" algn="l">
                        <a:spcBef>
                          <a:spcPts val="0"/>
                        </a:spcBef>
                        <a:spcAft>
                          <a:spcPts val="0"/>
                        </a:spcAft>
                        <a:buNone/>
                      </a:pPr>
                      <a:r>
                        <a:rPr lang="en-GB"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rtl="0" algn="l">
                        <a:spcBef>
                          <a:spcPts val="0"/>
                        </a:spcBef>
                        <a:spcAft>
                          <a:spcPts val="0"/>
                        </a:spcAft>
                        <a:buNone/>
                      </a:pPr>
                      <a:r>
                        <a:rPr lang="en-GB" sz="1200">
                          <a:latin typeface="Titillium Web"/>
                          <a:ea typeface="Titillium Web"/>
                          <a:cs typeface="Titillium Web"/>
                          <a:sym typeface="Titillium Web"/>
                        </a:rPr>
                        <a:t>is affected by blood volume and is dependent on sodium concentrations</a:t>
                      </a:r>
                      <a:endParaRPr sz="12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dot"/>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sz="1100">
                          <a:latin typeface="Titillium Web"/>
                          <a:ea typeface="Titillium Web"/>
                          <a:cs typeface="Titillium Web"/>
                          <a:sym typeface="Titillium Web"/>
                        </a:rPr>
                        <a:t>Peripheral resistance (regulated at the level of the arterioles): </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en-GB" sz="1100">
                          <a:latin typeface="Titillium Web"/>
                          <a:ea typeface="Titillium Web"/>
                          <a:cs typeface="Titillium Web"/>
                          <a:sym typeface="Titillium Web"/>
                        </a:rPr>
                        <a:t>is determined by three factors:</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en-GB" sz="1100">
                          <a:latin typeface="Titillium Web"/>
                          <a:ea typeface="Titillium Web"/>
                          <a:cs typeface="Titillium Web"/>
                          <a:sym typeface="Titillium Web"/>
                        </a:rPr>
                        <a:t> ▪Autonomic activity: sympathetic activity constricts peripheral arteries.</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en-GB" sz="1100">
                          <a:latin typeface="Titillium Web"/>
                          <a:ea typeface="Titillium Web"/>
                          <a:cs typeface="Titillium Web"/>
                          <a:sym typeface="Titillium Web"/>
                        </a:rPr>
                        <a:t>▪Pharmacologic agents: vasoconstrictor drugs increase resistance while vasodilator drugs decrease it.</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p>
                      <a:pPr indent="0" lvl="0" marL="0" rtl="0" algn="l">
                        <a:spcBef>
                          <a:spcPts val="0"/>
                        </a:spcBef>
                        <a:spcAft>
                          <a:spcPts val="0"/>
                        </a:spcAft>
                        <a:buNone/>
                      </a:pPr>
                      <a:r>
                        <a:rPr lang="en-GB" sz="1100">
                          <a:latin typeface="Titillium Web"/>
                          <a:ea typeface="Titillium Web"/>
                          <a:cs typeface="Titillium Web"/>
                          <a:sym typeface="Titillium Web"/>
                        </a:rPr>
                        <a:t>▪Blood viscosity: increased viscosity increases resistance.</a:t>
                      </a:r>
                      <a:endParaRPr sz="11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B7B7B7"/>
                      </a:solidFill>
                      <a:prstDash val="dot"/>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613300">
                <a:tc vMerge="1"/>
                <a:tc gridSpan="2">
                  <a:txBody>
                    <a:bodyPr/>
                    <a:lstStyle/>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  An increased blood flow in the arterioles induces vasoconstriction to protect tissues against hyperperfusion.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a:t>
                      </a:r>
                      <a:r>
                        <a:rPr lang="en-GB" sz="1000">
                          <a:latin typeface="Titillium Web"/>
                          <a:ea typeface="Titillium Web"/>
                          <a:cs typeface="Titillium Web"/>
                          <a:sym typeface="Titillium Web"/>
                        </a:rPr>
                        <a:t>BP is maintained by a balance between factors that induce vasoconstriction (e.g. angiotensin II and catecholamines) and factors that induce vasodilation (e.g. kinins, prostaglandins and nitric oxide).</a:t>
                      </a:r>
                      <a:endParaRPr sz="10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1633975">
                <a:tc rowSpan="2">
                  <a:txBody>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Factors play role in regulation of BP </a:t>
                      </a:r>
                      <a:endParaRPr b="1" sz="10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gridSpan="2">
                  <a:txBody>
                    <a:bodyPr/>
                    <a:lstStyle/>
                    <a:p>
                      <a:pPr indent="0" lvl="0" marL="0" rtl="0" algn="l">
                        <a:spcBef>
                          <a:spcPts val="0"/>
                        </a:spcBef>
                        <a:spcAft>
                          <a:spcPts val="0"/>
                        </a:spcAft>
                        <a:buNone/>
                      </a:pPr>
                      <a:r>
                        <a:rPr b="1" lang="en-GB" sz="1100">
                          <a:solidFill>
                            <a:schemeClr val="dk1"/>
                          </a:solidFill>
                          <a:latin typeface="Titillium Web"/>
                          <a:ea typeface="Titillium Web"/>
                          <a:cs typeface="Titillium Web"/>
                          <a:sym typeface="Titillium Web"/>
                        </a:rPr>
                        <a:t>ENDOCRINE FACTORS</a:t>
                      </a:r>
                      <a:r>
                        <a:rPr lang="en-GB" sz="1100">
                          <a:solidFill>
                            <a:schemeClr val="dk1"/>
                          </a:solidFill>
                          <a:latin typeface="Titillium Web"/>
                          <a:ea typeface="Titillium Web"/>
                          <a:cs typeface="Titillium Web"/>
                          <a:sym typeface="Titillium Web"/>
                        </a:rPr>
                        <a:t>:</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100">
                          <a:solidFill>
                            <a:schemeClr val="dk1"/>
                          </a:solidFill>
                          <a:latin typeface="Titillium Web"/>
                          <a:ea typeface="Titillium Web"/>
                          <a:cs typeface="Titillium Web"/>
                          <a:sym typeface="Titillium Web"/>
                        </a:rPr>
                        <a:t>Renin angiotensin aldosterone</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100">
                          <a:solidFill>
                            <a:schemeClr val="dk1"/>
                          </a:solidFill>
                          <a:latin typeface="Titillium Web"/>
                          <a:ea typeface="Titillium Web"/>
                          <a:cs typeface="Titillium Web"/>
                          <a:sym typeface="Titillium Web"/>
                        </a:rPr>
                        <a:t>How Angiotensin 2 causes elevated BP:</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100">
                        <a:solidFill>
                          <a:schemeClr val="dk1"/>
                        </a:solidFill>
                        <a:latin typeface="Titillium Web"/>
                        <a:ea typeface="Titillium Web"/>
                        <a:cs typeface="Titillium Web"/>
                        <a:sym typeface="Titillium Web"/>
                      </a:endParaRPr>
                    </a:p>
                    <a:p>
                      <a:pPr indent="-298450" lvl="0" marL="457200" rtl="0" algn="l">
                        <a:spcBef>
                          <a:spcPts val="0"/>
                        </a:spcBef>
                        <a:spcAft>
                          <a:spcPts val="0"/>
                        </a:spcAft>
                        <a:buClr>
                          <a:schemeClr val="dk1"/>
                        </a:buClr>
                        <a:buSzPts val="1100"/>
                        <a:buFont typeface="Titillium Web"/>
                        <a:buChar char="●"/>
                      </a:pPr>
                      <a:r>
                        <a:rPr lang="en-GB" sz="1100">
                          <a:solidFill>
                            <a:schemeClr val="dk1"/>
                          </a:solidFill>
                          <a:latin typeface="Titillium Web"/>
                          <a:ea typeface="Titillium Web"/>
                          <a:cs typeface="Titillium Web"/>
                          <a:sym typeface="Titillium Web"/>
                        </a:rPr>
                        <a:t>Simulate Hypothalamus -&gt; Thirst &amp; drink -&gt; increase overload </a:t>
                      </a:r>
                      <a:endParaRPr sz="1100">
                        <a:solidFill>
                          <a:schemeClr val="dk1"/>
                        </a:solidFill>
                        <a:latin typeface="Titillium Web"/>
                        <a:ea typeface="Titillium Web"/>
                        <a:cs typeface="Titillium Web"/>
                        <a:sym typeface="Titillium Web"/>
                      </a:endParaRPr>
                    </a:p>
                    <a:p>
                      <a:pPr indent="-298450" lvl="0" marL="457200" rtl="0" algn="l">
                        <a:spcBef>
                          <a:spcPts val="0"/>
                        </a:spcBef>
                        <a:spcAft>
                          <a:spcPts val="0"/>
                        </a:spcAft>
                        <a:buClr>
                          <a:schemeClr val="dk1"/>
                        </a:buClr>
                        <a:buSzPts val="1100"/>
                        <a:buFont typeface="Titillium Web"/>
                        <a:buChar char="●"/>
                      </a:pPr>
                      <a:r>
                        <a:rPr lang="en-GB" sz="1100">
                          <a:solidFill>
                            <a:schemeClr val="dk1"/>
                          </a:solidFill>
                          <a:latin typeface="Titillium Web"/>
                          <a:ea typeface="Titillium Web"/>
                          <a:cs typeface="Titillium Web"/>
                          <a:sym typeface="Titillium Web"/>
                        </a:rPr>
                        <a:t>Induce vasoconstriction of blood vessels </a:t>
                      </a:r>
                      <a:endParaRPr sz="1100">
                        <a:solidFill>
                          <a:schemeClr val="dk1"/>
                        </a:solidFill>
                        <a:latin typeface="Titillium Web"/>
                        <a:ea typeface="Titillium Web"/>
                        <a:cs typeface="Titillium Web"/>
                        <a:sym typeface="Titillium Web"/>
                      </a:endParaRPr>
                    </a:p>
                    <a:p>
                      <a:pPr indent="-298450" lvl="0" marL="457200" rtl="0" algn="l">
                        <a:spcBef>
                          <a:spcPts val="0"/>
                        </a:spcBef>
                        <a:spcAft>
                          <a:spcPts val="0"/>
                        </a:spcAft>
                        <a:buClr>
                          <a:schemeClr val="dk1"/>
                        </a:buClr>
                        <a:buSzPts val="1100"/>
                        <a:buFont typeface="Titillium Web"/>
                        <a:buChar char="●"/>
                      </a:pPr>
                      <a:r>
                        <a:rPr lang="en-GB" sz="1100">
                          <a:solidFill>
                            <a:schemeClr val="dk1"/>
                          </a:solidFill>
                          <a:latin typeface="Titillium Web"/>
                          <a:ea typeface="Titillium Web"/>
                          <a:cs typeface="Titillium Web"/>
                          <a:sym typeface="Titillium Web"/>
                        </a:rPr>
                        <a:t>Adrenal cortex produce aldosterone -&gt; sodium &amp; water retention </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3067500">
                <a:tc vMerge="1"/>
                <a:tc gridSpan="2">
                  <a:txBody>
                    <a:bodyPr/>
                    <a:lstStyle/>
                    <a:p>
                      <a:pPr indent="0" lvl="0" marL="0" rtl="0" algn="l">
                        <a:spcBef>
                          <a:spcPts val="0"/>
                        </a:spcBef>
                        <a:spcAft>
                          <a:spcPts val="0"/>
                        </a:spcAft>
                        <a:buNone/>
                      </a:pPr>
                      <a:r>
                        <a:rPr b="1" lang="en-GB" sz="1000">
                          <a:solidFill>
                            <a:schemeClr val="dk1"/>
                          </a:solidFill>
                          <a:latin typeface="Titillium Web"/>
                          <a:ea typeface="Titillium Web"/>
                          <a:cs typeface="Titillium Web"/>
                          <a:sym typeface="Titillium Web"/>
                        </a:rPr>
                        <a:t>a protein/ polypeptide/ hormone secreted by atrial myocytes</a:t>
                      </a:r>
                      <a:endParaRPr b="1"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Atrial natriuretic peptide / factor / hormone (Cardionatrine / Cardiodilatine / atriopeptin)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en-GB" sz="1000">
                          <a:solidFill>
                            <a:schemeClr val="dk1"/>
                          </a:solidFill>
                          <a:latin typeface="Titillium Web"/>
                          <a:ea typeface="Titillium Web"/>
                          <a:cs typeface="Titillium Web"/>
                          <a:sym typeface="Titillium Web"/>
                        </a:rPr>
                        <a:t>powerful vasodilator -balance of body water, sodium, potassium and fat-  reduce the water, sodium and adipose loads on the circulatory system, opposite function of the aldosterone</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In the kidney: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  It decreases sodium reabsorption and increases water loss.</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It inhibits renin secretion, thereby inhibiting the renin–angiotensin–aldosterone system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In adrenal gland:</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It reduces aldosterone secretion by the zona glomerulosa of the adrenal cortex.</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In arterioles: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It promotes vasodilatation </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In adipose tissue </a:t>
                      </a:r>
                      <a:endParaRPr sz="1000">
                        <a:solidFill>
                          <a:schemeClr val="dk1"/>
                        </a:solidFill>
                        <a:latin typeface="Titillium Web"/>
                        <a:ea typeface="Titillium Web"/>
                        <a:cs typeface="Titillium Web"/>
                        <a:sym typeface="Titillium Web"/>
                      </a:endParaRPr>
                    </a:p>
                    <a:p>
                      <a:pPr indent="-292100" lvl="0" marL="457200" rtl="0" algn="l">
                        <a:spcBef>
                          <a:spcPts val="0"/>
                        </a:spcBef>
                        <a:spcAft>
                          <a:spcPts val="0"/>
                        </a:spcAft>
                        <a:buClr>
                          <a:schemeClr val="dk1"/>
                        </a:buClr>
                        <a:buSzPts val="1000"/>
                        <a:buFont typeface="Titillium Web"/>
                        <a:buChar char="●"/>
                      </a:pPr>
                      <a:r>
                        <a:rPr lang="en-GB" sz="1000">
                          <a:solidFill>
                            <a:schemeClr val="dk1"/>
                          </a:solidFill>
                          <a:latin typeface="Titillium Web"/>
                          <a:ea typeface="Titillium Web"/>
                          <a:cs typeface="Titillium Web"/>
                          <a:sym typeface="Titillium Web"/>
                        </a:rPr>
                        <a:t>It increases the release of free fatty acids from adipose tissue.</a:t>
                      </a:r>
                      <a:endParaRPr sz="1000">
                        <a:solidFill>
                          <a:schemeClr val="dk1"/>
                        </a:solidFill>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aphicFrame>
        <p:nvGraphicFramePr>
          <p:cNvPr id="389" name="Google Shape;389;p25"/>
          <p:cNvGraphicFramePr/>
          <p:nvPr/>
        </p:nvGraphicFramePr>
        <p:xfrm>
          <a:off x="11" y="5"/>
          <a:ext cx="3000000" cy="3000000"/>
        </p:xfrm>
        <a:graphic>
          <a:graphicData uri="http://schemas.openxmlformats.org/drawingml/2006/table">
            <a:tbl>
              <a:tblPr>
                <a:noFill/>
                <a:tableStyleId>{A99355DA-2CE8-41AB-A03E-09798AA68779}</a:tableStyleId>
              </a:tblPr>
              <a:tblGrid>
                <a:gridCol w="1134975"/>
                <a:gridCol w="1641100"/>
                <a:gridCol w="2040975"/>
                <a:gridCol w="2040975"/>
              </a:tblGrid>
              <a:tr h="510425">
                <a:tc rowSpan="2">
                  <a:txBody>
                    <a:bodyPr/>
                    <a:lstStyle/>
                    <a:p>
                      <a:pPr indent="0" lvl="0" marL="0" rtl="0" algn="l">
                        <a:spcBef>
                          <a:spcPts val="0"/>
                        </a:spcBef>
                        <a:spcAft>
                          <a:spcPts val="0"/>
                        </a:spcAft>
                        <a:buNone/>
                      </a:pPr>
                      <a:r>
                        <a:rPr b="1" lang="en-GB" sz="1000">
                          <a:solidFill>
                            <a:srgbClr val="FFFFFF"/>
                          </a:solidFill>
                          <a:latin typeface="Comfortaa"/>
                          <a:ea typeface="Comfortaa"/>
                          <a:cs typeface="Comfortaa"/>
                          <a:sym typeface="Comfortaa"/>
                        </a:rPr>
                        <a:t>Vascular morphology in HTN</a:t>
                      </a:r>
                      <a:endParaRPr b="1" sz="10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In large Blood Vessels (Macroangiopathy)</a:t>
                      </a:r>
                      <a:endParaRPr sz="1000">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gridSpan="2">
                  <a:txBody>
                    <a:bodyPr/>
                    <a:lstStyle/>
                    <a:p>
                      <a:pPr indent="0" lvl="0" marL="838200" marR="0" rtl="0" algn="l">
                        <a:lnSpc>
                          <a:spcPct val="100000"/>
                        </a:lnSpc>
                        <a:spcBef>
                          <a:spcPts val="0"/>
                        </a:spcBef>
                        <a:spcAft>
                          <a:spcPts val="0"/>
                        </a:spcAft>
                        <a:buNone/>
                      </a:pPr>
                      <a:r>
                        <a:rPr lang="en-GB" sz="1000">
                          <a:latin typeface="Titillium Web"/>
                          <a:ea typeface="Titillium Web"/>
                          <a:cs typeface="Titillium Web"/>
                          <a:sym typeface="Titillium Web"/>
                        </a:rPr>
                        <a:t>In small Blood Vessels (Microangiopathy)</a:t>
                      </a:r>
                      <a:endParaRPr sz="1000">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2404375">
                <a:tc vMerge="1"/>
                <a:tc>
                  <a:txBody>
                    <a:bodyPr/>
                    <a:lstStyle/>
                    <a:p>
                      <a:pPr indent="0" lvl="0" marL="0" marR="0" rtl="0" algn="l">
                        <a:lnSpc>
                          <a:spcPct val="100000"/>
                        </a:lnSpc>
                        <a:spcBef>
                          <a:spcPts val="0"/>
                        </a:spcBef>
                        <a:spcAft>
                          <a:spcPts val="0"/>
                        </a:spcAft>
                        <a:buNone/>
                      </a:pPr>
                      <a:r>
                        <a:rPr b="1" lang="en-GB" sz="1100">
                          <a:latin typeface="Titillium Web"/>
                          <a:ea typeface="Titillium Web"/>
                          <a:cs typeface="Titillium Web"/>
                          <a:sym typeface="Titillium Web"/>
                        </a:rPr>
                        <a:t>A</a:t>
                      </a:r>
                      <a:r>
                        <a:rPr b="1" lang="en-GB" sz="1100">
                          <a:latin typeface="Titillium Web"/>
                          <a:ea typeface="Titillium Web"/>
                          <a:cs typeface="Titillium Web"/>
                          <a:sym typeface="Titillium Web"/>
                        </a:rPr>
                        <a:t>ther</a:t>
                      </a:r>
                      <a:r>
                        <a:rPr lang="en-GB" sz="1100">
                          <a:latin typeface="Titillium Web"/>
                          <a:ea typeface="Titillium Web"/>
                          <a:cs typeface="Titillium Web"/>
                          <a:sym typeface="Titillium Web"/>
                        </a:rPr>
                        <a:t>osclerosis. HTN is a major risk factor in AS.</a:t>
                      </a:r>
                      <a:endParaRPr sz="11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Hyaline </a:t>
                      </a:r>
                      <a:r>
                        <a:rPr b="1" lang="en-GB" sz="1000">
                          <a:latin typeface="Titillium Web"/>
                          <a:ea typeface="Titillium Web"/>
                          <a:cs typeface="Titillium Web"/>
                          <a:sym typeface="Titillium Web"/>
                        </a:rPr>
                        <a:t>arteriol</a:t>
                      </a:r>
                      <a:r>
                        <a:rPr lang="en-GB" sz="1000">
                          <a:latin typeface="Titillium Web"/>
                          <a:ea typeface="Titillium Web"/>
                          <a:cs typeface="Titillium Web"/>
                          <a:sym typeface="Titillium Web"/>
                        </a:rPr>
                        <a:t>osclerosis:</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Seen in </a:t>
                      </a:r>
                      <a:r>
                        <a:rPr b="1" lang="en-GB" sz="1000">
                          <a:latin typeface="Titillium Web"/>
                          <a:ea typeface="Titillium Web"/>
                          <a:cs typeface="Titillium Web"/>
                          <a:sym typeface="Titillium Web"/>
                        </a:rPr>
                        <a:t>benign</a:t>
                      </a:r>
                      <a:r>
                        <a:rPr lang="en-GB" sz="1000">
                          <a:latin typeface="Titillium Web"/>
                          <a:ea typeface="Titillium Web"/>
                          <a:cs typeface="Titillium Web"/>
                          <a:sym typeface="Titillium Web"/>
                        </a:rPr>
                        <a:t> HTN</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 ►Can also be seen in</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 </a:t>
                      </a:r>
                      <a:r>
                        <a:rPr b="1" lang="en-GB" sz="1000">
                          <a:latin typeface="Titillium Web"/>
                          <a:ea typeface="Titillium Web"/>
                          <a:cs typeface="Titillium Web"/>
                          <a:sym typeface="Titillium Web"/>
                        </a:rPr>
                        <a:t>elderly</a:t>
                      </a:r>
                      <a:r>
                        <a:rPr lang="en-GB" sz="1000">
                          <a:latin typeface="Titillium Web"/>
                          <a:ea typeface="Titillium Web"/>
                          <a:cs typeface="Titillium Web"/>
                          <a:sym typeface="Titillium Web"/>
                        </a:rPr>
                        <a:t> and </a:t>
                      </a:r>
                      <a:r>
                        <a:rPr b="1" lang="en-GB" sz="1000">
                          <a:latin typeface="Titillium Web"/>
                          <a:ea typeface="Titillium Web"/>
                          <a:cs typeface="Titillium Web"/>
                          <a:sym typeface="Titillium Web"/>
                        </a:rPr>
                        <a:t>diabetic</a:t>
                      </a:r>
                      <a:r>
                        <a:rPr lang="en-GB" sz="1000">
                          <a:latin typeface="Titillium Web"/>
                          <a:ea typeface="Titillium Web"/>
                          <a:cs typeface="Titillium Web"/>
                          <a:sym typeface="Titillium Web"/>
                        </a:rPr>
                        <a:t> patients even </a:t>
                      </a:r>
                      <a:r>
                        <a:rPr lang="en-GB" sz="1000" u="sng">
                          <a:latin typeface="Titillium Web"/>
                          <a:ea typeface="Titillium Web"/>
                          <a:cs typeface="Titillium Web"/>
                          <a:sym typeface="Titillium Web"/>
                        </a:rPr>
                        <a:t>without hypertension.</a:t>
                      </a:r>
                      <a:endParaRPr sz="1000" u="sng">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►Can cause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en-GB" sz="1000">
                          <a:latin typeface="Titillium Web"/>
                          <a:ea typeface="Titillium Web"/>
                          <a:cs typeface="Titillium Web"/>
                          <a:sym typeface="Titillium Web"/>
                        </a:rPr>
                        <a:t>diffuse renal ischemia</a:t>
                      </a:r>
                      <a:endParaRPr b="1"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 which ultimately leads to </a:t>
                      </a:r>
                      <a:r>
                        <a:rPr b="1" lang="en-GB" sz="1000">
                          <a:latin typeface="Titillium Web"/>
                          <a:ea typeface="Titillium Web"/>
                          <a:cs typeface="Titillium Web"/>
                          <a:sym typeface="Titillium Web"/>
                        </a:rPr>
                        <a:t>benign nephrosclerosis</a:t>
                      </a:r>
                      <a:endParaRPr b="1" sz="10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Hyperplastic </a:t>
                      </a:r>
                      <a:r>
                        <a:rPr b="1" lang="en-GB" sz="1000">
                          <a:latin typeface="Titillium Web"/>
                          <a:ea typeface="Titillium Web"/>
                          <a:cs typeface="Titillium Web"/>
                          <a:sym typeface="Titillium Web"/>
                        </a:rPr>
                        <a:t>arteriol</a:t>
                      </a:r>
                      <a:r>
                        <a:rPr lang="en-GB" sz="1000">
                          <a:latin typeface="Titillium Web"/>
                          <a:ea typeface="Titillium Web"/>
                          <a:cs typeface="Titillium Web"/>
                          <a:sym typeface="Titillium Web"/>
                        </a:rPr>
                        <a:t>osclerosis:</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Characteristic of </a:t>
                      </a:r>
                      <a:r>
                        <a:rPr b="1" lang="en-GB" sz="1000">
                          <a:latin typeface="Titillium Web"/>
                          <a:ea typeface="Titillium Web"/>
                          <a:cs typeface="Titillium Web"/>
                          <a:sym typeface="Titillium Web"/>
                        </a:rPr>
                        <a:t>malignant</a:t>
                      </a:r>
                      <a:r>
                        <a:rPr lang="en-GB" sz="1000">
                          <a:latin typeface="Titillium Web"/>
                          <a:ea typeface="Titillium Web"/>
                          <a:cs typeface="Titillium Web"/>
                          <a:sym typeface="Titillium Web"/>
                        </a:rPr>
                        <a:t> HTN</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►Can show </a:t>
                      </a:r>
                      <a:r>
                        <a:rPr b="1" lang="en-GB" sz="1000">
                          <a:latin typeface="Titillium Web"/>
                          <a:ea typeface="Titillium Web"/>
                          <a:cs typeface="Titillium Web"/>
                          <a:sym typeface="Titillium Web"/>
                        </a:rPr>
                        <a:t>onion-skinning</a:t>
                      </a:r>
                      <a:r>
                        <a:rPr lang="en-GB" sz="1000">
                          <a:latin typeface="Titillium Web"/>
                          <a:ea typeface="Titillium Web"/>
                          <a:cs typeface="Titillium Web"/>
                          <a:sym typeface="Titillium Web"/>
                        </a:rPr>
                        <a:t> on histology causing </a:t>
                      </a:r>
                      <a:r>
                        <a:rPr b="1" lang="en-GB" sz="1000">
                          <a:latin typeface="Titillium Web"/>
                          <a:ea typeface="Titillium Web"/>
                          <a:cs typeface="Titillium Web"/>
                          <a:sym typeface="Titillium Web"/>
                        </a:rPr>
                        <a:t>luminal obliteration of vascular lumen</a:t>
                      </a:r>
                      <a:r>
                        <a:rPr lang="en-GB" sz="1000">
                          <a:latin typeface="Titillium Web"/>
                          <a:ea typeface="Titillium Web"/>
                          <a:cs typeface="Titillium Web"/>
                          <a:sym typeface="Titillium Web"/>
                        </a:rPr>
                        <a:t>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0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en-GB" sz="1000">
                          <a:latin typeface="Titillium Web"/>
                          <a:ea typeface="Titillium Web"/>
                          <a:cs typeface="Titillium Web"/>
                          <a:sym typeface="Titillium Web"/>
                        </a:rPr>
                        <a:t>►May be associated with </a:t>
                      </a:r>
                      <a:r>
                        <a:rPr b="1" lang="en-GB" sz="1000">
                          <a:latin typeface="Titillium Web"/>
                          <a:ea typeface="Titillium Web"/>
                          <a:cs typeface="Titillium Web"/>
                          <a:sym typeface="Titillium Web"/>
                        </a:rPr>
                        <a:t>necrotizing arteriolitis </a:t>
                      </a:r>
                      <a:r>
                        <a:rPr lang="en-GB" sz="1000">
                          <a:latin typeface="Titillium Web"/>
                          <a:ea typeface="Titillium Web"/>
                          <a:cs typeface="Titillium Web"/>
                          <a:sym typeface="Titillium Web"/>
                        </a:rPr>
                        <a:t>and </a:t>
                      </a:r>
                      <a:r>
                        <a:rPr b="1" lang="en-GB" sz="1000">
                          <a:latin typeface="Titillium Web"/>
                          <a:ea typeface="Titillium Web"/>
                          <a:cs typeface="Titillium Web"/>
                          <a:sym typeface="Titillium Web"/>
                        </a:rPr>
                        <a:t>fibrinoid necrosis</a:t>
                      </a:r>
                      <a:r>
                        <a:rPr lang="en-GB" sz="1000">
                          <a:latin typeface="Titillium Web"/>
                          <a:ea typeface="Titillium Web"/>
                          <a:cs typeface="Titillium Web"/>
                          <a:sym typeface="Titillium Web"/>
                        </a:rPr>
                        <a:t> of the blood vessel.</a:t>
                      </a:r>
                      <a:endParaRPr sz="1000">
                        <a:latin typeface="Titillium Web"/>
                        <a:ea typeface="Titillium Web"/>
                        <a:cs typeface="Titillium Web"/>
                        <a:sym typeface="Titillium Web"/>
                      </a:endParaRPr>
                    </a:p>
                  </a:txBody>
                  <a:tcPr marT="84300" marB="84300" marR="78375" marL="783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595325">
                <a:tc rowSpan="2">
                  <a:txBody>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Heart in HTN</a:t>
                      </a:r>
                      <a:endParaRPr b="1" sz="10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gridSpan="3">
                  <a:txBody>
                    <a:bodyPr/>
                    <a:lstStyle/>
                    <a:p>
                      <a:pPr indent="0" lvl="0" marL="0" rtl="0" algn="l">
                        <a:spcBef>
                          <a:spcPts val="0"/>
                        </a:spcBef>
                        <a:spcAft>
                          <a:spcPts val="0"/>
                        </a:spcAft>
                        <a:buNone/>
                      </a:pPr>
                      <a:r>
                        <a:rPr lang="en-GB">
                          <a:latin typeface="Titillium Web"/>
                          <a:ea typeface="Titillium Web"/>
                          <a:cs typeface="Titillium Web"/>
                          <a:sym typeface="Titillium Web"/>
                        </a:rPr>
                        <a:t>Left ventricular cardiac hypertrophy (also known as left sided hypertensive cardiomyopathy/ hypertensive heart disease)</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2942275">
                <a:tc vMerge="1"/>
                <a:tc>
                  <a:txBody>
                    <a:bodyPr/>
                    <a:lstStyle/>
                    <a:p>
                      <a:pPr indent="0" lvl="0" marL="0" rtl="0" algn="l">
                        <a:spcBef>
                          <a:spcPts val="0"/>
                        </a:spcBef>
                        <a:spcAft>
                          <a:spcPts val="0"/>
                        </a:spcAft>
                        <a:buNone/>
                      </a:pPr>
                      <a:r>
                        <a:rPr lang="en-GB">
                          <a:latin typeface="Titillium Web"/>
                          <a:ea typeface="Titillium Web"/>
                          <a:cs typeface="Titillium Web"/>
                          <a:sym typeface="Titillium Web"/>
                        </a:rPr>
                        <a:t>Due to..</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p>
                      <a:pPr indent="0" lvl="0" marL="0" rtl="0" algn="l">
                        <a:spcBef>
                          <a:spcPts val="0"/>
                        </a:spcBef>
                        <a:spcAft>
                          <a:spcPts val="0"/>
                        </a:spcAft>
                        <a:buNone/>
                      </a:pPr>
                      <a:r>
                        <a:rPr lang="en-GB">
                          <a:latin typeface="Titillium Web"/>
                          <a:ea typeface="Titillium Web"/>
                          <a:cs typeface="Titillium Web"/>
                          <a:sym typeface="Titillium Web"/>
                        </a:rPr>
                        <a:t>Longstanding poorly treated HTN</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GB">
                          <a:latin typeface="Titillium Web"/>
                          <a:ea typeface="Titillium Web"/>
                          <a:cs typeface="Titillium Web"/>
                          <a:sym typeface="Titillium Web"/>
                        </a:rPr>
                        <a:t>is an adaptive response to pressure overload due to HTN.</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a:latin typeface="Titillium Web"/>
                          <a:ea typeface="Titillium Web"/>
                          <a:cs typeface="Titillium Web"/>
                          <a:sym typeface="Titillium Web"/>
                        </a:rPr>
                        <a:t>HTN </a:t>
                      </a:r>
                      <a:endParaRPr>
                        <a:latin typeface="Titillium Web"/>
                        <a:ea typeface="Titillium Web"/>
                        <a:cs typeface="Titillium Web"/>
                        <a:sym typeface="Titillium Web"/>
                      </a:endParaRPr>
                    </a:p>
                    <a:p>
                      <a:pPr indent="0" lvl="0" marL="0" rtl="0" algn="ctr">
                        <a:spcBef>
                          <a:spcPts val="0"/>
                        </a:spcBef>
                        <a:spcAft>
                          <a:spcPts val="0"/>
                        </a:spcAft>
                        <a:buNone/>
                      </a:pPr>
                      <a:r>
                        <a:rPr lang="en-GB">
                          <a:latin typeface="Titillium Web"/>
                          <a:ea typeface="Titillium Web"/>
                          <a:cs typeface="Titillium Web"/>
                          <a:sym typeface="Titillium Web"/>
                        </a:rPr>
                        <a:t>=</a:t>
                      </a:r>
                      <a:endParaRPr>
                        <a:latin typeface="Titillium Web"/>
                        <a:ea typeface="Titillium Web"/>
                        <a:cs typeface="Titillium Web"/>
                        <a:sym typeface="Titillium Web"/>
                      </a:endParaRPr>
                    </a:p>
                    <a:p>
                      <a:pPr indent="0" lvl="0" marL="0" rtl="0" algn="ctr">
                        <a:spcBef>
                          <a:spcPts val="0"/>
                        </a:spcBef>
                        <a:spcAft>
                          <a:spcPts val="0"/>
                        </a:spcAft>
                        <a:buNone/>
                      </a:pPr>
                      <a:r>
                        <a:rPr lang="en-GB">
                          <a:latin typeface="Titillium Web"/>
                          <a:ea typeface="Titillium Web"/>
                          <a:cs typeface="Titillium Web"/>
                          <a:sym typeface="Titillium Web"/>
                        </a:rPr>
                        <a:t>left ventricular pressure overload </a:t>
                      </a:r>
                      <a:endParaRPr>
                        <a:latin typeface="Titillium Web"/>
                        <a:ea typeface="Titillium Web"/>
                        <a:cs typeface="Titillium Web"/>
                        <a:sym typeface="Titillium Web"/>
                      </a:endParaRPr>
                    </a:p>
                    <a:p>
                      <a:pPr indent="0" lvl="0" marL="0" rtl="0" algn="ctr">
                        <a:spcBef>
                          <a:spcPts val="0"/>
                        </a:spcBef>
                        <a:spcAft>
                          <a:spcPts val="0"/>
                        </a:spcAft>
                        <a:buNone/>
                      </a:pPr>
                      <a:r>
                        <a:rPr lang="en-GB">
                          <a:latin typeface="Titillium Web"/>
                          <a:ea typeface="Titillium Web"/>
                          <a:cs typeface="Titillium Web"/>
                          <a:sym typeface="Titillium Web"/>
                        </a:rPr>
                        <a:t>=</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hypertrophy of the left ventricle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increase in the weight of the heart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Increase the thickness of the LV wall</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235400">
                <a:tc rowSpan="4">
                  <a:txBody>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Complications of HTN</a:t>
                      </a:r>
                      <a:endParaRPr b="1" sz="1000">
                        <a:solidFill>
                          <a:srgbClr val="FFFFFF"/>
                        </a:solidFill>
                        <a:latin typeface="Comfortaa"/>
                        <a:ea typeface="Comfortaa"/>
                        <a:cs typeface="Comfortaa"/>
                        <a:sym typeface="Comfortaa"/>
                      </a:endParaRPr>
                    </a:p>
                    <a:p>
                      <a:pPr indent="0" lvl="0" marL="0" rtl="0" algn="ctr">
                        <a:spcBef>
                          <a:spcPts val="0"/>
                        </a:spcBef>
                        <a:spcAft>
                          <a:spcPts val="0"/>
                        </a:spcAft>
                        <a:buNone/>
                      </a:pPr>
                      <a:r>
                        <a:t/>
                      </a:r>
                      <a:endParaRPr b="1" sz="1000">
                        <a:solidFill>
                          <a:srgbClr val="FFFFFF"/>
                        </a:solidFill>
                        <a:latin typeface="Comfortaa"/>
                        <a:ea typeface="Comfortaa"/>
                        <a:cs typeface="Comfortaa"/>
                        <a:sym typeface="Comfortaa"/>
                      </a:endParaRPr>
                    </a:p>
                    <a:p>
                      <a:pPr indent="0" lvl="0" marL="0" rtl="0" algn="ctr">
                        <a:spcBef>
                          <a:spcPts val="0"/>
                        </a:spcBef>
                        <a:spcAft>
                          <a:spcPts val="0"/>
                        </a:spcAft>
                        <a:buNone/>
                      </a:pPr>
                      <a:r>
                        <a:rPr b="1" lang="en-GB" sz="1000">
                          <a:solidFill>
                            <a:srgbClr val="FFFFFF"/>
                          </a:solidFill>
                          <a:latin typeface="Comfortaa"/>
                          <a:ea typeface="Comfortaa"/>
                          <a:cs typeface="Comfortaa"/>
                          <a:sym typeface="Comfortaa"/>
                        </a:rPr>
                        <a:t>The organs damaged in HTN are:</a:t>
                      </a:r>
                      <a:endParaRPr b="1" sz="1000">
                        <a:solidFill>
                          <a:srgbClr val="FFFFFF"/>
                        </a:solidFill>
                        <a:latin typeface="Comfortaa"/>
                        <a:ea typeface="Comfortaa"/>
                        <a:cs typeface="Comfortaa"/>
                        <a:sym typeface="Comfortaa"/>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6D9EEB"/>
                    </a:solidFill>
                  </a:tcPr>
                </a:tc>
                <a:tc gridSpan="3">
                  <a:txBody>
                    <a:bodyPr/>
                    <a:lstStyle/>
                    <a:p>
                      <a:pPr indent="0" lvl="0" marL="0" rtl="0" algn="l">
                        <a:spcBef>
                          <a:spcPts val="0"/>
                        </a:spcBef>
                        <a:spcAft>
                          <a:spcPts val="0"/>
                        </a:spcAft>
                        <a:buNone/>
                      </a:pPr>
                      <a:r>
                        <a:rPr lang="en-GB">
                          <a:latin typeface="Titillium Web"/>
                          <a:ea typeface="Titillium Web"/>
                          <a:cs typeface="Titillium Web"/>
                          <a:sym typeface="Titillium Web"/>
                        </a:rPr>
                        <a:t>Cardiovascular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Left ventricular cardiac hypertrophy (left sided hypertensive cardiomyopathy/ hypertensive heart disease)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Coronary heart disease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Aortic dissection</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808675">
                <a:tc vMerge="1"/>
                <a:tc gridSpan="3">
                  <a:txBody>
                    <a:bodyPr/>
                    <a:lstStyle/>
                    <a:p>
                      <a:pPr indent="0" lvl="0" marL="0" rtl="0" algn="l">
                        <a:spcBef>
                          <a:spcPts val="0"/>
                        </a:spcBef>
                        <a:spcAft>
                          <a:spcPts val="0"/>
                        </a:spcAft>
                        <a:buNone/>
                      </a:pPr>
                      <a:r>
                        <a:rPr lang="en-GB">
                          <a:latin typeface="Titillium Web"/>
                          <a:ea typeface="Titillium Web"/>
                          <a:cs typeface="Titillium Web"/>
                          <a:sym typeface="Titillium Web"/>
                        </a:rPr>
                        <a:t>Kidney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Benign nephrosclerosis (photo A)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Renal failure in untreated or in malignant hypertension</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808675">
                <a:tc vMerge="1"/>
                <a:tc gridSpan="3">
                  <a:txBody>
                    <a:bodyPr/>
                    <a:lstStyle/>
                    <a:p>
                      <a:pPr indent="0" lvl="0" marL="0" rtl="0" algn="l">
                        <a:spcBef>
                          <a:spcPts val="0"/>
                        </a:spcBef>
                        <a:spcAft>
                          <a:spcPts val="0"/>
                        </a:spcAft>
                        <a:buNone/>
                      </a:pPr>
                      <a:r>
                        <a:rPr lang="en-GB">
                          <a:latin typeface="Titillium Web"/>
                          <a:ea typeface="Titillium Web"/>
                          <a:cs typeface="Titillium Web"/>
                          <a:sym typeface="Titillium Web"/>
                        </a:rPr>
                        <a:t>Eyes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Hypertensive retinopathy (photo B) is especially seen in malignant hypertension.</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612150">
                <a:tc vMerge="1"/>
                <a:tc gridSpan="3">
                  <a:txBody>
                    <a:bodyPr/>
                    <a:lstStyle/>
                    <a:p>
                      <a:pPr indent="0" lvl="0" marL="0" rtl="0" algn="l">
                        <a:spcBef>
                          <a:spcPts val="0"/>
                        </a:spcBef>
                        <a:spcAft>
                          <a:spcPts val="0"/>
                        </a:spcAft>
                        <a:buNone/>
                      </a:pPr>
                      <a:r>
                        <a:rPr lang="en-GB">
                          <a:latin typeface="Titillium Web"/>
                          <a:ea typeface="Titillium Web"/>
                          <a:cs typeface="Titillium Web"/>
                          <a:sym typeface="Titillium Web"/>
                        </a:rPr>
                        <a:t>Brain </a:t>
                      </a:r>
                      <a:endParaRPr>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en-GB">
                          <a:latin typeface="Titillium Web"/>
                          <a:ea typeface="Titillium Web"/>
                          <a:cs typeface="Titillium Web"/>
                          <a:sym typeface="Titillium Web"/>
                        </a:rPr>
                        <a:t>Hemorrhage, infarction leading to Cerebrovascular accidents</a:t>
                      </a:r>
                      <a:endParaRPr>
                        <a:latin typeface="Titillium Web"/>
                        <a:ea typeface="Titillium Web"/>
                        <a:cs typeface="Titillium Web"/>
                        <a:sym typeface="Titillium Web"/>
                      </a:endParaRPr>
                    </a:p>
                  </a:txBody>
                  <a:tcPr marT="84300" marB="84300" marR="78375" marL="783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8"/>
          <p:cNvSpPr txBox="1"/>
          <p:nvPr/>
        </p:nvSpPr>
        <p:spPr>
          <a:xfrm>
            <a:off x="622350" y="2020725"/>
            <a:ext cx="5613300" cy="2595000"/>
          </a:xfrm>
          <a:prstGeom prst="rect">
            <a:avLst/>
          </a:prstGeom>
          <a:noFill/>
          <a:ln>
            <a:noFill/>
          </a:ln>
        </p:spPr>
        <p:txBody>
          <a:bodyPr anchorCtr="0" anchor="t" bIns="91425" lIns="91425" spcFirstLastPara="1" rIns="91425" wrap="square" tIns="91425">
            <a:spAutoFit/>
          </a:bodyPr>
          <a:lstStyle/>
          <a:p>
            <a:pPr indent="-247650" lvl="0" marL="457200" rtl="0" algn="l">
              <a:lnSpc>
                <a:spcPct val="115000"/>
              </a:lnSpc>
              <a:spcBef>
                <a:spcPts val="0"/>
              </a:spcBef>
              <a:spcAft>
                <a:spcPts val="0"/>
              </a:spcAft>
              <a:buClr>
                <a:schemeClr val="dk1"/>
              </a:buClr>
              <a:buSzPts val="300"/>
              <a:buChar char="●"/>
            </a:pPr>
            <a:r>
              <a:rPr lang="en-GB" sz="1600">
                <a:solidFill>
                  <a:srgbClr val="44546A"/>
                </a:solidFill>
                <a:latin typeface="Titillium Web"/>
                <a:ea typeface="Titillium Web"/>
                <a:cs typeface="Titillium Web"/>
                <a:sym typeface="Titillium Web"/>
              </a:rPr>
              <a:t>Know the etiology, risk factors and complications of hypertension, so as to be able to identify patient risk factors amenable to treatment by lifestyle modification, and to investigate patients appropriately for causes of secondary hypertension</a:t>
            </a:r>
            <a:endParaRPr sz="16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sz="16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a:solidFill>
                <a:srgbClr val="44546A"/>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a:solidFill>
                <a:srgbClr val="44546A"/>
              </a:solidFill>
              <a:latin typeface="Titillium Web"/>
              <a:ea typeface="Titillium Web"/>
              <a:cs typeface="Titillium Web"/>
              <a:sym typeface="Titillium Web"/>
            </a:endParaRPr>
          </a:p>
          <a:p>
            <a:pPr indent="0" lvl="0" marL="0" rtl="0" algn="l">
              <a:lnSpc>
                <a:spcPct val="115000"/>
              </a:lnSpc>
              <a:spcBef>
                <a:spcPts val="0"/>
              </a:spcBef>
              <a:spcAft>
                <a:spcPts val="0"/>
              </a:spcAft>
              <a:buNone/>
            </a:pPr>
            <a:r>
              <a:t/>
            </a:r>
            <a:endParaRPr>
              <a:solidFill>
                <a:srgbClr val="44546A"/>
              </a:solidFill>
              <a:latin typeface="Titillium Web"/>
              <a:ea typeface="Titillium Web"/>
              <a:cs typeface="Titillium Web"/>
              <a:sym typeface="Titillium Web"/>
            </a:endParaRPr>
          </a:p>
        </p:txBody>
      </p:sp>
      <p:sp>
        <p:nvSpPr>
          <p:cNvPr id="89" name="Google Shape;89;p8"/>
          <p:cNvSpPr txBox="1"/>
          <p:nvPr/>
        </p:nvSpPr>
        <p:spPr>
          <a:xfrm>
            <a:off x="622350" y="1387325"/>
            <a:ext cx="6414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a:solidFill>
                  <a:srgbClr val="44546A"/>
                </a:solidFill>
                <a:latin typeface="Titillium Web"/>
                <a:ea typeface="Titillium Web"/>
                <a:cs typeface="Titillium Web"/>
                <a:sym typeface="Titillium Web"/>
              </a:rPr>
              <a:t>At the end of the lecture, the student should</a:t>
            </a:r>
            <a:endParaRPr sz="100"/>
          </a:p>
        </p:txBody>
      </p:sp>
      <p:sp>
        <p:nvSpPr>
          <p:cNvPr id="90" name="Google Shape;90;p8"/>
          <p:cNvSpPr txBox="1"/>
          <p:nvPr/>
        </p:nvSpPr>
        <p:spPr>
          <a:xfrm>
            <a:off x="1152000" y="4107825"/>
            <a:ext cx="53556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100">
                <a:solidFill>
                  <a:srgbClr val="44546A"/>
                </a:solidFill>
                <a:latin typeface="Titillium Web"/>
                <a:ea typeface="Titillium Web"/>
                <a:cs typeface="Titillium Web"/>
                <a:sym typeface="Titillium Web"/>
              </a:rPr>
              <a:t>Key principles to be discussed:</a:t>
            </a:r>
            <a:endParaRPr sz="100"/>
          </a:p>
        </p:txBody>
      </p:sp>
      <p:sp>
        <p:nvSpPr>
          <p:cNvPr id="91" name="Google Shape;91;p8"/>
          <p:cNvSpPr txBox="1"/>
          <p:nvPr/>
        </p:nvSpPr>
        <p:spPr>
          <a:xfrm>
            <a:off x="0" y="5172225"/>
            <a:ext cx="6858000" cy="42036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rgbClr val="44546A"/>
              </a:buClr>
              <a:buSzPts val="1500"/>
              <a:buFont typeface="Titillium Web"/>
              <a:buChar char="●"/>
            </a:pPr>
            <a:r>
              <a:rPr lang="en-GB" sz="1500">
                <a:solidFill>
                  <a:srgbClr val="44546A"/>
                </a:solidFill>
                <a:latin typeface="Titillium Web"/>
                <a:ea typeface="Titillium Web"/>
                <a:cs typeface="Titillium Web"/>
                <a:sym typeface="Titillium Web"/>
              </a:rPr>
              <a:t>Raised systemic blood pressure is a major cause of morbidity and mortality.</a:t>
            </a:r>
            <a:endParaRPr sz="15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sz="1500">
              <a:solidFill>
                <a:srgbClr val="44546A"/>
              </a:solidFill>
              <a:latin typeface="Titillium Web"/>
              <a:ea typeface="Titillium Web"/>
              <a:cs typeface="Titillium Web"/>
              <a:sym typeface="Titillium Web"/>
            </a:endParaRPr>
          </a:p>
          <a:p>
            <a:pPr indent="-323850" lvl="0" marL="457200" rtl="0" algn="l">
              <a:lnSpc>
                <a:spcPct val="115000"/>
              </a:lnSpc>
              <a:spcBef>
                <a:spcPts val="0"/>
              </a:spcBef>
              <a:spcAft>
                <a:spcPts val="0"/>
              </a:spcAft>
              <a:buClr>
                <a:srgbClr val="44546A"/>
              </a:buClr>
              <a:buSzPts val="1500"/>
              <a:buFont typeface="Titillium Web"/>
              <a:buChar char="●"/>
            </a:pPr>
            <a:r>
              <a:rPr lang="en-GB" sz="1500">
                <a:solidFill>
                  <a:srgbClr val="44546A"/>
                </a:solidFill>
                <a:latin typeface="Titillium Web"/>
                <a:ea typeface="Titillium Web"/>
                <a:cs typeface="Titillium Web"/>
                <a:sym typeface="Titillium Web"/>
              </a:rPr>
              <a:t>Hypertension can cause or contribute to: atherosclerosis, left ventricular hypertrophy, chronic renal failure, cerebrovascular disease and retinopathy.</a:t>
            </a:r>
            <a:endParaRPr sz="15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sz="1500">
              <a:solidFill>
                <a:srgbClr val="44546A"/>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rgbClr val="44546A"/>
              </a:buClr>
              <a:buSzPts val="1600"/>
              <a:buFont typeface="Titillium Web"/>
              <a:buChar char="●"/>
            </a:pPr>
            <a:r>
              <a:rPr lang="en-GB" sz="1500">
                <a:solidFill>
                  <a:srgbClr val="44546A"/>
                </a:solidFill>
                <a:latin typeface="Titillium Web"/>
                <a:ea typeface="Titillium Web"/>
                <a:cs typeface="Titillium Web"/>
                <a:sym typeface="Titillium Web"/>
              </a:rPr>
              <a:t>Normal values for blood pressure.</a:t>
            </a:r>
            <a:endParaRPr sz="15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sz="1500">
              <a:solidFill>
                <a:srgbClr val="44546A"/>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rgbClr val="44546A"/>
              </a:buClr>
              <a:buSzPts val="1600"/>
              <a:buFont typeface="Titillium Web"/>
              <a:buChar char="●"/>
            </a:pPr>
            <a:r>
              <a:rPr lang="en-GB" sz="1500">
                <a:solidFill>
                  <a:srgbClr val="44546A"/>
                </a:solidFill>
                <a:latin typeface="Titillium Web"/>
                <a:ea typeface="Titillium Web"/>
                <a:cs typeface="Titillium Web"/>
                <a:sym typeface="Titillium Web"/>
              </a:rPr>
              <a:t>Causes of secondary hypertension.</a:t>
            </a:r>
            <a:endParaRPr sz="15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sz="1500">
              <a:solidFill>
                <a:srgbClr val="44546A"/>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rgbClr val="44546A"/>
              </a:buClr>
              <a:buSzPts val="1600"/>
              <a:buFont typeface="Titillium Web"/>
              <a:buChar char="●"/>
            </a:pPr>
            <a:r>
              <a:rPr lang="en-GB" sz="1500">
                <a:solidFill>
                  <a:srgbClr val="44546A"/>
                </a:solidFill>
                <a:latin typeface="Titillium Web"/>
                <a:ea typeface="Titillium Web"/>
                <a:cs typeface="Titillium Web"/>
                <a:sym typeface="Titillium Web"/>
              </a:rPr>
              <a:t>Genetic and environmental factors contributing to the aetiology of essential hypertension.</a:t>
            </a:r>
            <a:endParaRPr sz="15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sz="1500">
              <a:solidFill>
                <a:srgbClr val="44546A"/>
              </a:solidFill>
              <a:latin typeface="Titillium Web"/>
              <a:ea typeface="Titillium Web"/>
              <a:cs typeface="Titillium Web"/>
              <a:sym typeface="Titillium Web"/>
            </a:endParaRPr>
          </a:p>
          <a:p>
            <a:pPr indent="-330200" lvl="0" marL="457200" rtl="0" algn="l">
              <a:lnSpc>
                <a:spcPct val="115000"/>
              </a:lnSpc>
              <a:spcBef>
                <a:spcPts val="0"/>
              </a:spcBef>
              <a:spcAft>
                <a:spcPts val="0"/>
              </a:spcAft>
              <a:buClr>
                <a:srgbClr val="44546A"/>
              </a:buClr>
              <a:buSzPts val="1600"/>
              <a:buFont typeface="Titillium Web"/>
              <a:buChar char="●"/>
            </a:pPr>
            <a:r>
              <a:rPr lang="en-GB" sz="1500">
                <a:solidFill>
                  <a:srgbClr val="44546A"/>
                </a:solidFill>
                <a:latin typeface="Titillium Web"/>
                <a:ea typeface="Titillium Web"/>
                <a:cs typeface="Titillium Web"/>
                <a:sym typeface="Titillium Web"/>
              </a:rPr>
              <a:t>Pathology of blood vessels (blood vessels changes) in both primary and secondary hypertension.</a:t>
            </a:r>
            <a:endParaRPr sz="1500">
              <a:solidFill>
                <a:srgbClr val="44546A"/>
              </a:solidFill>
              <a:latin typeface="Titillium Web"/>
              <a:ea typeface="Titillium Web"/>
              <a:cs typeface="Titillium Web"/>
              <a:sym typeface="Titillium Web"/>
            </a:endParaRPr>
          </a:p>
          <a:p>
            <a:pPr indent="0" lvl="0" marL="457200" rtl="0" algn="l">
              <a:lnSpc>
                <a:spcPct val="115000"/>
              </a:lnSpc>
              <a:spcBef>
                <a:spcPts val="0"/>
              </a:spcBef>
              <a:spcAft>
                <a:spcPts val="0"/>
              </a:spcAft>
              <a:buNone/>
            </a:pPr>
            <a:r>
              <a:t/>
            </a:r>
            <a:endParaRPr sz="1500">
              <a:solidFill>
                <a:srgbClr val="44546A"/>
              </a:solidFill>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6"/>
          <p:cNvSpPr txBox="1"/>
          <p:nvPr/>
        </p:nvSpPr>
        <p:spPr>
          <a:xfrm>
            <a:off x="509600" y="204307"/>
            <a:ext cx="2128200" cy="834600"/>
          </a:xfrm>
          <a:prstGeom prst="rect">
            <a:avLst/>
          </a:prstGeom>
          <a:noFill/>
          <a:ln>
            <a:noFill/>
          </a:ln>
        </p:spPr>
        <p:txBody>
          <a:bodyPr anchorCtr="0" anchor="ctr" bIns="91425" lIns="91425" spcFirstLastPara="1" rIns="91425" wrap="square" tIns="91425">
            <a:normAutofit/>
          </a:bodyPr>
          <a:lstStyle/>
          <a:p>
            <a:pPr indent="0" lvl="0" marL="0" rtl="0" algn="ctr">
              <a:spcBef>
                <a:spcPts val="0"/>
              </a:spcBef>
              <a:spcAft>
                <a:spcPts val="0"/>
              </a:spcAft>
              <a:buNone/>
            </a:pPr>
            <a:r>
              <a:rPr b="1" lang="en-GB" sz="3100">
                <a:solidFill>
                  <a:srgbClr val="1155CC"/>
                </a:solidFill>
                <a:latin typeface="Comfortaa"/>
                <a:ea typeface="Comfortaa"/>
                <a:cs typeface="Comfortaa"/>
                <a:sym typeface="Comfortaa"/>
              </a:rPr>
              <a:t>MCQ</a:t>
            </a:r>
            <a:endParaRPr b="1" sz="3100">
              <a:solidFill>
                <a:srgbClr val="1155CC"/>
              </a:solidFill>
              <a:latin typeface="Comfortaa"/>
              <a:ea typeface="Comfortaa"/>
              <a:cs typeface="Comfortaa"/>
              <a:sym typeface="Comfortaa"/>
            </a:endParaRPr>
          </a:p>
        </p:txBody>
      </p:sp>
      <p:graphicFrame>
        <p:nvGraphicFramePr>
          <p:cNvPr id="395" name="Google Shape;395;p26"/>
          <p:cNvGraphicFramePr/>
          <p:nvPr/>
        </p:nvGraphicFramePr>
        <p:xfrm>
          <a:off x="351900" y="1221859"/>
          <a:ext cx="3000000" cy="3000000"/>
        </p:xfrm>
        <a:graphic>
          <a:graphicData uri="http://schemas.openxmlformats.org/drawingml/2006/table">
            <a:tbl>
              <a:tblPr>
                <a:noFill/>
                <a:tableStyleId>{25FA96CA-227C-4E83-8324-E297D95C741C}</a:tableStyleId>
              </a:tblPr>
              <a:tblGrid>
                <a:gridCol w="1538550"/>
                <a:gridCol w="1538550"/>
                <a:gridCol w="1538550"/>
                <a:gridCol w="1538550"/>
              </a:tblGrid>
              <a:tr h="741925">
                <a:tc gridSpan="4">
                  <a:txBody>
                    <a:bodyPr/>
                    <a:lstStyle/>
                    <a:p>
                      <a:pPr indent="0" lvl="0" marL="0" rtl="0" algn="l">
                        <a:spcBef>
                          <a:spcPts val="0"/>
                        </a:spcBef>
                        <a:spcAft>
                          <a:spcPts val="0"/>
                        </a:spcAft>
                        <a:buNone/>
                      </a:pPr>
                      <a:r>
                        <a:rPr b="1" lang="en-GB">
                          <a:solidFill>
                            <a:schemeClr val="dk1"/>
                          </a:solidFill>
                          <a:latin typeface="Titillium Web"/>
                          <a:ea typeface="Titillium Web"/>
                          <a:cs typeface="Titillium Web"/>
                          <a:sym typeface="Titillium Web"/>
                        </a:rPr>
                        <a:t>1- A sustained blood pressure in excess of how much is considered hypertension? </a:t>
                      </a:r>
                      <a:endParaRPr b="1">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630400">
                <a:tc>
                  <a:txBody>
                    <a:bodyPr/>
                    <a:lstStyle/>
                    <a:p>
                      <a:pPr indent="0" lvl="0" marL="0" rtl="0" algn="l">
                        <a:spcBef>
                          <a:spcPts val="0"/>
                        </a:spcBef>
                        <a:spcAft>
                          <a:spcPts val="0"/>
                        </a:spcAft>
                        <a:buNone/>
                      </a:pPr>
                      <a:r>
                        <a:rPr lang="en-GB">
                          <a:solidFill>
                            <a:srgbClr val="4285F4"/>
                          </a:solidFill>
                          <a:latin typeface="Titillium Web"/>
                          <a:ea typeface="Titillium Web"/>
                          <a:cs typeface="Titillium Web"/>
                          <a:sym typeface="Titillium Web"/>
                        </a:rPr>
                        <a:t>A</a:t>
                      </a:r>
                      <a:r>
                        <a:rPr lang="en-GB">
                          <a:solidFill>
                            <a:srgbClr val="4285F4"/>
                          </a:solidFill>
                          <a:latin typeface="Titillium Web"/>
                          <a:ea typeface="Titillium Web"/>
                          <a:cs typeface="Titillium Web"/>
                          <a:sym typeface="Titillium Web"/>
                        </a:rPr>
                        <a:t>- 130/75</a:t>
                      </a:r>
                      <a:endParaRPr>
                        <a:solidFill>
                          <a:srgbClr val="4285F4"/>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4285F4"/>
                          </a:solidFill>
                          <a:latin typeface="Titillium Web"/>
                          <a:ea typeface="Titillium Web"/>
                          <a:cs typeface="Titillium Web"/>
                          <a:sym typeface="Titillium Web"/>
                        </a:rPr>
                        <a:t>B</a:t>
                      </a:r>
                      <a:r>
                        <a:rPr lang="en-GB">
                          <a:solidFill>
                            <a:srgbClr val="4285F4"/>
                          </a:solidFill>
                          <a:latin typeface="Titillium Web"/>
                          <a:ea typeface="Titillium Web"/>
                          <a:cs typeface="Titillium Web"/>
                          <a:sym typeface="Titillium Web"/>
                        </a:rPr>
                        <a:t>- 120/80</a:t>
                      </a:r>
                      <a:endParaRPr>
                        <a:solidFill>
                          <a:srgbClr val="4285F4"/>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4285F4"/>
                          </a:solidFill>
                          <a:latin typeface="Titillium Web"/>
                          <a:ea typeface="Titillium Web"/>
                          <a:cs typeface="Titillium Web"/>
                          <a:sym typeface="Titillium Web"/>
                        </a:rPr>
                        <a:t>C</a:t>
                      </a:r>
                      <a:r>
                        <a:rPr lang="en-GB">
                          <a:solidFill>
                            <a:srgbClr val="4285F4"/>
                          </a:solidFill>
                          <a:latin typeface="Titillium Web"/>
                          <a:ea typeface="Titillium Web"/>
                          <a:cs typeface="Titillium Web"/>
                          <a:sym typeface="Titillium Web"/>
                        </a:rPr>
                        <a:t>- 140/90</a:t>
                      </a:r>
                      <a:endParaRPr>
                        <a:solidFill>
                          <a:srgbClr val="4285F4"/>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None/>
                      </a:pPr>
                      <a:r>
                        <a:rPr lang="en-GB">
                          <a:solidFill>
                            <a:srgbClr val="4285F4"/>
                          </a:solidFill>
                          <a:latin typeface="Titillium Web"/>
                          <a:ea typeface="Titillium Web"/>
                          <a:cs typeface="Titillium Web"/>
                          <a:sym typeface="Titillium Web"/>
                        </a:rPr>
                        <a:t>D</a:t>
                      </a:r>
                      <a:r>
                        <a:rPr lang="en-GB">
                          <a:solidFill>
                            <a:srgbClr val="4285F4"/>
                          </a:solidFill>
                          <a:latin typeface="Titillium Web"/>
                          <a:ea typeface="Titillium Web"/>
                          <a:cs typeface="Titillium Web"/>
                          <a:sym typeface="Titillium Web"/>
                        </a:rPr>
                        <a:t>- 180/100</a:t>
                      </a:r>
                      <a:endParaRPr>
                        <a:solidFill>
                          <a:srgbClr val="4285F4"/>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747800">
                <a:tc gridSpan="4">
                  <a:txBody>
                    <a:bodyPr/>
                    <a:lstStyle/>
                    <a:p>
                      <a:pPr indent="0" lvl="0" marL="0" rtl="0" algn="l">
                        <a:spcBef>
                          <a:spcPts val="0"/>
                        </a:spcBef>
                        <a:spcAft>
                          <a:spcPts val="0"/>
                        </a:spcAft>
                        <a:buNone/>
                      </a:pPr>
                      <a:r>
                        <a:rPr b="1" lang="en-GB">
                          <a:solidFill>
                            <a:schemeClr val="dk1"/>
                          </a:solidFill>
                          <a:latin typeface="Titillium Web"/>
                          <a:ea typeface="Titillium Web"/>
                          <a:cs typeface="Titillium Web"/>
                          <a:sym typeface="Titillium Web"/>
                        </a:rPr>
                        <a:t>2- The etiology of primary hypertension is usually:</a:t>
                      </a:r>
                      <a:endParaRPr b="1">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607500">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A</a:t>
                      </a:r>
                      <a:r>
                        <a:rPr lang="en-GB">
                          <a:solidFill>
                            <a:srgbClr val="4285F4"/>
                          </a:solidFill>
                          <a:latin typeface="Titillium Web"/>
                          <a:ea typeface="Titillium Web"/>
                          <a:cs typeface="Titillium Web"/>
                          <a:sym typeface="Titillium Web"/>
                        </a:rPr>
                        <a:t>- Neurogenic</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B</a:t>
                      </a:r>
                      <a:r>
                        <a:rPr lang="en-GB">
                          <a:solidFill>
                            <a:srgbClr val="4285F4"/>
                          </a:solidFill>
                          <a:latin typeface="Titillium Web"/>
                          <a:ea typeface="Titillium Web"/>
                          <a:cs typeface="Titillium Web"/>
                          <a:sym typeface="Titillium Web"/>
                        </a:rPr>
                        <a:t>- Idiopathic</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C</a:t>
                      </a:r>
                      <a:r>
                        <a:rPr lang="en-GB">
                          <a:solidFill>
                            <a:srgbClr val="4285F4"/>
                          </a:solidFill>
                          <a:latin typeface="Titillium Web"/>
                          <a:ea typeface="Titillium Web"/>
                          <a:cs typeface="Titillium Web"/>
                          <a:sym typeface="Titillium Web"/>
                        </a:rPr>
                        <a:t>- Renal </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D</a:t>
                      </a:r>
                      <a:r>
                        <a:rPr lang="en-GB">
                          <a:solidFill>
                            <a:srgbClr val="4285F4"/>
                          </a:solidFill>
                          <a:latin typeface="Titillium Web"/>
                          <a:ea typeface="Titillium Web"/>
                          <a:cs typeface="Titillium Web"/>
                          <a:sym typeface="Titillium Web"/>
                        </a:rPr>
                        <a:t>- Cardiogenic</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847850">
                <a:tc gridSpan="4">
                  <a:txBody>
                    <a:bodyPr/>
                    <a:lstStyle/>
                    <a:p>
                      <a:pPr indent="0" lvl="0" marL="0" rtl="0" algn="l">
                        <a:spcBef>
                          <a:spcPts val="0"/>
                        </a:spcBef>
                        <a:spcAft>
                          <a:spcPts val="0"/>
                        </a:spcAft>
                        <a:buNone/>
                      </a:pPr>
                      <a:r>
                        <a:rPr b="1" lang="en-GB">
                          <a:solidFill>
                            <a:schemeClr val="dk1"/>
                          </a:solidFill>
                          <a:latin typeface="Titillium Web"/>
                          <a:ea typeface="Titillium Web"/>
                          <a:cs typeface="Titillium Web"/>
                          <a:sym typeface="Titillium Web"/>
                        </a:rPr>
                        <a:t>3- Liddle </a:t>
                      </a:r>
                      <a:r>
                        <a:rPr b="1" lang="en-GB">
                          <a:solidFill>
                            <a:schemeClr val="dk1"/>
                          </a:solidFill>
                          <a:latin typeface="Titillium Web"/>
                          <a:ea typeface="Titillium Web"/>
                          <a:cs typeface="Titillium Web"/>
                          <a:sym typeface="Titillium Web"/>
                        </a:rPr>
                        <a:t>syndrome</a:t>
                      </a:r>
                      <a:r>
                        <a:rPr b="1" lang="en-GB">
                          <a:solidFill>
                            <a:schemeClr val="dk1"/>
                          </a:solidFill>
                          <a:latin typeface="Titillium Web"/>
                          <a:ea typeface="Titillium Web"/>
                          <a:cs typeface="Titillium Web"/>
                          <a:sym typeface="Titillium Web"/>
                        </a:rPr>
                        <a:t> is caused by a mutation of which gene?</a:t>
                      </a:r>
                      <a:endParaRPr b="1">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587175">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A</a:t>
                      </a:r>
                      <a:r>
                        <a:rPr lang="en-GB">
                          <a:solidFill>
                            <a:srgbClr val="4285F4"/>
                          </a:solidFill>
                          <a:latin typeface="Titillium Web"/>
                          <a:ea typeface="Titillium Web"/>
                          <a:cs typeface="Titillium Web"/>
                          <a:sym typeface="Titillium Web"/>
                        </a:rPr>
                        <a:t>- ENaC</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B</a:t>
                      </a:r>
                      <a:r>
                        <a:rPr lang="en-GB">
                          <a:solidFill>
                            <a:srgbClr val="4285F4"/>
                          </a:solidFill>
                          <a:latin typeface="Titillium Web"/>
                          <a:ea typeface="Titillium Web"/>
                          <a:cs typeface="Titillium Web"/>
                          <a:sym typeface="Titillium Web"/>
                        </a:rPr>
                        <a:t>- ABL1 </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C</a:t>
                      </a:r>
                      <a:r>
                        <a:rPr lang="en-GB">
                          <a:solidFill>
                            <a:srgbClr val="4285F4"/>
                          </a:solidFill>
                          <a:latin typeface="Titillium Web"/>
                          <a:ea typeface="Titillium Web"/>
                          <a:cs typeface="Titillium Web"/>
                          <a:sym typeface="Titillium Web"/>
                        </a:rPr>
                        <a:t>-  TGFBI</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D</a:t>
                      </a:r>
                      <a:r>
                        <a:rPr lang="en-GB">
                          <a:solidFill>
                            <a:srgbClr val="4285F4"/>
                          </a:solidFill>
                          <a:latin typeface="Titillium Web"/>
                          <a:ea typeface="Titillium Web"/>
                          <a:cs typeface="Titillium Web"/>
                          <a:sym typeface="Titillium Web"/>
                        </a:rPr>
                        <a:t>- MTHFR</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838950">
                <a:tc gridSpan="4">
                  <a:txBody>
                    <a:bodyPr/>
                    <a:lstStyle/>
                    <a:p>
                      <a:pPr indent="0" lvl="0" marL="0" rtl="0" algn="l">
                        <a:spcBef>
                          <a:spcPts val="0"/>
                        </a:spcBef>
                        <a:spcAft>
                          <a:spcPts val="0"/>
                        </a:spcAft>
                        <a:buNone/>
                      </a:pPr>
                      <a:r>
                        <a:rPr b="1" lang="en-GB">
                          <a:solidFill>
                            <a:schemeClr val="dk1"/>
                          </a:solidFill>
                          <a:latin typeface="Titillium Web"/>
                          <a:ea typeface="Titillium Web"/>
                          <a:cs typeface="Titillium Web"/>
                          <a:sym typeface="Titillium Web"/>
                        </a:rPr>
                        <a:t>4- Which of these can be seen in elderly and diabetic patients even without hypertension?</a:t>
                      </a:r>
                      <a:endParaRPr b="1">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594375">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A- </a:t>
                      </a:r>
                      <a:r>
                        <a:rPr lang="en-GB" sz="1500">
                          <a:solidFill>
                            <a:schemeClr val="accent1"/>
                          </a:solidFill>
                          <a:latin typeface="Titillium Web"/>
                          <a:ea typeface="Titillium Web"/>
                          <a:cs typeface="Titillium Web"/>
                          <a:sym typeface="Titillium Web"/>
                        </a:rPr>
                        <a:t>Hyperplastic</a:t>
                      </a:r>
                      <a:endParaRPr sz="1500">
                        <a:solidFill>
                          <a:schemeClr val="accen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500">
                          <a:solidFill>
                            <a:schemeClr val="accent1"/>
                          </a:solidFill>
                          <a:latin typeface="Titillium Web"/>
                          <a:ea typeface="Titillium Web"/>
                          <a:cs typeface="Titillium Web"/>
                          <a:sym typeface="Titillium Web"/>
                        </a:rPr>
                        <a:t>arteriolosclerosis</a:t>
                      </a:r>
                      <a:endParaRPr sz="1500">
                        <a:solidFill>
                          <a:schemeClr val="accent1"/>
                        </a:solidFill>
                        <a:latin typeface="Titillium Web"/>
                        <a:ea typeface="Titillium Web"/>
                        <a:cs typeface="Titillium Web"/>
                        <a:sym typeface="Titillium Web"/>
                      </a:endParaRPr>
                    </a:p>
                    <a:p>
                      <a:pPr indent="0" lvl="0" marL="0" rtl="0" algn="l">
                        <a:spcBef>
                          <a:spcPts val="0"/>
                        </a:spcBef>
                        <a:spcAft>
                          <a:spcPts val="0"/>
                        </a:spcAft>
                        <a:buClr>
                          <a:srgbClr val="000000"/>
                        </a:buClr>
                        <a:buSzPts val="1100"/>
                        <a:buFont typeface="Arial"/>
                        <a:buNone/>
                      </a:pPr>
                      <a:r>
                        <a:t/>
                      </a:r>
                      <a:endParaRPr>
                        <a:solidFill>
                          <a:srgbClr val="4285F4"/>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B</a:t>
                      </a:r>
                      <a:r>
                        <a:rPr lang="en-GB">
                          <a:solidFill>
                            <a:srgbClr val="4285F4"/>
                          </a:solidFill>
                          <a:latin typeface="Titillium Web"/>
                          <a:ea typeface="Titillium Web"/>
                          <a:cs typeface="Titillium Web"/>
                          <a:sym typeface="Titillium Web"/>
                        </a:rPr>
                        <a:t>-</a:t>
                      </a:r>
                      <a:r>
                        <a:rPr lang="en-GB">
                          <a:solidFill>
                            <a:schemeClr val="accent1"/>
                          </a:solidFill>
                          <a:latin typeface="Titillium Web"/>
                          <a:ea typeface="Titillium Web"/>
                          <a:cs typeface="Titillium Web"/>
                          <a:sym typeface="Titillium Web"/>
                        </a:rPr>
                        <a:t> </a:t>
                      </a:r>
                      <a:r>
                        <a:rPr lang="en-GB" sz="1500">
                          <a:solidFill>
                            <a:schemeClr val="accent1"/>
                          </a:solidFill>
                          <a:latin typeface="Titillium Web"/>
                          <a:ea typeface="Titillium Web"/>
                          <a:cs typeface="Titillium Web"/>
                          <a:sym typeface="Titillium Web"/>
                        </a:rPr>
                        <a:t>Hyaline</a:t>
                      </a:r>
                      <a:endParaRPr sz="1500">
                        <a:solidFill>
                          <a:schemeClr val="accent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500">
                          <a:solidFill>
                            <a:schemeClr val="accent1"/>
                          </a:solidFill>
                          <a:latin typeface="Titillium Web"/>
                          <a:ea typeface="Titillium Web"/>
                          <a:cs typeface="Titillium Web"/>
                          <a:sym typeface="Titillium Web"/>
                        </a:rPr>
                        <a:t>arteriolosclerosis</a:t>
                      </a:r>
                      <a:endParaRPr>
                        <a:solidFill>
                          <a:schemeClr val="accent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C</a:t>
                      </a:r>
                      <a:r>
                        <a:rPr lang="en-GB">
                          <a:solidFill>
                            <a:srgbClr val="4285F4"/>
                          </a:solidFill>
                          <a:latin typeface="Titillium Web"/>
                          <a:ea typeface="Titillium Web"/>
                          <a:cs typeface="Titillium Web"/>
                          <a:sym typeface="Titillium Web"/>
                        </a:rPr>
                        <a:t>- Left-Sided cardiomyopathy</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D</a:t>
                      </a:r>
                      <a:r>
                        <a:rPr lang="en-GB">
                          <a:solidFill>
                            <a:srgbClr val="4285F4"/>
                          </a:solidFill>
                          <a:latin typeface="Titillium Web"/>
                          <a:ea typeface="Titillium Web"/>
                          <a:cs typeface="Titillium Web"/>
                          <a:sym typeface="Titillium Web"/>
                        </a:rPr>
                        <a:t>-  Atherosclerosis </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r h="777050">
                <a:tc gridSpan="4">
                  <a:txBody>
                    <a:bodyPr/>
                    <a:lstStyle/>
                    <a:p>
                      <a:pPr indent="0" lvl="0" marL="0" rtl="0" algn="l">
                        <a:spcBef>
                          <a:spcPts val="0"/>
                        </a:spcBef>
                        <a:spcAft>
                          <a:spcPts val="0"/>
                        </a:spcAft>
                        <a:buNone/>
                      </a:pPr>
                      <a:r>
                        <a:rPr b="1" lang="en-GB">
                          <a:solidFill>
                            <a:schemeClr val="dk1"/>
                          </a:solidFill>
                          <a:latin typeface="Titillium Web"/>
                          <a:ea typeface="Titillium Web"/>
                          <a:cs typeface="Titillium Web"/>
                          <a:sym typeface="Titillium Web"/>
                        </a:rPr>
                        <a:t>5-  </a:t>
                      </a:r>
                      <a:r>
                        <a:rPr b="1" lang="en-GB">
                          <a:solidFill>
                            <a:schemeClr val="dk1"/>
                          </a:solidFill>
                          <a:latin typeface="Titillium Web"/>
                          <a:ea typeface="Titillium Web"/>
                          <a:cs typeface="Titillium Web"/>
                          <a:sym typeface="Titillium Web"/>
                        </a:rPr>
                        <a:t>Which of these is NOT  a complication of HTN</a:t>
                      </a:r>
                      <a:endParaRPr b="1">
                        <a:solidFill>
                          <a:schemeClr val="dk1"/>
                        </a:solidFill>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hMerge="1"/>
                <a:tc hMerge="1"/>
                <a:tc hMerge="1"/>
              </a:tr>
              <a:tr h="602825">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A</a:t>
                      </a:r>
                      <a:r>
                        <a:rPr lang="en-GB">
                          <a:solidFill>
                            <a:srgbClr val="4285F4"/>
                          </a:solidFill>
                          <a:latin typeface="Titillium Web"/>
                          <a:ea typeface="Titillium Web"/>
                          <a:cs typeface="Titillium Web"/>
                          <a:sym typeface="Titillium Web"/>
                        </a:rPr>
                        <a:t>- Nephrosclerosis</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B</a:t>
                      </a:r>
                      <a:r>
                        <a:rPr lang="en-GB">
                          <a:solidFill>
                            <a:srgbClr val="4285F4"/>
                          </a:solidFill>
                          <a:latin typeface="Titillium Web"/>
                          <a:ea typeface="Titillium Web"/>
                          <a:cs typeface="Titillium Web"/>
                          <a:sym typeface="Titillium Web"/>
                        </a:rPr>
                        <a:t>- Cardiac hypertrophy </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C</a:t>
                      </a:r>
                      <a:r>
                        <a:rPr lang="en-GB">
                          <a:solidFill>
                            <a:srgbClr val="4285F4"/>
                          </a:solidFill>
                          <a:latin typeface="Titillium Web"/>
                          <a:ea typeface="Titillium Web"/>
                          <a:cs typeface="Titillium Web"/>
                          <a:sym typeface="Titillium Web"/>
                        </a:rPr>
                        <a:t>- Retinopathy </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a:solidFill>
                            <a:srgbClr val="4285F4"/>
                          </a:solidFill>
                          <a:latin typeface="Titillium Web"/>
                          <a:ea typeface="Titillium Web"/>
                          <a:cs typeface="Titillium Web"/>
                          <a:sym typeface="Titillium Web"/>
                        </a:rPr>
                        <a:t>D</a:t>
                      </a:r>
                      <a:r>
                        <a:rPr lang="en-GB">
                          <a:solidFill>
                            <a:srgbClr val="4285F4"/>
                          </a:solidFill>
                          <a:latin typeface="Titillium Web"/>
                          <a:ea typeface="Titillium Web"/>
                          <a:cs typeface="Titillium Web"/>
                          <a:sym typeface="Titillium Web"/>
                        </a:rPr>
                        <a:t>- Intestinal distention</a:t>
                      </a:r>
                      <a:endParaRPr>
                        <a:latin typeface="Titillium Web"/>
                        <a:ea typeface="Titillium Web"/>
                        <a:cs typeface="Titillium Web"/>
                        <a:sym typeface="Titillium Web"/>
                      </a:endParaRPr>
                    </a:p>
                  </a:txBody>
                  <a:tcPr marT="91425" marB="91425" marR="91425" marL="91425">
                    <a:lnL cap="flat" cmpd="sng" w="19050">
                      <a:solidFill>
                        <a:srgbClr val="4285F4"/>
                      </a:solidFill>
                      <a:prstDash val="solid"/>
                      <a:round/>
                      <a:headEnd len="sm" w="sm" type="none"/>
                      <a:tailEnd len="sm" w="sm" type="none"/>
                    </a:lnL>
                    <a:lnR cap="flat" cmpd="sng" w="19050">
                      <a:solidFill>
                        <a:srgbClr val="4285F4"/>
                      </a:solidFill>
                      <a:prstDash val="solid"/>
                      <a:round/>
                      <a:headEnd len="sm" w="sm" type="none"/>
                      <a:tailEnd len="sm" w="sm" type="none"/>
                    </a:lnR>
                    <a:lnT cap="flat" cmpd="sng" w="19050">
                      <a:solidFill>
                        <a:srgbClr val="4285F4"/>
                      </a:solidFill>
                      <a:prstDash val="solid"/>
                      <a:round/>
                      <a:headEnd len="sm" w="sm" type="none"/>
                      <a:tailEnd len="sm" w="sm" type="none"/>
                    </a:lnT>
                    <a:lnB cap="flat" cmpd="sng" w="19050">
                      <a:solidFill>
                        <a:srgbClr val="4285F4"/>
                      </a:solidFill>
                      <a:prstDash val="solid"/>
                      <a:round/>
                      <a:headEnd len="sm" w="sm" type="none"/>
                      <a:tailEnd len="sm" w="sm" type="none"/>
                    </a:lnB>
                  </a:tcPr>
                </a:tc>
              </a:tr>
            </a:tbl>
          </a:graphicData>
        </a:graphic>
      </p:graphicFrame>
      <p:sp>
        <p:nvSpPr>
          <p:cNvPr id="396" name="Google Shape;396;p26"/>
          <p:cNvSpPr txBox="1"/>
          <p:nvPr/>
        </p:nvSpPr>
        <p:spPr>
          <a:xfrm>
            <a:off x="4329027" y="375290"/>
            <a:ext cx="2355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4285F4"/>
                </a:solidFill>
                <a:latin typeface="Titillium Web"/>
                <a:ea typeface="Titillium Web"/>
                <a:cs typeface="Titillium Web"/>
                <a:sym typeface="Titillium Web"/>
              </a:rPr>
              <a:t>For more question</a:t>
            </a:r>
            <a:endParaRPr b="1" sz="2000">
              <a:solidFill>
                <a:srgbClr val="4285F4"/>
              </a:solidFill>
              <a:latin typeface="Titillium Web"/>
              <a:ea typeface="Titillium Web"/>
              <a:cs typeface="Titillium Web"/>
              <a:sym typeface="Titillium Web"/>
            </a:endParaRPr>
          </a:p>
        </p:txBody>
      </p:sp>
      <p:sp>
        <p:nvSpPr>
          <p:cNvPr id="397" name="Google Shape;397;p26"/>
          <p:cNvSpPr txBox="1"/>
          <p:nvPr/>
        </p:nvSpPr>
        <p:spPr>
          <a:xfrm rot="10800000">
            <a:off x="0" y="9507000"/>
            <a:ext cx="36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accent1"/>
                </a:solidFill>
                <a:latin typeface="Titillium Web"/>
                <a:ea typeface="Titillium Web"/>
                <a:cs typeface="Titillium Web"/>
                <a:sym typeface="Titillium Web"/>
              </a:rPr>
              <a:t>1:C, 2:B, 3:A, 4:B, 5:D</a:t>
            </a:r>
            <a:endParaRPr>
              <a:solidFill>
                <a:schemeClr val="accent1"/>
              </a:solidFill>
              <a:latin typeface="Titillium Web"/>
              <a:ea typeface="Titillium Web"/>
              <a:cs typeface="Titillium Web"/>
              <a:sym typeface="Titillium We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7"/>
          <p:cNvSpPr txBox="1"/>
          <p:nvPr/>
        </p:nvSpPr>
        <p:spPr>
          <a:xfrm>
            <a:off x="307200" y="577400"/>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140">
                <a:solidFill>
                  <a:srgbClr val="1155CC"/>
                </a:solidFill>
                <a:latin typeface="Comfortaa"/>
                <a:ea typeface="Comfortaa"/>
                <a:cs typeface="Comfortaa"/>
                <a:sym typeface="Comfortaa"/>
              </a:rPr>
              <a:t>Team leaders:</a:t>
            </a:r>
            <a:endParaRPr b="1" sz="4140">
              <a:solidFill>
                <a:srgbClr val="1155CC"/>
              </a:solidFill>
              <a:latin typeface="Comfortaa"/>
              <a:ea typeface="Comfortaa"/>
              <a:cs typeface="Comfortaa"/>
              <a:sym typeface="Comfortaa"/>
            </a:endParaRPr>
          </a:p>
        </p:txBody>
      </p:sp>
      <p:sp>
        <p:nvSpPr>
          <p:cNvPr id="403" name="Google Shape;403;p27"/>
          <p:cNvSpPr txBox="1"/>
          <p:nvPr/>
        </p:nvSpPr>
        <p:spPr>
          <a:xfrm>
            <a:off x="186925" y="1288875"/>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Dema </a:t>
            </a:r>
            <a:endParaRPr b="1" sz="1800">
              <a:solidFill>
                <a:srgbClr val="1155CC"/>
              </a:solidFill>
              <a:highlight>
                <a:srgbClr val="D9D9D9"/>
              </a:highlight>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Alkhattabi </a:t>
            </a:r>
            <a:endParaRPr b="1" sz="1800">
              <a:solidFill>
                <a:srgbClr val="1155CC"/>
              </a:solidFill>
              <a:highlight>
                <a:srgbClr val="D9D9D9"/>
              </a:highlight>
              <a:latin typeface="Comfortaa"/>
              <a:ea typeface="Comfortaa"/>
              <a:cs typeface="Comfortaa"/>
              <a:sym typeface="Comfortaa"/>
            </a:endParaRPr>
          </a:p>
        </p:txBody>
      </p:sp>
      <p:sp>
        <p:nvSpPr>
          <p:cNvPr id="404" name="Google Shape;404;p27"/>
          <p:cNvSpPr txBox="1"/>
          <p:nvPr/>
        </p:nvSpPr>
        <p:spPr>
          <a:xfrm>
            <a:off x="2295300" y="1288875"/>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Raneem Alwatban</a:t>
            </a:r>
            <a:endParaRPr b="1" sz="1800">
              <a:solidFill>
                <a:srgbClr val="1155CC"/>
              </a:solidFill>
              <a:latin typeface="Comfortaa"/>
              <a:ea typeface="Comfortaa"/>
              <a:cs typeface="Comfortaa"/>
              <a:sym typeface="Comfortaa"/>
            </a:endParaRPr>
          </a:p>
        </p:txBody>
      </p:sp>
      <p:sp>
        <p:nvSpPr>
          <p:cNvPr id="405" name="Google Shape;405;p27"/>
          <p:cNvSpPr txBox="1"/>
          <p:nvPr/>
        </p:nvSpPr>
        <p:spPr>
          <a:xfrm>
            <a:off x="4416750" y="1288875"/>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Ibrahim</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 Alhezam</a:t>
            </a:r>
            <a:endParaRPr b="1" sz="1800">
              <a:solidFill>
                <a:srgbClr val="1155CC"/>
              </a:solidFill>
              <a:latin typeface="Comfortaa"/>
              <a:ea typeface="Comfortaa"/>
              <a:cs typeface="Comfortaa"/>
              <a:sym typeface="Comfortaa"/>
            </a:endParaRPr>
          </a:p>
        </p:txBody>
      </p:sp>
      <p:sp>
        <p:nvSpPr>
          <p:cNvPr id="406" name="Google Shape;406;p27"/>
          <p:cNvSpPr txBox="1"/>
          <p:nvPr/>
        </p:nvSpPr>
        <p:spPr>
          <a:xfrm>
            <a:off x="307200" y="2086100"/>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140">
                <a:solidFill>
                  <a:srgbClr val="1155CC"/>
                </a:solidFill>
                <a:latin typeface="Comfortaa"/>
                <a:ea typeface="Comfortaa"/>
                <a:cs typeface="Comfortaa"/>
                <a:sym typeface="Comfortaa"/>
              </a:rPr>
              <a:t>Sub-leader:</a:t>
            </a:r>
            <a:endParaRPr b="1" sz="4140">
              <a:solidFill>
                <a:srgbClr val="1155CC"/>
              </a:solidFill>
              <a:latin typeface="Comfortaa"/>
              <a:ea typeface="Comfortaa"/>
              <a:cs typeface="Comfortaa"/>
              <a:sym typeface="Comfortaa"/>
            </a:endParaRPr>
          </a:p>
        </p:txBody>
      </p:sp>
      <p:sp>
        <p:nvSpPr>
          <p:cNvPr id="407" name="Google Shape;407;p27"/>
          <p:cNvSpPr txBox="1"/>
          <p:nvPr/>
        </p:nvSpPr>
        <p:spPr>
          <a:xfrm>
            <a:off x="2201550" y="2711150"/>
            <a:ext cx="24549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Hassan Alabdullatif</a:t>
            </a:r>
            <a:endParaRPr b="1" sz="1800">
              <a:solidFill>
                <a:srgbClr val="1155CC"/>
              </a:solidFill>
              <a:latin typeface="Comfortaa"/>
              <a:ea typeface="Comfortaa"/>
              <a:cs typeface="Comfortaa"/>
              <a:sym typeface="Comfortaa"/>
            </a:endParaRPr>
          </a:p>
        </p:txBody>
      </p:sp>
      <p:sp>
        <p:nvSpPr>
          <p:cNvPr id="408" name="Google Shape;408;p27"/>
          <p:cNvSpPr txBox="1"/>
          <p:nvPr/>
        </p:nvSpPr>
        <p:spPr>
          <a:xfrm>
            <a:off x="307200" y="3540125"/>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140">
                <a:solidFill>
                  <a:srgbClr val="1155CC"/>
                </a:solidFill>
                <a:latin typeface="Comfortaa"/>
                <a:ea typeface="Comfortaa"/>
                <a:cs typeface="Comfortaa"/>
                <a:sym typeface="Comfortaa"/>
              </a:rPr>
              <a:t>Team members:</a:t>
            </a:r>
            <a:endParaRPr b="1" sz="4140">
              <a:solidFill>
                <a:srgbClr val="1155CC"/>
              </a:solidFill>
              <a:latin typeface="Comfortaa"/>
              <a:ea typeface="Comfortaa"/>
              <a:cs typeface="Comfortaa"/>
              <a:sym typeface="Comfortaa"/>
            </a:endParaRPr>
          </a:p>
        </p:txBody>
      </p:sp>
      <p:sp>
        <p:nvSpPr>
          <p:cNvPr id="409" name="Google Shape;409;p27"/>
          <p:cNvSpPr txBox="1"/>
          <p:nvPr/>
        </p:nvSpPr>
        <p:spPr>
          <a:xfrm>
            <a:off x="34525" y="4463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Norah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Alrashoud </a:t>
            </a:r>
            <a:endParaRPr b="1" sz="1800">
              <a:solidFill>
                <a:srgbClr val="1155CC"/>
              </a:solidFill>
              <a:latin typeface="Comfortaa"/>
              <a:ea typeface="Comfortaa"/>
              <a:cs typeface="Comfortaa"/>
              <a:sym typeface="Comfortaa"/>
            </a:endParaRPr>
          </a:p>
        </p:txBody>
      </p:sp>
      <p:sp>
        <p:nvSpPr>
          <p:cNvPr id="410" name="Google Shape;410;p27"/>
          <p:cNvSpPr txBox="1"/>
          <p:nvPr/>
        </p:nvSpPr>
        <p:spPr>
          <a:xfrm>
            <a:off x="34525" y="5225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Farah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Alenezi</a:t>
            </a:r>
            <a:endParaRPr b="1" sz="1800">
              <a:solidFill>
                <a:srgbClr val="1155CC"/>
              </a:solidFill>
              <a:latin typeface="Comfortaa"/>
              <a:ea typeface="Comfortaa"/>
              <a:cs typeface="Comfortaa"/>
              <a:sym typeface="Comfortaa"/>
            </a:endParaRPr>
          </a:p>
        </p:txBody>
      </p:sp>
      <p:sp>
        <p:nvSpPr>
          <p:cNvPr id="411" name="Google Shape;411;p27"/>
          <p:cNvSpPr txBox="1"/>
          <p:nvPr/>
        </p:nvSpPr>
        <p:spPr>
          <a:xfrm>
            <a:off x="34525" y="5987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Hoor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Aloraini</a:t>
            </a:r>
            <a:endParaRPr b="1" sz="1800">
              <a:solidFill>
                <a:srgbClr val="1155CC"/>
              </a:solidFill>
              <a:latin typeface="Comfortaa"/>
              <a:ea typeface="Comfortaa"/>
              <a:cs typeface="Comfortaa"/>
              <a:sym typeface="Comfortaa"/>
            </a:endParaRPr>
          </a:p>
        </p:txBody>
      </p:sp>
      <p:sp>
        <p:nvSpPr>
          <p:cNvPr id="412" name="Google Shape;412;p27"/>
          <p:cNvSpPr txBox="1"/>
          <p:nvPr/>
        </p:nvSpPr>
        <p:spPr>
          <a:xfrm>
            <a:off x="34525" y="6825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Mayssar Alshobaki</a:t>
            </a:r>
            <a:endParaRPr b="1" sz="1800">
              <a:solidFill>
                <a:srgbClr val="1155CC"/>
              </a:solidFill>
              <a:highlight>
                <a:srgbClr val="D9D9D9"/>
              </a:highlight>
              <a:latin typeface="Comfortaa"/>
              <a:ea typeface="Comfortaa"/>
              <a:cs typeface="Comfortaa"/>
              <a:sym typeface="Comfortaa"/>
            </a:endParaRPr>
          </a:p>
        </p:txBody>
      </p:sp>
      <p:sp>
        <p:nvSpPr>
          <p:cNvPr id="413" name="Google Shape;413;p27"/>
          <p:cNvSpPr txBox="1"/>
          <p:nvPr/>
        </p:nvSpPr>
        <p:spPr>
          <a:xfrm>
            <a:off x="34525" y="7587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Nouf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Aldhalaan</a:t>
            </a:r>
            <a:endParaRPr b="1" sz="1800">
              <a:solidFill>
                <a:srgbClr val="1155CC"/>
              </a:solidFill>
              <a:latin typeface="Comfortaa"/>
              <a:ea typeface="Comfortaa"/>
              <a:cs typeface="Comfortaa"/>
              <a:sym typeface="Comfortaa"/>
            </a:endParaRPr>
          </a:p>
        </p:txBody>
      </p:sp>
      <p:sp>
        <p:nvSpPr>
          <p:cNvPr id="414" name="Google Shape;414;p27"/>
          <p:cNvSpPr txBox="1"/>
          <p:nvPr/>
        </p:nvSpPr>
        <p:spPr>
          <a:xfrm>
            <a:off x="2320525" y="4463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Maram</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 Beyari </a:t>
            </a:r>
            <a:endParaRPr b="1" sz="1800">
              <a:solidFill>
                <a:srgbClr val="1155CC"/>
              </a:solidFill>
              <a:latin typeface="Comfortaa"/>
              <a:ea typeface="Comfortaa"/>
              <a:cs typeface="Comfortaa"/>
              <a:sym typeface="Comfortaa"/>
            </a:endParaRPr>
          </a:p>
        </p:txBody>
      </p:sp>
      <p:sp>
        <p:nvSpPr>
          <p:cNvPr id="415" name="Google Shape;415;p27"/>
          <p:cNvSpPr txBox="1"/>
          <p:nvPr/>
        </p:nvSpPr>
        <p:spPr>
          <a:xfrm>
            <a:off x="2320525" y="5987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Nawaf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Alrefaei</a:t>
            </a:r>
            <a:endParaRPr b="1" sz="1800">
              <a:solidFill>
                <a:srgbClr val="1155CC"/>
              </a:solidFill>
              <a:latin typeface="Comfortaa"/>
              <a:ea typeface="Comfortaa"/>
              <a:cs typeface="Comfortaa"/>
              <a:sym typeface="Comfortaa"/>
            </a:endParaRPr>
          </a:p>
        </p:txBody>
      </p:sp>
      <p:sp>
        <p:nvSpPr>
          <p:cNvPr id="416" name="Google Shape;416;p27"/>
          <p:cNvSpPr txBox="1"/>
          <p:nvPr/>
        </p:nvSpPr>
        <p:spPr>
          <a:xfrm>
            <a:off x="2320525" y="6749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Saad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Alahmari</a:t>
            </a:r>
            <a:endParaRPr b="1" sz="1800">
              <a:solidFill>
                <a:srgbClr val="1155CC"/>
              </a:solidFill>
              <a:latin typeface="Comfortaa"/>
              <a:ea typeface="Comfortaa"/>
              <a:cs typeface="Comfortaa"/>
              <a:sym typeface="Comfortaa"/>
            </a:endParaRPr>
          </a:p>
        </p:txBody>
      </p:sp>
      <p:sp>
        <p:nvSpPr>
          <p:cNvPr id="417" name="Google Shape;417;p27"/>
          <p:cNvSpPr txBox="1"/>
          <p:nvPr/>
        </p:nvSpPr>
        <p:spPr>
          <a:xfrm>
            <a:off x="2320525" y="7587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Emad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Almutairi</a:t>
            </a:r>
            <a:endParaRPr b="1" sz="1800">
              <a:solidFill>
                <a:srgbClr val="1155CC"/>
              </a:solidFill>
              <a:latin typeface="Comfortaa"/>
              <a:ea typeface="Comfortaa"/>
              <a:cs typeface="Comfortaa"/>
              <a:sym typeface="Comfortaa"/>
            </a:endParaRPr>
          </a:p>
        </p:txBody>
      </p:sp>
      <p:sp>
        <p:nvSpPr>
          <p:cNvPr id="418" name="Google Shape;418;p27"/>
          <p:cNvSpPr txBox="1"/>
          <p:nvPr/>
        </p:nvSpPr>
        <p:spPr>
          <a:xfrm>
            <a:off x="4682725" y="4463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Omar</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Alkadhi</a:t>
            </a:r>
            <a:endParaRPr b="1" sz="1800">
              <a:solidFill>
                <a:srgbClr val="1155CC"/>
              </a:solidFill>
              <a:latin typeface="Comfortaa"/>
              <a:ea typeface="Comfortaa"/>
              <a:cs typeface="Comfortaa"/>
              <a:sym typeface="Comfortaa"/>
            </a:endParaRPr>
          </a:p>
        </p:txBody>
      </p:sp>
      <p:sp>
        <p:nvSpPr>
          <p:cNvPr id="419" name="Google Shape;419;p27"/>
          <p:cNvSpPr txBox="1"/>
          <p:nvPr/>
        </p:nvSpPr>
        <p:spPr>
          <a:xfrm>
            <a:off x="4682725" y="5225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Othman Alabdullah </a:t>
            </a:r>
            <a:endParaRPr b="1" sz="1800">
              <a:solidFill>
                <a:srgbClr val="1155CC"/>
              </a:solidFill>
              <a:latin typeface="Comfortaa"/>
              <a:ea typeface="Comfortaa"/>
              <a:cs typeface="Comfortaa"/>
              <a:sym typeface="Comfortaa"/>
            </a:endParaRPr>
          </a:p>
        </p:txBody>
      </p:sp>
      <p:sp>
        <p:nvSpPr>
          <p:cNvPr id="420" name="Google Shape;420;p27"/>
          <p:cNvSpPr txBox="1"/>
          <p:nvPr/>
        </p:nvSpPr>
        <p:spPr>
          <a:xfrm>
            <a:off x="4682725" y="5987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Rakan </a:t>
            </a:r>
            <a:endParaRPr b="1" sz="1800">
              <a:solidFill>
                <a:srgbClr val="1155CC"/>
              </a:solidFill>
              <a:highlight>
                <a:srgbClr val="D9D9D9"/>
              </a:highlight>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highlight>
                  <a:srgbClr val="D9D9D9"/>
                </a:highlight>
                <a:latin typeface="Comfortaa"/>
                <a:ea typeface="Comfortaa"/>
                <a:cs typeface="Comfortaa"/>
                <a:sym typeface="Comfortaa"/>
              </a:rPr>
              <a:t>Alromayan</a:t>
            </a:r>
            <a:endParaRPr b="1" sz="1800">
              <a:solidFill>
                <a:srgbClr val="1155CC"/>
              </a:solidFill>
              <a:highlight>
                <a:srgbClr val="D9D9D9"/>
              </a:highlight>
              <a:latin typeface="Comfortaa"/>
              <a:ea typeface="Comfortaa"/>
              <a:cs typeface="Comfortaa"/>
              <a:sym typeface="Comfortaa"/>
            </a:endParaRPr>
          </a:p>
        </p:txBody>
      </p:sp>
      <p:sp>
        <p:nvSpPr>
          <p:cNvPr id="421" name="Google Shape;421;p27"/>
          <p:cNvSpPr txBox="1"/>
          <p:nvPr/>
        </p:nvSpPr>
        <p:spPr>
          <a:xfrm>
            <a:off x="4682725" y="6825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Osama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alburaih</a:t>
            </a:r>
            <a:endParaRPr b="1" sz="1800">
              <a:solidFill>
                <a:srgbClr val="1155CC"/>
              </a:solidFill>
              <a:latin typeface="Comfortaa"/>
              <a:ea typeface="Comfortaa"/>
              <a:cs typeface="Comfortaa"/>
              <a:sym typeface="Comfortaa"/>
            </a:endParaRPr>
          </a:p>
        </p:txBody>
      </p:sp>
      <p:sp>
        <p:nvSpPr>
          <p:cNvPr id="422" name="Google Shape;422;p27"/>
          <p:cNvSpPr txBox="1"/>
          <p:nvPr/>
        </p:nvSpPr>
        <p:spPr>
          <a:xfrm>
            <a:off x="4682725" y="75879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Abdulaziz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Alymni</a:t>
            </a:r>
            <a:endParaRPr b="1" sz="1800">
              <a:solidFill>
                <a:srgbClr val="1155CC"/>
              </a:solidFill>
              <a:latin typeface="Comfortaa"/>
              <a:ea typeface="Comfortaa"/>
              <a:cs typeface="Comfortaa"/>
              <a:sym typeface="Comfortaa"/>
            </a:endParaRPr>
          </a:p>
        </p:txBody>
      </p:sp>
      <p:sp>
        <p:nvSpPr>
          <p:cNvPr id="423" name="Google Shape;423;p27"/>
          <p:cNvSpPr txBox="1"/>
          <p:nvPr/>
        </p:nvSpPr>
        <p:spPr>
          <a:xfrm>
            <a:off x="186925" y="8435375"/>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solidFill>
                <a:srgbClr val="1155CC"/>
              </a:solidFill>
              <a:latin typeface="Comfortaa"/>
              <a:ea typeface="Comfortaa"/>
              <a:cs typeface="Comfortaa"/>
              <a:sym typeface="Comfortaa"/>
            </a:endParaRPr>
          </a:p>
        </p:txBody>
      </p:sp>
      <p:sp>
        <p:nvSpPr>
          <p:cNvPr id="424" name="Google Shape;424;p27"/>
          <p:cNvSpPr txBox="1"/>
          <p:nvPr/>
        </p:nvSpPr>
        <p:spPr>
          <a:xfrm>
            <a:off x="2371500" y="5225750"/>
            <a:ext cx="22674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1155CC"/>
                </a:solidFill>
                <a:latin typeface="Comfortaa"/>
                <a:ea typeface="Comfortaa"/>
                <a:cs typeface="Comfortaa"/>
                <a:sym typeface="Comfortaa"/>
              </a:rPr>
              <a:t>Manar </a:t>
            </a:r>
            <a:endParaRPr b="1" sz="1800">
              <a:solidFill>
                <a:srgbClr val="1155CC"/>
              </a:solidFill>
              <a:latin typeface="Comfortaa"/>
              <a:ea typeface="Comfortaa"/>
              <a:cs typeface="Comfortaa"/>
              <a:sym typeface="Comfortaa"/>
            </a:endParaRPr>
          </a:p>
          <a:p>
            <a:pPr indent="0" lvl="0" marL="0" rtl="0" algn="ctr">
              <a:spcBef>
                <a:spcPts val="0"/>
              </a:spcBef>
              <a:spcAft>
                <a:spcPts val="0"/>
              </a:spcAft>
              <a:buNone/>
            </a:pPr>
            <a:r>
              <a:rPr b="1" lang="en-GB" sz="1800">
                <a:solidFill>
                  <a:srgbClr val="1155CC"/>
                </a:solidFill>
                <a:latin typeface="Comfortaa"/>
                <a:ea typeface="Comfortaa"/>
                <a:cs typeface="Comfortaa"/>
                <a:sym typeface="Comfortaa"/>
              </a:rPr>
              <a:t>Alzahrani </a:t>
            </a:r>
            <a:endParaRPr b="1" sz="1800">
              <a:solidFill>
                <a:srgbClr val="1155CC"/>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9"/>
          <p:cNvSpPr txBox="1"/>
          <p:nvPr/>
        </p:nvSpPr>
        <p:spPr>
          <a:xfrm>
            <a:off x="577425" y="202025"/>
            <a:ext cx="4314000" cy="107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rgbClr val="44546A"/>
                </a:solidFill>
                <a:latin typeface="Comfortaa"/>
                <a:ea typeface="Comfortaa"/>
                <a:cs typeface="Comfortaa"/>
                <a:sym typeface="Comfortaa"/>
              </a:rPr>
              <a:t>Hypertension</a:t>
            </a:r>
            <a:endParaRPr b="1" sz="3600">
              <a:solidFill>
                <a:srgbClr val="44546A"/>
              </a:solidFill>
              <a:latin typeface="Comfortaa"/>
              <a:ea typeface="Comfortaa"/>
              <a:cs typeface="Comfortaa"/>
              <a:sym typeface="Comfortaa"/>
            </a:endParaRPr>
          </a:p>
        </p:txBody>
      </p:sp>
      <p:cxnSp>
        <p:nvCxnSpPr>
          <p:cNvPr id="97" name="Google Shape;97;p9"/>
          <p:cNvCxnSpPr/>
          <p:nvPr/>
        </p:nvCxnSpPr>
        <p:spPr>
          <a:xfrm rot="-5400000">
            <a:off x="886391" y="2048869"/>
            <a:ext cx="752400" cy="1096800"/>
          </a:xfrm>
          <a:prstGeom prst="bentConnector3">
            <a:avLst>
              <a:gd fmla="val 50000" name="adj1"/>
            </a:avLst>
          </a:prstGeom>
          <a:noFill/>
          <a:ln cap="flat" cmpd="sng" w="38100">
            <a:solidFill>
              <a:srgbClr val="1C4587"/>
            </a:solidFill>
            <a:prstDash val="solid"/>
            <a:round/>
            <a:headEnd len="med" w="med" type="diamond"/>
            <a:tailEnd len="med" w="med" type="none"/>
          </a:ln>
        </p:spPr>
      </p:cxnSp>
      <p:cxnSp>
        <p:nvCxnSpPr>
          <p:cNvPr id="98" name="Google Shape;98;p9"/>
          <p:cNvCxnSpPr/>
          <p:nvPr/>
        </p:nvCxnSpPr>
        <p:spPr>
          <a:xfrm flipH="1" rot="-5400000">
            <a:off x="2464247" y="1568016"/>
            <a:ext cx="752400" cy="2058900"/>
          </a:xfrm>
          <a:prstGeom prst="bentConnector3">
            <a:avLst>
              <a:gd fmla="val 50000" name="adj1"/>
            </a:avLst>
          </a:prstGeom>
          <a:noFill/>
          <a:ln cap="flat" cmpd="sng" w="38100">
            <a:solidFill>
              <a:srgbClr val="1C4587"/>
            </a:solidFill>
            <a:prstDash val="solid"/>
            <a:round/>
            <a:headEnd len="med" w="med" type="none"/>
            <a:tailEnd len="med" w="med" type="diamond"/>
          </a:ln>
        </p:spPr>
      </p:cxnSp>
      <p:cxnSp>
        <p:nvCxnSpPr>
          <p:cNvPr id="99" name="Google Shape;99;p9"/>
          <p:cNvCxnSpPr/>
          <p:nvPr/>
        </p:nvCxnSpPr>
        <p:spPr>
          <a:xfrm flipH="1" rot="-5400000">
            <a:off x="1713950" y="2385000"/>
            <a:ext cx="679800" cy="497700"/>
          </a:xfrm>
          <a:prstGeom prst="bentConnector3">
            <a:avLst>
              <a:gd fmla="val 44134" name="adj1"/>
            </a:avLst>
          </a:prstGeom>
          <a:noFill/>
          <a:ln cap="flat" cmpd="sng" w="38100">
            <a:solidFill>
              <a:srgbClr val="1C4587"/>
            </a:solidFill>
            <a:prstDash val="solid"/>
            <a:round/>
            <a:headEnd len="med" w="med" type="none"/>
            <a:tailEnd len="med" w="med" type="diamond"/>
          </a:ln>
        </p:spPr>
      </p:cxnSp>
      <p:sp>
        <p:nvSpPr>
          <p:cNvPr id="100" name="Google Shape;100;p9"/>
          <p:cNvSpPr txBox="1"/>
          <p:nvPr/>
        </p:nvSpPr>
        <p:spPr>
          <a:xfrm>
            <a:off x="-19800" y="2973475"/>
            <a:ext cx="1696800" cy="10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4546A"/>
                </a:solidFill>
                <a:latin typeface="Titillium Web"/>
                <a:ea typeface="Titillium Web"/>
                <a:cs typeface="Titillium Web"/>
                <a:sym typeface="Titillium Web"/>
              </a:rPr>
              <a:t>It’s a common problem. </a:t>
            </a:r>
            <a:endParaRPr>
              <a:solidFill>
                <a:srgbClr val="44546A"/>
              </a:solidFill>
              <a:latin typeface="Titillium Web"/>
              <a:ea typeface="Titillium Web"/>
              <a:cs typeface="Titillium Web"/>
              <a:sym typeface="Titillium Web"/>
            </a:endParaRPr>
          </a:p>
          <a:p>
            <a:pPr indent="0" lvl="0" marL="0" rtl="0" algn="l">
              <a:spcBef>
                <a:spcPts val="0"/>
              </a:spcBef>
              <a:spcAft>
                <a:spcPts val="0"/>
              </a:spcAft>
              <a:buNone/>
            </a:pPr>
            <a:r>
              <a:rPr lang="en-GB">
                <a:solidFill>
                  <a:srgbClr val="44546A"/>
                </a:solidFill>
                <a:latin typeface="Titillium Web"/>
                <a:ea typeface="Titillium Web"/>
                <a:cs typeface="Titillium Web"/>
                <a:sym typeface="Titillium Web"/>
              </a:rPr>
              <a:t>( 25 % of the population ) </a:t>
            </a:r>
            <a:endParaRPr>
              <a:solidFill>
                <a:srgbClr val="44546A"/>
              </a:solidFill>
              <a:latin typeface="Titillium Web"/>
              <a:ea typeface="Titillium Web"/>
              <a:cs typeface="Titillium Web"/>
              <a:sym typeface="Titillium Web"/>
            </a:endParaRPr>
          </a:p>
        </p:txBody>
      </p:sp>
      <p:sp>
        <p:nvSpPr>
          <p:cNvPr id="101" name="Google Shape;101;p9"/>
          <p:cNvSpPr txBox="1"/>
          <p:nvPr/>
        </p:nvSpPr>
        <p:spPr>
          <a:xfrm>
            <a:off x="1608100" y="2973500"/>
            <a:ext cx="1266900" cy="126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44546A"/>
                </a:solidFill>
                <a:latin typeface="Titillium Web"/>
                <a:ea typeface="Titillium Web"/>
                <a:cs typeface="Titillium Web"/>
                <a:sym typeface="Titillium Web"/>
              </a:rPr>
              <a:t>Asymptotic until late </a:t>
            </a:r>
            <a:endParaRPr>
              <a:solidFill>
                <a:srgbClr val="44546A"/>
              </a:solidFill>
              <a:latin typeface="Titillium Web"/>
              <a:ea typeface="Titillium Web"/>
              <a:cs typeface="Titillium Web"/>
              <a:sym typeface="Titillium Web"/>
            </a:endParaRPr>
          </a:p>
          <a:p>
            <a:pPr indent="0" lvl="0" marL="0" rtl="0" algn="ctr">
              <a:spcBef>
                <a:spcPts val="0"/>
              </a:spcBef>
              <a:spcAft>
                <a:spcPts val="0"/>
              </a:spcAft>
              <a:buNone/>
            </a:pPr>
            <a:r>
              <a:rPr lang="en-GB">
                <a:solidFill>
                  <a:srgbClr val="44546A"/>
                </a:solidFill>
                <a:latin typeface="Titillium Web"/>
                <a:ea typeface="Titillium Web"/>
                <a:cs typeface="Titillium Web"/>
                <a:sym typeface="Titillium Web"/>
              </a:rPr>
              <a:t>- Silent Killer </a:t>
            </a:r>
            <a:endParaRPr>
              <a:solidFill>
                <a:srgbClr val="44546A"/>
              </a:solidFill>
              <a:latin typeface="Titillium Web"/>
              <a:ea typeface="Titillium Web"/>
              <a:cs typeface="Titillium Web"/>
              <a:sym typeface="Titillium Web"/>
            </a:endParaRPr>
          </a:p>
          <a:p>
            <a:pPr indent="0" lvl="0" marL="0" rtl="0" algn="ctr">
              <a:spcBef>
                <a:spcPts val="0"/>
              </a:spcBef>
              <a:spcAft>
                <a:spcPts val="0"/>
              </a:spcAft>
              <a:buNone/>
            </a:pPr>
            <a:r>
              <a:rPr lang="en-GB">
                <a:solidFill>
                  <a:srgbClr val="44546A"/>
                </a:solidFill>
                <a:latin typeface="Titillium Web"/>
                <a:ea typeface="Titillium Web"/>
                <a:cs typeface="Titillium Web"/>
                <a:sym typeface="Titillium Web"/>
              </a:rPr>
              <a:t>- painless.</a:t>
            </a:r>
            <a:endParaRPr>
              <a:solidFill>
                <a:srgbClr val="44546A"/>
              </a:solidFill>
              <a:latin typeface="Titillium Web"/>
              <a:ea typeface="Titillium Web"/>
              <a:cs typeface="Titillium Web"/>
              <a:sym typeface="Titillium Web"/>
            </a:endParaRPr>
          </a:p>
        </p:txBody>
      </p:sp>
      <p:sp>
        <p:nvSpPr>
          <p:cNvPr id="102" name="Google Shape;102;p9"/>
          <p:cNvSpPr txBox="1"/>
          <p:nvPr/>
        </p:nvSpPr>
        <p:spPr>
          <a:xfrm>
            <a:off x="3238717" y="2973471"/>
            <a:ext cx="1588500" cy="10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4546A"/>
                </a:solidFill>
                <a:latin typeface="Titillium Web"/>
                <a:ea typeface="Titillium Web"/>
                <a:cs typeface="Titillium Web"/>
                <a:sym typeface="Titillium Web"/>
              </a:rPr>
              <a:t>Complications alert to diagnosis but late.</a:t>
            </a:r>
            <a:endParaRPr>
              <a:solidFill>
                <a:srgbClr val="44546A"/>
              </a:solidFill>
              <a:latin typeface="Titillium Web"/>
              <a:ea typeface="Titillium Web"/>
              <a:cs typeface="Titillium Web"/>
              <a:sym typeface="Titillium Web"/>
            </a:endParaRPr>
          </a:p>
        </p:txBody>
      </p:sp>
      <p:sp>
        <p:nvSpPr>
          <p:cNvPr id="103" name="Google Shape;103;p9"/>
          <p:cNvSpPr txBox="1"/>
          <p:nvPr/>
        </p:nvSpPr>
        <p:spPr>
          <a:xfrm>
            <a:off x="5047206" y="2973471"/>
            <a:ext cx="1588500" cy="10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4546A"/>
                </a:solidFill>
                <a:latin typeface="Titillium Web"/>
                <a:ea typeface="Titillium Web"/>
                <a:cs typeface="Titillium Web"/>
                <a:sym typeface="Titillium Web"/>
              </a:rPr>
              <a:t>In the </a:t>
            </a:r>
            <a:r>
              <a:rPr b="1" lang="en-GB">
                <a:solidFill>
                  <a:srgbClr val="CC0000"/>
                </a:solidFill>
                <a:latin typeface="Titillium Web"/>
                <a:ea typeface="Titillium Web"/>
                <a:cs typeface="Titillium Web"/>
                <a:sym typeface="Titillium Web"/>
              </a:rPr>
              <a:t>early</a:t>
            </a:r>
            <a:r>
              <a:rPr lang="en-GB">
                <a:solidFill>
                  <a:srgbClr val="44546A"/>
                </a:solidFill>
                <a:latin typeface="Titillium Web"/>
                <a:ea typeface="Titillium Web"/>
                <a:cs typeface="Titillium Web"/>
                <a:sym typeface="Titillium Web"/>
              </a:rPr>
              <a:t> stages of HTN there are few or </a:t>
            </a:r>
            <a:r>
              <a:rPr b="1" lang="en-GB">
                <a:solidFill>
                  <a:srgbClr val="CC0000"/>
                </a:solidFill>
                <a:latin typeface="Titillium Web"/>
                <a:ea typeface="Titillium Web"/>
                <a:cs typeface="Titillium Web"/>
                <a:sym typeface="Titillium Web"/>
              </a:rPr>
              <a:t>no symptoms.</a:t>
            </a:r>
            <a:endParaRPr b="1">
              <a:solidFill>
                <a:srgbClr val="CC0000"/>
              </a:solidFill>
              <a:latin typeface="Titillium Web"/>
              <a:ea typeface="Titillium Web"/>
              <a:cs typeface="Titillium Web"/>
              <a:sym typeface="Titillium Web"/>
            </a:endParaRPr>
          </a:p>
        </p:txBody>
      </p:sp>
      <p:grpSp>
        <p:nvGrpSpPr>
          <p:cNvPr id="104" name="Google Shape;104;p9"/>
          <p:cNvGrpSpPr/>
          <p:nvPr/>
        </p:nvGrpSpPr>
        <p:grpSpPr>
          <a:xfrm>
            <a:off x="259050" y="1158401"/>
            <a:ext cx="6339900" cy="1062673"/>
            <a:chOff x="259050" y="1601591"/>
            <a:chExt cx="6339900" cy="1307422"/>
          </a:xfrm>
        </p:grpSpPr>
        <p:sp>
          <p:nvSpPr>
            <p:cNvPr id="105" name="Google Shape;105;p9"/>
            <p:cNvSpPr/>
            <p:nvPr/>
          </p:nvSpPr>
          <p:spPr>
            <a:xfrm>
              <a:off x="259050" y="1899213"/>
              <a:ext cx="6339900" cy="1009800"/>
            </a:xfrm>
            <a:prstGeom prst="roundRect">
              <a:avLst>
                <a:gd fmla="val 16667" name="adj"/>
              </a:avLst>
            </a:prstGeom>
            <a:noFill/>
            <a:ln cap="flat" cmpd="sng" w="38100">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rgbClr val="44546A"/>
                  </a:solidFill>
                  <a:latin typeface="Titillium Web"/>
                  <a:ea typeface="Titillium Web"/>
                  <a:cs typeface="Titillium Web"/>
                  <a:sym typeface="Titillium Web"/>
                </a:rPr>
                <a:t>a sustained</a:t>
              </a:r>
              <a:r>
                <a:rPr lang="en-GB">
                  <a:solidFill>
                    <a:srgbClr val="6AA84F"/>
                  </a:solidFill>
                  <a:latin typeface="Titillium Web"/>
                  <a:ea typeface="Titillium Web"/>
                  <a:cs typeface="Titillium Web"/>
                  <a:sym typeface="Titillium Web"/>
                </a:rPr>
                <a:t> (at least 3 readings)</a:t>
              </a:r>
              <a:r>
                <a:rPr lang="en-GB">
                  <a:solidFill>
                    <a:srgbClr val="00FF00"/>
                  </a:solidFill>
                  <a:latin typeface="Titillium Web"/>
                  <a:ea typeface="Titillium Web"/>
                  <a:cs typeface="Titillium Web"/>
                  <a:sym typeface="Titillium Web"/>
                </a:rPr>
                <a:t> </a:t>
              </a:r>
              <a:r>
                <a:rPr lang="en-GB">
                  <a:solidFill>
                    <a:srgbClr val="A61C00"/>
                  </a:solidFill>
                  <a:latin typeface="Titillium Web"/>
                  <a:ea typeface="Titillium Web"/>
                  <a:cs typeface="Titillium Web"/>
                  <a:sym typeface="Titillium Web"/>
                </a:rPr>
                <a:t>systolic</a:t>
              </a:r>
              <a:r>
                <a:rPr lang="en-GB">
                  <a:solidFill>
                    <a:srgbClr val="44546A"/>
                  </a:solidFill>
                  <a:latin typeface="Titillium Web"/>
                  <a:ea typeface="Titillium Web"/>
                  <a:cs typeface="Titillium Web"/>
                  <a:sym typeface="Titillium Web"/>
                </a:rPr>
                <a:t> pressure in excess of </a:t>
              </a:r>
              <a:r>
                <a:rPr lang="en-GB">
                  <a:solidFill>
                    <a:srgbClr val="A61C00"/>
                  </a:solidFill>
                  <a:latin typeface="Titillium Web"/>
                  <a:ea typeface="Titillium Web"/>
                  <a:cs typeface="Titillium Web"/>
                  <a:sym typeface="Titillium Web"/>
                </a:rPr>
                <a:t>140 mmHg </a:t>
              </a:r>
              <a:r>
                <a:rPr lang="en-GB">
                  <a:solidFill>
                    <a:srgbClr val="44546A"/>
                  </a:solidFill>
                  <a:latin typeface="Titillium Web"/>
                  <a:ea typeface="Titillium Web"/>
                  <a:cs typeface="Titillium Web"/>
                  <a:sym typeface="Titillium Web"/>
                </a:rPr>
                <a:t>or a sustained </a:t>
              </a:r>
              <a:r>
                <a:rPr lang="en-GB">
                  <a:solidFill>
                    <a:srgbClr val="A61C00"/>
                  </a:solidFill>
                  <a:latin typeface="Titillium Web"/>
                  <a:ea typeface="Titillium Web"/>
                  <a:cs typeface="Titillium Web"/>
                  <a:sym typeface="Titillium Web"/>
                </a:rPr>
                <a:t>diastolic</a:t>
              </a:r>
              <a:r>
                <a:rPr lang="en-GB">
                  <a:solidFill>
                    <a:srgbClr val="44546A"/>
                  </a:solidFill>
                  <a:latin typeface="Titillium Web"/>
                  <a:ea typeface="Titillium Web"/>
                  <a:cs typeface="Titillium Web"/>
                  <a:sym typeface="Titillium Web"/>
                </a:rPr>
                <a:t> pressure more than </a:t>
              </a:r>
              <a:r>
                <a:rPr lang="en-GB">
                  <a:solidFill>
                    <a:srgbClr val="A61C00"/>
                  </a:solidFill>
                  <a:latin typeface="Titillium Web"/>
                  <a:ea typeface="Titillium Web"/>
                  <a:cs typeface="Titillium Web"/>
                  <a:sym typeface="Titillium Web"/>
                </a:rPr>
                <a:t>90 mmHg</a:t>
              </a:r>
              <a:r>
                <a:rPr lang="en-GB">
                  <a:solidFill>
                    <a:srgbClr val="44546A"/>
                  </a:solidFill>
                  <a:latin typeface="Titillium Web"/>
                  <a:ea typeface="Titillium Web"/>
                  <a:cs typeface="Titillium Web"/>
                  <a:sym typeface="Titillium Web"/>
                </a:rPr>
                <a:t> (&gt;140/90)</a:t>
              </a:r>
              <a:endParaRPr>
                <a:solidFill>
                  <a:srgbClr val="44546A"/>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a:latin typeface="Century Gothic"/>
                <a:ea typeface="Century Gothic"/>
                <a:cs typeface="Century Gothic"/>
                <a:sym typeface="Century Gothic"/>
              </a:endParaRPr>
            </a:p>
          </p:txBody>
        </p:sp>
        <p:sp>
          <p:nvSpPr>
            <p:cNvPr id="106" name="Google Shape;106;p9"/>
            <p:cNvSpPr/>
            <p:nvPr/>
          </p:nvSpPr>
          <p:spPr>
            <a:xfrm>
              <a:off x="464250" y="1601591"/>
              <a:ext cx="2115000" cy="397500"/>
            </a:xfrm>
            <a:prstGeom prst="flowChartAlternateProcess">
              <a:avLst/>
            </a:prstGeom>
            <a:solidFill>
              <a:srgbClr val="6D9EEB"/>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FFFFFF"/>
                  </a:solidFill>
                  <a:latin typeface="Exo"/>
                  <a:ea typeface="Exo"/>
                  <a:cs typeface="Exo"/>
                  <a:sym typeface="Exo"/>
                </a:rPr>
                <a:t>Definition</a:t>
              </a:r>
              <a:endParaRPr b="1" i="0" sz="2000" u="none" cap="none" strike="noStrike">
                <a:solidFill>
                  <a:srgbClr val="FFFFFF"/>
                </a:solidFill>
                <a:latin typeface="Exo"/>
                <a:ea typeface="Exo"/>
                <a:cs typeface="Exo"/>
                <a:sym typeface="Exo"/>
              </a:endParaRPr>
            </a:p>
          </p:txBody>
        </p:sp>
      </p:grpSp>
      <p:cxnSp>
        <p:nvCxnSpPr>
          <p:cNvPr id="107" name="Google Shape;107;p9"/>
          <p:cNvCxnSpPr/>
          <p:nvPr/>
        </p:nvCxnSpPr>
        <p:spPr>
          <a:xfrm>
            <a:off x="3870100" y="2601425"/>
            <a:ext cx="1696800" cy="411000"/>
          </a:xfrm>
          <a:prstGeom prst="bentConnector3">
            <a:avLst>
              <a:gd fmla="val 100004" name="adj1"/>
            </a:avLst>
          </a:prstGeom>
          <a:noFill/>
          <a:ln cap="flat" cmpd="sng" w="38100">
            <a:solidFill>
              <a:srgbClr val="1C4587"/>
            </a:solidFill>
            <a:prstDash val="solid"/>
            <a:round/>
            <a:headEnd len="med" w="med" type="none"/>
            <a:tailEnd len="med" w="med" type="diamond"/>
          </a:ln>
        </p:spPr>
      </p:cxnSp>
      <p:sp>
        <p:nvSpPr>
          <p:cNvPr id="108" name="Google Shape;108;p9"/>
          <p:cNvSpPr txBox="1"/>
          <p:nvPr/>
        </p:nvSpPr>
        <p:spPr>
          <a:xfrm>
            <a:off x="4973775" y="3897725"/>
            <a:ext cx="1696800" cy="43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6AA84F"/>
                </a:solidFill>
              </a:rPr>
              <a:t>At some point shows symptoms when it has advanced </a:t>
            </a:r>
            <a:endParaRPr sz="800">
              <a:solidFill>
                <a:srgbClr val="6AA84F"/>
              </a:solidFill>
            </a:endParaRPr>
          </a:p>
        </p:txBody>
      </p:sp>
      <p:sp>
        <p:nvSpPr>
          <p:cNvPr id="109" name="Google Shape;109;p9"/>
          <p:cNvSpPr/>
          <p:nvPr/>
        </p:nvSpPr>
        <p:spPr>
          <a:xfrm>
            <a:off x="1644725" y="2240375"/>
            <a:ext cx="693600" cy="33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 name="Google Shape;110;p9"/>
          <p:cNvCxnSpPr/>
          <p:nvPr/>
        </p:nvCxnSpPr>
        <p:spPr>
          <a:xfrm>
            <a:off x="3238725" y="2225975"/>
            <a:ext cx="4800" cy="366900"/>
          </a:xfrm>
          <a:prstGeom prst="straightConnector1">
            <a:avLst/>
          </a:prstGeom>
          <a:noFill/>
          <a:ln cap="flat" cmpd="sng" w="28575">
            <a:solidFill>
              <a:srgbClr val="1C4587"/>
            </a:solidFill>
            <a:prstDash val="solid"/>
            <a:round/>
            <a:headEnd len="med" w="med" type="none"/>
            <a:tailEnd len="med" w="med" type="none"/>
          </a:ln>
        </p:spPr>
      </p:cxnSp>
      <p:sp>
        <p:nvSpPr>
          <p:cNvPr id="111" name="Google Shape;111;p9"/>
          <p:cNvSpPr/>
          <p:nvPr/>
        </p:nvSpPr>
        <p:spPr>
          <a:xfrm>
            <a:off x="4177875" y="8339125"/>
            <a:ext cx="2692800" cy="89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p:nvPr/>
        </p:nvSpPr>
        <p:spPr>
          <a:xfrm rot="-1738803">
            <a:off x="4019810" y="8624067"/>
            <a:ext cx="1365930" cy="603868"/>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 name="Google Shape;113;p9"/>
          <p:cNvGrpSpPr/>
          <p:nvPr/>
        </p:nvGrpSpPr>
        <p:grpSpPr>
          <a:xfrm>
            <a:off x="374757" y="4484816"/>
            <a:ext cx="6213994" cy="4520866"/>
            <a:chOff x="1456300" y="3138100"/>
            <a:chExt cx="3945393" cy="3422306"/>
          </a:xfrm>
        </p:grpSpPr>
        <p:cxnSp>
          <p:nvCxnSpPr>
            <p:cNvPr id="114" name="Google Shape;114;p9"/>
            <p:cNvCxnSpPr/>
            <p:nvPr/>
          </p:nvCxnSpPr>
          <p:spPr>
            <a:xfrm>
              <a:off x="1696207" y="3495987"/>
              <a:ext cx="11700" cy="2902200"/>
            </a:xfrm>
            <a:prstGeom prst="straightConnector1">
              <a:avLst/>
            </a:prstGeom>
            <a:noFill/>
            <a:ln cap="flat" cmpd="sng" w="9525">
              <a:solidFill>
                <a:srgbClr val="C9DAF8"/>
              </a:solidFill>
              <a:prstDash val="solid"/>
              <a:round/>
              <a:headEnd len="sm" w="sm" type="none"/>
              <a:tailEnd len="sm" w="sm" type="none"/>
            </a:ln>
          </p:spPr>
        </p:cxnSp>
        <p:cxnSp>
          <p:nvCxnSpPr>
            <p:cNvPr id="115" name="Google Shape;115;p9"/>
            <p:cNvCxnSpPr/>
            <p:nvPr/>
          </p:nvCxnSpPr>
          <p:spPr>
            <a:xfrm flipH="1" rot="10800000">
              <a:off x="1701758" y="4071998"/>
              <a:ext cx="528000" cy="3000"/>
            </a:xfrm>
            <a:prstGeom prst="straightConnector1">
              <a:avLst/>
            </a:prstGeom>
            <a:noFill/>
            <a:ln cap="flat" cmpd="sng" w="9525">
              <a:solidFill>
                <a:srgbClr val="C9DAF8"/>
              </a:solidFill>
              <a:prstDash val="solid"/>
              <a:round/>
              <a:headEnd len="sm" w="sm" type="none"/>
              <a:tailEnd len="sm" w="sm" type="none"/>
            </a:ln>
          </p:spPr>
        </p:cxnSp>
        <p:sp>
          <p:nvSpPr>
            <p:cNvPr id="116" name="Google Shape;116;p9"/>
            <p:cNvSpPr txBox="1"/>
            <p:nvPr/>
          </p:nvSpPr>
          <p:spPr>
            <a:xfrm>
              <a:off x="2229605" y="3889112"/>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None/>
              </a:pPr>
              <a:r>
                <a:rPr lang="en-GB">
                  <a:solidFill>
                    <a:srgbClr val="666666"/>
                  </a:solidFill>
                  <a:latin typeface="Titillium Web"/>
                  <a:ea typeface="Titillium Web"/>
                  <a:cs typeface="Titillium Web"/>
                  <a:sym typeface="Titillium Web"/>
                </a:rPr>
                <a:t> </a:t>
              </a:r>
              <a:r>
                <a:rPr lang="en-GB" sz="2000">
                  <a:solidFill>
                    <a:schemeClr val="dk2"/>
                  </a:solidFill>
                  <a:latin typeface="Titillium Web"/>
                  <a:ea typeface="Titillium Web"/>
                  <a:cs typeface="Titillium Web"/>
                  <a:sym typeface="Titillium Web"/>
                </a:rPr>
                <a:t>Coronary heart disease.</a:t>
              </a:r>
              <a:endParaRPr>
                <a:solidFill>
                  <a:schemeClr val="dk2"/>
                </a:solidFill>
                <a:latin typeface="Titillium Web"/>
                <a:ea typeface="Titillium Web"/>
                <a:cs typeface="Titillium Web"/>
                <a:sym typeface="Titillium Web"/>
              </a:endParaRPr>
            </a:p>
          </p:txBody>
        </p:sp>
        <p:cxnSp>
          <p:nvCxnSpPr>
            <p:cNvPr id="117" name="Google Shape;117;p9"/>
            <p:cNvCxnSpPr/>
            <p:nvPr/>
          </p:nvCxnSpPr>
          <p:spPr>
            <a:xfrm flipH="1" rot="10800000">
              <a:off x="1701758" y="4667735"/>
              <a:ext cx="528000" cy="3000"/>
            </a:xfrm>
            <a:prstGeom prst="straightConnector1">
              <a:avLst/>
            </a:prstGeom>
            <a:noFill/>
            <a:ln cap="flat" cmpd="sng" w="9525">
              <a:solidFill>
                <a:srgbClr val="C9DAF8"/>
              </a:solidFill>
              <a:prstDash val="solid"/>
              <a:round/>
              <a:headEnd len="sm" w="sm" type="none"/>
              <a:tailEnd len="sm" w="sm" type="none"/>
            </a:ln>
          </p:spPr>
        </p:cxnSp>
        <p:sp>
          <p:nvSpPr>
            <p:cNvPr id="118" name="Google Shape;118;p9"/>
            <p:cNvSpPr txBox="1"/>
            <p:nvPr/>
          </p:nvSpPr>
          <p:spPr>
            <a:xfrm>
              <a:off x="2229605" y="4484848"/>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300"/>
                </a:spcBef>
                <a:spcAft>
                  <a:spcPts val="0"/>
                </a:spcAft>
                <a:buNone/>
              </a:pPr>
              <a:r>
                <a:rPr lang="en-GB" sz="2000">
                  <a:solidFill>
                    <a:srgbClr val="666666"/>
                  </a:solidFill>
                  <a:latin typeface="Titillium Web"/>
                  <a:ea typeface="Titillium Web"/>
                  <a:cs typeface="Titillium Web"/>
                  <a:sym typeface="Titillium Web"/>
                </a:rPr>
                <a:t>Cerebrovascular accidents (stroke)</a:t>
              </a:r>
              <a:endParaRPr sz="1800">
                <a:solidFill>
                  <a:srgbClr val="66666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sz="1600">
                <a:solidFill>
                  <a:srgbClr val="434343"/>
                </a:solidFill>
                <a:latin typeface="Titillium Web"/>
                <a:ea typeface="Titillium Web"/>
                <a:cs typeface="Titillium Web"/>
                <a:sym typeface="Titillium Web"/>
              </a:endParaRPr>
            </a:p>
          </p:txBody>
        </p:sp>
        <p:cxnSp>
          <p:nvCxnSpPr>
            <p:cNvPr id="119" name="Google Shape;119;p9"/>
            <p:cNvCxnSpPr/>
            <p:nvPr/>
          </p:nvCxnSpPr>
          <p:spPr>
            <a:xfrm flipH="1" rot="10800000">
              <a:off x="1703446" y="5228845"/>
              <a:ext cx="528000" cy="3000"/>
            </a:xfrm>
            <a:prstGeom prst="straightConnector1">
              <a:avLst/>
            </a:prstGeom>
            <a:noFill/>
            <a:ln cap="flat" cmpd="sng" w="9525">
              <a:solidFill>
                <a:srgbClr val="C9DAF8"/>
              </a:solidFill>
              <a:prstDash val="solid"/>
              <a:round/>
              <a:headEnd len="sm" w="sm" type="none"/>
              <a:tailEnd len="sm" w="sm" type="none"/>
            </a:ln>
          </p:spPr>
        </p:cxnSp>
        <p:sp>
          <p:nvSpPr>
            <p:cNvPr id="120" name="Google Shape;120;p9"/>
            <p:cNvSpPr txBox="1"/>
            <p:nvPr/>
          </p:nvSpPr>
          <p:spPr>
            <a:xfrm>
              <a:off x="2231293" y="5045959"/>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300"/>
                </a:spcBef>
                <a:spcAft>
                  <a:spcPts val="0"/>
                </a:spcAft>
                <a:buNone/>
              </a:pPr>
              <a:r>
                <a:rPr lang="en-GB" sz="2000">
                  <a:solidFill>
                    <a:srgbClr val="666666"/>
                  </a:solidFill>
                  <a:latin typeface="Titillium Web"/>
                  <a:ea typeface="Titillium Web"/>
                  <a:cs typeface="Titillium Web"/>
                  <a:sym typeface="Titillium Web"/>
                </a:rPr>
                <a:t>Cardiac hypertrophy</a:t>
              </a:r>
              <a:endParaRPr sz="1800">
                <a:solidFill>
                  <a:srgbClr val="66666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sz="1600">
                <a:solidFill>
                  <a:srgbClr val="434343"/>
                </a:solidFill>
                <a:latin typeface="Titillium Web"/>
                <a:ea typeface="Titillium Web"/>
                <a:cs typeface="Titillium Web"/>
                <a:sym typeface="Titillium Web"/>
              </a:endParaRPr>
            </a:p>
          </p:txBody>
        </p:sp>
        <p:cxnSp>
          <p:nvCxnSpPr>
            <p:cNvPr id="121" name="Google Shape;121;p9"/>
            <p:cNvCxnSpPr/>
            <p:nvPr/>
          </p:nvCxnSpPr>
          <p:spPr>
            <a:xfrm flipH="1" rot="10800000">
              <a:off x="1701758" y="5789955"/>
              <a:ext cx="528000" cy="3000"/>
            </a:xfrm>
            <a:prstGeom prst="straightConnector1">
              <a:avLst/>
            </a:prstGeom>
            <a:noFill/>
            <a:ln cap="flat" cmpd="sng" w="9525">
              <a:solidFill>
                <a:srgbClr val="C9DAF8"/>
              </a:solidFill>
              <a:prstDash val="solid"/>
              <a:round/>
              <a:headEnd len="sm" w="sm" type="none"/>
              <a:tailEnd len="sm" w="sm" type="none"/>
            </a:ln>
          </p:spPr>
        </p:cxnSp>
        <p:sp>
          <p:nvSpPr>
            <p:cNvPr id="122" name="Google Shape;122;p9"/>
            <p:cNvSpPr txBox="1"/>
            <p:nvPr/>
          </p:nvSpPr>
          <p:spPr>
            <a:xfrm>
              <a:off x="2229605" y="5607069"/>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300"/>
                </a:spcBef>
                <a:spcAft>
                  <a:spcPts val="0"/>
                </a:spcAft>
                <a:buNone/>
              </a:pPr>
              <a:r>
                <a:rPr lang="en-GB" sz="2000">
                  <a:solidFill>
                    <a:srgbClr val="666666"/>
                  </a:solidFill>
                  <a:latin typeface="Titillium Web"/>
                  <a:ea typeface="Titillium Web"/>
                  <a:cs typeface="Titillium Web"/>
                  <a:sym typeface="Titillium Web"/>
                </a:rPr>
                <a:t>Congestive heart failure.</a:t>
              </a:r>
              <a:endParaRPr sz="1800">
                <a:solidFill>
                  <a:srgbClr val="66666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900"/>
                <a:buFont typeface="Arial"/>
                <a:buNone/>
              </a:pPr>
              <a:r>
                <a:t/>
              </a:r>
              <a:endParaRPr sz="1600">
                <a:solidFill>
                  <a:srgbClr val="434343"/>
                </a:solidFill>
                <a:latin typeface="Titillium Web"/>
                <a:ea typeface="Titillium Web"/>
                <a:cs typeface="Titillium Web"/>
                <a:sym typeface="Titillium Web"/>
              </a:endParaRPr>
            </a:p>
          </p:txBody>
        </p:sp>
        <p:cxnSp>
          <p:nvCxnSpPr>
            <p:cNvPr id="123" name="Google Shape;123;p9"/>
            <p:cNvCxnSpPr/>
            <p:nvPr/>
          </p:nvCxnSpPr>
          <p:spPr>
            <a:xfrm flipH="1" rot="10800000">
              <a:off x="1703446" y="6385693"/>
              <a:ext cx="528000" cy="3000"/>
            </a:xfrm>
            <a:prstGeom prst="straightConnector1">
              <a:avLst/>
            </a:prstGeom>
            <a:noFill/>
            <a:ln cap="flat" cmpd="sng" w="9525">
              <a:solidFill>
                <a:srgbClr val="C9DAF8"/>
              </a:solidFill>
              <a:prstDash val="solid"/>
              <a:round/>
              <a:headEnd len="sm" w="sm" type="none"/>
              <a:tailEnd len="sm" w="sm" type="none"/>
            </a:ln>
          </p:spPr>
        </p:cxnSp>
        <p:sp>
          <p:nvSpPr>
            <p:cNvPr id="124" name="Google Shape;124;p9"/>
            <p:cNvSpPr txBox="1"/>
            <p:nvPr/>
          </p:nvSpPr>
          <p:spPr>
            <a:xfrm>
              <a:off x="2231293" y="6202806"/>
              <a:ext cx="3170400" cy="3576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300"/>
                </a:spcBef>
                <a:spcAft>
                  <a:spcPts val="0"/>
                </a:spcAft>
                <a:buNone/>
              </a:pPr>
              <a:r>
                <a:rPr lang="en-GB" sz="2000">
                  <a:solidFill>
                    <a:srgbClr val="666666"/>
                  </a:solidFill>
                  <a:latin typeface="Titillium Web"/>
                  <a:ea typeface="Titillium Web"/>
                  <a:cs typeface="Titillium Web"/>
                  <a:sym typeface="Titillium Web"/>
                </a:rPr>
                <a:t>Aortic dissection.</a:t>
              </a:r>
              <a:endParaRPr i="0" sz="1600" u="none" cap="none" strike="noStrike">
                <a:solidFill>
                  <a:srgbClr val="666666"/>
                </a:solidFill>
                <a:latin typeface="Titillium Web"/>
                <a:ea typeface="Titillium Web"/>
                <a:cs typeface="Titillium Web"/>
                <a:sym typeface="Titillium Web"/>
              </a:endParaRPr>
            </a:p>
          </p:txBody>
        </p:sp>
        <p:sp>
          <p:nvSpPr>
            <p:cNvPr id="125" name="Google Shape;125;p9"/>
            <p:cNvSpPr/>
            <p:nvPr/>
          </p:nvSpPr>
          <p:spPr>
            <a:xfrm>
              <a:off x="1456300" y="3138100"/>
              <a:ext cx="3170400" cy="472200"/>
            </a:xfrm>
            <a:prstGeom prst="roundRect">
              <a:avLst>
                <a:gd fmla="val 16667" name="adj"/>
              </a:avLst>
            </a:prstGeom>
            <a:solidFill>
              <a:srgbClr val="C9DAF8"/>
            </a:solidFill>
            <a:ln>
              <a:noFill/>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3100"/>
                <a:buFont typeface="Arial"/>
                <a:buNone/>
              </a:pPr>
              <a:r>
                <a:rPr lang="en-GB" sz="1800">
                  <a:solidFill>
                    <a:srgbClr val="434343"/>
                  </a:solidFill>
                  <a:latin typeface="Titillium Web"/>
                  <a:ea typeface="Titillium Web"/>
                  <a:cs typeface="Titillium Web"/>
                  <a:sym typeface="Titillium Web"/>
                </a:rPr>
                <a:t>Hypertension is an important factor which contributes in development of:</a:t>
              </a:r>
              <a:endParaRPr i="0" sz="1800" u="none" cap="none" strike="noStrike">
                <a:solidFill>
                  <a:srgbClr val="434343"/>
                </a:solidFill>
                <a:latin typeface="Titillium Web"/>
                <a:ea typeface="Titillium Web"/>
                <a:cs typeface="Titillium Web"/>
                <a:sym typeface="Titillium Web"/>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480000" y="94775"/>
            <a:ext cx="6858000" cy="117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GB" sz="3011"/>
              <a:t>Risk factors for Hypertension</a:t>
            </a:r>
            <a:r>
              <a:rPr lang="en-GB" sz="3011">
                <a:solidFill>
                  <a:srgbClr val="FF0000"/>
                </a:solidFill>
              </a:rPr>
              <a:t>*</a:t>
            </a:r>
            <a:endParaRPr sz="3011">
              <a:solidFill>
                <a:srgbClr val="FF0000"/>
              </a:solidFill>
            </a:endParaRPr>
          </a:p>
        </p:txBody>
      </p:sp>
      <p:sp>
        <p:nvSpPr>
          <p:cNvPr id="131" name="Google Shape;131;p10"/>
          <p:cNvSpPr/>
          <p:nvPr/>
        </p:nvSpPr>
        <p:spPr>
          <a:xfrm>
            <a:off x="4972337" y="2335404"/>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200">
                <a:solidFill>
                  <a:schemeClr val="dk1"/>
                </a:solidFill>
                <a:latin typeface="Titillium Web"/>
                <a:ea typeface="Titillium Web"/>
                <a:cs typeface="Titillium Web"/>
                <a:sym typeface="Titillium Web"/>
              </a:rPr>
              <a:t> </a:t>
            </a:r>
            <a:r>
              <a:rPr b="1" lang="en-GB" sz="1200">
                <a:solidFill>
                  <a:schemeClr val="dk1"/>
                </a:solidFill>
                <a:latin typeface="Titillium Web"/>
                <a:ea typeface="Titillium Web"/>
                <a:cs typeface="Titillium Web"/>
                <a:sym typeface="Titillium Web"/>
              </a:rPr>
              <a:t>Race</a:t>
            </a:r>
            <a:r>
              <a:rPr lang="en-GB" sz="1200">
                <a:solidFill>
                  <a:schemeClr val="dk1"/>
                </a:solidFill>
                <a:latin typeface="Titillium Web"/>
                <a:ea typeface="Titillium Web"/>
                <a:cs typeface="Titillium Web"/>
                <a:sym typeface="Titillium Web"/>
              </a:rPr>
              <a:t>: </a:t>
            </a:r>
            <a:r>
              <a:rPr lang="en-GB" sz="1200">
                <a:solidFill>
                  <a:schemeClr val="dk1"/>
                </a:solidFill>
                <a:latin typeface="Titillium Web"/>
                <a:ea typeface="Titillium Web"/>
                <a:cs typeface="Titillium Web"/>
                <a:sym typeface="Titillium Web"/>
              </a:rPr>
              <a:t>African</a:t>
            </a:r>
            <a:r>
              <a:rPr lang="en-GB" sz="1200">
                <a:solidFill>
                  <a:schemeClr val="dk1"/>
                </a:solidFill>
                <a:latin typeface="Titillium Web"/>
                <a:ea typeface="Titillium Web"/>
                <a:cs typeface="Titillium Web"/>
                <a:sym typeface="Titillium Web"/>
              </a:rPr>
              <a:t>-America</a:t>
            </a:r>
            <a:endParaRPr i="0" sz="1200" u="none" cap="none" strike="noStrike">
              <a:solidFill>
                <a:schemeClr val="dk1"/>
              </a:solidFill>
              <a:latin typeface="Titillium Web"/>
              <a:ea typeface="Titillium Web"/>
              <a:cs typeface="Titillium Web"/>
              <a:sym typeface="Titillium Web"/>
            </a:endParaRPr>
          </a:p>
        </p:txBody>
      </p:sp>
      <p:sp>
        <p:nvSpPr>
          <p:cNvPr id="132" name="Google Shape;132;p10"/>
          <p:cNvSpPr/>
          <p:nvPr/>
        </p:nvSpPr>
        <p:spPr>
          <a:xfrm>
            <a:off x="4972325" y="4195856"/>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a:latin typeface="Cabin"/>
                <a:ea typeface="Cabin"/>
                <a:cs typeface="Cabin"/>
                <a:sym typeface="Cabin"/>
              </a:rPr>
              <a:t> </a:t>
            </a:r>
            <a:r>
              <a:rPr lang="en-GB">
                <a:latin typeface="Cabin"/>
                <a:ea typeface="Cabin"/>
                <a:cs typeface="Cabin"/>
                <a:sym typeface="Cabin"/>
              </a:rPr>
              <a:t> </a:t>
            </a:r>
            <a:r>
              <a:rPr b="1" lang="en-GB" sz="1200">
                <a:solidFill>
                  <a:schemeClr val="dk1"/>
                </a:solidFill>
                <a:latin typeface="Titillium Web"/>
                <a:ea typeface="Titillium Web"/>
                <a:cs typeface="Titillium Web"/>
                <a:sym typeface="Titillium Web"/>
              </a:rPr>
              <a:t>Age</a:t>
            </a:r>
            <a:endParaRPr b="1">
              <a:solidFill>
                <a:schemeClr val="dk1"/>
              </a:solidFill>
              <a:latin typeface="Cabin"/>
              <a:ea typeface="Cabin"/>
              <a:cs typeface="Cabin"/>
              <a:sym typeface="Cabin"/>
            </a:endParaRPr>
          </a:p>
        </p:txBody>
      </p:sp>
      <p:sp>
        <p:nvSpPr>
          <p:cNvPr id="133" name="Google Shape;133;p10"/>
          <p:cNvSpPr/>
          <p:nvPr/>
        </p:nvSpPr>
        <p:spPr>
          <a:xfrm>
            <a:off x="2595596" y="4850450"/>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lnSpc>
                <a:spcPct val="80000"/>
              </a:lnSpc>
              <a:spcBef>
                <a:spcPts val="1000"/>
              </a:spcBef>
              <a:spcAft>
                <a:spcPts val="0"/>
              </a:spcAft>
              <a:buNone/>
            </a:pPr>
            <a:r>
              <a:rPr b="1" lang="en-GB" sz="1200">
                <a:solidFill>
                  <a:schemeClr val="dk1"/>
                </a:solidFill>
                <a:latin typeface="Titillium Web"/>
                <a:ea typeface="Titillium Web"/>
                <a:cs typeface="Titillium Web"/>
                <a:sym typeface="Titillium Web"/>
              </a:rPr>
              <a:t>Diet</a:t>
            </a:r>
            <a:r>
              <a:rPr lang="en-GB" sz="1200">
                <a:solidFill>
                  <a:schemeClr val="dk1"/>
                </a:solidFill>
                <a:latin typeface="Titillium Web"/>
                <a:ea typeface="Titillium Web"/>
                <a:cs typeface="Titillium Web"/>
                <a:sym typeface="Titillium Web"/>
              </a:rPr>
              <a:t>, particularly sodium intake</a:t>
            </a:r>
            <a:endParaRPr sz="700">
              <a:solidFill>
                <a:schemeClr val="dk1"/>
              </a:solidFill>
              <a:latin typeface="Titillium Web"/>
              <a:ea typeface="Titillium Web"/>
              <a:cs typeface="Titillium Web"/>
              <a:sym typeface="Titillium Web"/>
            </a:endParaRPr>
          </a:p>
        </p:txBody>
      </p:sp>
      <p:sp>
        <p:nvSpPr>
          <p:cNvPr id="134" name="Google Shape;134;p10"/>
          <p:cNvSpPr/>
          <p:nvPr/>
        </p:nvSpPr>
        <p:spPr>
          <a:xfrm>
            <a:off x="218875" y="2356250"/>
            <a:ext cx="19842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t/>
            </a:r>
            <a:endParaRPr b="1" sz="12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b="1" sz="12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b="1" lang="en-GB" sz="1200">
                <a:solidFill>
                  <a:schemeClr val="dk1"/>
                </a:solidFill>
                <a:latin typeface="Titillium Web"/>
                <a:ea typeface="Titillium Web"/>
                <a:cs typeface="Titillium Web"/>
                <a:sym typeface="Titillium Web"/>
              </a:rPr>
              <a:t>Use of oral contraceptives</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b="1" lang="en-GB" sz="1000">
                <a:solidFill>
                  <a:srgbClr val="666666"/>
                </a:solidFill>
                <a:latin typeface="Titillium Web"/>
                <a:ea typeface="Titillium Web"/>
                <a:cs typeface="Titillium Web"/>
                <a:sym typeface="Titillium Web"/>
              </a:rPr>
              <a:t> </a:t>
            </a:r>
            <a:r>
              <a:rPr lang="en-GB" sz="1000">
                <a:solidFill>
                  <a:srgbClr val="6AA84F"/>
                </a:solidFill>
                <a:latin typeface="Titillium Web"/>
                <a:ea typeface="Titillium Web"/>
                <a:cs typeface="Titillium Web"/>
                <a:sym typeface="Titillium Web"/>
              </a:rPr>
              <a:t>(used for long period, 10 yrs) </a:t>
            </a:r>
            <a:endParaRPr sz="1000">
              <a:solidFill>
                <a:srgbClr val="6AA84F"/>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sz="12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a:latin typeface="Cabin"/>
              <a:ea typeface="Cabin"/>
              <a:cs typeface="Cabin"/>
              <a:sym typeface="Cabin"/>
            </a:endParaRPr>
          </a:p>
        </p:txBody>
      </p:sp>
      <p:sp>
        <p:nvSpPr>
          <p:cNvPr id="135" name="Google Shape;135;p10"/>
          <p:cNvSpPr/>
          <p:nvPr/>
        </p:nvSpPr>
        <p:spPr>
          <a:xfrm>
            <a:off x="243450" y="3276062"/>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b="1" lang="en-GB" sz="1200">
                <a:solidFill>
                  <a:schemeClr val="dk1"/>
                </a:solidFill>
                <a:latin typeface="Titillium Web"/>
                <a:ea typeface="Titillium Web"/>
                <a:cs typeface="Titillium Web"/>
                <a:sym typeface="Titillium Web"/>
              </a:rPr>
              <a:t>Diabetes</a:t>
            </a:r>
            <a:endParaRPr b="1" sz="12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a:latin typeface="Cabin"/>
              <a:ea typeface="Cabin"/>
              <a:cs typeface="Cabin"/>
              <a:sym typeface="Cabin"/>
            </a:endParaRPr>
          </a:p>
        </p:txBody>
      </p:sp>
      <p:sp>
        <p:nvSpPr>
          <p:cNvPr id="136" name="Google Shape;136;p10"/>
          <p:cNvSpPr/>
          <p:nvPr/>
        </p:nvSpPr>
        <p:spPr>
          <a:xfrm>
            <a:off x="3543425" y="1266875"/>
            <a:ext cx="18714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Cabin"/>
                <a:ea typeface="Cabin"/>
                <a:cs typeface="Cabin"/>
                <a:sym typeface="Cabin"/>
              </a:rPr>
              <a:t> </a:t>
            </a:r>
            <a:r>
              <a:rPr b="1" lang="en-GB" sz="1200">
                <a:solidFill>
                  <a:schemeClr val="dk1"/>
                </a:solidFill>
                <a:latin typeface="Titillium Web"/>
                <a:ea typeface="Titillium Web"/>
                <a:cs typeface="Titillium Web"/>
                <a:sym typeface="Titillium Web"/>
              </a:rPr>
              <a:t>Hereditary</a:t>
            </a:r>
            <a:r>
              <a:rPr lang="en-GB" sz="1200">
                <a:solidFill>
                  <a:schemeClr val="dk1"/>
                </a:solidFill>
                <a:latin typeface="Titillium Web"/>
                <a:ea typeface="Titillium Web"/>
                <a:cs typeface="Titillium Web"/>
                <a:sym typeface="Titillium Web"/>
              </a:rPr>
              <a:t>, </a:t>
            </a:r>
            <a:r>
              <a:rPr lang="en-GB" sz="1200">
                <a:solidFill>
                  <a:srgbClr val="CC0000"/>
                </a:solidFill>
                <a:latin typeface="Titillium Web"/>
                <a:ea typeface="Titillium Web"/>
                <a:cs typeface="Titillium Web"/>
                <a:sym typeface="Titillium Web"/>
              </a:rPr>
              <a:t>Genetics</a:t>
            </a:r>
            <a:r>
              <a:rPr lang="en-GB" sz="1200">
                <a:solidFill>
                  <a:schemeClr val="dk1"/>
                </a:solidFill>
                <a:latin typeface="Titillium Web"/>
                <a:ea typeface="Titillium Web"/>
                <a:cs typeface="Titillium Web"/>
                <a:sym typeface="Titillium Web"/>
              </a:rPr>
              <a:t>-family history</a:t>
            </a:r>
            <a:r>
              <a:rPr lang="en-GB" sz="1200">
                <a:solidFill>
                  <a:srgbClr val="666666"/>
                </a:solidFill>
                <a:latin typeface="Titillium Web"/>
                <a:ea typeface="Titillium Web"/>
                <a:cs typeface="Titillium Web"/>
                <a:sym typeface="Titillium Web"/>
              </a:rPr>
              <a:t> </a:t>
            </a:r>
            <a:endParaRPr sz="12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lang="en-GB" sz="1000">
                <a:solidFill>
                  <a:srgbClr val="6AA84F"/>
                </a:solidFill>
                <a:latin typeface="Titillium Web"/>
                <a:ea typeface="Titillium Web"/>
                <a:cs typeface="Titillium Web"/>
                <a:sym typeface="Titillium Web"/>
              </a:rPr>
              <a:t>( most important)</a:t>
            </a:r>
            <a:endParaRPr i="0" sz="1000" u="none" cap="none" strike="noStrike">
              <a:solidFill>
                <a:srgbClr val="6AA84F"/>
              </a:solidFill>
              <a:latin typeface="Titillium Web"/>
              <a:ea typeface="Titillium Web"/>
              <a:cs typeface="Titillium Web"/>
              <a:sym typeface="Titillium Web"/>
            </a:endParaRPr>
          </a:p>
        </p:txBody>
      </p:sp>
      <p:sp>
        <p:nvSpPr>
          <p:cNvPr id="137" name="Google Shape;137;p10"/>
          <p:cNvSpPr/>
          <p:nvPr/>
        </p:nvSpPr>
        <p:spPr>
          <a:xfrm>
            <a:off x="4947747" y="3265631"/>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200">
                <a:solidFill>
                  <a:srgbClr val="666666"/>
                </a:solidFill>
                <a:latin typeface="Titillium Web"/>
                <a:ea typeface="Titillium Web"/>
                <a:cs typeface="Titillium Web"/>
                <a:sym typeface="Titillium Web"/>
              </a:rPr>
              <a:t>    </a:t>
            </a:r>
            <a:r>
              <a:rPr b="1" lang="en-GB" sz="1200">
                <a:solidFill>
                  <a:schemeClr val="dk1"/>
                </a:solidFill>
                <a:latin typeface="Titillium Web"/>
                <a:ea typeface="Titillium Web"/>
                <a:cs typeface="Titillium Web"/>
                <a:sym typeface="Titillium Web"/>
              </a:rPr>
              <a:t>Gender</a:t>
            </a:r>
            <a:r>
              <a:rPr lang="en-GB" sz="1200">
                <a:solidFill>
                  <a:schemeClr val="dk1"/>
                </a:solidFill>
                <a:latin typeface="Titillium Web"/>
                <a:ea typeface="Titillium Web"/>
                <a:cs typeface="Titillium Web"/>
                <a:sym typeface="Titillium Web"/>
              </a:rPr>
              <a:t>: Men &amp; </a:t>
            </a:r>
            <a:r>
              <a:rPr lang="en-GB" sz="1200">
                <a:solidFill>
                  <a:srgbClr val="CC0000"/>
                </a:solidFill>
                <a:latin typeface="Titillium Web"/>
                <a:ea typeface="Titillium Web"/>
                <a:cs typeface="Titillium Web"/>
                <a:sym typeface="Titillium Web"/>
              </a:rPr>
              <a:t>postmenopausal</a:t>
            </a:r>
            <a:r>
              <a:rPr lang="en-GB" sz="1200">
                <a:solidFill>
                  <a:srgbClr val="666666"/>
                </a:solidFill>
                <a:latin typeface="Titillium Web"/>
                <a:ea typeface="Titillium Web"/>
                <a:cs typeface="Titillium Web"/>
                <a:sym typeface="Titillium Web"/>
              </a:rPr>
              <a:t> </a:t>
            </a:r>
            <a:r>
              <a:rPr lang="en-GB" sz="1200">
                <a:solidFill>
                  <a:schemeClr val="dk1"/>
                </a:solidFill>
                <a:latin typeface="Titillium Web"/>
                <a:ea typeface="Titillium Web"/>
                <a:cs typeface="Titillium Web"/>
                <a:sym typeface="Titillium Web"/>
              </a:rPr>
              <a:t>women</a:t>
            </a:r>
            <a:endParaRPr>
              <a:solidFill>
                <a:schemeClr val="dk1"/>
              </a:solidFill>
              <a:latin typeface="Cabin"/>
              <a:ea typeface="Cabin"/>
              <a:cs typeface="Cabin"/>
              <a:sym typeface="Cabin"/>
            </a:endParaRPr>
          </a:p>
        </p:txBody>
      </p:sp>
      <p:sp>
        <p:nvSpPr>
          <p:cNvPr id="138" name="Google Shape;138;p10"/>
          <p:cNvSpPr/>
          <p:nvPr/>
        </p:nvSpPr>
        <p:spPr>
          <a:xfrm>
            <a:off x="218875" y="4195878"/>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b="1" lang="en-GB" sz="1200">
                <a:solidFill>
                  <a:schemeClr val="dk1"/>
                </a:solidFill>
                <a:latin typeface="Titillium Web"/>
                <a:ea typeface="Titillium Web"/>
                <a:cs typeface="Titillium Web"/>
                <a:sym typeface="Titillium Web"/>
              </a:rPr>
              <a:t>Heavy alcohol consumption</a:t>
            </a:r>
            <a:endParaRPr b="1" sz="12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a:latin typeface="Cabin"/>
              <a:ea typeface="Cabin"/>
              <a:cs typeface="Cabin"/>
              <a:sym typeface="Cabin"/>
            </a:endParaRPr>
          </a:p>
        </p:txBody>
      </p:sp>
      <p:cxnSp>
        <p:nvCxnSpPr>
          <p:cNvPr id="139" name="Google Shape;139;p10"/>
          <p:cNvCxnSpPr>
            <a:stCxn id="140" idx="4"/>
            <a:endCxn id="133" idx="0"/>
          </p:cNvCxnSpPr>
          <p:nvPr/>
        </p:nvCxnSpPr>
        <p:spPr>
          <a:xfrm rot="5400000">
            <a:off x="3171140" y="4580308"/>
            <a:ext cx="528000" cy="12300"/>
          </a:xfrm>
          <a:prstGeom prst="curvedConnector3">
            <a:avLst>
              <a:gd fmla="val 49999" name="adj1"/>
            </a:avLst>
          </a:prstGeom>
          <a:noFill/>
          <a:ln cap="flat" cmpd="sng" w="28575">
            <a:solidFill>
              <a:srgbClr val="999999"/>
            </a:solidFill>
            <a:prstDash val="dot"/>
            <a:round/>
            <a:headEnd len="sm" w="sm" type="none"/>
            <a:tailEnd len="sm" w="sm" type="none"/>
          </a:ln>
        </p:spPr>
      </p:cxnSp>
      <p:cxnSp>
        <p:nvCxnSpPr>
          <p:cNvPr id="141" name="Google Shape;141;p10"/>
          <p:cNvCxnSpPr>
            <a:stCxn id="138" idx="3"/>
            <a:endCxn id="140" idx="3"/>
          </p:cNvCxnSpPr>
          <p:nvPr/>
        </p:nvCxnSpPr>
        <p:spPr>
          <a:xfrm flipH="1" rot="10800000">
            <a:off x="1885675" y="4114578"/>
            <a:ext cx="894000" cy="428100"/>
          </a:xfrm>
          <a:prstGeom prst="curvedConnector2">
            <a:avLst/>
          </a:prstGeom>
          <a:noFill/>
          <a:ln cap="flat" cmpd="sng" w="28575">
            <a:solidFill>
              <a:srgbClr val="999999"/>
            </a:solidFill>
            <a:prstDash val="dot"/>
            <a:round/>
            <a:headEnd len="sm" w="sm" type="none"/>
            <a:tailEnd len="sm" w="sm" type="none"/>
          </a:ln>
        </p:spPr>
      </p:cxnSp>
      <p:cxnSp>
        <p:nvCxnSpPr>
          <p:cNvPr id="142" name="Google Shape;142;p10"/>
          <p:cNvCxnSpPr>
            <a:stCxn id="132" idx="1"/>
            <a:endCxn id="140" idx="5"/>
          </p:cNvCxnSpPr>
          <p:nvPr/>
        </p:nvCxnSpPr>
        <p:spPr>
          <a:xfrm rot="10800000">
            <a:off x="4102925" y="4114556"/>
            <a:ext cx="869400" cy="428100"/>
          </a:xfrm>
          <a:prstGeom prst="curvedConnector2">
            <a:avLst/>
          </a:prstGeom>
          <a:noFill/>
          <a:ln cap="flat" cmpd="sng" w="28575">
            <a:solidFill>
              <a:srgbClr val="999999"/>
            </a:solidFill>
            <a:prstDash val="dot"/>
            <a:round/>
            <a:headEnd len="sm" w="sm" type="none"/>
            <a:tailEnd len="sm" w="sm" type="none"/>
          </a:ln>
        </p:spPr>
      </p:cxnSp>
      <p:cxnSp>
        <p:nvCxnSpPr>
          <p:cNvPr id="143" name="Google Shape;143;p10"/>
          <p:cNvCxnSpPr>
            <a:stCxn id="137" idx="1"/>
            <a:endCxn id="140" idx="6"/>
          </p:cNvCxnSpPr>
          <p:nvPr/>
        </p:nvCxnSpPr>
        <p:spPr>
          <a:xfrm flipH="1">
            <a:off x="4376847" y="3612431"/>
            <a:ext cx="570900" cy="600"/>
          </a:xfrm>
          <a:prstGeom prst="curvedConnector3">
            <a:avLst>
              <a:gd fmla="val 49987" name="adj1"/>
            </a:avLst>
          </a:prstGeom>
          <a:noFill/>
          <a:ln cap="flat" cmpd="sng" w="28575">
            <a:solidFill>
              <a:srgbClr val="999999"/>
            </a:solidFill>
            <a:prstDash val="dot"/>
            <a:round/>
            <a:headEnd len="sm" w="sm" type="none"/>
            <a:tailEnd len="sm" w="sm" type="none"/>
          </a:ln>
        </p:spPr>
      </p:cxnSp>
      <p:cxnSp>
        <p:nvCxnSpPr>
          <p:cNvPr id="144" name="Google Shape;144;p10"/>
          <p:cNvCxnSpPr>
            <a:stCxn id="131" idx="1"/>
            <a:endCxn id="140" idx="7"/>
          </p:cNvCxnSpPr>
          <p:nvPr/>
        </p:nvCxnSpPr>
        <p:spPr>
          <a:xfrm flipH="1">
            <a:off x="4102937" y="2682204"/>
            <a:ext cx="869400" cy="428400"/>
          </a:xfrm>
          <a:prstGeom prst="curvedConnector2">
            <a:avLst/>
          </a:prstGeom>
          <a:noFill/>
          <a:ln cap="flat" cmpd="sng" w="28575">
            <a:solidFill>
              <a:srgbClr val="999999"/>
            </a:solidFill>
            <a:prstDash val="dot"/>
            <a:round/>
            <a:headEnd len="sm" w="sm" type="none"/>
            <a:tailEnd len="sm" w="sm" type="none"/>
          </a:ln>
        </p:spPr>
      </p:cxnSp>
      <p:cxnSp>
        <p:nvCxnSpPr>
          <p:cNvPr id="145" name="Google Shape;145;p10"/>
          <p:cNvCxnSpPr>
            <a:stCxn id="140" idx="2"/>
            <a:endCxn id="135" idx="3"/>
          </p:cNvCxnSpPr>
          <p:nvPr/>
        </p:nvCxnSpPr>
        <p:spPr>
          <a:xfrm flipH="1">
            <a:off x="1910390" y="3612508"/>
            <a:ext cx="595200" cy="10500"/>
          </a:xfrm>
          <a:prstGeom prst="curvedConnector3">
            <a:avLst>
              <a:gd fmla="val 50012" name="adj1"/>
            </a:avLst>
          </a:prstGeom>
          <a:noFill/>
          <a:ln cap="flat" cmpd="sng" w="28575">
            <a:solidFill>
              <a:srgbClr val="999999"/>
            </a:solidFill>
            <a:prstDash val="dot"/>
            <a:round/>
            <a:headEnd len="sm" w="sm" type="none"/>
            <a:tailEnd len="sm" w="sm" type="none"/>
          </a:ln>
        </p:spPr>
      </p:cxnSp>
      <p:cxnSp>
        <p:nvCxnSpPr>
          <p:cNvPr id="146" name="Google Shape;146;p10"/>
          <p:cNvCxnSpPr>
            <a:stCxn id="140" idx="1"/>
            <a:endCxn id="134" idx="3"/>
          </p:cNvCxnSpPr>
          <p:nvPr/>
        </p:nvCxnSpPr>
        <p:spPr>
          <a:xfrm flipH="1" rot="5400000">
            <a:off x="2287650" y="2618497"/>
            <a:ext cx="407400" cy="576600"/>
          </a:xfrm>
          <a:prstGeom prst="curvedConnector2">
            <a:avLst/>
          </a:prstGeom>
          <a:noFill/>
          <a:ln cap="flat" cmpd="sng" w="28575">
            <a:solidFill>
              <a:srgbClr val="999999"/>
            </a:solidFill>
            <a:prstDash val="dot"/>
            <a:round/>
            <a:headEnd len="sm" w="sm" type="none"/>
            <a:tailEnd len="sm" w="sm" type="none"/>
          </a:ln>
        </p:spPr>
      </p:cxnSp>
      <p:cxnSp>
        <p:nvCxnSpPr>
          <p:cNvPr id="147" name="Google Shape;147;p10"/>
          <p:cNvCxnSpPr>
            <a:stCxn id="140" idx="0"/>
            <a:endCxn id="136" idx="2"/>
          </p:cNvCxnSpPr>
          <p:nvPr/>
        </p:nvCxnSpPr>
        <p:spPr>
          <a:xfrm rot="-5400000">
            <a:off x="3489140" y="1912708"/>
            <a:ext cx="942000" cy="1037700"/>
          </a:xfrm>
          <a:prstGeom prst="curvedConnector3">
            <a:avLst>
              <a:gd fmla="val 50004" name="adj1"/>
            </a:avLst>
          </a:prstGeom>
          <a:noFill/>
          <a:ln cap="flat" cmpd="sng" w="28575">
            <a:solidFill>
              <a:srgbClr val="999999"/>
            </a:solidFill>
            <a:prstDash val="dot"/>
            <a:round/>
            <a:headEnd len="sm" w="sm" type="none"/>
            <a:tailEnd len="sm" w="sm" type="none"/>
          </a:ln>
        </p:spPr>
      </p:cxnSp>
      <p:sp>
        <p:nvSpPr>
          <p:cNvPr id="140" name="Google Shape;140;p10"/>
          <p:cNvSpPr/>
          <p:nvPr/>
        </p:nvSpPr>
        <p:spPr>
          <a:xfrm>
            <a:off x="2505590" y="2902558"/>
            <a:ext cx="1871400" cy="1419900"/>
          </a:xfrm>
          <a:prstGeom prst="ellipse">
            <a:avLst/>
          </a:prstGeom>
          <a:solidFill>
            <a:srgbClr val="EFEFEF"/>
          </a:solidFill>
          <a:ln cap="flat" cmpd="sng" w="2857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GB" sz="1611">
                <a:solidFill>
                  <a:srgbClr val="1155CC"/>
                </a:solidFill>
                <a:latin typeface="Titillium Web"/>
                <a:ea typeface="Titillium Web"/>
                <a:cs typeface="Titillium Web"/>
                <a:sym typeface="Titillium Web"/>
              </a:rPr>
              <a:t>Risk factors</a:t>
            </a:r>
            <a:endParaRPr b="1" i="0" sz="200" u="none" cap="none" strike="noStrike">
              <a:solidFill>
                <a:srgbClr val="000000"/>
              </a:solidFill>
              <a:latin typeface="Titillium Web"/>
              <a:ea typeface="Titillium Web"/>
              <a:cs typeface="Titillium Web"/>
              <a:sym typeface="Titillium Web"/>
            </a:endParaRPr>
          </a:p>
        </p:txBody>
      </p:sp>
      <p:cxnSp>
        <p:nvCxnSpPr>
          <p:cNvPr id="148" name="Google Shape;148;p10"/>
          <p:cNvCxnSpPr>
            <a:stCxn id="140" idx="5"/>
            <a:endCxn id="149" idx="0"/>
          </p:cNvCxnSpPr>
          <p:nvPr/>
        </p:nvCxnSpPr>
        <p:spPr>
          <a:xfrm flipH="1" rot="-5400000">
            <a:off x="3979330" y="4238118"/>
            <a:ext cx="1354500" cy="1107300"/>
          </a:xfrm>
          <a:prstGeom prst="curvedConnector3">
            <a:avLst>
              <a:gd fmla="val 57673" name="adj1"/>
            </a:avLst>
          </a:prstGeom>
          <a:noFill/>
          <a:ln cap="flat" cmpd="sng" w="28575">
            <a:solidFill>
              <a:srgbClr val="9E9E9E"/>
            </a:solidFill>
            <a:prstDash val="dot"/>
            <a:round/>
            <a:headEnd len="med" w="med" type="none"/>
            <a:tailEnd len="med" w="med" type="none"/>
          </a:ln>
        </p:spPr>
      </p:cxnSp>
      <p:cxnSp>
        <p:nvCxnSpPr>
          <p:cNvPr id="150" name="Google Shape;150;p10"/>
          <p:cNvCxnSpPr>
            <a:stCxn id="140" idx="3"/>
            <a:endCxn id="151" idx="0"/>
          </p:cNvCxnSpPr>
          <p:nvPr/>
        </p:nvCxnSpPr>
        <p:spPr>
          <a:xfrm rot="5400000">
            <a:off x="1536450" y="4225818"/>
            <a:ext cx="1354500" cy="1131900"/>
          </a:xfrm>
          <a:prstGeom prst="curvedConnector3">
            <a:avLst>
              <a:gd fmla="val 57673" name="adj1"/>
            </a:avLst>
          </a:prstGeom>
          <a:noFill/>
          <a:ln cap="flat" cmpd="sng" w="28575">
            <a:solidFill>
              <a:srgbClr val="9E9E9E"/>
            </a:solidFill>
            <a:prstDash val="dot"/>
            <a:round/>
            <a:headEnd len="med" w="med" type="none"/>
            <a:tailEnd len="med" w="med" type="none"/>
          </a:ln>
        </p:spPr>
      </p:cxnSp>
      <p:cxnSp>
        <p:nvCxnSpPr>
          <p:cNvPr id="152" name="Google Shape;152;p10"/>
          <p:cNvCxnSpPr>
            <a:endCxn id="153" idx="2"/>
          </p:cNvCxnSpPr>
          <p:nvPr/>
        </p:nvCxnSpPr>
        <p:spPr>
          <a:xfrm flipH="1" rot="5400000">
            <a:off x="2208034" y="2085113"/>
            <a:ext cx="903600" cy="654300"/>
          </a:xfrm>
          <a:prstGeom prst="curvedConnector3">
            <a:avLst>
              <a:gd fmla="val 50000" name="adj1"/>
            </a:avLst>
          </a:prstGeom>
          <a:noFill/>
          <a:ln cap="flat" cmpd="sng" w="28575">
            <a:solidFill>
              <a:srgbClr val="9E9E9E"/>
            </a:solidFill>
            <a:prstDash val="dot"/>
            <a:round/>
            <a:headEnd len="med" w="med" type="none"/>
            <a:tailEnd len="med" w="med" type="none"/>
          </a:ln>
        </p:spPr>
      </p:cxnSp>
      <p:sp>
        <p:nvSpPr>
          <p:cNvPr id="153" name="Google Shape;153;p10"/>
          <p:cNvSpPr/>
          <p:nvPr/>
        </p:nvSpPr>
        <p:spPr>
          <a:xfrm>
            <a:off x="1499284" y="1266863"/>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t/>
            </a:r>
            <a:endParaRPr sz="12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sz="12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b="1" lang="en-GB" sz="1200">
                <a:solidFill>
                  <a:schemeClr val="dk1"/>
                </a:solidFill>
                <a:latin typeface="Titillium Web"/>
                <a:ea typeface="Titillium Web"/>
                <a:cs typeface="Titillium Web"/>
                <a:sym typeface="Titillium Web"/>
              </a:rPr>
              <a:t>Sedentary or inactive lifestyle</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sz="12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a:latin typeface="Cabin"/>
              <a:ea typeface="Cabin"/>
              <a:cs typeface="Cabin"/>
              <a:sym typeface="Cabin"/>
            </a:endParaRPr>
          </a:p>
        </p:txBody>
      </p:sp>
      <p:sp>
        <p:nvSpPr>
          <p:cNvPr id="149" name="Google Shape;149;p10"/>
          <p:cNvSpPr/>
          <p:nvPr/>
        </p:nvSpPr>
        <p:spPr>
          <a:xfrm>
            <a:off x="4376859" y="5468951"/>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b="1" lang="en-GB" sz="1200">
                <a:solidFill>
                  <a:schemeClr val="dk1"/>
                </a:solidFill>
                <a:latin typeface="Titillium Web"/>
                <a:ea typeface="Titillium Web"/>
                <a:cs typeface="Titillium Web"/>
                <a:sym typeface="Titillium Web"/>
              </a:rPr>
              <a:t>Obesity</a:t>
            </a:r>
            <a:endParaRPr b="1" sz="12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a:latin typeface="Cabin"/>
              <a:ea typeface="Cabin"/>
              <a:cs typeface="Cabin"/>
              <a:sym typeface="Cabin"/>
            </a:endParaRPr>
          </a:p>
        </p:txBody>
      </p:sp>
      <p:sp>
        <p:nvSpPr>
          <p:cNvPr id="151" name="Google Shape;151;p10"/>
          <p:cNvSpPr/>
          <p:nvPr/>
        </p:nvSpPr>
        <p:spPr>
          <a:xfrm>
            <a:off x="814359" y="5468951"/>
            <a:ext cx="1666800" cy="6936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t/>
            </a:r>
            <a:endParaRPr b="1" sz="12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b="1" sz="12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b="1" lang="en-GB" sz="1200">
                <a:solidFill>
                  <a:schemeClr val="dk1"/>
                </a:solidFill>
                <a:latin typeface="Titillium Web"/>
                <a:ea typeface="Titillium Web"/>
                <a:cs typeface="Titillium Web"/>
                <a:sym typeface="Titillium Web"/>
              </a:rPr>
              <a:t>Lifestyle-stressful</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sz="12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a:latin typeface="Cabin"/>
              <a:ea typeface="Cabin"/>
              <a:cs typeface="Cabin"/>
              <a:sym typeface="Cabin"/>
            </a:endParaRPr>
          </a:p>
        </p:txBody>
      </p:sp>
      <p:sp>
        <p:nvSpPr>
          <p:cNvPr id="154" name="Google Shape;154;p10"/>
          <p:cNvSpPr/>
          <p:nvPr/>
        </p:nvSpPr>
        <p:spPr>
          <a:xfrm>
            <a:off x="3856500" y="8485950"/>
            <a:ext cx="3590400" cy="153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p:nvPr/>
        </p:nvSpPr>
        <p:spPr>
          <a:xfrm>
            <a:off x="6419175" y="7998350"/>
            <a:ext cx="471000" cy="6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
          <p:cNvSpPr/>
          <p:nvPr/>
        </p:nvSpPr>
        <p:spPr>
          <a:xfrm rot="3485479">
            <a:off x="6219857" y="8289265"/>
            <a:ext cx="471085" cy="693685"/>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 name="Google Shape;157;p10"/>
          <p:cNvGrpSpPr/>
          <p:nvPr/>
        </p:nvGrpSpPr>
        <p:grpSpPr>
          <a:xfrm>
            <a:off x="314229" y="6554559"/>
            <a:ext cx="6300319" cy="2905163"/>
            <a:chOff x="1001976" y="1847272"/>
            <a:chExt cx="4870376" cy="1681326"/>
          </a:xfrm>
        </p:grpSpPr>
        <p:sp>
          <p:nvSpPr>
            <p:cNvPr id="158" name="Google Shape;158;p10"/>
            <p:cNvSpPr/>
            <p:nvPr/>
          </p:nvSpPr>
          <p:spPr>
            <a:xfrm>
              <a:off x="4166764" y="2578449"/>
              <a:ext cx="1100700" cy="313200"/>
            </a:xfrm>
            <a:prstGeom prst="roundRect">
              <a:avLst>
                <a:gd fmla="val 50000" name="adj"/>
              </a:avLst>
            </a:prstGeom>
            <a:solidFill>
              <a:srgbClr val="C9DAF8"/>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3A3838"/>
                </a:buClr>
                <a:buSzPts val="1800"/>
                <a:buFont typeface="Comic Sans MS"/>
                <a:buNone/>
              </a:pPr>
              <a:r>
                <a:rPr lang="en-GB" sz="1000">
                  <a:solidFill>
                    <a:srgbClr val="434343"/>
                  </a:solidFill>
                  <a:latin typeface="Titillium Web"/>
                  <a:ea typeface="Titillium Web"/>
                  <a:cs typeface="Titillium Web"/>
                  <a:sym typeface="Titillium Web"/>
                </a:rPr>
                <a:t>Based on </a:t>
              </a:r>
              <a:r>
                <a:rPr lang="en-GB" sz="1000">
                  <a:solidFill>
                    <a:srgbClr val="CC0000"/>
                  </a:solidFill>
                  <a:latin typeface="Titillium Web"/>
                  <a:ea typeface="Titillium Web"/>
                  <a:cs typeface="Titillium Web"/>
                  <a:sym typeface="Titillium Web"/>
                </a:rPr>
                <a:t>clinical features</a:t>
              </a:r>
              <a:endParaRPr i="0" sz="1000" u="none" cap="none" strike="noStrike">
                <a:solidFill>
                  <a:srgbClr val="CC0000"/>
                </a:solidFill>
                <a:latin typeface="Titillium Web"/>
                <a:ea typeface="Titillium Web"/>
                <a:cs typeface="Titillium Web"/>
                <a:sym typeface="Titillium Web"/>
              </a:endParaRPr>
            </a:p>
          </p:txBody>
        </p:sp>
        <p:sp>
          <p:nvSpPr>
            <p:cNvPr id="159" name="Google Shape;159;p10"/>
            <p:cNvSpPr/>
            <p:nvPr/>
          </p:nvSpPr>
          <p:spPr>
            <a:xfrm>
              <a:off x="1630632" y="2578443"/>
              <a:ext cx="1238400" cy="313200"/>
            </a:xfrm>
            <a:prstGeom prst="roundRect">
              <a:avLst>
                <a:gd fmla="val 50000" name="adj"/>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3A3838"/>
                </a:buClr>
                <a:buSzPts val="1800"/>
                <a:buFont typeface="Comic Sans MS"/>
                <a:buNone/>
              </a:pPr>
              <a:r>
                <a:rPr lang="en-GB" sz="1000">
                  <a:solidFill>
                    <a:srgbClr val="434343"/>
                  </a:solidFill>
                  <a:latin typeface="Titillium Web"/>
                  <a:ea typeface="Titillium Web"/>
                  <a:cs typeface="Titillium Web"/>
                  <a:sym typeface="Titillium Web"/>
                </a:rPr>
                <a:t>Based on </a:t>
              </a:r>
              <a:r>
                <a:rPr lang="en-GB" sz="1000">
                  <a:solidFill>
                    <a:srgbClr val="CC0000"/>
                  </a:solidFill>
                  <a:latin typeface="Titillium Web"/>
                  <a:ea typeface="Titillium Web"/>
                  <a:cs typeface="Titillium Web"/>
                  <a:sym typeface="Titillium Web"/>
                </a:rPr>
                <a:t>etiology or cause</a:t>
              </a:r>
              <a:endParaRPr sz="1200">
                <a:solidFill>
                  <a:srgbClr val="CC0000"/>
                </a:solidFill>
                <a:latin typeface="Titillium Web"/>
                <a:ea typeface="Titillium Web"/>
                <a:cs typeface="Titillium Web"/>
                <a:sym typeface="Titillium Web"/>
              </a:endParaRPr>
            </a:p>
          </p:txBody>
        </p:sp>
        <p:cxnSp>
          <p:nvCxnSpPr>
            <p:cNvPr id="160" name="Google Shape;160;p10"/>
            <p:cNvCxnSpPr>
              <a:stCxn id="161" idx="2"/>
              <a:endCxn id="158" idx="0"/>
            </p:cNvCxnSpPr>
            <p:nvPr/>
          </p:nvCxnSpPr>
          <p:spPr>
            <a:xfrm flipH="1" rot="-5400000">
              <a:off x="3879126" y="1740472"/>
              <a:ext cx="323700" cy="1352100"/>
            </a:xfrm>
            <a:prstGeom prst="bentConnector3">
              <a:avLst>
                <a:gd fmla="val 50012" name="adj1"/>
              </a:avLst>
            </a:prstGeom>
            <a:noFill/>
            <a:ln cap="flat" cmpd="sng" w="19050">
              <a:solidFill>
                <a:srgbClr val="C2C2C2"/>
              </a:solidFill>
              <a:prstDash val="solid"/>
              <a:round/>
              <a:headEnd len="sm" w="sm" type="none"/>
              <a:tailEnd len="sm" w="sm" type="none"/>
            </a:ln>
          </p:spPr>
        </p:cxnSp>
        <p:cxnSp>
          <p:nvCxnSpPr>
            <p:cNvPr id="162" name="Google Shape;162;p10"/>
            <p:cNvCxnSpPr>
              <a:stCxn id="159" idx="0"/>
              <a:endCxn id="161" idx="2"/>
            </p:cNvCxnSpPr>
            <p:nvPr/>
          </p:nvCxnSpPr>
          <p:spPr>
            <a:xfrm rot="-5400000">
              <a:off x="2645532" y="1859043"/>
              <a:ext cx="323700" cy="1115100"/>
            </a:xfrm>
            <a:prstGeom prst="bentConnector3">
              <a:avLst>
                <a:gd fmla="val 50011" name="adj1"/>
              </a:avLst>
            </a:prstGeom>
            <a:noFill/>
            <a:ln cap="flat" cmpd="sng" w="19050">
              <a:solidFill>
                <a:srgbClr val="C2C2C2"/>
              </a:solidFill>
              <a:prstDash val="solid"/>
              <a:round/>
              <a:headEnd len="sm" w="sm" type="none"/>
              <a:tailEnd len="sm" w="sm" type="none"/>
            </a:ln>
          </p:spPr>
        </p:cxnSp>
        <p:cxnSp>
          <p:nvCxnSpPr>
            <p:cNvPr id="163" name="Google Shape;163;p10"/>
            <p:cNvCxnSpPr>
              <a:stCxn id="159" idx="2"/>
              <a:endCxn id="164" idx="0"/>
            </p:cNvCxnSpPr>
            <p:nvPr/>
          </p:nvCxnSpPr>
          <p:spPr>
            <a:xfrm flipH="1" rot="-5400000">
              <a:off x="2357232" y="2784243"/>
              <a:ext cx="323700" cy="538500"/>
            </a:xfrm>
            <a:prstGeom prst="bentConnector3">
              <a:avLst>
                <a:gd fmla="val 43963" name="adj1"/>
              </a:avLst>
            </a:prstGeom>
            <a:noFill/>
            <a:ln cap="flat" cmpd="sng" w="19050">
              <a:solidFill>
                <a:srgbClr val="C2C2C2"/>
              </a:solidFill>
              <a:prstDash val="solid"/>
              <a:round/>
              <a:headEnd len="sm" w="sm" type="none"/>
              <a:tailEnd len="sm" w="sm" type="none"/>
            </a:ln>
          </p:spPr>
        </p:cxnSp>
        <p:cxnSp>
          <p:nvCxnSpPr>
            <p:cNvPr id="165" name="Google Shape;165;p10"/>
            <p:cNvCxnSpPr>
              <a:stCxn id="158" idx="2"/>
              <a:endCxn id="166" idx="0"/>
            </p:cNvCxnSpPr>
            <p:nvPr/>
          </p:nvCxnSpPr>
          <p:spPr>
            <a:xfrm flipH="1" rot="-5400000">
              <a:off x="4857664" y="2751099"/>
              <a:ext cx="323700" cy="604800"/>
            </a:xfrm>
            <a:prstGeom prst="bentConnector3">
              <a:avLst>
                <a:gd fmla="val 50008" name="adj1"/>
              </a:avLst>
            </a:prstGeom>
            <a:noFill/>
            <a:ln cap="flat" cmpd="sng" w="19050">
              <a:solidFill>
                <a:srgbClr val="C2C2C2"/>
              </a:solidFill>
              <a:prstDash val="solid"/>
              <a:round/>
              <a:headEnd len="sm" w="sm" type="none"/>
              <a:tailEnd len="sm" w="sm" type="none"/>
            </a:ln>
          </p:spPr>
        </p:cxnSp>
        <p:cxnSp>
          <p:nvCxnSpPr>
            <p:cNvPr id="167" name="Google Shape;167;p10"/>
            <p:cNvCxnSpPr>
              <a:stCxn id="168" idx="0"/>
              <a:endCxn id="158" idx="2"/>
            </p:cNvCxnSpPr>
            <p:nvPr/>
          </p:nvCxnSpPr>
          <p:spPr>
            <a:xfrm rot="-5400000">
              <a:off x="4252785" y="2751148"/>
              <a:ext cx="323700" cy="604800"/>
            </a:xfrm>
            <a:prstGeom prst="bentConnector3">
              <a:avLst>
                <a:gd fmla="val 50008" name="adj1"/>
              </a:avLst>
            </a:prstGeom>
            <a:noFill/>
            <a:ln cap="flat" cmpd="sng" w="19050">
              <a:solidFill>
                <a:srgbClr val="C2C2C2"/>
              </a:solidFill>
              <a:prstDash val="solid"/>
              <a:round/>
              <a:headEnd len="sm" w="sm" type="none"/>
              <a:tailEnd len="sm" w="sm" type="none"/>
            </a:ln>
          </p:spPr>
        </p:cxnSp>
        <p:cxnSp>
          <p:nvCxnSpPr>
            <p:cNvPr id="169" name="Google Shape;169;p10"/>
            <p:cNvCxnSpPr>
              <a:stCxn id="170" idx="0"/>
            </p:cNvCxnSpPr>
            <p:nvPr/>
          </p:nvCxnSpPr>
          <p:spPr>
            <a:xfrm rot="-5400000">
              <a:off x="1811076" y="2776648"/>
              <a:ext cx="180000" cy="697500"/>
            </a:xfrm>
            <a:prstGeom prst="bentConnector2">
              <a:avLst/>
            </a:prstGeom>
            <a:noFill/>
            <a:ln cap="flat" cmpd="sng" w="19050">
              <a:solidFill>
                <a:srgbClr val="C2C2C2"/>
              </a:solidFill>
              <a:prstDash val="solid"/>
              <a:round/>
              <a:headEnd len="sm" w="sm" type="none"/>
              <a:tailEnd len="sm" w="sm" type="none"/>
            </a:ln>
          </p:spPr>
        </p:cxnSp>
        <p:sp>
          <p:nvSpPr>
            <p:cNvPr id="170" name="Google Shape;170;p10"/>
            <p:cNvSpPr/>
            <p:nvPr/>
          </p:nvSpPr>
          <p:spPr>
            <a:xfrm>
              <a:off x="1001976" y="3215398"/>
              <a:ext cx="1100700" cy="313200"/>
            </a:xfrm>
            <a:prstGeom prst="roundRect">
              <a:avLst>
                <a:gd fmla="val 50000" name="adj"/>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3A3838"/>
                </a:buClr>
                <a:buSzPts val="1800"/>
                <a:buFont typeface="Comic Sans MS"/>
                <a:buNone/>
              </a:pPr>
              <a:r>
                <a:rPr lang="en-GB" sz="800">
                  <a:solidFill>
                    <a:srgbClr val="434343"/>
                  </a:solidFill>
                  <a:latin typeface="Titillium Web"/>
                  <a:ea typeface="Titillium Web"/>
                  <a:cs typeface="Titillium Web"/>
                  <a:sym typeface="Titillium Web"/>
                </a:rPr>
                <a:t>Primary/Essential Hypertension</a:t>
              </a:r>
              <a:r>
                <a:rPr b="1" lang="en-GB" sz="800">
                  <a:solidFill>
                    <a:srgbClr val="CC0000"/>
                  </a:solidFill>
                  <a:latin typeface="Titillium Web"/>
                  <a:ea typeface="Titillium Web"/>
                  <a:cs typeface="Titillium Web"/>
                  <a:sym typeface="Titillium Web"/>
                </a:rPr>
                <a:t> (95%)</a:t>
              </a:r>
              <a:endParaRPr b="1" sz="1200">
                <a:solidFill>
                  <a:srgbClr val="CC0000"/>
                </a:solidFill>
                <a:latin typeface="Titillium Web"/>
                <a:ea typeface="Titillium Web"/>
                <a:cs typeface="Titillium Web"/>
                <a:sym typeface="Titillium Web"/>
              </a:endParaRPr>
            </a:p>
          </p:txBody>
        </p:sp>
        <p:sp>
          <p:nvSpPr>
            <p:cNvPr id="164" name="Google Shape;164;p10"/>
            <p:cNvSpPr/>
            <p:nvPr/>
          </p:nvSpPr>
          <p:spPr>
            <a:xfrm>
              <a:off x="2237893" y="3215398"/>
              <a:ext cx="1100700" cy="313200"/>
            </a:xfrm>
            <a:prstGeom prst="roundRect">
              <a:avLst>
                <a:gd fmla="val 50000" name="adj"/>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3A3838"/>
                </a:buClr>
                <a:buSzPts val="1800"/>
                <a:buFont typeface="Comic Sans MS"/>
                <a:buNone/>
              </a:pPr>
              <a:r>
                <a:rPr lang="en-GB" sz="700">
                  <a:solidFill>
                    <a:srgbClr val="434343"/>
                  </a:solidFill>
                  <a:latin typeface="Titillium Web"/>
                  <a:ea typeface="Titillium Web"/>
                  <a:cs typeface="Titillium Web"/>
                  <a:sym typeface="Titillium Web"/>
                </a:rPr>
                <a:t>Secondary Hypertension </a:t>
              </a:r>
              <a:r>
                <a:rPr b="1" lang="en-GB" sz="700">
                  <a:solidFill>
                    <a:srgbClr val="CC0000"/>
                  </a:solidFill>
                  <a:latin typeface="Titillium Web"/>
                  <a:ea typeface="Titillium Web"/>
                  <a:cs typeface="Titillium Web"/>
                  <a:sym typeface="Titillium Web"/>
                </a:rPr>
                <a:t>(5-10%)</a:t>
              </a:r>
              <a:endParaRPr b="1" i="0" sz="1300" u="none" cap="none" strike="noStrike">
                <a:solidFill>
                  <a:srgbClr val="CC0000"/>
                </a:solidFill>
                <a:latin typeface="Titillium Web"/>
                <a:ea typeface="Titillium Web"/>
                <a:cs typeface="Titillium Web"/>
                <a:sym typeface="Titillium Web"/>
              </a:endParaRPr>
            </a:p>
          </p:txBody>
        </p:sp>
        <p:sp>
          <p:nvSpPr>
            <p:cNvPr id="168" name="Google Shape;168;p10"/>
            <p:cNvSpPr/>
            <p:nvPr/>
          </p:nvSpPr>
          <p:spPr>
            <a:xfrm>
              <a:off x="3561885" y="3215398"/>
              <a:ext cx="1100700" cy="313200"/>
            </a:xfrm>
            <a:prstGeom prst="roundRect">
              <a:avLst>
                <a:gd fmla="val 50000" name="adj"/>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3A3838"/>
                </a:buClr>
                <a:buSzPts val="1800"/>
                <a:buFont typeface="Comic Sans MS"/>
                <a:buNone/>
              </a:pPr>
              <a:r>
                <a:rPr lang="en-GB" sz="800">
                  <a:solidFill>
                    <a:srgbClr val="434343"/>
                  </a:solidFill>
                  <a:latin typeface="Titillium Web"/>
                  <a:ea typeface="Titillium Web"/>
                  <a:cs typeface="Titillium Web"/>
                  <a:sym typeface="Titillium Web"/>
                </a:rPr>
                <a:t>Benign</a:t>
              </a:r>
              <a:endParaRPr i="0" u="none" cap="none" strike="noStrike">
                <a:solidFill>
                  <a:srgbClr val="434343"/>
                </a:solidFill>
                <a:latin typeface="Titillium Web"/>
                <a:ea typeface="Titillium Web"/>
                <a:cs typeface="Titillium Web"/>
                <a:sym typeface="Titillium Web"/>
              </a:endParaRPr>
            </a:p>
          </p:txBody>
        </p:sp>
        <p:sp>
          <p:nvSpPr>
            <p:cNvPr id="166" name="Google Shape;166;p10"/>
            <p:cNvSpPr/>
            <p:nvPr/>
          </p:nvSpPr>
          <p:spPr>
            <a:xfrm>
              <a:off x="4771652" y="3215398"/>
              <a:ext cx="1100700" cy="313200"/>
            </a:xfrm>
            <a:prstGeom prst="roundRect">
              <a:avLst>
                <a:gd fmla="val 50000" name="adj"/>
              </a:avLst>
            </a:prstGeom>
            <a:no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3A3838"/>
                </a:buClr>
                <a:buSzPts val="1800"/>
                <a:buFont typeface="Comic Sans MS"/>
                <a:buNone/>
              </a:pPr>
              <a:r>
                <a:rPr lang="en-GB" sz="800">
                  <a:solidFill>
                    <a:srgbClr val="434343"/>
                  </a:solidFill>
                  <a:latin typeface="Titillium Web"/>
                  <a:ea typeface="Titillium Web"/>
                  <a:cs typeface="Titillium Web"/>
                  <a:sym typeface="Titillium Web"/>
                </a:rPr>
                <a:t>Malignant</a:t>
              </a:r>
              <a:r>
                <a:rPr b="1" lang="en-GB" sz="800">
                  <a:solidFill>
                    <a:srgbClr val="CC0000"/>
                  </a:solidFill>
                  <a:latin typeface="Titillium Web"/>
                  <a:ea typeface="Titillium Web"/>
                  <a:cs typeface="Titillium Web"/>
                  <a:sym typeface="Titillium Web"/>
                </a:rPr>
                <a:t>(5%)</a:t>
              </a:r>
              <a:endParaRPr b="1" sz="800">
                <a:solidFill>
                  <a:srgbClr val="CC0000"/>
                </a:solidFill>
                <a:latin typeface="Titillium Web"/>
                <a:ea typeface="Titillium Web"/>
                <a:cs typeface="Titillium Web"/>
                <a:sym typeface="Titillium Web"/>
              </a:endParaRPr>
            </a:p>
          </p:txBody>
        </p:sp>
        <p:sp>
          <p:nvSpPr>
            <p:cNvPr id="161" name="Google Shape;161;p10"/>
            <p:cNvSpPr/>
            <p:nvPr/>
          </p:nvSpPr>
          <p:spPr>
            <a:xfrm>
              <a:off x="2455176" y="1847272"/>
              <a:ext cx="1819500" cy="407400"/>
            </a:xfrm>
            <a:prstGeom prst="roundRect">
              <a:avLst>
                <a:gd fmla="val 50000" name="adj"/>
              </a:avLst>
            </a:prstGeom>
            <a:solidFill>
              <a:srgbClr val="4A86E8"/>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FFFF"/>
                </a:buClr>
                <a:buSzPts val="1800"/>
                <a:buFont typeface="Comic Sans MS"/>
                <a:buNone/>
              </a:pPr>
              <a:r>
                <a:rPr b="1" lang="en-GB" sz="1200">
                  <a:solidFill>
                    <a:srgbClr val="FFFFFF"/>
                  </a:solidFill>
                  <a:latin typeface="Titillium Web"/>
                  <a:ea typeface="Titillium Web"/>
                  <a:cs typeface="Titillium Web"/>
                  <a:sym typeface="Titillium Web"/>
                </a:rPr>
                <a:t>Classification of Hypertension</a:t>
              </a:r>
              <a:endParaRPr b="1" i="0" sz="1200" u="none" cap="none" strike="noStrike">
                <a:solidFill>
                  <a:srgbClr val="FFFFFF"/>
                </a:solidFill>
                <a:latin typeface="Titillium Web"/>
                <a:ea typeface="Titillium Web"/>
                <a:cs typeface="Titillium Web"/>
                <a:sym typeface="Titillium Web"/>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nvSpPr>
        <p:spPr>
          <a:xfrm>
            <a:off x="0" y="0"/>
            <a:ext cx="3000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solidFill>
                  <a:schemeClr val="lt1"/>
                </a:solidFill>
                <a:latin typeface="Cabin"/>
                <a:ea typeface="Cabin"/>
                <a:cs typeface="Cabin"/>
                <a:sym typeface="Cabin"/>
              </a:rPr>
              <a:t>Topic </a:t>
            </a:r>
            <a:endParaRPr/>
          </a:p>
        </p:txBody>
      </p:sp>
      <p:graphicFrame>
        <p:nvGraphicFramePr>
          <p:cNvPr id="176" name="Google Shape;176;p11"/>
          <p:cNvGraphicFramePr/>
          <p:nvPr/>
        </p:nvGraphicFramePr>
        <p:xfrm>
          <a:off x="-35" y="-4"/>
          <a:ext cx="3000000" cy="3000000"/>
        </p:xfrm>
        <a:graphic>
          <a:graphicData uri="http://schemas.openxmlformats.org/drawingml/2006/table">
            <a:tbl>
              <a:tblPr>
                <a:noFill/>
                <a:tableStyleId>{A99355DA-2CE8-41AB-A03E-09798AA68779}</a:tableStyleId>
              </a:tblPr>
              <a:tblGrid>
                <a:gridCol w="1533900"/>
                <a:gridCol w="991150"/>
                <a:gridCol w="4332950"/>
              </a:tblGrid>
              <a:tr h="733325">
                <a:tc gridSpan="3">
                  <a:txBody>
                    <a:bodyPr/>
                    <a:lstStyle/>
                    <a:p>
                      <a:pPr indent="0" lvl="0" marL="0" rtl="0" algn="ctr">
                        <a:spcBef>
                          <a:spcPts val="0"/>
                        </a:spcBef>
                        <a:spcAft>
                          <a:spcPts val="0"/>
                        </a:spcAft>
                        <a:buClr>
                          <a:srgbClr val="1E5155"/>
                        </a:buClr>
                        <a:buSzPts val="3800"/>
                        <a:buFont typeface="Century Gothic"/>
                        <a:buNone/>
                      </a:pPr>
                      <a:r>
                        <a:rPr b="1" lang="en-GB" sz="1600">
                          <a:solidFill>
                            <a:srgbClr val="F3F3F3"/>
                          </a:solidFill>
                          <a:latin typeface="Titillium Web"/>
                          <a:ea typeface="Titillium Web"/>
                          <a:cs typeface="Titillium Web"/>
                          <a:sym typeface="Titillium Web"/>
                        </a:rPr>
                        <a:t>Classification of Hypertension based on etiology/cause</a:t>
                      </a:r>
                      <a:endParaRPr b="1" sz="1600" u="none" cap="none" strike="noStrike">
                        <a:solidFill>
                          <a:srgbClr val="F3F3F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3C78D8"/>
                    </a:solidFill>
                  </a:tcPr>
                </a:tc>
                <a:tc hMerge="1"/>
                <a:tc hMerge="1"/>
              </a:tr>
              <a:tr h="1380125">
                <a:tc>
                  <a:txBody>
                    <a:bodyPr/>
                    <a:lstStyle/>
                    <a:p>
                      <a:pPr indent="0" lvl="0" marL="0" marR="0" rtl="0" algn="ctr">
                        <a:lnSpc>
                          <a:spcPct val="100000"/>
                        </a:lnSpc>
                        <a:spcBef>
                          <a:spcPts val="0"/>
                        </a:spcBef>
                        <a:spcAft>
                          <a:spcPts val="0"/>
                        </a:spcAft>
                        <a:buNone/>
                      </a:pPr>
                      <a:r>
                        <a:rPr lang="en-GB" sz="1500">
                          <a:solidFill>
                            <a:srgbClr val="FFFFFF"/>
                          </a:solidFill>
                          <a:latin typeface="Titillium Web"/>
                          <a:ea typeface="Titillium Web"/>
                          <a:cs typeface="Titillium Web"/>
                          <a:sym typeface="Titillium Web"/>
                        </a:rPr>
                        <a:t>Primary/ Essential Hypertension  (95%)</a:t>
                      </a:r>
                      <a:endParaRPr sz="1500" u="none" cap="none" strike="noStrike">
                        <a:solidFill>
                          <a:srgbClr val="FFFFFF"/>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gridSpan="2">
                  <a:txBody>
                    <a:bodyPr/>
                    <a:lstStyle/>
                    <a:p>
                      <a:pPr indent="0" lvl="0" marL="0" rtl="0" algn="l">
                        <a:lnSpc>
                          <a:spcPct val="80000"/>
                        </a:lnSpc>
                        <a:spcBef>
                          <a:spcPts val="1000"/>
                        </a:spcBef>
                        <a:spcAft>
                          <a:spcPts val="0"/>
                        </a:spcAft>
                        <a:buNone/>
                      </a:pPr>
                      <a:r>
                        <a:t/>
                      </a:r>
                      <a:endParaRPr sz="1200">
                        <a:solidFill>
                          <a:srgbClr val="434343"/>
                        </a:solidFill>
                        <a:latin typeface="Titillium Web"/>
                        <a:ea typeface="Titillium Web"/>
                        <a:cs typeface="Titillium Web"/>
                        <a:sym typeface="Titillium Web"/>
                      </a:endParaRPr>
                    </a:p>
                    <a:p>
                      <a:pPr indent="0" lvl="0" marL="0" rtl="0" algn="l">
                        <a:lnSpc>
                          <a:spcPct val="80000"/>
                        </a:lnSpc>
                        <a:spcBef>
                          <a:spcPts val="1000"/>
                        </a:spcBef>
                        <a:spcAft>
                          <a:spcPts val="0"/>
                        </a:spcAft>
                        <a:buNone/>
                      </a:pPr>
                      <a:r>
                        <a:rPr lang="en-GB">
                          <a:solidFill>
                            <a:srgbClr val="434343"/>
                          </a:solidFill>
                          <a:latin typeface="Titillium Web"/>
                          <a:ea typeface="Titillium Web"/>
                          <a:cs typeface="Titillium Web"/>
                          <a:sym typeface="Titillium Web"/>
                        </a:rPr>
                        <a:t>Mechanisms largely unknown. It is </a:t>
                      </a:r>
                      <a:r>
                        <a:rPr b="1" lang="en-GB">
                          <a:solidFill>
                            <a:srgbClr val="CC0000"/>
                          </a:solidFill>
                          <a:latin typeface="Titillium Web"/>
                          <a:ea typeface="Titillium Web"/>
                          <a:cs typeface="Titillium Web"/>
                          <a:sym typeface="Titillium Web"/>
                        </a:rPr>
                        <a:t>idiopathic</a:t>
                      </a:r>
                      <a:r>
                        <a:rPr lang="en-GB">
                          <a:solidFill>
                            <a:srgbClr val="434343"/>
                          </a:solidFill>
                          <a:latin typeface="Titillium Web"/>
                          <a:ea typeface="Titillium Web"/>
                          <a:cs typeface="Titillium Web"/>
                          <a:sym typeface="Titillium Web"/>
                        </a:rPr>
                        <a:t>. </a:t>
                      </a:r>
                      <a:endParaRPr>
                        <a:solidFill>
                          <a:srgbClr val="434343"/>
                        </a:solidFill>
                        <a:latin typeface="Titillium Web"/>
                        <a:ea typeface="Titillium Web"/>
                        <a:cs typeface="Titillium Web"/>
                        <a:sym typeface="Titillium Web"/>
                      </a:endParaRPr>
                    </a:p>
                    <a:p>
                      <a:pPr indent="-711200" lvl="0" marL="812800" rtl="0" algn="l">
                        <a:lnSpc>
                          <a:spcPct val="80000"/>
                        </a:lnSpc>
                        <a:spcBef>
                          <a:spcPts val="1000"/>
                        </a:spcBef>
                        <a:spcAft>
                          <a:spcPts val="0"/>
                        </a:spcAft>
                        <a:buClr>
                          <a:srgbClr val="F7F7F7"/>
                        </a:buClr>
                        <a:buSzPts val="1600"/>
                        <a:buFont typeface="Noto Sans Symbols"/>
                        <a:buNone/>
                      </a:pPr>
                      <a:r>
                        <a:t/>
                      </a:r>
                      <a:endParaRPr sz="1200">
                        <a:solidFill>
                          <a:srgbClr val="F3F3F3"/>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200">
                        <a:solidFill>
                          <a:srgbClr val="F3F3F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lt1"/>
                    </a:solidFill>
                  </a:tcPr>
                </a:tc>
                <a:tc hMerge="1"/>
              </a:tr>
              <a:tr h="1791300">
                <a:tc rowSpan="4">
                  <a:txBody>
                    <a:bodyPr/>
                    <a:lstStyle/>
                    <a:p>
                      <a:pPr indent="0" lvl="0" marL="0" marR="0" rtl="0" algn="ctr">
                        <a:lnSpc>
                          <a:spcPct val="100000"/>
                        </a:lnSpc>
                        <a:spcBef>
                          <a:spcPts val="0"/>
                        </a:spcBef>
                        <a:spcAft>
                          <a:spcPts val="0"/>
                        </a:spcAft>
                        <a:buClr>
                          <a:srgbClr val="000000"/>
                        </a:buClr>
                        <a:buSzPts val="900"/>
                        <a:buFont typeface="Arial"/>
                        <a:buNone/>
                      </a:pPr>
                      <a:r>
                        <a:rPr lang="en-GB" sz="1500">
                          <a:solidFill>
                            <a:srgbClr val="FFFFFF"/>
                          </a:solidFill>
                          <a:latin typeface="Titillium Web"/>
                          <a:ea typeface="Titillium Web"/>
                          <a:cs typeface="Titillium Web"/>
                          <a:sym typeface="Titillium Web"/>
                        </a:rPr>
                        <a:t>Secondary Hypertension</a:t>
                      </a:r>
                      <a:endParaRPr sz="1500">
                        <a:solidFill>
                          <a:srgbClr val="FF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900"/>
                        <a:buFont typeface="Arial"/>
                        <a:buNone/>
                      </a:pPr>
                      <a:r>
                        <a:rPr lang="en-GB" sz="1500">
                          <a:solidFill>
                            <a:srgbClr val="FFFFFF"/>
                          </a:solidFill>
                          <a:latin typeface="Titillium Web"/>
                          <a:ea typeface="Titillium Web"/>
                          <a:cs typeface="Titillium Web"/>
                          <a:sym typeface="Titillium Web"/>
                        </a:rPr>
                        <a:t>(5-10%)</a:t>
                      </a:r>
                      <a:endParaRPr sz="1500" u="none" cap="none" strike="noStrike">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5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rPr lang="en-GB" sz="1200">
                          <a:solidFill>
                            <a:srgbClr val="FFFFFF"/>
                          </a:solidFill>
                          <a:latin typeface="Titillium Web"/>
                          <a:ea typeface="Titillium Web"/>
                          <a:cs typeface="Titillium Web"/>
                          <a:sym typeface="Titillium Web"/>
                        </a:rPr>
                        <a:t>it can be due to pathology in</a:t>
                      </a:r>
                      <a:endParaRPr sz="12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2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2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200">
                        <a:solidFill>
                          <a:srgbClr val="CC0000"/>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a:txBody>
                    <a:bodyPr/>
                    <a:lstStyle/>
                    <a:p>
                      <a:pPr indent="0" lvl="0" marL="0" rtl="0" algn="ctr">
                        <a:spcBef>
                          <a:spcPts val="0"/>
                        </a:spcBef>
                        <a:spcAft>
                          <a:spcPts val="0"/>
                        </a:spcAft>
                        <a:buNone/>
                      </a:pPr>
                      <a:r>
                        <a:rPr lang="en-GB" sz="1200">
                          <a:solidFill>
                            <a:srgbClr val="F3F3F3"/>
                          </a:solidFill>
                          <a:latin typeface="Titillium Web"/>
                          <a:ea typeface="Titillium Web"/>
                          <a:cs typeface="Titillium Web"/>
                          <a:sym typeface="Titillium Web"/>
                        </a:rPr>
                        <a:t>Renal</a:t>
                      </a:r>
                      <a:endParaRPr sz="1200" u="none" cap="none" strike="noStrike">
                        <a:solidFill>
                          <a:srgbClr val="F3F3F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311150" lvl="0" marL="457200" rtl="0" algn="l">
                        <a:lnSpc>
                          <a:spcPct val="80000"/>
                        </a:lnSpc>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Acute glomerulonephritis,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Renal artery stenosis,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Renal vasculitis</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Adult polycystic disease</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Chronic renal disease,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Renin producing tumors</a:t>
                      </a:r>
                      <a:endParaRPr sz="1300">
                        <a:solidFill>
                          <a:srgbClr val="434343"/>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sz="13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016275">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200">
                          <a:solidFill>
                            <a:srgbClr val="F3F3F3"/>
                          </a:solidFill>
                          <a:latin typeface="Titillium Web"/>
                          <a:ea typeface="Titillium Web"/>
                          <a:cs typeface="Titillium Web"/>
                          <a:sym typeface="Titillium Web"/>
                        </a:rPr>
                        <a:t>Endocrine </a:t>
                      </a:r>
                      <a:endParaRPr sz="1200" u="none" cap="none" strike="noStrike">
                        <a:solidFill>
                          <a:srgbClr val="F3F3F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311150" lvl="0" marL="457200" rtl="0" algn="l">
                        <a:lnSpc>
                          <a:spcPct val="80000"/>
                        </a:lnSpc>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Adrenocortical hyperfunction (Cushing</a:t>
                      </a:r>
                      <a:endParaRPr sz="1300">
                        <a:solidFill>
                          <a:srgbClr val="434343"/>
                        </a:solidFill>
                        <a:latin typeface="Titillium Web"/>
                        <a:ea typeface="Titillium Web"/>
                        <a:cs typeface="Titillium Web"/>
                        <a:sym typeface="Titillium Web"/>
                      </a:endParaRPr>
                    </a:p>
                    <a:p>
                      <a:pPr indent="0" lvl="0" marL="457200" rtl="0" algn="l">
                        <a:lnSpc>
                          <a:spcPct val="80000"/>
                        </a:lnSpc>
                        <a:spcBef>
                          <a:spcPts val="300"/>
                        </a:spcBef>
                        <a:spcAft>
                          <a:spcPts val="0"/>
                        </a:spcAft>
                        <a:buNone/>
                      </a:pPr>
                      <a:r>
                        <a:rPr lang="en-GB" sz="1300">
                          <a:solidFill>
                            <a:srgbClr val="434343"/>
                          </a:solidFill>
                          <a:latin typeface="Titillium Web"/>
                          <a:ea typeface="Titillium Web"/>
                          <a:cs typeface="Titillium Web"/>
                          <a:sym typeface="Titillium Web"/>
                        </a:rPr>
                        <a:t>syndrome, primary aldosteronism, congenital</a:t>
                      </a:r>
                      <a:endParaRPr sz="1300">
                        <a:solidFill>
                          <a:srgbClr val="434343"/>
                        </a:solidFill>
                        <a:latin typeface="Titillium Web"/>
                        <a:ea typeface="Titillium Web"/>
                        <a:cs typeface="Titillium Web"/>
                        <a:sym typeface="Titillium Web"/>
                      </a:endParaRPr>
                    </a:p>
                    <a:p>
                      <a:pPr indent="0" lvl="0" marL="457200" rtl="0" algn="l">
                        <a:lnSpc>
                          <a:spcPct val="80000"/>
                        </a:lnSpc>
                        <a:spcBef>
                          <a:spcPts val="300"/>
                        </a:spcBef>
                        <a:spcAft>
                          <a:spcPts val="0"/>
                        </a:spcAft>
                        <a:buNone/>
                      </a:pPr>
                      <a:r>
                        <a:rPr lang="en-GB" sz="1300">
                          <a:solidFill>
                            <a:srgbClr val="434343"/>
                          </a:solidFill>
                          <a:latin typeface="Titillium Web"/>
                          <a:ea typeface="Titillium Web"/>
                          <a:cs typeface="Titillium Web"/>
                          <a:sym typeface="Titillium Web"/>
                        </a:rPr>
                        <a:t>adrenal hyperplasia -</a:t>
                      </a:r>
                      <a:r>
                        <a:rPr lang="en-GB" sz="1300">
                          <a:solidFill>
                            <a:srgbClr val="307BF3"/>
                          </a:solidFill>
                          <a:latin typeface="Titillium Web"/>
                          <a:ea typeface="Titillium Web"/>
                          <a:cs typeface="Titillium Web"/>
                          <a:sym typeface="Titillium Web"/>
                        </a:rPr>
                        <a:t> </a:t>
                      </a:r>
                      <a:r>
                        <a:rPr lang="en-GB" sz="1300">
                          <a:solidFill>
                            <a:srgbClr val="307BF3"/>
                          </a:solidFill>
                          <a:latin typeface="Titillium Web"/>
                          <a:ea typeface="Titillium Web"/>
                          <a:cs typeface="Titillium Web"/>
                          <a:sym typeface="Titillium Web"/>
                        </a:rPr>
                        <a:t>gene</a:t>
                      </a:r>
                      <a:r>
                        <a:rPr lang="en-GB" sz="1300">
                          <a:solidFill>
                            <a:srgbClr val="307BF3"/>
                          </a:solidFill>
                          <a:latin typeface="Titillium Web"/>
                          <a:ea typeface="Titillium Web"/>
                          <a:cs typeface="Titillium Web"/>
                          <a:sym typeface="Titillium Web"/>
                        </a:rPr>
                        <a:t> defect affecting </a:t>
                      </a:r>
                      <a:r>
                        <a:rPr lang="en-GB" sz="1300">
                          <a:solidFill>
                            <a:srgbClr val="307BF3"/>
                          </a:solidFill>
                          <a:latin typeface="Titillium Web"/>
                          <a:ea typeface="Titillium Web"/>
                          <a:cs typeface="Titillium Web"/>
                          <a:sym typeface="Titillium Web"/>
                        </a:rPr>
                        <a:t>aldosterone</a:t>
                      </a:r>
                      <a:r>
                        <a:rPr lang="en-GB" sz="1300">
                          <a:solidFill>
                            <a:srgbClr val="307BF3"/>
                          </a:solidFill>
                          <a:latin typeface="Titillium Web"/>
                          <a:ea typeface="Titillium Web"/>
                          <a:cs typeface="Titillium Web"/>
                          <a:sym typeface="Titillium Web"/>
                        </a:rPr>
                        <a:t> metabolism</a:t>
                      </a:r>
                      <a:r>
                        <a:rPr lang="en-GB" sz="1300">
                          <a:solidFill>
                            <a:srgbClr val="434343"/>
                          </a:solidFill>
                          <a:latin typeface="Titillium Web"/>
                          <a:ea typeface="Titillium Web"/>
                          <a:cs typeface="Titillium Web"/>
                          <a:sym typeface="Titillium Web"/>
                        </a:rPr>
                        <a:t>)</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Hyperthyroidism/Thyrotoxicosis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Hypothyroidism/Myxdema,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Pheochromocytoma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Acromegaly </a:t>
                      </a:r>
                      <a:r>
                        <a:rPr lang="en-GB" sz="1300">
                          <a:solidFill>
                            <a:srgbClr val="6AA84F"/>
                          </a:solidFill>
                          <a:latin typeface="Titillium Web"/>
                          <a:ea typeface="Titillium Web"/>
                          <a:cs typeface="Titillium Web"/>
                          <a:sym typeface="Titillium Web"/>
                        </a:rPr>
                        <a:t>( </a:t>
                      </a:r>
                      <a:r>
                        <a:rPr lang="en-GB" sz="1300">
                          <a:solidFill>
                            <a:srgbClr val="6AA84F"/>
                          </a:solidFill>
                          <a:latin typeface="Titillium Web"/>
                          <a:ea typeface="Titillium Web"/>
                          <a:cs typeface="Titillium Web"/>
                          <a:sym typeface="Titillium Web"/>
                        </a:rPr>
                        <a:t>growth</a:t>
                      </a:r>
                      <a:r>
                        <a:rPr lang="en-GB" sz="1300">
                          <a:solidFill>
                            <a:srgbClr val="6AA84F"/>
                          </a:solidFill>
                          <a:latin typeface="Titillium Web"/>
                          <a:ea typeface="Titillium Web"/>
                          <a:cs typeface="Titillium Web"/>
                          <a:sym typeface="Titillium Web"/>
                        </a:rPr>
                        <a:t> </a:t>
                      </a:r>
                      <a:r>
                        <a:rPr lang="en-GB" sz="1300">
                          <a:solidFill>
                            <a:srgbClr val="6AA84F"/>
                          </a:solidFill>
                          <a:latin typeface="Titillium Web"/>
                          <a:ea typeface="Titillium Web"/>
                          <a:cs typeface="Titillium Web"/>
                          <a:sym typeface="Titillium Web"/>
                        </a:rPr>
                        <a:t>hormone</a:t>
                      </a:r>
                      <a:r>
                        <a:rPr lang="en-GB" sz="1300">
                          <a:solidFill>
                            <a:srgbClr val="6AA84F"/>
                          </a:solidFill>
                          <a:latin typeface="Titillium Web"/>
                          <a:ea typeface="Titillium Web"/>
                          <a:cs typeface="Titillium Web"/>
                          <a:sym typeface="Titillium Web"/>
                        </a:rPr>
                        <a:t> )</a:t>
                      </a:r>
                      <a:r>
                        <a:rPr lang="en-GB" sz="1300">
                          <a:solidFill>
                            <a:srgbClr val="434343"/>
                          </a:solidFill>
                          <a:latin typeface="Titillium Web"/>
                          <a:ea typeface="Titillium Web"/>
                          <a:cs typeface="Titillium Web"/>
                          <a:sym typeface="Titillium Web"/>
                        </a:rPr>
                        <a:t>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Exogenous hormones (glucocorticoids,</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estrogen e.g. oral contraceptives &amp; </a:t>
                      </a:r>
                      <a:r>
                        <a:rPr lang="en-GB" sz="1300">
                          <a:solidFill>
                            <a:srgbClr val="307BF3"/>
                          </a:solidFill>
                          <a:latin typeface="Titillium Web"/>
                          <a:ea typeface="Titillium Web"/>
                          <a:cs typeface="Titillium Web"/>
                          <a:sym typeface="Titillium Web"/>
                        </a:rPr>
                        <a:t>sympathomimetics</a:t>
                      </a:r>
                      <a:r>
                        <a:rPr lang="en-GB" sz="1300">
                          <a:solidFill>
                            <a:srgbClr val="434343"/>
                          </a:solidFill>
                          <a:latin typeface="Titillium Web"/>
                          <a:ea typeface="Titillium Web"/>
                          <a:cs typeface="Titillium Web"/>
                          <a:sym typeface="Titillium Web"/>
                        </a:rPr>
                        <a:t> )</a:t>
                      </a:r>
                      <a:endParaRPr sz="1300">
                        <a:solidFill>
                          <a:srgbClr val="434343"/>
                        </a:solidFill>
                        <a:latin typeface="Titillium Web"/>
                        <a:ea typeface="Titillium Web"/>
                        <a:cs typeface="Titillium Web"/>
                        <a:sym typeface="Titillium Web"/>
                      </a:endParaRPr>
                    </a:p>
                    <a:p>
                      <a:pPr indent="-311150" lvl="0" marL="457200" rtl="0" algn="l">
                        <a:lnSpc>
                          <a:spcPct val="80000"/>
                        </a:lnSpc>
                        <a:spcBef>
                          <a:spcPts val="30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Pregnancy-induced</a:t>
                      </a:r>
                      <a:endParaRPr sz="1300">
                        <a:solidFill>
                          <a:srgbClr val="434343"/>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sz="13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556475">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200">
                          <a:solidFill>
                            <a:srgbClr val="F3F3F3"/>
                          </a:solidFill>
                          <a:latin typeface="Titillium Web"/>
                          <a:ea typeface="Titillium Web"/>
                          <a:cs typeface="Titillium Web"/>
                          <a:sym typeface="Titillium Web"/>
                        </a:rPr>
                        <a:t>Vascular </a:t>
                      </a:r>
                      <a:endParaRPr sz="1200" u="none" cap="none" strike="noStrike">
                        <a:solidFill>
                          <a:srgbClr val="F3F3F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Coarctation of aorta</a:t>
                      </a:r>
                      <a:endParaRPr sz="1300">
                        <a:solidFill>
                          <a:srgbClr val="434343"/>
                        </a:solidFill>
                        <a:latin typeface="Titillium Web"/>
                        <a:ea typeface="Titillium Web"/>
                        <a:cs typeface="Titillium Web"/>
                        <a:sym typeface="Titillium Web"/>
                      </a:endParaRPr>
                    </a:p>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Vasculitis e.g.Polyarteritis nodosa</a:t>
                      </a:r>
                      <a:endParaRPr sz="1300">
                        <a:solidFill>
                          <a:srgbClr val="434343"/>
                        </a:solidFill>
                        <a:latin typeface="Titillium Web"/>
                        <a:ea typeface="Titillium Web"/>
                        <a:cs typeface="Titillium Web"/>
                        <a:sym typeface="Titillium Web"/>
                      </a:endParaRPr>
                    </a:p>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Increased intravascular volume</a:t>
                      </a:r>
                      <a:endParaRPr sz="1300">
                        <a:solidFill>
                          <a:srgbClr val="434343"/>
                        </a:solidFill>
                        <a:latin typeface="Titillium Web"/>
                        <a:ea typeface="Titillium Web"/>
                        <a:cs typeface="Titillium Web"/>
                        <a:sym typeface="Titillium Web"/>
                      </a:endParaRPr>
                    </a:p>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Increased cardiac output</a:t>
                      </a:r>
                      <a:endParaRPr sz="1300">
                        <a:solidFill>
                          <a:srgbClr val="434343"/>
                        </a:solidFill>
                        <a:latin typeface="Titillium Web"/>
                        <a:ea typeface="Titillium Web"/>
                        <a:cs typeface="Titillium Web"/>
                        <a:sym typeface="Titillium Web"/>
                      </a:endParaRPr>
                    </a:p>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Rigidity of the aorta</a:t>
                      </a:r>
                      <a:endParaRPr sz="1300">
                        <a:solidFill>
                          <a:srgbClr val="434343"/>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sz="13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429725">
                <a:tc vMerge="1"/>
                <a:tc>
                  <a:txBody>
                    <a:bodyPr/>
                    <a:lstStyle/>
                    <a:p>
                      <a:pPr indent="0" lvl="0" marL="0" marR="0" rtl="0" algn="ctr">
                        <a:lnSpc>
                          <a:spcPct val="100000"/>
                        </a:lnSpc>
                        <a:spcBef>
                          <a:spcPts val="0"/>
                        </a:spcBef>
                        <a:spcAft>
                          <a:spcPts val="0"/>
                        </a:spcAft>
                        <a:buClr>
                          <a:srgbClr val="000000"/>
                        </a:buClr>
                        <a:buSzPts val="1100"/>
                        <a:buFont typeface="Arial"/>
                        <a:buNone/>
                      </a:pPr>
                      <a:r>
                        <a:rPr lang="en-GB" sz="1200">
                          <a:solidFill>
                            <a:srgbClr val="F3F3F3"/>
                          </a:solidFill>
                          <a:latin typeface="Titillium Web"/>
                          <a:ea typeface="Titillium Web"/>
                          <a:cs typeface="Titillium Web"/>
                          <a:sym typeface="Titillium Web"/>
                        </a:rPr>
                        <a:t>Neurogenic</a:t>
                      </a:r>
                      <a:endParaRPr sz="1200" u="none" cap="none" strike="noStrike">
                        <a:solidFill>
                          <a:srgbClr val="F3F3F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Psychogenic</a:t>
                      </a:r>
                      <a:endParaRPr sz="1300">
                        <a:solidFill>
                          <a:srgbClr val="434343"/>
                        </a:solidFill>
                        <a:latin typeface="Titillium Web"/>
                        <a:ea typeface="Titillium Web"/>
                        <a:cs typeface="Titillium Web"/>
                        <a:sym typeface="Titillium Web"/>
                      </a:endParaRPr>
                    </a:p>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Increased intracranial pressure</a:t>
                      </a:r>
                      <a:endParaRPr sz="1300">
                        <a:solidFill>
                          <a:srgbClr val="434343"/>
                        </a:solidFill>
                        <a:latin typeface="Titillium Web"/>
                        <a:ea typeface="Titillium Web"/>
                        <a:cs typeface="Titillium Web"/>
                        <a:sym typeface="Titillium Web"/>
                      </a:endParaRPr>
                    </a:p>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Sleep apnea</a:t>
                      </a:r>
                      <a:endParaRPr sz="1300">
                        <a:solidFill>
                          <a:srgbClr val="434343"/>
                        </a:solidFill>
                        <a:latin typeface="Titillium Web"/>
                        <a:ea typeface="Titillium Web"/>
                        <a:cs typeface="Titillium Web"/>
                        <a:sym typeface="Titillium Web"/>
                      </a:endParaRPr>
                    </a:p>
                    <a:p>
                      <a:pPr indent="-311150" lvl="0" marL="457200" rtl="0" algn="l">
                        <a:spcBef>
                          <a:spcPts val="0"/>
                        </a:spcBef>
                        <a:spcAft>
                          <a:spcPts val="0"/>
                        </a:spcAft>
                        <a:buClr>
                          <a:srgbClr val="434343"/>
                        </a:buClr>
                        <a:buSzPts val="1300"/>
                        <a:buFont typeface="Titillium Web"/>
                        <a:buChar char="●"/>
                      </a:pPr>
                      <a:r>
                        <a:rPr lang="en-GB" sz="1300">
                          <a:solidFill>
                            <a:srgbClr val="434343"/>
                          </a:solidFill>
                          <a:latin typeface="Titillium Web"/>
                          <a:ea typeface="Titillium Web"/>
                          <a:cs typeface="Titillium Web"/>
                          <a:sym typeface="Titillium Web"/>
                        </a:rPr>
                        <a:t>Acute stress, including surgery </a:t>
                      </a:r>
                      <a:endParaRPr sz="13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77" name="Google Shape;177;p11"/>
          <p:cNvSpPr/>
          <p:nvPr/>
        </p:nvSpPr>
        <p:spPr>
          <a:xfrm>
            <a:off x="4950875" y="2570125"/>
            <a:ext cx="1673400" cy="52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Titillium Web"/>
                <a:ea typeface="Titillium Web"/>
                <a:cs typeface="Titillium Web"/>
                <a:sym typeface="Titillium Web"/>
              </a:rPr>
              <a:t>Renal </a:t>
            </a:r>
            <a:r>
              <a:rPr lang="en-GB" sz="800">
                <a:solidFill>
                  <a:srgbClr val="6AA84F"/>
                </a:solidFill>
                <a:latin typeface="Titillium Web"/>
                <a:ea typeface="Titillium Web"/>
                <a:cs typeface="Titillium Web"/>
                <a:sym typeface="Titillium Web"/>
              </a:rPr>
              <a:t>failure</a:t>
            </a:r>
            <a:r>
              <a:rPr lang="en-GB" sz="800">
                <a:solidFill>
                  <a:srgbClr val="6AA84F"/>
                </a:solidFill>
                <a:latin typeface="Titillium Web"/>
                <a:ea typeface="Titillium Web"/>
                <a:cs typeface="Titillium Web"/>
                <a:sym typeface="Titillium Web"/>
              </a:rPr>
              <a:t> leads to hypertension </a:t>
            </a:r>
            <a:endParaRPr sz="8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6AA84F"/>
                </a:solidFill>
                <a:latin typeface="Titillium Web"/>
                <a:ea typeface="Titillium Web"/>
                <a:cs typeface="Titillium Web"/>
                <a:sym typeface="Titillium Web"/>
              </a:rPr>
              <a:t>&amp; </a:t>
            </a:r>
            <a:endParaRPr sz="8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6AA84F"/>
                </a:solidFill>
                <a:latin typeface="Titillium Web"/>
                <a:ea typeface="Titillium Web"/>
                <a:cs typeface="Titillium Web"/>
                <a:sym typeface="Titillium Web"/>
              </a:rPr>
              <a:t>Hypertension leads to renal </a:t>
            </a:r>
            <a:r>
              <a:rPr lang="en-GB" sz="800">
                <a:solidFill>
                  <a:srgbClr val="6AA84F"/>
                </a:solidFill>
                <a:latin typeface="Titillium Web"/>
                <a:ea typeface="Titillium Web"/>
                <a:cs typeface="Titillium Web"/>
                <a:sym typeface="Titillium Web"/>
              </a:rPr>
              <a:t>failure</a:t>
            </a:r>
            <a:r>
              <a:rPr lang="en-GB" sz="800">
                <a:solidFill>
                  <a:srgbClr val="6AA84F"/>
                </a:solidFill>
                <a:latin typeface="Titillium Web"/>
                <a:ea typeface="Titillium Web"/>
                <a:cs typeface="Titillium Web"/>
                <a:sym typeface="Titillium Web"/>
              </a:rPr>
              <a:t> </a:t>
            </a:r>
            <a:endParaRPr sz="100">
              <a:solidFill>
                <a:srgbClr val="6AA84F"/>
              </a:solidFill>
              <a:latin typeface="Titillium Web"/>
              <a:ea typeface="Titillium Web"/>
              <a:cs typeface="Titillium Web"/>
              <a:sym typeface="Titillium Web"/>
            </a:endParaRPr>
          </a:p>
        </p:txBody>
      </p:sp>
      <p:sp>
        <p:nvSpPr>
          <p:cNvPr id="178" name="Google Shape;178;p11"/>
          <p:cNvSpPr/>
          <p:nvPr/>
        </p:nvSpPr>
        <p:spPr>
          <a:xfrm>
            <a:off x="5017350" y="2634625"/>
            <a:ext cx="1515300" cy="462000"/>
          </a:xfrm>
          <a:prstGeom prst="rect">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12"/>
          <p:cNvGraphicFramePr/>
          <p:nvPr/>
        </p:nvGraphicFramePr>
        <p:xfrm>
          <a:off x="-5" y="-108020"/>
          <a:ext cx="3000000" cy="3000000"/>
        </p:xfrm>
        <a:graphic>
          <a:graphicData uri="http://schemas.openxmlformats.org/drawingml/2006/table">
            <a:tbl>
              <a:tblPr>
                <a:noFill/>
                <a:tableStyleId>{A99355DA-2CE8-41AB-A03E-09798AA68779}</a:tableStyleId>
              </a:tblPr>
              <a:tblGrid>
                <a:gridCol w="1399150"/>
                <a:gridCol w="5458850"/>
              </a:tblGrid>
              <a:tr h="1074675">
                <a:tc gridSpan="2">
                  <a:txBody>
                    <a:bodyPr/>
                    <a:lstStyle/>
                    <a:p>
                      <a:pPr indent="0" lvl="0" marL="0" rtl="0" algn="ctr">
                        <a:spcBef>
                          <a:spcPts val="0"/>
                        </a:spcBef>
                        <a:spcAft>
                          <a:spcPts val="0"/>
                        </a:spcAft>
                        <a:buClr>
                          <a:srgbClr val="1E5155"/>
                        </a:buClr>
                        <a:buSzPts val="2000"/>
                        <a:buFont typeface="Century Gothic"/>
                        <a:buNone/>
                      </a:pPr>
                      <a:r>
                        <a:rPr b="1" lang="en-GB" sz="1600">
                          <a:solidFill>
                            <a:srgbClr val="FFFFFF"/>
                          </a:solidFill>
                          <a:latin typeface="Amiri"/>
                          <a:ea typeface="Amiri"/>
                          <a:cs typeface="Amiri"/>
                          <a:sym typeface="Amiri"/>
                        </a:rPr>
                        <a:t>Classification of Hypertension based on clinical features</a:t>
                      </a:r>
                      <a:endParaRPr b="1" sz="1600">
                        <a:solidFill>
                          <a:srgbClr val="FFFFFF"/>
                        </a:solidFill>
                        <a:latin typeface="Amiri"/>
                        <a:ea typeface="Amiri"/>
                        <a:cs typeface="Amiri"/>
                        <a:sym typeface="Amiri"/>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4A86E8"/>
                    </a:solidFill>
                  </a:tcPr>
                </a:tc>
                <a:tc hMerge="1"/>
              </a:tr>
              <a:tr h="2508875">
                <a:tc>
                  <a:txBody>
                    <a:bodyPr/>
                    <a:lstStyle/>
                    <a:p>
                      <a:pPr indent="0" lvl="0" marL="0" marR="0" rtl="0" algn="ctr">
                        <a:lnSpc>
                          <a:spcPct val="100000"/>
                        </a:lnSpc>
                        <a:spcBef>
                          <a:spcPts val="0"/>
                        </a:spcBef>
                        <a:spcAft>
                          <a:spcPts val="0"/>
                        </a:spcAft>
                        <a:buClr>
                          <a:srgbClr val="000000"/>
                        </a:buClr>
                        <a:buSzPts val="1100"/>
                        <a:buFont typeface="Arial"/>
                        <a:buNone/>
                      </a:pPr>
                      <a:r>
                        <a:rPr b="1" lang="en-GB" sz="1700">
                          <a:solidFill>
                            <a:srgbClr val="F3F3F3"/>
                          </a:solidFill>
                          <a:latin typeface="Cabin"/>
                          <a:ea typeface="Cabin"/>
                          <a:cs typeface="Cabin"/>
                          <a:sym typeface="Cabin"/>
                        </a:rPr>
                        <a:t>Benign</a:t>
                      </a:r>
                      <a:endParaRPr b="1" sz="1700" u="none" cap="none" strike="noStrike">
                        <a:solidFill>
                          <a:srgbClr val="F3F3F3"/>
                        </a:solidFill>
                        <a:latin typeface="Cabin"/>
                        <a:ea typeface="Cabin"/>
                        <a:cs typeface="Cabin"/>
                        <a:sym typeface="Cabin"/>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The BP is at </a:t>
                      </a:r>
                      <a:r>
                        <a:rPr b="1" lang="en-GB" sz="1700">
                          <a:solidFill>
                            <a:srgbClr val="CC0000"/>
                          </a:solidFill>
                          <a:latin typeface="Titillium Web"/>
                          <a:ea typeface="Titillium Web"/>
                          <a:cs typeface="Titillium Web"/>
                          <a:sym typeface="Titillium Web"/>
                        </a:rPr>
                        <a:t>modest level </a:t>
                      </a:r>
                      <a:r>
                        <a:rPr lang="en-GB" sz="1700">
                          <a:solidFill>
                            <a:srgbClr val="434343"/>
                          </a:solidFill>
                          <a:latin typeface="Titillium Web"/>
                          <a:ea typeface="Titillium Web"/>
                          <a:cs typeface="Titillium Web"/>
                          <a:sym typeface="Titillium Web"/>
                        </a:rPr>
                        <a:t>(not very high).</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It can be </a:t>
                      </a:r>
                      <a:r>
                        <a:rPr b="1" lang="en-GB" sz="1700">
                          <a:solidFill>
                            <a:srgbClr val="434343"/>
                          </a:solidFill>
                          <a:latin typeface="Titillium Web"/>
                          <a:ea typeface="Titillium Web"/>
                          <a:cs typeface="Titillium Web"/>
                          <a:sym typeface="Titillium Web"/>
                        </a:rPr>
                        <a:t>idiopathic</a:t>
                      </a:r>
                      <a:r>
                        <a:rPr lang="en-GB" sz="1700">
                          <a:solidFill>
                            <a:srgbClr val="434343"/>
                          </a:solidFill>
                          <a:latin typeface="Titillium Web"/>
                          <a:ea typeface="Titillium Web"/>
                          <a:cs typeface="Titillium Web"/>
                          <a:sym typeface="Titillium Web"/>
                        </a:rPr>
                        <a:t> HTN or </a:t>
                      </a:r>
                      <a:r>
                        <a:rPr b="1" lang="en-GB" sz="1700">
                          <a:solidFill>
                            <a:srgbClr val="434343"/>
                          </a:solidFill>
                          <a:latin typeface="Titillium Web"/>
                          <a:ea typeface="Titillium Web"/>
                          <a:cs typeface="Titillium Web"/>
                          <a:sym typeface="Titillium Web"/>
                        </a:rPr>
                        <a:t>secondary</a:t>
                      </a:r>
                      <a:r>
                        <a:rPr lang="en-GB" sz="1700">
                          <a:solidFill>
                            <a:srgbClr val="434343"/>
                          </a:solidFill>
                          <a:latin typeface="Titillium Web"/>
                          <a:ea typeface="Titillium Web"/>
                          <a:cs typeface="Titillium Web"/>
                          <a:sym typeface="Titillium Web"/>
                        </a:rPr>
                        <a:t> HTN</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Fairly </a:t>
                      </a:r>
                      <a:r>
                        <a:rPr b="1" lang="en-GB" sz="1700">
                          <a:solidFill>
                            <a:srgbClr val="CC0000"/>
                          </a:solidFill>
                          <a:latin typeface="Titillium Web"/>
                          <a:ea typeface="Titillium Web"/>
                          <a:cs typeface="Titillium Web"/>
                          <a:sym typeface="Titillium Web"/>
                        </a:rPr>
                        <a:t>stable</a:t>
                      </a:r>
                      <a:r>
                        <a:rPr lang="en-GB" sz="1700">
                          <a:solidFill>
                            <a:srgbClr val="434343"/>
                          </a:solidFill>
                          <a:latin typeface="Titillium Web"/>
                          <a:ea typeface="Titillium Web"/>
                          <a:cs typeface="Titillium Web"/>
                          <a:sym typeface="Titillium Web"/>
                        </a:rPr>
                        <a:t> over years to decades. </a:t>
                      </a:r>
                      <a:r>
                        <a:rPr lang="en-GB" sz="1700">
                          <a:solidFill>
                            <a:srgbClr val="999999"/>
                          </a:solidFill>
                          <a:latin typeface="Titillium Web"/>
                          <a:ea typeface="Titillium Web"/>
                          <a:cs typeface="Titillium Web"/>
                          <a:sym typeface="Titillium Web"/>
                        </a:rPr>
                        <a:t>(Gradually rising)</a:t>
                      </a:r>
                      <a:endParaRPr sz="1700">
                        <a:solidFill>
                          <a:srgbClr val="999999"/>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b="1" lang="en-GB" sz="1700">
                          <a:solidFill>
                            <a:srgbClr val="434343"/>
                          </a:solidFill>
                          <a:latin typeface="Titillium Web"/>
                          <a:ea typeface="Titillium Web"/>
                          <a:cs typeface="Titillium Web"/>
                          <a:sym typeface="Titillium Web"/>
                        </a:rPr>
                        <a:t>Compatible</a:t>
                      </a:r>
                      <a:r>
                        <a:rPr lang="en-GB" sz="1700">
                          <a:solidFill>
                            <a:srgbClr val="434343"/>
                          </a:solidFill>
                          <a:latin typeface="Titillium Web"/>
                          <a:ea typeface="Titillium Web"/>
                          <a:cs typeface="Titillium Web"/>
                          <a:sym typeface="Titillium Web"/>
                        </a:rPr>
                        <a:t> with long life.</a:t>
                      </a:r>
                      <a:endParaRPr sz="1700">
                        <a:solidFill>
                          <a:srgbClr val="434343"/>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sz="1700">
                        <a:solidFill>
                          <a:srgbClr val="434343"/>
                        </a:solidFill>
                        <a:latin typeface="Cabin"/>
                        <a:ea typeface="Cabin"/>
                        <a:cs typeface="Cabin"/>
                        <a:sym typeface="Cabin"/>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431675">
                <a:tc>
                  <a:txBody>
                    <a:bodyPr/>
                    <a:lstStyle/>
                    <a:p>
                      <a:pPr indent="0" lvl="0" marL="0" marR="0" rtl="0" algn="ctr">
                        <a:lnSpc>
                          <a:spcPct val="100000"/>
                        </a:lnSpc>
                        <a:spcBef>
                          <a:spcPts val="0"/>
                        </a:spcBef>
                        <a:spcAft>
                          <a:spcPts val="0"/>
                        </a:spcAft>
                        <a:buClr>
                          <a:srgbClr val="000000"/>
                        </a:buClr>
                        <a:buSzPts val="1100"/>
                        <a:buFont typeface="Arial"/>
                        <a:buNone/>
                      </a:pPr>
                      <a:r>
                        <a:rPr b="1" lang="en-GB" sz="1700">
                          <a:solidFill>
                            <a:srgbClr val="F3F3F3"/>
                          </a:solidFill>
                          <a:latin typeface="Cabin"/>
                          <a:ea typeface="Cabin"/>
                          <a:cs typeface="Cabin"/>
                          <a:sym typeface="Cabin"/>
                        </a:rPr>
                        <a:t>Malignant</a:t>
                      </a:r>
                      <a:endParaRPr b="1" sz="1700">
                        <a:solidFill>
                          <a:srgbClr val="F3F3F3"/>
                        </a:solidFill>
                        <a:latin typeface="Cabin"/>
                        <a:ea typeface="Cabin"/>
                        <a:cs typeface="Cabin"/>
                        <a:sym typeface="Cabin"/>
                      </a:endParaRPr>
                    </a:p>
                    <a:p>
                      <a:pPr indent="0" lvl="0" marL="0" marR="0" rtl="0" algn="ctr">
                        <a:lnSpc>
                          <a:spcPct val="100000"/>
                        </a:lnSpc>
                        <a:spcBef>
                          <a:spcPts val="0"/>
                        </a:spcBef>
                        <a:spcAft>
                          <a:spcPts val="0"/>
                        </a:spcAft>
                        <a:buClr>
                          <a:srgbClr val="000000"/>
                        </a:buClr>
                        <a:buSzPts val="1100"/>
                        <a:buFont typeface="Arial"/>
                        <a:buNone/>
                      </a:pPr>
                      <a:r>
                        <a:rPr b="1" lang="en-GB" sz="1700">
                          <a:solidFill>
                            <a:srgbClr val="F3F3F3"/>
                          </a:solidFill>
                          <a:latin typeface="Cabin"/>
                          <a:ea typeface="Cabin"/>
                          <a:cs typeface="Cabin"/>
                          <a:sym typeface="Cabin"/>
                        </a:rPr>
                        <a:t>(5%</a:t>
                      </a:r>
                      <a:r>
                        <a:rPr b="1" lang="en-GB" sz="1700">
                          <a:solidFill>
                            <a:srgbClr val="F3F3F3"/>
                          </a:solidFill>
                          <a:latin typeface="Cabin"/>
                          <a:ea typeface="Cabin"/>
                          <a:cs typeface="Cabin"/>
                          <a:sym typeface="Cabin"/>
                        </a:rPr>
                        <a:t>)</a:t>
                      </a:r>
                      <a:endParaRPr b="1" sz="1700">
                        <a:solidFill>
                          <a:srgbClr val="F3F3F3"/>
                        </a:solidFill>
                        <a:latin typeface="Cabin"/>
                        <a:ea typeface="Cabin"/>
                        <a:cs typeface="Cabin"/>
                        <a:sym typeface="Cabin"/>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6D9EEB"/>
                    </a:solidFill>
                  </a:tcPr>
                </a:tc>
                <a:tc>
                  <a:txBody>
                    <a:bodyPr/>
                    <a:lstStyle/>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there is </a:t>
                      </a:r>
                      <a:r>
                        <a:rPr b="1" lang="en-GB" sz="1700">
                          <a:solidFill>
                            <a:srgbClr val="CC0000"/>
                          </a:solidFill>
                          <a:latin typeface="Titillium Web"/>
                          <a:ea typeface="Titillium Web"/>
                          <a:cs typeface="Titillium Web"/>
                          <a:sym typeface="Titillium Web"/>
                        </a:rPr>
                        <a:t>rapidly rising </a:t>
                      </a:r>
                      <a:r>
                        <a:rPr lang="en-GB" sz="1700">
                          <a:solidFill>
                            <a:srgbClr val="434343"/>
                          </a:solidFill>
                          <a:latin typeface="Titillium Web"/>
                          <a:ea typeface="Titillium Web"/>
                          <a:cs typeface="Titillium Web"/>
                          <a:sym typeface="Titillium Web"/>
                        </a:rPr>
                        <a:t>BP which often leads to end organ damage </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It can be a complication of any type of HTN (i.e. </a:t>
                      </a:r>
                      <a:r>
                        <a:rPr b="1" lang="en-GB" sz="1700">
                          <a:solidFill>
                            <a:srgbClr val="434343"/>
                          </a:solidFill>
                          <a:latin typeface="Titillium Web"/>
                          <a:ea typeface="Titillium Web"/>
                          <a:cs typeface="Titillium Web"/>
                          <a:sym typeface="Titillium Web"/>
                        </a:rPr>
                        <a:t>essential</a:t>
                      </a:r>
                      <a:r>
                        <a:rPr lang="en-GB" sz="1700">
                          <a:solidFill>
                            <a:srgbClr val="434343"/>
                          </a:solidFill>
                          <a:latin typeface="Titillium Web"/>
                          <a:ea typeface="Titillium Web"/>
                          <a:cs typeface="Titillium Web"/>
                          <a:sym typeface="Titillium Web"/>
                        </a:rPr>
                        <a:t> or </a:t>
                      </a:r>
                      <a:r>
                        <a:rPr b="1" lang="en-GB" sz="1700">
                          <a:solidFill>
                            <a:srgbClr val="434343"/>
                          </a:solidFill>
                          <a:latin typeface="Titillium Web"/>
                          <a:ea typeface="Titillium Web"/>
                          <a:cs typeface="Titillium Web"/>
                          <a:sym typeface="Titillium Web"/>
                        </a:rPr>
                        <a:t>secondary</a:t>
                      </a:r>
                      <a:r>
                        <a:rPr lang="en-GB" sz="1700">
                          <a:solidFill>
                            <a:srgbClr val="434343"/>
                          </a:solidFill>
                          <a:latin typeface="Titillium Web"/>
                          <a:ea typeface="Titillium Web"/>
                          <a:cs typeface="Titillium Web"/>
                          <a:sym typeface="Titillium Web"/>
                        </a:rPr>
                        <a:t>)</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It is seen in 5% of HTNsive patients.</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The diastolic pressure is usually </a:t>
                      </a:r>
                      <a:r>
                        <a:rPr b="1" lang="en-GB" sz="1700">
                          <a:solidFill>
                            <a:srgbClr val="CC0000"/>
                          </a:solidFill>
                          <a:latin typeface="Titillium Web"/>
                          <a:ea typeface="Titillium Web"/>
                          <a:cs typeface="Titillium Web"/>
                          <a:sym typeface="Titillium Web"/>
                        </a:rPr>
                        <a:t>over 120mmHg</a:t>
                      </a:r>
                      <a:endParaRPr b="1" sz="1700">
                        <a:solidFill>
                          <a:srgbClr val="CC0000"/>
                        </a:solidFill>
                        <a:latin typeface="Titillium Web"/>
                        <a:ea typeface="Titillium Web"/>
                        <a:cs typeface="Titillium Web"/>
                        <a:sym typeface="Titillium Web"/>
                      </a:endParaRPr>
                    </a:p>
                    <a:p>
                      <a:pPr indent="0" lvl="0" marL="0" rtl="0" algn="l">
                        <a:lnSpc>
                          <a:spcPct val="80000"/>
                        </a:lnSpc>
                        <a:spcBef>
                          <a:spcPts val="1000"/>
                        </a:spcBef>
                        <a:spcAft>
                          <a:spcPts val="0"/>
                        </a:spcAft>
                        <a:buNone/>
                      </a:pPr>
                      <a:r>
                        <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It is associated with:</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  Widespread arterial necrosis and thrombosis </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Rapid development of renal failure </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Retinal hemorrhage and exudate, with/without papilledema</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Hypertensive encephalopathy </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Left ventricular failure </a:t>
                      </a:r>
                      <a:endParaRPr sz="1700">
                        <a:solidFill>
                          <a:srgbClr val="434343"/>
                        </a:solidFill>
                        <a:latin typeface="Titillium Web"/>
                        <a:ea typeface="Titillium Web"/>
                        <a:cs typeface="Titillium Web"/>
                        <a:sym typeface="Titillium Web"/>
                      </a:endParaRPr>
                    </a:p>
                    <a:p>
                      <a:pPr indent="-336550" lvl="0" marL="457200" rtl="0" algn="l">
                        <a:lnSpc>
                          <a:spcPct val="80000"/>
                        </a:lnSpc>
                        <a:spcBef>
                          <a:spcPts val="1000"/>
                        </a:spcBef>
                        <a:spcAft>
                          <a:spcPts val="0"/>
                        </a:spcAft>
                        <a:buClr>
                          <a:srgbClr val="434343"/>
                        </a:buClr>
                        <a:buSzPts val="1700"/>
                        <a:buFont typeface="Titillium Web"/>
                        <a:buChar char="◄"/>
                      </a:pPr>
                      <a:r>
                        <a:rPr lang="en-GB" sz="1700">
                          <a:solidFill>
                            <a:srgbClr val="434343"/>
                          </a:solidFill>
                          <a:latin typeface="Titillium Web"/>
                          <a:ea typeface="Titillium Web"/>
                          <a:cs typeface="Titillium Web"/>
                          <a:sym typeface="Titillium Web"/>
                        </a:rPr>
                        <a:t>Leads to </a:t>
                      </a:r>
                      <a:r>
                        <a:rPr b="1" lang="en-GB" sz="1700">
                          <a:solidFill>
                            <a:srgbClr val="434343"/>
                          </a:solidFill>
                          <a:latin typeface="Titillium Web"/>
                          <a:ea typeface="Titillium Web"/>
                          <a:cs typeface="Titillium Web"/>
                          <a:sym typeface="Titillium Web"/>
                        </a:rPr>
                        <a:t>death</a:t>
                      </a:r>
                      <a:r>
                        <a:rPr lang="en-GB" sz="1700">
                          <a:solidFill>
                            <a:srgbClr val="434343"/>
                          </a:solidFill>
                          <a:latin typeface="Titillium Web"/>
                          <a:ea typeface="Titillium Web"/>
                          <a:cs typeface="Titillium Web"/>
                          <a:sym typeface="Titillium Web"/>
                        </a:rPr>
                        <a:t> in 1 or 2 years if untreated.</a:t>
                      </a:r>
                      <a:endParaRPr sz="1700">
                        <a:solidFill>
                          <a:srgbClr val="434343"/>
                        </a:solidFill>
                        <a:latin typeface="Titillium Web"/>
                        <a:ea typeface="Titillium Web"/>
                        <a:cs typeface="Titillium Web"/>
                        <a:sym typeface="Titillium Web"/>
                      </a:endParaRPr>
                    </a:p>
                    <a:p>
                      <a:pPr indent="0" lvl="0" marL="457200" rtl="0" algn="l">
                        <a:lnSpc>
                          <a:spcPct val="80000"/>
                        </a:lnSpc>
                        <a:spcBef>
                          <a:spcPts val="1000"/>
                        </a:spcBef>
                        <a:spcAft>
                          <a:spcPts val="0"/>
                        </a:spcAft>
                        <a:buNone/>
                      </a:pPr>
                      <a:r>
                        <a:rPr lang="en-GB" sz="1700">
                          <a:solidFill>
                            <a:srgbClr val="434343"/>
                          </a:solidFill>
                          <a:latin typeface="Titillium Web"/>
                          <a:ea typeface="Titillium Web"/>
                          <a:cs typeface="Titillium Web"/>
                          <a:sym typeface="Titillium Web"/>
                        </a:rPr>
                        <a:t>     </a:t>
                      </a:r>
                      <a:r>
                        <a:rPr lang="en-GB" sz="1700">
                          <a:solidFill>
                            <a:srgbClr val="434343"/>
                          </a:solidFill>
                          <a:latin typeface="Titillium Web"/>
                          <a:ea typeface="Titillium Web"/>
                          <a:cs typeface="Titillium Web"/>
                          <a:sym typeface="Titillium Web"/>
                        </a:rPr>
                        <a:t>       </a:t>
                      </a:r>
                      <a:endParaRPr sz="1700">
                        <a:solidFill>
                          <a:srgbClr val="434343"/>
                        </a:solidFill>
                        <a:latin typeface="Titillium Web"/>
                        <a:ea typeface="Titillium Web"/>
                        <a:cs typeface="Titillium Web"/>
                        <a:sym typeface="Titillium Web"/>
                      </a:endParaRPr>
                    </a:p>
                  </a:txBody>
                  <a:tcPr marT="74300" marB="74300"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nvSpPr>
        <p:spPr>
          <a:xfrm>
            <a:off x="422100" y="462925"/>
            <a:ext cx="62436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300">
                <a:solidFill>
                  <a:srgbClr val="1155CC"/>
                </a:solidFill>
                <a:latin typeface="Comfortaa"/>
                <a:ea typeface="Comfortaa"/>
                <a:cs typeface="Comfortaa"/>
                <a:sym typeface="Comfortaa"/>
              </a:rPr>
              <a:t>Pathogenesis of essential hypertension</a:t>
            </a:r>
            <a:endParaRPr b="1" sz="2300">
              <a:solidFill>
                <a:srgbClr val="1155CC"/>
              </a:solidFill>
              <a:latin typeface="Comfortaa"/>
              <a:ea typeface="Comfortaa"/>
              <a:cs typeface="Comfortaa"/>
              <a:sym typeface="Comfortaa"/>
            </a:endParaRPr>
          </a:p>
        </p:txBody>
      </p:sp>
      <p:grpSp>
        <p:nvGrpSpPr>
          <p:cNvPr id="189" name="Google Shape;189;p13"/>
          <p:cNvGrpSpPr/>
          <p:nvPr/>
        </p:nvGrpSpPr>
        <p:grpSpPr>
          <a:xfrm>
            <a:off x="335812" y="4603713"/>
            <a:ext cx="6146675" cy="1032938"/>
            <a:chOff x="449794" y="2975438"/>
            <a:chExt cx="6120357" cy="1274445"/>
          </a:xfrm>
        </p:grpSpPr>
        <p:sp>
          <p:nvSpPr>
            <p:cNvPr id="190" name="Google Shape;190;p13"/>
            <p:cNvSpPr/>
            <p:nvPr/>
          </p:nvSpPr>
          <p:spPr>
            <a:xfrm>
              <a:off x="772601" y="3002254"/>
              <a:ext cx="5797550" cy="1209675"/>
            </a:xfrm>
            <a:custGeom>
              <a:rect b="b" l="l" r="r" t="t"/>
              <a:pathLst>
                <a:path extrusionOk="0" h="1209675" w="5797550">
                  <a:moveTo>
                    <a:pt x="0" y="201603"/>
                  </a:moveTo>
                  <a:lnTo>
                    <a:pt x="5324" y="155378"/>
                  </a:lnTo>
                  <a:lnTo>
                    <a:pt x="20491" y="112943"/>
                  </a:lnTo>
                  <a:lnTo>
                    <a:pt x="44290" y="75511"/>
                  </a:lnTo>
                  <a:lnTo>
                    <a:pt x="75510" y="44290"/>
                  </a:lnTo>
                  <a:lnTo>
                    <a:pt x="112943" y="20491"/>
                  </a:lnTo>
                  <a:lnTo>
                    <a:pt x="155378" y="5324"/>
                  </a:lnTo>
                  <a:lnTo>
                    <a:pt x="201604" y="0"/>
                  </a:lnTo>
                  <a:lnTo>
                    <a:pt x="5595895" y="0"/>
                  </a:lnTo>
                  <a:lnTo>
                    <a:pt x="5635410" y="3909"/>
                  </a:lnTo>
                  <a:lnTo>
                    <a:pt x="5673046" y="15346"/>
                  </a:lnTo>
                  <a:lnTo>
                    <a:pt x="5707746" y="33871"/>
                  </a:lnTo>
                  <a:lnTo>
                    <a:pt x="5738451" y="59048"/>
                  </a:lnTo>
                  <a:lnTo>
                    <a:pt x="5763628" y="89754"/>
                  </a:lnTo>
                  <a:lnTo>
                    <a:pt x="5782153" y="124453"/>
                  </a:lnTo>
                  <a:lnTo>
                    <a:pt x="5793590" y="162089"/>
                  </a:lnTo>
                  <a:lnTo>
                    <a:pt x="5797500" y="201603"/>
                  </a:lnTo>
                  <a:lnTo>
                    <a:pt x="5797500" y="1007995"/>
                  </a:lnTo>
                  <a:lnTo>
                    <a:pt x="5792175" y="1054221"/>
                  </a:lnTo>
                  <a:lnTo>
                    <a:pt x="5777008" y="1096656"/>
                  </a:lnTo>
                  <a:lnTo>
                    <a:pt x="5753209" y="1134089"/>
                  </a:lnTo>
                  <a:lnTo>
                    <a:pt x="5721988" y="1165309"/>
                  </a:lnTo>
                  <a:lnTo>
                    <a:pt x="5684556" y="1189108"/>
                  </a:lnTo>
                  <a:lnTo>
                    <a:pt x="5642121" y="1204275"/>
                  </a:lnTo>
                  <a:lnTo>
                    <a:pt x="5595895" y="1209600"/>
                  </a:lnTo>
                  <a:lnTo>
                    <a:pt x="201604" y="1209600"/>
                  </a:lnTo>
                  <a:lnTo>
                    <a:pt x="155378" y="1204275"/>
                  </a:lnTo>
                  <a:lnTo>
                    <a:pt x="112943" y="1189108"/>
                  </a:lnTo>
                  <a:lnTo>
                    <a:pt x="75510" y="1165309"/>
                  </a:lnTo>
                  <a:lnTo>
                    <a:pt x="44290" y="1134089"/>
                  </a:lnTo>
                  <a:lnTo>
                    <a:pt x="20491" y="1096656"/>
                  </a:lnTo>
                  <a:lnTo>
                    <a:pt x="5324" y="1054221"/>
                  </a:lnTo>
                  <a:lnTo>
                    <a:pt x="0" y="1007995"/>
                  </a:lnTo>
                  <a:lnTo>
                    <a:pt x="0" y="201603"/>
                  </a:lnTo>
                  <a:close/>
                </a:path>
              </a:pathLst>
            </a:custGeom>
            <a:no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13"/>
            <p:cNvSpPr/>
            <p:nvPr/>
          </p:nvSpPr>
          <p:spPr>
            <a:xfrm>
              <a:off x="449794" y="2975438"/>
              <a:ext cx="453390" cy="1274445"/>
            </a:xfrm>
            <a:custGeom>
              <a:rect b="b" l="l" r="r" t="t"/>
              <a:pathLst>
                <a:path extrusionOk="0" h="1274445" w="453390">
                  <a:moveTo>
                    <a:pt x="377498" y="1274099"/>
                  </a:moveTo>
                  <a:lnTo>
                    <a:pt x="75501" y="1274099"/>
                  </a:lnTo>
                  <a:lnTo>
                    <a:pt x="46112" y="1268166"/>
                  </a:lnTo>
                  <a:lnTo>
                    <a:pt x="22113" y="1251985"/>
                  </a:lnTo>
                  <a:lnTo>
                    <a:pt x="5933" y="1227986"/>
                  </a:lnTo>
                  <a:lnTo>
                    <a:pt x="0" y="1198598"/>
                  </a:lnTo>
                  <a:lnTo>
                    <a:pt x="0" y="75501"/>
                  </a:lnTo>
                  <a:lnTo>
                    <a:pt x="12685" y="33613"/>
                  </a:lnTo>
                  <a:lnTo>
                    <a:pt x="46608" y="5747"/>
                  </a:lnTo>
                  <a:lnTo>
                    <a:pt x="75501" y="0"/>
                  </a:lnTo>
                  <a:lnTo>
                    <a:pt x="377498" y="0"/>
                  </a:lnTo>
                  <a:lnTo>
                    <a:pt x="406887" y="5933"/>
                  </a:lnTo>
                  <a:lnTo>
                    <a:pt x="430886" y="22113"/>
                  </a:lnTo>
                  <a:lnTo>
                    <a:pt x="447066" y="46112"/>
                  </a:lnTo>
                  <a:lnTo>
                    <a:pt x="452999" y="75501"/>
                  </a:lnTo>
                  <a:lnTo>
                    <a:pt x="452999" y="1198598"/>
                  </a:lnTo>
                  <a:lnTo>
                    <a:pt x="447066" y="1227986"/>
                  </a:lnTo>
                  <a:lnTo>
                    <a:pt x="430886" y="1251985"/>
                  </a:lnTo>
                  <a:lnTo>
                    <a:pt x="406887" y="1268166"/>
                  </a:lnTo>
                  <a:lnTo>
                    <a:pt x="377498" y="1274099"/>
                  </a:lnTo>
                  <a:close/>
                </a:path>
              </a:pathLst>
            </a:custGeom>
            <a:solidFill>
              <a:srgbClr val="1155CC"/>
            </a:solid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2" name="Google Shape;192;p13"/>
          <p:cNvGrpSpPr/>
          <p:nvPr/>
        </p:nvGrpSpPr>
        <p:grpSpPr>
          <a:xfrm>
            <a:off x="350502" y="2729543"/>
            <a:ext cx="6120370" cy="1488214"/>
            <a:chOff x="459732" y="1543122"/>
            <a:chExt cx="6123432" cy="1301114"/>
          </a:xfrm>
        </p:grpSpPr>
        <p:sp>
          <p:nvSpPr>
            <p:cNvPr id="193" name="Google Shape;193;p13"/>
            <p:cNvSpPr/>
            <p:nvPr/>
          </p:nvSpPr>
          <p:spPr>
            <a:xfrm>
              <a:off x="624324" y="1543122"/>
              <a:ext cx="5958840" cy="1301114"/>
            </a:xfrm>
            <a:custGeom>
              <a:rect b="b" l="l" r="r" t="t"/>
              <a:pathLst>
                <a:path extrusionOk="0" h="1301114" w="5958840">
                  <a:moveTo>
                    <a:pt x="0" y="216854"/>
                  </a:moveTo>
                  <a:lnTo>
                    <a:pt x="5727" y="167131"/>
                  </a:lnTo>
                  <a:lnTo>
                    <a:pt x="22041" y="121487"/>
                  </a:lnTo>
                  <a:lnTo>
                    <a:pt x="47640" y="81223"/>
                  </a:lnTo>
                  <a:lnTo>
                    <a:pt x="81223" y="47640"/>
                  </a:lnTo>
                  <a:lnTo>
                    <a:pt x="121487" y="22041"/>
                  </a:lnTo>
                  <a:lnTo>
                    <a:pt x="167131" y="5727"/>
                  </a:lnTo>
                  <a:lnTo>
                    <a:pt x="216854" y="0"/>
                  </a:lnTo>
                  <a:lnTo>
                    <a:pt x="5741445" y="0"/>
                  </a:lnTo>
                  <a:lnTo>
                    <a:pt x="5783949" y="4205"/>
                  </a:lnTo>
                  <a:lnTo>
                    <a:pt x="5824432" y="16507"/>
                  </a:lnTo>
                  <a:lnTo>
                    <a:pt x="5861756" y="36434"/>
                  </a:lnTo>
                  <a:lnTo>
                    <a:pt x="5894784" y="63515"/>
                  </a:lnTo>
                  <a:lnTo>
                    <a:pt x="5921865" y="96543"/>
                  </a:lnTo>
                  <a:lnTo>
                    <a:pt x="5941792" y="133867"/>
                  </a:lnTo>
                  <a:lnTo>
                    <a:pt x="5954094" y="174350"/>
                  </a:lnTo>
                  <a:lnTo>
                    <a:pt x="5958300" y="216854"/>
                  </a:lnTo>
                  <a:lnTo>
                    <a:pt x="5958300" y="1084245"/>
                  </a:lnTo>
                  <a:lnTo>
                    <a:pt x="5952572" y="1133968"/>
                  </a:lnTo>
                  <a:lnTo>
                    <a:pt x="5936258" y="1179612"/>
                  </a:lnTo>
                  <a:lnTo>
                    <a:pt x="5910659" y="1219877"/>
                  </a:lnTo>
                  <a:lnTo>
                    <a:pt x="5877077" y="1253459"/>
                  </a:lnTo>
                  <a:lnTo>
                    <a:pt x="5836812" y="1279058"/>
                  </a:lnTo>
                  <a:lnTo>
                    <a:pt x="5791168" y="1295372"/>
                  </a:lnTo>
                  <a:lnTo>
                    <a:pt x="5741445" y="1301100"/>
                  </a:lnTo>
                  <a:lnTo>
                    <a:pt x="216854" y="1301100"/>
                  </a:lnTo>
                  <a:lnTo>
                    <a:pt x="167131" y="1295372"/>
                  </a:lnTo>
                  <a:lnTo>
                    <a:pt x="121487" y="1279058"/>
                  </a:lnTo>
                  <a:lnTo>
                    <a:pt x="81223" y="1253459"/>
                  </a:lnTo>
                  <a:lnTo>
                    <a:pt x="47640" y="1219877"/>
                  </a:lnTo>
                  <a:lnTo>
                    <a:pt x="22041" y="1179612"/>
                  </a:lnTo>
                  <a:lnTo>
                    <a:pt x="5727" y="1133968"/>
                  </a:lnTo>
                  <a:lnTo>
                    <a:pt x="0" y="1084245"/>
                  </a:lnTo>
                  <a:lnTo>
                    <a:pt x="0" y="216854"/>
                  </a:lnTo>
                  <a:close/>
                </a:path>
              </a:pathLst>
            </a:custGeom>
            <a:no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 name="Google Shape;194;p13"/>
            <p:cNvSpPr/>
            <p:nvPr/>
          </p:nvSpPr>
          <p:spPr>
            <a:xfrm>
              <a:off x="459732" y="1543173"/>
              <a:ext cx="443230" cy="1297305"/>
            </a:xfrm>
            <a:custGeom>
              <a:rect b="b" l="l" r="r" t="t"/>
              <a:pathLst>
                <a:path extrusionOk="0" h="1297305" w="443230">
                  <a:moveTo>
                    <a:pt x="368998" y="1297199"/>
                  </a:moveTo>
                  <a:lnTo>
                    <a:pt x="73801" y="1297199"/>
                  </a:lnTo>
                  <a:lnTo>
                    <a:pt x="45074" y="1291400"/>
                  </a:lnTo>
                  <a:lnTo>
                    <a:pt x="21615" y="1275584"/>
                  </a:lnTo>
                  <a:lnTo>
                    <a:pt x="5799" y="1252125"/>
                  </a:lnTo>
                  <a:lnTo>
                    <a:pt x="0" y="1223398"/>
                  </a:lnTo>
                  <a:lnTo>
                    <a:pt x="0" y="73801"/>
                  </a:lnTo>
                  <a:lnTo>
                    <a:pt x="12399" y="32856"/>
                  </a:lnTo>
                  <a:lnTo>
                    <a:pt x="45558" y="5617"/>
                  </a:lnTo>
                  <a:lnTo>
                    <a:pt x="73801" y="0"/>
                  </a:lnTo>
                  <a:lnTo>
                    <a:pt x="368998" y="0"/>
                  </a:lnTo>
                  <a:lnTo>
                    <a:pt x="397725" y="5799"/>
                  </a:lnTo>
                  <a:lnTo>
                    <a:pt x="421184" y="21615"/>
                  </a:lnTo>
                  <a:lnTo>
                    <a:pt x="437000" y="45074"/>
                  </a:lnTo>
                  <a:lnTo>
                    <a:pt x="442799" y="73801"/>
                  </a:lnTo>
                  <a:lnTo>
                    <a:pt x="442799" y="1223398"/>
                  </a:lnTo>
                  <a:lnTo>
                    <a:pt x="437000" y="1252125"/>
                  </a:lnTo>
                  <a:lnTo>
                    <a:pt x="421184" y="1275584"/>
                  </a:lnTo>
                  <a:lnTo>
                    <a:pt x="397725" y="1291400"/>
                  </a:lnTo>
                  <a:lnTo>
                    <a:pt x="368998" y="1297199"/>
                  </a:lnTo>
                  <a:close/>
                </a:path>
              </a:pathLst>
            </a:custGeom>
            <a:solidFill>
              <a:srgbClr val="1155CC"/>
            </a:solid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5" name="Google Shape;195;p13"/>
          <p:cNvGrpSpPr/>
          <p:nvPr/>
        </p:nvGrpSpPr>
        <p:grpSpPr>
          <a:xfrm>
            <a:off x="355683" y="1539924"/>
            <a:ext cx="6237211" cy="414620"/>
            <a:chOff x="444373" y="1056950"/>
            <a:chExt cx="6146852" cy="342265"/>
          </a:xfrm>
        </p:grpSpPr>
        <p:sp>
          <p:nvSpPr>
            <p:cNvPr id="196" name="Google Shape;196;p13"/>
            <p:cNvSpPr/>
            <p:nvPr/>
          </p:nvSpPr>
          <p:spPr>
            <a:xfrm>
              <a:off x="444425" y="1056950"/>
              <a:ext cx="6146800" cy="342265"/>
            </a:xfrm>
            <a:custGeom>
              <a:rect b="b" l="l" r="r" t="t"/>
              <a:pathLst>
                <a:path extrusionOk="0" h="342265" w="6146800">
                  <a:moveTo>
                    <a:pt x="6146677" y="341751"/>
                  </a:moveTo>
                  <a:lnTo>
                    <a:pt x="0" y="341699"/>
                  </a:lnTo>
                  <a:lnTo>
                    <a:pt x="0" y="56951"/>
                  </a:lnTo>
                  <a:lnTo>
                    <a:pt x="4475" y="34783"/>
                  </a:lnTo>
                  <a:lnTo>
                    <a:pt x="16680" y="16680"/>
                  </a:lnTo>
                  <a:lnTo>
                    <a:pt x="34783" y="4475"/>
                  </a:lnTo>
                  <a:lnTo>
                    <a:pt x="56951" y="0"/>
                  </a:lnTo>
                  <a:lnTo>
                    <a:pt x="6089748" y="0"/>
                  </a:lnTo>
                  <a:lnTo>
                    <a:pt x="6130019" y="16680"/>
                  </a:lnTo>
                  <a:lnTo>
                    <a:pt x="6146699" y="56951"/>
                  </a:lnTo>
                  <a:lnTo>
                    <a:pt x="6146677" y="341751"/>
                  </a:lnTo>
                  <a:close/>
                </a:path>
              </a:pathLst>
            </a:custGeom>
            <a:solidFill>
              <a:srgbClr val="1155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i="0" sz="2100" u="none" cap="none" strike="noStrike">
                <a:solidFill>
                  <a:srgbClr val="666666"/>
                </a:solidFill>
                <a:latin typeface="Titillium Web"/>
                <a:ea typeface="Titillium Web"/>
                <a:cs typeface="Titillium Web"/>
                <a:sym typeface="Titillium Web"/>
              </a:endParaRPr>
            </a:p>
          </p:txBody>
        </p:sp>
        <p:sp>
          <p:nvSpPr>
            <p:cNvPr id="197" name="Google Shape;197;p13"/>
            <p:cNvSpPr/>
            <p:nvPr/>
          </p:nvSpPr>
          <p:spPr>
            <a:xfrm>
              <a:off x="444373" y="1056950"/>
              <a:ext cx="6146800" cy="342265"/>
            </a:xfrm>
            <a:custGeom>
              <a:rect b="b" l="l" r="r" t="t"/>
              <a:pathLst>
                <a:path extrusionOk="0" h="342265" w="6146800">
                  <a:moveTo>
                    <a:pt x="57002" y="0"/>
                  </a:moveTo>
                  <a:lnTo>
                    <a:pt x="6089799" y="0"/>
                  </a:lnTo>
                  <a:lnTo>
                    <a:pt x="6100962" y="1104"/>
                  </a:lnTo>
                  <a:lnTo>
                    <a:pt x="6137182" y="25354"/>
                  </a:lnTo>
                  <a:lnTo>
                    <a:pt x="6146751" y="56951"/>
                  </a:lnTo>
                  <a:lnTo>
                    <a:pt x="6146751" y="341699"/>
                  </a:lnTo>
                  <a:lnTo>
                    <a:pt x="51" y="341699"/>
                  </a:lnTo>
                  <a:lnTo>
                    <a:pt x="51" y="56951"/>
                  </a:lnTo>
                  <a:lnTo>
                    <a:pt x="4526" y="34783"/>
                  </a:lnTo>
                  <a:lnTo>
                    <a:pt x="16731" y="16680"/>
                  </a:lnTo>
                  <a:lnTo>
                    <a:pt x="34834" y="4475"/>
                  </a:lnTo>
                  <a:lnTo>
                    <a:pt x="57002" y="0"/>
                  </a:lnTo>
                  <a:close/>
                </a:path>
              </a:pathLst>
            </a:custGeom>
            <a:solidFill>
              <a:srgbClr val="1155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i="0" sz="2100" u="none" cap="none" strike="noStrike">
                <a:solidFill>
                  <a:srgbClr val="666666"/>
                </a:solidFill>
                <a:latin typeface="Titillium Web"/>
                <a:ea typeface="Titillium Web"/>
                <a:cs typeface="Titillium Web"/>
                <a:sym typeface="Titillium Web"/>
              </a:endParaRPr>
            </a:p>
          </p:txBody>
        </p:sp>
      </p:grpSp>
      <p:sp>
        <p:nvSpPr>
          <p:cNvPr id="198" name="Google Shape;198;p13"/>
          <p:cNvSpPr txBox="1"/>
          <p:nvPr/>
        </p:nvSpPr>
        <p:spPr>
          <a:xfrm>
            <a:off x="1907870" y="1541425"/>
            <a:ext cx="2350500" cy="305400"/>
          </a:xfrm>
          <a:prstGeom prst="rect">
            <a:avLst/>
          </a:prstGeom>
          <a:noFill/>
          <a:ln>
            <a:noFill/>
          </a:ln>
        </p:spPr>
        <p:txBody>
          <a:bodyPr anchorCtr="0" anchor="t" bIns="0" lIns="0" spcFirstLastPara="1" rIns="0" wrap="square" tIns="12700">
            <a:spAutoFit/>
          </a:bodyPr>
          <a:lstStyle/>
          <a:p>
            <a:pPr indent="0" lvl="0" marL="0" rtl="0" algn="ctr">
              <a:spcBef>
                <a:spcPts val="0"/>
              </a:spcBef>
              <a:spcAft>
                <a:spcPts val="0"/>
              </a:spcAft>
              <a:buNone/>
            </a:pPr>
            <a:r>
              <a:rPr b="1" lang="en-GB" sz="1900">
                <a:solidFill>
                  <a:srgbClr val="FFFFFF"/>
                </a:solidFill>
                <a:latin typeface="Titillium Web"/>
                <a:ea typeface="Titillium Web"/>
                <a:cs typeface="Titillium Web"/>
                <a:sym typeface="Titillium Web"/>
              </a:rPr>
              <a:t>1- Genetic factors</a:t>
            </a:r>
            <a:endParaRPr b="1" sz="1900">
              <a:solidFill>
                <a:srgbClr val="FFFFFF"/>
              </a:solidFill>
              <a:latin typeface="Titillium Web"/>
              <a:ea typeface="Titillium Web"/>
              <a:cs typeface="Titillium Web"/>
              <a:sym typeface="Titillium Web"/>
            </a:endParaRPr>
          </a:p>
        </p:txBody>
      </p:sp>
      <p:sp>
        <p:nvSpPr>
          <p:cNvPr id="199" name="Google Shape;199;p13"/>
          <p:cNvSpPr txBox="1"/>
          <p:nvPr/>
        </p:nvSpPr>
        <p:spPr>
          <a:xfrm rot="-5400000">
            <a:off x="-43311" y="3364948"/>
            <a:ext cx="1254600" cy="176400"/>
          </a:xfrm>
          <a:prstGeom prst="rect">
            <a:avLst/>
          </a:prstGeom>
          <a:noFill/>
          <a:ln>
            <a:noFill/>
          </a:ln>
        </p:spPr>
        <p:txBody>
          <a:bodyPr anchorCtr="0" anchor="t" bIns="0" lIns="0" spcFirstLastPara="1" rIns="0" wrap="square" tIns="6975">
            <a:spAutoFit/>
          </a:bodyPr>
          <a:lstStyle/>
          <a:p>
            <a:pPr indent="0" lvl="0" marL="0" marR="0" rtl="0" algn="ctr">
              <a:lnSpc>
                <a:spcPct val="100000"/>
              </a:lnSpc>
              <a:spcBef>
                <a:spcPts val="0"/>
              </a:spcBef>
              <a:spcAft>
                <a:spcPts val="0"/>
              </a:spcAft>
              <a:buClr>
                <a:srgbClr val="000000"/>
              </a:buClr>
              <a:buSzPts val="1100"/>
              <a:buFont typeface="Arial"/>
              <a:buNone/>
            </a:pPr>
            <a:r>
              <a:rPr b="1" lang="en-GB" sz="1100">
                <a:solidFill>
                  <a:srgbClr val="FFFFFF"/>
                </a:solidFill>
                <a:latin typeface="Exo"/>
                <a:ea typeface="Exo"/>
                <a:cs typeface="Exo"/>
                <a:sym typeface="Exo"/>
              </a:rPr>
              <a:t>Kidney</a:t>
            </a:r>
            <a:endParaRPr b="0" i="0" sz="1100" u="none" cap="none" strike="noStrike">
              <a:solidFill>
                <a:srgbClr val="000000"/>
              </a:solidFill>
              <a:latin typeface="Exo"/>
              <a:ea typeface="Exo"/>
              <a:cs typeface="Exo"/>
              <a:sym typeface="Exo"/>
            </a:endParaRPr>
          </a:p>
        </p:txBody>
      </p:sp>
      <p:sp>
        <p:nvSpPr>
          <p:cNvPr id="200" name="Google Shape;200;p13"/>
          <p:cNvSpPr txBox="1"/>
          <p:nvPr/>
        </p:nvSpPr>
        <p:spPr>
          <a:xfrm rot="-5400000">
            <a:off x="137152" y="5031999"/>
            <a:ext cx="893700" cy="176400"/>
          </a:xfrm>
          <a:prstGeom prst="rect">
            <a:avLst/>
          </a:prstGeom>
          <a:noFill/>
          <a:ln>
            <a:noFill/>
          </a:ln>
        </p:spPr>
        <p:txBody>
          <a:bodyPr anchorCtr="0" anchor="t" bIns="0" lIns="0" spcFirstLastPara="1" rIns="0" wrap="square" tIns="6975">
            <a:spAutoFit/>
          </a:bodyPr>
          <a:lstStyle/>
          <a:p>
            <a:pPr indent="0" lvl="0" marL="0" marR="0" rtl="0" algn="ctr">
              <a:lnSpc>
                <a:spcPct val="100000"/>
              </a:lnSpc>
              <a:spcBef>
                <a:spcPts val="0"/>
              </a:spcBef>
              <a:spcAft>
                <a:spcPts val="0"/>
              </a:spcAft>
              <a:buClr>
                <a:srgbClr val="000000"/>
              </a:buClr>
              <a:buSzPts val="1100"/>
              <a:buFont typeface="Arial"/>
              <a:buNone/>
            </a:pPr>
            <a:r>
              <a:rPr b="1" lang="en-GB" sz="1100">
                <a:solidFill>
                  <a:srgbClr val="FFFFFF"/>
                </a:solidFill>
                <a:latin typeface="Exo"/>
                <a:ea typeface="Exo"/>
                <a:cs typeface="Exo"/>
                <a:sym typeface="Exo"/>
              </a:rPr>
              <a:t>CNS</a:t>
            </a:r>
            <a:endParaRPr b="0" i="0" sz="1100" u="none" cap="none" strike="noStrike">
              <a:solidFill>
                <a:srgbClr val="FFFFFF"/>
              </a:solidFill>
              <a:latin typeface="Exo"/>
              <a:ea typeface="Exo"/>
              <a:cs typeface="Exo"/>
              <a:sym typeface="Exo"/>
            </a:endParaRPr>
          </a:p>
        </p:txBody>
      </p:sp>
      <p:sp>
        <p:nvSpPr>
          <p:cNvPr id="201" name="Google Shape;201;p13"/>
          <p:cNvSpPr txBox="1"/>
          <p:nvPr/>
        </p:nvSpPr>
        <p:spPr>
          <a:xfrm>
            <a:off x="893953" y="2948268"/>
            <a:ext cx="5357400" cy="1192200"/>
          </a:xfrm>
          <a:prstGeom prst="rect">
            <a:avLst/>
          </a:prstGeom>
          <a:noFill/>
          <a:ln>
            <a:noFill/>
          </a:ln>
        </p:spPr>
        <p:txBody>
          <a:bodyPr anchorCtr="0" anchor="t" bIns="0" lIns="0" spcFirstLastPara="1" rIns="0" wrap="square" tIns="6975">
            <a:spAutoFit/>
          </a:bodyPr>
          <a:lstStyle/>
          <a:p>
            <a:pPr indent="0" lvl="0" marL="0" rtl="0" algn="l">
              <a:spcBef>
                <a:spcPts val="0"/>
              </a:spcBef>
              <a:spcAft>
                <a:spcPts val="0"/>
              </a:spcAft>
              <a:buNone/>
            </a:pPr>
            <a:r>
              <a:rPr b="1" lang="en-GB" sz="1100">
                <a:solidFill>
                  <a:srgbClr val="0B5394"/>
                </a:solidFill>
                <a:latin typeface="Titillium Web"/>
                <a:ea typeface="Titillium Web"/>
                <a:cs typeface="Titillium Web"/>
                <a:sym typeface="Titillium Web"/>
              </a:rPr>
              <a:t>Defect in renal sodium homeostasis</a:t>
            </a:r>
            <a:r>
              <a:rPr lang="en-GB" sz="1100">
                <a:solidFill>
                  <a:srgbClr val="666666"/>
                </a:solidFill>
                <a:latin typeface="Titillium Web"/>
                <a:ea typeface="Titillium Web"/>
                <a:cs typeface="Titillium Web"/>
                <a:sym typeface="Titillium Web"/>
              </a:rPr>
              <a:t>:</a:t>
            </a:r>
            <a:endParaRPr sz="1100">
              <a:solidFill>
                <a:srgbClr val="666666"/>
              </a:solidFill>
              <a:latin typeface="Titillium Web"/>
              <a:ea typeface="Titillium Web"/>
              <a:cs typeface="Titillium Web"/>
              <a:sym typeface="Titillium Web"/>
            </a:endParaRPr>
          </a:p>
          <a:p>
            <a:pPr indent="-298450" lvl="0" marL="457200" rtl="0" algn="l">
              <a:spcBef>
                <a:spcPts val="0"/>
              </a:spcBef>
              <a:spcAft>
                <a:spcPts val="0"/>
              </a:spcAft>
              <a:buClr>
                <a:srgbClr val="666666"/>
              </a:buClr>
              <a:buSzPts val="1100"/>
              <a:buFont typeface="Titillium Web"/>
              <a:buChar char="●"/>
            </a:pPr>
            <a:r>
              <a:rPr lang="en-GB" sz="1100">
                <a:solidFill>
                  <a:srgbClr val="666666"/>
                </a:solidFill>
                <a:latin typeface="Titillium Web"/>
                <a:ea typeface="Titillium Web"/>
                <a:cs typeface="Titillium Web"/>
                <a:sym typeface="Titillium Web"/>
              </a:rPr>
              <a:t> </a:t>
            </a:r>
            <a:r>
              <a:rPr b="1" lang="en-GB" sz="1100">
                <a:solidFill>
                  <a:srgbClr val="666666"/>
                </a:solidFill>
                <a:latin typeface="Titillium Web"/>
                <a:ea typeface="Titillium Web"/>
                <a:cs typeface="Titillium Web"/>
                <a:sym typeface="Titillium Web"/>
              </a:rPr>
              <a:t>reduced renal sodium </a:t>
            </a:r>
            <a:r>
              <a:rPr b="1" lang="en-GB" sz="1100">
                <a:solidFill>
                  <a:srgbClr val="CC0000"/>
                </a:solidFill>
                <a:latin typeface="Titillium Web"/>
                <a:ea typeface="Titillium Web"/>
                <a:cs typeface="Titillium Web"/>
                <a:sym typeface="Titillium Web"/>
              </a:rPr>
              <a:t>excretion</a:t>
            </a:r>
            <a:r>
              <a:rPr lang="en-GB" sz="1100">
                <a:solidFill>
                  <a:srgbClr val="666666"/>
                </a:solidFill>
                <a:latin typeface="Titillium Web"/>
                <a:ea typeface="Titillium Web"/>
                <a:cs typeface="Titillium Web"/>
                <a:sym typeface="Titillium Web"/>
              </a:rPr>
              <a:t> is a key initiating event in most forms of essential hypertension. </a:t>
            </a:r>
            <a:endParaRPr sz="1100">
              <a:solidFill>
                <a:srgbClr val="666666"/>
              </a:solidFill>
              <a:latin typeface="Titillium Web"/>
              <a:ea typeface="Titillium Web"/>
              <a:cs typeface="Titillium Web"/>
              <a:sym typeface="Titillium Web"/>
            </a:endParaRPr>
          </a:p>
          <a:p>
            <a:pPr indent="-298450" lvl="0" marL="457200" rtl="0" algn="l">
              <a:spcBef>
                <a:spcPts val="0"/>
              </a:spcBef>
              <a:spcAft>
                <a:spcPts val="0"/>
              </a:spcAft>
              <a:buClr>
                <a:srgbClr val="666666"/>
              </a:buClr>
              <a:buSzPts val="1100"/>
              <a:buFont typeface="Titillium Web"/>
              <a:buChar char="●"/>
            </a:pPr>
            <a:r>
              <a:rPr lang="en-GB" sz="1100">
                <a:solidFill>
                  <a:srgbClr val="666666"/>
                </a:solidFill>
                <a:latin typeface="Titillium Web"/>
                <a:ea typeface="Titillium Web"/>
                <a:cs typeface="Titillium Web"/>
                <a:sym typeface="Titillium Web"/>
              </a:rPr>
              <a:t>Decreased sodium excretion -&gt; leads to increase in fluid volume </a:t>
            </a:r>
            <a:r>
              <a:rPr lang="en-GB" sz="1100">
                <a:solidFill>
                  <a:srgbClr val="6AA84F"/>
                </a:solidFill>
                <a:latin typeface="Titillium Web"/>
                <a:ea typeface="Titillium Web"/>
                <a:cs typeface="Titillium Web"/>
                <a:sym typeface="Titillium Web"/>
              </a:rPr>
              <a:t>(feel thirst -&gt; drink water) </a:t>
            </a:r>
            <a:r>
              <a:rPr lang="en-GB" sz="1100">
                <a:solidFill>
                  <a:srgbClr val="666666"/>
                </a:solidFill>
                <a:latin typeface="Titillium Web"/>
                <a:ea typeface="Titillium Web"/>
                <a:cs typeface="Titillium Web"/>
                <a:sym typeface="Titillium Web"/>
              </a:rPr>
              <a:t>and therefore -&gt; </a:t>
            </a:r>
            <a:r>
              <a:rPr b="1" lang="en-GB" sz="1100">
                <a:solidFill>
                  <a:srgbClr val="666666"/>
                </a:solidFill>
                <a:latin typeface="Titillium Web"/>
                <a:ea typeface="Titillium Web"/>
                <a:cs typeface="Titillium Web"/>
                <a:sym typeface="Titillium Web"/>
              </a:rPr>
              <a:t>increase in cardiac output </a:t>
            </a:r>
            <a:r>
              <a:rPr lang="en-GB" sz="1100">
                <a:solidFill>
                  <a:srgbClr val="666666"/>
                </a:solidFill>
                <a:latin typeface="Titillium Web"/>
                <a:ea typeface="Titillium Web"/>
                <a:cs typeface="Titillium Web"/>
                <a:sym typeface="Titillium Web"/>
              </a:rPr>
              <a:t>and therefore -&gt; elevated BP. </a:t>
            </a:r>
            <a:endParaRPr sz="1100">
              <a:solidFill>
                <a:srgbClr val="666666"/>
              </a:solidFill>
              <a:latin typeface="Titillium Web"/>
              <a:ea typeface="Titillium Web"/>
              <a:cs typeface="Titillium Web"/>
              <a:sym typeface="Titillium Web"/>
            </a:endParaRPr>
          </a:p>
          <a:p>
            <a:pPr indent="-298450" lvl="0" marL="457200" rtl="0" algn="l">
              <a:spcBef>
                <a:spcPts val="0"/>
              </a:spcBef>
              <a:spcAft>
                <a:spcPts val="0"/>
              </a:spcAft>
              <a:buClr>
                <a:srgbClr val="666666"/>
              </a:buClr>
              <a:buSzPts val="1100"/>
              <a:buFont typeface="Titillium Web"/>
              <a:buChar char="●"/>
            </a:pPr>
            <a:r>
              <a:rPr lang="en-GB" sz="1100">
                <a:solidFill>
                  <a:srgbClr val="666666"/>
                </a:solidFill>
                <a:latin typeface="Titillium Web"/>
                <a:ea typeface="Titillium Web"/>
                <a:cs typeface="Titillium Web"/>
                <a:sym typeface="Titillium Web"/>
              </a:rPr>
              <a:t> This is usually due to defect in cell membrane function affecting the Na/Ca transport.</a:t>
            </a:r>
            <a:endParaRPr sz="1100">
              <a:solidFill>
                <a:srgbClr val="666666"/>
              </a:solidFill>
              <a:latin typeface="Titillium Web"/>
              <a:ea typeface="Titillium Web"/>
              <a:cs typeface="Titillium Web"/>
              <a:sym typeface="Titillium Web"/>
            </a:endParaRPr>
          </a:p>
        </p:txBody>
      </p:sp>
      <p:sp>
        <p:nvSpPr>
          <p:cNvPr id="202" name="Google Shape;202;p13"/>
          <p:cNvSpPr txBox="1"/>
          <p:nvPr/>
        </p:nvSpPr>
        <p:spPr>
          <a:xfrm>
            <a:off x="949494" y="4829857"/>
            <a:ext cx="4932600" cy="561300"/>
          </a:xfrm>
          <a:prstGeom prst="rect">
            <a:avLst/>
          </a:prstGeom>
          <a:noFill/>
          <a:ln>
            <a:noFill/>
          </a:ln>
        </p:spPr>
        <p:txBody>
          <a:bodyPr anchorCtr="0" anchor="t" bIns="0" lIns="0" spcFirstLastPara="1" rIns="0" wrap="square" tIns="6975">
            <a:spAutoFit/>
          </a:bodyPr>
          <a:lstStyle/>
          <a:p>
            <a:pPr indent="0" lvl="0" marL="0" rtl="0" algn="l">
              <a:spcBef>
                <a:spcPts val="0"/>
              </a:spcBef>
              <a:spcAft>
                <a:spcPts val="0"/>
              </a:spcAft>
              <a:buNone/>
            </a:pPr>
            <a:r>
              <a:rPr b="1" lang="en-GB" sz="1200">
                <a:solidFill>
                  <a:srgbClr val="0B5394"/>
                </a:solidFill>
                <a:latin typeface="Titillium Web"/>
                <a:ea typeface="Titillium Web"/>
                <a:cs typeface="Titillium Web"/>
                <a:sym typeface="Titillium Web"/>
              </a:rPr>
              <a:t>Functional vasoconstriction</a:t>
            </a:r>
            <a:r>
              <a:rPr lang="en-GB" sz="1200">
                <a:solidFill>
                  <a:srgbClr val="0B5394"/>
                </a:solidFill>
                <a:latin typeface="Titillium Web"/>
                <a:ea typeface="Titillium Web"/>
                <a:cs typeface="Titillium Web"/>
                <a:sym typeface="Titillium Web"/>
              </a:rPr>
              <a:t>: </a:t>
            </a:r>
            <a:endParaRPr sz="1200">
              <a:solidFill>
                <a:srgbClr val="0B5394"/>
              </a:solidFill>
              <a:latin typeface="Titillium Web"/>
              <a:ea typeface="Titillium Web"/>
              <a:cs typeface="Titillium Web"/>
              <a:sym typeface="Titillium Web"/>
            </a:endParaRPr>
          </a:p>
          <a:p>
            <a:pPr indent="0" lvl="0" marL="0" rtl="0" algn="l">
              <a:spcBef>
                <a:spcPts val="0"/>
              </a:spcBef>
              <a:spcAft>
                <a:spcPts val="0"/>
              </a:spcAft>
              <a:buNone/>
            </a:pPr>
            <a:r>
              <a:rPr lang="en-GB" sz="1200">
                <a:solidFill>
                  <a:srgbClr val="666666"/>
                </a:solidFill>
                <a:latin typeface="Titillium Web"/>
                <a:ea typeface="Titillium Web"/>
                <a:cs typeface="Titillium Web"/>
                <a:sym typeface="Titillium Web"/>
              </a:rPr>
              <a:t>abnormality in vascular tone such as increased sympathetic stimulation will cause vasoconstriction leading to </a:t>
            </a:r>
            <a:r>
              <a:rPr b="1" lang="en-GB" sz="1200">
                <a:solidFill>
                  <a:srgbClr val="666666"/>
                </a:solidFill>
                <a:latin typeface="Titillium Web"/>
                <a:ea typeface="Titillium Web"/>
                <a:cs typeface="Titillium Web"/>
                <a:sym typeface="Titillium Web"/>
              </a:rPr>
              <a:t>increased peripheral resistance.</a:t>
            </a:r>
            <a:endParaRPr b="1" sz="1200">
              <a:solidFill>
                <a:srgbClr val="666666"/>
              </a:solidFill>
              <a:latin typeface="Titillium Web"/>
              <a:ea typeface="Titillium Web"/>
              <a:cs typeface="Titillium Web"/>
              <a:sym typeface="Titillium Web"/>
            </a:endParaRPr>
          </a:p>
        </p:txBody>
      </p:sp>
      <p:grpSp>
        <p:nvGrpSpPr>
          <p:cNvPr id="203" name="Google Shape;203;p13"/>
          <p:cNvGrpSpPr/>
          <p:nvPr/>
        </p:nvGrpSpPr>
        <p:grpSpPr>
          <a:xfrm>
            <a:off x="348963" y="5826164"/>
            <a:ext cx="6120357" cy="1010635"/>
            <a:chOff x="449794" y="2975438"/>
            <a:chExt cx="6120357" cy="1274445"/>
          </a:xfrm>
        </p:grpSpPr>
        <p:sp>
          <p:nvSpPr>
            <p:cNvPr id="204" name="Google Shape;204;p13"/>
            <p:cNvSpPr/>
            <p:nvPr/>
          </p:nvSpPr>
          <p:spPr>
            <a:xfrm>
              <a:off x="772601" y="3002254"/>
              <a:ext cx="5797550" cy="1209675"/>
            </a:xfrm>
            <a:custGeom>
              <a:rect b="b" l="l" r="r" t="t"/>
              <a:pathLst>
                <a:path extrusionOk="0" h="1209675" w="5797550">
                  <a:moveTo>
                    <a:pt x="0" y="201603"/>
                  </a:moveTo>
                  <a:lnTo>
                    <a:pt x="5324" y="155378"/>
                  </a:lnTo>
                  <a:lnTo>
                    <a:pt x="20491" y="112943"/>
                  </a:lnTo>
                  <a:lnTo>
                    <a:pt x="44290" y="75511"/>
                  </a:lnTo>
                  <a:lnTo>
                    <a:pt x="75510" y="44290"/>
                  </a:lnTo>
                  <a:lnTo>
                    <a:pt x="112943" y="20491"/>
                  </a:lnTo>
                  <a:lnTo>
                    <a:pt x="155378" y="5324"/>
                  </a:lnTo>
                  <a:lnTo>
                    <a:pt x="201604" y="0"/>
                  </a:lnTo>
                  <a:lnTo>
                    <a:pt x="5595895" y="0"/>
                  </a:lnTo>
                  <a:lnTo>
                    <a:pt x="5635410" y="3909"/>
                  </a:lnTo>
                  <a:lnTo>
                    <a:pt x="5673046" y="15346"/>
                  </a:lnTo>
                  <a:lnTo>
                    <a:pt x="5707746" y="33871"/>
                  </a:lnTo>
                  <a:lnTo>
                    <a:pt x="5738451" y="59048"/>
                  </a:lnTo>
                  <a:lnTo>
                    <a:pt x="5763628" y="89754"/>
                  </a:lnTo>
                  <a:lnTo>
                    <a:pt x="5782153" y="124453"/>
                  </a:lnTo>
                  <a:lnTo>
                    <a:pt x="5793590" y="162089"/>
                  </a:lnTo>
                  <a:lnTo>
                    <a:pt x="5797500" y="201603"/>
                  </a:lnTo>
                  <a:lnTo>
                    <a:pt x="5797500" y="1007995"/>
                  </a:lnTo>
                  <a:lnTo>
                    <a:pt x="5792175" y="1054221"/>
                  </a:lnTo>
                  <a:lnTo>
                    <a:pt x="5777008" y="1096656"/>
                  </a:lnTo>
                  <a:lnTo>
                    <a:pt x="5753209" y="1134089"/>
                  </a:lnTo>
                  <a:lnTo>
                    <a:pt x="5721988" y="1165309"/>
                  </a:lnTo>
                  <a:lnTo>
                    <a:pt x="5684556" y="1189108"/>
                  </a:lnTo>
                  <a:lnTo>
                    <a:pt x="5642121" y="1204275"/>
                  </a:lnTo>
                  <a:lnTo>
                    <a:pt x="5595895" y="1209600"/>
                  </a:lnTo>
                  <a:lnTo>
                    <a:pt x="201604" y="1209600"/>
                  </a:lnTo>
                  <a:lnTo>
                    <a:pt x="155378" y="1204275"/>
                  </a:lnTo>
                  <a:lnTo>
                    <a:pt x="112943" y="1189108"/>
                  </a:lnTo>
                  <a:lnTo>
                    <a:pt x="75510" y="1165309"/>
                  </a:lnTo>
                  <a:lnTo>
                    <a:pt x="44290" y="1134089"/>
                  </a:lnTo>
                  <a:lnTo>
                    <a:pt x="20491" y="1096656"/>
                  </a:lnTo>
                  <a:lnTo>
                    <a:pt x="5324" y="1054221"/>
                  </a:lnTo>
                  <a:lnTo>
                    <a:pt x="0" y="1007995"/>
                  </a:lnTo>
                  <a:lnTo>
                    <a:pt x="0" y="201603"/>
                  </a:lnTo>
                  <a:close/>
                </a:path>
              </a:pathLst>
            </a:custGeom>
            <a:no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 name="Google Shape;205;p13"/>
            <p:cNvSpPr/>
            <p:nvPr/>
          </p:nvSpPr>
          <p:spPr>
            <a:xfrm>
              <a:off x="449794" y="2975438"/>
              <a:ext cx="453390" cy="1274445"/>
            </a:xfrm>
            <a:custGeom>
              <a:rect b="b" l="l" r="r" t="t"/>
              <a:pathLst>
                <a:path extrusionOk="0" h="1274445" w="453390">
                  <a:moveTo>
                    <a:pt x="377498" y="1274099"/>
                  </a:moveTo>
                  <a:lnTo>
                    <a:pt x="75501" y="1274099"/>
                  </a:lnTo>
                  <a:lnTo>
                    <a:pt x="46112" y="1268166"/>
                  </a:lnTo>
                  <a:lnTo>
                    <a:pt x="22113" y="1251985"/>
                  </a:lnTo>
                  <a:lnTo>
                    <a:pt x="5933" y="1227986"/>
                  </a:lnTo>
                  <a:lnTo>
                    <a:pt x="0" y="1198598"/>
                  </a:lnTo>
                  <a:lnTo>
                    <a:pt x="0" y="75501"/>
                  </a:lnTo>
                  <a:lnTo>
                    <a:pt x="12685" y="33613"/>
                  </a:lnTo>
                  <a:lnTo>
                    <a:pt x="46608" y="5747"/>
                  </a:lnTo>
                  <a:lnTo>
                    <a:pt x="75501" y="0"/>
                  </a:lnTo>
                  <a:lnTo>
                    <a:pt x="377498" y="0"/>
                  </a:lnTo>
                  <a:lnTo>
                    <a:pt x="406887" y="5933"/>
                  </a:lnTo>
                  <a:lnTo>
                    <a:pt x="430886" y="22113"/>
                  </a:lnTo>
                  <a:lnTo>
                    <a:pt x="447066" y="46112"/>
                  </a:lnTo>
                  <a:lnTo>
                    <a:pt x="452999" y="75501"/>
                  </a:lnTo>
                  <a:lnTo>
                    <a:pt x="452999" y="1198598"/>
                  </a:lnTo>
                  <a:lnTo>
                    <a:pt x="447066" y="1227986"/>
                  </a:lnTo>
                  <a:lnTo>
                    <a:pt x="430886" y="1251985"/>
                  </a:lnTo>
                  <a:lnTo>
                    <a:pt x="406887" y="1268166"/>
                  </a:lnTo>
                  <a:lnTo>
                    <a:pt x="377498" y="1274099"/>
                  </a:lnTo>
                  <a:close/>
                </a:path>
              </a:pathLst>
            </a:custGeom>
            <a:solidFill>
              <a:srgbClr val="1155CC"/>
            </a:solid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06" name="Google Shape;206;p13"/>
          <p:cNvGrpSpPr/>
          <p:nvPr/>
        </p:nvGrpSpPr>
        <p:grpSpPr>
          <a:xfrm>
            <a:off x="335801" y="6959510"/>
            <a:ext cx="6120357" cy="1682013"/>
            <a:chOff x="449794" y="2975438"/>
            <a:chExt cx="6120357" cy="1274445"/>
          </a:xfrm>
        </p:grpSpPr>
        <p:sp>
          <p:nvSpPr>
            <p:cNvPr id="207" name="Google Shape;207;p13"/>
            <p:cNvSpPr/>
            <p:nvPr/>
          </p:nvSpPr>
          <p:spPr>
            <a:xfrm>
              <a:off x="772601" y="3002254"/>
              <a:ext cx="5797550" cy="1209675"/>
            </a:xfrm>
            <a:custGeom>
              <a:rect b="b" l="l" r="r" t="t"/>
              <a:pathLst>
                <a:path extrusionOk="0" h="1209675" w="5797550">
                  <a:moveTo>
                    <a:pt x="0" y="201603"/>
                  </a:moveTo>
                  <a:lnTo>
                    <a:pt x="5324" y="155378"/>
                  </a:lnTo>
                  <a:lnTo>
                    <a:pt x="20491" y="112943"/>
                  </a:lnTo>
                  <a:lnTo>
                    <a:pt x="44290" y="75511"/>
                  </a:lnTo>
                  <a:lnTo>
                    <a:pt x="75510" y="44290"/>
                  </a:lnTo>
                  <a:lnTo>
                    <a:pt x="112943" y="20491"/>
                  </a:lnTo>
                  <a:lnTo>
                    <a:pt x="155378" y="5324"/>
                  </a:lnTo>
                  <a:lnTo>
                    <a:pt x="201604" y="0"/>
                  </a:lnTo>
                  <a:lnTo>
                    <a:pt x="5595895" y="0"/>
                  </a:lnTo>
                  <a:lnTo>
                    <a:pt x="5635410" y="3909"/>
                  </a:lnTo>
                  <a:lnTo>
                    <a:pt x="5673046" y="15346"/>
                  </a:lnTo>
                  <a:lnTo>
                    <a:pt x="5707746" y="33871"/>
                  </a:lnTo>
                  <a:lnTo>
                    <a:pt x="5738451" y="59048"/>
                  </a:lnTo>
                  <a:lnTo>
                    <a:pt x="5763628" y="89754"/>
                  </a:lnTo>
                  <a:lnTo>
                    <a:pt x="5782153" y="124453"/>
                  </a:lnTo>
                  <a:lnTo>
                    <a:pt x="5793590" y="162089"/>
                  </a:lnTo>
                  <a:lnTo>
                    <a:pt x="5797500" y="201603"/>
                  </a:lnTo>
                  <a:lnTo>
                    <a:pt x="5797500" y="1007995"/>
                  </a:lnTo>
                  <a:lnTo>
                    <a:pt x="5792175" y="1054221"/>
                  </a:lnTo>
                  <a:lnTo>
                    <a:pt x="5777008" y="1096656"/>
                  </a:lnTo>
                  <a:lnTo>
                    <a:pt x="5753209" y="1134089"/>
                  </a:lnTo>
                  <a:lnTo>
                    <a:pt x="5721988" y="1165309"/>
                  </a:lnTo>
                  <a:lnTo>
                    <a:pt x="5684556" y="1189108"/>
                  </a:lnTo>
                  <a:lnTo>
                    <a:pt x="5642121" y="1204275"/>
                  </a:lnTo>
                  <a:lnTo>
                    <a:pt x="5595895" y="1209600"/>
                  </a:lnTo>
                  <a:lnTo>
                    <a:pt x="201604" y="1209600"/>
                  </a:lnTo>
                  <a:lnTo>
                    <a:pt x="155378" y="1204275"/>
                  </a:lnTo>
                  <a:lnTo>
                    <a:pt x="112943" y="1189108"/>
                  </a:lnTo>
                  <a:lnTo>
                    <a:pt x="75510" y="1165309"/>
                  </a:lnTo>
                  <a:lnTo>
                    <a:pt x="44290" y="1134089"/>
                  </a:lnTo>
                  <a:lnTo>
                    <a:pt x="20491" y="1096656"/>
                  </a:lnTo>
                  <a:lnTo>
                    <a:pt x="5324" y="1054221"/>
                  </a:lnTo>
                  <a:lnTo>
                    <a:pt x="0" y="1007995"/>
                  </a:lnTo>
                  <a:lnTo>
                    <a:pt x="0" y="201603"/>
                  </a:lnTo>
                  <a:close/>
                </a:path>
              </a:pathLst>
            </a:custGeom>
            <a:no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8" name="Google Shape;208;p13"/>
            <p:cNvSpPr/>
            <p:nvPr/>
          </p:nvSpPr>
          <p:spPr>
            <a:xfrm>
              <a:off x="449794" y="2975438"/>
              <a:ext cx="453390" cy="1274445"/>
            </a:xfrm>
            <a:custGeom>
              <a:rect b="b" l="l" r="r" t="t"/>
              <a:pathLst>
                <a:path extrusionOk="0" h="1274445" w="453390">
                  <a:moveTo>
                    <a:pt x="377498" y="1274099"/>
                  </a:moveTo>
                  <a:lnTo>
                    <a:pt x="75501" y="1274099"/>
                  </a:lnTo>
                  <a:lnTo>
                    <a:pt x="46112" y="1268166"/>
                  </a:lnTo>
                  <a:lnTo>
                    <a:pt x="22113" y="1251985"/>
                  </a:lnTo>
                  <a:lnTo>
                    <a:pt x="5933" y="1227986"/>
                  </a:lnTo>
                  <a:lnTo>
                    <a:pt x="0" y="1198598"/>
                  </a:lnTo>
                  <a:lnTo>
                    <a:pt x="0" y="75501"/>
                  </a:lnTo>
                  <a:lnTo>
                    <a:pt x="12685" y="33613"/>
                  </a:lnTo>
                  <a:lnTo>
                    <a:pt x="46608" y="5747"/>
                  </a:lnTo>
                  <a:lnTo>
                    <a:pt x="75501" y="0"/>
                  </a:lnTo>
                  <a:lnTo>
                    <a:pt x="377498" y="0"/>
                  </a:lnTo>
                  <a:lnTo>
                    <a:pt x="406887" y="5933"/>
                  </a:lnTo>
                  <a:lnTo>
                    <a:pt x="430886" y="22113"/>
                  </a:lnTo>
                  <a:lnTo>
                    <a:pt x="447066" y="46112"/>
                  </a:lnTo>
                  <a:lnTo>
                    <a:pt x="452999" y="75501"/>
                  </a:lnTo>
                  <a:lnTo>
                    <a:pt x="452999" y="1198598"/>
                  </a:lnTo>
                  <a:lnTo>
                    <a:pt x="447066" y="1227986"/>
                  </a:lnTo>
                  <a:lnTo>
                    <a:pt x="430886" y="1251985"/>
                  </a:lnTo>
                  <a:lnTo>
                    <a:pt x="406887" y="1268166"/>
                  </a:lnTo>
                  <a:lnTo>
                    <a:pt x="377498" y="1274099"/>
                  </a:lnTo>
                  <a:close/>
                </a:path>
              </a:pathLst>
            </a:custGeom>
            <a:solidFill>
              <a:srgbClr val="1155CC"/>
            </a:solidFill>
            <a:ln cap="flat" cmpd="sng" w="9525">
              <a:solidFill>
                <a:srgbClr val="999999"/>
              </a:solidFill>
              <a:prstDash val="dashDot"/>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09" name="Google Shape;209;p13"/>
          <p:cNvGrpSpPr/>
          <p:nvPr/>
        </p:nvGrpSpPr>
        <p:grpSpPr>
          <a:xfrm>
            <a:off x="349090" y="1928430"/>
            <a:ext cx="6237211" cy="644451"/>
            <a:chOff x="444373" y="1056950"/>
            <a:chExt cx="6146852" cy="342265"/>
          </a:xfrm>
        </p:grpSpPr>
        <p:sp>
          <p:nvSpPr>
            <p:cNvPr id="210" name="Google Shape;210;p13"/>
            <p:cNvSpPr/>
            <p:nvPr/>
          </p:nvSpPr>
          <p:spPr>
            <a:xfrm>
              <a:off x="444425" y="1056950"/>
              <a:ext cx="6146800" cy="342265"/>
            </a:xfrm>
            <a:custGeom>
              <a:rect b="b" l="l" r="r" t="t"/>
              <a:pathLst>
                <a:path extrusionOk="0" h="342265" w="6146800">
                  <a:moveTo>
                    <a:pt x="6146677" y="341751"/>
                  </a:moveTo>
                  <a:lnTo>
                    <a:pt x="0" y="341699"/>
                  </a:lnTo>
                  <a:lnTo>
                    <a:pt x="0" y="56951"/>
                  </a:lnTo>
                  <a:lnTo>
                    <a:pt x="4475" y="34783"/>
                  </a:lnTo>
                  <a:lnTo>
                    <a:pt x="16680" y="16680"/>
                  </a:lnTo>
                  <a:lnTo>
                    <a:pt x="34783" y="4475"/>
                  </a:lnTo>
                  <a:lnTo>
                    <a:pt x="56951" y="0"/>
                  </a:lnTo>
                  <a:lnTo>
                    <a:pt x="6089748" y="0"/>
                  </a:lnTo>
                  <a:lnTo>
                    <a:pt x="6130019" y="16680"/>
                  </a:lnTo>
                  <a:lnTo>
                    <a:pt x="6146699" y="56951"/>
                  </a:lnTo>
                  <a:lnTo>
                    <a:pt x="6146677" y="341751"/>
                  </a:lnTo>
                  <a:close/>
                </a:path>
              </a:pathLst>
            </a:custGeom>
            <a:solidFill>
              <a:srgbClr val="C9DA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i="0" sz="1300" u="none" cap="none" strike="noStrike">
                <a:solidFill>
                  <a:srgbClr val="666666"/>
                </a:solidFill>
                <a:latin typeface="Titillium Web"/>
                <a:ea typeface="Titillium Web"/>
                <a:cs typeface="Titillium Web"/>
                <a:sym typeface="Titillium Web"/>
              </a:endParaRPr>
            </a:p>
          </p:txBody>
        </p:sp>
        <p:sp>
          <p:nvSpPr>
            <p:cNvPr id="211" name="Google Shape;211;p13"/>
            <p:cNvSpPr/>
            <p:nvPr/>
          </p:nvSpPr>
          <p:spPr>
            <a:xfrm>
              <a:off x="444373" y="1056950"/>
              <a:ext cx="6146800" cy="342265"/>
            </a:xfrm>
            <a:custGeom>
              <a:rect b="b" l="l" r="r" t="t"/>
              <a:pathLst>
                <a:path extrusionOk="0" h="342265" w="6146800">
                  <a:moveTo>
                    <a:pt x="57002" y="0"/>
                  </a:moveTo>
                  <a:lnTo>
                    <a:pt x="6089799" y="0"/>
                  </a:lnTo>
                  <a:lnTo>
                    <a:pt x="6100962" y="1104"/>
                  </a:lnTo>
                  <a:lnTo>
                    <a:pt x="6137182" y="25354"/>
                  </a:lnTo>
                  <a:lnTo>
                    <a:pt x="6146751" y="56951"/>
                  </a:lnTo>
                  <a:lnTo>
                    <a:pt x="6146751" y="341699"/>
                  </a:lnTo>
                  <a:lnTo>
                    <a:pt x="51" y="341699"/>
                  </a:lnTo>
                  <a:lnTo>
                    <a:pt x="51" y="56951"/>
                  </a:lnTo>
                  <a:lnTo>
                    <a:pt x="4526" y="34783"/>
                  </a:lnTo>
                  <a:lnTo>
                    <a:pt x="16731" y="16680"/>
                  </a:lnTo>
                  <a:lnTo>
                    <a:pt x="34834" y="4475"/>
                  </a:lnTo>
                  <a:lnTo>
                    <a:pt x="57002" y="0"/>
                  </a:lnTo>
                  <a:close/>
                </a:path>
              </a:pathLst>
            </a:custGeom>
            <a:solidFill>
              <a:srgbClr val="C9DA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lang="en-GB" sz="1300">
                  <a:solidFill>
                    <a:srgbClr val="666666"/>
                  </a:solidFill>
                  <a:latin typeface="Titillium Web"/>
                  <a:ea typeface="Titillium Web"/>
                  <a:cs typeface="Titillium Web"/>
                  <a:sym typeface="Titillium Web"/>
                </a:rPr>
                <a:t> There is a strong genetic component (family history) e.g. a </a:t>
              </a:r>
              <a:r>
                <a:rPr b="1" lang="en-GB" sz="1300">
                  <a:solidFill>
                    <a:srgbClr val="666666"/>
                  </a:solidFill>
                  <a:latin typeface="Titillium Web"/>
                  <a:ea typeface="Titillium Web"/>
                  <a:cs typeface="Titillium Web"/>
                  <a:sym typeface="Titillium Web"/>
                </a:rPr>
                <a:t>genetic effect</a:t>
              </a:r>
              <a:r>
                <a:rPr lang="en-GB" sz="1300">
                  <a:solidFill>
                    <a:srgbClr val="666666"/>
                  </a:solidFill>
                  <a:latin typeface="Titillium Web"/>
                  <a:ea typeface="Titillium Web"/>
                  <a:cs typeface="Titillium Web"/>
                  <a:sym typeface="Titillium Web"/>
                </a:rPr>
                <a:t> is involved in making people more </a:t>
              </a:r>
              <a:r>
                <a:rPr b="1" lang="en-GB" sz="1300">
                  <a:solidFill>
                    <a:srgbClr val="666666"/>
                  </a:solidFill>
                  <a:latin typeface="Titillium Web"/>
                  <a:ea typeface="Titillium Web"/>
                  <a:cs typeface="Titillium Web"/>
                  <a:sym typeface="Titillium Web"/>
                </a:rPr>
                <a:t>susceptible or less susceptible</a:t>
              </a:r>
              <a:r>
                <a:rPr lang="en-GB" sz="1300">
                  <a:solidFill>
                    <a:srgbClr val="666666"/>
                  </a:solidFill>
                  <a:latin typeface="Titillium Web"/>
                  <a:ea typeface="Titillium Web"/>
                  <a:cs typeface="Titillium Web"/>
                  <a:sym typeface="Titillium Web"/>
                </a:rPr>
                <a:t> to high salt diet etc.</a:t>
              </a:r>
              <a:endParaRPr i="0" sz="1300" u="none" cap="none" strike="noStrike">
                <a:solidFill>
                  <a:srgbClr val="666666"/>
                </a:solidFill>
                <a:latin typeface="Titillium Web"/>
                <a:ea typeface="Titillium Web"/>
                <a:cs typeface="Titillium Web"/>
                <a:sym typeface="Titillium Web"/>
              </a:endParaRPr>
            </a:p>
          </p:txBody>
        </p:sp>
      </p:grpSp>
      <p:sp>
        <p:nvSpPr>
          <p:cNvPr id="212" name="Google Shape;212;p13"/>
          <p:cNvSpPr txBox="1"/>
          <p:nvPr/>
        </p:nvSpPr>
        <p:spPr>
          <a:xfrm>
            <a:off x="812705" y="5940925"/>
            <a:ext cx="5486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rgbClr val="0B5394"/>
                </a:solidFill>
                <a:latin typeface="Titillium Web"/>
                <a:ea typeface="Titillium Web"/>
                <a:cs typeface="Titillium Web"/>
                <a:sym typeface="Titillium Web"/>
              </a:rPr>
              <a:t>Structural abnormality</a:t>
            </a:r>
            <a:r>
              <a:rPr b="1" lang="en-GB" sz="1200">
                <a:solidFill>
                  <a:srgbClr val="666666"/>
                </a:solidFill>
                <a:latin typeface="Titillium Web"/>
                <a:ea typeface="Titillium Web"/>
                <a:cs typeface="Titillium Web"/>
                <a:sym typeface="Titillium Web"/>
              </a:rPr>
              <a:t> </a:t>
            </a:r>
            <a:r>
              <a:rPr lang="en-GB" sz="1200">
                <a:solidFill>
                  <a:srgbClr val="666666"/>
                </a:solidFill>
                <a:latin typeface="Titillium Web"/>
                <a:ea typeface="Titillium Web"/>
                <a:cs typeface="Titillium Web"/>
                <a:sym typeface="Titillium Web"/>
              </a:rPr>
              <a:t>in vascular smooth muscle also leads to </a:t>
            </a:r>
            <a:r>
              <a:rPr b="1" lang="en-GB" sz="1200">
                <a:solidFill>
                  <a:srgbClr val="666666"/>
                </a:solidFill>
                <a:latin typeface="Titillium Web"/>
                <a:ea typeface="Titillium Web"/>
                <a:cs typeface="Titillium Web"/>
                <a:sym typeface="Titillium Web"/>
              </a:rPr>
              <a:t>increased peripheral resistance.</a:t>
            </a:r>
            <a:endParaRPr b="1" sz="1200">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lang="en-GB" sz="1200">
                <a:solidFill>
                  <a:srgbClr val="6AA84F"/>
                </a:solidFill>
                <a:latin typeface="Titillium Web"/>
                <a:ea typeface="Titillium Web"/>
                <a:cs typeface="Titillium Web"/>
                <a:sym typeface="Titillium Web"/>
              </a:rPr>
              <a:t>(Born with abnormal blood vessels with low capacity)</a:t>
            </a:r>
            <a:endParaRPr sz="1200">
              <a:solidFill>
                <a:srgbClr val="6AA84F"/>
              </a:solidFill>
              <a:latin typeface="Titillium Web"/>
              <a:ea typeface="Titillium Web"/>
              <a:cs typeface="Titillium Web"/>
              <a:sym typeface="Titillium Web"/>
            </a:endParaRPr>
          </a:p>
        </p:txBody>
      </p:sp>
      <p:sp>
        <p:nvSpPr>
          <p:cNvPr id="213" name="Google Shape;213;p13"/>
          <p:cNvSpPr txBox="1"/>
          <p:nvPr/>
        </p:nvSpPr>
        <p:spPr>
          <a:xfrm>
            <a:off x="652762" y="7108938"/>
            <a:ext cx="5486400" cy="13698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666666"/>
              </a:buClr>
              <a:buSzPts val="1100"/>
              <a:buChar char="●"/>
            </a:pPr>
            <a:r>
              <a:rPr b="1" lang="en-GB" sz="1100">
                <a:solidFill>
                  <a:srgbClr val="0B5394"/>
                </a:solidFill>
                <a:latin typeface="Titillium Web"/>
                <a:ea typeface="Titillium Web"/>
                <a:cs typeface="Titillium Web"/>
                <a:sym typeface="Titillium Web"/>
              </a:rPr>
              <a:t>Also rare gene disorders</a:t>
            </a:r>
            <a:r>
              <a:rPr lang="en-GB" sz="1100">
                <a:solidFill>
                  <a:srgbClr val="666666"/>
                </a:solidFill>
                <a:latin typeface="Titillium Web"/>
                <a:ea typeface="Titillium Web"/>
                <a:cs typeface="Titillium Web"/>
                <a:sym typeface="Titillium Web"/>
              </a:rPr>
              <a:t> can cause HTN by </a:t>
            </a:r>
            <a:r>
              <a:rPr b="1" lang="en-GB" sz="1100">
                <a:solidFill>
                  <a:srgbClr val="666666"/>
                </a:solidFill>
                <a:latin typeface="Titillium Web"/>
                <a:ea typeface="Titillium Web"/>
                <a:cs typeface="Titillium Web"/>
                <a:sym typeface="Titillium Web"/>
              </a:rPr>
              <a:t>increasing renal sodium reabsorption</a:t>
            </a:r>
            <a:r>
              <a:rPr lang="en-GB" sz="1100">
                <a:solidFill>
                  <a:srgbClr val="666666"/>
                </a:solidFill>
                <a:latin typeface="Titillium Web"/>
                <a:ea typeface="Titillium Web"/>
                <a:cs typeface="Titillium Web"/>
                <a:sym typeface="Titillium Web"/>
              </a:rPr>
              <a:t> e.g. </a:t>
            </a:r>
            <a:r>
              <a:rPr b="1" lang="en-GB" sz="1100">
                <a:solidFill>
                  <a:srgbClr val="CC0000"/>
                </a:solidFill>
                <a:latin typeface="Titillium Web"/>
                <a:ea typeface="Titillium Web"/>
                <a:cs typeface="Titillium Web"/>
                <a:sym typeface="Titillium Web"/>
              </a:rPr>
              <a:t>Liddle syndrome</a:t>
            </a:r>
            <a:r>
              <a:rPr lang="en-GB" sz="1100">
                <a:solidFill>
                  <a:srgbClr val="CC0000"/>
                </a:solidFill>
                <a:latin typeface="Titillium Web"/>
                <a:ea typeface="Titillium Web"/>
                <a:cs typeface="Titillium Web"/>
                <a:sym typeface="Titillium Web"/>
              </a:rPr>
              <a:t>. </a:t>
            </a:r>
            <a:endParaRPr sz="1100">
              <a:solidFill>
                <a:srgbClr val="CC0000"/>
              </a:solidFill>
              <a:latin typeface="Titillium Web"/>
              <a:ea typeface="Titillium Web"/>
              <a:cs typeface="Titillium Web"/>
              <a:sym typeface="Titillium Web"/>
            </a:endParaRPr>
          </a:p>
          <a:p>
            <a:pPr indent="-298450" lvl="0" marL="457200" rtl="0" algn="l">
              <a:spcBef>
                <a:spcPts val="0"/>
              </a:spcBef>
              <a:spcAft>
                <a:spcPts val="0"/>
              </a:spcAft>
              <a:buClr>
                <a:srgbClr val="666666"/>
              </a:buClr>
              <a:buSzPts val="1100"/>
              <a:buChar char="●"/>
            </a:pPr>
            <a:r>
              <a:rPr lang="en-GB" sz="1100">
                <a:solidFill>
                  <a:srgbClr val="666666"/>
                </a:solidFill>
                <a:latin typeface="Titillium Web"/>
                <a:ea typeface="Titillium Web"/>
                <a:cs typeface="Titillium Web"/>
                <a:sym typeface="Titillium Web"/>
              </a:rPr>
              <a:t>Liddle syndrome is an inherited autosomal dominant type of HTN, that begins in </a:t>
            </a:r>
            <a:r>
              <a:rPr b="1" lang="en-GB" sz="1100">
                <a:solidFill>
                  <a:srgbClr val="CC0000"/>
                </a:solidFill>
                <a:latin typeface="Titillium Web"/>
                <a:ea typeface="Titillium Web"/>
                <a:cs typeface="Titillium Web"/>
                <a:sym typeface="Titillium Web"/>
              </a:rPr>
              <a:t>childhood</a:t>
            </a:r>
            <a:r>
              <a:rPr lang="en-GB" sz="1100">
                <a:solidFill>
                  <a:srgbClr val="666666"/>
                </a:solidFill>
                <a:latin typeface="Titillium Web"/>
                <a:ea typeface="Titillium Web"/>
                <a:cs typeface="Titillium Web"/>
                <a:sym typeface="Titillium Web"/>
              </a:rPr>
              <a:t>. It is caused by </a:t>
            </a:r>
            <a:r>
              <a:rPr b="1" lang="en-GB" sz="1100">
                <a:solidFill>
                  <a:srgbClr val="CC0000"/>
                </a:solidFill>
                <a:latin typeface="Titillium Web"/>
                <a:ea typeface="Titillium Web"/>
                <a:cs typeface="Titillium Web"/>
                <a:sym typeface="Titillium Web"/>
              </a:rPr>
              <a:t>mutations of the epithelial sodium channel protein (ENaC)</a:t>
            </a:r>
            <a:r>
              <a:rPr b="1" lang="en-GB" sz="1100">
                <a:solidFill>
                  <a:srgbClr val="666666"/>
                </a:solidFill>
                <a:latin typeface="Titillium Web"/>
                <a:ea typeface="Titillium Web"/>
                <a:cs typeface="Titillium Web"/>
                <a:sym typeface="Titillium Web"/>
              </a:rPr>
              <a:t> </a:t>
            </a:r>
            <a:r>
              <a:rPr lang="en-GB" sz="1100">
                <a:solidFill>
                  <a:srgbClr val="666666"/>
                </a:solidFill>
                <a:latin typeface="Titillium Web"/>
                <a:ea typeface="Titillium Web"/>
                <a:cs typeface="Titillium Web"/>
                <a:sym typeface="Titillium Web"/>
              </a:rPr>
              <a:t>which leads to increased sodium reabsorption in the renal tubules (followed by water), which leads to hypertension. </a:t>
            </a:r>
            <a:endParaRPr sz="1100">
              <a:solidFill>
                <a:srgbClr val="666666"/>
              </a:solidFill>
              <a:latin typeface="Titillium Web"/>
              <a:ea typeface="Titillium Web"/>
              <a:cs typeface="Titillium Web"/>
              <a:sym typeface="Titillium Web"/>
            </a:endParaRPr>
          </a:p>
          <a:p>
            <a:pPr indent="-298450" lvl="0" marL="457200" rtl="0" algn="l">
              <a:spcBef>
                <a:spcPts val="0"/>
              </a:spcBef>
              <a:spcAft>
                <a:spcPts val="0"/>
              </a:spcAft>
              <a:buClr>
                <a:srgbClr val="666666"/>
              </a:buClr>
              <a:buSzPts val="1100"/>
              <a:buFont typeface="Titillium Web"/>
              <a:buChar char="●"/>
            </a:pPr>
            <a:r>
              <a:rPr lang="en-GB" sz="1100">
                <a:solidFill>
                  <a:srgbClr val="666666"/>
                </a:solidFill>
                <a:latin typeface="Titillium Web"/>
                <a:ea typeface="Titillium Web"/>
                <a:cs typeface="Titillium Web"/>
                <a:sym typeface="Titillium Web"/>
              </a:rPr>
              <a:t>Reabsorption of sodium is also correlates with potassium loss (hypokalemia).</a:t>
            </a:r>
            <a:endParaRPr sz="1100">
              <a:solidFill>
                <a:srgbClr val="666666"/>
              </a:solidFill>
              <a:latin typeface="Titillium Web"/>
              <a:ea typeface="Titillium Web"/>
              <a:cs typeface="Titillium Web"/>
              <a:sym typeface="Titillium Web"/>
            </a:endParaRPr>
          </a:p>
        </p:txBody>
      </p:sp>
      <p:sp>
        <p:nvSpPr>
          <p:cNvPr id="214" name="Google Shape;214;p13"/>
          <p:cNvSpPr txBox="1"/>
          <p:nvPr/>
        </p:nvSpPr>
        <p:spPr>
          <a:xfrm rot="-5400000">
            <a:off x="-157201" y="7717613"/>
            <a:ext cx="1389300" cy="176400"/>
          </a:xfrm>
          <a:prstGeom prst="rect">
            <a:avLst/>
          </a:prstGeom>
          <a:noFill/>
          <a:ln>
            <a:noFill/>
          </a:ln>
        </p:spPr>
        <p:txBody>
          <a:bodyPr anchorCtr="0" anchor="t" bIns="0" lIns="0" spcFirstLastPara="1" rIns="0" wrap="square" tIns="6975">
            <a:spAutoFit/>
          </a:bodyPr>
          <a:lstStyle/>
          <a:p>
            <a:pPr indent="0" lvl="0" marL="0" marR="0" rtl="0" algn="ctr">
              <a:lnSpc>
                <a:spcPct val="100000"/>
              </a:lnSpc>
              <a:spcBef>
                <a:spcPts val="0"/>
              </a:spcBef>
              <a:spcAft>
                <a:spcPts val="0"/>
              </a:spcAft>
              <a:buClr>
                <a:srgbClr val="000000"/>
              </a:buClr>
              <a:buSzPts val="1100"/>
              <a:buFont typeface="Arial"/>
              <a:buNone/>
            </a:pPr>
            <a:r>
              <a:rPr b="1" lang="en-GB" sz="1100">
                <a:solidFill>
                  <a:srgbClr val="FFFFFF"/>
                </a:solidFill>
                <a:latin typeface="Exo"/>
                <a:ea typeface="Exo"/>
                <a:cs typeface="Exo"/>
                <a:sym typeface="Exo"/>
              </a:rPr>
              <a:t>Genetic mutation </a:t>
            </a:r>
            <a:endParaRPr b="0" i="0" sz="1100" u="none" cap="none" strike="noStrike">
              <a:solidFill>
                <a:srgbClr val="FFFFFF"/>
              </a:solidFill>
              <a:latin typeface="Exo"/>
              <a:ea typeface="Exo"/>
              <a:cs typeface="Exo"/>
              <a:sym typeface="Exo"/>
            </a:endParaRPr>
          </a:p>
        </p:txBody>
      </p:sp>
      <p:sp>
        <p:nvSpPr>
          <p:cNvPr id="215" name="Google Shape;215;p13"/>
          <p:cNvSpPr txBox="1"/>
          <p:nvPr/>
        </p:nvSpPr>
        <p:spPr>
          <a:xfrm rot="-5400000">
            <a:off x="47587" y="6173813"/>
            <a:ext cx="1032900" cy="315000"/>
          </a:xfrm>
          <a:prstGeom prst="rect">
            <a:avLst/>
          </a:prstGeom>
          <a:noFill/>
          <a:ln>
            <a:noFill/>
          </a:ln>
        </p:spPr>
        <p:txBody>
          <a:bodyPr anchorCtr="0" anchor="t" bIns="0" lIns="0" spcFirstLastPara="1" rIns="0" wrap="square" tIns="6975">
            <a:spAutoFit/>
          </a:bodyPr>
          <a:lstStyle/>
          <a:p>
            <a:pPr indent="0" lvl="0" marL="0" marR="0" rtl="0" algn="ctr">
              <a:lnSpc>
                <a:spcPct val="100000"/>
              </a:lnSpc>
              <a:spcBef>
                <a:spcPts val="0"/>
              </a:spcBef>
              <a:spcAft>
                <a:spcPts val="0"/>
              </a:spcAft>
              <a:buClr>
                <a:srgbClr val="000000"/>
              </a:buClr>
              <a:buSzPts val="1100"/>
              <a:buFont typeface="Arial"/>
              <a:buNone/>
            </a:pPr>
            <a:r>
              <a:rPr b="1" lang="en-GB" sz="900">
                <a:solidFill>
                  <a:srgbClr val="FFFFFF"/>
                </a:solidFill>
                <a:latin typeface="Exo"/>
                <a:ea typeface="Exo"/>
                <a:cs typeface="Exo"/>
                <a:sym typeface="Exo"/>
              </a:rPr>
              <a:t>Blood vessels muscl</a:t>
            </a:r>
            <a:r>
              <a:rPr b="1" lang="en-GB" sz="1100">
                <a:solidFill>
                  <a:srgbClr val="FFFFFF"/>
                </a:solidFill>
                <a:latin typeface="Exo"/>
                <a:ea typeface="Exo"/>
                <a:cs typeface="Exo"/>
                <a:sym typeface="Exo"/>
              </a:rPr>
              <a:t>es </a:t>
            </a:r>
            <a:endParaRPr b="0" i="0" sz="1100" u="none" cap="none" strike="noStrike">
              <a:solidFill>
                <a:srgbClr val="FFFFFF"/>
              </a:solidFill>
              <a:latin typeface="Exo"/>
              <a:ea typeface="Exo"/>
              <a:cs typeface="Exo"/>
              <a:sym typeface="Exo"/>
            </a:endParaRPr>
          </a:p>
        </p:txBody>
      </p:sp>
      <p:sp>
        <p:nvSpPr>
          <p:cNvPr id="216" name="Google Shape;216;p13"/>
          <p:cNvSpPr txBox="1"/>
          <p:nvPr/>
        </p:nvSpPr>
        <p:spPr>
          <a:xfrm>
            <a:off x="335812" y="8784096"/>
            <a:ext cx="54864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6AA84F"/>
                </a:solidFill>
                <a:latin typeface="Titillium Web"/>
                <a:ea typeface="Titillium Web"/>
                <a:cs typeface="Titillium Web"/>
                <a:sym typeface="Titillium Web"/>
              </a:rPr>
              <a:t>The difference between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rgbClr val="6AA84F"/>
                </a:solidFill>
                <a:latin typeface="Titillium Web"/>
                <a:ea typeface="Titillium Web"/>
                <a:cs typeface="Titillium Web"/>
                <a:sym typeface="Titillium Web"/>
              </a:rPr>
              <a:t>Defect in renal sodium homeostasis -&gt; manifested at late age, &gt;40s </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rgbClr val="6AA84F"/>
                </a:solidFill>
                <a:latin typeface="Titillium Web"/>
                <a:ea typeface="Titillium Web"/>
                <a:cs typeface="Titillium Web"/>
                <a:sym typeface="Titillium Web"/>
              </a:rPr>
              <a:t>Liddell syndrome -&gt; early during childhood </a:t>
            </a:r>
            <a:endParaRPr sz="1300">
              <a:solidFill>
                <a:srgbClr val="6AA84F"/>
              </a:solidFill>
              <a:latin typeface="Titillium Web"/>
              <a:ea typeface="Titillium Web"/>
              <a:cs typeface="Titillium Web"/>
              <a:sym typeface="Titillium Web"/>
            </a:endParaRPr>
          </a:p>
        </p:txBody>
      </p:sp>
      <p:sp>
        <p:nvSpPr>
          <p:cNvPr id="217" name="Google Shape;217;p13"/>
          <p:cNvSpPr txBox="1"/>
          <p:nvPr/>
        </p:nvSpPr>
        <p:spPr>
          <a:xfrm>
            <a:off x="4601775" y="1152825"/>
            <a:ext cx="1880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D5A6BD"/>
                </a:solidFill>
                <a:latin typeface="Titillium Web"/>
                <a:ea typeface="Titillium Web"/>
                <a:cs typeface="Titillium Web"/>
                <a:sym typeface="Titillium Web"/>
              </a:rPr>
              <a:t>Female’s slides only</a:t>
            </a:r>
            <a:endParaRPr b="1">
              <a:solidFill>
                <a:srgbClr val="D5A6BD"/>
              </a:solidFill>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txBox="1"/>
          <p:nvPr>
            <p:ph type="title"/>
          </p:nvPr>
        </p:nvSpPr>
        <p:spPr>
          <a:xfrm>
            <a:off x="307200" y="577400"/>
            <a:ext cx="6243600" cy="687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GB" sz="2000"/>
              <a:t>Pathogenesis of essential hypertension</a:t>
            </a:r>
            <a:r>
              <a:rPr lang="en-GB" sz="2000">
                <a:solidFill>
                  <a:srgbClr val="CC0000"/>
                </a:solidFill>
              </a:rPr>
              <a:t>*</a:t>
            </a:r>
            <a:endParaRPr sz="2000">
              <a:solidFill>
                <a:srgbClr val="CC0000"/>
              </a:solidFill>
            </a:endParaRPr>
          </a:p>
        </p:txBody>
      </p:sp>
      <p:grpSp>
        <p:nvGrpSpPr>
          <p:cNvPr id="223" name="Google Shape;223;p14"/>
          <p:cNvGrpSpPr/>
          <p:nvPr/>
        </p:nvGrpSpPr>
        <p:grpSpPr>
          <a:xfrm>
            <a:off x="67375" y="1697706"/>
            <a:ext cx="6665125" cy="2342649"/>
            <a:chOff x="318303" y="4157175"/>
            <a:chExt cx="6273059" cy="2675479"/>
          </a:xfrm>
        </p:grpSpPr>
        <p:sp>
          <p:nvSpPr>
            <p:cNvPr id="224" name="Google Shape;224;p14"/>
            <p:cNvSpPr/>
            <p:nvPr/>
          </p:nvSpPr>
          <p:spPr>
            <a:xfrm>
              <a:off x="2512378" y="4565475"/>
              <a:ext cx="1485900" cy="1207800"/>
            </a:xfrm>
            <a:prstGeom prst="snip2DiagRect">
              <a:avLst>
                <a:gd fmla="val 0" name="adj1"/>
                <a:gd fmla="val 16667" name="adj2"/>
              </a:avLst>
            </a:prstGeom>
            <a:solidFill>
              <a:srgbClr val="1155C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500">
                  <a:solidFill>
                    <a:srgbClr val="FFFFFF"/>
                  </a:solidFill>
                  <a:latin typeface="Titillium Web"/>
                  <a:ea typeface="Titillium Web"/>
                  <a:cs typeface="Titillium Web"/>
                  <a:sym typeface="Titillium Web"/>
                </a:rPr>
                <a:t>Essential HTN</a:t>
              </a:r>
              <a:endParaRPr b="1" i="0" sz="1500" u="none" cap="none" strike="noStrike">
                <a:solidFill>
                  <a:srgbClr val="FFFFFF"/>
                </a:solidFill>
                <a:latin typeface="Titillium Web"/>
                <a:ea typeface="Titillium Web"/>
                <a:cs typeface="Titillium Web"/>
                <a:sym typeface="Titillium Web"/>
              </a:endParaRPr>
            </a:p>
          </p:txBody>
        </p:sp>
        <p:sp>
          <p:nvSpPr>
            <p:cNvPr id="225" name="Google Shape;225;p14"/>
            <p:cNvSpPr txBox="1"/>
            <p:nvPr/>
          </p:nvSpPr>
          <p:spPr>
            <a:xfrm>
              <a:off x="4101362" y="4157254"/>
              <a:ext cx="2490000" cy="2675400"/>
            </a:xfrm>
            <a:prstGeom prst="rect">
              <a:avLst/>
            </a:prstGeom>
            <a:noFill/>
            <a:ln cap="flat" cmpd="sng" w="9525">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GB" sz="1300">
                  <a:solidFill>
                    <a:srgbClr val="666666"/>
                  </a:solidFill>
                  <a:latin typeface="Titillium Web"/>
                  <a:ea typeface="Titillium Web"/>
                  <a:cs typeface="Titillium Web"/>
                  <a:sym typeface="Titillium Web"/>
                </a:rPr>
                <a:t>Essential HTN occurs when the </a:t>
              </a:r>
              <a:r>
                <a:rPr lang="en-GB" sz="1500">
                  <a:solidFill>
                    <a:srgbClr val="666666"/>
                  </a:solidFill>
                  <a:latin typeface="Titillium Web"/>
                  <a:ea typeface="Titillium Web"/>
                  <a:cs typeface="Titillium Web"/>
                  <a:sym typeface="Titillium Web"/>
                </a:rPr>
                <a:t>relationship between</a:t>
              </a:r>
              <a:r>
                <a:rPr b="1" lang="en-GB" sz="1500">
                  <a:solidFill>
                    <a:srgbClr val="666666"/>
                  </a:solidFill>
                  <a:latin typeface="Titillium Web"/>
                  <a:ea typeface="Titillium Web"/>
                  <a:cs typeface="Titillium Web"/>
                  <a:sym typeface="Titillium Web"/>
                </a:rPr>
                <a:t> cardiac output </a:t>
              </a:r>
              <a:r>
                <a:rPr lang="en-GB" sz="1500">
                  <a:solidFill>
                    <a:srgbClr val="666666"/>
                  </a:solidFill>
                  <a:latin typeface="Titillium Web"/>
                  <a:ea typeface="Titillium Web"/>
                  <a:cs typeface="Titillium Web"/>
                  <a:sym typeface="Titillium Web"/>
                </a:rPr>
                <a:t>and</a:t>
              </a:r>
              <a:r>
                <a:rPr b="1" lang="en-GB" sz="1500">
                  <a:solidFill>
                    <a:srgbClr val="666666"/>
                  </a:solidFill>
                  <a:latin typeface="Titillium Web"/>
                  <a:ea typeface="Titillium Web"/>
                  <a:cs typeface="Titillium Web"/>
                  <a:sym typeface="Titillium Web"/>
                </a:rPr>
                <a:t> peripheral resistance </a:t>
              </a:r>
              <a:r>
                <a:rPr lang="en-GB" sz="1500">
                  <a:solidFill>
                    <a:srgbClr val="666666"/>
                  </a:solidFill>
                  <a:latin typeface="Titillium Web"/>
                  <a:ea typeface="Titillium Web"/>
                  <a:cs typeface="Titillium Web"/>
                  <a:sym typeface="Titillium Web"/>
                </a:rPr>
                <a:t>is</a:t>
              </a:r>
              <a:r>
                <a:rPr b="1" lang="en-GB" sz="1500">
                  <a:solidFill>
                    <a:srgbClr val="666666"/>
                  </a:solidFill>
                  <a:latin typeface="Titillium Web"/>
                  <a:ea typeface="Titillium Web"/>
                  <a:cs typeface="Titillium Web"/>
                  <a:sym typeface="Titillium Web"/>
                </a:rPr>
                <a:t> </a:t>
              </a:r>
              <a:r>
                <a:rPr lang="en-GB" sz="1500">
                  <a:solidFill>
                    <a:srgbClr val="666666"/>
                  </a:solidFill>
                  <a:latin typeface="Titillium Web"/>
                  <a:ea typeface="Titillium Web"/>
                  <a:cs typeface="Titillium Web"/>
                  <a:sym typeface="Titillium Web"/>
                </a:rPr>
                <a:t>altered</a:t>
              </a:r>
              <a:r>
                <a:rPr lang="en-GB" sz="1300">
                  <a:solidFill>
                    <a:srgbClr val="666666"/>
                  </a:solidFill>
                  <a:latin typeface="Titillium Web"/>
                  <a:ea typeface="Titillium Web"/>
                  <a:cs typeface="Titillium Web"/>
                  <a:sym typeface="Titillium Web"/>
                </a:rPr>
                <a:t>.</a:t>
              </a:r>
              <a:endParaRPr sz="13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en-GB" sz="1300">
                  <a:solidFill>
                    <a:srgbClr val="666666"/>
                  </a:solidFill>
                  <a:latin typeface="Titillium Web"/>
                  <a:ea typeface="Titillium Web"/>
                  <a:cs typeface="Titillium Web"/>
                  <a:sym typeface="Titillium Web"/>
                </a:rPr>
                <a:t> Multiple </a:t>
              </a:r>
              <a:r>
                <a:rPr b="1" lang="en-GB" sz="1300">
                  <a:solidFill>
                    <a:srgbClr val="666666"/>
                  </a:solidFill>
                  <a:latin typeface="Titillium Web"/>
                  <a:ea typeface="Titillium Web"/>
                  <a:cs typeface="Titillium Web"/>
                  <a:sym typeface="Titillium Web"/>
                </a:rPr>
                <a:t>genetic</a:t>
              </a:r>
              <a:r>
                <a:rPr lang="en-GB" sz="1300">
                  <a:solidFill>
                    <a:srgbClr val="666666"/>
                  </a:solidFill>
                  <a:latin typeface="Titillium Web"/>
                  <a:ea typeface="Titillium Web"/>
                  <a:cs typeface="Titillium Web"/>
                  <a:sym typeface="Titillium Web"/>
                </a:rPr>
                <a:t> and </a:t>
              </a:r>
              <a:r>
                <a:rPr b="1" lang="en-GB" sz="1300">
                  <a:solidFill>
                    <a:srgbClr val="666666"/>
                  </a:solidFill>
                  <a:latin typeface="Titillium Web"/>
                  <a:ea typeface="Titillium Web"/>
                  <a:cs typeface="Titillium Web"/>
                  <a:sym typeface="Titillium Web"/>
                </a:rPr>
                <a:t>environmental factors </a:t>
              </a:r>
              <a:r>
                <a:rPr lang="en-GB" sz="1300">
                  <a:solidFill>
                    <a:srgbClr val="666666"/>
                  </a:solidFill>
                  <a:latin typeface="Titillium Web"/>
                  <a:ea typeface="Titillium Web"/>
                  <a:cs typeface="Titillium Web"/>
                  <a:sym typeface="Titillium Web"/>
                </a:rPr>
                <a:t>ultimately increase the cardiac output and/or peripheral resistance</a:t>
              </a:r>
              <a:endParaRPr sz="13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3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en-GB" sz="1000">
                  <a:solidFill>
                    <a:srgbClr val="666666"/>
                  </a:solidFill>
                  <a:latin typeface="Titillium Web"/>
                  <a:ea typeface="Titillium Web"/>
                  <a:cs typeface="Titillium Web"/>
                  <a:sym typeface="Titillium Web"/>
                </a:rPr>
                <a:t>(BP = Cardiac Output x Peripheral Resistance)</a:t>
              </a:r>
              <a:endParaRPr b="1" i="0" sz="1000" u="none" cap="none" strike="noStrike">
                <a:solidFill>
                  <a:srgbClr val="666666"/>
                </a:solidFill>
                <a:latin typeface="Titillium Web"/>
                <a:ea typeface="Titillium Web"/>
                <a:cs typeface="Titillium Web"/>
                <a:sym typeface="Titillium Web"/>
              </a:endParaRPr>
            </a:p>
          </p:txBody>
        </p:sp>
        <p:sp>
          <p:nvSpPr>
            <p:cNvPr id="226" name="Google Shape;226;p14"/>
            <p:cNvSpPr txBox="1"/>
            <p:nvPr/>
          </p:nvSpPr>
          <p:spPr>
            <a:xfrm>
              <a:off x="318303" y="4178782"/>
              <a:ext cx="2091000" cy="2653800"/>
            </a:xfrm>
            <a:prstGeom prst="rect">
              <a:avLst/>
            </a:prstGeom>
            <a:noFill/>
            <a:ln cap="flat" cmpd="sng" w="9525">
              <a:solidFill>
                <a:srgbClr val="999999"/>
              </a:solidFill>
              <a:prstDash val="dot"/>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GB" sz="1300">
                  <a:solidFill>
                    <a:srgbClr val="666666"/>
                  </a:solidFill>
                  <a:latin typeface="Titillium Web"/>
                  <a:ea typeface="Titillium Web"/>
                  <a:cs typeface="Titillium Web"/>
                  <a:sym typeface="Titillium Web"/>
                </a:rPr>
                <a:t>NOTE: In hypertension, both </a:t>
              </a:r>
              <a:r>
                <a:rPr b="1" lang="en-GB" sz="1300">
                  <a:solidFill>
                    <a:srgbClr val="12B936"/>
                  </a:solidFill>
                  <a:latin typeface="Titillium Web"/>
                  <a:ea typeface="Titillium Web"/>
                  <a:cs typeface="Titillium Web"/>
                  <a:sym typeface="Titillium Web"/>
                </a:rPr>
                <a:t>increased</a:t>
              </a:r>
              <a:r>
                <a:rPr b="1" lang="en-GB" sz="1300">
                  <a:solidFill>
                    <a:srgbClr val="666666"/>
                  </a:solidFill>
                  <a:latin typeface="Titillium Web"/>
                  <a:ea typeface="Titillium Web"/>
                  <a:cs typeface="Titillium Web"/>
                  <a:sym typeface="Titillium Web"/>
                </a:rPr>
                <a:t> blood volume</a:t>
              </a:r>
              <a:r>
                <a:rPr lang="en-GB" sz="1300">
                  <a:solidFill>
                    <a:srgbClr val="666666"/>
                  </a:solidFill>
                  <a:latin typeface="Titillium Web"/>
                  <a:ea typeface="Titillium Web"/>
                  <a:cs typeface="Titillium Web"/>
                  <a:sym typeface="Titillium Web"/>
                </a:rPr>
                <a:t> and </a:t>
              </a:r>
              <a:r>
                <a:rPr b="1" lang="en-GB" sz="1300">
                  <a:solidFill>
                    <a:srgbClr val="12B936"/>
                  </a:solidFill>
                  <a:latin typeface="Titillium Web"/>
                  <a:ea typeface="Titillium Web"/>
                  <a:cs typeface="Titillium Web"/>
                  <a:sym typeface="Titillium Web"/>
                </a:rPr>
                <a:t>increased</a:t>
              </a:r>
              <a:r>
                <a:rPr b="1" lang="en-GB" sz="1300">
                  <a:solidFill>
                    <a:srgbClr val="666666"/>
                  </a:solidFill>
                  <a:latin typeface="Titillium Web"/>
                  <a:ea typeface="Titillium Web"/>
                  <a:cs typeface="Titillium Web"/>
                  <a:sym typeface="Titillium Web"/>
                </a:rPr>
                <a:t> peripheral resistance</a:t>
              </a:r>
              <a:r>
                <a:rPr lang="en-GB" sz="1300">
                  <a:solidFill>
                    <a:srgbClr val="666666"/>
                  </a:solidFill>
                  <a:latin typeface="Titillium Web"/>
                  <a:ea typeface="Titillium Web"/>
                  <a:cs typeface="Titillium Web"/>
                  <a:sym typeface="Titillium Web"/>
                </a:rPr>
                <a:t> contribute to the increased pressure. </a:t>
              </a:r>
              <a:endParaRPr sz="13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3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en-GB" sz="1300">
                  <a:solidFill>
                    <a:srgbClr val="666666"/>
                  </a:solidFill>
                  <a:latin typeface="Titillium Web"/>
                  <a:ea typeface="Titillium Web"/>
                  <a:cs typeface="Titillium Web"/>
                  <a:sym typeface="Titillium Web"/>
                </a:rPr>
                <a:t>However </a:t>
              </a:r>
              <a:r>
                <a:rPr b="1" lang="en-GB" sz="1300">
                  <a:solidFill>
                    <a:srgbClr val="FF0000"/>
                  </a:solidFill>
                  <a:latin typeface="Titillium Web"/>
                  <a:ea typeface="Titillium Web"/>
                  <a:cs typeface="Titillium Web"/>
                  <a:sym typeface="Titillium Web"/>
                </a:rPr>
                <a:t>reduced</a:t>
              </a:r>
              <a:r>
                <a:rPr b="1" lang="en-GB" sz="1300">
                  <a:solidFill>
                    <a:srgbClr val="666666"/>
                  </a:solidFill>
                  <a:latin typeface="Titillium Web"/>
                  <a:ea typeface="Titillium Web"/>
                  <a:cs typeface="Titillium Web"/>
                  <a:sym typeface="Titillium Web"/>
                </a:rPr>
                <a:t> renal sodium excretion</a:t>
              </a:r>
              <a:r>
                <a:rPr lang="en-GB" sz="1300">
                  <a:solidFill>
                    <a:srgbClr val="666666"/>
                  </a:solidFill>
                  <a:latin typeface="Titillium Web"/>
                  <a:ea typeface="Titillium Web"/>
                  <a:cs typeface="Titillium Web"/>
                  <a:sym typeface="Titillium Web"/>
                </a:rPr>
                <a:t> in the presence of normal arterial pressure (initially) is probably a </a:t>
              </a:r>
              <a:r>
                <a:rPr b="1" lang="en-GB" sz="1300">
                  <a:solidFill>
                    <a:srgbClr val="666666"/>
                  </a:solidFill>
                  <a:latin typeface="Titillium Web"/>
                  <a:ea typeface="Titillium Web"/>
                  <a:cs typeface="Titillium Web"/>
                  <a:sym typeface="Titillium Web"/>
                </a:rPr>
                <a:t>key initiating event.</a:t>
              </a:r>
              <a:endParaRPr b="1" i="0" sz="1300" u="none" cap="none" strike="noStrike">
                <a:solidFill>
                  <a:srgbClr val="666666"/>
                </a:solidFill>
                <a:latin typeface="Titillium Web"/>
                <a:ea typeface="Titillium Web"/>
                <a:cs typeface="Titillium Web"/>
                <a:sym typeface="Titillium Web"/>
              </a:endParaRPr>
            </a:p>
          </p:txBody>
        </p:sp>
        <p:cxnSp>
          <p:nvCxnSpPr>
            <p:cNvPr id="227" name="Google Shape;227;p14"/>
            <p:cNvCxnSpPr>
              <a:stCxn id="224" idx="3"/>
              <a:endCxn id="225" idx="0"/>
            </p:cNvCxnSpPr>
            <p:nvPr/>
          </p:nvCxnSpPr>
          <p:spPr>
            <a:xfrm rot="-5400000">
              <a:off x="4096678" y="3315825"/>
              <a:ext cx="408300" cy="2091000"/>
            </a:xfrm>
            <a:prstGeom prst="bentConnector3">
              <a:avLst>
                <a:gd fmla="val 166588" name="adj1"/>
              </a:avLst>
            </a:prstGeom>
            <a:noFill/>
            <a:ln cap="flat" cmpd="sng" w="9525">
              <a:solidFill>
                <a:srgbClr val="999999"/>
              </a:solidFill>
              <a:prstDash val="solid"/>
              <a:round/>
              <a:headEnd len="sm" w="sm" type="none"/>
              <a:tailEnd len="med" w="med" type="triangle"/>
            </a:ln>
          </p:spPr>
        </p:cxnSp>
        <p:cxnSp>
          <p:nvCxnSpPr>
            <p:cNvPr id="228" name="Google Shape;228;p14"/>
            <p:cNvCxnSpPr>
              <a:stCxn id="224" idx="1"/>
              <a:endCxn id="226" idx="2"/>
            </p:cNvCxnSpPr>
            <p:nvPr/>
          </p:nvCxnSpPr>
          <p:spPr>
            <a:xfrm rot="5400000">
              <a:off x="1779928" y="5357175"/>
              <a:ext cx="1059300" cy="1891500"/>
            </a:xfrm>
            <a:prstGeom prst="bentConnector3">
              <a:avLst>
                <a:gd fmla="val 125674" name="adj1"/>
              </a:avLst>
            </a:prstGeom>
            <a:noFill/>
            <a:ln cap="flat" cmpd="sng" w="9525">
              <a:solidFill>
                <a:srgbClr val="999999"/>
              </a:solidFill>
              <a:prstDash val="solid"/>
              <a:round/>
              <a:headEnd len="sm" w="sm" type="none"/>
              <a:tailEnd len="med" w="med" type="triangle"/>
            </a:ln>
          </p:spPr>
        </p:cxnSp>
      </p:grpSp>
      <p:pic>
        <p:nvPicPr>
          <p:cNvPr id="229" name="Google Shape;229;p14"/>
          <p:cNvPicPr preferRelativeResize="0"/>
          <p:nvPr/>
        </p:nvPicPr>
        <p:blipFill>
          <a:blip r:embed="rId3">
            <a:alphaModFix/>
          </a:blip>
          <a:stretch>
            <a:fillRect/>
          </a:stretch>
        </p:blipFill>
        <p:spPr>
          <a:xfrm>
            <a:off x="697050" y="4591800"/>
            <a:ext cx="5940999" cy="4294101"/>
          </a:xfrm>
          <a:prstGeom prst="rect">
            <a:avLst/>
          </a:prstGeom>
          <a:noFill/>
          <a:ln>
            <a:noFill/>
          </a:ln>
        </p:spPr>
      </p:pic>
      <p:sp>
        <p:nvSpPr>
          <p:cNvPr id="230" name="Google Shape;230;p14"/>
          <p:cNvSpPr/>
          <p:nvPr/>
        </p:nvSpPr>
        <p:spPr>
          <a:xfrm>
            <a:off x="6150450" y="8285550"/>
            <a:ext cx="1285500" cy="60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5"/>
          <p:cNvSpPr txBox="1"/>
          <p:nvPr/>
        </p:nvSpPr>
        <p:spPr>
          <a:xfrm>
            <a:off x="506425" y="1124050"/>
            <a:ext cx="56718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
          </a:p>
        </p:txBody>
      </p:sp>
      <p:sp>
        <p:nvSpPr>
          <p:cNvPr id="236" name="Google Shape;236;p15"/>
          <p:cNvSpPr/>
          <p:nvPr/>
        </p:nvSpPr>
        <p:spPr>
          <a:xfrm>
            <a:off x="5089956" y="2412106"/>
            <a:ext cx="1410300" cy="5979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Titillium Web"/>
                <a:ea typeface="Titillium Web"/>
                <a:cs typeface="Titillium Web"/>
                <a:sym typeface="Titillium Web"/>
              </a:rPr>
              <a:t>Heavy Salt </a:t>
            </a:r>
            <a:r>
              <a:rPr lang="en-GB">
                <a:solidFill>
                  <a:schemeClr val="dk1"/>
                </a:solidFill>
                <a:latin typeface="Titillium Web"/>
                <a:ea typeface="Titillium Web"/>
                <a:cs typeface="Titillium Web"/>
                <a:sym typeface="Titillium Web"/>
              </a:rPr>
              <a:t>Consumption</a:t>
            </a:r>
            <a:endParaRPr i="0" u="none" cap="none" strike="noStrike">
              <a:solidFill>
                <a:schemeClr val="dk1"/>
              </a:solidFill>
              <a:latin typeface="Titillium Web"/>
              <a:ea typeface="Titillium Web"/>
              <a:cs typeface="Titillium Web"/>
              <a:sym typeface="Titillium Web"/>
            </a:endParaRPr>
          </a:p>
        </p:txBody>
      </p:sp>
      <p:sp>
        <p:nvSpPr>
          <p:cNvPr id="237" name="Google Shape;237;p15"/>
          <p:cNvSpPr/>
          <p:nvPr/>
        </p:nvSpPr>
        <p:spPr>
          <a:xfrm>
            <a:off x="366064" y="5355771"/>
            <a:ext cx="1080600" cy="5979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t/>
            </a:r>
            <a:endParaRPr b="1" sz="15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b="1" sz="15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lang="en-GB" sz="1500">
                <a:solidFill>
                  <a:schemeClr val="dk1"/>
                </a:solidFill>
                <a:latin typeface="Titillium Web"/>
                <a:ea typeface="Titillium Web"/>
                <a:cs typeface="Titillium Web"/>
                <a:sym typeface="Titillium Web"/>
              </a:rPr>
              <a:t>Physical </a:t>
            </a:r>
            <a:r>
              <a:rPr lang="en-GB" sz="1500">
                <a:solidFill>
                  <a:schemeClr val="dk1"/>
                </a:solidFill>
                <a:latin typeface="Titillium Web"/>
                <a:ea typeface="Titillium Web"/>
                <a:cs typeface="Titillium Web"/>
                <a:sym typeface="Titillium Web"/>
              </a:rPr>
              <a:t>activity</a:t>
            </a:r>
            <a:endParaRPr sz="15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sz="15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sz="1700">
              <a:latin typeface="Cabin"/>
              <a:ea typeface="Cabin"/>
              <a:cs typeface="Cabin"/>
              <a:sym typeface="Cabin"/>
            </a:endParaRPr>
          </a:p>
        </p:txBody>
      </p:sp>
      <p:sp>
        <p:nvSpPr>
          <p:cNvPr id="238" name="Google Shape;238;p15"/>
          <p:cNvSpPr/>
          <p:nvPr/>
        </p:nvSpPr>
        <p:spPr>
          <a:xfrm>
            <a:off x="2816720" y="1586777"/>
            <a:ext cx="1080600" cy="5979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600">
                <a:latin typeface="Titillium Web"/>
                <a:ea typeface="Titillium Web"/>
                <a:cs typeface="Titillium Web"/>
                <a:sym typeface="Titillium Web"/>
              </a:rPr>
              <a:t>Smoking</a:t>
            </a:r>
            <a:endParaRPr i="0" u="none" cap="none" strike="noStrike">
              <a:solidFill>
                <a:srgbClr val="666666"/>
              </a:solidFill>
              <a:latin typeface="Titillium Web"/>
              <a:ea typeface="Titillium Web"/>
              <a:cs typeface="Titillium Web"/>
              <a:sym typeface="Titillium Web"/>
            </a:endParaRPr>
          </a:p>
        </p:txBody>
      </p:sp>
      <p:sp>
        <p:nvSpPr>
          <p:cNvPr id="239" name="Google Shape;239;p15"/>
          <p:cNvSpPr/>
          <p:nvPr/>
        </p:nvSpPr>
        <p:spPr>
          <a:xfrm>
            <a:off x="5254679" y="5355768"/>
            <a:ext cx="1080600" cy="5979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800">
                <a:solidFill>
                  <a:schemeClr val="dk1"/>
                </a:solidFill>
                <a:latin typeface="Titillium Web"/>
                <a:ea typeface="Titillium Web"/>
                <a:cs typeface="Titillium Web"/>
                <a:sym typeface="Titillium Web"/>
              </a:rPr>
              <a:t>Obesity</a:t>
            </a:r>
            <a:endParaRPr sz="2000">
              <a:solidFill>
                <a:schemeClr val="dk1"/>
              </a:solidFill>
              <a:latin typeface="Cabin"/>
              <a:ea typeface="Cabin"/>
              <a:cs typeface="Cabin"/>
              <a:sym typeface="Cabin"/>
            </a:endParaRPr>
          </a:p>
        </p:txBody>
      </p:sp>
      <p:cxnSp>
        <p:nvCxnSpPr>
          <p:cNvPr id="240" name="Google Shape;240;p15"/>
          <p:cNvCxnSpPr>
            <a:stCxn id="239" idx="1"/>
            <a:endCxn id="241" idx="5"/>
          </p:cNvCxnSpPr>
          <p:nvPr/>
        </p:nvCxnSpPr>
        <p:spPr>
          <a:xfrm rot="10800000">
            <a:off x="4184579" y="4815918"/>
            <a:ext cx="1070100" cy="838800"/>
          </a:xfrm>
          <a:prstGeom prst="curvedConnector2">
            <a:avLst/>
          </a:prstGeom>
          <a:noFill/>
          <a:ln cap="flat" cmpd="sng" w="28575">
            <a:solidFill>
              <a:srgbClr val="999999"/>
            </a:solidFill>
            <a:prstDash val="dot"/>
            <a:round/>
            <a:headEnd len="sm" w="sm" type="none"/>
            <a:tailEnd len="sm" w="sm" type="none"/>
          </a:ln>
        </p:spPr>
      </p:cxnSp>
      <p:cxnSp>
        <p:nvCxnSpPr>
          <p:cNvPr id="242" name="Google Shape;242;p15"/>
          <p:cNvCxnSpPr>
            <a:stCxn id="236" idx="1"/>
            <a:endCxn id="241" idx="7"/>
          </p:cNvCxnSpPr>
          <p:nvPr/>
        </p:nvCxnSpPr>
        <p:spPr>
          <a:xfrm flipH="1">
            <a:off x="4184556" y="2711056"/>
            <a:ext cx="905400" cy="1239300"/>
          </a:xfrm>
          <a:prstGeom prst="curvedConnector2">
            <a:avLst/>
          </a:prstGeom>
          <a:noFill/>
          <a:ln cap="flat" cmpd="sng" w="28575">
            <a:solidFill>
              <a:srgbClr val="999999"/>
            </a:solidFill>
            <a:prstDash val="dot"/>
            <a:round/>
            <a:headEnd len="sm" w="sm" type="none"/>
            <a:tailEnd len="sm" w="sm" type="none"/>
          </a:ln>
        </p:spPr>
      </p:cxnSp>
      <p:cxnSp>
        <p:nvCxnSpPr>
          <p:cNvPr id="243" name="Google Shape;243;p15"/>
          <p:cNvCxnSpPr>
            <a:stCxn id="241" idx="3"/>
            <a:endCxn id="237" idx="3"/>
          </p:cNvCxnSpPr>
          <p:nvPr/>
        </p:nvCxnSpPr>
        <p:spPr>
          <a:xfrm rot="5400000">
            <a:off x="1568710" y="4693743"/>
            <a:ext cx="838800" cy="1083000"/>
          </a:xfrm>
          <a:prstGeom prst="curvedConnector2">
            <a:avLst/>
          </a:prstGeom>
          <a:noFill/>
          <a:ln cap="flat" cmpd="sng" w="28575">
            <a:solidFill>
              <a:srgbClr val="999999"/>
            </a:solidFill>
            <a:prstDash val="dot"/>
            <a:round/>
            <a:headEnd len="sm" w="sm" type="none"/>
            <a:tailEnd len="sm" w="sm" type="none"/>
          </a:ln>
        </p:spPr>
      </p:cxnSp>
      <p:cxnSp>
        <p:nvCxnSpPr>
          <p:cNvPr id="244" name="Google Shape;244;p15"/>
          <p:cNvCxnSpPr>
            <a:stCxn id="241" idx="0"/>
            <a:endCxn id="238" idx="2"/>
          </p:cNvCxnSpPr>
          <p:nvPr/>
        </p:nvCxnSpPr>
        <p:spPr>
          <a:xfrm rot="-5400000">
            <a:off x="2564237" y="2977594"/>
            <a:ext cx="1586400" cy="600"/>
          </a:xfrm>
          <a:prstGeom prst="curvedConnector3">
            <a:avLst>
              <a:gd fmla="val 50005" name="adj1"/>
            </a:avLst>
          </a:prstGeom>
          <a:noFill/>
          <a:ln cap="flat" cmpd="sng" w="28575">
            <a:solidFill>
              <a:srgbClr val="999999"/>
            </a:solidFill>
            <a:prstDash val="dot"/>
            <a:round/>
            <a:headEnd len="sm" w="sm" type="none"/>
            <a:tailEnd len="sm" w="sm" type="none"/>
          </a:ln>
        </p:spPr>
      </p:cxnSp>
      <p:sp>
        <p:nvSpPr>
          <p:cNvPr id="241" name="Google Shape;241;p15"/>
          <p:cNvSpPr/>
          <p:nvPr/>
        </p:nvSpPr>
        <p:spPr>
          <a:xfrm>
            <a:off x="2186837" y="3771094"/>
            <a:ext cx="2340600" cy="1224000"/>
          </a:xfrm>
          <a:prstGeom prst="ellipse">
            <a:avLst/>
          </a:prstGeom>
          <a:solidFill>
            <a:srgbClr val="EFEFEF"/>
          </a:solidFill>
          <a:ln cap="flat" cmpd="sng" w="2857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n-GB" sz="1711">
                <a:solidFill>
                  <a:srgbClr val="1155CC"/>
                </a:solidFill>
                <a:latin typeface="Titillium Web"/>
                <a:ea typeface="Titillium Web"/>
                <a:cs typeface="Titillium Web"/>
                <a:sym typeface="Titillium Web"/>
              </a:rPr>
              <a:t>Environmental factors</a:t>
            </a:r>
            <a:endParaRPr b="1" i="0" sz="2111" u="none" cap="none" strike="noStrike">
              <a:solidFill>
                <a:srgbClr val="000000"/>
              </a:solidFill>
              <a:latin typeface="Titillium Web"/>
              <a:ea typeface="Titillium Web"/>
              <a:cs typeface="Titillium Web"/>
              <a:sym typeface="Titillium Web"/>
            </a:endParaRPr>
          </a:p>
        </p:txBody>
      </p:sp>
      <p:cxnSp>
        <p:nvCxnSpPr>
          <p:cNvPr id="245" name="Google Shape;245;p15"/>
          <p:cNvCxnSpPr>
            <a:stCxn id="241" idx="1"/>
            <a:endCxn id="246" idx="3"/>
          </p:cNvCxnSpPr>
          <p:nvPr/>
        </p:nvCxnSpPr>
        <p:spPr>
          <a:xfrm flipH="1" rot="5400000">
            <a:off x="1368460" y="2789194"/>
            <a:ext cx="1239300" cy="1083000"/>
          </a:xfrm>
          <a:prstGeom prst="curvedConnector2">
            <a:avLst/>
          </a:prstGeom>
          <a:noFill/>
          <a:ln cap="flat" cmpd="sng" w="28575">
            <a:solidFill>
              <a:srgbClr val="9E9E9E"/>
            </a:solidFill>
            <a:prstDash val="dot"/>
            <a:round/>
            <a:headEnd len="med" w="med" type="none"/>
            <a:tailEnd len="med" w="med" type="none"/>
          </a:ln>
        </p:spPr>
      </p:cxnSp>
      <p:sp>
        <p:nvSpPr>
          <p:cNvPr id="246" name="Google Shape;246;p15"/>
          <p:cNvSpPr/>
          <p:nvPr/>
        </p:nvSpPr>
        <p:spPr>
          <a:xfrm>
            <a:off x="366050" y="2412091"/>
            <a:ext cx="1080600" cy="597900"/>
          </a:xfrm>
          <a:prstGeom prst="roundRect">
            <a:avLst>
              <a:gd fmla="val 16667"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t/>
            </a:r>
            <a:endParaRPr sz="17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sz="1700">
              <a:solidFill>
                <a:srgbClr val="666666"/>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rPr lang="en-GB" sz="1700">
                <a:solidFill>
                  <a:schemeClr val="dk1"/>
                </a:solidFill>
                <a:latin typeface="Titillium Web"/>
                <a:ea typeface="Titillium Web"/>
                <a:cs typeface="Titillium Web"/>
                <a:sym typeface="Titillium Web"/>
              </a:rPr>
              <a:t>Stress</a:t>
            </a:r>
            <a:endParaRPr sz="17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400"/>
              <a:buFont typeface="Arial"/>
              <a:buNone/>
            </a:pPr>
            <a:r>
              <a:t/>
            </a:r>
            <a:endParaRPr sz="1700">
              <a:solidFill>
                <a:srgbClr val="666666"/>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sz="1900">
              <a:latin typeface="Cabin"/>
              <a:ea typeface="Cabin"/>
              <a:cs typeface="Cabin"/>
              <a:sym typeface="Cabin"/>
            </a:endParaRPr>
          </a:p>
        </p:txBody>
      </p:sp>
      <p:sp>
        <p:nvSpPr>
          <p:cNvPr id="247" name="Google Shape;247;p15"/>
          <p:cNvSpPr txBox="1"/>
          <p:nvPr/>
        </p:nvSpPr>
        <p:spPr>
          <a:xfrm>
            <a:off x="1432850" y="599050"/>
            <a:ext cx="4249800" cy="61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811">
                <a:solidFill>
                  <a:srgbClr val="1155CC"/>
                </a:solidFill>
                <a:latin typeface="Titillium Web"/>
                <a:ea typeface="Titillium Web"/>
                <a:cs typeface="Titillium Web"/>
                <a:sym typeface="Titillium Web"/>
              </a:rPr>
              <a:t>Environmental factors</a:t>
            </a:r>
            <a:endParaRPr sz="2500">
              <a:latin typeface="Titillium Web"/>
              <a:ea typeface="Titillium Web"/>
              <a:cs typeface="Titillium Web"/>
              <a:sym typeface="Titillium Web"/>
            </a:endParaRPr>
          </a:p>
        </p:txBody>
      </p:sp>
      <p:sp>
        <p:nvSpPr>
          <p:cNvPr id="248" name="Google Shape;248;p15"/>
          <p:cNvSpPr/>
          <p:nvPr/>
        </p:nvSpPr>
        <p:spPr>
          <a:xfrm>
            <a:off x="506425" y="6965650"/>
            <a:ext cx="5366400" cy="2109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800">
                <a:latin typeface="Titillium Web"/>
                <a:ea typeface="Titillium Web"/>
                <a:cs typeface="Titillium Web"/>
                <a:sym typeface="Titillium Web"/>
              </a:rPr>
              <a:t>In hypertension, both increased blood volume and increased peripheral resistance contribute to the increased pressure. However reduced renal sodium excretion in the presence of normal arterial</a:t>
            </a:r>
            <a:endParaRPr sz="18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800">
                <a:latin typeface="Titillium Web"/>
                <a:ea typeface="Titillium Web"/>
                <a:cs typeface="Titillium Web"/>
                <a:sym typeface="Titillium Web"/>
              </a:rPr>
              <a:t>pressure (initially) is probably a key initiating event.</a:t>
            </a:r>
            <a:endParaRPr sz="1800">
              <a:latin typeface="Titillium Web"/>
              <a:ea typeface="Titillium Web"/>
              <a:cs typeface="Titillium Web"/>
              <a:sym typeface="Titillium Web"/>
            </a:endParaRPr>
          </a:p>
        </p:txBody>
      </p:sp>
      <p:sp>
        <p:nvSpPr>
          <p:cNvPr id="249" name="Google Shape;249;p15"/>
          <p:cNvSpPr/>
          <p:nvPr/>
        </p:nvSpPr>
        <p:spPr>
          <a:xfrm>
            <a:off x="4403175" y="6601050"/>
            <a:ext cx="978300" cy="52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latin typeface="Titillium Web"/>
                <a:ea typeface="Titillium Web"/>
                <a:cs typeface="Titillium Web"/>
                <a:sym typeface="Titillium Web"/>
              </a:rPr>
              <a:t>Note</a:t>
            </a:r>
            <a:endParaRPr sz="2200">
              <a:latin typeface="Titillium Web"/>
              <a:ea typeface="Titillium Web"/>
              <a:cs typeface="Titillium Web"/>
              <a:sym typeface="Titillium Web"/>
            </a:endParaRPr>
          </a:p>
        </p:txBody>
      </p:sp>
      <p:sp>
        <p:nvSpPr>
          <p:cNvPr id="250" name="Google Shape;250;p15"/>
          <p:cNvSpPr txBox="1"/>
          <p:nvPr/>
        </p:nvSpPr>
        <p:spPr>
          <a:xfrm>
            <a:off x="5102275" y="2059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D5A6BD"/>
                </a:solidFill>
                <a:latin typeface="Titillium Web"/>
                <a:ea typeface="Titillium Web"/>
                <a:cs typeface="Titillium Web"/>
                <a:sym typeface="Titillium Web"/>
              </a:rPr>
              <a:t>Female’s slides only</a:t>
            </a:r>
            <a:endParaRPr b="1">
              <a:solidFill>
                <a:srgbClr val="D5A6BD"/>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