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9907200" cx="6858000"/>
  <p:notesSz cx="6858000" cy="9144000"/>
  <p:embeddedFontLst>
    <p:embeddedFont>
      <p:font typeface="Cabin"/>
      <p:regular r:id="rId22"/>
      <p:bold r:id="rId23"/>
      <p:italic r:id="rId24"/>
      <p:boldItalic r:id="rId25"/>
    </p:embeddedFont>
    <p:embeddedFont>
      <p:font typeface="Titillium Web"/>
      <p:regular r:id="rId26"/>
      <p:bold r:id="rId27"/>
      <p:italic r:id="rId28"/>
      <p:boldItalic r:id="rId29"/>
    </p:embeddedFont>
    <p:embeddedFont>
      <p:font typeface="Krub"/>
      <p:regular r:id="rId30"/>
      <p:bold r:id="rId31"/>
      <p:italic r:id="rId32"/>
      <p:boldItalic r:id="rId33"/>
    </p:embeddedFont>
    <p:embeddedFont>
      <p:font typeface="Comfortaa"/>
      <p:regular r:id="rId34"/>
      <p:bold r:id="rId35"/>
    </p:embeddedFont>
    <p:embeddedFont>
      <p:font typeface="Asap"/>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EE0533-0DB2-4C67-8C4B-61F8A0C3DC3F}">
  <a:tblStyle styleId="{B1EE0533-0DB2-4C67-8C4B-61F8A0C3DC3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2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Cabin-regular.fntdata"/><Relationship Id="rId21" Type="http://schemas.openxmlformats.org/officeDocument/2006/relationships/slide" Target="slides/slide15.xml"/><Relationship Id="rId24" Type="http://schemas.openxmlformats.org/officeDocument/2006/relationships/font" Target="fonts/Cabin-italic.fntdata"/><Relationship Id="rId23" Type="http://schemas.openxmlformats.org/officeDocument/2006/relationships/font" Target="fonts/Cabin-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TitilliumWeb-regular.fntdata"/><Relationship Id="rId25" Type="http://schemas.openxmlformats.org/officeDocument/2006/relationships/font" Target="fonts/Cabin-boldItalic.fntdata"/><Relationship Id="rId28" Type="http://schemas.openxmlformats.org/officeDocument/2006/relationships/font" Target="fonts/TitilliumWeb-italic.fntdata"/><Relationship Id="rId27" Type="http://schemas.openxmlformats.org/officeDocument/2006/relationships/font" Target="fonts/TitilliumWeb-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TitilliumWeb-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Krub-bold.fntdata"/><Relationship Id="rId30" Type="http://schemas.openxmlformats.org/officeDocument/2006/relationships/font" Target="fonts/Krub-regular.fntdata"/><Relationship Id="rId11" Type="http://schemas.openxmlformats.org/officeDocument/2006/relationships/slide" Target="slides/slide5.xml"/><Relationship Id="rId33" Type="http://schemas.openxmlformats.org/officeDocument/2006/relationships/font" Target="fonts/Krub-boldItalic.fntdata"/><Relationship Id="rId10" Type="http://schemas.openxmlformats.org/officeDocument/2006/relationships/slide" Target="slides/slide4.xml"/><Relationship Id="rId32" Type="http://schemas.openxmlformats.org/officeDocument/2006/relationships/font" Target="fonts/Krub-italic.fntdata"/><Relationship Id="rId13" Type="http://schemas.openxmlformats.org/officeDocument/2006/relationships/slide" Target="slides/slide7.xml"/><Relationship Id="rId35" Type="http://schemas.openxmlformats.org/officeDocument/2006/relationships/font" Target="fonts/Comfortaa-bold.fntdata"/><Relationship Id="rId12" Type="http://schemas.openxmlformats.org/officeDocument/2006/relationships/slide" Target="slides/slide6.xml"/><Relationship Id="rId34" Type="http://schemas.openxmlformats.org/officeDocument/2006/relationships/font" Target="fonts/Comfortaa-regular.fntdata"/><Relationship Id="rId15" Type="http://schemas.openxmlformats.org/officeDocument/2006/relationships/slide" Target="slides/slide9.xml"/><Relationship Id="rId37" Type="http://schemas.openxmlformats.org/officeDocument/2006/relationships/font" Target="fonts/Asap-bold.fntdata"/><Relationship Id="rId14" Type="http://schemas.openxmlformats.org/officeDocument/2006/relationships/slide" Target="slides/slide8.xml"/><Relationship Id="rId36" Type="http://schemas.openxmlformats.org/officeDocument/2006/relationships/font" Target="fonts/Asap-regular.fntdata"/><Relationship Id="rId17" Type="http://schemas.openxmlformats.org/officeDocument/2006/relationships/slide" Target="slides/slide11.xml"/><Relationship Id="rId39" Type="http://schemas.openxmlformats.org/officeDocument/2006/relationships/font" Target="fonts/Asap-boldItalic.fntdata"/><Relationship Id="rId16" Type="http://schemas.openxmlformats.org/officeDocument/2006/relationships/slide" Target="slides/slide10.xml"/><Relationship Id="rId38" Type="http://schemas.openxmlformats.org/officeDocument/2006/relationships/font" Target="fonts/Asap-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0: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1: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2: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3: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4: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5: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6: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7: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8: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9: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0.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flipH="1" rot="10800000">
            <a:off x="-4249995" y="-693863"/>
            <a:ext cx="7896309" cy="4376970"/>
            <a:chOff x="4178350" y="2375050"/>
            <a:chExt cx="938350" cy="515775"/>
          </a:xfrm>
        </p:grpSpPr>
        <p:sp>
          <p:nvSpPr>
            <p:cNvPr id="11" name="Google Shape;11;p2"/>
            <p:cNvSpPr/>
            <p:nvPr/>
          </p:nvSpPr>
          <p:spPr>
            <a:xfrm>
              <a:off x="4178350" y="2375050"/>
              <a:ext cx="938350" cy="470050"/>
            </a:xfrm>
            <a:custGeom>
              <a:rect b="b" l="l" r="r" t="t"/>
              <a:pathLst>
                <a:path extrusionOk="0" h="18802" w="37534">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rgbClr val="EFF6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4192225" y="2449850"/>
              <a:ext cx="867875" cy="411650"/>
            </a:xfrm>
            <a:custGeom>
              <a:rect b="b" l="l" r="r" t="t"/>
              <a:pathLst>
                <a:path extrusionOk="0" h="16466" w="34715">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4252800" y="2496850"/>
              <a:ext cx="761025" cy="376950"/>
            </a:xfrm>
            <a:custGeom>
              <a:rect b="b" l="l" r="r" t="t"/>
              <a:pathLst>
                <a:path extrusionOk="0" h="15078" w="30441">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4311275" y="2568125"/>
              <a:ext cx="619300" cy="306050"/>
            </a:xfrm>
            <a:custGeom>
              <a:rect b="b" l="l" r="r" t="t"/>
              <a:pathLst>
                <a:path extrusionOk="0" h="12242" w="24772">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4374000" y="2647325"/>
              <a:ext cx="513325" cy="228750"/>
            </a:xfrm>
            <a:custGeom>
              <a:rect b="b" l="l" r="r" t="t"/>
              <a:pathLst>
                <a:path extrusionOk="0" h="9150" w="20533">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4437575" y="2724875"/>
              <a:ext cx="345675" cy="156550"/>
            </a:xfrm>
            <a:custGeom>
              <a:rect b="b" l="l" r="r" t="t"/>
              <a:pathLst>
                <a:path extrusionOk="0" h="6262" w="13827">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4481575" y="2799000"/>
              <a:ext cx="244675" cy="91825"/>
            </a:xfrm>
            <a:custGeom>
              <a:rect b="b" l="l" r="r" t="t"/>
              <a:pathLst>
                <a:path extrusionOk="0" h="3673" w="9787">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 name="Google Shape;18;p2"/>
          <p:cNvSpPr txBox="1"/>
          <p:nvPr>
            <p:ph type="ctrTitle"/>
          </p:nvPr>
        </p:nvSpPr>
        <p:spPr>
          <a:xfrm>
            <a:off x="233850" y="3424786"/>
            <a:ext cx="6390300" cy="2808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1pPr>
            <a:lvl2pPr lvl="1" algn="ctr">
              <a:lnSpc>
                <a:spcPct val="100000"/>
              </a:lnSpc>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2pPr>
            <a:lvl3pPr lvl="2" algn="ctr">
              <a:lnSpc>
                <a:spcPct val="100000"/>
              </a:lnSpc>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3pPr>
            <a:lvl4pPr lvl="3" algn="ctr">
              <a:lnSpc>
                <a:spcPct val="100000"/>
              </a:lnSpc>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4pPr>
            <a:lvl5pPr lvl="4" algn="ctr">
              <a:lnSpc>
                <a:spcPct val="100000"/>
              </a:lnSpc>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5pPr>
            <a:lvl6pPr lvl="5" algn="ctr">
              <a:lnSpc>
                <a:spcPct val="100000"/>
              </a:lnSpc>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6pPr>
            <a:lvl7pPr lvl="6" algn="ctr">
              <a:lnSpc>
                <a:spcPct val="100000"/>
              </a:lnSpc>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7pPr>
            <a:lvl8pPr lvl="7" algn="ctr">
              <a:lnSpc>
                <a:spcPct val="100000"/>
              </a:lnSpc>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8pPr>
            <a:lvl9pPr lvl="8" algn="ctr">
              <a:lnSpc>
                <a:spcPct val="100000"/>
              </a:lnSpc>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9pPr>
          </a:lstStyle>
          <a:p/>
        </p:txBody>
      </p:sp>
      <p:sp>
        <p:nvSpPr>
          <p:cNvPr id="19" name="Google Shape;19;p2"/>
          <p:cNvSpPr txBox="1"/>
          <p:nvPr>
            <p:ph idx="12" type="sldNum"/>
          </p:nvPr>
        </p:nvSpPr>
        <p:spPr>
          <a:xfrm>
            <a:off x="9783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2"/>
          <p:cNvSpPr txBox="1"/>
          <p:nvPr/>
        </p:nvSpPr>
        <p:spPr>
          <a:xfrm>
            <a:off x="78375" y="7889749"/>
            <a:ext cx="1974300" cy="192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262626"/>
                </a:solidFill>
                <a:highlight>
                  <a:srgbClr val="EFF6FC"/>
                </a:highlight>
                <a:latin typeface="Titillium Web"/>
                <a:ea typeface="Titillium Web"/>
                <a:cs typeface="Titillium Web"/>
                <a:sym typeface="Titillium Web"/>
              </a:rPr>
              <a:t>Color Index:</a:t>
            </a:r>
            <a:endParaRPr b="1" i="0" sz="2000" u="none" cap="none" strike="noStrike">
              <a:solidFill>
                <a:srgbClr val="000000"/>
              </a:solidFill>
              <a:highlight>
                <a:srgbClr val="EFF6FC"/>
              </a:highlight>
              <a:latin typeface="Titillium Web"/>
              <a:ea typeface="Titillium Web"/>
              <a:cs typeface="Titillium Web"/>
              <a:sym typeface="Titillium Web"/>
            </a:endParaRPr>
          </a:p>
          <a:p>
            <a:pPr indent="-330200" lvl="0" marL="457200" marR="0" rtl="0" algn="l">
              <a:lnSpc>
                <a:spcPct val="100000"/>
              </a:lnSpc>
              <a:spcBef>
                <a:spcPts val="0"/>
              </a:spcBef>
              <a:spcAft>
                <a:spcPts val="0"/>
              </a:spcAft>
              <a:buClr>
                <a:srgbClr val="434343"/>
              </a:buClr>
              <a:buSzPts val="1600"/>
              <a:buFont typeface="Titillium Web"/>
              <a:buChar char="-"/>
            </a:pPr>
            <a:r>
              <a:rPr b="1" i="0" lang="en-GB" sz="1600" u="none" cap="none" strike="noStrike">
                <a:solidFill>
                  <a:srgbClr val="434343"/>
                </a:solidFill>
                <a:latin typeface="Titillium Web"/>
                <a:ea typeface="Titillium Web"/>
                <a:cs typeface="Titillium Web"/>
                <a:sym typeface="Titillium Web"/>
              </a:rPr>
              <a:t>Main Text</a:t>
            </a:r>
            <a:endParaRPr b="1" i="0" sz="1600" u="none" cap="none" strike="noStrike">
              <a:solidFill>
                <a:srgbClr val="434343"/>
              </a:solidFill>
              <a:latin typeface="Titillium Web"/>
              <a:ea typeface="Titillium Web"/>
              <a:cs typeface="Titillium Web"/>
              <a:sym typeface="Titillium Web"/>
            </a:endParaRPr>
          </a:p>
          <a:p>
            <a:pPr indent="-330200" lvl="0" marL="457200" marR="0" rtl="0" algn="l">
              <a:lnSpc>
                <a:spcPct val="100000"/>
              </a:lnSpc>
              <a:spcBef>
                <a:spcPts val="0"/>
              </a:spcBef>
              <a:spcAft>
                <a:spcPts val="0"/>
              </a:spcAft>
              <a:buClr>
                <a:srgbClr val="434343"/>
              </a:buClr>
              <a:buSzPts val="1600"/>
              <a:buFont typeface="Titillium Web"/>
              <a:buChar char="-"/>
            </a:pPr>
            <a:r>
              <a:rPr b="1" i="0" lang="en-GB" sz="1600" u="none" cap="none" strike="noStrike">
                <a:solidFill>
                  <a:srgbClr val="CC0000"/>
                </a:solidFill>
                <a:latin typeface="Titillium Web"/>
                <a:ea typeface="Titillium Web"/>
                <a:cs typeface="Titillium Web"/>
                <a:sym typeface="Titillium Web"/>
              </a:rPr>
              <a:t>Important</a:t>
            </a:r>
            <a:endParaRPr b="1" i="0" sz="1600" u="none" cap="none" strike="noStrike">
              <a:solidFill>
                <a:srgbClr val="CC0000"/>
              </a:solidFill>
              <a:latin typeface="Titillium Web"/>
              <a:ea typeface="Titillium Web"/>
              <a:cs typeface="Titillium Web"/>
              <a:sym typeface="Titillium Web"/>
            </a:endParaRPr>
          </a:p>
          <a:p>
            <a:pPr indent="-330200" lvl="0" marL="457200" marR="0" rtl="0" algn="l">
              <a:lnSpc>
                <a:spcPct val="100000"/>
              </a:lnSpc>
              <a:spcBef>
                <a:spcPts val="0"/>
              </a:spcBef>
              <a:spcAft>
                <a:spcPts val="0"/>
              </a:spcAft>
              <a:buClr>
                <a:srgbClr val="434343"/>
              </a:buClr>
              <a:buSzPts val="1600"/>
              <a:buFont typeface="Titillium Web"/>
              <a:buChar char="-"/>
            </a:pPr>
            <a:r>
              <a:rPr b="1" i="0" lang="en-GB" sz="1600" u="none" cap="none" strike="noStrike">
                <a:solidFill>
                  <a:srgbClr val="A64D79"/>
                </a:solidFill>
                <a:latin typeface="Titillium Web"/>
                <a:ea typeface="Titillium Web"/>
                <a:cs typeface="Titillium Web"/>
                <a:sym typeface="Titillium Web"/>
              </a:rPr>
              <a:t>Females slides</a:t>
            </a:r>
            <a:endParaRPr b="1" i="0" sz="1600" u="none" cap="none" strike="noStrike">
              <a:solidFill>
                <a:srgbClr val="A64D79"/>
              </a:solidFill>
              <a:latin typeface="Titillium Web"/>
              <a:ea typeface="Titillium Web"/>
              <a:cs typeface="Titillium Web"/>
              <a:sym typeface="Titillium Web"/>
            </a:endParaRPr>
          </a:p>
          <a:p>
            <a:pPr indent="-330200" lvl="0" marL="457200" marR="0" rtl="0" algn="l">
              <a:lnSpc>
                <a:spcPct val="100000"/>
              </a:lnSpc>
              <a:spcBef>
                <a:spcPts val="0"/>
              </a:spcBef>
              <a:spcAft>
                <a:spcPts val="0"/>
              </a:spcAft>
              <a:buClr>
                <a:srgbClr val="434343"/>
              </a:buClr>
              <a:buSzPts val="1600"/>
              <a:buFont typeface="Titillium Web"/>
              <a:buChar char="-"/>
            </a:pPr>
            <a:r>
              <a:rPr b="1" i="0" lang="en-GB" sz="1600" u="none" cap="none" strike="noStrike">
                <a:solidFill>
                  <a:srgbClr val="3C78D8"/>
                </a:solidFill>
                <a:latin typeface="Titillium Web"/>
                <a:ea typeface="Titillium Web"/>
                <a:cs typeface="Titillium Web"/>
                <a:sym typeface="Titillium Web"/>
              </a:rPr>
              <a:t>Males slides</a:t>
            </a:r>
            <a:endParaRPr b="1" i="0" sz="1600" u="none" cap="none" strike="noStrike">
              <a:solidFill>
                <a:srgbClr val="3C78D8"/>
              </a:solidFill>
              <a:latin typeface="Titillium Web"/>
              <a:ea typeface="Titillium Web"/>
              <a:cs typeface="Titillium Web"/>
              <a:sym typeface="Titillium Web"/>
            </a:endParaRPr>
          </a:p>
          <a:p>
            <a:pPr indent="-330200" lvl="0" marL="457200" marR="0" rtl="0" algn="l">
              <a:lnSpc>
                <a:spcPct val="100000"/>
              </a:lnSpc>
              <a:spcBef>
                <a:spcPts val="0"/>
              </a:spcBef>
              <a:spcAft>
                <a:spcPts val="0"/>
              </a:spcAft>
              <a:buClr>
                <a:srgbClr val="434343"/>
              </a:buClr>
              <a:buSzPts val="1600"/>
              <a:buFont typeface="Titillium Web"/>
              <a:buChar char="-"/>
            </a:pPr>
            <a:r>
              <a:rPr b="1" i="0" lang="en-GB" sz="1600" u="none" cap="none" strike="noStrike">
                <a:solidFill>
                  <a:srgbClr val="6AA84F"/>
                </a:solidFill>
                <a:latin typeface="Titillium Web"/>
                <a:ea typeface="Titillium Web"/>
                <a:cs typeface="Titillium Web"/>
                <a:sym typeface="Titillium Web"/>
              </a:rPr>
              <a:t>Doctor’s notes</a:t>
            </a:r>
            <a:endParaRPr b="1" i="0" sz="1600" u="none" cap="none" strike="noStrike">
              <a:solidFill>
                <a:srgbClr val="6AA84F"/>
              </a:solidFill>
              <a:latin typeface="Titillium Web"/>
              <a:ea typeface="Titillium Web"/>
              <a:cs typeface="Titillium Web"/>
              <a:sym typeface="Titillium Web"/>
            </a:endParaRPr>
          </a:p>
          <a:p>
            <a:pPr indent="-330200" lvl="0" marL="457200" marR="0" rtl="0" algn="l">
              <a:lnSpc>
                <a:spcPct val="100000"/>
              </a:lnSpc>
              <a:spcBef>
                <a:spcPts val="0"/>
              </a:spcBef>
              <a:spcAft>
                <a:spcPts val="0"/>
              </a:spcAft>
              <a:buClr>
                <a:srgbClr val="434343"/>
              </a:buClr>
              <a:buSzPts val="1600"/>
              <a:buFont typeface="Titillium Web"/>
              <a:buChar char="-"/>
            </a:pPr>
            <a:r>
              <a:rPr b="1" i="0" lang="en-GB" sz="1600" u="none" cap="none" strike="noStrike">
                <a:solidFill>
                  <a:srgbClr val="999999"/>
                </a:solidFill>
                <a:latin typeface="Titillium Web"/>
                <a:ea typeface="Titillium Web"/>
                <a:cs typeface="Titillium Web"/>
                <a:sym typeface="Titillium Web"/>
              </a:rPr>
              <a:t>Extra notes</a:t>
            </a:r>
            <a:endParaRPr b="1" i="0" sz="1600" u="none" cap="none" strike="noStrike">
              <a:solidFill>
                <a:srgbClr val="999999"/>
              </a:solidFill>
              <a:latin typeface="Titillium Web"/>
              <a:ea typeface="Titillium Web"/>
              <a:cs typeface="Titillium Web"/>
              <a:sym typeface="Titillium Web"/>
            </a:endParaRPr>
          </a:p>
        </p:txBody>
      </p:sp>
      <p:pic>
        <p:nvPicPr>
          <p:cNvPr id="21" name="Google Shape;21;p2"/>
          <p:cNvPicPr preferRelativeResize="0"/>
          <p:nvPr/>
        </p:nvPicPr>
        <p:blipFill rotWithShape="1">
          <a:blip r:embed="rId2">
            <a:alphaModFix/>
          </a:blip>
          <a:srcRect b="0" l="0" r="0" t="0"/>
          <a:stretch/>
        </p:blipFill>
        <p:spPr>
          <a:xfrm>
            <a:off x="5216146" y="255279"/>
            <a:ext cx="1556629" cy="1512514"/>
          </a:xfrm>
          <a:prstGeom prst="rect">
            <a:avLst/>
          </a:prstGeom>
          <a:noFill/>
          <a:ln>
            <a:noFill/>
          </a:ln>
          <a:effectLst>
            <a:outerShdw blurRad="185738" rotWithShape="0" algn="bl" dir="5400000" dist="19050">
              <a:srgbClr val="000000">
                <a:alpha val="49411"/>
              </a:srgbClr>
            </a:outerShdw>
          </a:effectLst>
        </p:spPr>
      </p:pic>
      <p:pic>
        <p:nvPicPr>
          <p:cNvPr id="22" name="Google Shape;22;p2"/>
          <p:cNvPicPr preferRelativeResize="0"/>
          <p:nvPr/>
        </p:nvPicPr>
        <p:blipFill rotWithShape="1">
          <a:blip r:embed="rId3">
            <a:alphaModFix/>
          </a:blip>
          <a:srcRect b="0" l="0" r="0" t="0"/>
          <a:stretch/>
        </p:blipFill>
        <p:spPr>
          <a:xfrm>
            <a:off x="3375200" y="122100"/>
            <a:ext cx="1840948" cy="1778875"/>
          </a:xfrm>
          <a:prstGeom prst="rect">
            <a:avLst/>
          </a:prstGeom>
          <a:noFill/>
          <a:ln>
            <a:noFill/>
          </a:ln>
          <a:effectLst>
            <a:outerShdw blurRad="185738" rotWithShape="0" algn="bl" dir="5400000" dist="19050">
              <a:srgbClr val="000000">
                <a:alpha val="49411"/>
              </a:srgbClr>
            </a:outerShdw>
          </a:effectLst>
        </p:spPr>
      </p:pic>
      <p:grpSp>
        <p:nvGrpSpPr>
          <p:cNvPr id="23" name="Google Shape;23;p2"/>
          <p:cNvGrpSpPr/>
          <p:nvPr/>
        </p:nvGrpSpPr>
        <p:grpSpPr>
          <a:xfrm flipH="1">
            <a:off x="2128874" y="7759983"/>
            <a:ext cx="6168412" cy="2782086"/>
            <a:chOff x="5619200" y="4458200"/>
            <a:chExt cx="1647150" cy="742900"/>
          </a:xfrm>
        </p:grpSpPr>
        <p:sp>
          <p:nvSpPr>
            <p:cNvPr id="24" name="Google Shape;24;p2"/>
            <p:cNvSpPr/>
            <p:nvPr/>
          </p:nvSpPr>
          <p:spPr>
            <a:xfrm>
              <a:off x="5619200" y="4458200"/>
              <a:ext cx="1647150" cy="690850"/>
            </a:xfrm>
            <a:custGeom>
              <a:rect b="b" l="l" r="r" t="t"/>
              <a:pathLst>
                <a:path extrusionOk="0" h="27634" w="65886">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rgbClr val="C7E0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5706150" y="4536325"/>
              <a:ext cx="1477225" cy="645250"/>
            </a:xfrm>
            <a:custGeom>
              <a:rect b="b" l="l" r="r" t="t"/>
              <a:pathLst>
                <a:path extrusionOk="0" h="25810" w="59089">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solidFill>
              <a:srgbClr val="C7E0F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5813125" y="4656950"/>
              <a:ext cx="1320600" cy="525400"/>
            </a:xfrm>
            <a:custGeom>
              <a:rect b="b" l="l" r="r" t="t"/>
              <a:pathLst>
                <a:path extrusionOk="0" h="21016" w="52824">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solidFill>
              <a:srgbClr val="C7E0F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5873650" y="4751150"/>
              <a:ext cx="1188750" cy="437925"/>
            </a:xfrm>
            <a:custGeom>
              <a:rect b="b" l="l" r="r" t="t"/>
              <a:pathLst>
                <a:path extrusionOk="0" h="17517" w="4755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solidFill>
              <a:srgbClr val="C7E0F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5987550" y="4937050"/>
              <a:ext cx="1010475" cy="264050"/>
            </a:xfrm>
            <a:custGeom>
              <a:rect b="b" l="l" r="r" t="t"/>
              <a:pathLst>
                <a:path extrusionOk="0" h="10562" w="40419">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solidFill>
              <a:srgbClr val="C7E0F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29" name="Shape 29"/>
        <p:cNvGrpSpPr/>
        <p:nvPr/>
      </p:nvGrpSpPr>
      <p:grpSpPr>
        <a:xfrm>
          <a:off x="0" y="0"/>
          <a:ext cx="0" cy="0"/>
          <a:chOff x="0" y="0"/>
          <a:chExt cx="0" cy="0"/>
        </a:xfrm>
      </p:grpSpPr>
      <p:sp>
        <p:nvSpPr>
          <p:cNvPr id="30" name="Google Shape;30;p3"/>
          <p:cNvSpPr txBox="1"/>
          <p:nvPr>
            <p:ph idx="12" type="sldNum"/>
          </p:nvPr>
        </p:nvSpPr>
        <p:spPr>
          <a:xfrm>
            <a:off x="9783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1" name="Google Shape;31;p3"/>
          <p:cNvSpPr txBox="1"/>
          <p:nvPr/>
        </p:nvSpPr>
        <p:spPr>
          <a:xfrm>
            <a:off x="7925034" y="8641991"/>
            <a:ext cx="453900" cy="818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grpSp>
        <p:nvGrpSpPr>
          <p:cNvPr id="32" name="Google Shape;32;p3"/>
          <p:cNvGrpSpPr/>
          <p:nvPr/>
        </p:nvGrpSpPr>
        <p:grpSpPr>
          <a:xfrm>
            <a:off x="3344615" y="8369760"/>
            <a:ext cx="6850330" cy="3765261"/>
            <a:chOff x="4178350" y="2375050"/>
            <a:chExt cx="938350" cy="515775"/>
          </a:xfrm>
        </p:grpSpPr>
        <p:sp>
          <p:nvSpPr>
            <p:cNvPr id="33" name="Google Shape;33;p3"/>
            <p:cNvSpPr/>
            <p:nvPr/>
          </p:nvSpPr>
          <p:spPr>
            <a:xfrm>
              <a:off x="4178350" y="2375050"/>
              <a:ext cx="938350" cy="470050"/>
            </a:xfrm>
            <a:custGeom>
              <a:rect b="b" l="l" r="r" t="t"/>
              <a:pathLst>
                <a:path extrusionOk="0" h="18802" w="37534">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rgbClr val="EFF6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4192225" y="2449850"/>
              <a:ext cx="867875" cy="411650"/>
            </a:xfrm>
            <a:custGeom>
              <a:rect b="b" l="l" r="r" t="t"/>
              <a:pathLst>
                <a:path extrusionOk="0" h="16466" w="34715">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4252800" y="2496850"/>
              <a:ext cx="761025" cy="376950"/>
            </a:xfrm>
            <a:custGeom>
              <a:rect b="b" l="l" r="r" t="t"/>
              <a:pathLst>
                <a:path extrusionOk="0" h="15078" w="30441">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
            <p:cNvSpPr/>
            <p:nvPr/>
          </p:nvSpPr>
          <p:spPr>
            <a:xfrm>
              <a:off x="4311275" y="2568125"/>
              <a:ext cx="619300" cy="306050"/>
            </a:xfrm>
            <a:custGeom>
              <a:rect b="b" l="l" r="r" t="t"/>
              <a:pathLst>
                <a:path extrusionOk="0" h="12242" w="24772">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
            <p:cNvSpPr/>
            <p:nvPr/>
          </p:nvSpPr>
          <p:spPr>
            <a:xfrm>
              <a:off x="4374000" y="2647325"/>
              <a:ext cx="513325" cy="228750"/>
            </a:xfrm>
            <a:custGeom>
              <a:rect b="b" l="l" r="r" t="t"/>
              <a:pathLst>
                <a:path extrusionOk="0" h="9150" w="20533">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
            <p:cNvSpPr/>
            <p:nvPr/>
          </p:nvSpPr>
          <p:spPr>
            <a:xfrm>
              <a:off x="4437575" y="2724875"/>
              <a:ext cx="345675" cy="156550"/>
            </a:xfrm>
            <a:custGeom>
              <a:rect b="b" l="l" r="r" t="t"/>
              <a:pathLst>
                <a:path extrusionOk="0" h="6262" w="13827">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4481575" y="2799000"/>
              <a:ext cx="244675" cy="91825"/>
            </a:xfrm>
            <a:custGeom>
              <a:rect b="b" l="l" r="r" t="t"/>
              <a:pathLst>
                <a:path extrusionOk="0" h="3673" w="9787">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 name="Google Shape;40;p3"/>
          <p:cNvSpPr txBox="1"/>
          <p:nvPr/>
        </p:nvSpPr>
        <p:spPr>
          <a:xfrm>
            <a:off x="290700" y="551900"/>
            <a:ext cx="6276600" cy="7389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rgbClr val="1155CC"/>
                </a:solidFill>
                <a:latin typeface="Comfortaa"/>
                <a:ea typeface="Comfortaa"/>
                <a:cs typeface="Comfortaa"/>
                <a:sym typeface="Comfortaa"/>
              </a:rPr>
              <a:t>Objectives</a:t>
            </a:r>
            <a:endParaRPr b="1" i="0" sz="3600" u="none" cap="none" strike="noStrike">
              <a:solidFill>
                <a:srgbClr val="1155CC"/>
              </a:solidFill>
              <a:latin typeface="Comfortaa"/>
              <a:ea typeface="Comfortaa"/>
              <a:cs typeface="Comfortaa"/>
              <a:sym typeface="Comfortaa"/>
            </a:endParaRPr>
          </a:p>
        </p:txBody>
      </p:sp>
      <p:sp>
        <p:nvSpPr>
          <p:cNvPr id="41" name="Google Shape;41;p3"/>
          <p:cNvSpPr txBox="1"/>
          <p:nvPr>
            <p:ph idx="1" type="body"/>
          </p:nvPr>
        </p:nvSpPr>
        <p:spPr>
          <a:xfrm>
            <a:off x="550400" y="1530800"/>
            <a:ext cx="5607300" cy="62781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Font typeface="Titillium Web"/>
              <a:buChar char="➜"/>
              <a:defRPr sz="1600">
                <a:latin typeface="Titillium Web"/>
                <a:ea typeface="Titillium Web"/>
                <a:cs typeface="Titillium Web"/>
                <a:sym typeface="Titillium Web"/>
              </a:defRPr>
            </a:lvl1pPr>
            <a:lvl2pPr indent="-304800" lvl="1" marL="914400" algn="l">
              <a:lnSpc>
                <a:spcPct val="115000"/>
              </a:lnSpc>
              <a:spcBef>
                <a:spcPts val="0"/>
              </a:spcBef>
              <a:spcAft>
                <a:spcPts val="0"/>
              </a:spcAft>
              <a:buSzPts val="1200"/>
              <a:buFont typeface="Titillium Web"/>
              <a:buChar char="○"/>
              <a:defRPr sz="1200">
                <a:latin typeface="Titillium Web"/>
                <a:ea typeface="Titillium Web"/>
                <a:cs typeface="Titillium Web"/>
                <a:sym typeface="Titillium Web"/>
              </a:defRPr>
            </a:lvl2pPr>
            <a:lvl3pPr indent="-304800" lvl="2" marL="1371600" algn="l">
              <a:lnSpc>
                <a:spcPct val="115000"/>
              </a:lnSpc>
              <a:spcBef>
                <a:spcPts val="0"/>
              </a:spcBef>
              <a:spcAft>
                <a:spcPts val="0"/>
              </a:spcAft>
              <a:buSzPts val="1200"/>
              <a:buFont typeface="Titillium Web"/>
              <a:buChar char="■"/>
              <a:defRPr sz="1200">
                <a:latin typeface="Titillium Web"/>
                <a:ea typeface="Titillium Web"/>
                <a:cs typeface="Titillium Web"/>
                <a:sym typeface="Titillium Web"/>
              </a:defRPr>
            </a:lvl3pPr>
            <a:lvl4pPr indent="-304800" lvl="3" marL="1828800" algn="l">
              <a:lnSpc>
                <a:spcPct val="115000"/>
              </a:lnSpc>
              <a:spcBef>
                <a:spcPts val="0"/>
              </a:spcBef>
              <a:spcAft>
                <a:spcPts val="0"/>
              </a:spcAft>
              <a:buSzPts val="1200"/>
              <a:buFont typeface="Titillium Web"/>
              <a:buChar char="●"/>
              <a:defRPr sz="1200">
                <a:latin typeface="Titillium Web"/>
                <a:ea typeface="Titillium Web"/>
                <a:cs typeface="Titillium Web"/>
                <a:sym typeface="Titillium Web"/>
              </a:defRPr>
            </a:lvl4pPr>
            <a:lvl5pPr indent="-304800" lvl="4" marL="2286000" algn="l">
              <a:lnSpc>
                <a:spcPct val="115000"/>
              </a:lnSpc>
              <a:spcBef>
                <a:spcPts val="0"/>
              </a:spcBef>
              <a:spcAft>
                <a:spcPts val="0"/>
              </a:spcAft>
              <a:buSzPts val="1200"/>
              <a:buFont typeface="Titillium Web"/>
              <a:buChar char="○"/>
              <a:defRPr sz="1200">
                <a:latin typeface="Titillium Web"/>
                <a:ea typeface="Titillium Web"/>
                <a:cs typeface="Titillium Web"/>
                <a:sym typeface="Titillium Web"/>
              </a:defRPr>
            </a:lvl5pPr>
            <a:lvl6pPr indent="-304800" lvl="5" marL="2743200" algn="l">
              <a:lnSpc>
                <a:spcPct val="115000"/>
              </a:lnSpc>
              <a:spcBef>
                <a:spcPts val="0"/>
              </a:spcBef>
              <a:spcAft>
                <a:spcPts val="0"/>
              </a:spcAft>
              <a:buSzPts val="1200"/>
              <a:buFont typeface="Titillium Web"/>
              <a:buChar char="■"/>
              <a:defRPr sz="1200">
                <a:latin typeface="Titillium Web"/>
                <a:ea typeface="Titillium Web"/>
                <a:cs typeface="Titillium Web"/>
                <a:sym typeface="Titillium Web"/>
              </a:defRPr>
            </a:lvl6pPr>
            <a:lvl7pPr indent="-304800" lvl="6" marL="3200400" algn="l">
              <a:lnSpc>
                <a:spcPct val="115000"/>
              </a:lnSpc>
              <a:spcBef>
                <a:spcPts val="0"/>
              </a:spcBef>
              <a:spcAft>
                <a:spcPts val="0"/>
              </a:spcAft>
              <a:buSzPts val="1200"/>
              <a:buFont typeface="Titillium Web"/>
              <a:buChar char="●"/>
              <a:defRPr sz="1200">
                <a:latin typeface="Titillium Web"/>
                <a:ea typeface="Titillium Web"/>
                <a:cs typeface="Titillium Web"/>
                <a:sym typeface="Titillium Web"/>
              </a:defRPr>
            </a:lvl7pPr>
            <a:lvl8pPr indent="-304800" lvl="7" marL="3657600" algn="l">
              <a:lnSpc>
                <a:spcPct val="115000"/>
              </a:lnSpc>
              <a:spcBef>
                <a:spcPts val="0"/>
              </a:spcBef>
              <a:spcAft>
                <a:spcPts val="0"/>
              </a:spcAft>
              <a:buSzPts val="1200"/>
              <a:buFont typeface="Titillium Web"/>
              <a:buChar char="○"/>
              <a:defRPr sz="1200">
                <a:latin typeface="Titillium Web"/>
                <a:ea typeface="Titillium Web"/>
                <a:cs typeface="Titillium Web"/>
                <a:sym typeface="Titillium Web"/>
              </a:defRPr>
            </a:lvl8pPr>
            <a:lvl9pPr indent="-304800" lvl="8" marL="4114800" algn="l">
              <a:lnSpc>
                <a:spcPct val="115000"/>
              </a:lnSpc>
              <a:spcBef>
                <a:spcPts val="0"/>
              </a:spcBef>
              <a:spcAft>
                <a:spcPts val="0"/>
              </a:spcAft>
              <a:buSzPts val="1200"/>
              <a:buFont typeface="Titillium Web"/>
              <a:buChar char="■"/>
              <a:defRPr sz="1200">
                <a:latin typeface="Titillium Web"/>
                <a:ea typeface="Titillium Web"/>
                <a:cs typeface="Titillium Web"/>
                <a:sym typeface="Titillium Web"/>
              </a:defRPr>
            </a:lvl9pPr>
          </a:lstStyle>
          <a:p/>
        </p:txBody>
      </p:sp>
      <p:grpSp>
        <p:nvGrpSpPr>
          <p:cNvPr id="42" name="Google Shape;42;p3"/>
          <p:cNvGrpSpPr/>
          <p:nvPr/>
        </p:nvGrpSpPr>
        <p:grpSpPr>
          <a:xfrm flipH="1" rot="9961656">
            <a:off x="-1970665" y="-799404"/>
            <a:ext cx="4983745" cy="2242765"/>
            <a:chOff x="5706150" y="4536325"/>
            <a:chExt cx="1477225" cy="664775"/>
          </a:xfrm>
        </p:grpSpPr>
        <p:sp>
          <p:nvSpPr>
            <p:cNvPr id="43" name="Google Shape;43;p3"/>
            <p:cNvSpPr/>
            <p:nvPr/>
          </p:nvSpPr>
          <p:spPr>
            <a:xfrm>
              <a:off x="5706150" y="4536325"/>
              <a:ext cx="1477225" cy="645250"/>
            </a:xfrm>
            <a:custGeom>
              <a:rect b="b" l="l" r="r" t="t"/>
              <a:pathLst>
                <a:path extrusionOk="0" h="25810" w="59089">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a:off x="5813125" y="4656950"/>
              <a:ext cx="1320600" cy="525400"/>
            </a:xfrm>
            <a:custGeom>
              <a:rect b="b" l="l" r="r" t="t"/>
              <a:pathLst>
                <a:path extrusionOk="0" h="21016" w="52824">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a:off x="5873650" y="4751150"/>
              <a:ext cx="1188750" cy="437925"/>
            </a:xfrm>
            <a:custGeom>
              <a:rect b="b" l="l" r="r" t="t"/>
              <a:pathLst>
                <a:path extrusionOk="0" h="17517" w="4755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
            <p:cNvSpPr/>
            <p:nvPr/>
          </p:nvSpPr>
          <p:spPr>
            <a:xfrm>
              <a:off x="5987550" y="4937050"/>
              <a:ext cx="1010475" cy="264050"/>
            </a:xfrm>
            <a:custGeom>
              <a:rect b="b" l="l" r="r" t="t"/>
              <a:pathLst>
                <a:path extrusionOk="0" h="10562" w="40419">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p:cSld name="TITLE_2_1">
    <p:spTree>
      <p:nvGrpSpPr>
        <p:cNvPr id="47" name="Shape 47"/>
        <p:cNvGrpSpPr/>
        <p:nvPr/>
      </p:nvGrpSpPr>
      <p:grpSpPr>
        <a:xfrm>
          <a:off x="0" y="0"/>
          <a:ext cx="0" cy="0"/>
          <a:chOff x="0" y="0"/>
          <a:chExt cx="0" cy="0"/>
        </a:xfrm>
      </p:grpSpPr>
      <p:sp>
        <p:nvSpPr>
          <p:cNvPr id="48" name="Google Shape;48;p4"/>
          <p:cNvSpPr txBox="1"/>
          <p:nvPr>
            <p:ph idx="12" type="sldNum"/>
          </p:nvPr>
        </p:nvSpPr>
        <p:spPr>
          <a:xfrm>
            <a:off x="9783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9" name="Google Shape;49;p4"/>
          <p:cNvSpPr txBox="1"/>
          <p:nvPr/>
        </p:nvSpPr>
        <p:spPr>
          <a:xfrm>
            <a:off x="7925034" y="8641991"/>
            <a:ext cx="453900" cy="818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grpSp>
        <p:nvGrpSpPr>
          <p:cNvPr id="50" name="Google Shape;50;p4"/>
          <p:cNvGrpSpPr/>
          <p:nvPr/>
        </p:nvGrpSpPr>
        <p:grpSpPr>
          <a:xfrm>
            <a:off x="3344615" y="8369760"/>
            <a:ext cx="6850330" cy="3765261"/>
            <a:chOff x="4178350" y="2375050"/>
            <a:chExt cx="938350" cy="515775"/>
          </a:xfrm>
        </p:grpSpPr>
        <p:sp>
          <p:nvSpPr>
            <p:cNvPr id="51" name="Google Shape;51;p4"/>
            <p:cNvSpPr/>
            <p:nvPr/>
          </p:nvSpPr>
          <p:spPr>
            <a:xfrm>
              <a:off x="4178350" y="2375050"/>
              <a:ext cx="938350" cy="470050"/>
            </a:xfrm>
            <a:custGeom>
              <a:rect b="b" l="l" r="r" t="t"/>
              <a:pathLst>
                <a:path extrusionOk="0" h="18802" w="37534">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rgbClr val="EFF6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4"/>
            <p:cNvSpPr/>
            <p:nvPr/>
          </p:nvSpPr>
          <p:spPr>
            <a:xfrm>
              <a:off x="4192225" y="2449850"/>
              <a:ext cx="867875" cy="411650"/>
            </a:xfrm>
            <a:custGeom>
              <a:rect b="b" l="l" r="r" t="t"/>
              <a:pathLst>
                <a:path extrusionOk="0" h="16466" w="34715">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
            <p:cNvSpPr/>
            <p:nvPr/>
          </p:nvSpPr>
          <p:spPr>
            <a:xfrm>
              <a:off x="4252800" y="2496850"/>
              <a:ext cx="761025" cy="376950"/>
            </a:xfrm>
            <a:custGeom>
              <a:rect b="b" l="l" r="r" t="t"/>
              <a:pathLst>
                <a:path extrusionOk="0" h="15078" w="30441">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4"/>
            <p:cNvSpPr/>
            <p:nvPr/>
          </p:nvSpPr>
          <p:spPr>
            <a:xfrm>
              <a:off x="4311275" y="2568125"/>
              <a:ext cx="619300" cy="306050"/>
            </a:xfrm>
            <a:custGeom>
              <a:rect b="b" l="l" r="r" t="t"/>
              <a:pathLst>
                <a:path extrusionOk="0" h="12242" w="24772">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4"/>
            <p:cNvSpPr/>
            <p:nvPr/>
          </p:nvSpPr>
          <p:spPr>
            <a:xfrm>
              <a:off x="4374000" y="2647325"/>
              <a:ext cx="513325" cy="228750"/>
            </a:xfrm>
            <a:custGeom>
              <a:rect b="b" l="l" r="r" t="t"/>
              <a:pathLst>
                <a:path extrusionOk="0" h="9150" w="20533">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4"/>
            <p:cNvSpPr/>
            <p:nvPr/>
          </p:nvSpPr>
          <p:spPr>
            <a:xfrm>
              <a:off x="4437575" y="2724875"/>
              <a:ext cx="345675" cy="156550"/>
            </a:xfrm>
            <a:custGeom>
              <a:rect b="b" l="l" r="r" t="t"/>
              <a:pathLst>
                <a:path extrusionOk="0" h="6262" w="13827">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4"/>
            <p:cNvSpPr/>
            <p:nvPr/>
          </p:nvSpPr>
          <p:spPr>
            <a:xfrm>
              <a:off x="4481575" y="2799000"/>
              <a:ext cx="244675" cy="91825"/>
            </a:xfrm>
            <a:custGeom>
              <a:rect b="b" l="l" r="r" t="t"/>
              <a:pathLst>
                <a:path extrusionOk="0" h="3673" w="9787">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 name="Google Shape;58;p4"/>
          <p:cNvSpPr txBox="1"/>
          <p:nvPr>
            <p:ph type="title"/>
          </p:nvPr>
        </p:nvSpPr>
        <p:spPr>
          <a:xfrm>
            <a:off x="307200" y="577400"/>
            <a:ext cx="6243600" cy="6879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1155CC"/>
              </a:buClr>
              <a:buSzPts val="3600"/>
              <a:buFont typeface="Comfortaa"/>
              <a:buNone/>
              <a:defRPr b="1" sz="3600">
                <a:solidFill>
                  <a:srgbClr val="1155CC"/>
                </a:solidFill>
                <a:latin typeface="Comfortaa"/>
                <a:ea typeface="Comfortaa"/>
                <a:cs typeface="Comfortaa"/>
                <a:sym typeface="Comfortaa"/>
              </a:defRPr>
            </a:lvl1pPr>
            <a:lvl2pPr lvl="1" algn="ctr">
              <a:lnSpc>
                <a:spcPct val="100000"/>
              </a:lnSpc>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2pPr>
            <a:lvl3pPr lvl="2" algn="ctr">
              <a:lnSpc>
                <a:spcPct val="100000"/>
              </a:lnSpc>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3pPr>
            <a:lvl4pPr lvl="3" algn="ctr">
              <a:lnSpc>
                <a:spcPct val="100000"/>
              </a:lnSpc>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4pPr>
            <a:lvl5pPr lvl="4" algn="ctr">
              <a:lnSpc>
                <a:spcPct val="100000"/>
              </a:lnSpc>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5pPr>
            <a:lvl6pPr lvl="5" algn="ctr">
              <a:lnSpc>
                <a:spcPct val="100000"/>
              </a:lnSpc>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6pPr>
            <a:lvl7pPr lvl="6" algn="ctr">
              <a:lnSpc>
                <a:spcPct val="100000"/>
              </a:lnSpc>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7pPr>
            <a:lvl8pPr lvl="7" algn="ctr">
              <a:lnSpc>
                <a:spcPct val="100000"/>
              </a:lnSpc>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8pPr>
            <a:lvl9pPr lvl="8" algn="ctr">
              <a:lnSpc>
                <a:spcPct val="100000"/>
              </a:lnSpc>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9pPr>
          </a:lstStyle>
          <a:p/>
        </p:txBody>
      </p:sp>
      <p:grpSp>
        <p:nvGrpSpPr>
          <p:cNvPr id="59" name="Google Shape;59;p4"/>
          <p:cNvGrpSpPr/>
          <p:nvPr/>
        </p:nvGrpSpPr>
        <p:grpSpPr>
          <a:xfrm flipH="1" rot="9961656">
            <a:off x="-1970665" y="-799404"/>
            <a:ext cx="4983745" cy="2242765"/>
            <a:chOff x="5706150" y="4536325"/>
            <a:chExt cx="1477225" cy="664775"/>
          </a:xfrm>
        </p:grpSpPr>
        <p:sp>
          <p:nvSpPr>
            <p:cNvPr id="60" name="Google Shape;60;p4"/>
            <p:cNvSpPr/>
            <p:nvPr/>
          </p:nvSpPr>
          <p:spPr>
            <a:xfrm>
              <a:off x="5706150" y="4536325"/>
              <a:ext cx="1477225" cy="645250"/>
            </a:xfrm>
            <a:custGeom>
              <a:rect b="b" l="l" r="r" t="t"/>
              <a:pathLst>
                <a:path extrusionOk="0" h="25810" w="59089">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4"/>
            <p:cNvSpPr/>
            <p:nvPr/>
          </p:nvSpPr>
          <p:spPr>
            <a:xfrm>
              <a:off x="5813125" y="4656950"/>
              <a:ext cx="1320600" cy="525400"/>
            </a:xfrm>
            <a:custGeom>
              <a:rect b="b" l="l" r="r" t="t"/>
              <a:pathLst>
                <a:path extrusionOk="0" h="21016" w="52824">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4"/>
            <p:cNvSpPr/>
            <p:nvPr/>
          </p:nvSpPr>
          <p:spPr>
            <a:xfrm>
              <a:off x="5873650" y="4751150"/>
              <a:ext cx="1188750" cy="437925"/>
            </a:xfrm>
            <a:custGeom>
              <a:rect b="b" l="l" r="r" t="t"/>
              <a:pathLst>
                <a:path extrusionOk="0" h="17517" w="4755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4"/>
            <p:cNvSpPr/>
            <p:nvPr/>
          </p:nvSpPr>
          <p:spPr>
            <a:xfrm>
              <a:off x="5987550" y="4937050"/>
              <a:ext cx="1010475" cy="264050"/>
            </a:xfrm>
            <a:custGeom>
              <a:rect b="b" l="l" r="r" t="t"/>
              <a:pathLst>
                <a:path extrusionOk="0" h="10562" w="40419">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p:cSld name="TITLE_2_1_1">
    <p:spTree>
      <p:nvGrpSpPr>
        <p:cNvPr id="64" name="Shape 64"/>
        <p:cNvGrpSpPr/>
        <p:nvPr/>
      </p:nvGrpSpPr>
      <p:grpSpPr>
        <a:xfrm>
          <a:off x="0" y="0"/>
          <a:ext cx="0" cy="0"/>
          <a:chOff x="0" y="0"/>
          <a:chExt cx="0" cy="0"/>
        </a:xfrm>
      </p:grpSpPr>
      <p:sp>
        <p:nvSpPr>
          <p:cNvPr id="65" name="Google Shape;65;p5"/>
          <p:cNvSpPr txBox="1"/>
          <p:nvPr>
            <p:ph idx="12" type="sldNum"/>
          </p:nvPr>
        </p:nvSpPr>
        <p:spPr>
          <a:xfrm>
            <a:off x="9783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grpSp>
        <p:nvGrpSpPr>
          <p:cNvPr id="66" name="Google Shape;66;p5"/>
          <p:cNvGrpSpPr/>
          <p:nvPr/>
        </p:nvGrpSpPr>
        <p:grpSpPr>
          <a:xfrm flipH="1" rot="9961656">
            <a:off x="-1970665" y="-799404"/>
            <a:ext cx="4983745" cy="2242765"/>
            <a:chOff x="5706150" y="4536325"/>
            <a:chExt cx="1477225" cy="664775"/>
          </a:xfrm>
        </p:grpSpPr>
        <p:sp>
          <p:nvSpPr>
            <p:cNvPr id="67" name="Google Shape;67;p5"/>
            <p:cNvSpPr/>
            <p:nvPr/>
          </p:nvSpPr>
          <p:spPr>
            <a:xfrm>
              <a:off x="5706150" y="4536325"/>
              <a:ext cx="1477225" cy="645250"/>
            </a:xfrm>
            <a:custGeom>
              <a:rect b="b" l="l" r="r" t="t"/>
              <a:pathLst>
                <a:path extrusionOk="0" h="25810" w="59089">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5"/>
            <p:cNvSpPr/>
            <p:nvPr/>
          </p:nvSpPr>
          <p:spPr>
            <a:xfrm>
              <a:off x="5813125" y="4656950"/>
              <a:ext cx="1320600" cy="525400"/>
            </a:xfrm>
            <a:custGeom>
              <a:rect b="b" l="l" r="r" t="t"/>
              <a:pathLst>
                <a:path extrusionOk="0" h="21016" w="52824">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5"/>
            <p:cNvSpPr/>
            <p:nvPr/>
          </p:nvSpPr>
          <p:spPr>
            <a:xfrm>
              <a:off x="5873650" y="4751150"/>
              <a:ext cx="1188750" cy="437925"/>
            </a:xfrm>
            <a:custGeom>
              <a:rect b="b" l="l" r="r" t="t"/>
              <a:pathLst>
                <a:path extrusionOk="0" h="17517" w="4755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5"/>
            <p:cNvSpPr/>
            <p:nvPr/>
          </p:nvSpPr>
          <p:spPr>
            <a:xfrm>
              <a:off x="5987550" y="4937050"/>
              <a:ext cx="1010475" cy="264050"/>
            </a:xfrm>
            <a:custGeom>
              <a:rect b="b" l="l" r="r" t="t"/>
              <a:pathLst>
                <a:path extrusionOk="0" h="10562" w="40419">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 name="Google Shape;71;p5"/>
          <p:cNvGrpSpPr/>
          <p:nvPr/>
        </p:nvGrpSpPr>
        <p:grpSpPr>
          <a:xfrm flipH="1" rot="-1626486">
            <a:off x="4562379" y="7610470"/>
            <a:ext cx="4983725" cy="2242756"/>
            <a:chOff x="5706150" y="4536325"/>
            <a:chExt cx="1477225" cy="664775"/>
          </a:xfrm>
        </p:grpSpPr>
        <p:sp>
          <p:nvSpPr>
            <p:cNvPr id="72" name="Google Shape;72;p5"/>
            <p:cNvSpPr/>
            <p:nvPr/>
          </p:nvSpPr>
          <p:spPr>
            <a:xfrm>
              <a:off x="5706150" y="4536325"/>
              <a:ext cx="1477225" cy="645250"/>
            </a:xfrm>
            <a:custGeom>
              <a:rect b="b" l="l" r="r" t="t"/>
              <a:pathLst>
                <a:path extrusionOk="0" h="25810" w="59089">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5"/>
            <p:cNvSpPr/>
            <p:nvPr/>
          </p:nvSpPr>
          <p:spPr>
            <a:xfrm>
              <a:off x="5813125" y="4656950"/>
              <a:ext cx="1320600" cy="525400"/>
            </a:xfrm>
            <a:custGeom>
              <a:rect b="b" l="l" r="r" t="t"/>
              <a:pathLst>
                <a:path extrusionOk="0" h="21016" w="52824">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5"/>
            <p:cNvSpPr/>
            <p:nvPr/>
          </p:nvSpPr>
          <p:spPr>
            <a:xfrm>
              <a:off x="5873650" y="4751150"/>
              <a:ext cx="1188750" cy="437925"/>
            </a:xfrm>
            <a:custGeom>
              <a:rect b="b" l="l" r="r" t="t"/>
              <a:pathLst>
                <a:path extrusionOk="0" h="17517" w="4755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5"/>
            <p:cNvSpPr/>
            <p:nvPr/>
          </p:nvSpPr>
          <p:spPr>
            <a:xfrm>
              <a:off x="5987550" y="4937050"/>
              <a:ext cx="1010475" cy="264050"/>
            </a:xfrm>
            <a:custGeom>
              <a:rect b="b" l="l" r="r" t="t"/>
              <a:pathLst>
                <a:path extrusionOk="0" h="10562" w="40419">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s" type="tx">
  <p:cSld name="TITLE_AND_BODY">
    <p:spTree>
      <p:nvGrpSpPr>
        <p:cNvPr id="76" name="Shape 76"/>
        <p:cNvGrpSpPr/>
        <p:nvPr/>
      </p:nvGrpSpPr>
      <p:grpSpPr>
        <a:xfrm>
          <a:off x="0" y="0"/>
          <a:ext cx="0" cy="0"/>
          <a:chOff x="0" y="0"/>
          <a:chExt cx="0" cy="0"/>
        </a:xfrm>
      </p:grpSpPr>
      <p:pic>
        <p:nvPicPr>
          <p:cNvPr id="77" name="Google Shape;77;p6"/>
          <p:cNvPicPr preferRelativeResize="0"/>
          <p:nvPr/>
        </p:nvPicPr>
        <p:blipFill rotWithShape="1">
          <a:blip r:embed="rId2">
            <a:alphaModFix/>
          </a:blip>
          <a:srcRect b="0" l="0" r="2248" t="5864"/>
          <a:stretch/>
        </p:blipFill>
        <p:spPr>
          <a:xfrm rot="6731976">
            <a:off x="3271958" y="6652191"/>
            <a:ext cx="4020486" cy="2652043"/>
          </a:xfrm>
          <a:prstGeom prst="rect">
            <a:avLst/>
          </a:prstGeom>
          <a:noFill/>
          <a:ln>
            <a:noFill/>
          </a:ln>
        </p:spPr>
      </p:pic>
      <p:sp>
        <p:nvSpPr>
          <p:cNvPr id="78" name="Google Shape;78;p6"/>
          <p:cNvSpPr txBox="1"/>
          <p:nvPr/>
        </p:nvSpPr>
        <p:spPr>
          <a:xfrm>
            <a:off x="551607" y="344328"/>
            <a:ext cx="5745900" cy="1314600"/>
          </a:xfrm>
          <a:prstGeom prst="rect">
            <a:avLst/>
          </a:prstGeom>
          <a:noFill/>
          <a:ln>
            <a:noFill/>
          </a:ln>
        </p:spPr>
        <p:txBody>
          <a:bodyPr anchorCtr="0" anchor="ctr" bIns="32875" lIns="32875" spcFirstLastPara="1" rIns="32875" wrap="square" tIns="32875">
            <a:noAutofit/>
          </a:bodyPr>
          <a:lstStyle/>
          <a:p>
            <a:pPr indent="0" lvl="0" marL="0" marR="0" rtl="0" algn="l">
              <a:lnSpc>
                <a:spcPct val="100000"/>
              </a:lnSpc>
              <a:spcBef>
                <a:spcPts val="0"/>
              </a:spcBef>
              <a:spcAft>
                <a:spcPts val="0"/>
              </a:spcAft>
              <a:buClr>
                <a:srgbClr val="000000"/>
              </a:buClr>
              <a:buSzPts val="3500"/>
              <a:buFont typeface="Arial"/>
              <a:buNone/>
            </a:pPr>
            <a:r>
              <a:t/>
            </a:r>
            <a:endParaRPr b="0" i="0" sz="3500" u="none" cap="none" strike="noStrike">
              <a:solidFill>
                <a:srgbClr val="44546A"/>
              </a:solidFill>
              <a:latin typeface="Comic Sans MS"/>
              <a:ea typeface="Comic Sans MS"/>
              <a:cs typeface="Comic Sans MS"/>
              <a:sym typeface="Comic Sans MS"/>
            </a:endParaRPr>
          </a:p>
        </p:txBody>
      </p:sp>
      <p:sp>
        <p:nvSpPr>
          <p:cNvPr id="79" name="Google Shape;79;p6"/>
          <p:cNvSpPr txBox="1"/>
          <p:nvPr/>
        </p:nvSpPr>
        <p:spPr>
          <a:xfrm>
            <a:off x="413705" y="1846842"/>
            <a:ext cx="6006300" cy="7434300"/>
          </a:xfrm>
          <a:prstGeom prst="rect">
            <a:avLst/>
          </a:prstGeom>
          <a:noFill/>
          <a:ln>
            <a:noFill/>
          </a:ln>
        </p:spPr>
        <p:txBody>
          <a:bodyPr anchorCtr="0" anchor="t" bIns="32875" lIns="32875" spcFirstLastPara="1" rIns="32875" wrap="square" tIns="328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44546A"/>
              </a:solidFill>
              <a:latin typeface="Titillium Web"/>
              <a:ea typeface="Titillium Web"/>
              <a:cs typeface="Titillium Web"/>
              <a:sym typeface="Titillium Web"/>
            </a:endParaRPr>
          </a:p>
        </p:txBody>
      </p:sp>
      <p:pic>
        <p:nvPicPr>
          <p:cNvPr id="80" name="Google Shape;80;p6"/>
          <p:cNvPicPr preferRelativeResize="0"/>
          <p:nvPr/>
        </p:nvPicPr>
        <p:blipFill rotWithShape="1">
          <a:blip r:embed="rId3">
            <a:alphaModFix/>
          </a:blip>
          <a:srcRect b="0" l="0" r="0" t="0"/>
          <a:stretch/>
        </p:blipFill>
        <p:spPr>
          <a:xfrm>
            <a:off x="148223" y="560455"/>
            <a:ext cx="544268" cy="544268"/>
          </a:xfrm>
          <a:prstGeom prst="rect">
            <a:avLst/>
          </a:prstGeom>
          <a:noFill/>
          <a:ln>
            <a:noFill/>
          </a:ln>
        </p:spPr>
      </p:pic>
      <p:pic>
        <p:nvPicPr>
          <p:cNvPr id="81" name="Google Shape;81;p6"/>
          <p:cNvPicPr preferRelativeResize="0"/>
          <p:nvPr/>
        </p:nvPicPr>
        <p:blipFill rotWithShape="1">
          <a:blip r:embed="rId4">
            <a:alphaModFix/>
          </a:blip>
          <a:srcRect b="0" l="0" r="0" t="0"/>
          <a:stretch/>
        </p:blipFill>
        <p:spPr>
          <a:xfrm flipH="1" rot="10800000">
            <a:off x="148223" y="572129"/>
            <a:ext cx="544268" cy="54426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hWZI_sEt2OFsjf5rN7ay5J0imNIx-Zggfn8D9Vrxqp4/edit?usp=sharing" TargetMode="External"/><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0.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36.jpg"/><Relationship Id="rId6" Type="http://schemas.openxmlformats.org/officeDocument/2006/relationships/image" Target="../media/image23.jpg"/><Relationship Id="rId7" Type="http://schemas.openxmlformats.org/officeDocument/2006/relationships/image" Target="../media/image26.jpg"/><Relationship Id="rId8" Type="http://schemas.openxmlformats.org/officeDocument/2006/relationships/hyperlink" Target="https://www.youtube.com/watch?v=e13TGGccvT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quizlet.com/683182265/risk-factors-pathogenesis-of-atherosclerosis-1-flash-cards/" TargetMode="Externa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8.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9.png"/><Relationship Id="rId5"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6.jpg"/><Relationship Id="rId5" Type="http://schemas.openxmlformats.org/officeDocument/2006/relationships/image" Target="../media/image2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5.jpg"/><Relationship Id="rId4" Type="http://schemas.openxmlformats.org/officeDocument/2006/relationships/image" Target="../media/image27.jpg"/><Relationship Id="rId5" Type="http://schemas.openxmlformats.org/officeDocument/2006/relationships/image" Target="../media/image29.jpg"/><Relationship Id="rId6"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7"/>
          <p:cNvSpPr txBox="1"/>
          <p:nvPr/>
        </p:nvSpPr>
        <p:spPr>
          <a:xfrm>
            <a:off x="165971" y="7426974"/>
            <a:ext cx="18252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sng" cap="none" strike="noStrike">
                <a:solidFill>
                  <a:schemeClr val="hlink"/>
                </a:solidFill>
                <a:latin typeface="Titillium Web"/>
                <a:ea typeface="Titillium Web"/>
                <a:cs typeface="Titillium Web"/>
                <a:sym typeface="Titillium Web"/>
                <a:hlinkClick r:id="rId3"/>
              </a:rPr>
              <a:t>Editing File</a:t>
            </a:r>
            <a:endParaRPr b="0" i="0" sz="2400" u="none" cap="none" strike="noStrike">
              <a:solidFill>
                <a:srgbClr val="3C78D8"/>
              </a:solidFill>
              <a:latin typeface="Titillium Web"/>
              <a:ea typeface="Titillium Web"/>
              <a:cs typeface="Titillium Web"/>
              <a:sym typeface="Titillium Web"/>
            </a:endParaRPr>
          </a:p>
        </p:txBody>
      </p:sp>
      <p:pic>
        <p:nvPicPr>
          <p:cNvPr id="87" name="Google Shape;87;p7"/>
          <p:cNvPicPr preferRelativeResize="0"/>
          <p:nvPr/>
        </p:nvPicPr>
        <p:blipFill rotWithShape="1">
          <a:blip r:embed="rId4">
            <a:alphaModFix/>
          </a:blip>
          <a:srcRect b="0" l="-2490" r="2487" t="0"/>
          <a:stretch/>
        </p:blipFill>
        <p:spPr>
          <a:xfrm rot="-1393928">
            <a:off x="3506428" y="7375945"/>
            <a:ext cx="2745072" cy="853682"/>
          </a:xfrm>
          <a:prstGeom prst="rect">
            <a:avLst/>
          </a:prstGeom>
          <a:noFill/>
          <a:ln>
            <a:noFill/>
          </a:ln>
        </p:spPr>
      </p:pic>
      <p:sp>
        <p:nvSpPr>
          <p:cNvPr id="88" name="Google Shape;88;p7"/>
          <p:cNvSpPr txBox="1"/>
          <p:nvPr>
            <p:ph type="ctrTitle"/>
          </p:nvPr>
        </p:nvSpPr>
        <p:spPr>
          <a:xfrm>
            <a:off x="233846" y="2942509"/>
            <a:ext cx="6390300" cy="2808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lang="en-GB"/>
              <a:t>Atherosclerosis</a:t>
            </a:r>
            <a:endParaRPr b="0" sz="6500">
              <a:solidFill>
                <a:srgbClr val="44546A"/>
              </a:solidFill>
              <a:latin typeface="Comic Sans MS"/>
              <a:ea typeface="Comic Sans MS"/>
              <a:cs typeface="Comic Sans MS"/>
              <a:sym typeface="Comic Sans MS"/>
            </a:endParaRPr>
          </a:p>
        </p:txBody>
      </p:sp>
      <p:pic>
        <p:nvPicPr>
          <p:cNvPr id="89" name="Google Shape;89;p7"/>
          <p:cNvPicPr preferRelativeResize="0"/>
          <p:nvPr/>
        </p:nvPicPr>
        <p:blipFill rotWithShape="1">
          <a:blip r:embed="rId5">
            <a:alphaModFix/>
          </a:blip>
          <a:srcRect b="0" l="0" r="0" t="0"/>
          <a:stretch/>
        </p:blipFill>
        <p:spPr>
          <a:xfrm flipH="1" rot="-1709110">
            <a:off x="3491044" y="6482969"/>
            <a:ext cx="2837096" cy="897935"/>
          </a:xfrm>
          <a:prstGeom prst="rect">
            <a:avLst/>
          </a:prstGeom>
          <a:noFill/>
          <a:ln>
            <a:noFill/>
          </a:ln>
        </p:spPr>
      </p:pic>
      <p:pic>
        <p:nvPicPr>
          <p:cNvPr id="90" name="Google Shape;90;p7"/>
          <p:cNvPicPr preferRelativeResize="0"/>
          <p:nvPr/>
        </p:nvPicPr>
        <p:blipFill>
          <a:blip r:embed="rId6">
            <a:alphaModFix/>
          </a:blip>
          <a:stretch>
            <a:fillRect/>
          </a:stretch>
        </p:blipFill>
        <p:spPr>
          <a:xfrm>
            <a:off x="4181475" y="1973500"/>
            <a:ext cx="1945149" cy="1451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6"/>
          <p:cNvSpPr txBox="1"/>
          <p:nvPr/>
        </p:nvSpPr>
        <p:spPr>
          <a:xfrm>
            <a:off x="1139525" y="7852671"/>
            <a:ext cx="27303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434343"/>
                </a:solidFill>
                <a:latin typeface="Titillium Web"/>
                <a:ea typeface="Titillium Web"/>
                <a:cs typeface="Titillium Web"/>
                <a:sym typeface="Titillium Web"/>
              </a:rPr>
              <a:t>Aortic aneurysms</a:t>
            </a:r>
            <a:endParaRPr b="0" i="0" sz="14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6"/>
          <p:cNvSpPr txBox="1"/>
          <p:nvPr>
            <p:ph type="title"/>
          </p:nvPr>
        </p:nvSpPr>
        <p:spPr>
          <a:xfrm>
            <a:off x="452408" y="302491"/>
            <a:ext cx="6405600" cy="687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33333"/>
              <a:buNone/>
            </a:pPr>
            <a:r>
              <a:rPr lang="en-GB" sz="3000"/>
              <a:t>Pathological complications of AS</a:t>
            </a:r>
            <a:endParaRPr sz="3000"/>
          </a:p>
          <a:p>
            <a:pPr indent="0" lvl="0" marL="0" rtl="0" algn="l">
              <a:lnSpc>
                <a:spcPct val="100000"/>
              </a:lnSpc>
              <a:spcBef>
                <a:spcPts val="0"/>
              </a:spcBef>
              <a:spcAft>
                <a:spcPts val="0"/>
              </a:spcAft>
              <a:buSzPct val="166666"/>
              <a:buNone/>
            </a:pPr>
            <a:r>
              <a:t/>
            </a:r>
            <a:endParaRPr sz="2400">
              <a:solidFill>
                <a:srgbClr val="44546A"/>
              </a:solidFill>
              <a:latin typeface="Comic Sans MS"/>
              <a:ea typeface="Comic Sans MS"/>
              <a:cs typeface="Comic Sans MS"/>
              <a:sym typeface="Comic Sans MS"/>
            </a:endParaRPr>
          </a:p>
        </p:txBody>
      </p:sp>
      <p:sp>
        <p:nvSpPr>
          <p:cNvPr id="349" name="Google Shape;349;p16"/>
          <p:cNvSpPr/>
          <p:nvPr/>
        </p:nvSpPr>
        <p:spPr>
          <a:xfrm>
            <a:off x="2950050" y="1796174"/>
            <a:ext cx="1410300" cy="2076900"/>
          </a:xfrm>
          <a:prstGeom prst="ellipse">
            <a:avLst/>
          </a:prstGeom>
          <a:noFill/>
          <a:ln cap="flat" cmpd="sng" w="57150">
            <a:solidFill>
              <a:srgbClr val="9FC5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434343"/>
                </a:solidFill>
                <a:latin typeface="Titillium Web"/>
                <a:ea typeface="Titillium Web"/>
                <a:cs typeface="Titillium Web"/>
                <a:sym typeface="Titillium Web"/>
              </a:rPr>
              <a:t>Advanced lesion of AS is at risk of the following</a:t>
            </a:r>
            <a:endParaRPr b="1" i="0" sz="1400" u="none" cap="none" strike="noStrike">
              <a:solidFill>
                <a:srgbClr val="434343"/>
              </a:solidFill>
              <a:latin typeface="Titillium Web"/>
              <a:ea typeface="Titillium Web"/>
              <a:cs typeface="Titillium Web"/>
              <a:sym typeface="Titillium Web"/>
            </a:endParaRPr>
          </a:p>
        </p:txBody>
      </p:sp>
      <p:cxnSp>
        <p:nvCxnSpPr>
          <p:cNvPr id="350" name="Google Shape;350;p16"/>
          <p:cNvCxnSpPr/>
          <p:nvPr/>
        </p:nvCxnSpPr>
        <p:spPr>
          <a:xfrm flipH="1" rot="10800000">
            <a:off x="4060105" y="1473984"/>
            <a:ext cx="1769100" cy="482100"/>
          </a:xfrm>
          <a:prstGeom prst="bentConnector3">
            <a:avLst>
              <a:gd fmla="val 353" name="adj1"/>
            </a:avLst>
          </a:prstGeom>
          <a:noFill/>
          <a:ln cap="flat" cmpd="sng" w="38100">
            <a:solidFill>
              <a:srgbClr val="9FC5E8"/>
            </a:solidFill>
            <a:prstDash val="solid"/>
            <a:round/>
            <a:headEnd len="sm" w="sm" type="none"/>
            <a:tailEnd len="med" w="med" type="oval"/>
          </a:ln>
        </p:spPr>
      </p:cxnSp>
      <p:sp>
        <p:nvSpPr>
          <p:cNvPr id="351" name="Google Shape;351;p16"/>
          <p:cNvSpPr txBox="1"/>
          <p:nvPr/>
        </p:nvSpPr>
        <p:spPr>
          <a:xfrm>
            <a:off x="4441427" y="1471833"/>
            <a:ext cx="2151300" cy="2076900"/>
          </a:xfrm>
          <a:prstGeom prst="rect">
            <a:avLst/>
          </a:prstGeom>
          <a:noFill/>
          <a:ln>
            <a:noFill/>
          </a:ln>
        </p:spPr>
        <p:txBody>
          <a:bodyPr anchorCtr="0" anchor="t" bIns="32875" lIns="32875" spcFirstLastPara="1" rIns="32875" wrap="square" tIns="32875">
            <a:noAutofit/>
          </a:bodyPr>
          <a:lstStyle/>
          <a:p>
            <a:pPr indent="0" lvl="0" marL="0" marR="0" rtl="0" algn="l">
              <a:lnSpc>
                <a:spcPct val="100000"/>
              </a:lnSpc>
              <a:spcBef>
                <a:spcPts val="0"/>
              </a:spcBef>
              <a:spcAft>
                <a:spcPts val="0"/>
              </a:spcAft>
              <a:buClr>
                <a:srgbClr val="000000"/>
              </a:buClr>
              <a:buSzPts val="400"/>
              <a:buFont typeface="Arial"/>
              <a:buNone/>
            </a:pPr>
            <a:r>
              <a:rPr b="0" i="0" lang="en-GB" sz="1400" u="none" cap="none" strike="noStrike">
                <a:solidFill>
                  <a:srgbClr val="CC0000"/>
                </a:solidFill>
                <a:latin typeface="Titillium Web"/>
                <a:ea typeface="Titillium Web"/>
                <a:cs typeface="Titillium Web"/>
                <a:sym typeface="Titillium Web"/>
              </a:rPr>
              <a:t>Hemorrhage</a:t>
            </a:r>
            <a:r>
              <a:rPr b="0" i="0" lang="en-GB" sz="1400" u="none" cap="none" strike="noStrike">
                <a:solidFill>
                  <a:srgbClr val="434343"/>
                </a:solidFill>
                <a:latin typeface="Titillium Web"/>
                <a:ea typeface="Titillium Web"/>
                <a:cs typeface="Titillium Web"/>
                <a:sym typeface="Titillium Web"/>
              </a:rPr>
              <a:t> into the plaque due to rupture of the overlying fibrous cap or the capillaries in the plaque. The hematoma may expand the plaque or induce plaque rupture</a:t>
            </a:r>
            <a:endParaRPr b="0" i="0" sz="1400" u="none" cap="none" strike="noStrike">
              <a:solidFill>
                <a:srgbClr val="434343"/>
              </a:solidFill>
              <a:latin typeface="Titillium Web"/>
              <a:ea typeface="Titillium Web"/>
              <a:cs typeface="Titillium Web"/>
              <a:sym typeface="Titillium Web"/>
            </a:endParaRPr>
          </a:p>
        </p:txBody>
      </p:sp>
      <p:cxnSp>
        <p:nvCxnSpPr>
          <p:cNvPr id="352" name="Google Shape;352;p16"/>
          <p:cNvCxnSpPr/>
          <p:nvPr/>
        </p:nvCxnSpPr>
        <p:spPr>
          <a:xfrm>
            <a:off x="4335671" y="3055430"/>
            <a:ext cx="1639500" cy="8700"/>
          </a:xfrm>
          <a:prstGeom prst="straightConnector1">
            <a:avLst/>
          </a:prstGeom>
          <a:noFill/>
          <a:ln cap="flat" cmpd="sng" w="38100">
            <a:solidFill>
              <a:srgbClr val="9FC5E8"/>
            </a:solidFill>
            <a:prstDash val="solid"/>
            <a:round/>
            <a:headEnd len="sm" w="sm" type="none"/>
            <a:tailEnd len="med" w="med" type="oval"/>
          </a:ln>
        </p:spPr>
      </p:cxnSp>
      <p:sp>
        <p:nvSpPr>
          <p:cNvPr id="353" name="Google Shape;353;p16"/>
          <p:cNvSpPr txBox="1"/>
          <p:nvPr/>
        </p:nvSpPr>
        <p:spPr>
          <a:xfrm>
            <a:off x="4335675" y="3142050"/>
            <a:ext cx="2362800" cy="1262100"/>
          </a:xfrm>
          <a:prstGeom prst="rect">
            <a:avLst/>
          </a:prstGeom>
          <a:noFill/>
          <a:ln>
            <a:noFill/>
          </a:ln>
        </p:spPr>
        <p:txBody>
          <a:bodyPr anchorCtr="0" anchor="t" bIns="32875" lIns="32875" spcFirstLastPara="1" rIns="32875" wrap="square" tIns="32875">
            <a:noAutofit/>
          </a:bodyPr>
          <a:lstStyle/>
          <a:p>
            <a:pPr indent="0" lvl="0" marL="0" marR="0" rtl="0" algn="l">
              <a:lnSpc>
                <a:spcPct val="100000"/>
              </a:lnSpc>
              <a:spcBef>
                <a:spcPts val="0"/>
              </a:spcBef>
              <a:spcAft>
                <a:spcPts val="0"/>
              </a:spcAft>
              <a:buClr>
                <a:srgbClr val="000000"/>
              </a:buClr>
              <a:buSzPts val="400"/>
              <a:buFont typeface="Arial"/>
              <a:buNone/>
            </a:pPr>
            <a:r>
              <a:rPr b="0" i="0" lang="en-GB" sz="1400" u="none" cap="none" strike="noStrike">
                <a:solidFill>
                  <a:srgbClr val="CC0000"/>
                </a:solidFill>
                <a:latin typeface="Titillium Web"/>
                <a:ea typeface="Titillium Web"/>
                <a:cs typeface="Titillium Web"/>
                <a:sym typeface="Titillium Web"/>
              </a:rPr>
              <a:t>Weakening of the blood vessel wall with</a:t>
            </a:r>
            <a:r>
              <a:rPr b="0" i="0" lang="en-GB" sz="1400" u="none" cap="none" strike="noStrike">
                <a:solidFill>
                  <a:srgbClr val="434343"/>
                </a:solidFill>
                <a:latin typeface="Titillium Web"/>
                <a:ea typeface="Titillium Web"/>
                <a:cs typeface="Titillium Web"/>
                <a:sym typeface="Titillium Web"/>
              </a:rPr>
              <a:t> </a:t>
            </a:r>
            <a:r>
              <a:rPr b="1" i="0" lang="en-GB" sz="1400" u="none" cap="none" strike="noStrike">
                <a:solidFill>
                  <a:srgbClr val="CC0000"/>
                </a:solidFill>
                <a:latin typeface="Titillium Web"/>
                <a:ea typeface="Titillium Web"/>
                <a:cs typeface="Titillium Web"/>
                <a:sym typeface="Titillium Web"/>
              </a:rPr>
              <a:t>aneurysmal dilation</a:t>
            </a:r>
            <a:r>
              <a:rPr b="0" i="0" lang="en-GB" sz="1400" u="none" cap="none" strike="noStrike">
                <a:solidFill>
                  <a:srgbClr val="434343"/>
                </a:solidFill>
                <a:latin typeface="Titillium Web"/>
                <a:ea typeface="Titillium Web"/>
                <a:cs typeface="Titillium Web"/>
                <a:sym typeface="Titillium Web"/>
              </a:rPr>
              <a:t>. Atheroma can induce atrophy of the underlying media, causing weakness, aneurysm and potential rupture. </a:t>
            </a:r>
            <a:endParaRPr b="1" i="0" sz="1400" u="none" cap="none" strike="noStrike">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400"/>
              <a:buFont typeface="Arial"/>
              <a:buNone/>
            </a:pPr>
            <a:r>
              <a:rPr b="0" i="0" lang="en-GB" sz="1400" u="none" cap="none" strike="noStrike">
                <a:solidFill>
                  <a:srgbClr val="6AA84F"/>
                </a:solidFill>
                <a:latin typeface="Titillium Web"/>
                <a:ea typeface="Titillium Web"/>
                <a:cs typeface="Titillium Web"/>
                <a:sym typeface="Titillium Web"/>
              </a:rPr>
              <a:t>(Rupture &gt; Bleeding &gt; Hypovolemic Shock &gt; Death)</a:t>
            </a:r>
            <a:endParaRPr b="0" i="0" sz="1400" u="none" cap="none" strike="noStrike">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400"/>
              <a:buFont typeface="Arial"/>
              <a:buNone/>
            </a:pPr>
            <a:r>
              <a:t/>
            </a:r>
            <a:endParaRPr b="0" i="0" sz="14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400"/>
              <a:buFont typeface="Arial"/>
              <a:buNone/>
            </a:pPr>
            <a:r>
              <a:t/>
            </a:r>
            <a:endParaRPr b="0" i="0" sz="1400" u="none" cap="none" strike="noStrike">
              <a:solidFill>
                <a:srgbClr val="434343"/>
              </a:solidFill>
              <a:latin typeface="Titillium Web"/>
              <a:ea typeface="Titillium Web"/>
              <a:cs typeface="Titillium Web"/>
              <a:sym typeface="Titillium Web"/>
            </a:endParaRPr>
          </a:p>
        </p:txBody>
      </p:sp>
      <p:cxnSp>
        <p:nvCxnSpPr>
          <p:cNvPr id="354" name="Google Shape;354;p16"/>
          <p:cNvCxnSpPr>
            <a:stCxn id="349" idx="0"/>
          </p:cNvCxnSpPr>
          <p:nvPr/>
        </p:nvCxnSpPr>
        <p:spPr>
          <a:xfrm flipH="1" rot="5400000">
            <a:off x="2338200" y="479174"/>
            <a:ext cx="597300" cy="2036700"/>
          </a:xfrm>
          <a:prstGeom prst="bentConnector2">
            <a:avLst/>
          </a:prstGeom>
          <a:noFill/>
          <a:ln cap="flat" cmpd="sng" w="38100">
            <a:solidFill>
              <a:srgbClr val="9FC5E8"/>
            </a:solidFill>
            <a:prstDash val="solid"/>
            <a:round/>
            <a:headEnd len="sm" w="sm" type="none"/>
            <a:tailEnd len="med" w="med" type="oval"/>
          </a:ln>
        </p:spPr>
      </p:cxnSp>
      <p:sp>
        <p:nvSpPr>
          <p:cNvPr id="355" name="Google Shape;355;p16"/>
          <p:cNvSpPr txBox="1"/>
          <p:nvPr/>
        </p:nvSpPr>
        <p:spPr>
          <a:xfrm>
            <a:off x="1405937" y="1282568"/>
            <a:ext cx="2197500" cy="593700"/>
          </a:xfrm>
          <a:prstGeom prst="rect">
            <a:avLst/>
          </a:prstGeom>
          <a:noFill/>
          <a:ln>
            <a:noFill/>
          </a:ln>
        </p:spPr>
        <p:txBody>
          <a:bodyPr anchorCtr="0" anchor="t" bIns="32875" lIns="32875" spcFirstLastPara="1" rIns="32875" wrap="square" tIns="32875">
            <a:noAutofit/>
          </a:bodyPr>
          <a:lstStyle/>
          <a:p>
            <a:pPr indent="0" lvl="0" marL="0" marR="0" rtl="0" algn="l">
              <a:lnSpc>
                <a:spcPct val="100000"/>
              </a:lnSpc>
              <a:spcBef>
                <a:spcPts val="0"/>
              </a:spcBef>
              <a:spcAft>
                <a:spcPts val="0"/>
              </a:spcAft>
              <a:buClr>
                <a:srgbClr val="000000"/>
              </a:buClr>
              <a:buSzPts val="400"/>
              <a:buFont typeface="Arial"/>
              <a:buNone/>
            </a:pPr>
            <a:r>
              <a:rPr b="0" i="0" lang="en-GB" sz="1400" u="none" cap="none" strike="noStrike">
                <a:solidFill>
                  <a:srgbClr val="CC0000"/>
                </a:solidFill>
                <a:latin typeface="Titillium Web"/>
                <a:ea typeface="Titillium Web"/>
                <a:cs typeface="Titillium Web"/>
                <a:sym typeface="Titillium Web"/>
              </a:rPr>
              <a:t>Calcifications</a:t>
            </a:r>
            <a:r>
              <a:rPr b="0" i="0" lang="en-GB" sz="1400" u="none" cap="none" strike="noStrike">
                <a:solidFill>
                  <a:srgbClr val="434343"/>
                </a:solidFill>
                <a:latin typeface="Titillium Web"/>
                <a:ea typeface="Titillium Web"/>
                <a:cs typeface="Titillium Web"/>
                <a:sym typeface="Titillium Web"/>
              </a:rPr>
              <a:t>: Atheromas often undergo calcification</a:t>
            </a:r>
            <a:endParaRPr b="0" i="0" sz="1400" u="none" cap="none" strike="noStrike">
              <a:solidFill>
                <a:srgbClr val="434343"/>
              </a:solidFill>
              <a:latin typeface="Titillium Web"/>
              <a:ea typeface="Titillium Web"/>
              <a:cs typeface="Titillium Web"/>
              <a:sym typeface="Titillium Web"/>
            </a:endParaRPr>
          </a:p>
        </p:txBody>
      </p:sp>
      <p:cxnSp>
        <p:nvCxnSpPr>
          <p:cNvPr id="356" name="Google Shape;356;p16"/>
          <p:cNvCxnSpPr/>
          <p:nvPr/>
        </p:nvCxnSpPr>
        <p:spPr>
          <a:xfrm rot="10800000">
            <a:off x="1035159" y="1797372"/>
            <a:ext cx="2432400" cy="9900"/>
          </a:xfrm>
          <a:prstGeom prst="straightConnector1">
            <a:avLst/>
          </a:prstGeom>
          <a:noFill/>
          <a:ln cap="flat" cmpd="sng" w="38100">
            <a:solidFill>
              <a:srgbClr val="9FC5E8"/>
            </a:solidFill>
            <a:prstDash val="solid"/>
            <a:round/>
            <a:headEnd len="sm" w="sm" type="none"/>
            <a:tailEnd len="med" w="med" type="oval"/>
          </a:ln>
        </p:spPr>
      </p:cxnSp>
      <p:sp>
        <p:nvSpPr>
          <p:cNvPr id="357" name="Google Shape;357;p16"/>
          <p:cNvSpPr txBox="1"/>
          <p:nvPr/>
        </p:nvSpPr>
        <p:spPr>
          <a:xfrm>
            <a:off x="452393" y="1876273"/>
            <a:ext cx="2473200" cy="1827300"/>
          </a:xfrm>
          <a:prstGeom prst="rect">
            <a:avLst/>
          </a:prstGeom>
          <a:noFill/>
          <a:ln>
            <a:noFill/>
          </a:ln>
        </p:spPr>
        <p:txBody>
          <a:bodyPr anchorCtr="0" anchor="t" bIns="32875" lIns="32875" spcFirstLastPara="1" rIns="32875" wrap="square" tIns="32875">
            <a:noAutofit/>
          </a:bodyPr>
          <a:lstStyle/>
          <a:p>
            <a:pPr indent="0" lvl="0" marL="0" marR="0" rtl="0" algn="l">
              <a:lnSpc>
                <a:spcPct val="100000"/>
              </a:lnSpc>
              <a:spcBef>
                <a:spcPts val="0"/>
              </a:spcBef>
              <a:spcAft>
                <a:spcPts val="0"/>
              </a:spcAft>
              <a:buClr>
                <a:srgbClr val="000000"/>
              </a:buClr>
              <a:buSzPts val="400"/>
              <a:buFont typeface="Arial"/>
              <a:buNone/>
            </a:pPr>
            <a:r>
              <a:rPr b="0" i="0" lang="en-GB" sz="1400" u="none" cap="none" strike="noStrike">
                <a:solidFill>
                  <a:srgbClr val="CC0000"/>
                </a:solidFill>
                <a:latin typeface="Titillium Web"/>
                <a:ea typeface="Titillium Web"/>
                <a:cs typeface="Titillium Web"/>
                <a:sym typeface="Titillium Web"/>
              </a:rPr>
              <a:t>Plaque rupture</a:t>
            </a:r>
            <a:r>
              <a:rPr b="0" i="0" lang="en-GB" sz="1400" u="none" cap="none" strike="noStrike">
                <a:solidFill>
                  <a:srgbClr val="434343"/>
                </a:solidFill>
                <a:latin typeface="Titillium Web"/>
                <a:ea typeface="Titillium Web"/>
                <a:cs typeface="Titillium Web"/>
                <a:sym typeface="Titillium Web"/>
              </a:rPr>
              <a:t>/</a:t>
            </a:r>
            <a:r>
              <a:rPr b="0" i="0" lang="en-GB" sz="1400" u="none" cap="none" strike="noStrike">
                <a:solidFill>
                  <a:srgbClr val="CC0000"/>
                </a:solidFill>
                <a:latin typeface="Titillium Web"/>
                <a:ea typeface="Titillium Web"/>
                <a:cs typeface="Titillium Web"/>
                <a:sym typeface="Titillium Web"/>
              </a:rPr>
              <a:t>ulceration</a:t>
            </a:r>
            <a:r>
              <a:rPr b="0" i="0" lang="en-GB" sz="1400" u="none" cap="none" strike="noStrike">
                <a:solidFill>
                  <a:srgbClr val="434343"/>
                </a:solidFill>
                <a:latin typeface="Titillium Web"/>
                <a:ea typeface="Titillium Web"/>
                <a:cs typeface="Titillium Web"/>
                <a:sym typeface="Titillium Web"/>
              </a:rPr>
              <a:t>/ </a:t>
            </a:r>
            <a:r>
              <a:rPr b="0" i="0" lang="en-GB" sz="1400" u="none" cap="none" strike="noStrike">
                <a:solidFill>
                  <a:srgbClr val="CC0000"/>
                </a:solidFill>
                <a:latin typeface="Titillium Web"/>
                <a:ea typeface="Titillium Web"/>
                <a:cs typeface="Titillium Web"/>
                <a:sym typeface="Titillium Web"/>
              </a:rPr>
              <a:t>erosion</a:t>
            </a:r>
            <a:r>
              <a:rPr b="0" i="0" lang="en-GB" sz="1400" u="none" cap="none" strike="noStrike">
                <a:solidFill>
                  <a:srgbClr val="434343"/>
                </a:solidFill>
                <a:latin typeface="Titillium Web"/>
                <a:ea typeface="Titillium Web"/>
                <a:cs typeface="Titillium Web"/>
                <a:sym typeface="Titillium Web"/>
              </a:rPr>
              <a:t> (same meaning) of the AS plaques may induce thrombus formation OR the AS plaque may discharge debris into the bloodstream, producing microemboli composed of plaque lipid (cholesterol emboli or atheroemboli). </a:t>
            </a:r>
            <a:endParaRPr b="0" i="0" sz="1400" u="none" cap="none" strike="noStrike">
              <a:solidFill>
                <a:srgbClr val="434343"/>
              </a:solidFill>
              <a:latin typeface="Titillium Web"/>
              <a:ea typeface="Titillium Web"/>
              <a:cs typeface="Titillium Web"/>
              <a:sym typeface="Titillium Web"/>
            </a:endParaRPr>
          </a:p>
        </p:txBody>
      </p:sp>
      <p:cxnSp>
        <p:nvCxnSpPr>
          <p:cNvPr id="358" name="Google Shape;358;p16"/>
          <p:cNvCxnSpPr/>
          <p:nvPr/>
        </p:nvCxnSpPr>
        <p:spPr>
          <a:xfrm flipH="1">
            <a:off x="727543" y="3472884"/>
            <a:ext cx="2393700" cy="448800"/>
          </a:xfrm>
          <a:prstGeom prst="bentConnector3">
            <a:avLst>
              <a:gd fmla="val 226" name="adj1"/>
            </a:avLst>
          </a:prstGeom>
          <a:noFill/>
          <a:ln cap="flat" cmpd="sng" w="38100">
            <a:solidFill>
              <a:srgbClr val="9FC5E8"/>
            </a:solidFill>
            <a:prstDash val="solid"/>
            <a:round/>
            <a:headEnd len="sm" w="sm" type="none"/>
            <a:tailEnd len="med" w="med" type="oval"/>
          </a:ln>
        </p:spPr>
      </p:cxnSp>
      <p:sp>
        <p:nvSpPr>
          <p:cNvPr id="359" name="Google Shape;359;p16"/>
          <p:cNvSpPr txBox="1"/>
          <p:nvPr/>
        </p:nvSpPr>
        <p:spPr>
          <a:xfrm>
            <a:off x="403091" y="4053740"/>
            <a:ext cx="3322200" cy="1414500"/>
          </a:xfrm>
          <a:prstGeom prst="rect">
            <a:avLst/>
          </a:prstGeom>
          <a:noFill/>
          <a:ln>
            <a:noFill/>
          </a:ln>
        </p:spPr>
        <p:txBody>
          <a:bodyPr anchorCtr="0" anchor="t" bIns="32875" lIns="32875" spcFirstLastPara="1" rIns="32875" wrap="square" tIns="32875">
            <a:noAutofit/>
          </a:bodyPr>
          <a:lstStyle/>
          <a:p>
            <a:pPr indent="0" lvl="0" marL="0" marR="0" rtl="0" algn="l">
              <a:lnSpc>
                <a:spcPct val="100000"/>
              </a:lnSpc>
              <a:spcBef>
                <a:spcPts val="0"/>
              </a:spcBef>
              <a:spcAft>
                <a:spcPts val="0"/>
              </a:spcAft>
              <a:buClr>
                <a:srgbClr val="000000"/>
              </a:buClr>
              <a:buSzPts val="400"/>
              <a:buFont typeface="Arial"/>
              <a:buNone/>
            </a:pPr>
            <a:r>
              <a:rPr b="0" i="0" lang="en-GB" sz="1300" u="none" cap="none" strike="noStrike">
                <a:solidFill>
                  <a:srgbClr val="CC0000"/>
                </a:solidFill>
                <a:latin typeface="Titillium Web"/>
                <a:ea typeface="Titillium Web"/>
                <a:cs typeface="Titillium Web"/>
                <a:sym typeface="Titillium Web"/>
              </a:rPr>
              <a:t>Superimposed thrombosis</a:t>
            </a:r>
            <a:r>
              <a:rPr b="0" i="0" lang="en-GB" sz="1300" u="none" cap="none" strike="noStrike">
                <a:solidFill>
                  <a:srgbClr val="434343"/>
                </a:solidFill>
                <a:latin typeface="Titillium Web"/>
                <a:ea typeface="Titillium Web"/>
                <a:cs typeface="Titillium Web"/>
                <a:sym typeface="Titillium Web"/>
              </a:rPr>
              <a:t> (</a:t>
            </a:r>
            <a:r>
              <a:rPr b="0" i="0" lang="en-GB" sz="1300" u="none" cap="none" strike="noStrike">
                <a:solidFill>
                  <a:srgbClr val="CC0000"/>
                </a:solidFill>
                <a:latin typeface="Titillium Web"/>
                <a:ea typeface="Titillium Web"/>
                <a:cs typeface="Titillium Web"/>
                <a:sym typeface="Titillium Web"/>
              </a:rPr>
              <a:t>and thromboembolism</a:t>
            </a:r>
            <a:r>
              <a:rPr b="0" i="0" lang="en-GB" sz="1300" u="none" cap="none" strike="noStrike">
                <a:solidFill>
                  <a:srgbClr val="434343"/>
                </a:solidFill>
                <a:latin typeface="Titillium Web"/>
                <a:ea typeface="Titillium Web"/>
                <a:cs typeface="Titillium Web"/>
                <a:sym typeface="Titillium Web"/>
              </a:rPr>
              <a:t>), which usually occurs on top of ruptured or ulcerated plaques. It is the most feared complication. The thrombus can lead to partial or complete occlusion of the lumen. The thrombus can also embolize and lead to myocardial infarction, cerebral infarct, or gangrene.</a:t>
            </a:r>
            <a:endParaRPr b="0" i="0" sz="1300" u="none" cap="none" strike="noStrike">
              <a:solidFill>
                <a:srgbClr val="434343"/>
              </a:solidFill>
              <a:latin typeface="Titillium Web"/>
              <a:ea typeface="Titillium Web"/>
              <a:cs typeface="Titillium Web"/>
              <a:sym typeface="Titillium Web"/>
            </a:endParaRPr>
          </a:p>
        </p:txBody>
      </p:sp>
      <p:cxnSp>
        <p:nvCxnSpPr>
          <p:cNvPr id="360" name="Google Shape;360;p16"/>
          <p:cNvCxnSpPr/>
          <p:nvPr/>
        </p:nvCxnSpPr>
        <p:spPr>
          <a:xfrm>
            <a:off x="4184767" y="3472878"/>
            <a:ext cx="1728300" cy="1543200"/>
          </a:xfrm>
          <a:prstGeom prst="bentConnector3">
            <a:avLst>
              <a:gd fmla="val 1781" name="adj1"/>
            </a:avLst>
          </a:prstGeom>
          <a:noFill/>
          <a:ln cap="flat" cmpd="sng" w="38100">
            <a:solidFill>
              <a:srgbClr val="9FC5E8"/>
            </a:solidFill>
            <a:prstDash val="solid"/>
            <a:round/>
            <a:headEnd len="sm" w="sm" type="none"/>
            <a:tailEnd len="med" w="med" type="oval"/>
          </a:ln>
        </p:spPr>
      </p:cxnSp>
      <p:cxnSp>
        <p:nvCxnSpPr>
          <p:cNvPr id="361" name="Google Shape;361;p16"/>
          <p:cNvCxnSpPr>
            <a:endCxn id="359" idx="2"/>
          </p:cNvCxnSpPr>
          <p:nvPr/>
        </p:nvCxnSpPr>
        <p:spPr>
          <a:xfrm rot="5400000">
            <a:off x="2048591" y="3911240"/>
            <a:ext cx="1572600" cy="1541400"/>
          </a:xfrm>
          <a:prstGeom prst="bentConnector5">
            <a:avLst>
              <a:gd fmla="val 10543" name="adj1"/>
              <a:gd fmla="val -206" name="adj2"/>
              <a:gd fmla="val 103709" name="adj3"/>
            </a:avLst>
          </a:prstGeom>
          <a:noFill/>
          <a:ln cap="flat" cmpd="sng" w="38100">
            <a:solidFill>
              <a:srgbClr val="9FC5E8"/>
            </a:solidFill>
            <a:prstDash val="solid"/>
            <a:round/>
            <a:headEnd len="sm" w="sm" type="none"/>
            <a:tailEnd len="med" w="med" type="oval"/>
          </a:ln>
        </p:spPr>
      </p:cxnSp>
      <p:sp>
        <p:nvSpPr>
          <p:cNvPr id="362" name="Google Shape;362;p16"/>
          <p:cNvSpPr/>
          <p:nvPr/>
        </p:nvSpPr>
        <p:spPr>
          <a:xfrm>
            <a:off x="-2501539" y="6572214"/>
            <a:ext cx="3384300" cy="2750700"/>
          </a:xfrm>
          <a:prstGeom prst="blockArc">
            <a:avLst>
              <a:gd fmla="val 16173554" name="adj1"/>
              <a:gd fmla="val 5420172" name="adj2"/>
              <a:gd fmla="val 998" name="adj3"/>
            </a:avLst>
          </a:prstGeom>
          <a:solidFill>
            <a:srgbClr val="B7B7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73763"/>
              </a:solidFill>
              <a:latin typeface="Titillium Web"/>
              <a:ea typeface="Titillium Web"/>
              <a:cs typeface="Titillium Web"/>
              <a:sym typeface="Titillium Web"/>
            </a:endParaRPr>
          </a:p>
        </p:txBody>
      </p:sp>
      <p:sp>
        <p:nvSpPr>
          <p:cNvPr id="363" name="Google Shape;363;p16"/>
          <p:cNvSpPr/>
          <p:nvPr/>
        </p:nvSpPr>
        <p:spPr>
          <a:xfrm>
            <a:off x="48650" y="6710262"/>
            <a:ext cx="526500" cy="427800"/>
          </a:xfrm>
          <a:prstGeom prst="diamond">
            <a:avLst/>
          </a:prstGeom>
          <a:solidFill>
            <a:srgbClr val="1155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FFFFFF"/>
                </a:solidFill>
                <a:latin typeface="Titillium Web"/>
                <a:ea typeface="Titillium Web"/>
                <a:cs typeface="Titillium Web"/>
                <a:sym typeface="Titillium Web"/>
              </a:rPr>
              <a:t>1</a:t>
            </a:r>
            <a:endParaRPr b="1" i="0" sz="1000" u="none" cap="none" strike="noStrike">
              <a:solidFill>
                <a:srgbClr val="FFFFFF"/>
              </a:solidFill>
              <a:latin typeface="Titillium Web"/>
              <a:ea typeface="Titillium Web"/>
              <a:cs typeface="Titillium Web"/>
              <a:sym typeface="Titillium Web"/>
            </a:endParaRPr>
          </a:p>
        </p:txBody>
      </p:sp>
      <p:sp>
        <p:nvSpPr>
          <p:cNvPr id="364" name="Google Shape;364;p16"/>
          <p:cNvSpPr/>
          <p:nvPr/>
        </p:nvSpPr>
        <p:spPr>
          <a:xfrm>
            <a:off x="575146" y="7792740"/>
            <a:ext cx="526500" cy="427800"/>
          </a:xfrm>
          <a:prstGeom prst="diamond">
            <a:avLst/>
          </a:prstGeom>
          <a:solidFill>
            <a:srgbClr val="1155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FFFFFF"/>
                </a:solidFill>
                <a:latin typeface="Titillium Web"/>
                <a:ea typeface="Titillium Web"/>
                <a:cs typeface="Titillium Web"/>
                <a:sym typeface="Titillium Web"/>
              </a:rPr>
              <a:t>3</a:t>
            </a:r>
            <a:endParaRPr b="1" i="0" sz="1000" u="none" cap="none" strike="noStrike">
              <a:solidFill>
                <a:srgbClr val="FFFFFF"/>
              </a:solidFill>
              <a:latin typeface="Titillium Web"/>
              <a:ea typeface="Titillium Web"/>
              <a:cs typeface="Titillium Web"/>
              <a:sym typeface="Titillium Web"/>
            </a:endParaRPr>
          </a:p>
        </p:txBody>
      </p:sp>
      <p:sp>
        <p:nvSpPr>
          <p:cNvPr id="365" name="Google Shape;365;p16"/>
          <p:cNvSpPr/>
          <p:nvPr/>
        </p:nvSpPr>
        <p:spPr>
          <a:xfrm>
            <a:off x="479350" y="7251509"/>
            <a:ext cx="526500" cy="427800"/>
          </a:xfrm>
          <a:prstGeom prst="diamond">
            <a:avLst/>
          </a:prstGeom>
          <a:solidFill>
            <a:srgbClr val="1155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FFFFFF"/>
                </a:solidFill>
                <a:latin typeface="Titillium Web"/>
                <a:ea typeface="Titillium Web"/>
                <a:cs typeface="Titillium Web"/>
                <a:sym typeface="Titillium Web"/>
              </a:rPr>
              <a:t>2</a:t>
            </a:r>
            <a:endParaRPr b="1" i="0" sz="1000" u="none" cap="none" strike="noStrike">
              <a:solidFill>
                <a:srgbClr val="FFFFFF"/>
              </a:solidFill>
              <a:latin typeface="Titillium Web"/>
              <a:ea typeface="Titillium Web"/>
              <a:cs typeface="Titillium Web"/>
              <a:sym typeface="Titillium Web"/>
            </a:endParaRPr>
          </a:p>
        </p:txBody>
      </p:sp>
      <p:sp>
        <p:nvSpPr>
          <p:cNvPr id="366" name="Google Shape;366;p16"/>
          <p:cNvSpPr/>
          <p:nvPr/>
        </p:nvSpPr>
        <p:spPr>
          <a:xfrm>
            <a:off x="479353" y="8380061"/>
            <a:ext cx="526500" cy="427800"/>
          </a:xfrm>
          <a:prstGeom prst="diamond">
            <a:avLst/>
          </a:prstGeom>
          <a:solidFill>
            <a:srgbClr val="1155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FFFFFF"/>
                </a:solidFill>
                <a:latin typeface="Titillium Web"/>
                <a:ea typeface="Titillium Web"/>
                <a:cs typeface="Titillium Web"/>
                <a:sym typeface="Titillium Web"/>
              </a:rPr>
              <a:t>4</a:t>
            </a:r>
            <a:endParaRPr b="1" i="0" sz="1000" u="none" cap="none" strike="noStrike">
              <a:solidFill>
                <a:srgbClr val="FFFFFF"/>
              </a:solidFill>
              <a:latin typeface="Titillium Web"/>
              <a:ea typeface="Titillium Web"/>
              <a:cs typeface="Titillium Web"/>
              <a:sym typeface="Titillium Web"/>
            </a:endParaRPr>
          </a:p>
        </p:txBody>
      </p:sp>
      <p:sp>
        <p:nvSpPr>
          <p:cNvPr id="367" name="Google Shape;367;p16"/>
          <p:cNvSpPr/>
          <p:nvPr/>
        </p:nvSpPr>
        <p:spPr>
          <a:xfrm>
            <a:off x="48650" y="8807843"/>
            <a:ext cx="526500" cy="427800"/>
          </a:xfrm>
          <a:prstGeom prst="diamond">
            <a:avLst/>
          </a:prstGeom>
          <a:solidFill>
            <a:srgbClr val="1155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FFFFFF"/>
                </a:solidFill>
                <a:latin typeface="Titillium Web"/>
                <a:ea typeface="Titillium Web"/>
                <a:cs typeface="Titillium Web"/>
                <a:sym typeface="Titillium Web"/>
              </a:rPr>
              <a:t>5</a:t>
            </a:r>
            <a:endParaRPr b="1" i="0" sz="1000" u="none" cap="none" strike="noStrike">
              <a:solidFill>
                <a:srgbClr val="FFFFFF"/>
              </a:solidFill>
              <a:latin typeface="Titillium Web"/>
              <a:ea typeface="Titillium Web"/>
              <a:cs typeface="Titillium Web"/>
              <a:sym typeface="Titillium Web"/>
            </a:endParaRPr>
          </a:p>
        </p:txBody>
      </p:sp>
      <p:sp>
        <p:nvSpPr>
          <p:cNvPr id="368" name="Google Shape;368;p16"/>
          <p:cNvSpPr txBox="1"/>
          <p:nvPr/>
        </p:nvSpPr>
        <p:spPr>
          <a:xfrm>
            <a:off x="164851" y="5873854"/>
            <a:ext cx="38682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434343"/>
                </a:solidFill>
                <a:latin typeface="Titillium Web"/>
                <a:ea typeface="Titillium Web"/>
                <a:cs typeface="Titillium Web"/>
                <a:sym typeface="Titillium Web"/>
              </a:rPr>
              <a:t>AS Clinical Complications:</a:t>
            </a:r>
            <a:endParaRPr b="1" i="0" sz="16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6"/>
          <p:cNvSpPr txBox="1"/>
          <p:nvPr/>
        </p:nvSpPr>
        <p:spPr>
          <a:xfrm>
            <a:off x="575150" y="6710250"/>
            <a:ext cx="32262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434343"/>
                </a:solidFill>
                <a:latin typeface="Titillium Web"/>
                <a:ea typeface="Titillium Web"/>
                <a:cs typeface="Titillium Web"/>
                <a:sym typeface="Titillium Web"/>
              </a:rPr>
              <a:t>Myocardial infarction (heart attack)</a:t>
            </a:r>
            <a:endParaRPr b="0" i="0" sz="1300" u="none" cap="none" strike="noStrike">
              <a:solidFill>
                <a:srgbClr val="000000"/>
              </a:solidFill>
              <a:latin typeface="Arial"/>
              <a:ea typeface="Arial"/>
              <a:cs typeface="Arial"/>
              <a:sym typeface="Arial"/>
            </a:endParaRPr>
          </a:p>
        </p:txBody>
      </p:sp>
      <p:sp>
        <p:nvSpPr>
          <p:cNvPr id="370" name="Google Shape;370;p16"/>
          <p:cNvSpPr txBox="1"/>
          <p:nvPr/>
        </p:nvSpPr>
        <p:spPr>
          <a:xfrm>
            <a:off x="1004684" y="7228150"/>
            <a:ext cx="30000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434343"/>
                </a:solidFill>
                <a:latin typeface="Titillium Web"/>
                <a:ea typeface="Titillium Web"/>
                <a:cs typeface="Titillium Web"/>
                <a:sym typeface="Titillium Web"/>
              </a:rPr>
              <a:t>Cerebral infarction (stroke)</a:t>
            </a:r>
            <a:endParaRPr i="0" sz="14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6"/>
          <p:cNvSpPr txBox="1"/>
          <p:nvPr/>
        </p:nvSpPr>
        <p:spPr>
          <a:xfrm>
            <a:off x="1119300" y="8380050"/>
            <a:ext cx="27303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434343"/>
                </a:solidFill>
                <a:latin typeface="Titillium Web"/>
                <a:ea typeface="Titillium Web"/>
                <a:cs typeface="Titillium Web"/>
                <a:sym typeface="Titillium Web"/>
              </a:rPr>
              <a:t>Mesenteric occlusion</a:t>
            </a:r>
            <a:endParaRPr i="0" sz="14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itillium Web"/>
              <a:ea typeface="Titillium Web"/>
              <a:cs typeface="Titillium Web"/>
              <a:sym typeface="Titillium Web"/>
            </a:endParaRPr>
          </a:p>
        </p:txBody>
      </p:sp>
      <p:sp>
        <p:nvSpPr>
          <p:cNvPr id="372" name="Google Shape;372;p16"/>
          <p:cNvSpPr txBox="1"/>
          <p:nvPr/>
        </p:nvSpPr>
        <p:spPr>
          <a:xfrm>
            <a:off x="575150" y="8928350"/>
            <a:ext cx="4937700" cy="124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434343"/>
                </a:solidFill>
                <a:latin typeface="Titillium Web"/>
                <a:ea typeface="Titillium Web"/>
                <a:cs typeface="Titillium Web"/>
                <a:sym typeface="Titillium Web"/>
              </a:rPr>
              <a:t>Peripheral vascular disease (gangrene of the legs) </a:t>
            </a:r>
            <a:endParaRPr i="0" sz="14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itillium Web"/>
              <a:ea typeface="Titillium Web"/>
              <a:cs typeface="Titillium Web"/>
              <a:sym typeface="Titillium Web"/>
            </a:endParaRPr>
          </a:p>
        </p:txBody>
      </p:sp>
      <p:pic>
        <p:nvPicPr>
          <p:cNvPr id="373" name="Google Shape;373;p16"/>
          <p:cNvPicPr preferRelativeResize="0"/>
          <p:nvPr/>
        </p:nvPicPr>
        <p:blipFill rotWithShape="1">
          <a:blip r:embed="rId3">
            <a:alphaModFix/>
          </a:blip>
          <a:srcRect b="0" l="0" r="0" t="0"/>
          <a:stretch/>
        </p:blipFill>
        <p:spPr>
          <a:xfrm>
            <a:off x="4660500" y="7852675"/>
            <a:ext cx="2197501" cy="1827300"/>
          </a:xfrm>
          <a:prstGeom prst="rect">
            <a:avLst/>
          </a:prstGeom>
          <a:noFill/>
          <a:ln cap="flat" cmpd="sng" w="28575">
            <a:solidFill>
              <a:srgbClr val="999999"/>
            </a:solidFill>
            <a:prstDash val="dash"/>
            <a:round/>
            <a:headEnd len="sm" w="sm" type="none"/>
            <a:tailEnd len="sm" w="sm" type="none"/>
          </a:ln>
        </p:spPr>
      </p:pic>
      <p:sp>
        <p:nvSpPr>
          <p:cNvPr id="374" name="Google Shape;374;p16"/>
          <p:cNvSpPr txBox="1"/>
          <p:nvPr/>
        </p:nvSpPr>
        <p:spPr>
          <a:xfrm>
            <a:off x="5384898" y="9614150"/>
            <a:ext cx="1133400" cy="100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999999"/>
                </a:solidFill>
                <a:latin typeface="Titillium Web"/>
                <a:ea typeface="Titillium Web"/>
                <a:cs typeface="Titillium Web"/>
                <a:sym typeface="Titillium Web"/>
              </a:rPr>
              <a:t>EXTRA pic</a:t>
            </a:r>
            <a:endParaRPr b="1" i="0" sz="1100" u="none" cap="none" strike="noStrike">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6"/>
          <p:cNvSpPr txBox="1"/>
          <p:nvPr/>
        </p:nvSpPr>
        <p:spPr>
          <a:xfrm>
            <a:off x="790700" y="6159320"/>
            <a:ext cx="1962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4A86E8"/>
                </a:solidFill>
                <a:latin typeface="Titillium Web"/>
                <a:ea typeface="Titillium Web"/>
                <a:cs typeface="Titillium Web"/>
                <a:sym typeface="Titillium Web"/>
              </a:rPr>
              <a:t>Male’s slides only</a:t>
            </a:r>
            <a:endParaRPr b="0" i="0" sz="1400" u="none" cap="none" strike="noStrike">
              <a:solidFill>
                <a:srgbClr val="4A86E8"/>
              </a:solidFill>
              <a:latin typeface="Arial"/>
              <a:ea typeface="Arial"/>
              <a:cs typeface="Arial"/>
              <a:sym typeface="Arial"/>
            </a:endParaRPr>
          </a:p>
        </p:txBody>
      </p:sp>
      <p:sp>
        <p:nvSpPr>
          <p:cNvPr id="376" name="Google Shape;376;p16"/>
          <p:cNvSpPr txBox="1"/>
          <p:nvPr/>
        </p:nvSpPr>
        <p:spPr>
          <a:xfrm>
            <a:off x="2665254" y="652360"/>
            <a:ext cx="30000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A64D79"/>
                </a:solidFill>
                <a:latin typeface="Titillium Web"/>
                <a:ea typeface="Titillium Web"/>
                <a:cs typeface="Titillium Web"/>
                <a:sym typeface="Titillium Web"/>
              </a:rPr>
              <a:t>Female slides Only</a:t>
            </a:r>
            <a:endParaRPr b="0" i="0" sz="1600" u="none" cap="none" strike="noStrike">
              <a:solidFill>
                <a:srgbClr val="C27BA0"/>
              </a:solidFill>
              <a:latin typeface="Titillium Web"/>
              <a:ea typeface="Titillium Web"/>
              <a:cs typeface="Titillium Web"/>
              <a:sym typeface="Titillium Web"/>
            </a:endParaRPr>
          </a:p>
        </p:txBody>
      </p:sp>
      <p:pic>
        <p:nvPicPr>
          <p:cNvPr id="377" name="Google Shape;377;p16"/>
          <p:cNvPicPr preferRelativeResize="0"/>
          <p:nvPr/>
        </p:nvPicPr>
        <p:blipFill rotWithShape="1">
          <a:blip r:embed="rId4">
            <a:alphaModFix/>
          </a:blip>
          <a:srcRect b="2222" l="2023" r="5133" t="1159"/>
          <a:stretch/>
        </p:blipFill>
        <p:spPr>
          <a:xfrm>
            <a:off x="4634288" y="6105113"/>
            <a:ext cx="2249925" cy="1734175"/>
          </a:xfrm>
          <a:prstGeom prst="rect">
            <a:avLst/>
          </a:prstGeom>
          <a:noFill/>
          <a:ln>
            <a:noFill/>
          </a:ln>
        </p:spPr>
      </p:pic>
      <p:sp>
        <p:nvSpPr>
          <p:cNvPr id="378" name="Google Shape;378;p16"/>
          <p:cNvSpPr txBox="1"/>
          <p:nvPr/>
        </p:nvSpPr>
        <p:spPr>
          <a:xfrm>
            <a:off x="3049725" y="5446188"/>
            <a:ext cx="3998400" cy="193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i="0" lang="en-GB" sz="900" u="none" cap="none" strike="noStrike">
                <a:solidFill>
                  <a:srgbClr val="6AA84F"/>
                </a:solidFill>
                <a:latin typeface="Titillium Web"/>
                <a:ea typeface="Titillium Web"/>
                <a:cs typeface="Titillium Web"/>
                <a:sym typeface="Titillium Web"/>
              </a:rPr>
              <a:t>If an atherosclerotic lesion progressively occludes a coronary artery at a sufficiently slow rate over years, other coronary vessels may undergo remodeling and provide compensatory blood flow to the area at risk; such collateral perfusion can subsequently protect</a:t>
            </a:r>
            <a:endParaRPr i="0" sz="900" u="none" cap="none" strike="noStrike">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900"/>
              <a:buFont typeface="Arial"/>
              <a:buNone/>
            </a:pPr>
            <a:r>
              <a:rPr i="0" lang="en-GB" sz="900" u="none" cap="none" strike="noStrike">
                <a:solidFill>
                  <a:srgbClr val="6AA84F"/>
                </a:solidFill>
                <a:latin typeface="Titillium Web"/>
                <a:ea typeface="Titillium Web"/>
                <a:cs typeface="Titillium Web"/>
                <a:sym typeface="Titillium Web"/>
              </a:rPr>
              <a:t> against MI, even if the</a:t>
            </a:r>
            <a:endParaRPr i="0" sz="900" u="none" cap="none" strike="noStrike">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900"/>
              <a:buFont typeface="Arial"/>
              <a:buNone/>
            </a:pPr>
            <a:r>
              <a:rPr i="0" lang="en-GB" sz="900" u="none" cap="none" strike="noStrike">
                <a:solidFill>
                  <a:srgbClr val="6AA84F"/>
                </a:solidFill>
                <a:latin typeface="Titillium Web"/>
                <a:ea typeface="Titillium Web"/>
                <a:cs typeface="Titillium Web"/>
                <a:sym typeface="Titillium Web"/>
              </a:rPr>
              <a:t> original vessel becomes </a:t>
            </a:r>
            <a:endParaRPr i="0" sz="900" u="none" cap="none" strike="noStrike">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900"/>
              <a:buFont typeface="Arial"/>
              <a:buNone/>
            </a:pPr>
            <a:r>
              <a:rPr i="0" lang="en-GB" sz="900" u="none" cap="none" strike="noStrike">
                <a:solidFill>
                  <a:srgbClr val="6AA84F"/>
                </a:solidFill>
                <a:latin typeface="Titillium Web"/>
                <a:ea typeface="Titillium Web"/>
                <a:cs typeface="Titillium Web"/>
                <a:sym typeface="Titillium Web"/>
              </a:rPr>
              <a:t>completely occluded.</a:t>
            </a:r>
            <a:endParaRPr i="0" sz="900" u="none" cap="none" strike="noStrike">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900"/>
              <a:buFont typeface="Arial"/>
              <a:buNone/>
            </a:pPr>
            <a:r>
              <a:rPr i="0" lang="en-GB" sz="900" u="none" cap="none" strike="noStrike">
                <a:solidFill>
                  <a:srgbClr val="6AA84F"/>
                </a:solidFill>
                <a:latin typeface="Titillium Web"/>
                <a:ea typeface="Titillium Web"/>
                <a:cs typeface="Titillium Web"/>
                <a:sym typeface="Titillium Web"/>
              </a:rPr>
              <a:t> Unfortunately with </a:t>
            </a:r>
            <a:endParaRPr i="0" sz="900" u="none" cap="none" strike="noStrike">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900"/>
              <a:buFont typeface="Arial"/>
              <a:buNone/>
            </a:pPr>
            <a:r>
              <a:rPr i="0" lang="en-GB" sz="900" u="none" cap="none" strike="noStrike">
                <a:solidFill>
                  <a:srgbClr val="6AA84F"/>
                </a:solidFill>
                <a:latin typeface="Titillium Web"/>
                <a:ea typeface="Titillium Web"/>
                <a:cs typeface="Titillium Web"/>
                <a:sym typeface="Titillium Web"/>
              </a:rPr>
              <a:t>acute coronary </a:t>
            </a:r>
            <a:endParaRPr i="0" sz="900" u="none" cap="none" strike="noStrike">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900"/>
              <a:buFont typeface="Arial"/>
              <a:buNone/>
            </a:pPr>
            <a:r>
              <a:rPr i="0" lang="en-GB" sz="900" u="none" cap="none" strike="noStrike">
                <a:solidFill>
                  <a:srgbClr val="6AA84F"/>
                </a:solidFill>
                <a:latin typeface="Titillium Web"/>
                <a:ea typeface="Titillium Web"/>
                <a:cs typeface="Titillium Web"/>
                <a:sym typeface="Titillium Web"/>
              </a:rPr>
              <a:t>blockage there is no</a:t>
            </a:r>
            <a:endParaRPr i="0" sz="900" u="none" cap="none" strike="noStrike">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900"/>
              <a:buFont typeface="Arial"/>
              <a:buNone/>
            </a:pPr>
            <a:r>
              <a:rPr i="0" lang="en-GB" sz="900" u="none" cap="none" strike="noStrike">
                <a:solidFill>
                  <a:srgbClr val="6AA84F"/>
                </a:solidFill>
                <a:latin typeface="Titillium Web"/>
                <a:ea typeface="Titillium Web"/>
                <a:cs typeface="Titillium Web"/>
                <a:sym typeface="Titillium Web"/>
              </a:rPr>
              <a:t> time for collateral flow</a:t>
            </a:r>
            <a:endParaRPr i="0" sz="900" u="none" cap="none" strike="noStrike">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900"/>
              <a:buFont typeface="Arial"/>
              <a:buNone/>
            </a:pPr>
            <a:r>
              <a:rPr i="0" lang="en-GB" sz="900" u="none" cap="none" strike="noStrike">
                <a:solidFill>
                  <a:srgbClr val="6AA84F"/>
                </a:solidFill>
                <a:latin typeface="Titillium Web"/>
                <a:ea typeface="Titillium Web"/>
                <a:cs typeface="Titillium Web"/>
                <a:sym typeface="Titillium Web"/>
              </a:rPr>
              <a:t> to develop and </a:t>
            </a:r>
            <a:endParaRPr i="0" sz="900" u="none" cap="none" strike="noStrike">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900"/>
              <a:buFont typeface="Arial"/>
              <a:buNone/>
            </a:pPr>
            <a:r>
              <a:rPr i="0" lang="en-GB" sz="900" u="none" cap="none" strike="noStrike">
                <a:solidFill>
                  <a:srgbClr val="6AA84F"/>
                </a:solidFill>
                <a:latin typeface="Titillium Web"/>
                <a:ea typeface="Titillium Web"/>
                <a:cs typeface="Titillium Web"/>
                <a:sym typeface="Titillium Web"/>
              </a:rPr>
              <a:t>infarction results </a:t>
            </a:r>
            <a:endParaRPr i="0" sz="900" u="none" cap="none" strike="noStrike">
              <a:solidFill>
                <a:srgbClr val="6AA84F"/>
              </a:solidFill>
              <a:latin typeface="Titillium Web"/>
              <a:ea typeface="Titillium Web"/>
              <a:cs typeface="Titillium Web"/>
              <a:sym typeface="Titillium Web"/>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7"/>
          <p:cNvSpPr txBox="1"/>
          <p:nvPr>
            <p:ph type="title"/>
          </p:nvPr>
        </p:nvSpPr>
        <p:spPr>
          <a:xfrm>
            <a:off x="237525" y="629350"/>
            <a:ext cx="6858000" cy="3963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53846"/>
              <a:buNone/>
            </a:pPr>
            <a:r>
              <a:rPr lang="en-GB" sz="2600"/>
              <a:t>Stroke/Cerebrovascular Accident</a:t>
            </a:r>
            <a:endParaRPr sz="2400">
              <a:solidFill>
                <a:srgbClr val="44546A"/>
              </a:solidFill>
              <a:latin typeface="Comic Sans MS"/>
              <a:ea typeface="Comic Sans MS"/>
              <a:cs typeface="Comic Sans MS"/>
              <a:sym typeface="Comic Sans MS"/>
            </a:endParaRPr>
          </a:p>
        </p:txBody>
      </p:sp>
      <p:pic>
        <p:nvPicPr>
          <p:cNvPr id="384" name="Google Shape;384;p17"/>
          <p:cNvPicPr preferRelativeResize="0"/>
          <p:nvPr/>
        </p:nvPicPr>
        <p:blipFill rotWithShape="1">
          <a:blip r:embed="rId3">
            <a:alphaModFix/>
          </a:blip>
          <a:srcRect b="0" l="0" r="0" t="0"/>
          <a:stretch/>
        </p:blipFill>
        <p:spPr>
          <a:xfrm>
            <a:off x="565372" y="1165074"/>
            <a:ext cx="1371839" cy="1512449"/>
          </a:xfrm>
          <a:prstGeom prst="rect">
            <a:avLst/>
          </a:prstGeom>
          <a:noFill/>
          <a:ln>
            <a:noFill/>
          </a:ln>
        </p:spPr>
      </p:pic>
      <p:pic>
        <p:nvPicPr>
          <p:cNvPr id="385" name="Google Shape;385;p17"/>
          <p:cNvPicPr preferRelativeResize="0"/>
          <p:nvPr/>
        </p:nvPicPr>
        <p:blipFill rotWithShape="1">
          <a:blip r:embed="rId4">
            <a:alphaModFix/>
          </a:blip>
          <a:srcRect b="0" l="0" r="0" t="0"/>
          <a:stretch/>
        </p:blipFill>
        <p:spPr>
          <a:xfrm>
            <a:off x="1886624" y="1165075"/>
            <a:ext cx="1859125" cy="1512451"/>
          </a:xfrm>
          <a:prstGeom prst="rect">
            <a:avLst/>
          </a:prstGeom>
          <a:noFill/>
          <a:ln>
            <a:noFill/>
          </a:ln>
        </p:spPr>
      </p:pic>
      <p:sp>
        <p:nvSpPr>
          <p:cNvPr id="386" name="Google Shape;386;p17"/>
          <p:cNvSpPr txBox="1"/>
          <p:nvPr>
            <p:ph type="title"/>
          </p:nvPr>
        </p:nvSpPr>
        <p:spPr>
          <a:xfrm>
            <a:off x="-406650" y="2932700"/>
            <a:ext cx="7671300" cy="687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000"/>
              <a:buNone/>
            </a:pPr>
            <a:r>
              <a:rPr lang="en-GB" sz="2300"/>
              <a:t>Atherosclerosis and Cardiovascular Disease </a:t>
            </a:r>
            <a:endParaRPr sz="2300"/>
          </a:p>
          <a:p>
            <a:pPr indent="0" lvl="0" marL="0" rtl="0" algn="l">
              <a:lnSpc>
                <a:spcPct val="100000"/>
              </a:lnSpc>
              <a:spcBef>
                <a:spcPts val="0"/>
              </a:spcBef>
              <a:spcAft>
                <a:spcPts val="0"/>
              </a:spcAft>
              <a:buSzPts val="4000"/>
              <a:buNone/>
            </a:pPr>
            <a:r>
              <a:t/>
            </a:r>
            <a:endParaRPr sz="2400">
              <a:solidFill>
                <a:srgbClr val="44546A"/>
              </a:solidFill>
              <a:latin typeface="Comic Sans MS"/>
              <a:ea typeface="Comic Sans MS"/>
              <a:cs typeface="Comic Sans MS"/>
              <a:sym typeface="Comic Sans MS"/>
            </a:endParaRPr>
          </a:p>
        </p:txBody>
      </p:sp>
      <p:pic>
        <p:nvPicPr>
          <p:cNvPr id="387" name="Google Shape;387;p17"/>
          <p:cNvPicPr preferRelativeResize="0"/>
          <p:nvPr/>
        </p:nvPicPr>
        <p:blipFill rotWithShape="1">
          <a:blip r:embed="rId5">
            <a:alphaModFix/>
          </a:blip>
          <a:srcRect b="0" l="0" r="0" t="0"/>
          <a:stretch/>
        </p:blipFill>
        <p:spPr>
          <a:xfrm>
            <a:off x="1544500" y="3445500"/>
            <a:ext cx="3768998" cy="2261912"/>
          </a:xfrm>
          <a:prstGeom prst="rect">
            <a:avLst/>
          </a:prstGeom>
          <a:noFill/>
          <a:ln>
            <a:noFill/>
          </a:ln>
        </p:spPr>
      </p:pic>
      <p:sp>
        <p:nvSpPr>
          <p:cNvPr id="388" name="Google Shape;388;p17"/>
          <p:cNvSpPr txBox="1"/>
          <p:nvPr/>
        </p:nvSpPr>
        <p:spPr>
          <a:xfrm>
            <a:off x="3818525" y="1194225"/>
            <a:ext cx="2512200" cy="1569900"/>
          </a:xfrm>
          <a:prstGeom prst="rect">
            <a:avLst/>
          </a:prstGeom>
          <a:noFill/>
          <a:ln cap="flat" cmpd="sng" w="9525">
            <a:solidFill>
              <a:srgbClr val="999999"/>
            </a:solidFill>
            <a:prstDash val="lg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999999"/>
                </a:solidFill>
                <a:latin typeface="Titillium Web"/>
                <a:ea typeface="Titillium Web"/>
                <a:cs typeface="Titillium Web"/>
                <a:sym typeface="Titillium Web"/>
              </a:rPr>
              <a:t>Ischemic stroke occurs when oxygen-rich blood flow to the brain is restricted, the type of the stroke depends on the site involved.  #439</a:t>
            </a:r>
            <a:endParaRPr b="1" i="0" sz="1500" u="none" cap="none" strike="noStrike">
              <a:solidFill>
                <a:srgbClr val="999999"/>
              </a:solidFill>
              <a:latin typeface="Titillium Web"/>
              <a:ea typeface="Titillium Web"/>
              <a:cs typeface="Titillium Web"/>
              <a:sym typeface="Titillium Web"/>
            </a:endParaRPr>
          </a:p>
        </p:txBody>
      </p:sp>
      <p:sp>
        <p:nvSpPr>
          <p:cNvPr id="389" name="Google Shape;389;p17"/>
          <p:cNvSpPr txBox="1"/>
          <p:nvPr/>
        </p:nvSpPr>
        <p:spPr>
          <a:xfrm>
            <a:off x="4706140" y="153548"/>
            <a:ext cx="30000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A64D79"/>
                </a:solidFill>
                <a:latin typeface="Titillium Web"/>
                <a:ea typeface="Titillium Web"/>
                <a:cs typeface="Titillium Web"/>
                <a:sym typeface="Titillium Web"/>
              </a:rPr>
              <a:t>Female slides Only</a:t>
            </a:r>
            <a:endParaRPr b="0" i="0" sz="1600" u="none" cap="none" strike="noStrike">
              <a:solidFill>
                <a:srgbClr val="C27BA0"/>
              </a:solidFill>
              <a:latin typeface="Titillium Web"/>
              <a:ea typeface="Titillium Web"/>
              <a:cs typeface="Titillium Web"/>
              <a:sym typeface="Titillium Web"/>
            </a:endParaRPr>
          </a:p>
        </p:txBody>
      </p:sp>
      <p:pic>
        <p:nvPicPr>
          <p:cNvPr id="390" name="Google Shape;390;p17"/>
          <p:cNvPicPr preferRelativeResize="0"/>
          <p:nvPr/>
        </p:nvPicPr>
        <p:blipFill rotWithShape="1">
          <a:blip r:embed="rId6">
            <a:alphaModFix/>
          </a:blip>
          <a:srcRect b="0" l="0" r="0" t="0"/>
          <a:stretch/>
        </p:blipFill>
        <p:spPr>
          <a:xfrm>
            <a:off x="3218000" y="6475399"/>
            <a:ext cx="3460773" cy="1904077"/>
          </a:xfrm>
          <a:prstGeom prst="rect">
            <a:avLst/>
          </a:prstGeom>
          <a:noFill/>
          <a:ln cap="flat" cmpd="sng" w="28575">
            <a:solidFill>
              <a:srgbClr val="999999"/>
            </a:solidFill>
            <a:prstDash val="lgDash"/>
            <a:round/>
            <a:headEnd len="sm" w="sm" type="none"/>
            <a:tailEnd len="sm" w="sm" type="none"/>
          </a:ln>
        </p:spPr>
      </p:pic>
      <p:pic>
        <p:nvPicPr>
          <p:cNvPr id="391" name="Google Shape;391;p17"/>
          <p:cNvPicPr preferRelativeResize="0"/>
          <p:nvPr/>
        </p:nvPicPr>
        <p:blipFill rotWithShape="1">
          <a:blip r:embed="rId7">
            <a:alphaModFix/>
          </a:blip>
          <a:srcRect b="0" l="0" r="0" t="0"/>
          <a:stretch/>
        </p:blipFill>
        <p:spPr>
          <a:xfrm>
            <a:off x="361950" y="6296475"/>
            <a:ext cx="2281021" cy="2261926"/>
          </a:xfrm>
          <a:prstGeom prst="rect">
            <a:avLst/>
          </a:prstGeom>
          <a:noFill/>
          <a:ln>
            <a:noFill/>
          </a:ln>
        </p:spPr>
      </p:pic>
      <p:grpSp>
        <p:nvGrpSpPr>
          <p:cNvPr id="392" name="Google Shape;392;p17"/>
          <p:cNvGrpSpPr/>
          <p:nvPr/>
        </p:nvGrpSpPr>
        <p:grpSpPr>
          <a:xfrm>
            <a:off x="676951" y="8708997"/>
            <a:ext cx="2822370" cy="1101097"/>
            <a:chOff x="1377052" y="16149539"/>
            <a:chExt cx="9139800" cy="3506679"/>
          </a:xfrm>
        </p:grpSpPr>
        <p:grpSp>
          <p:nvGrpSpPr>
            <p:cNvPr id="393" name="Google Shape;393;p17"/>
            <p:cNvGrpSpPr/>
            <p:nvPr/>
          </p:nvGrpSpPr>
          <p:grpSpPr>
            <a:xfrm>
              <a:off x="4606059" y="16149539"/>
              <a:ext cx="2180245" cy="1421825"/>
              <a:chOff x="13562493" y="9357489"/>
              <a:chExt cx="2180245" cy="1421825"/>
            </a:xfrm>
          </p:grpSpPr>
          <p:grpSp>
            <p:nvGrpSpPr>
              <p:cNvPr id="394" name="Google Shape;394;p17"/>
              <p:cNvGrpSpPr/>
              <p:nvPr/>
            </p:nvGrpSpPr>
            <p:grpSpPr>
              <a:xfrm>
                <a:off x="13562493" y="9357489"/>
                <a:ext cx="2180245" cy="1421825"/>
                <a:chOff x="13562493" y="9357489"/>
                <a:chExt cx="2180245" cy="1421825"/>
              </a:xfrm>
            </p:grpSpPr>
            <p:sp>
              <p:nvSpPr>
                <p:cNvPr id="395" name="Google Shape;395;p17"/>
                <p:cNvSpPr/>
                <p:nvPr/>
              </p:nvSpPr>
              <p:spPr>
                <a:xfrm>
                  <a:off x="13645127" y="9464890"/>
                  <a:ext cx="1994400" cy="1204500"/>
                </a:xfrm>
                <a:prstGeom prst="roundRect">
                  <a:avLst>
                    <a:gd fmla="val 16667" name="adj"/>
                  </a:avLst>
                </a:prstGeom>
                <a:solidFill>
                  <a:srgbClr val="E0666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6" name="Google Shape;396;p17"/>
                <p:cNvGrpSpPr/>
                <p:nvPr/>
              </p:nvGrpSpPr>
              <p:grpSpPr>
                <a:xfrm>
                  <a:off x="13562493" y="9357489"/>
                  <a:ext cx="2180245" cy="1421825"/>
                  <a:chOff x="3476576" y="2633631"/>
                  <a:chExt cx="417024" cy="293244"/>
                </a:xfrm>
              </p:grpSpPr>
              <p:sp>
                <p:nvSpPr>
                  <p:cNvPr id="397" name="Google Shape;397;p17"/>
                  <p:cNvSpPr/>
                  <p:nvPr/>
                </p:nvSpPr>
                <p:spPr>
                  <a:xfrm>
                    <a:off x="3476576" y="2633631"/>
                    <a:ext cx="417024" cy="293244"/>
                  </a:xfrm>
                  <a:custGeom>
                    <a:rect b="b" l="l" r="r" t="t"/>
                    <a:pathLst>
                      <a:path extrusionOk="0" h="14051" w="19982">
                        <a:moveTo>
                          <a:pt x="17056" y="1172"/>
                        </a:moveTo>
                        <a:cubicBezTo>
                          <a:pt x="18023" y="1172"/>
                          <a:pt x="18811" y="1961"/>
                          <a:pt x="18811" y="2929"/>
                        </a:cubicBezTo>
                        <a:lnTo>
                          <a:pt x="18811" y="11124"/>
                        </a:lnTo>
                        <a:cubicBezTo>
                          <a:pt x="18811" y="12092"/>
                          <a:pt x="18023" y="12881"/>
                          <a:pt x="17056" y="12881"/>
                        </a:cubicBezTo>
                        <a:lnTo>
                          <a:pt x="2927" y="12881"/>
                        </a:lnTo>
                        <a:cubicBezTo>
                          <a:pt x="1959" y="12881"/>
                          <a:pt x="1172" y="12092"/>
                          <a:pt x="1172" y="11124"/>
                        </a:cubicBezTo>
                        <a:lnTo>
                          <a:pt x="1172" y="2929"/>
                        </a:lnTo>
                        <a:cubicBezTo>
                          <a:pt x="1172" y="1961"/>
                          <a:pt x="1959" y="1172"/>
                          <a:pt x="2927" y="1172"/>
                        </a:cubicBezTo>
                        <a:close/>
                        <a:moveTo>
                          <a:pt x="2927" y="1"/>
                        </a:moveTo>
                        <a:cubicBezTo>
                          <a:pt x="1313" y="1"/>
                          <a:pt x="1" y="1315"/>
                          <a:pt x="1" y="2929"/>
                        </a:cubicBezTo>
                        <a:lnTo>
                          <a:pt x="1" y="11124"/>
                        </a:lnTo>
                        <a:cubicBezTo>
                          <a:pt x="1" y="12738"/>
                          <a:pt x="1313" y="14050"/>
                          <a:pt x="2927" y="14050"/>
                        </a:cubicBezTo>
                        <a:lnTo>
                          <a:pt x="17056" y="14050"/>
                        </a:lnTo>
                        <a:cubicBezTo>
                          <a:pt x="18669" y="14050"/>
                          <a:pt x="19982" y="12738"/>
                          <a:pt x="19982" y="11124"/>
                        </a:cubicBezTo>
                        <a:lnTo>
                          <a:pt x="19982" y="2929"/>
                        </a:lnTo>
                        <a:cubicBezTo>
                          <a:pt x="19982" y="1315"/>
                          <a:pt x="18669" y="1"/>
                          <a:pt x="17056"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7"/>
                  <p:cNvSpPr/>
                  <p:nvPr/>
                </p:nvSpPr>
                <p:spPr>
                  <a:xfrm>
                    <a:off x="3636206" y="2706945"/>
                    <a:ext cx="122194" cy="146633"/>
                  </a:xfrm>
                  <a:custGeom>
                    <a:rect b="b" l="l" r="r" t="t"/>
                    <a:pathLst>
                      <a:path extrusionOk="0" h="7026" w="5855">
                        <a:moveTo>
                          <a:pt x="1172" y="1643"/>
                        </a:moveTo>
                        <a:lnTo>
                          <a:pt x="4165" y="3514"/>
                        </a:lnTo>
                        <a:lnTo>
                          <a:pt x="1172" y="5384"/>
                        </a:lnTo>
                        <a:lnTo>
                          <a:pt x="1172" y="1643"/>
                        </a:lnTo>
                        <a:close/>
                        <a:moveTo>
                          <a:pt x="586" y="0"/>
                        </a:moveTo>
                        <a:cubicBezTo>
                          <a:pt x="489" y="0"/>
                          <a:pt x="391" y="25"/>
                          <a:pt x="302" y="74"/>
                        </a:cubicBezTo>
                        <a:cubicBezTo>
                          <a:pt x="116" y="178"/>
                          <a:pt x="1" y="373"/>
                          <a:pt x="1" y="587"/>
                        </a:cubicBezTo>
                        <a:lnTo>
                          <a:pt x="1" y="6440"/>
                        </a:lnTo>
                        <a:cubicBezTo>
                          <a:pt x="1" y="6653"/>
                          <a:pt x="116" y="6849"/>
                          <a:pt x="302" y="6953"/>
                        </a:cubicBezTo>
                        <a:cubicBezTo>
                          <a:pt x="389" y="7001"/>
                          <a:pt x="487" y="7026"/>
                          <a:pt x="585" y="7026"/>
                        </a:cubicBezTo>
                        <a:cubicBezTo>
                          <a:pt x="693" y="7026"/>
                          <a:pt x="801" y="6997"/>
                          <a:pt x="896" y="6937"/>
                        </a:cubicBezTo>
                        <a:lnTo>
                          <a:pt x="5580" y="4010"/>
                        </a:lnTo>
                        <a:cubicBezTo>
                          <a:pt x="5750" y="3903"/>
                          <a:pt x="5854" y="3714"/>
                          <a:pt x="5854" y="3513"/>
                        </a:cubicBezTo>
                        <a:cubicBezTo>
                          <a:pt x="5854" y="3311"/>
                          <a:pt x="5750" y="3123"/>
                          <a:pt x="5580" y="3017"/>
                        </a:cubicBezTo>
                        <a:lnTo>
                          <a:pt x="896" y="90"/>
                        </a:lnTo>
                        <a:cubicBezTo>
                          <a:pt x="801" y="30"/>
                          <a:pt x="694" y="0"/>
                          <a:pt x="58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99" name="Google Shape;399;p17"/>
              <p:cNvSpPr/>
              <p:nvPr/>
            </p:nvSpPr>
            <p:spPr>
              <a:xfrm rot="5390241">
                <a:off x="14483687" y="9897016"/>
                <a:ext cx="422702" cy="340801"/>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0" name="Google Shape;400;p17"/>
            <p:cNvSpPr txBox="1"/>
            <p:nvPr/>
          </p:nvSpPr>
          <p:spPr>
            <a:xfrm>
              <a:off x="1377052" y="17461418"/>
              <a:ext cx="9139800" cy="219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400" u="sng" cap="none" strike="noStrike">
                  <a:solidFill>
                    <a:srgbClr val="0097A7"/>
                  </a:solidFill>
                  <a:latin typeface="Titillium Web"/>
                  <a:ea typeface="Titillium Web"/>
                  <a:cs typeface="Titillium Web"/>
                  <a:sym typeface="Titillium Web"/>
                  <a:hlinkClick r:id="rId8">
                    <a:extLst>
                      <a:ext uri="{A12FA001-AC4F-418D-AE19-62706E023703}">
                        <ahyp:hlinkClr val="tx"/>
                      </a:ext>
                    </a:extLst>
                  </a:hlinkClick>
                </a:rPr>
                <a:t>Angioplasty video starts at 1:57</a:t>
              </a:r>
              <a:endParaRPr b="1" i="0" sz="1400" u="none" cap="none" strike="noStrike">
                <a:solidFill>
                  <a:srgbClr val="44546A"/>
                </a:solidFill>
                <a:latin typeface="Titillium Web"/>
                <a:ea typeface="Titillium Web"/>
                <a:cs typeface="Titillium Web"/>
                <a:sym typeface="Titillium Web"/>
              </a:endParaRPr>
            </a:p>
          </p:txBody>
        </p:sp>
      </p:grpSp>
      <p:sp>
        <p:nvSpPr>
          <p:cNvPr id="401" name="Google Shape;401;p17"/>
          <p:cNvSpPr txBox="1"/>
          <p:nvPr>
            <p:ph type="title"/>
          </p:nvPr>
        </p:nvSpPr>
        <p:spPr>
          <a:xfrm>
            <a:off x="2170050" y="5637625"/>
            <a:ext cx="2517900" cy="724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56521"/>
              <a:buNone/>
            </a:pPr>
            <a:r>
              <a:rPr lang="en-GB" sz="2300"/>
              <a:t>Angioplasty</a:t>
            </a:r>
            <a:endParaRPr sz="2300"/>
          </a:p>
          <a:p>
            <a:pPr indent="0" lvl="0" marL="0" rtl="0" algn="ctr">
              <a:lnSpc>
                <a:spcPct val="100000"/>
              </a:lnSpc>
              <a:spcBef>
                <a:spcPts val="0"/>
              </a:spcBef>
              <a:spcAft>
                <a:spcPts val="0"/>
              </a:spcAft>
              <a:buSzPct val="276923"/>
              <a:buNone/>
            </a:pPr>
            <a:r>
              <a:rPr b="0" lang="en-GB" sz="1300">
                <a:solidFill>
                  <a:srgbClr val="6AA84F"/>
                </a:solidFill>
              </a:rPr>
              <a:t>Dr: i wont ask you about it</a:t>
            </a:r>
            <a:endParaRPr b="0" sz="1300">
              <a:solidFill>
                <a:srgbClr val="6AA84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8"/>
          <p:cNvSpPr txBox="1"/>
          <p:nvPr>
            <p:ph type="title"/>
          </p:nvPr>
        </p:nvSpPr>
        <p:spPr>
          <a:xfrm>
            <a:off x="582610" y="553743"/>
            <a:ext cx="5692800" cy="13740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en-GB" sz="3000"/>
              <a:t>Summary</a:t>
            </a:r>
            <a:r>
              <a:rPr lang="en-GB" sz="3100"/>
              <a:t> </a:t>
            </a:r>
            <a:endParaRPr sz="3100"/>
          </a:p>
          <a:p>
            <a:pPr indent="0" lvl="0" marL="0" rtl="0" algn="l">
              <a:lnSpc>
                <a:spcPct val="100000"/>
              </a:lnSpc>
              <a:spcBef>
                <a:spcPts val="0"/>
              </a:spcBef>
              <a:spcAft>
                <a:spcPts val="0"/>
              </a:spcAft>
              <a:buSzPts val="3600"/>
              <a:buNone/>
            </a:pPr>
            <a:r>
              <a:t/>
            </a:r>
            <a:endParaRPr sz="2400">
              <a:solidFill>
                <a:srgbClr val="44546A"/>
              </a:solidFill>
              <a:latin typeface="Comic Sans MS"/>
              <a:ea typeface="Comic Sans MS"/>
              <a:cs typeface="Comic Sans MS"/>
              <a:sym typeface="Comic Sans MS"/>
            </a:endParaRPr>
          </a:p>
        </p:txBody>
      </p:sp>
      <p:pic>
        <p:nvPicPr>
          <p:cNvPr id="407" name="Google Shape;407;p18"/>
          <p:cNvPicPr preferRelativeResize="0"/>
          <p:nvPr/>
        </p:nvPicPr>
        <p:blipFill rotWithShape="1">
          <a:blip r:embed="rId3">
            <a:alphaModFix/>
          </a:blip>
          <a:srcRect b="0" l="0" r="0" t="0"/>
          <a:stretch/>
        </p:blipFill>
        <p:spPr>
          <a:xfrm>
            <a:off x="3638100" y="1891825"/>
            <a:ext cx="3147552" cy="2138525"/>
          </a:xfrm>
          <a:prstGeom prst="rect">
            <a:avLst/>
          </a:prstGeom>
          <a:noFill/>
          <a:ln>
            <a:noFill/>
          </a:ln>
        </p:spPr>
      </p:pic>
      <p:pic>
        <p:nvPicPr>
          <p:cNvPr id="408" name="Google Shape;408;p18"/>
          <p:cNvPicPr preferRelativeResize="0"/>
          <p:nvPr/>
        </p:nvPicPr>
        <p:blipFill rotWithShape="1">
          <a:blip r:embed="rId4">
            <a:alphaModFix/>
          </a:blip>
          <a:srcRect b="0" l="0" r="0" t="0"/>
          <a:stretch/>
        </p:blipFill>
        <p:spPr>
          <a:xfrm>
            <a:off x="3" y="1891825"/>
            <a:ext cx="3638099" cy="2138524"/>
          </a:xfrm>
          <a:prstGeom prst="rect">
            <a:avLst/>
          </a:prstGeom>
          <a:noFill/>
          <a:ln>
            <a:noFill/>
          </a:ln>
        </p:spPr>
      </p:pic>
      <p:pic>
        <p:nvPicPr>
          <p:cNvPr id="409" name="Google Shape;409;p18"/>
          <p:cNvPicPr preferRelativeResize="0"/>
          <p:nvPr/>
        </p:nvPicPr>
        <p:blipFill rotWithShape="1">
          <a:blip r:embed="rId5">
            <a:alphaModFix/>
          </a:blip>
          <a:srcRect b="0" l="0" r="0" t="0"/>
          <a:stretch/>
        </p:blipFill>
        <p:spPr>
          <a:xfrm>
            <a:off x="0" y="4394625"/>
            <a:ext cx="6858001" cy="3865443"/>
          </a:xfrm>
          <a:prstGeom prst="rect">
            <a:avLst/>
          </a:prstGeom>
          <a:noFill/>
          <a:ln>
            <a:noFill/>
          </a:ln>
        </p:spPr>
      </p:pic>
      <p:sp>
        <p:nvSpPr>
          <p:cNvPr id="410" name="Google Shape;410;p18"/>
          <p:cNvSpPr txBox="1"/>
          <p:nvPr/>
        </p:nvSpPr>
        <p:spPr>
          <a:xfrm>
            <a:off x="4706140" y="153548"/>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A64D79"/>
                </a:solidFill>
                <a:latin typeface="Titillium Web"/>
                <a:ea typeface="Titillium Web"/>
                <a:cs typeface="Titillium Web"/>
                <a:sym typeface="Titillium Web"/>
              </a:rPr>
              <a:t>Female slides Only</a:t>
            </a:r>
            <a:endParaRPr b="0" i="0" sz="1600" u="none" cap="none" strike="noStrike">
              <a:solidFill>
                <a:srgbClr val="C27BA0"/>
              </a:solidFill>
              <a:latin typeface="Titillium Web"/>
              <a:ea typeface="Titillium Web"/>
              <a:cs typeface="Titillium Web"/>
              <a:sym typeface="Titillium Web"/>
            </a:endParaRPr>
          </a:p>
        </p:txBody>
      </p:sp>
      <p:sp>
        <p:nvSpPr>
          <p:cNvPr id="411" name="Google Shape;411;p18"/>
          <p:cNvSpPr txBox="1"/>
          <p:nvPr/>
        </p:nvSpPr>
        <p:spPr>
          <a:xfrm>
            <a:off x="3428990" y="8260085"/>
            <a:ext cx="3000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AA84F"/>
                </a:solidFill>
                <a:latin typeface="Titillium Web"/>
                <a:ea typeface="Titillium Web"/>
                <a:cs typeface="Titillium Web"/>
                <a:sym typeface="Titillium Web"/>
              </a:rPr>
              <a:t>Abdominal Aorta Artery </a:t>
            </a:r>
            <a:endParaRPr b="0" i="0" sz="1200" u="none" cap="none" strike="noStrike">
              <a:solidFill>
                <a:srgbClr val="B7B7B7"/>
              </a:solidFill>
              <a:latin typeface="Titillium Web"/>
              <a:ea typeface="Titillium Web"/>
              <a:cs typeface="Titillium Web"/>
              <a:sym typeface="Titillium Web"/>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graphicFrame>
        <p:nvGraphicFramePr>
          <p:cNvPr id="416" name="Google Shape;416;p19"/>
          <p:cNvGraphicFramePr/>
          <p:nvPr/>
        </p:nvGraphicFramePr>
        <p:xfrm>
          <a:off x="260885" y="934542"/>
          <a:ext cx="3000000" cy="3000000"/>
        </p:xfrm>
        <a:graphic>
          <a:graphicData uri="http://schemas.openxmlformats.org/drawingml/2006/table">
            <a:tbl>
              <a:tblPr>
                <a:noFill/>
                <a:tableStyleId>{B1EE0533-0DB2-4C67-8C4B-61F8A0C3DC3F}</a:tableStyleId>
              </a:tblPr>
              <a:tblGrid>
                <a:gridCol w="1281700"/>
                <a:gridCol w="5114575"/>
              </a:tblGrid>
              <a:tr h="597000">
                <a:tc gridSpan="2">
                  <a:txBody>
                    <a:bodyPr/>
                    <a:lstStyle/>
                    <a:p>
                      <a:pPr indent="0" lvl="0" marL="0" marR="0" rtl="0" algn="ctr">
                        <a:lnSpc>
                          <a:spcPct val="100000"/>
                        </a:lnSpc>
                        <a:spcBef>
                          <a:spcPts val="0"/>
                        </a:spcBef>
                        <a:spcAft>
                          <a:spcPts val="0"/>
                        </a:spcAft>
                        <a:buClr>
                          <a:srgbClr val="000000"/>
                        </a:buClr>
                        <a:buSzPts val="1600"/>
                        <a:buFont typeface="Arial"/>
                        <a:buNone/>
                      </a:pPr>
                      <a:r>
                        <a:rPr b="1" lang="en-GB" sz="1600" u="none" cap="none" strike="noStrike">
                          <a:solidFill>
                            <a:srgbClr val="FFFFFF"/>
                          </a:solidFill>
                          <a:latin typeface="Comfortaa"/>
                          <a:ea typeface="Comfortaa"/>
                          <a:cs typeface="Comfortaa"/>
                          <a:sym typeface="Comfortaa"/>
                        </a:rPr>
                        <a:t>Atherosclerosis</a:t>
                      </a:r>
                      <a:r>
                        <a:rPr b="1" lang="en-GB" sz="2800" u="none" cap="none" strike="noStrike">
                          <a:solidFill>
                            <a:srgbClr val="FFFFFF"/>
                          </a:solidFill>
                          <a:latin typeface="Comfortaa"/>
                          <a:ea typeface="Comfortaa"/>
                          <a:cs typeface="Comfortaa"/>
                          <a:sym typeface="Comfortaa"/>
                        </a:rPr>
                        <a:t> </a:t>
                      </a:r>
                      <a:endParaRPr b="1" sz="2800" u="none" cap="none" strike="noStrike">
                        <a:solidFill>
                          <a:srgbClr val="FFFFFF"/>
                        </a:solidFill>
                        <a:latin typeface="Comfortaa"/>
                        <a:ea typeface="Comfortaa"/>
                        <a:cs typeface="Comfortaa"/>
                        <a:sym typeface="Comfortaa"/>
                      </a:endParaRPr>
                    </a:p>
                  </a:txBody>
                  <a:tcPr marT="84300" marB="84300" marR="78375" marL="783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6D9EEB"/>
                    </a:solidFill>
                  </a:tcPr>
                </a:tc>
                <a:tc hMerge="1"/>
              </a:tr>
              <a:tr h="1511125">
                <a:tc>
                  <a:txBody>
                    <a:bodyPr/>
                    <a:lstStyle/>
                    <a:p>
                      <a:pPr indent="0" lvl="0" marL="0" marR="0" rtl="0" algn="ctr">
                        <a:lnSpc>
                          <a:spcPct val="100000"/>
                        </a:lnSpc>
                        <a:spcBef>
                          <a:spcPts val="0"/>
                        </a:spcBef>
                        <a:spcAft>
                          <a:spcPts val="0"/>
                        </a:spcAft>
                        <a:buClr>
                          <a:srgbClr val="000000"/>
                        </a:buClr>
                        <a:buSzPts val="1300"/>
                        <a:buFont typeface="Arial"/>
                        <a:buNone/>
                      </a:pPr>
                      <a:r>
                        <a:rPr b="1" lang="en-GB" sz="1400" u="none" cap="none" strike="noStrike">
                          <a:solidFill>
                            <a:srgbClr val="FFFFFF"/>
                          </a:solidFill>
                          <a:latin typeface="Comfortaa"/>
                          <a:ea typeface="Comfortaa"/>
                          <a:cs typeface="Comfortaa"/>
                          <a:sym typeface="Comfortaa"/>
                        </a:rPr>
                        <a:t>Definition</a:t>
                      </a:r>
                      <a:r>
                        <a:rPr lang="en-GB" sz="1400" u="none" cap="none" strike="noStrike">
                          <a:solidFill>
                            <a:srgbClr val="FFFFFF"/>
                          </a:solidFill>
                          <a:latin typeface="Comfortaa"/>
                          <a:ea typeface="Comfortaa"/>
                          <a:cs typeface="Comfortaa"/>
                          <a:sym typeface="Comfortaa"/>
                        </a:rPr>
                        <a:t> </a:t>
                      </a:r>
                      <a:endParaRPr sz="1400" u="none" cap="none" strike="noStrike">
                        <a:solidFill>
                          <a:srgbClr val="FFFFFF"/>
                        </a:solidFill>
                        <a:latin typeface="Comfortaa"/>
                        <a:ea typeface="Comfortaa"/>
                        <a:cs typeface="Comfortaa"/>
                        <a:sym typeface="Comfortaa"/>
                      </a:endParaRPr>
                    </a:p>
                  </a:txBody>
                  <a:tcPr marT="84300" marB="84300" marR="78375" marL="783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4C2F4"/>
                    </a:solidFill>
                  </a:tcPr>
                </a:tc>
                <a:tc>
                  <a:txBody>
                    <a:bodyPr/>
                    <a:lstStyle/>
                    <a:p>
                      <a:pPr indent="0" lvl="0" marL="0" marR="0" rtl="0" algn="l">
                        <a:lnSpc>
                          <a:spcPct val="115000"/>
                        </a:lnSpc>
                        <a:spcBef>
                          <a:spcPts val="0"/>
                        </a:spcBef>
                        <a:spcAft>
                          <a:spcPts val="0"/>
                        </a:spcAft>
                        <a:buClr>
                          <a:srgbClr val="000000"/>
                        </a:buClr>
                        <a:buSzPts val="1200"/>
                        <a:buFont typeface="Arial"/>
                        <a:buNone/>
                      </a:pPr>
                      <a:r>
                        <a:rPr b="1" lang="en-GB" sz="1200" u="none" cap="none" strike="noStrike">
                          <a:solidFill>
                            <a:srgbClr val="434343"/>
                          </a:solidFill>
                          <a:latin typeface="Titillium Web"/>
                          <a:ea typeface="Titillium Web"/>
                          <a:cs typeface="Titillium Web"/>
                          <a:sym typeface="Titillium Web"/>
                        </a:rPr>
                        <a:t>Is </a:t>
                      </a:r>
                      <a:r>
                        <a:rPr lang="en-GB" sz="1200" u="none" cap="none" strike="noStrike">
                          <a:solidFill>
                            <a:srgbClr val="434343"/>
                          </a:solidFill>
                          <a:latin typeface="Titillium Web"/>
                          <a:ea typeface="Titillium Web"/>
                          <a:cs typeface="Titillium Web"/>
                          <a:sym typeface="Titillium Web"/>
                        </a:rPr>
                        <a:t>a type of </a:t>
                      </a:r>
                      <a:r>
                        <a:rPr lang="en-GB" sz="1200" u="none" cap="none" strike="noStrike">
                          <a:solidFill>
                            <a:srgbClr val="434343"/>
                          </a:solidFill>
                          <a:highlight>
                            <a:schemeClr val="lt1"/>
                          </a:highlight>
                          <a:latin typeface="Titillium Web"/>
                          <a:ea typeface="Titillium Web"/>
                          <a:cs typeface="Titillium Web"/>
                          <a:sym typeface="Titillium Web"/>
                        </a:rPr>
                        <a:t>arteriosclerosis, a build-up of fat (</a:t>
                      </a:r>
                      <a:r>
                        <a:rPr lang="en-GB" sz="1200" u="none" cap="none" strike="noStrike">
                          <a:solidFill>
                            <a:srgbClr val="CC0000"/>
                          </a:solidFill>
                          <a:highlight>
                            <a:schemeClr val="lt1"/>
                          </a:highlight>
                          <a:latin typeface="Titillium Web"/>
                          <a:ea typeface="Titillium Web"/>
                          <a:cs typeface="Titillium Web"/>
                          <a:sym typeface="Titillium Web"/>
                        </a:rPr>
                        <a:t>cholesterol</a:t>
                      </a:r>
                      <a:r>
                        <a:rPr lang="en-GB" sz="1200" u="none" cap="none" strike="noStrike">
                          <a:solidFill>
                            <a:srgbClr val="434343"/>
                          </a:solidFill>
                          <a:latin typeface="Titillium Web"/>
                          <a:ea typeface="Titillium Web"/>
                          <a:cs typeface="Titillium Web"/>
                          <a:sym typeface="Titillium Web"/>
                        </a:rPr>
                        <a:t>) within the artery wall, </a:t>
                      </a:r>
                      <a:r>
                        <a:rPr lang="en-GB" sz="1200" u="none" cap="none" strike="noStrike">
                          <a:solidFill>
                            <a:srgbClr val="CC0000"/>
                          </a:solidFill>
                          <a:latin typeface="Titillium Web"/>
                          <a:ea typeface="Titillium Web"/>
                          <a:cs typeface="Titillium Web"/>
                          <a:sym typeface="Titillium Web"/>
                        </a:rPr>
                        <a:t>Slowly progressive</a:t>
                      </a:r>
                      <a:r>
                        <a:rPr lang="en-GB" sz="1200" u="none" cap="none" strike="noStrike">
                          <a:solidFill>
                            <a:srgbClr val="434343"/>
                          </a:solidFill>
                          <a:latin typeface="Titillium Web"/>
                          <a:ea typeface="Titillium Web"/>
                          <a:cs typeface="Titillium Web"/>
                          <a:sym typeface="Titillium Web"/>
                        </a:rPr>
                        <a:t>. is characterized by </a:t>
                      </a:r>
                      <a:r>
                        <a:rPr b="1" lang="en-GB" sz="1200" u="none" cap="none" strike="noStrike">
                          <a:solidFill>
                            <a:srgbClr val="CC0000"/>
                          </a:solidFill>
                          <a:latin typeface="Titillium Web"/>
                          <a:ea typeface="Titillium Web"/>
                          <a:cs typeface="Titillium Web"/>
                          <a:sym typeface="Titillium Web"/>
                        </a:rPr>
                        <a:t>intimal lesions</a:t>
                      </a:r>
                      <a:r>
                        <a:rPr lang="en-GB" sz="1200" u="none" cap="none" strike="noStrike">
                          <a:solidFill>
                            <a:srgbClr val="434343"/>
                          </a:solidFill>
                          <a:latin typeface="Titillium Web"/>
                          <a:ea typeface="Titillium Web"/>
                          <a:cs typeface="Titillium Web"/>
                          <a:sym typeface="Titillium Web"/>
                        </a:rPr>
                        <a:t> called </a:t>
                      </a:r>
                      <a:r>
                        <a:rPr b="1" lang="en-GB" sz="1200" u="none" cap="none" strike="noStrike">
                          <a:solidFill>
                            <a:srgbClr val="434343"/>
                          </a:solidFill>
                          <a:latin typeface="Titillium Web"/>
                          <a:ea typeface="Titillium Web"/>
                          <a:cs typeface="Titillium Web"/>
                          <a:sym typeface="Titillium Web"/>
                        </a:rPr>
                        <a:t>atheromas </a:t>
                      </a:r>
                      <a:r>
                        <a:rPr lang="en-GB" sz="1200" u="none" cap="none" strike="noStrike">
                          <a:solidFill>
                            <a:srgbClr val="434343"/>
                          </a:solidFill>
                          <a:latin typeface="Titillium Web"/>
                          <a:ea typeface="Titillium Web"/>
                          <a:cs typeface="Titillium Web"/>
                          <a:sym typeface="Titillium Web"/>
                        </a:rPr>
                        <a:t>(also known as atheromatous plaque or fibrofatty plaque), which protrude into and obstruct vascular lumens and weaken the underlying media.</a:t>
                      </a:r>
                      <a:endParaRPr sz="1000" u="none" cap="none" strike="noStrike">
                        <a:solidFill>
                          <a:srgbClr val="434343"/>
                        </a:solidFill>
                        <a:latin typeface="Titillium Web"/>
                        <a:ea typeface="Titillium Web"/>
                        <a:cs typeface="Titillium Web"/>
                        <a:sym typeface="Titillium Web"/>
                      </a:endParaRPr>
                    </a:p>
                  </a:txBody>
                  <a:tcPr marT="84300" marB="84300" marR="78375" marL="783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r h="557225">
                <a:tc>
                  <a:txBody>
                    <a:bodyPr/>
                    <a:lstStyle/>
                    <a:p>
                      <a:pPr indent="0" lvl="0" marL="0" marR="0" rtl="0" algn="ctr">
                        <a:lnSpc>
                          <a:spcPct val="100000"/>
                        </a:lnSpc>
                        <a:spcBef>
                          <a:spcPts val="0"/>
                        </a:spcBef>
                        <a:spcAft>
                          <a:spcPts val="0"/>
                        </a:spcAft>
                        <a:buClr>
                          <a:srgbClr val="000000"/>
                        </a:buClr>
                        <a:buSzPts val="1300"/>
                        <a:buFont typeface="Arial"/>
                        <a:buNone/>
                      </a:pPr>
                      <a:r>
                        <a:rPr b="1" lang="en-GB" sz="1300" u="none" cap="none" strike="noStrike">
                          <a:solidFill>
                            <a:srgbClr val="FFFFFF"/>
                          </a:solidFill>
                          <a:latin typeface="Comfortaa"/>
                          <a:ea typeface="Comfortaa"/>
                          <a:cs typeface="Comfortaa"/>
                          <a:sym typeface="Comfortaa"/>
                        </a:rPr>
                        <a:t>Sites</a:t>
                      </a:r>
                      <a:r>
                        <a:rPr lang="en-GB" sz="1300" u="none" cap="none" strike="noStrike">
                          <a:solidFill>
                            <a:srgbClr val="FFFFFF"/>
                          </a:solidFill>
                          <a:latin typeface="Comfortaa"/>
                          <a:ea typeface="Comfortaa"/>
                          <a:cs typeface="Comfortaa"/>
                          <a:sym typeface="Comfortaa"/>
                        </a:rPr>
                        <a:t> </a:t>
                      </a:r>
                      <a:endParaRPr sz="1300" u="none" cap="none" strike="noStrike">
                        <a:solidFill>
                          <a:srgbClr val="FFFFFF"/>
                        </a:solidFill>
                        <a:latin typeface="Comfortaa"/>
                        <a:ea typeface="Comfortaa"/>
                        <a:cs typeface="Comfortaa"/>
                        <a:sym typeface="Comfortaa"/>
                      </a:endParaRPr>
                    </a:p>
                  </a:txBody>
                  <a:tcPr marT="84300" marB="84300" marR="78375" marL="783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4C2F4"/>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434343"/>
                          </a:solidFill>
                          <a:latin typeface="Titillium Web"/>
                          <a:ea typeface="Titillium Web"/>
                          <a:cs typeface="Titillium Web"/>
                          <a:sym typeface="Titillium Web"/>
                        </a:rPr>
                        <a:t>Abdominal Aorta &gt; Coronary Arteries &gt; Popliteal Artery &gt; Internal Carotid &gt;</a:t>
                      </a:r>
                      <a:r>
                        <a:rPr lang="en-GB" sz="1200" u="none" cap="none" strike="noStrike">
                          <a:solidFill>
                            <a:srgbClr val="666666"/>
                          </a:solidFill>
                          <a:latin typeface="Titillium Web"/>
                          <a:ea typeface="Titillium Web"/>
                          <a:cs typeface="Titillium Web"/>
                          <a:sym typeface="Titillium Web"/>
                        </a:rPr>
                        <a:t> </a:t>
                      </a:r>
                      <a:r>
                        <a:rPr lang="en-GB" sz="1200" u="none" cap="none" strike="noStrike">
                          <a:solidFill>
                            <a:srgbClr val="434343"/>
                          </a:solidFill>
                          <a:latin typeface="Titillium Web"/>
                          <a:ea typeface="Titillium Web"/>
                          <a:cs typeface="Titillium Web"/>
                          <a:sym typeface="Titillium Web"/>
                        </a:rPr>
                        <a:t>Vessels of the circle of Willis </a:t>
                      </a:r>
                      <a:endParaRPr sz="1200" u="none" cap="none" strike="noStrike">
                        <a:solidFill>
                          <a:srgbClr val="666666"/>
                        </a:solidFill>
                        <a:latin typeface="Titillium Web"/>
                        <a:ea typeface="Titillium Web"/>
                        <a:cs typeface="Titillium Web"/>
                        <a:sym typeface="Titillium Web"/>
                      </a:endParaRPr>
                    </a:p>
                  </a:txBody>
                  <a:tcPr marT="84300" marB="84300" marR="78375" marL="783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r h="2015750">
                <a:tc>
                  <a:txBody>
                    <a:bodyPr/>
                    <a:lstStyle/>
                    <a:p>
                      <a:pPr indent="0" lvl="0" marL="0" marR="0" rtl="0" algn="ctr">
                        <a:lnSpc>
                          <a:spcPct val="100000"/>
                        </a:lnSpc>
                        <a:spcBef>
                          <a:spcPts val="0"/>
                        </a:spcBef>
                        <a:spcAft>
                          <a:spcPts val="0"/>
                        </a:spcAft>
                        <a:buClr>
                          <a:srgbClr val="000000"/>
                        </a:buClr>
                        <a:buSzPts val="1300"/>
                        <a:buFont typeface="Arial"/>
                        <a:buNone/>
                      </a:pPr>
                      <a:r>
                        <a:rPr b="1" lang="en-GB" sz="1300" u="none" cap="none" strike="noStrike">
                          <a:solidFill>
                            <a:srgbClr val="FFFFFF"/>
                          </a:solidFill>
                          <a:latin typeface="Comfortaa"/>
                          <a:ea typeface="Comfortaa"/>
                          <a:cs typeface="Comfortaa"/>
                          <a:sym typeface="Comfortaa"/>
                        </a:rPr>
                        <a:t>Risk Factors</a:t>
                      </a:r>
                      <a:endParaRPr b="1" sz="1300" u="none" cap="none" strike="noStrike">
                        <a:solidFill>
                          <a:srgbClr val="FFFFFF"/>
                        </a:solidFill>
                        <a:latin typeface="Comfortaa"/>
                        <a:ea typeface="Comfortaa"/>
                        <a:cs typeface="Comfortaa"/>
                        <a:sym typeface="Comfortaa"/>
                      </a:endParaRPr>
                    </a:p>
                  </a:txBody>
                  <a:tcPr marT="84300" marB="84300" marR="78375" marL="783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4C2F4"/>
                    </a:solidFill>
                  </a:tcPr>
                </a:tc>
                <a:tc>
                  <a:txBody>
                    <a:bodyPr/>
                    <a:lstStyle/>
                    <a:p>
                      <a:pPr indent="0" lvl="0" marL="419100" marR="0" rtl="0" algn="l">
                        <a:lnSpc>
                          <a:spcPct val="100000"/>
                        </a:lnSpc>
                        <a:spcBef>
                          <a:spcPts val="0"/>
                        </a:spcBef>
                        <a:spcAft>
                          <a:spcPts val="0"/>
                        </a:spcAft>
                        <a:buClr>
                          <a:srgbClr val="000000"/>
                        </a:buClr>
                        <a:buSzPts val="1000"/>
                        <a:buFont typeface="Arial"/>
                        <a:buNone/>
                      </a:pPr>
                      <a:r>
                        <a:t/>
                      </a:r>
                      <a:endParaRPr sz="1000" u="none" cap="none" strike="noStrike">
                        <a:latin typeface="Krub"/>
                        <a:ea typeface="Krub"/>
                        <a:cs typeface="Krub"/>
                        <a:sym typeface="Krub"/>
                      </a:endParaRPr>
                    </a:p>
                    <a:p>
                      <a:pPr indent="0" lvl="0" marL="419100" marR="0" rtl="0" algn="l">
                        <a:lnSpc>
                          <a:spcPct val="100000"/>
                        </a:lnSpc>
                        <a:spcBef>
                          <a:spcPts val="0"/>
                        </a:spcBef>
                        <a:spcAft>
                          <a:spcPts val="0"/>
                        </a:spcAft>
                        <a:buClr>
                          <a:srgbClr val="000000"/>
                        </a:buClr>
                        <a:buSzPts val="1000"/>
                        <a:buFont typeface="Arial"/>
                        <a:buNone/>
                      </a:pPr>
                      <a:r>
                        <a:t/>
                      </a:r>
                      <a:endParaRPr sz="1000" u="none" cap="none" strike="noStrike">
                        <a:latin typeface="Krub"/>
                        <a:ea typeface="Krub"/>
                        <a:cs typeface="Krub"/>
                        <a:sym typeface="Krub"/>
                      </a:endParaRPr>
                    </a:p>
                    <a:p>
                      <a:pPr indent="0" lvl="0" marL="419100" marR="0" rtl="0" algn="l">
                        <a:lnSpc>
                          <a:spcPct val="100000"/>
                        </a:lnSpc>
                        <a:spcBef>
                          <a:spcPts val="0"/>
                        </a:spcBef>
                        <a:spcAft>
                          <a:spcPts val="0"/>
                        </a:spcAft>
                        <a:buClr>
                          <a:srgbClr val="000000"/>
                        </a:buClr>
                        <a:buSzPts val="1000"/>
                        <a:buFont typeface="Arial"/>
                        <a:buNone/>
                      </a:pPr>
                      <a:r>
                        <a:t/>
                      </a:r>
                      <a:endParaRPr sz="1000" u="none" cap="none" strike="noStrike">
                        <a:latin typeface="Krub"/>
                        <a:ea typeface="Krub"/>
                        <a:cs typeface="Krub"/>
                        <a:sym typeface="Krub"/>
                      </a:endParaRPr>
                    </a:p>
                    <a:p>
                      <a:pPr indent="0" lvl="0" marL="419100" marR="0" rtl="0" algn="l">
                        <a:lnSpc>
                          <a:spcPct val="100000"/>
                        </a:lnSpc>
                        <a:spcBef>
                          <a:spcPts val="0"/>
                        </a:spcBef>
                        <a:spcAft>
                          <a:spcPts val="0"/>
                        </a:spcAft>
                        <a:buClr>
                          <a:srgbClr val="000000"/>
                        </a:buClr>
                        <a:buSzPts val="1000"/>
                        <a:buFont typeface="Arial"/>
                        <a:buNone/>
                      </a:pPr>
                      <a:r>
                        <a:t/>
                      </a:r>
                      <a:endParaRPr sz="1000" u="none" cap="none" strike="noStrike">
                        <a:latin typeface="Krub"/>
                        <a:ea typeface="Krub"/>
                        <a:cs typeface="Krub"/>
                        <a:sym typeface="Krub"/>
                      </a:endParaRPr>
                    </a:p>
                    <a:p>
                      <a:pPr indent="0" lvl="0" marL="419100" marR="0" rtl="0" algn="l">
                        <a:lnSpc>
                          <a:spcPct val="100000"/>
                        </a:lnSpc>
                        <a:spcBef>
                          <a:spcPts val="0"/>
                        </a:spcBef>
                        <a:spcAft>
                          <a:spcPts val="0"/>
                        </a:spcAft>
                        <a:buClr>
                          <a:srgbClr val="000000"/>
                        </a:buClr>
                        <a:buSzPts val="1000"/>
                        <a:buFont typeface="Arial"/>
                        <a:buNone/>
                      </a:pPr>
                      <a:r>
                        <a:t/>
                      </a:r>
                      <a:endParaRPr sz="1000" u="none" cap="none" strike="noStrike">
                        <a:latin typeface="Krub"/>
                        <a:ea typeface="Krub"/>
                        <a:cs typeface="Krub"/>
                        <a:sym typeface="Krub"/>
                      </a:endParaRPr>
                    </a:p>
                    <a:p>
                      <a:pPr indent="0" lvl="0" marL="419100" marR="0" rtl="0" algn="l">
                        <a:lnSpc>
                          <a:spcPct val="100000"/>
                        </a:lnSpc>
                        <a:spcBef>
                          <a:spcPts val="0"/>
                        </a:spcBef>
                        <a:spcAft>
                          <a:spcPts val="0"/>
                        </a:spcAft>
                        <a:buClr>
                          <a:srgbClr val="000000"/>
                        </a:buClr>
                        <a:buSzPts val="1100"/>
                        <a:buFont typeface="Arial"/>
                        <a:buNone/>
                      </a:pPr>
                      <a:r>
                        <a:t/>
                      </a:r>
                      <a:endParaRPr sz="1100" u="none" cap="none" strike="noStrike">
                        <a:latin typeface="Krub"/>
                        <a:ea typeface="Krub"/>
                        <a:cs typeface="Krub"/>
                        <a:sym typeface="Krub"/>
                      </a:endParaRPr>
                    </a:p>
                    <a:p>
                      <a:pPr indent="0" lvl="0" marL="419100" marR="0" rtl="0" algn="l">
                        <a:lnSpc>
                          <a:spcPct val="100000"/>
                        </a:lnSpc>
                        <a:spcBef>
                          <a:spcPts val="0"/>
                        </a:spcBef>
                        <a:spcAft>
                          <a:spcPts val="0"/>
                        </a:spcAft>
                        <a:buClr>
                          <a:srgbClr val="000000"/>
                        </a:buClr>
                        <a:buSzPts val="1000"/>
                        <a:buFont typeface="Arial"/>
                        <a:buNone/>
                      </a:pPr>
                      <a:r>
                        <a:t/>
                      </a:r>
                      <a:endParaRPr sz="1000" u="none" cap="none" strike="noStrike">
                        <a:latin typeface="Krub"/>
                        <a:ea typeface="Krub"/>
                        <a:cs typeface="Krub"/>
                        <a:sym typeface="Krub"/>
                      </a:endParaRPr>
                    </a:p>
                    <a:p>
                      <a:pPr indent="0" lvl="0" marL="419100" marR="0" rtl="0" algn="l">
                        <a:lnSpc>
                          <a:spcPct val="100000"/>
                        </a:lnSpc>
                        <a:spcBef>
                          <a:spcPts val="0"/>
                        </a:spcBef>
                        <a:spcAft>
                          <a:spcPts val="0"/>
                        </a:spcAft>
                        <a:buClr>
                          <a:srgbClr val="000000"/>
                        </a:buClr>
                        <a:buSzPts val="1000"/>
                        <a:buFont typeface="Arial"/>
                        <a:buNone/>
                      </a:pPr>
                      <a:r>
                        <a:t/>
                      </a:r>
                      <a:endParaRPr sz="1000" u="none" cap="none" strike="noStrike">
                        <a:latin typeface="Krub"/>
                        <a:ea typeface="Krub"/>
                        <a:cs typeface="Krub"/>
                        <a:sym typeface="Krub"/>
                      </a:endParaRPr>
                    </a:p>
                    <a:p>
                      <a:pPr indent="0" lvl="0" marL="419100" marR="0" rtl="0" algn="l">
                        <a:lnSpc>
                          <a:spcPct val="100000"/>
                        </a:lnSpc>
                        <a:spcBef>
                          <a:spcPts val="0"/>
                        </a:spcBef>
                        <a:spcAft>
                          <a:spcPts val="0"/>
                        </a:spcAft>
                        <a:buClr>
                          <a:srgbClr val="000000"/>
                        </a:buClr>
                        <a:buSzPts val="1000"/>
                        <a:buFont typeface="Arial"/>
                        <a:buNone/>
                      </a:pPr>
                      <a:r>
                        <a:t/>
                      </a:r>
                      <a:endParaRPr sz="1000" u="none" cap="none" strike="noStrike">
                        <a:latin typeface="Krub"/>
                        <a:ea typeface="Krub"/>
                        <a:cs typeface="Krub"/>
                        <a:sym typeface="Krub"/>
                      </a:endParaRPr>
                    </a:p>
                    <a:p>
                      <a:pPr indent="0" lvl="0" marL="419100" marR="0" rtl="0" algn="l">
                        <a:lnSpc>
                          <a:spcPct val="100000"/>
                        </a:lnSpc>
                        <a:spcBef>
                          <a:spcPts val="0"/>
                        </a:spcBef>
                        <a:spcAft>
                          <a:spcPts val="0"/>
                        </a:spcAft>
                        <a:buClr>
                          <a:srgbClr val="000000"/>
                        </a:buClr>
                        <a:buSzPts val="1000"/>
                        <a:buFont typeface="Arial"/>
                        <a:buNone/>
                      </a:pPr>
                      <a:r>
                        <a:t/>
                      </a:r>
                      <a:endParaRPr sz="1000" u="none" cap="none" strike="noStrike">
                        <a:latin typeface="Krub"/>
                        <a:ea typeface="Krub"/>
                        <a:cs typeface="Krub"/>
                        <a:sym typeface="Krub"/>
                      </a:endParaRPr>
                    </a:p>
                    <a:p>
                      <a:pPr indent="0" lvl="0" marL="419100" marR="0" rtl="0" algn="l">
                        <a:lnSpc>
                          <a:spcPct val="100000"/>
                        </a:lnSpc>
                        <a:spcBef>
                          <a:spcPts val="0"/>
                        </a:spcBef>
                        <a:spcAft>
                          <a:spcPts val="0"/>
                        </a:spcAft>
                        <a:buClr>
                          <a:srgbClr val="000000"/>
                        </a:buClr>
                        <a:buSzPts val="1000"/>
                        <a:buFont typeface="Arial"/>
                        <a:buNone/>
                      </a:pPr>
                      <a:r>
                        <a:t/>
                      </a:r>
                      <a:endParaRPr sz="1000" u="none" cap="none" strike="noStrike">
                        <a:latin typeface="Krub"/>
                        <a:ea typeface="Krub"/>
                        <a:cs typeface="Krub"/>
                        <a:sym typeface="Krub"/>
                      </a:endParaRPr>
                    </a:p>
                    <a:p>
                      <a:pPr indent="0" lvl="0" marL="419100" marR="0" rtl="0" algn="l">
                        <a:lnSpc>
                          <a:spcPct val="100000"/>
                        </a:lnSpc>
                        <a:spcBef>
                          <a:spcPts val="0"/>
                        </a:spcBef>
                        <a:spcAft>
                          <a:spcPts val="0"/>
                        </a:spcAft>
                        <a:buClr>
                          <a:srgbClr val="000000"/>
                        </a:buClr>
                        <a:buSzPts val="1000"/>
                        <a:buFont typeface="Arial"/>
                        <a:buNone/>
                      </a:pPr>
                      <a:r>
                        <a:t/>
                      </a:r>
                      <a:endParaRPr sz="1000" u="none" cap="none" strike="noStrike">
                        <a:latin typeface="Krub"/>
                        <a:ea typeface="Krub"/>
                        <a:cs typeface="Krub"/>
                        <a:sym typeface="Krub"/>
                      </a:endParaRPr>
                    </a:p>
                  </a:txBody>
                  <a:tcPr marT="84300" marB="84300" marR="78375" marL="783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r h="1270700">
                <a:tc>
                  <a:txBody>
                    <a:bodyPr/>
                    <a:lstStyle/>
                    <a:p>
                      <a:pPr indent="0" lvl="0" marL="0" marR="0" rtl="0" algn="ctr">
                        <a:lnSpc>
                          <a:spcPct val="100000"/>
                        </a:lnSpc>
                        <a:spcBef>
                          <a:spcPts val="0"/>
                        </a:spcBef>
                        <a:spcAft>
                          <a:spcPts val="0"/>
                        </a:spcAft>
                        <a:buClr>
                          <a:srgbClr val="000000"/>
                        </a:buClr>
                        <a:buSzPts val="1300"/>
                        <a:buFont typeface="Arial"/>
                        <a:buNone/>
                      </a:pPr>
                      <a:r>
                        <a:rPr b="1" lang="en-GB" sz="1300" u="none" cap="none" strike="noStrike">
                          <a:solidFill>
                            <a:srgbClr val="FFFFFF"/>
                          </a:solidFill>
                          <a:latin typeface="Comfortaa"/>
                          <a:ea typeface="Comfortaa"/>
                          <a:cs typeface="Comfortaa"/>
                          <a:sym typeface="Comfortaa"/>
                        </a:rPr>
                        <a:t>Pathogenesis</a:t>
                      </a:r>
                      <a:endParaRPr b="1" sz="1300" u="none" cap="none" strike="noStrike">
                        <a:solidFill>
                          <a:srgbClr val="FFFFFF"/>
                        </a:solidFill>
                        <a:latin typeface="Comfortaa"/>
                        <a:ea typeface="Comfortaa"/>
                        <a:cs typeface="Comfortaa"/>
                        <a:sym typeface="Comfortaa"/>
                      </a:endParaRPr>
                    </a:p>
                  </a:txBody>
                  <a:tcPr marT="84300" marB="84300" marR="78375" marL="783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4C2F4"/>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solidFill>
                            <a:srgbClr val="434343"/>
                          </a:solidFill>
                          <a:latin typeface="Titillium Web"/>
                          <a:ea typeface="Titillium Web"/>
                          <a:cs typeface="Titillium Web"/>
                          <a:sym typeface="Titillium Web"/>
                        </a:rPr>
                        <a:t>Hemodynamic disturbances or Hypercholesterolemia &gt; Endothelial injury &gt; LP accumulation &gt; Increased permeability  &gt; </a:t>
                      </a:r>
                      <a:r>
                        <a:rPr lang="en-GB" sz="1200" u="none" cap="none" strike="noStrike">
                          <a:solidFill>
                            <a:srgbClr val="CC0000"/>
                          </a:solidFill>
                          <a:latin typeface="Titillium Web"/>
                          <a:ea typeface="Titillium Web"/>
                          <a:cs typeface="Titillium Web"/>
                          <a:sym typeface="Titillium Web"/>
                        </a:rPr>
                        <a:t>Adhesion of blood leukocyte</a:t>
                      </a:r>
                      <a:r>
                        <a:rPr lang="en-GB" sz="1200" u="none" cap="none" strike="noStrike">
                          <a:solidFill>
                            <a:srgbClr val="434343"/>
                          </a:solidFill>
                          <a:latin typeface="Titillium Web"/>
                          <a:ea typeface="Titillium Web"/>
                          <a:cs typeface="Titillium Web"/>
                          <a:sym typeface="Titillium Web"/>
                        </a:rPr>
                        <a:t> &gt; Transform into macrophages and foam cells &gt; Adhesion of platelets &gt; release factors &gt; </a:t>
                      </a:r>
                      <a:r>
                        <a:rPr lang="en-GB" sz="1200" u="none" cap="none" strike="noStrike">
                          <a:solidFill>
                            <a:srgbClr val="CC0000"/>
                          </a:solidFill>
                          <a:latin typeface="Titillium Web"/>
                          <a:ea typeface="Titillium Web"/>
                          <a:cs typeface="Titillium Web"/>
                          <a:sym typeface="Titillium Web"/>
                        </a:rPr>
                        <a:t>migration of SMCs into intima</a:t>
                      </a:r>
                      <a:r>
                        <a:rPr lang="en-GB" sz="1200" u="none" cap="none" strike="noStrike">
                          <a:solidFill>
                            <a:srgbClr val="434343"/>
                          </a:solidFill>
                          <a:latin typeface="Titillium Web"/>
                          <a:ea typeface="Titillium Web"/>
                          <a:cs typeface="Titillium Web"/>
                          <a:sym typeface="Titillium Web"/>
                        </a:rPr>
                        <a:t> &gt; proliferation and production of EC matrix &gt; Enhanced accumulation of IC and EC lipids</a:t>
                      </a:r>
                      <a:endParaRPr sz="1200" u="none" cap="none" strike="noStrike">
                        <a:solidFill>
                          <a:srgbClr val="434343"/>
                        </a:solidFill>
                        <a:latin typeface="Titillium Web"/>
                        <a:ea typeface="Titillium Web"/>
                        <a:cs typeface="Titillium Web"/>
                        <a:sym typeface="Titillium Web"/>
                      </a:endParaRPr>
                    </a:p>
                  </a:txBody>
                  <a:tcPr marT="84300" marB="84300" marR="78375" marL="783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r h="2624625">
                <a:tc>
                  <a:txBody>
                    <a:bodyPr/>
                    <a:lstStyle/>
                    <a:p>
                      <a:pPr indent="0" lvl="0" marL="0" marR="0" rtl="0" algn="ctr">
                        <a:lnSpc>
                          <a:spcPct val="100000"/>
                        </a:lnSpc>
                        <a:spcBef>
                          <a:spcPts val="0"/>
                        </a:spcBef>
                        <a:spcAft>
                          <a:spcPts val="0"/>
                        </a:spcAft>
                        <a:buClr>
                          <a:schemeClr val="dk1"/>
                        </a:buClr>
                        <a:buSzPts val="1300"/>
                        <a:buFont typeface="Arial"/>
                        <a:buNone/>
                      </a:pPr>
                      <a:r>
                        <a:rPr b="1" lang="en-GB" sz="1300" u="none" cap="none" strike="noStrike">
                          <a:solidFill>
                            <a:schemeClr val="lt1"/>
                          </a:solidFill>
                          <a:latin typeface="Comfortaa"/>
                          <a:ea typeface="Comfortaa"/>
                          <a:cs typeface="Comfortaa"/>
                          <a:sym typeface="Comfortaa"/>
                        </a:rPr>
                        <a:t>Morphology</a:t>
                      </a:r>
                      <a:endParaRPr b="1" sz="1300" u="none" cap="none" strike="noStrike">
                        <a:solidFill>
                          <a:srgbClr val="FFFFFF"/>
                        </a:solidFill>
                        <a:latin typeface="Comfortaa"/>
                        <a:ea typeface="Comfortaa"/>
                        <a:cs typeface="Comfortaa"/>
                        <a:sym typeface="Comfortaa"/>
                      </a:endParaRPr>
                    </a:p>
                  </a:txBody>
                  <a:tcPr marT="84300" marB="84300" marR="78375" marL="783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4C2F4"/>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84300" marB="84300" marR="78375" marL="783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bl>
          </a:graphicData>
        </a:graphic>
      </p:graphicFrame>
      <p:sp>
        <p:nvSpPr>
          <p:cNvPr id="417" name="Google Shape;417;p19"/>
          <p:cNvSpPr txBox="1"/>
          <p:nvPr>
            <p:ph type="title"/>
          </p:nvPr>
        </p:nvSpPr>
        <p:spPr>
          <a:xfrm>
            <a:off x="540875" y="280877"/>
            <a:ext cx="5776200" cy="7704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33333"/>
              <a:buNone/>
            </a:pPr>
            <a:r>
              <a:rPr lang="en-GB" sz="3000"/>
              <a:t>Summary</a:t>
            </a:r>
            <a:r>
              <a:rPr lang="en-GB" sz="3100"/>
              <a:t> </a:t>
            </a:r>
            <a:endParaRPr sz="3100"/>
          </a:p>
          <a:p>
            <a:pPr indent="0" lvl="0" marL="0" rtl="0" algn="l">
              <a:lnSpc>
                <a:spcPct val="100000"/>
              </a:lnSpc>
              <a:spcBef>
                <a:spcPts val="0"/>
              </a:spcBef>
              <a:spcAft>
                <a:spcPts val="0"/>
              </a:spcAft>
              <a:buSzPct val="166665"/>
              <a:buNone/>
            </a:pPr>
            <a:r>
              <a:t/>
            </a:r>
            <a:endParaRPr sz="2400">
              <a:solidFill>
                <a:srgbClr val="44546A"/>
              </a:solidFill>
              <a:latin typeface="Comic Sans MS"/>
              <a:ea typeface="Comic Sans MS"/>
              <a:cs typeface="Comic Sans MS"/>
              <a:sym typeface="Comic Sans MS"/>
            </a:endParaRPr>
          </a:p>
        </p:txBody>
      </p:sp>
      <p:graphicFrame>
        <p:nvGraphicFramePr>
          <p:cNvPr id="418" name="Google Shape;418;p19"/>
          <p:cNvGraphicFramePr/>
          <p:nvPr/>
        </p:nvGraphicFramePr>
        <p:xfrm>
          <a:off x="1542581" y="3600113"/>
          <a:ext cx="3000000" cy="3000000"/>
        </p:xfrm>
        <a:graphic>
          <a:graphicData uri="http://schemas.openxmlformats.org/drawingml/2006/table">
            <a:tbl>
              <a:tblPr>
                <a:noFill/>
                <a:tableStyleId>{B1EE0533-0DB2-4C67-8C4B-61F8A0C3DC3F}</a:tableStyleId>
              </a:tblPr>
              <a:tblGrid>
                <a:gridCol w="2557300"/>
                <a:gridCol w="2557300"/>
              </a:tblGrid>
              <a:tr h="391125">
                <a:tc>
                  <a:txBody>
                    <a:bodyPr/>
                    <a:lstStyle/>
                    <a:p>
                      <a:pPr indent="0" lvl="0" marL="0" marR="0" rtl="0" algn="ctr">
                        <a:lnSpc>
                          <a:spcPct val="100000"/>
                        </a:lnSpc>
                        <a:spcBef>
                          <a:spcPts val="0"/>
                        </a:spcBef>
                        <a:spcAft>
                          <a:spcPts val="0"/>
                        </a:spcAft>
                        <a:buClr>
                          <a:srgbClr val="000000"/>
                        </a:buClr>
                        <a:buSzPts val="1300"/>
                        <a:buFont typeface="Arial"/>
                        <a:buNone/>
                      </a:pPr>
                      <a:r>
                        <a:rPr b="1" lang="en-GB" sz="1300" u="none" cap="none" strike="noStrike">
                          <a:solidFill>
                            <a:srgbClr val="434343"/>
                          </a:solidFill>
                          <a:latin typeface="Comfortaa"/>
                          <a:ea typeface="Comfortaa"/>
                          <a:cs typeface="Comfortaa"/>
                          <a:sym typeface="Comfortaa"/>
                        </a:rPr>
                        <a:t>Major</a:t>
                      </a:r>
                      <a:r>
                        <a:rPr b="1" lang="en-GB" sz="1300" u="none" cap="none" strike="noStrike">
                          <a:latin typeface="Comfortaa"/>
                          <a:ea typeface="Comfortaa"/>
                          <a:cs typeface="Comfortaa"/>
                          <a:sym typeface="Comfortaa"/>
                        </a:rPr>
                        <a:t> </a:t>
                      </a:r>
                      <a:endParaRPr b="1" sz="1300" u="none" cap="none" strike="noStrike">
                        <a:latin typeface="Comfortaa"/>
                        <a:ea typeface="Comfortaa"/>
                        <a:cs typeface="Comfortaa"/>
                        <a:sym typeface="Comfortaa"/>
                      </a:endParaRPr>
                    </a:p>
                  </a:txBody>
                  <a:tcPr marT="91425" marB="91425" marR="91425" marL="91425">
                    <a:solidFill>
                      <a:srgbClr val="C9DAF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434343"/>
                          </a:solidFill>
                          <a:latin typeface="Comfortaa"/>
                          <a:ea typeface="Comfortaa"/>
                          <a:cs typeface="Comfortaa"/>
                          <a:sym typeface="Comfortaa"/>
                        </a:rPr>
                        <a:t>Minor</a:t>
                      </a:r>
                      <a:endParaRPr b="1" sz="1400" u="none" cap="none" strike="noStrike">
                        <a:solidFill>
                          <a:srgbClr val="434343"/>
                        </a:solidFill>
                        <a:latin typeface="Comfortaa"/>
                        <a:ea typeface="Comfortaa"/>
                        <a:cs typeface="Comfortaa"/>
                        <a:sym typeface="Comfortaa"/>
                      </a:endParaRPr>
                    </a:p>
                  </a:txBody>
                  <a:tcPr marT="91425" marB="91425" marR="91425" marL="91425">
                    <a:solidFill>
                      <a:srgbClr val="C9DAF8"/>
                    </a:solidFill>
                  </a:tcPr>
                </a:tc>
              </a:tr>
              <a:tr h="16253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434343"/>
                          </a:solidFill>
                          <a:latin typeface="Titillium Web"/>
                          <a:ea typeface="Titillium Web"/>
                          <a:cs typeface="Titillium Web"/>
                          <a:sym typeface="Titillium Web"/>
                        </a:rPr>
                        <a:t>Non-Modifiable:</a:t>
                      </a:r>
                      <a:endParaRPr b="1" sz="12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solidFill>
                            <a:srgbClr val="434343"/>
                          </a:solidFill>
                          <a:latin typeface="Titillium Web"/>
                          <a:ea typeface="Titillium Web"/>
                          <a:cs typeface="Titillium Web"/>
                          <a:sym typeface="Titillium Web"/>
                        </a:rPr>
                        <a:t>Age + Male gender + Family history + Genetic abnormalities </a:t>
                      </a:r>
                      <a:endParaRPr sz="12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434343"/>
                          </a:solidFill>
                          <a:latin typeface="Titillium Web"/>
                          <a:ea typeface="Titillium Web"/>
                          <a:cs typeface="Titillium Web"/>
                          <a:sym typeface="Titillium Web"/>
                        </a:rPr>
                        <a:t>Potentially Modifiable:</a:t>
                      </a:r>
                      <a:endParaRPr b="1" sz="12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solidFill>
                            <a:srgbClr val="CC0000"/>
                          </a:solidFill>
                          <a:latin typeface="Titillium Web"/>
                          <a:ea typeface="Titillium Web"/>
                          <a:cs typeface="Titillium Web"/>
                          <a:sym typeface="Titillium Web"/>
                        </a:rPr>
                        <a:t>Hyperlipidemia</a:t>
                      </a:r>
                      <a:r>
                        <a:rPr lang="en-GB" sz="1200" u="none" cap="none" strike="noStrike">
                          <a:solidFill>
                            <a:srgbClr val="434343"/>
                          </a:solidFill>
                          <a:latin typeface="Titillium Web"/>
                          <a:ea typeface="Titillium Web"/>
                          <a:cs typeface="Titillium Web"/>
                          <a:sym typeface="Titillium Web"/>
                        </a:rPr>
                        <a:t> + Hypertension + Smoking + </a:t>
                      </a:r>
                      <a:r>
                        <a:rPr lang="en-GB" sz="1200" u="none" cap="none" strike="noStrike">
                          <a:solidFill>
                            <a:srgbClr val="CC0000"/>
                          </a:solidFill>
                          <a:latin typeface="Titillium Web"/>
                          <a:ea typeface="Titillium Web"/>
                          <a:cs typeface="Titillium Web"/>
                          <a:sym typeface="Titillium Web"/>
                        </a:rPr>
                        <a:t>Diabetes</a:t>
                      </a:r>
                      <a:r>
                        <a:rPr lang="en-GB" sz="1200" u="none" cap="none" strike="noStrike">
                          <a:solidFill>
                            <a:srgbClr val="434343"/>
                          </a:solidFill>
                          <a:latin typeface="Titillium Web"/>
                          <a:ea typeface="Titillium Web"/>
                          <a:cs typeface="Titillium Web"/>
                          <a:sym typeface="Titillium Web"/>
                        </a:rPr>
                        <a:t> + Inflammation </a:t>
                      </a:r>
                      <a:endParaRPr sz="1200" u="none" cap="none" strike="noStrike">
                        <a:solidFill>
                          <a:srgbClr val="434343"/>
                        </a:solidFill>
                        <a:latin typeface="Titillium Web"/>
                        <a:ea typeface="Titillium Web"/>
                        <a:cs typeface="Titillium Web"/>
                        <a:sym typeface="Titillium Web"/>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solidFill>
                            <a:srgbClr val="434343"/>
                          </a:solidFill>
                          <a:latin typeface="Titillium Web"/>
                          <a:ea typeface="Titillium Web"/>
                          <a:cs typeface="Titillium Web"/>
                          <a:sym typeface="Titillium Web"/>
                        </a:rPr>
                        <a:t>Obesity + Physical inactivity + stress + postmenopausal + high carbohydrate intake + Alcohol + Lipoprotein Lp (a) + Trans unsaturated fat intake + Chlamydia pneumonia </a:t>
                      </a:r>
                      <a:endParaRPr sz="1400" u="none" cap="none" strike="noStrike">
                        <a:latin typeface="Titillium Web"/>
                        <a:ea typeface="Titillium Web"/>
                        <a:cs typeface="Titillium Web"/>
                        <a:sym typeface="Titillium Web"/>
                      </a:endParaRPr>
                    </a:p>
                  </a:txBody>
                  <a:tcPr marT="91425" marB="91425" marR="91425" marL="91425"/>
                </a:tc>
              </a:tr>
            </a:tbl>
          </a:graphicData>
        </a:graphic>
      </p:graphicFrame>
      <p:graphicFrame>
        <p:nvGraphicFramePr>
          <p:cNvPr id="419" name="Google Shape;419;p19"/>
          <p:cNvGraphicFramePr/>
          <p:nvPr/>
        </p:nvGraphicFramePr>
        <p:xfrm>
          <a:off x="1542575" y="6887275"/>
          <a:ext cx="3000000" cy="3000000"/>
        </p:xfrm>
        <a:graphic>
          <a:graphicData uri="http://schemas.openxmlformats.org/drawingml/2006/table">
            <a:tbl>
              <a:tblPr>
                <a:noFill/>
                <a:tableStyleId>{B1EE0533-0DB2-4C67-8C4B-61F8A0C3DC3F}</a:tableStyleId>
              </a:tblPr>
              <a:tblGrid>
                <a:gridCol w="2557300"/>
                <a:gridCol w="2557300"/>
              </a:tblGrid>
              <a:tr h="451050">
                <a:tc>
                  <a:txBody>
                    <a:bodyPr/>
                    <a:lstStyle/>
                    <a:p>
                      <a:pPr indent="0" lvl="0" marL="0" marR="0" rtl="0" algn="ctr">
                        <a:lnSpc>
                          <a:spcPct val="100000"/>
                        </a:lnSpc>
                        <a:spcBef>
                          <a:spcPts val="0"/>
                        </a:spcBef>
                        <a:spcAft>
                          <a:spcPts val="0"/>
                        </a:spcAft>
                        <a:buClr>
                          <a:schemeClr val="dk1"/>
                        </a:buClr>
                        <a:buSzPts val="1100"/>
                        <a:buFont typeface="Arial"/>
                        <a:buNone/>
                      </a:pPr>
                      <a:r>
                        <a:rPr b="1" lang="en-GB" sz="1300" u="none" cap="none" strike="noStrike">
                          <a:solidFill>
                            <a:srgbClr val="434343"/>
                          </a:solidFill>
                          <a:latin typeface="Comfortaa"/>
                          <a:ea typeface="Comfortaa"/>
                          <a:cs typeface="Comfortaa"/>
                          <a:sym typeface="Comfortaa"/>
                        </a:rPr>
                        <a:t>Gross</a:t>
                      </a:r>
                      <a:endParaRPr sz="1400" u="none" cap="none" strike="noStrike">
                        <a:latin typeface="Comfortaa"/>
                        <a:ea typeface="Comfortaa"/>
                        <a:cs typeface="Comfortaa"/>
                        <a:sym typeface="Comfortaa"/>
                      </a:endParaRPr>
                    </a:p>
                  </a:txBody>
                  <a:tcPr marT="91425" marB="91425" marR="91425" marL="91425">
                    <a:solidFill>
                      <a:srgbClr val="C9DAF8"/>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300" u="none" cap="none" strike="noStrike">
                          <a:solidFill>
                            <a:srgbClr val="434343"/>
                          </a:solidFill>
                          <a:latin typeface="Comfortaa"/>
                          <a:ea typeface="Comfortaa"/>
                          <a:cs typeface="Comfortaa"/>
                          <a:sym typeface="Comfortaa"/>
                        </a:rPr>
                        <a:t>Microscopic </a:t>
                      </a:r>
                      <a:endParaRPr sz="1400" u="none" cap="none" strike="noStrike">
                        <a:latin typeface="Comfortaa"/>
                        <a:ea typeface="Comfortaa"/>
                        <a:cs typeface="Comfortaa"/>
                        <a:sym typeface="Comfortaa"/>
                      </a:endParaRPr>
                    </a:p>
                  </a:txBody>
                  <a:tcPr marT="91425" marB="91425" marR="91425" marL="91425">
                    <a:solidFill>
                      <a:srgbClr val="C9DAF8"/>
                    </a:solidFill>
                  </a:tcPr>
                </a:tc>
              </a:tr>
              <a:tr h="805200">
                <a:tc>
                  <a:txBody>
                    <a:bodyPr/>
                    <a:lstStyle/>
                    <a:p>
                      <a:pPr indent="-304800" lvl="0" marL="457200" marR="0" rtl="0" algn="l">
                        <a:lnSpc>
                          <a:spcPct val="100000"/>
                        </a:lnSpc>
                        <a:spcBef>
                          <a:spcPts val="0"/>
                        </a:spcBef>
                        <a:spcAft>
                          <a:spcPts val="0"/>
                        </a:spcAft>
                        <a:buClr>
                          <a:srgbClr val="434343"/>
                        </a:buClr>
                        <a:buSzPts val="1200"/>
                        <a:buFont typeface="Titillium Web"/>
                        <a:buChar char="-"/>
                      </a:pPr>
                      <a:r>
                        <a:rPr lang="en-GB" sz="1200" u="none" cap="none" strike="noStrike">
                          <a:solidFill>
                            <a:srgbClr val="CC0000"/>
                          </a:solidFill>
                          <a:latin typeface="Titillium Web"/>
                          <a:ea typeface="Titillium Web"/>
                          <a:cs typeface="Titillium Web"/>
                          <a:sym typeface="Titillium Web"/>
                        </a:rPr>
                        <a:t>intimal thickening</a:t>
                      </a:r>
                      <a:r>
                        <a:rPr lang="en-GB" sz="1200" u="none" cap="none" strike="noStrike">
                          <a:solidFill>
                            <a:srgbClr val="434343"/>
                          </a:solidFill>
                          <a:latin typeface="Titillium Web"/>
                          <a:ea typeface="Titillium Web"/>
                          <a:cs typeface="Titillium Web"/>
                          <a:sym typeface="Titillium Web"/>
                        </a:rPr>
                        <a:t> and lipid accumulation</a:t>
                      </a:r>
                      <a:endParaRPr sz="1200" u="none" cap="none" strike="noStrike">
                        <a:solidFill>
                          <a:srgbClr val="434343"/>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CC0000"/>
                        </a:buClr>
                        <a:buSzPts val="1200"/>
                        <a:buFont typeface="Titillium Web"/>
                        <a:buChar char="-"/>
                      </a:pPr>
                      <a:r>
                        <a:rPr lang="en-GB" sz="1200" u="none" cap="none" strike="noStrike">
                          <a:solidFill>
                            <a:srgbClr val="434343"/>
                          </a:solidFill>
                          <a:latin typeface="Titillium Web"/>
                          <a:ea typeface="Titillium Web"/>
                          <a:cs typeface="Titillium Web"/>
                          <a:sym typeface="Titillium Web"/>
                        </a:rPr>
                        <a:t>SA plaques impinge </a:t>
                      </a:r>
                      <a:r>
                        <a:rPr lang="en-GB" sz="1200" u="none" cap="none" strike="noStrike">
                          <a:solidFill>
                            <a:srgbClr val="999999"/>
                          </a:solidFill>
                          <a:latin typeface="Titillium Web"/>
                          <a:ea typeface="Titillium Web"/>
                          <a:cs typeface="Titillium Web"/>
                          <a:sym typeface="Titillium Web"/>
                        </a:rPr>
                        <a:t>(تتطفل) </a:t>
                      </a:r>
                      <a:r>
                        <a:rPr lang="en-GB" sz="1200" u="none" cap="none" strike="noStrike">
                          <a:solidFill>
                            <a:srgbClr val="434343"/>
                          </a:solidFill>
                          <a:latin typeface="Titillium Web"/>
                          <a:ea typeface="Titillium Web"/>
                          <a:cs typeface="Titillium Web"/>
                          <a:sym typeface="Titillium Web"/>
                        </a:rPr>
                        <a:t>on the lumen of the artery</a:t>
                      </a:r>
                      <a:endParaRPr sz="1200" u="none" cap="none" strike="noStrike">
                        <a:solidFill>
                          <a:srgbClr val="434343"/>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34343"/>
                        </a:buClr>
                        <a:buSzPts val="1200"/>
                        <a:buFont typeface="Titillium Web"/>
                        <a:buChar char="-"/>
                      </a:pPr>
                      <a:r>
                        <a:rPr lang="en-GB" sz="1200" u="none" cap="none" strike="noStrike">
                          <a:solidFill>
                            <a:srgbClr val="434343"/>
                          </a:solidFill>
                          <a:latin typeface="Titillium Web"/>
                          <a:ea typeface="Titillium Web"/>
                          <a:cs typeface="Titillium Web"/>
                          <a:sym typeface="Titillium Web"/>
                        </a:rPr>
                        <a:t>AS plaques usually involve only a partial circumference of the arterial wall ("</a:t>
                      </a:r>
                      <a:r>
                        <a:rPr lang="en-GB" sz="1200" u="none" cap="none" strike="noStrike">
                          <a:solidFill>
                            <a:srgbClr val="CC0000"/>
                          </a:solidFill>
                          <a:latin typeface="Titillium Web"/>
                          <a:ea typeface="Titillium Web"/>
                          <a:cs typeface="Titillium Web"/>
                          <a:sym typeface="Titillium Web"/>
                        </a:rPr>
                        <a:t>eccentric" lesions</a:t>
                      </a:r>
                      <a:r>
                        <a:rPr lang="en-GB" sz="1200" u="none" cap="none" strike="noStrike">
                          <a:solidFill>
                            <a:schemeClr val="dk1"/>
                          </a:solidFill>
                          <a:latin typeface="Titillium Web"/>
                          <a:ea typeface="Titillium Web"/>
                          <a:cs typeface="Titillium Web"/>
                          <a:sym typeface="Titillium Web"/>
                        </a:rPr>
                        <a:t>”</a:t>
                      </a:r>
                      <a:r>
                        <a:rPr lang="en-GB" sz="1200" u="none" cap="none" strike="noStrike">
                          <a:solidFill>
                            <a:srgbClr val="434343"/>
                          </a:solidFill>
                          <a:latin typeface="Titillium Web"/>
                          <a:ea typeface="Titillium Web"/>
                          <a:cs typeface="Titillium Web"/>
                          <a:sym typeface="Titillium Web"/>
                        </a:rPr>
                        <a:t>) and are </a:t>
                      </a:r>
                      <a:r>
                        <a:rPr lang="en-GB" sz="1200" u="none" cap="none" strike="noStrike">
                          <a:solidFill>
                            <a:srgbClr val="CC0000"/>
                          </a:solidFill>
                          <a:latin typeface="Titillium Web"/>
                          <a:ea typeface="Titillium Web"/>
                          <a:cs typeface="Titillium Web"/>
                          <a:sym typeface="Titillium Web"/>
                        </a:rPr>
                        <a:t>patchy</a:t>
                      </a:r>
                      <a:r>
                        <a:rPr lang="en-GB" sz="1200" u="none" cap="none" strike="noStrike">
                          <a:solidFill>
                            <a:srgbClr val="434343"/>
                          </a:solidFill>
                          <a:latin typeface="Titillium Web"/>
                          <a:ea typeface="Titillium Web"/>
                          <a:cs typeface="Titillium Web"/>
                          <a:sym typeface="Titillium Web"/>
                        </a:rPr>
                        <a:t> and variable along the vessel length.</a:t>
                      </a:r>
                      <a:r>
                        <a:rPr lang="en-GB" sz="1200" u="none" cap="none" strike="noStrike">
                          <a:solidFill>
                            <a:srgbClr val="6AA84F"/>
                          </a:solidFill>
                          <a:latin typeface="Titillium Web"/>
                          <a:ea typeface="Titillium Web"/>
                          <a:cs typeface="Titillium Web"/>
                          <a:sym typeface="Titillium Web"/>
                        </a:rPr>
                        <a:t>( vary in shape)</a:t>
                      </a:r>
                      <a:endParaRPr sz="1200" u="none" cap="none" strike="noStrike">
                        <a:solidFill>
                          <a:srgbClr val="6AA84F"/>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34343"/>
                        </a:buClr>
                        <a:buSzPts val="1200"/>
                        <a:buFont typeface="Titillium Web"/>
                        <a:buChar char="-"/>
                      </a:pPr>
                      <a:r>
                        <a:rPr lang="en-GB" sz="1200" u="none" cap="none" strike="noStrike">
                          <a:solidFill>
                            <a:srgbClr val="434343"/>
                          </a:solidFill>
                          <a:latin typeface="Titillium Web"/>
                          <a:ea typeface="Titillium Web"/>
                          <a:cs typeface="Titillium Web"/>
                          <a:sym typeface="Titillium Web"/>
                        </a:rPr>
                        <a:t>AS plaques </a:t>
                      </a:r>
                      <a:r>
                        <a:rPr lang="en-GB" sz="1200" u="none" cap="none" strike="noStrike">
                          <a:solidFill>
                            <a:srgbClr val="CC0000"/>
                          </a:solidFill>
                          <a:latin typeface="Titillium Web"/>
                          <a:ea typeface="Titillium Web"/>
                          <a:cs typeface="Titillium Web"/>
                          <a:sym typeface="Titillium Web"/>
                        </a:rPr>
                        <a:t>vary in size </a:t>
                      </a:r>
                      <a:endParaRPr sz="1200" u="none" cap="none" strike="noStrike">
                        <a:solidFill>
                          <a:srgbClr val="CC0000"/>
                        </a:solidFill>
                        <a:latin typeface="Titillium Web"/>
                        <a:ea typeface="Titillium Web"/>
                        <a:cs typeface="Titillium Web"/>
                        <a:sym typeface="Titillium Web"/>
                      </a:endParaRPr>
                    </a:p>
                  </a:txBody>
                  <a:tcPr marT="91425" marB="91425" marR="91425" marL="91425"/>
                </a:tc>
                <a:tc>
                  <a:txBody>
                    <a:bodyPr/>
                    <a:lstStyle/>
                    <a:p>
                      <a:pPr indent="-304800" lvl="0" marL="457200" marR="0" rtl="0" algn="l">
                        <a:lnSpc>
                          <a:spcPct val="100000"/>
                        </a:lnSpc>
                        <a:spcBef>
                          <a:spcPts val="0"/>
                        </a:spcBef>
                        <a:spcAft>
                          <a:spcPts val="0"/>
                        </a:spcAft>
                        <a:buClr>
                          <a:srgbClr val="434343"/>
                        </a:buClr>
                        <a:buSzPts val="1200"/>
                        <a:buFont typeface="Titillium Web"/>
                        <a:buChar char="-"/>
                      </a:pPr>
                      <a:r>
                        <a:rPr b="1" lang="en-GB" sz="1200" u="none" cap="none" strike="noStrike">
                          <a:solidFill>
                            <a:srgbClr val="434343"/>
                          </a:solidFill>
                          <a:latin typeface="Titillium Web"/>
                          <a:ea typeface="Titillium Web"/>
                          <a:cs typeface="Titillium Web"/>
                          <a:sym typeface="Titillium Web"/>
                        </a:rPr>
                        <a:t>Cells</a:t>
                      </a:r>
                      <a:r>
                        <a:rPr lang="en-GB" sz="1200" u="none" cap="none" strike="noStrike">
                          <a:solidFill>
                            <a:srgbClr val="434343"/>
                          </a:solidFill>
                          <a:latin typeface="Titillium Web"/>
                          <a:ea typeface="Titillium Web"/>
                          <a:cs typeface="Titillium Web"/>
                          <a:sym typeface="Titillium Web"/>
                        </a:rPr>
                        <a:t>: SMCs, </a:t>
                      </a:r>
                      <a:r>
                        <a:rPr lang="en-GB" sz="1200" u="none" cap="none" strike="noStrike">
                          <a:solidFill>
                            <a:srgbClr val="CC0000"/>
                          </a:solidFill>
                          <a:latin typeface="Titillium Web"/>
                          <a:ea typeface="Titillium Web"/>
                          <a:cs typeface="Titillium Web"/>
                          <a:sym typeface="Titillium Web"/>
                        </a:rPr>
                        <a:t>Macrophages</a:t>
                      </a:r>
                      <a:r>
                        <a:rPr lang="en-GB" sz="1200" u="none" cap="none" strike="noStrike">
                          <a:solidFill>
                            <a:srgbClr val="434343"/>
                          </a:solidFill>
                          <a:latin typeface="Titillium Web"/>
                          <a:ea typeface="Titillium Web"/>
                          <a:cs typeface="Titillium Web"/>
                          <a:sym typeface="Titillium Web"/>
                        </a:rPr>
                        <a:t>, </a:t>
                      </a:r>
                      <a:r>
                        <a:rPr lang="en-GB" sz="1200" u="none" cap="none" strike="noStrike">
                          <a:solidFill>
                            <a:srgbClr val="CC0000"/>
                          </a:solidFill>
                          <a:latin typeface="Titillium Web"/>
                          <a:ea typeface="Titillium Web"/>
                          <a:cs typeface="Titillium Web"/>
                          <a:sym typeface="Titillium Web"/>
                        </a:rPr>
                        <a:t>Lymphocytes</a:t>
                      </a:r>
                      <a:r>
                        <a:rPr lang="en-GB" sz="1200" u="none" cap="none" strike="noStrike">
                          <a:solidFill>
                            <a:srgbClr val="434343"/>
                          </a:solidFill>
                          <a:latin typeface="Titillium Web"/>
                          <a:ea typeface="Titillium Web"/>
                          <a:cs typeface="Titillium Web"/>
                          <a:sym typeface="Titillium Web"/>
                        </a:rPr>
                        <a:t> and </a:t>
                      </a:r>
                      <a:r>
                        <a:rPr lang="en-GB" sz="1200" u="none" cap="none" strike="noStrike">
                          <a:solidFill>
                            <a:srgbClr val="CC0000"/>
                          </a:solidFill>
                          <a:latin typeface="Titillium Web"/>
                          <a:ea typeface="Titillium Web"/>
                          <a:cs typeface="Titillium Web"/>
                          <a:sym typeface="Titillium Web"/>
                        </a:rPr>
                        <a:t>foam cells</a:t>
                      </a:r>
                      <a:endParaRPr sz="1200" u="none" cap="none" strike="noStrike">
                        <a:solidFill>
                          <a:srgbClr val="CC0000"/>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34343"/>
                        </a:buClr>
                        <a:buSzPts val="1200"/>
                        <a:buFont typeface="Titillium Web"/>
                        <a:buChar char="-"/>
                      </a:pPr>
                      <a:r>
                        <a:rPr b="1" lang="en-GB" sz="1200" u="none" cap="none" strike="noStrike">
                          <a:solidFill>
                            <a:srgbClr val="434343"/>
                          </a:solidFill>
                          <a:latin typeface="Titillium Web"/>
                          <a:ea typeface="Titillium Web"/>
                          <a:cs typeface="Titillium Web"/>
                          <a:sym typeface="Titillium Web"/>
                        </a:rPr>
                        <a:t>Extracellular matrix</a:t>
                      </a:r>
                      <a:r>
                        <a:rPr lang="en-GB" sz="1200" u="none" cap="none" strike="noStrike">
                          <a:solidFill>
                            <a:srgbClr val="434343"/>
                          </a:solidFill>
                          <a:latin typeface="Titillium Web"/>
                          <a:ea typeface="Titillium Web"/>
                          <a:cs typeface="Titillium Web"/>
                          <a:sym typeface="Titillium Web"/>
                        </a:rPr>
                        <a:t>: </a:t>
                      </a:r>
                      <a:r>
                        <a:rPr lang="en-GB" sz="1200" u="none" cap="none" strike="noStrike">
                          <a:solidFill>
                            <a:srgbClr val="CC0000"/>
                          </a:solidFill>
                          <a:latin typeface="Titillium Web"/>
                          <a:ea typeface="Titillium Web"/>
                          <a:cs typeface="Titillium Web"/>
                          <a:sym typeface="Titillium Web"/>
                        </a:rPr>
                        <a:t>collagen</a:t>
                      </a:r>
                      <a:r>
                        <a:rPr lang="en-GB" sz="1200" u="none" cap="none" strike="noStrike">
                          <a:solidFill>
                            <a:srgbClr val="434343"/>
                          </a:solidFill>
                          <a:latin typeface="Titillium Web"/>
                          <a:ea typeface="Titillium Web"/>
                          <a:cs typeface="Titillium Web"/>
                          <a:sym typeface="Titillium Web"/>
                        </a:rPr>
                        <a:t>, </a:t>
                      </a:r>
                      <a:r>
                        <a:rPr lang="en-GB" sz="1200" u="none" cap="none" strike="noStrike">
                          <a:solidFill>
                            <a:srgbClr val="CC0000"/>
                          </a:solidFill>
                          <a:latin typeface="Titillium Web"/>
                          <a:ea typeface="Titillium Web"/>
                          <a:cs typeface="Titillium Web"/>
                          <a:sym typeface="Titillium Web"/>
                        </a:rPr>
                        <a:t>elastic fibers</a:t>
                      </a:r>
                      <a:r>
                        <a:rPr lang="en-GB" sz="1200" u="none" cap="none" strike="noStrike">
                          <a:solidFill>
                            <a:srgbClr val="434343"/>
                          </a:solidFill>
                          <a:latin typeface="Titillium Web"/>
                          <a:ea typeface="Titillium Web"/>
                          <a:cs typeface="Titillium Web"/>
                          <a:sym typeface="Titillium Web"/>
                        </a:rPr>
                        <a:t> and </a:t>
                      </a:r>
                      <a:r>
                        <a:rPr lang="en-GB" sz="1200" u="none" cap="none" strike="noStrike">
                          <a:solidFill>
                            <a:srgbClr val="CC0000"/>
                          </a:solidFill>
                          <a:latin typeface="Titillium Web"/>
                          <a:ea typeface="Titillium Web"/>
                          <a:cs typeface="Titillium Web"/>
                          <a:sym typeface="Titillium Web"/>
                        </a:rPr>
                        <a:t>proteoglycans</a:t>
                      </a:r>
                      <a:endParaRPr sz="1200" u="none" cap="none" strike="noStrike">
                        <a:solidFill>
                          <a:srgbClr val="CC0000"/>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34343"/>
                        </a:buClr>
                        <a:buSzPts val="1200"/>
                        <a:buFont typeface="Titillium Web"/>
                        <a:buChar char="-"/>
                      </a:pPr>
                      <a:r>
                        <a:rPr lang="en-GB" sz="1200" u="none" cap="none" strike="noStrike">
                          <a:solidFill>
                            <a:srgbClr val="434343"/>
                          </a:solidFill>
                          <a:latin typeface="Titillium Web"/>
                          <a:ea typeface="Titillium Web"/>
                          <a:cs typeface="Titillium Web"/>
                          <a:sym typeface="Titillium Web"/>
                        </a:rPr>
                        <a:t>Lipid: typical atheromas contain relatively abundant lipid both extracellular and intracellular lipid</a:t>
                      </a:r>
                      <a:endParaRPr sz="1200" u="none" cap="none" strike="noStrike">
                        <a:solidFill>
                          <a:srgbClr val="434343"/>
                        </a:solidFill>
                        <a:latin typeface="Titillium Web"/>
                        <a:ea typeface="Titillium Web"/>
                        <a:cs typeface="Titillium Web"/>
                        <a:sym typeface="Titillium Web"/>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graphicFrame>
        <p:nvGraphicFramePr>
          <p:cNvPr id="424" name="Google Shape;424;p20"/>
          <p:cNvGraphicFramePr/>
          <p:nvPr/>
        </p:nvGraphicFramePr>
        <p:xfrm>
          <a:off x="314960" y="1103642"/>
          <a:ext cx="3000000" cy="3000000"/>
        </p:xfrm>
        <a:graphic>
          <a:graphicData uri="http://schemas.openxmlformats.org/drawingml/2006/table">
            <a:tbl>
              <a:tblPr>
                <a:noFill/>
                <a:tableStyleId>{B1EE0533-0DB2-4C67-8C4B-61F8A0C3DC3F}</a:tableStyleId>
              </a:tblPr>
              <a:tblGrid>
                <a:gridCol w="1371275"/>
                <a:gridCol w="4856825"/>
              </a:tblGrid>
              <a:tr h="566225">
                <a:tc gridSpan="2">
                  <a:txBody>
                    <a:bodyPr/>
                    <a:lstStyle/>
                    <a:p>
                      <a:pPr indent="0" lvl="0" marL="0" marR="0" rtl="0" algn="ctr">
                        <a:lnSpc>
                          <a:spcPct val="100000"/>
                        </a:lnSpc>
                        <a:spcBef>
                          <a:spcPts val="0"/>
                        </a:spcBef>
                        <a:spcAft>
                          <a:spcPts val="0"/>
                        </a:spcAft>
                        <a:buClr>
                          <a:srgbClr val="000000"/>
                        </a:buClr>
                        <a:buSzPts val="1600"/>
                        <a:buFont typeface="Arial"/>
                        <a:buNone/>
                      </a:pPr>
                      <a:r>
                        <a:rPr b="1" lang="en-GB" sz="1600" u="none" cap="none" strike="noStrike">
                          <a:solidFill>
                            <a:srgbClr val="FFFFFF"/>
                          </a:solidFill>
                          <a:latin typeface="Comfortaa"/>
                          <a:ea typeface="Comfortaa"/>
                          <a:cs typeface="Comfortaa"/>
                          <a:sym typeface="Comfortaa"/>
                        </a:rPr>
                        <a:t>Atherosclerosis</a:t>
                      </a:r>
                      <a:r>
                        <a:rPr b="1" lang="en-GB" sz="2800" u="none" cap="none" strike="noStrike">
                          <a:solidFill>
                            <a:srgbClr val="FFFFFF"/>
                          </a:solidFill>
                          <a:latin typeface="Comfortaa"/>
                          <a:ea typeface="Comfortaa"/>
                          <a:cs typeface="Comfortaa"/>
                          <a:sym typeface="Comfortaa"/>
                        </a:rPr>
                        <a:t> </a:t>
                      </a:r>
                      <a:endParaRPr b="1" sz="2800" u="none" cap="none" strike="noStrike">
                        <a:solidFill>
                          <a:srgbClr val="FFFFFF"/>
                        </a:solidFill>
                        <a:latin typeface="Comfortaa"/>
                        <a:ea typeface="Comfortaa"/>
                        <a:cs typeface="Comfortaa"/>
                        <a:sym typeface="Comfortaa"/>
                      </a:endParaRPr>
                    </a:p>
                  </a:txBody>
                  <a:tcPr marT="84300" marB="84300" marR="78375" marL="783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6D9EEB"/>
                    </a:solidFill>
                  </a:tcPr>
                </a:tc>
                <a:tc hMerge="1"/>
              </a:tr>
              <a:tr h="703150">
                <a:tc>
                  <a:txBody>
                    <a:bodyPr/>
                    <a:lstStyle/>
                    <a:p>
                      <a:pPr indent="0" lvl="0" marL="0" marR="0" rtl="0" algn="ctr">
                        <a:lnSpc>
                          <a:spcPct val="100000"/>
                        </a:lnSpc>
                        <a:spcBef>
                          <a:spcPts val="0"/>
                        </a:spcBef>
                        <a:spcAft>
                          <a:spcPts val="0"/>
                        </a:spcAft>
                        <a:buClr>
                          <a:srgbClr val="000000"/>
                        </a:buClr>
                        <a:buSzPts val="1300"/>
                        <a:buFont typeface="Arial"/>
                        <a:buNone/>
                      </a:pPr>
                      <a:r>
                        <a:rPr b="1" lang="en-GB" sz="1400" u="none" cap="none" strike="noStrike">
                          <a:solidFill>
                            <a:srgbClr val="FFFFFF"/>
                          </a:solidFill>
                          <a:latin typeface="Comfortaa"/>
                          <a:ea typeface="Comfortaa"/>
                          <a:cs typeface="Comfortaa"/>
                          <a:sym typeface="Comfortaa"/>
                        </a:rPr>
                        <a:t>Complication</a:t>
                      </a:r>
                      <a:r>
                        <a:rPr lang="en-GB" sz="1400" u="none" cap="none" strike="noStrike">
                          <a:solidFill>
                            <a:srgbClr val="FFFFFF"/>
                          </a:solidFill>
                          <a:latin typeface="Comfortaa"/>
                          <a:ea typeface="Comfortaa"/>
                          <a:cs typeface="Comfortaa"/>
                          <a:sym typeface="Comfortaa"/>
                        </a:rPr>
                        <a:t> </a:t>
                      </a:r>
                      <a:endParaRPr sz="1400" u="none" cap="none" strike="noStrike">
                        <a:solidFill>
                          <a:srgbClr val="FFFFFF"/>
                        </a:solidFill>
                        <a:latin typeface="Comfortaa"/>
                        <a:ea typeface="Comfortaa"/>
                        <a:cs typeface="Comfortaa"/>
                        <a:sym typeface="Comfortaa"/>
                      </a:endParaRPr>
                    </a:p>
                  </a:txBody>
                  <a:tcPr marT="84300" marB="84300" marR="78375" marL="783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A4C2F4"/>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solidFill>
                            <a:srgbClr val="434343"/>
                          </a:solidFill>
                          <a:latin typeface="Titillium Web"/>
                          <a:ea typeface="Titillium Web"/>
                          <a:cs typeface="Titillium Web"/>
                          <a:sym typeface="Titillium Web"/>
                        </a:rPr>
                        <a:t>Calcification + Hemorrhage + Plaque rupture + Superimposed thrombosis (thromboembolism) + weakening of BV with aneurysmal dilation + Myocardial infarction + Cerebral infarction + Mesenteric occlusion + peripheral vascular disease </a:t>
                      </a:r>
                      <a:endParaRPr sz="1200" u="none" cap="none" strike="noStrike">
                        <a:solidFill>
                          <a:srgbClr val="434343"/>
                        </a:solidFill>
                        <a:latin typeface="Titillium Web"/>
                        <a:ea typeface="Titillium Web"/>
                        <a:cs typeface="Titillium Web"/>
                        <a:sym typeface="Titillium Web"/>
                      </a:endParaRPr>
                    </a:p>
                  </a:txBody>
                  <a:tcPr marT="84300" marB="84300" marR="78375" marL="7837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bl>
          </a:graphicData>
        </a:graphic>
      </p:graphicFrame>
      <p:sp>
        <p:nvSpPr>
          <p:cNvPr id="425" name="Google Shape;425;p20"/>
          <p:cNvSpPr txBox="1"/>
          <p:nvPr>
            <p:ph type="title"/>
          </p:nvPr>
        </p:nvSpPr>
        <p:spPr>
          <a:xfrm>
            <a:off x="540888" y="333257"/>
            <a:ext cx="5776200" cy="7704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33333"/>
              <a:buNone/>
            </a:pPr>
            <a:r>
              <a:rPr lang="en-GB" sz="3000"/>
              <a:t>Summary</a:t>
            </a:r>
            <a:r>
              <a:rPr lang="en-GB" sz="3100"/>
              <a:t> </a:t>
            </a:r>
            <a:endParaRPr sz="3100"/>
          </a:p>
          <a:p>
            <a:pPr indent="0" lvl="0" marL="0" rtl="0" algn="l">
              <a:lnSpc>
                <a:spcPct val="100000"/>
              </a:lnSpc>
              <a:spcBef>
                <a:spcPts val="0"/>
              </a:spcBef>
              <a:spcAft>
                <a:spcPts val="0"/>
              </a:spcAft>
              <a:buSzPct val="166666"/>
              <a:buNone/>
            </a:pPr>
            <a:r>
              <a:t/>
            </a:r>
            <a:endParaRPr sz="2400">
              <a:solidFill>
                <a:srgbClr val="44546A"/>
              </a:solidFill>
            </a:endParaRPr>
          </a:p>
        </p:txBody>
      </p:sp>
      <p:sp>
        <p:nvSpPr>
          <p:cNvPr id="426" name="Google Shape;426;p20"/>
          <p:cNvSpPr txBox="1"/>
          <p:nvPr/>
        </p:nvSpPr>
        <p:spPr>
          <a:xfrm>
            <a:off x="314948" y="2848405"/>
            <a:ext cx="2128200" cy="834600"/>
          </a:xfrm>
          <a:prstGeom prst="rect">
            <a:avLst/>
          </a:prstGeom>
          <a:noFill/>
          <a:ln>
            <a:noFill/>
          </a:ln>
        </p:spPr>
        <p:txBody>
          <a:bodyPr anchorCtr="0" anchor="ctr"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3100"/>
              <a:buFont typeface="Arial"/>
              <a:buNone/>
            </a:pPr>
            <a:r>
              <a:rPr b="1" i="0" lang="en-GB" sz="3100" u="none" cap="none" strike="noStrike">
                <a:solidFill>
                  <a:srgbClr val="1155CC"/>
                </a:solidFill>
                <a:latin typeface="Comfortaa"/>
                <a:ea typeface="Comfortaa"/>
                <a:cs typeface="Comfortaa"/>
                <a:sym typeface="Comfortaa"/>
              </a:rPr>
              <a:t>MCQ</a:t>
            </a:r>
            <a:endParaRPr b="1" i="0" sz="3100" u="none" cap="none" strike="noStrike">
              <a:solidFill>
                <a:srgbClr val="1155CC"/>
              </a:solidFill>
              <a:latin typeface="Comfortaa"/>
              <a:ea typeface="Comfortaa"/>
              <a:cs typeface="Comfortaa"/>
              <a:sym typeface="Comfortaa"/>
            </a:endParaRPr>
          </a:p>
        </p:txBody>
      </p:sp>
      <p:graphicFrame>
        <p:nvGraphicFramePr>
          <p:cNvPr id="427" name="Google Shape;427;p20"/>
          <p:cNvGraphicFramePr/>
          <p:nvPr/>
        </p:nvGraphicFramePr>
        <p:xfrm>
          <a:off x="314947" y="3805423"/>
          <a:ext cx="3000000" cy="3000000"/>
        </p:xfrm>
        <a:graphic>
          <a:graphicData uri="http://schemas.openxmlformats.org/drawingml/2006/table">
            <a:tbl>
              <a:tblPr>
                <a:noFill/>
                <a:tableStyleId>{B1EE0533-0DB2-4C67-8C4B-61F8A0C3DC3F}</a:tableStyleId>
              </a:tblPr>
              <a:tblGrid>
                <a:gridCol w="1557025"/>
                <a:gridCol w="1655125"/>
                <a:gridCol w="1458925"/>
                <a:gridCol w="1557025"/>
              </a:tblGrid>
              <a:tr h="497275">
                <a:tc gridSpan="4">
                  <a:txBody>
                    <a:bodyPr/>
                    <a:lstStyle/>
                    <a:p>
                      <a:pPr indent="0" lvl="0" marL="0" marR="0" rtl="0" algn="l">
                        <a:lnSpc>
                          <a:spcPct val="100000"/>
                        </a:lnSpc>
                        <a:spcBef>
                          <a:spcPts val="0"/>
                        </a:spcBef>
                        <a:spcAft>
                          <a:spcPts val="0"/>
                        </a:spcAft>
                        <a:buClr>
                          <a:srgbClr val="000000"/>
                        </a:buClr>
                        <a:buSzPts val="1300"/>
                        <a:buFont typeface="Arial"/>
                        <a:buNone/>
                      </a:pPr>
                      <a:r>
                        <a:rPr b="1" lang="en-GB" sz="1300" u="none" cap="none" strike="noStrike">
                          <a:solidFill>
                            <a:schemeClr val="dk1"/>
                          </a:solidFill>
                          <a:latin typeface="Titillium Web"/>
                          <a:ea typeface="Titillium Web"/>
                          <a:cs typeface="Titillium Web"/>
                          <a:sym typeface="Titillium Web"/>
                        </a:rPr>
                        <a:t>1-which of the following is a major risk factor of Atherosclerosis?</a:t>
                      </a:r>
                      <a:endParaRPr b="1" sz="1300" u="none" cap="none" strike="noStrike">
                        <a:solidFill>
                          <a:schemeClr val="dk1"/>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hMerge="1"/>
                <a:tc hMerge="1"/>
                <a:tc hMerge="1"/>
              </a:tr>
              <a:tr h="469300">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4285F4"/>
                          </a:solidFill>
                          <a:latin typeface="Titillium Web"/>
                          <a:ea typeface="Titillium Web"/>
                          <a:cs typeface="Titillium Web"/>
                          <a:sym typeface="Titillium Web"/>
                        </a:rPr>
                        <a:t>a-</a:t>
                      </a:r>
                      <a:r>
                        <a:rPr lang="en-GB" sz="1200" u="none" cap="none" strike="noStrike">
                          <a:solidFill>
                            <a:schemeClr val="dk1"/>
                          </a:solidFill>
                          <a:latin typeface="Comfortaa"/>
                          <a:ea typeface="Comfortaa"/>
                          <a:cs typeface="Comfortaa"/>
                          <a:sym typeface="Comfortaa"/>
                        </a:rPr>
                        <a:t>Diabetes</a:t>
                      </a:r>
                      <a:endParaRPr sz="1400" u="none" cap="none" strike="noStrike">
                        <a:solidFill>
                          <a:schemeClr val="dk1"/>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4285F4"/>
                          </a:solidFill>
                          <a:latin typeface="Titillium Web"/>
                          <a:ea typeface="Titillium Web"/>
                          <a:cs typeface="Titillium Web"/>
                          <a:sym typeface="Titillium Web"/>
                        </a:rPr>
                        <a:t>b-</a:t>
                      </a:r>
                      <a:r>
                        <a:rPr lang="en-GB" sz="1200" u="none" cap="none" strike="noStrike">
                          <a:solidFill>
                            <a:schemeClr val="dk1"/>
                          </a:solidFill>
                          <a:latin typeface="Comfortaa"/>
                          <a:ea typeface="Comfortaa"/>
                          <a:cs typeface="Comfortaa"/>
                          <a:sym typeface="Comfortaa"/>
                        </a:rPr>
                        <a:t>Hyperlipidemia</a:t>
                      </a:r>
                      <a:endParaRPr sz="1400" u="none" cap="none" strike="noStrike">
                        <a:solidFill>
                          <a:schemeClr val="dk1"/>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4285F4"/>
                          </a:solidFill>
                          <a:latin typeface="Titillium Web"/>
                          <a:ea typeface="Titillium Web"/>
                          <a:cs typeface="Titillium Web"/>
                          <a:sym typeface="Titillium Web"/>
                        </a:rPr>
                        <a:t>c-</a:t>
                      </a:r>
                      <a:r>
                        <a:rPr lang="en-GB" sz="1200" u="none" cap="none" strike="noStrike">
                          <a:solidFill>
                            <a:schemeClr val="dk1"/>
                          </a:solidFill>
                          <a:latin typeface="Comfortaa"/>
                          <a:ea typeface="Comfortaa"/>
                          <a:cs typeface="Comfortaa"/>
                          <a:sym typeface="Comfortaa"/>
                        </a:rPr>
                        <a:t>Hypertension</a:t>
                      </a:r>
                      <a:endParaRPr sz="1400" u="none" cap="none" strike="noStrike">
                        <a:solidFill>
                          <a:schemeClr val="dk1"/>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solidFill>
                            <a:srgbClr val="4285F4"/>
                          </a:solidFill>
                          <a:latin typeface="Titillium Web"/>
                          <a:ea typeface="Titillium Web"/>
                          <a:cs typeface="Titillium Web"/>
                          <a:sym typeface="Titillium Web"/>
                        </a:rPr>
                        <a:t>d-</a:t>
                      </a:r>
                      <a:r>
                        <a:rPr lang="en-GB" sz="1400" u="none" cap="none" strike="noStrike">
                          <a:solidFill>
                            <a:schemeClr val="dk1"/>
                          </a:solidFill>
                          <a:latin typeface="Titillium Web"/>
                          <a:ea typeface="Titillium Web"/>
                          <a:cs typeface="Titillium Web"/>
                          <a:sym typeface="Titillium Web"/>
                        </a:rPr>
                        <a:t>All of them</a:t>
                      </a:r>
                      <a:endParaRPr sz="1400" u="none" cap="none" strike="noStrike">
                        <a:solidFill>
                          <a:schemeClr val="dk1"/>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r>
              <a:tr h="419050">
                <a:tc gridSpan="4">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Titillium Web"/>
                          <a:ea typeface="Titillium Web"/>
                          <a:cs typeface="Titillium Web"/>
                          <a:sym typeface="Titillium Web"/>
                        </a:rPr>
                        <a:t>2-two of the </a:t>
                      </a:r>
                      <a:r>
                        <a:rPr b="1" lang="en-GB" sz="1200" u="none" cap="none" strike="noStrike">
                          <a:solidFill>
                            <a:schemeClr val="dk1"/>
                          </a:solidFill>
                          <a:latin typeface="Titillium Web"/>
                          <a:ea typeface="Titillium Web"/>
                          <a:cs typeface="Titillium Web"/>
                          <a:sym typeface="Titillium Web"/>
                        </a:rPr>
                        <a:t>most important causes of endothelial dysfunction are.</a:t>
                      </a:r>
                      <a:endParaRPr b="1" sz="1400" u="none" cap="none" strike="noStrike">
                        <a:solidFill>
                          <a:schemeClr val="dk1"/>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hMerge="1"/>
                <a:tc hMerge="1"/>
                <a:tc hMerge="1"/>
              </a:tr>
              <a:tr h="452225">
                <a:tc>
                  <a:txBody>
                    <a:bodyPr/>
                    <a:lstStyle/>
                    <a:p>
                      <a:pPr indent="0" lvl="0" marL="0" marR="0" rtl="0" algn="l">
                        <a:lnSpc>
                          <a:spcPct val="100000"/>
                        </a:lnSpc>
                        <a:spcBef>
                          <a:spcPts val="0"/>
                        </a:spcBef>
                        <a:spcAft>
                          <a:spcPts val="0"/>
                        </a:spcAft>
                        <a:buClr>
                          <a:srgbClr val="000000"/>
                        </a:buClr>
                        <a:buSzPts val="1100"/>
                        <a:buFont typeface="Arial"/>
                        <a:buNone/>
                      </a:pPr>
                      <a:r>
                        <a:rPr lang="en-GB" sz="1400" u="none" cap="none" strike="noStrike">
                          <a:solidFill>
                            <a:srgbClr val="4285F4"/>
                          </a:solidFill>
                          <a:latin typeface="Titillium Web"/>
                          <a:ea typeface="Titillium Web"/>
                          <a:cs typeface="Titillium Web"/>
                          <a:sym typeface="Titillium Web"/>
                        </a:rPr>
                        <a:t>a-</a:t>
                      </a:r>
                      <a:r>
                        <a:rPr lang="en-GB" sz="1200" u="none" cap="none" strike="noStrike">
                          <a:solidFill>
                            <a:schemeClr val="dk1"/>
                          </a:solidFill>
                          <a:latin typeface="Comfortaa"/>
                          <a:ea typeface="Comfortaa"/>
                          <a:cs typeface="Comfortaa"/>
                          <a:sym typeface="Comfortaa"/>
                        </a:rPr>
                        <a:t>Hemodynamic disturbances</a:t>
                      </a:r>
                      <a:endParaRPr sz="1400" u="none" cap="none" strike="noStrike">
                        <a:solidFill>
                          <a:schemeClr val="dk1"/>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400" u="none" cap="none" strike="noStrike">
                          <a:solidFill>
                            <a:srgbClr val="4285F4"/>
                          </a:solidFill>
                          <a:latin typeface="Titillium Web"/>
                          <a:ea typeface="Titillium Web"/>
                          <a:cs typeface="Titillium Web"/>
                          <a:sym typeface="Titillium Web"/>
                        </a:rPr>
                        <a:t>b-</a:t>
                      </a:r>
                      <a:r>
                        <a:rPr lang="en-GB" sz="1200" u="none" cap="none" strike="noStrike">
                          <a:solidFill>
                            <a:schemeClr val="dk1"/>
                          </a:solidFill>
                          <a:latin typeface="Comfortaa"/>
                          <a:ea typeface="Comfortaa"/>
                          <a:cs typeface="Comfortaa"/>
                          <a:sym typeface="Comfortaa"/>
                        </a:rPr>
                        <a:t>Hypercholesterolemia</a:t>
                      </a:r>
                      <a:endParaRPr sz="1400" u="none" cap="none" strike="noStrike">
                        <a:solidFill>
                          <a:schemeClr val="dk1"/>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400" u="none" cap="none" strike="noStrike">
                          <a:solidFill>
                            <a:srgbClr val="4285F4"/>
                          </a:solidFill>
                          <a:latin typeface="Titillium Web"/>
                          <a:ea typeface="Titillium Web"/>
                          <a:cs typeface="Titillium Web"/>
                          <a:sym typeface="Titillium Web"/>
                        </a:rPr>
                        <a:t>C-</a:t>
                      </a:r>
                      <a:r>
                        <a:rPr lang="en-GB" sz="1400" u="none" cap="none" strike="noStrike">
                          <a:solidFill>
                            <a:schemeClr val="dk1"/>
                          </a:solidFill>
                          <a:latin typeface="Titillium Web"/>
                          <a:ea typeface="Titillium Web"/>
                          <a:cs typeface="Titillium Web"/>
                          <a:sym typeface="Titillium Web"/>
                        </a:rPr>
                        <a:t>both</a:t>
                      </a:r>
                      <a:r>
                        <a:rPr lang="en-GB" sz="1400" u="none" cap="none" strike="noStrike">
                          <a:solidFill>
                            <a:srgbClr val="4285F4"/>
                          </a:solidFill>
                          <a:latin typeface="Titillium Web"/>
                          <a:ea typeface="Titillium Web"/>
                          <a:cs typeface="Titillium Web"/>
                          <a:sym typeface="Titillium Web"/>
                        </a:rPr>
                        <a:t> </a:t>
                      </a:r>
                      <a:r>
                        <a:rPr lang="en-GB" sz="1400" u="none" cap="none" strike="noStrike">
                          <a:solidFill>
                            <a:schemeClr val="dk1"/>
                          </a:solidFill>
                          <a:latin typeface="Titillium Web"/>
                          <a:ea typeface="Titillium Web"/>
                          <a:cs typeface="Titillium Web"/>
                          <a:sym typeface="Titillium Web"/>
                        </a:rPr>
                        <a:t>A and B</a:t>
                      </a:r>
                      <a:endParaRPr sz="1400" u="none" cap="none" strike="noStrike">
                        <a:solidFill>
                          <a:schemeClr val="dk1"/>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400" u="none" cap="none" strike="noStrike">
                          <a:solidFill>
                            <a:srgbClr val="4285F4"/>
                          </a:solidFill>
                          <a:latin typeface="Titillium Web"/>
                          <a:ea typeface="Titillium Web"/>
                          <a:cs typeface="Titillium Web"/>
                          <a:sym typeface="Titillium Web"/>
                        </a:rPr>
                        <a:t>D-</a:t>
                      </a:r>
                      <a:r>
                        <a:rPr lang="en-GB" sz="1400" u="none" cap="none" strike="noStrike">
                          <a:solidFill>
                            <a:schemeClr val="dk1"/>
                          </a:solidFill>
                          <a:latin typeface="Titillium Web"/>
                          <a:ea typeface="Titillium Web"/>
                          <a:cs typeface="Titillium Web"/>
                          <a:sym typeface="Titillium Web"/>
                        </a:rPr>
                        <a:t>non of them</a:t>
                      </a:r>
                      <a:endParaRPr sz="1400" u="none" cap="none" strike="noStrike">
                        <a:solidFill>
                          <a:schemeClr val="dk1"/>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r>
              <a:tr h="433600">
                <a:tc gridSpan="4">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Titillium Web"/>
                          <a:ea typeface="Titillium Web"/>
                          <a:cs typeface="Titillium Web"/>
                          <a:sym typeface="Titillium Web"/>
                        </a:rPr>
                        <a:t>3- </a:t>
                      </a:r>
                      <a:r>
                        <a:rPr b="1" lang="en-GB" sz="1300" u="none" cap="none" strike="noStrike">
                          <a:latin typeface="Titillium Web"/>
                          <a:ea typeface="Titillium Web"/>
                          <a:cs typeface="Titillium Web"/>
                          <a:sym typeface="Titillium Web"/>
                        </a:rPr>
                        <a:t>The earliest lesion of Atherosclerosis:</a:t>
                      </a:r>
                      <a:endParaRPr b="1" sz="1300" u="none" cap="none" strike="noStrike">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hMerge="1"/>
                <a:tc hMerge="1"/>
                <a:tc hMerge="1"/>
              </a:tr>
              <a:tr h="437125">
                <a:tc>
                  <a:txBody>
                    <a:bodyPr/>
                    <a:lstStyle/>
                    <a:p>
                      <a:pPr indent="0" lvl="0" marL="0" marR="0" rtl="0" algn="l">
                        <a:lnSpc>
                          <a:spcPct val="100000"/>
                        </a:lnSpc>
                        <a:spcBef>
                          <a:spcPts val="0"/>
                        </a:spcBef>
                        <a:spcAft>
                          <a:spcPts val="0"/>
                        </a:spcAft>
                        <a:buClr>
                          <a:srgbClr val="000000"/>
                        </a:buClr>
                        <a:buSzPts val="1100"/>
                        <a:buFont typeface="Arial"/>
                        <a:buNone/>
                      </a:pPr>
                      <a:r>
                        <a:rPr lang="en-GB" sz="1400" u="none" cap="none" strike="noStrike">
                          <a:solidFill>
                            <a:srgbClr val="4285F4"/>
                          </a:solidFill>
                          <a:latin typeface="Titillium Web"/>
                          <a:ea typeface="Titillium Web"/>
                          <a:cs typeface="Titillium Web"/>
                          <a:sym typeface="Titillium Web"/>
                        </a:rPr>
                        <a:t>a- </a:t>
                      </a:r>
                      <a:r>
                        <a:rPr lang="en-GB" sz="1300" u="none" cap="none" strike="noStrike">
                          <a:solidFill>
                            <a:srgbClr val="434343"/>
                          </a:solidFill>
                          <a:latin typeface="Titillium Web"/>
                          <a:ea typeface="Titillium Web"/>
                          <a:cs typeface="Titillium Web"/>
                          <a:sym typeface="Titillium Web"/>
                        </a:rPr>
                        <a:t>Foam Cells</a:t>
                      </a:r>
                      <a:endParaRPr sz="1300" u="none" cap="none" strike="noStrike">
                        <a:solidFill>
                          <a:srgbClr val="434343"/>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400" u="none" cap="none" strike="noStrike">
                          <a:solidFill>
                            <a:srgbClr val="4285F4"/>
                          </a:solidFill>
                          <a:latin typeface="Titillium Web"/>
                          <a:ea typeface="Titillium Web"/>
                          <a:cs typeface="Titillium Web"/>
                          <a:sym typeface="Titillium Web"/>
                        </a:rPr>
                        <a:t>b- </a:t>
                      </a:r>
                      <a:r>
                        <a:rPr lang="en-GB" sz="1300" u="none" cap="none" strike="noStrike">
                          <a:solidFill>
                            <a:srgbClr val="434343"/>
                          </a:solidFill>
                          <a:latin typeface="Titillium Web"/>
                          <a:ea typeface="Titillium Web"/>
                          <a:cs typeface="Titillium Web"/>
                          <a:sym typeface="Titillium Web"/>
                        </a:rPr>
                        <a:t>Calcification</a:t>
                      </a:r>
                      <a:r>
                        <a:rPr lang="en-GB" sz="1400" u="none" cap="none" strike="noStrike">
                          <a:solidFill>
                            <a:srgbClr val="4285F4"/>
                          </a:solidFill>
                          <a:latin typeface="Titillium Web"/>
                          <a:ea typeface="Titillium Web"/>
                          <a:cs typeface="Titillium Web"/>
                          <a:sym typeface="Titillium Web"/>
                        </a:rPr>
                        <a:t> </a:t>
                      </a:r>
                      <a:endParaRPr sz="1400" u="none" cap="none" strike="noStrike">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400" u="none" cap="none" strike="noStrike">
                          <a:solidFill>
                            <a:srgbClr val="4285F4"/>
                          </a:solidFill>
                          <a:latin typeface="Titillium Web"/>
                          <a:ea typeface="Titillium Web"/>
                          <a:cs typeface="Titillium Web"/>
                          <a:sym typeface="Titillium Web"/>
                        </a:rPr>
                        <a:t>c- </a:t>
                      </a:r>
                      <a:r>
                        <a:rPr lang="en-GB" sz="1300" u="none" cap="none" strike="noStrike">
                          <a:solidFill>
                            <a:srgbClr val="434343"/>
                          </a:solidFill>
                          <a:latin typeface="Titillium Web"/>
                          <a:ea typeface="Titillium Web"/>
                          <a:cs typeface="Titillium Web"/>
                          <a:sym typeface="Titillium Web"/>
                        </a:rPr>
                        <a:t>Atheromatous plaque</a:t>
                      </a:r>
                      <a:endParaRPr sz="1300" u="none" cap="none" strike="noStrike">
                        <a:solidFill>
                          <a:srgbClr val="434343"/>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400" u="none" cap="none" strike="noStrike">
                          <a:solidFill>
                            <a:srgbClr val="4285F4"/>
                          </a:solidFill>
                          <a:latin typeface="Titillium Web"/>
                          <a:ea typeface="Titillium Web"/>
                          <a:cs typeface="Titillium Web"/>
                          <a:sym typeface="Titillium Web"/>
                        </a:rPr>
                        <a:t>d- </a:t>
                      </a:r>
                      <a:r>
                        <a:rPr lang="en-GB" sz="1300" u="none" cap="none" strike="noStrike">
                          <a:solidFill>
                            <a:srgbClr val="434343"/>
                          </a:solidFill>
                          <a:latin typeface="Titillium Web"/>
                          <a:ea typeface="Titillium Web"/>
                          <a:cs typeface="Titillium Web"/>
                          <a:sym typeface="Titillium Web"/>
                        </a:rPr>
                        <a:t>Fatty Streak</a:t>
                      </a:r>
                      <a:endParaRPr sz="1300" u="none" cap="none" strike="noStrike">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r>
              <a:tr h="481375">
                <a:tc gridSpan="4">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Titillium Web"/>
                          <a:ea typeface="Titillium Web"/>
                          <a:cs typeface="Titillium Web"/>
                          <a:sym typeface="Titillium Web"/>
                        </a:rPr>
                        <a:t>4- </a:t>
                      </a:r>
                      <a:r>
                        <a:rPr b="1" lang="en-GB" sz="1300" u="none" cap="none" strike="noStrike">
                          <a:latin typeface="Titillium Web"/>
                          <a:ea typeface="Titillium Web"/>
                          <a:cs typeface="Titillium Web"/>
                          <a:sym typeface="Titillium Web"/>
                        </a:rPr>
                        <a:t>Intermittent Claudication is a complication of Atherosclerosis in which artery:</a:t>
                      </a:r>
                      <a:endParaRPr b="1" sz="1300" u="none" cap="none" strike="noStrike">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hMerge="1"/>
                <a:tc hMerge="1"/>
                <a:tc hMerge="1"/>
              </a:tr>
              <a:tr h="442475">
                <a:tc>
                  <a:txBody>
                    <a:bodyPr/>
                    <a:lstStyle/>
                    <a:p>
                      <a:pPr indent="0" lvl="0" marL="0" marR="0" rtl="0" algn="l">
                        <a:lnSpc>
                          <a:spcPct val="100000"/>
                        </a:lnSpc>
                        <a:spcBef>
                          <a:spcPts val="0"/>
                        </a:spcBef>
                        <a:spcAft>
                          <a:spcPts val="0"/>
                        </a:spcAft>
                        <a:buClr>
                          <a:srgbClr val="000000"/>
                        </a:buClr>
                        <a:buSzPts val="1100"/>
                        <a:buFont typeface="Arial"/>
                        <a:buNone/>
                      </a:pPr>
                      <a:r>
                        <a:rPr lang="en-GB" sz="1400" u="none" cap="none" strike="noStrike">
                          <a:solidFill>
                            <a:srgbClr val="4285F4"/>
                          </a:solidFill>
                          <a:latin typeface="Titillium Web"/>
                          <a:ea typeface="Titillium Web"/>
                          <a:cs typeface="Titillium Web"/>
                          <a:sym typeface="Titillium Web"/>
                        </a:rPr>
                        <a:t>a- </a:t>
                      </a:r>
                      <a:r>
                        <a:rPr lang="en-GB" sz="1300" u="none" cap="none" strike="noStrike">
                          <a:solidFill>
                            <a:srgbClr val="434343"/>
                          </a:solidFill>
                          <a:latin typeface="Titillium Web"/>
                          <a:ea typeface="Titillium Web"/>
                          <a:cs typeface="Titillium Web"/>
                          <a:sym typeface="Titillium Web"/>
                        </a:rPr>
                        <a:t>Coronary Artery </a:t>
                      </a:r>
                      <a:endParaRPr sz="1400" u="none" cap="none" strike="noStrike">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400" u="none" cap="none" strike="noStrike">
                          <a:solidFill>
                            <a:srgbClr val="4285F4"/>
                          </a:solidFill>
                          <a:latin typeface="Titillium Web"/>
                          <a:ea typeface="Titillium Web"/>
                          <a:cs typeface="Titillium Web"/>
                          <a:sym typeface="Titillium Web"/>
                        </a:rPr>
                        <a:t>b- </a:t>
                      </a:r>
                      <a:r>
                        <a:rPr lang="en-GB" sz="1300" u="none" cap="none" strike="noStrike">
                          <a:solidFill>
                            <a:srgbClr val="434343"/>
                          </a:solidFill>
                          <a:latin typeface="Titillium Web"/>
                          <a:ea typeface="Titillium Web"/>
                          <a:cs typeface="Titillium Web"/>
                          <a:sym typeface="Titillium Web"/>
                        </a:rPr>
                        <a:t>Femoral Artery</a:t>
                      </a:r>
                      <a:endParaRPr sz="1400" u="none" cap="none" strike="noStrike">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400" u="none" cap="none" strike="noStrike">
                          <a:solidFill>
                            <a:srgbClr val="4285F4"/>
                          </a:solidFill>
                          <a:latin typeface="Titillium Web"/>
                          <a:ea typeface="Titillium Web"/>
                          <a:cs typeface="Titillium Web"/>
                          <a:sym typeface="Titillium Web"/>
                        </a:rPr>
                        <a:t>c- </a:t>
                      </a:r>
                      <a:r>
                        <a:rPr lang="en-GB" sz="1300" u="none" cap="none" strike="noStrike">
                          <a:solidFill>
                            <a:srgbClr val="434343"/>
                          </a:solidFill>
                          <a:latin typeface="Titillium Web"/>
                          <a:ea typeface="Titillium Web"/>
                          <a:cs typeface="Titillium Web"/>
                          <a:sym typeface="Titillium Web"/>
                        </a:rPr>
                        <a:t>Abdominal Artery</a:t>
                      </a:r>
                      <a:endParaRPr sz="1400" u="none" cap="none" strike="noStrike">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400" u="none" cap="none" strike="noStrike">
                          <a:solidFill>
                            <a:srgbClr val="4285F4"/>
                          </a:solidFill>
                          <a:latin typeface="Titillium Web"/>
                          <a:ea typeface="Titillium Web"/>
                          <a:cs typeface="Titillium Web"/>
                          <a:sym typeface="Titillium Web"/>
                        </a:rPr>
                        <a:t>d- </a:t>
                      </a:r>
                      <a:r>
                        <a:rPr lang="en-GB" sz="1300" u="none" cap="none" strike="noStrike">
                          <a:solidFill>
                            <a:srgbClr val="434343"/>
                          </a:solidFill>
                          <a:latin typeface="Titillium Web"/>
                          <a:ea typeface="Titillium Web"/>
                          <a:cs typeface="Titillium Web"/>
                          <a:sym typeface="Titillium Web"/>
                        </a:rPr>
                        <a:t>Circle of Willis</a:t>
                      </a:r>
                      <a:endParaRPr sz="1300" u="none" cap="none" strike="noStrike">
                        <a:solidFill>
                          <a:srgbClr val="434343"/>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r>
              <a:tr h="457350">
                <a:tc gridSpan="4">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Titillium Web"/>
                          <a:ea typeface="Titillium Web"/>
                          <a:cs typeface="Titillium Web"/>
                          <a:sym typeface="Titillium Web"/>
                        </a:rPr>
                        <a:t>5- </a:t>
                      </a:r>
                      <a:r>
                        <a:rPr b="1" lang="en-GB" sz="1300" u="none" cap="none" strike="noStrike">
                          <a:latin typeface="Titillium Web"/>
                          <a:ea typeface="Titillium Web"/>
                          <a:cs typeface="Titillium Web"/>
                          <a:sym typeface="Titillium Web"/>
                        </a:rPr>
                        <a:t>Which of the following is not one of necrotic center components:</a:t>
                      </a:r>
                      <a:endParaRPr b="1" sz="1400" u="none" cap="none" strike="noStrike">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hMerge="1"/>
                <a:tc hMerge="1"/>
                <a:tc hMerge="1"/>
              </a:tr>
              <a:tr h="448775">
                <a:tc>
                  <a:txBody>
                    <a:bodyPr/>
                    <a:lstStyle/>
                    <a:p>
                      <a:pPr indent="0" lvl="0" marL="0" marR="0" rtl="0" algn="l">
                        <a:lnSpc>
                          <a:spcPct val="100000"/>
                        </a:lnSpc>
                        <a:spcBef>
                          <a:spcPts val="0"/>
                        </a:spcBef>
                        <a:spcAft>
                          <a:spcPts val="0"/>
                        </a:spcAft>
                        <a:buClr>
                          <a:srgbClr val="000000"/>
                        </a:buClr>
                        <a:buSzPts val="1100"/>
                        <a:buFont typeface="Arial"/>
                        <a:buNone/>
                      </a:pPr>
                      <a:r>
                        <a:rPr lang="en-GB" sz="1400" u="none" cap="none" strike="noStrike">
                          <a:solidFill>
                            <a:srgbClr val="4285F4"/>
                          </a:solidFill>
                          <a:latin typeface="Titillium Web"/>
                          <a:ea typeface="Titillium Web"/>
                          <a:cs typeface="Titillium Web"/>
                          <a:sym typeface="Titillium Web"/>
                        </a:rPr>
                        <a:t>a- </a:t>
                      </a:r>
                      <a:r>
                        <a:rPr lang="en-GB" sz="1300" u="none" cap="none" strike="noStrike">
                          <a:solidFill>
                            <a:srgbClr val="434343"/>
                          </a:solidFill>
                          <a:latin typeface="Titillium Web"/>
                          <a:ea typeface="Titillium Web"/>
                          <a:cs typeface="Titillium Web"/>
                          <a:sym typeface="Titillium Web"/>
                        </a:rPr>
                        <a:t>Cholesterol Crystals </a:t>
                      </a:r>
                      <a:r>
                        <a:rPr lang="en-GB" sz="1400" u="none" cap="none" strike="noStrike">
                          <a:solidFill>
                            <a:srgbClr val="4285F4"/>
                          </a:solidFill>
                          <a:latin typeface="Titillium Web"/>
                          <a:ea typeface="Titillium Web"/>
                          <a:cs typeface="Titillium Web"/>
                          <a:sym typeface="Titillium Web"/>
                        </a:rPr>
                        <a:t> </a:t>
                      </a:r>
                      <a:endParaRPr sz="1400" u="none" cap="none" strike="noStrike">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400" u="none" cap="none" strike="noStrike">
                          <a:solidFill>
                            <a:srgbClr val="4285F4"/>
                          </a:solidFill>
                          <a:latin typeface="Titillium Web"/>
                          <a:ea typeface="Titillium Web"/>
                          <a:cs typeface="Titillium Web"/>
                          <a:sym typeface="Titillium Web"/>
                        </a:rPr>
                        <a:t>b- </a:t>
                      </a:r>
                      <a:r>
                        <a:rPr lang="en-GB" sz="1300" u="none" cap="none" strike="noStrike">
                          <a:solidFill>
                            <a:srgbClr val="434343"/>
                          </a:solidFill>
                          <a:latin typeface="Titillium Web"/>
                          <a:ea typeface="Titillium Web"/>
                          <a:cs typeface="Titillium Web"/>
                          <a:sym typeface="Titillium Web"/>
                        </a:rPr>
                        <a:t>Calcium </a:t>
                      </a:r>
                      <a:endParaRPr sz="1400" u="none" cap="none" strike="noStrike">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400" u="none" cap="none" strike="noStrike">
                          <a:solidFill>
                            <a:srgbClr val="4285F4"/>
                          </a:solidFill>
                          <a:latin typeface="Titillium Web"/>
                          <a:ea typeface="Titillium Web"/>
                          <a:cs typeface="Titillium Web"/>
                          <a:sym typeface="Titillium Web"/>
                        </a:rPr>
                        <a:t>c- </a:t>
                      </a:r>
                      <a:r>
                        <a:rPr lang="en-GB" sz="1300" u="none" cap="none" strike="noStrike">
                          <a:solidFill>
                            <a:srgbClr val="434343"/>
                          </a:solidFill>
                          <a:latin typeface="Titillium Web"/>
                          <a:ea typeface="Titillium Web"/>
                          <a:cs typeface="Titillium Web"/>
                          <a:sym typeface="Titillium Web"/>
                        </a:rPr>
                        <a:t>Lymphocyte </a:t>
                      </a:r>
                      <a:endParaRPr sz="1400" u="none" cap="none" strike="noStrike">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400" u="none" cap="none" strike="noStrike">
                          <a:solidFill>
                            <a:srgbClr val="4285F4"/>
                          </a:solidFill>
                          <a:latin typeface="Titillium Web"/>
                          <a:ea typeface="Titillium Web"/>
                          <a:cs typeface="Titillium Web"/>
                          <a:sym typeface="Titillium Web"/>
                        </a:rPr>
                        <a:t>d- </a:t>
                      </a:r>
                      <a:r>
                        <a:rPr lang="en-GB" sz="1300" u="none" cap="none" strike="noStrike">
                          <a:solidFill>
                            <a:srgbClr val="434343"/>
                          </a:solidFill>
                          <a:latin typeface="Titillium Web"/>
                          <a:ea typeface="Titillium Web"/>
                          <a:cs typeface="Titillium Web"/>
                          <a:sym typeface="Titillium Web"/>
                        </a:rPr>
                        <a:t>Cell debris </a:t>
                      </a:r>
                      <a:endParaRPr sz="1400" u="none" cap="none" strike="noStrike">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r>
            </a:tbl>
          </a:graphicData>
        </a:graphic>
      </p:graphicFrame>
      <p:sp>
        <p:nvSpPr>
          <p:cNvPr id="428" name="Google Shape;428;p20"/>
          <p:cNvSpPr txBox="1"/>
          <p:nvPr/>
        </p:nvSpPr>
        <p:spPr>
          <a:xfrm>
            <a:off x="3849098" y="2966215"/>
            <a:ext cx="2355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4285F4"/>
                </a:solidFill>
                <a:latin typeface="Titillium Web"/>
                <a:ea typeface="Titillium Web"/>
                <a:cs typeface="Titillium Web"/>
                <a:sym typeface="Titillium Web"/>
              </a:rPr>
              <a:t>For more question </a:t>
            </a:r>
            <a:endParaRPr b="1" i="0" sz="2000" u="none" cap="none" strike="noStrike">
              <a:solidFill>
                <a:srgbClr val="4285F4"/>
              </a:solidFill>
              <a:latin typeface="Titillium Web"/>
              <a:ea typeface="Titillium Web"/>
              <a:cs typeface="Titillium Web"/>
              <a:sym typeface="Titillium Web"/>
            </a:endParaRPr>
          </a:p>
        </p:txBody>
      </p:sp>
      <p:sp>
        <p:nvSpPr>
          <p:cNvPr id="429" name="Google Shape;429;p20"/>
          <p:cNvSpPr txBox="1"/>
          <p:nvPr/>
        </p:nvSpPr>
        <p:spPr>
          <a:xfrm rot="10800000">
            <a:off x="802980" y="9177926"/>
            <a:ext cx="238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999999"/>
                </a:solidFill>
                <a:latin typeface="Titillium Web"/>
                <a:ea typeface="Titillium Web"/>
                <a:cs typeface="Titillium Web"/>
                <a:sym typeface="Titillium Web"/>
              </a:rPr>
              <a:t>1-d 2-c 3-d  4-b  5-c</a:t>
            </a:r>
            <a:endParaRPr b="1" i="0" sz="1400" u="none" cap="none" strike="noStrike">
              <a:solidFill>
                <a:srgbClr val="999999"/>
              </a:solidFill>
              <a:latin typeface="Titillium Web"/>
              <a:ea typeface="Titillium Web"/>
              <a:cs typeface="Titillium Web"/>
              <a:sym typeface="Titillium Web"/>
            </a:endParaRPr>
          </a:p>
        </p:txBody>
      </p:sp>
      <p:pic>
        <p:nvPicPr>
          <p:cNvPr id="430" name="Google Shape;430;p20">
            <a:hlinkClick r:id="rId3"/>
          </p:cNvPr>
          <p:cNvPicPr preferRelativeResize="0"/>
          <p:nvPr/>
        </p:nvPicPr>
        <p:blipFill rotWithShape="1">
          <a:blip r:embed="rId4">
            <a:alphaModFix/>
          </a:blip>
          <a:srcRect b="0" l="0" r="0" t="0"/>
          <a:stretch/>
        </p:blipFill>
        <p:spPr>
          <a:xfrm>
            <a:off x="5982639" y="2812323"/>
            <a:ext cx="800400" cy="80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1"/>
          <p:cNvSpPr txBox="1"/>
          <p:nvPr/>
        </p:nvSpPr>
        <p:spPr>
          <a:xfrm>
            <a:off x="307200" y="577400"/>
            <a:ext cx="62436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140"/>
              <a:buFont typeface="Arial"/>
              <a:buNone/>
            </a:pPr>
            <a:r>
              <a:rPr b="1" i="0" lang="en-GB" sz="4140" u="none" cap="none" strike="noStrike">
                <a:solidFill>
                  <a:srgbClr val="1155CC"/>
                </a:solidFill>
                <a:latin typeface="Comfortaa"/>
                <a:ea typeface="Comfortaa"/>
                <a:cs typeface="Comfortaa"/>
                <a:sym typeface="Comfortaa"/>
              </a:rPr>
              <a:t>Team leaders:</a:t>
            </a:r>
            <a:endParaRPr b="1" i="0" sz="4140" u="none" cap="none" strike="noStrike">
              <a:solidFill>
                <a:srgbClr val="1155CC"/>
              </a:solidFill>
              <a:latin typeface="Comfortaa"/>
              <a:ea typeface="Comfortaa"/>
              <a:cs typeface="Comfortaa"/>
              <a:sym typeface="Comfortaa"/>
            </a:endParaRPr>
          </a:p>
        </p:txBody>
      </p:sp>
      <p:sp>
        <p:nvSpPr>
          <p:cNvPr id="436" name="Google Shape;436;p21"/>
          <p:cNvSpPr txBox="1"/>
          <p:nvPr/>
        </p:nvSpPr>
        <p:spPr>
          <a:xfrm>
            <a:off x="186925" y="1288875"/>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Dema </a:t>
            </a:r>
            <a:endParaRPr b="1" i="0" sz="1800" u="none" cap="none" strike="noStrike">
              <a:solidFill>
                <a:srgbClr val="1155CC"/>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Alkhattabi </a:t>
            </a:r>
            <a:endParaRPr b="1" i="0" sz="1800" u="none" cap="none" strike="noStrike">
              <a:solidFill>
                <a:srgbClr val="1155CC"/>
              </a:solidFill>
              <a:latin typeface="Comfortaa"/>
              <a:ea typeface="Comfortaa"/>
              <a:cs typeface="Comfortaa"/>
              <a:sym typeface="Comfortaa"/>
            </a:endParaRPr>
          </a:p>
        </p:txBody>
      </p:sp>
      <p:sp>
        <p:nvSpPr>
          <p:cNvPr id="437" name="Google Shape;437;p21"/>
          <p:cNvSpPr txBox="1"/>
          <p:nvPr/>
        </p:nvSpPr>
        <p:spPr>
          <a:xfrm>
            <a:off x="2295300" y="1288875"/>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highlight>
                  <a:srgbClr val="D9D9D9"/>
                </a:highlight>
                <a:latin typeface="Comfortaa"/>
                <a:ea typeface="Comfortaa"/>
                <a:cs typeface="Comfortaa"/>
                <a:sym typeface="Comfortaa"/>
              </a:rPr>
              <a:t>Raneem Alwatban</a:t>
            </a:r>
            <a:endParaRPr b="1" i="0" sz="1800" u="none" cap="none" strike="noStrike">
              <a:solidFill>
                <a:srgbClr val="1155CC"/>
              </a:solidFill>
              <a:highlight>
                <a:srgbClr val="D9D9D9"/>
              </a:highlight>
              <a:latin typeface="Comfortaa"/>
              <a:ea typeface="Comfortaa"/>
              <a:cs typeface="Comfortaa"/>
              <a:sym typeface="Comfortaa"/>
            </a:endParaRPr>
          </a:p>
        </p:txBody>
      </p:sp>
      <p:sp>
        <p:nvSpPr>
          <p:cNvPr id="438" name="Google Shape;438;p21"/>
          <p:cNvSpPr txBox="1"/>
          <p:nvPr/>
        </p:nvSpPr>
        <p:spPr>
          <a:xfrm>
            <a:off x="4416750" y="1288875"/>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Ibrahim</a:t>
            </a:r>
            <a:endParaRPr b="1" i="0" sz="1800" u="none" cap="none" strike="noStrike">
              <a:solidFill>
                <a:srgbClr val="1155CC"/>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 Alhezam</a:t>
            </a:r>
            <a:endParaRPr b="1" i="0" sz="1800" u="none" cap="none" strike="noStrike">
              <a:solidFill>
                <a:srgbClr val="1155CC"/>
              </a:solidFill>
              <a:latin typeface="Comfortaa"/>
              <a:ea typeface="Comfortaa"/>
              <a:cs typeface="Comfortaa"/>
              <a:sym typeface="Comfortaa"/>
            </a:endParaRPr>
          </a:p>
        </p:txBody>
      </p:sp>
      <p:sp>
        <p:nvSpPr>
          <p:cNvPr id="439" name="Google Shape;439;p21"/>
          <p:cNvSpPr txBox="1"/>
          <p:nvPr/>
        </p:nvSpPr>
        <p:spPr>
          <a:xfrm>
            <a:off x="307200" y="2086100"/>
            <a:ext cx="62436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140"/>
              <a:buFont typeface="Arial"/>
              <a:buNone/>
            </a:pPr>
            <a:r>
              <a:rPr b="1" i="0" lang="en-GB" sz="4140" u="none" cap="none" strike="noStrike">
                <a:solidFill>
                  <a:srgbClr val="1155CC"/>
                </a:solidFill>
                <a:latin typeface="Comfortaa"/>
                <a:ea typeface="Comfortaa"/>
                <a:cs typeface="Comfortaa"/>
                <a:sym typeface="Comfortaa"/>
              </a:rPr>
              <a:t>Sub-leader:</a:t>
            </a:r>
            <a:endParaRPr b="1" i="0" sz="4140" u="none" cap="none" strike="noStrike">
              <a:solidFill>
                <a:srgbClr val="1155CC"/>
              </a:solidFill>
              <a:latin typeface="Comfortaa"/>
              <a:ea typeface="Comfortaa"/>
              <a:cs typeface="Comfortaa"/>
              <a:sym typeface="Comfortaa"/>
            </a:endParaRPr>
          </a:p>
        </p:txBody>
      </p:sp>
      <p:sp>
        <p:nvSpPr>
          <p:cNvPr id="440" name="Google Shape;440;p21"/>
          <p:cNvSpPr txBox="1"/>
          <p:nvPr/>
        </p:nvSpPr>
        <p:spPr>
          <a:xfrm>
            <a:off x="2201550" y="2711150"/>
            <a:ext cx="24549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Hassan Alabdullatif</a:t>
            </a:r>
            <a:endParaRPr b="1" i="0" sz="1800" u="none" cap="none" strike="noStrike">
              <a:solidFill>
                <a:srgbClr val="1155CC"/>
              </a:solidFill>
              <a:latin typeface="Comfortaa"/>
              <a:ea typeface="Comfortaa"/>
              <a:cs typeface="Comfortaa"/>
              <a:sym typeface="Comfortaa"/>
            </a:endParaRPr>
          </a:p>
        </p:txBody>
      </p:sp>
      <p:sp>
        <p:nvSpPr>
          <p:cNvPr id="441" name="Google Shape;441;p21"/>
          <p:cNvSpPr txBox="1"/>
          <p:nvPr/>
        </p:nvSpPr>
        <p:spPr>
          <a:xfrm>
            <a:off x="307200" y="3540125"/>
            <a:ext cx="62436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140"/>
              <a:buFont typeface="Arial"/>
              <a:buNone/>
            </a:pPr>
            <a:r>
              <a:rPr b="1" i="0" lang="en-GB" sz="4140" u="none" cap="none" strike="noStrike">
                <a:solidFill>
                  <a:srgbClr val="1155CC"/>
                </a:solidFill>
                <a:latin typeface="Comfortaa"/>
                <a:ea typeface="Comfortaa"/>
                <a:cs typeface="Comfortaa"/>
                <a:sym typeface="Comfortaa"/>
              </a:rPr>
              <a:t>Team members:</a:t>
            </a:r>
            <a:endParaRPr b="1" i="0" sz="4140" u="none" cap="none" strike="noStrike">
              <a:solidFill>
                <a:srgbClr val="1155CC"/>
              </a:solidFill>
              <a:latin typeface="Comfortaa"/>
              <a:ea typeface="Comfortaa"/>
              <a:cs typeface="Comfortaa"/>
              <a:sym typeface="Comfortaa"/>
            </a:endParaRPr>
          </a:p>
        </p:txBody>
      </p:sp>
      <p:sp>
        <p:nvSpPr>
          <p:cNvPr id="442" name="Google Shape;442;p21"/>
          <p:cNvSpPr txBox="1"/>
          <p:nvPr/>
        </p:nvSpPr>
        <p:spPr>
          <a:xfrm>
            <a:off x="34525" y="4463750"/>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Norah </a:t>
            </a:r>
            <a:endParaRPr b="1" i="0" sz="1800" u="none" cap="none" strike="noStrike">
              <a:solidFill>
                <a:srgbClr val="1155CC"/>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Alrashoud </a:t>
            </a:r>
            <a:endParaRPr b="1" i="0" sz="1800" u="none" cap="none" strike="noStrike">
              <a:solidFill>
                <a:srgbClr val="1155CC"/>
              </a:solidFill>
              <a:latin typeface="Comfortaa"/>
              <a:ea typeface="Comfortaa"/>
              <a:cs typeface="Comfortaa"/>
              <a:sym typeface="Comfortaa"/>
            </a:endParaRPr>
          </a:p>
        </p:txBody>
      </p:sp>
      <p:sp>
        <p:nvSpPr>
          <p:cNvPr id="443" name="Google Shape;443;p21"/>
          <p:cNvSpPr txBox="1"/>
          <p:nvPr/>
        </p:nvSpPr>
        <p:spPr>
          <a:xfrm>
            <a:off x="34525" y="5225750"/>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Farah </a:t>
            </a:r>
            <a:endParaRPr b="1" i="0" sz="1800" u="none" cap="none" strike="noStrike">
              <a:solidFill>
                <a:srgbClr val="1155CC"/>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Alenezi</a:t>
            </a:r>
            <a:endParaRPr b="1" i="0" sz="1800" u="none" cap="none" strike="noStrike">
              <a:solidFill>
                <a:srgbClr val="1155CC"/>
              </a:solidFill>
              <a:latin typeface="Comfortaa"/>
              <a:ea typeface="Comfortaa"/>
              <a:cs typeface="Comfortaa"/>
              <a:sym typeface="Comfortaa"/>
            </a:endParaRPr>
          </a:p>
        </p:txBody>
      </p:sp>
      <p:sp>
        <p:nvSpPr>
          <p:cNvPr id="444" name="Google Shape;444;p21"/>
          <p:cNvSpPr txBox="1"/>
          <p:nvPr/>
        </p:nvSpPr>
        <p:spPr>
          <a:xfrm>
            <a:off x="34525" y="5987750"/>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highlight>
                  <a:srgbClr val="D9D9D9"/>
                </a:highlight>
                <a:latin typeface="Comfortaa"/>
                <a:ea typeface="Comfortaa"/>
                <a:cs typeface="Comfortaa"/>
                <a:sym typeface="Comfortaa"/>
              </a:rPr>
              <a:t>Hoor </a:t>
            </a:r>
            <a:endParaRPr b="1" i="0" sz="1800" u="none" cap="none" strike="noStrike">
              <a:solidFill>
                <a:srgbClr val="1155CC"/>
              </a:solidFill>
              <a:highlight>
                <a:srgbClr val="D9D9D9"/>
              </a:highlight>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highlight>
                  <a:srgbClr val="D9D9D9"/>
                </a:highlight>
                <a:latin typeface="Comfortaa"/>
                <a:ea typeface="Comfortaa"/>
                <a:cs typeface="Comfortaa"/>
                <a:sym typeface="Comfortaa"/>
              </a:rPr>
              <a:t>Aloraini</a:t>
            </a:r>
            <a:endParaRPr b="1" i="0" sz="1800" u="none" cap="none" strike="noStrike">
              <a:solidFill>
                <a:srgbClr val="1155CC"/>
              </a:solidFill>
              <a:highlight>
                <a:srgbClr val="D9D9D9"/>
              </a:highlight>
              <a:latin typeface="Comfortaa"/>
              <a:ea typeface="Comfortaa"/>
              <a:cs typeface="Comfortaa"/>
              <a:sym typeface="Comfortaa"/>
            </a:endParaRPr>
          </a:p>
        </p:txBody>
      </p:sp>
      <p:sp>
        <p:nvSpPr>
          <p:cNvPr id="445" name="Google Shape;445;p21"/>
          <p:cNvSpPr txBox="1"/>
          <p:nvPr/>
        </p:nvSpPr>
        <p:spPr>
          <a:xfrm>
            <a:off x="34525" y="6825950"/>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Mayssar Alshobaki</a:t>
            </a:r>
            <a:endParaRPr b="1" i="0" sz="1800" u="none" cap="none" strike="noStrike">
              <a:solidFill>
                <a:srgbClr val="1155CC"/>
              </a:solidFill>
              <a:latin typeface="Comfortaa"/>
              <a:ea typeface="Comfortaa"/>
              <a:cs typeface="Comfortaa"/>
              <a:sym typeface="Comfortaa"/>
            </a:endParaRPr>
          </a:p>
        </p:txBody>
      </p:sp>
      <p:sp>
        <p:nvSpPr>
          <p:cNvPr id="446" name="Google Shape;446;p21"/>
          <p:cNvSpPr txBox="1"/>
          <p:nvPr/>
        </p:nvSpPr>
        <p:spPr>
          <a:xfrm>
            <a:off x="34525" y="7587950"/>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Nouf </a:t>
            </a:r>
            <a:endParaRPr b="1" i="0" sz="1800" u="none" cap="none" strike="noStrike">
              <a:solidFill>
                <a:srgbClr val="1155CC"/>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Aldhalaan</a:t>
            </a:r>
            <a:endParaRPr b="1" i="0" sz="1800" u="none" cap="none" strike="noStrike">
              <a:solidFill>
                <a:srgbClr val="1155CC"/>
              </a:solidFill>
              <a:latin typeface="Comfortaa"/>
              <a:ea typeface="Comfortaa"/>
              <a:cs typeface="Comfortaa"/>
              <a:sym typeface="Comfortaa"/>
            </a:endParaRPr>
          </a:p>
        </p:txBody>
      </p:sp>
      <p:sp>
        <p:nvSpPr>
          <p:cNvPr id="447" name="Google Shape;447;p21"/>
          <p:cNvSpPr txBox="1"/>
          <p:nvPr/>
        </p:nvSpPr>
        <p:spPr>
          <a:xfrm>
            <a:off x="2320525" y="4463750"/>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Maram</a:t>
            </a:r>
            <a:endParaRPr b="1" i="0" sz="1800" u="none" cap="none" strike="noStrike">
              <a:solidFill>
                <a:srgbClr val="1155CC"/>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 Beyari </a:t>
            </a:r>
            <a:endParaRPr b="1" i="0" sz="1800" u="none" cap="none" strike="noStrike">
              <a:solidFill>
                <a:srgbClr val="1155CC"/>
              </a:solidFill>
              <a:latin typeface="Comfortaa"/>
              <a:ea typeface="Comfortaa"/>
              <a:cs typeface="Comfortaa"/>
              <a:sym typeface="Comfortaa"/>
            </a:endParaRPr>
          </a:p>
        </p:txBody>
      </p:sp>
      <p:sp>
        <p:nvSpPr>
          <p:cNvPr id="448" name="Google Shape;448;p21"/>
          <p:cNvSpPr txBox="1"/>
          <p:nvPr/>
        </p:nvSpPr>
        <p:spPr>
          <a:xfrm>
            <a:off x="2320525" y="5987750"/>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Nawaf </a:t>
            </a:r>
            <a:endParaRPr b="1" i="0" sz="1800" u="none" cap="none" strike="noStrike">
              <a:solidFill>
                <a:srgbClr val="1155CC"/>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Alrefaei</a:t>
            </a:r>
            <a:endParaRPr b="1" i="0" sz="1800" u="none" cap="none" strike="noStrike">
              <a:solidFill>
                <a:srgbClr val="1155CC"/>
              </a:solidFill>
              <a:latin typeface="Comfortaa"/>
              <a:ea typeface="Comfortaa"/>
              <a:cs typeface="Comfortaa"/>
              <a:sym typeface="Comfortaa"/>
            </a:endParaRPr>
          </a:p>
        </p:txBody>
      </p:sp>
      <p:sp>
        <p:nvSpPr>
          <p:cNvPr id="449" name="Google Shape;449;p21"/>
          <p:cNvSpPr txBox="1"/>
          <p:nvPr/>
        </p:nvSpPr>
        <p:spPr>
          <a:xfrm>
            <a:off x="2320525" y="6749750"/>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highlight>
                  <a:srgbClr val="D9D9D9"/>
                </a:highlight>
                <a:latin typeface="Comfortaa"/>
                <a:ea typeface="Comfortaa"/>
                <a:cs typeface="Comfortaa"/>
                <a:sym typeface="Comfortaa"/>
              </a:rPr>
              <a:t>Saad </a:t>
            </a:r>
            <a:endParaRPr b="1" i="0" sz="1800" u="none" cap="none" strike="noStrike">
              <a:solidFill>
                <a:srgbClr val="1155CC"/>
              </a:solidFill>
              <a:highlight>
                <a:srgbClr val="D9D9D9"/>
              </a:highlight>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highlight>
                  <a:srgbClr val="D9D9D9"/>
                </a:highlight>
                <a:latin typeface="Comfortaa"/>
                <a:ea typeface="Comfortaa"/>
                <a:cs typeface="Comfortaa"/>
                <a:sym typeface="Comfortaa"/>
              </a:rPr>
              <a:t>Alahmari</a:t>
            </a:r>
            <a:endParaRPr b="1" i="0" sz="1800" u="none" cap="none" strike="noStrike">
              <a:solidFill>
                <a:srgbClr val="1155CC"/>
              </a:solidFill>
              <a:highlight>
                <a:srgbClr val="D9D9D9"/>
              </a:highlight>
              <a:latin typeface="Comfortaa"/>
              <a:ea typeface="Comfortaa"/>
              <a:cs typeface="Comfortaa"/>
              <a:sym typeface="Comfortaa"/>
            </a:endParaRPr>
          </a:p>
        </p:txBody>
      </p:sp>
      <p:sp>
        <p:nvSpPr>
          <p:cNvPr id="450" name="Google Shape;450;p21"/>
          <p:cNvSpPr txBox="1"/>
          <p:nvPr/>
        </p:nvSpPr>
        <p:spPr>
          <a:xfrm>
            <a:off x="2320525" y="7587950"/>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Emad </a:t>
            </a:r>
            <a:endParaRPr b="1" i="0" sz="1800" u="none" cap="none" strike="noStrike">
              <a:solidFill>
                <a:srgbClr val="1155CC"/>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Almutairi</a:t>
            </a:r>
            <a:endParaRPr b="1" i="0" sz="1800" u="none" cap="none" strike="noStrike">
              <a:solidFill>
                <a:srgbClr val="1155CC"/>
              </a:solidFill>
              <a:latin typeface="Comfortaa"/>
              <a:ea typeface="Comfortaa"/>
              <a:cs typeface="Comfortaa"/>
              <a:sym typeface="Comfortaa"/>
            </a:endParaRPr>
          </a:p>
        </p:txBody>
      </p:sp>
      <p:sp>
        <p:nvSpPr>
          <p:cNvPr id="451" name="Google Shape;451;p21"/>
          <p:cNvSpPr txBox="1"/>
          <p:nvPr/>
        </p:nvSpPr>
        <p:spPr>
          <a:xfrm>
            <a:off x="4682725" y="4463750"/>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Omar</a:t>
            </a:r>
            <a:endParaRPr b="1" i="0" sz="1800" u="none" cap="none" strike="noStrike">
              <a:solidFill>
                <a:srgbClr val="1155CC"/>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Alkadhi</a:t>
            </a:r>
            <a:endParaRPr b="1" i="0" sz="1800" u="none" cap="none" strike="noStrike">
              <a:solidFill>
                <a:srgbClr val="1155CC"/>
              </a:solidFill>
              <a:latin typeface="Comfortaa"/>
              <a:ea typeface="Comfortaa"/>
              <a:cs typeface="Comfortaa"/>
              <a:sym typeface="Comfortaa"/>
            </a:endParaRPr>
          </a:p>
        </p:txBody>
      </p:sp>
      <p:sp>
        <p:nvSpPr>
          <p:cNvPr id="452" name="Google Shape;452;p21"/>
          <p:cNvSpPr txBox="1"/>
          <p:nvPr/>
        </p:nvSpPr>
        <p:spPr>
          <a:xfrm>
            <a:off x="4682725" y="5225750"/>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Othman Alabdullah </a:t>
            </a:r>
            <a:endParaRPr b="1" i="0" sz="1800" u="none" cap="none" strike="noStrike">
              <a:solidFill>
                <a:srgbClr val="1155CC"/>
              </a:solidFill>
              <a:latin typeface="Comfortaa"/>
              <a:ea typeface="Comfortaa"/>
              <a:cs typeface="Comfortaa"/>
              <a:sym typeface="Comfortaa"/>
            </a:endParaRPr>
          </a:p>
        </p:txBody>
      </p:sp>
      <p:sp>
        <p:nvSpPr>
          <p:cNvPr id="453" name="Google Shape;453;p21"/>
          <p:cNvSpPr txBox="1"/>
          <p:nvPr/>
        </p:nvSpPr>
        <p:spPr>
          <a:xfrm>
            <a:off x="4682725" y="5987750"/>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Rakan </a:t>
            </a:r>
            <a:endParaRPr b="1" i="0" sz="1800" u="none" cap="none" strike="noStrike">
              <a:solidFill>
                <a:srgbClr val="1155CC"/>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Alromayan</a:t>
            </a:r>
            <a:endParaRPr b="1" i="0" sz="1800" u="none" cap="none" strike="noStrike">
              <a:solidFill>
                <a:srgbClr val="1155CC"/>
              </a:solidFill>
              <a:latin typeface="Comfortaa"/>
              <a:ea typeface="Comfortaa"/>
              <a:cs typeface="Comfortaa"/>
              <a:sym typeface="Comfortaa"/>
            </a:endParaRPr>
          </a:p>
        </p:txBody>
      </p:sp>
      <p:sp>
        <p:nvSpPr>
          <p:cNvPr id="454" name="Google Shape;454;p21"/>
          <p:cNvSpPr txBox="1"/>
          <p:nvPr/>
        </p:nvSpPr>
        <p:spPr>
          <a:xfrm>
            <a:off x="4682725" y="6825950"/>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Osama </a:t>
            </a:r>
            <a:endParaRPr b="1" i="0" sz="1800" u="none" cap="none" strike="noStrike">
              <a:solidFill>
                <a:srgbClr val="1155CC"/>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alburaih</a:t>
            </a:r>
            <a:endParaRPr b="1" i="0" sz="1800" u="none" cap="none" strike="noStrike">
              <a:solidFill>
                <a:srgbClr val="1155CC"/>
              </a:solidFill>
              <a:latin typeface="Comfortaa"/>
              <a:ea typeface="Comfortaa"/>
              <a:cs typeface="Comfortaa"/>
              <a:sym typeface="Comfortaa"/>
            </a:endParaRPr>
          </a:p>
        </p:txBody>
      </p:sp>
      <p:sp>
        <p:nvSpPr>
          <p:cNvPr id="455" name="Google Shape;455;p21"/>
          <p:cNvSpPr txBox="1"/>
          <p:nvPr/>
        </p:nvSpPr>
        <p:spPr>
          <a:xfrm>
            <a:off x="4682725" y="7587950"/>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Abdulaziz </a:t>
            </a:r>
            <a:endParaRPr b="1" i="0" sz="1800" u="none" cap="none" strike="noStrike">
              <a:solidFill>
                <a:srgbClr val="1155CC"/>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Alymni</a:t>
            </a:r>
            <a:endParaRPr b="1" i="0" sz="1800" u="none" cap="none" strike="noStrike">
              <a:solidFill>
                <a:srgbClr val="1155CC"/>
              </a:solidFill>
              <a:latin typeface="Comfortaa"/>
              <a:ea typeface="Comfortaa"/>
              <a:cs typeface="Comfortaa"/>
              <a:sym typeface="Comfortaa"/>
            </a:endParaRPr>
          </a:p>
        </p:txBody>
      </p:sp>
      <p:sp>
        <p:nvSpPr>
          <p:cNvPr id="456" name="Google Shape;456;p21"/>
          <p:cNvSpPr txBox="1"/>
          <p:nvPr/>
        </p:nvSpPr>
        <p:spPr>
          <a:xfrm>
            <a:off x="2320525" y="5225750"/>
            <a:ext cx="2267400" cy="687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Manar </a:t>
            </a:r>
            <a:endParaRPr b="1" i="0" sz="1800" u="none" cap="none" strike="noStrike">
              <a:solidFill>
                <a:srgbClr val="1155CC"/>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1155CC"/>
                </a:solidFill>
                <a:latin typeface="Comfortaa"/>
                <a:ea typeface="Comfortaa"/>
                <a:cs typeface="Comfortaa"/>
                <a:sym typeface="Comfortaa"/>
              </a:rPr>
              <a:t>Alzahrani </a:t>
            </a:r>
            <a:endParaRPr b="1" i="0" sz="1800" u="none" cap="none" strike="noStrike">
              <a:solidFill>
                <a:srgbClr val="1155CC"/>
              </a:solidFill>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8"/>
          <p:cNvSpPr txBox="1"/>
          <p:nvPr/>
        </p:nvSpPr>
        <p:spPr>
          <a:xfrm>
            <a:off x="450800" y="3351986"/>
            <a:ext cx="5706900" cy="59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GB" sz="2700" u="none" cap="none" strike="noStrike">
                <a:solidFill>
                  <a:srgbClr val="1155CC"/>
                </a:solidFill>
                <a:latin typeface="Comfortaa"/>
                <a:ea typeface="Comfortaa"/>
                <a:cs typeface="Comfortaa"/>
                <a:sym typeface="Comfortaa"/>
              </a:rPr>
              <a:t>Key principles to be discussed</a:t>
            </a:r>
            <a:endParaRPr b="1" i="0" sz="2700" u="none" cap="none" strike="noStrike">
              <a:solidFill>
                <a:srgbClr val="000000"/>
              </a:solidFill>
              <a:latin typeface="Arial"/>
              <a:ea typeface="Arial"/>
              <a:cs typeface="Arial"/>
              <a:sym typeface="Arial"/>
            </a:endParaRPr>
          </a:p>
        </p:txBody>
      </p:sp>
      <p:sp>
        <p:nvSpPr>
          <p:cNvPr id="96" name="Google Shape;96;p8"/>
          <p:cNvSpPr txBox="1"/>
          <p:nvPr>
            <p:ph idx="1" type="body"/>
          </p:nvPr>
        </p:nvSpPr>
        <p:spPr>
          <a:xfrm>
            <a:off x="625349" y="4073128"/>
            <a:ext cx="5607300" cy="33090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Clr>
                <a:srgbClr val="434343"/>
              </a:buClr>
              <a:buSzPts val="1600"/>
              <a:buChar char="➜"/>
            </a:pPr>
            <a:r>
              <a:rPr lang="en-GB">
                <a:solidFill>
                  <a:srgbClr val="434343"/>
                </a:solidFill>
              </a:rPr>
              <a:t>Risk factors of atherosclerosis.</a:t>
            </a:r>
            <a:endParaRPr>
              <a:solidFill>
                <a:srgbClr val="434343"/>
              </a:solidFill>
            </a:endParaRPr>
          </a:p>
          <a:p>
            <a:pPr indent="-330200" lvl="0" marL="457200" rtl="0" algn="l">
              <a:lnSpc>
                <a:spcPct val="115000"/>
              </a:lnSpc>
              <a:spcBef>
                <a:spcPts val="0"/>
              </a:spcBef>
              <a:spcAft>
                <a:spcPts val="0"/>
              </a:spcAft>
              <a:buClr>
                <a:srgbClr val="434343"/>
              </a:buClr>
              <a:buSzPts val="1600"/>
              <a:buChar char="➜"/>
            </a:pPr>
            <a:r>
              <a:rPr lang="en-GB">
                <a:solidFill>
                  <a:srgbClr val="434343"/>
                </a:solidFill>
              </a:rPr>
              <a:t>Pathogenesis of the fibro lipid atherosclerotic plaque.</a:t>
            </a:r>
            <a:endParaRPr>
              <a:solidFill>
                <a:srgbClr val="434343"/>
              </a:solidFill>
            </a:endParaRPr>
          </a:p>
          <a:p>
            <a:pPr indent="-330200" lvl="0" marL="457200" rtl="0" algn="l">
              <a:lnSpc>
                <a:spcPct val="115000"/>
              </a:lnSpc>
              <a:spcBef>
                <a:spcPts val="0"/>
              </a:spcBef>
              <a:spcAft>
                <a:spcPts val="0"/>
              </a:spcAft>
              <a:buClr>
                <a:srgbClr val="434343"/>
              </a:buClr>
              <a:buSzPts val="1600"/>
              <a:buChar char="➜"/>
            </a:pPr>
            <a:r>
              <a:rPr lang="en-GB">
                <a:solidFill>
                  <a:srgbClr val="434343"/>
                </a:solidFill>
              </a:rPr>
              <a:t>Clinical complications of atherosclerosis.</a:t>
            </a:r>
            <a:endParaRPr>
              <a:solidFill>
                <a:srgbClr val="434343"/>
              </a:solidFill>
            </a:endParaRPr>
          </a:p>
          <a:p>
            <a:pPr indent="-330200" lvl="0" marL="457200" rtl="0" algn="l">
              <a:lnSpc>
                <a:spcPct val="115000"/>
              </a:lnSpc>
              <a:spcBef>
                <a:spcPts val="0"/>
              </a:spcBef>
              <a:spcAft>
                <a:spcPts val="0"/>
              </a:spcAft>
              <a:buClr>
                <a:srgbClr val="434343"/>
              </a:buClr>
              <a:buSzPts val="1600"/>
              <a:buChar char="➜"/>
            </a:pPr>
            <a:r>
              <a:rPr lang="en-GB">
                <a:solidFill>
                  <a:srgbClr val="434343"/>
                </a:solidFill>
              </a:rPr>
              <a:t>Commonest sites for the clinically significant coronary atherosclerosis.</a:t>
            </a:r>
            <a:endParaRPr>
              <a:solidFill>
                <a:srgbClr val="434343"/>
              </a:solidFill>
            </a:endParaRPr>
          </a:p>
          <a:p>
            <a:pPr indent="-330200" lvl="0" marL="457200" rtl="0" algn="l">
              <a:lnSpc>
                <a:spcPct val="115000"/>
              </a:lnSpc>
              <a:spcBef>
                <a:spcPts val="0"/>
              </a:spcBef>
              <a:spcAft>
                <a:spcPts val="0"/>
              </a:spcAft>
              <a:buClr>
                <a:srgbClr val="434343"/>
              </a:buClr>
              <a:buSzPts val="1600"/>
              <a:buChar char="➜"/>
            </a:pPr>
            <a:r>
              <a:rPr lang="en-GB">
                <a:solidFill>
                  <a:srgbClr val="434343"/>
                </a:solidFill>
              </a:rPr>
              <a:t>Macroscopic and microscopic changes in myocardial infarction.</a:t>
            </a:r>
            <a:endParaRPr>
              <a:solidFill>
                <a:srgbClr val="434343"/>
              </a:solidFill>
            </a:endParaRPr>
          </a:p>
          <a:p>
            <a:pPr indent="-330200" lvl="0" marL="457200" rtl="0" algn="l">
              <a:lnSpc>
                <a:spcPct val="115000"/>
              </a:lnSpc>
              <a:spcBef>
                <a:spcPts val="0"/>
              </a:spcBef>
              <a:spcAft>
                <a:spcPts val="0"/>
              </a:spcAft>
              <a:buClr>
                <a:srgbClr val="434343"/>
              </a:buClr>
              <a:buSzPts val="1600"/>
              <a:buChar char="➜"/>
            </a:pPr>
            <a:r>
              <a:rPr lang="en-GB">
                <a:solidFill>
                  <a:srgbClr val="434343"/>
                </a:solidFill>
              </a:rPr>
              <a:t>Biochemical markers of myocardial infarction.</a:t>
            </a:r>
            <a:endParaRPr>
              <a:solidFill>
                <a:srgbClr val="434343"/>
              </a:solidFill>
            </a:endParaRPr>
          </a:p>
          <a:p>
            <a:pPr indent="-330200" lvl="0" marL="457200" rtl="0" algn="l">
              <a:lnSpc>
                <a:spcPct val="115000"/>
              </a:lnSpc>
              <a:spcBef>
                <a:spcPts val="0"/>
              </a:spcBef>
              <a:spcAft>
                <a:spcPts val="0"/>
              </a:spcAft>
              <a:buClr>
                <a:srgbClr val="434343"/>
              </a:buClr>
              <a:buSzPts val="1600"/>
              <a:buChar char="➜"/>
            </a:pPr>
            <a:r>
              <a:rPr lang="en-GB">
                <a:solidFill>
                  <a:srgbClr val="434343"/>
                </a:solidFill>
              </a:rPr>
              <a:t>Complications of myocardial infarction: immediate and late.</a:t>
            </a:r>
            <a:endParaRPr>
              <a:solidFill>
                <a:srgbClr val="434343"/>
              </a:solidFill>
            </a:endParaRPr>
          </a:p>
        </p:txBody>
      </p:sp>
      <p:sp>
        <p:nvSpPr>
          <p:cNvPr id="97" name="Google Shape;97;p8"/>
          <p:cNvSpPr txBox="1"/>
          <p:nvPr/>
        </p:nvSpPr>
        <p:spPr>
          <a:xfrm>
            <a:off x="625350" y="1544424"/>
            <a:ext cx="5274000" cy="708900"/>
          </a:xfrm>
          <a:prstGeom prst="rect">
            <a:avLst/>
          </a:prstGeom>
          <a:noFill/>
          <a:ln>
            <a:noFill/>
          </a:ln>
        </p:spPr>
        <p:txBody>
          <a:bodyPr anchorCtr="0" anchor="t" bIns="91425" lIns="91425" spcFirstLastPara="1" rIns="91425" wrap="square" tIns="91425">
            <a:normAutofit/>
          </a:bodyPr>
          <a:lstStyle/>
          <a:p>
            <a:pPr indent="-330200" lvl="0" marL="457200" marR="0" rtl="0" algn="l">
              <a:lnSpc>
                <a:spcPct val="115000"/>
              </a:lnSpc>
              <a:spcBef>
                <a:spcPts val="0"/>
              </a:spcBef>
              <a:spcAft>
                <a:spcPts val="0"/>
              </a:spcAft>
              <a:buClr>
                <a:srgbClr val="595959"/>
              </a:buClr>
              <a:buSzPts val="1600"/>
              <a:buFont typeface="Titillium Web"/>
              <a:buChar char="➜"/>
            </a:pPr>
            <a:r>
              <a:rPr b="0" i="0" lang="en-GB" sz="1600" u="none" cap="none" strike="noStrike">
                <a:solidFill>
                  <a:srgbClr val="434343"/>
                </a:solidFill>
                <a:latin typeface="Titillium Web"/>
                <a:ea typeface="Titillium Web"/>
                <a:cs typeface="Titillium Web"/>
                <a:sym typeface="Titillium Web"/>
              </a:rPr>
              <a:t>Understand the pathogenesis and clinical consequences of atherosclerosis</a:t>
            </a:r>
            <a:r>
              <a:rPr b="0" i="0" lang="en-GB" sz="1600" u="none" cap="none" strike="noStrike">
                <a:solidFill>
                  <a:schemeClr val="dk1"/>
                </a:solidFill>
                <a:latin typeface="Titillium Web"/>
                <a:ea typeface="Titillium Web"/>
                <a:cs typeface="Titillium Web"/>
                <a:sym typeface="Titillium Web"/>
              </a:rPr>
              <a:t>.</a:t>
            </a:r>
            <a:endParaRPr b="0" i="0" sz="1600" u="none" cap="none" strike="noStrike">
              <a:solidFill>
                <a:srgbClr val="434343"/>
              </a:solidFill>
              <a:latin typeface="Titillium Web"/>
              <a:ea typeface="Titillium Web"/>
              <a:cs typeface="Titillium Web"/>
              <a:sym typeface="Titillium Web"/>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9"/>
          <p:cNvSpPr txBox="1"/>
          <p:nvPr/>
        </p:nvSpPr>
        <p:spPr>
          <a:xfrm>
            <a:off x="4897500" y="0"/>
            <a:ext cx="196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A64D79"/>
                </a:solidFill>
                <a:latin typeface="Comfortaa"/>
                <a:ea typeface="Comfortaa"/>
                <a:cs typeface="Comfortaa"/>
                <a:sym typeface="Comfortaa"/>
              </a:rPr>
              <a:t>Female Slides Only</a:t>
            </a:r>
            <a:endParaRPr b="0" i="0" sz="1600" u="none" cap="none" strike="noStrike">
              <a:solidFill>
                <a:srgbClr val="C27BA0"/>
              </a:solidFill>
              <a:latin typeface="Comfortaa"/>
              <a:ea typeface="Comfortaa"/>
              <a:cs typeface="Comfortaa"/>
              <a:sym typeface="Comfortaa"/>
            </a:endParaRPr>
          </a:p>
        </p:txBody>
      </p:sp>
      <p:sp>
        <p:nvSpPr>
          <p:cNvPr id="103" name="Google Shape;103;p9"/>
          <p:cNvSpPr txBox="1"/>
          <p:nvPr>
            <p:ph type="title"/>
          </p:nvPr>
        </p:nvSpPr>
        <p:spPr>
          <a:xfrm>
            <a:off x="249600" y="511550"/>
            <a:ext cx="5611800" cy="687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GB"/>
              <a:t>Normal Blood Vessels </a:t>
            </a:r>
            <a:endParaRPr/>
          </a:p>
          <a:p>
            <a:pPr indent="0" lvl="0" marL="0" rtl="0" algn="l">
              <a:lnSpc>
                <a:spcPct val="100000"/>
              </a:lnSpc>
              <a:spcBef>
                <a:spcPts val="0"/>
              </a:spcBef>
              <a:spcAft>
                <a:spcPts val="0"/>
              </a:spcAft>
              <a:buSzPct val="166666"/>
              <a:buNone/>
            </a:pPr>
            <a:r>
              <a:t/>
            </a:r>
            <a:endParaRPr sz="2400">
              <a:solidFill>
                <a:srgbClr val="44546A"/>
              </a:solidFill>
            </a:endParaRPr>
          </a:p>
        </p:txBody>
      </p:sp>
      <p:sp>
        <p:nvSpPr>
          <p:cNvPr id="104" name="Google Shape;104;p9"/>
          <p:cNvSpPr txBox="1"/>
          <p:nvPr/>
        </p:nvSpPr>
        <p:spPr>
          <a:xfrm>
            <a:off x="287622" y="1447553"/>
            <a:ext cx="3000000" cy="906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700"/>
              </a:spcBef>
              <a:spcAft>
                <a:spcPts val="0"/>
              </a:spcAft>
              <a:buClr>
                <a:srgbClr val="000000"/>
              </a:buClr>
              <a:buSzPts val="1200"/>
              <a:buFont typeface="Arial"/>
              <a:buNone/>
            </a:pPr>
            <a:r>
              <a:rPr b="1" i="0" lang="en-GB" sz="1200" u="none" cap="none" strike="noStrike">
                <a:solidFill>
                  <a:schemeClr val="dk1"/>
                </a:solidFill>
                <a:latin typeface="Titillium Web"/>
                <a:ea typeface="Titillium Web"/>
                <a:cs typeface="Titillium Web"/>
                <a:sym typeface="Titillium Web"/>
              </a:rPr>
              <a:t>Large (elastic) arteries</a:t>
            </a:r>
            <a:endParaRPr b="1" i="0" sz="1200" u="none" cap="none" strike="noStrike">
              <a:solidFill>
                <a:schemeClr val="dk1"/>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rgbClr val="44546A"/>
              </a:buClr>
              <a:buSzPts val="1200"/>
              <a:buFont typeface="Titillium Web"/>
              <a:buChar char="●"/>
            </a:pPr>
            <a:r>
              <a:rPr i="0" lang="en-GB" sz="1200" u="none" cap="none" strike="noStrike">
                <a:solidFill>
                  <a:srgbClr val="44546A"/>
                </a:solidFill>
                <a:latin typeface="Titillium Web"/>
                <a:ea typeface="Titillium Web"/>
                <a:cs typeface="Titillium Web"/>
                <a:sym typeface="Titillium Web"/>
              </a:rPr>
              <a:t>aorta, common carotid, iliac</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rgbClr val="44546A"/>
              </a:buClr>
              <a:buSzPts val="1200"/>
              <a:buFont typeface="Titillium Web"/>
              <a:buChar char="●"/>
            </a:pPr>
            <a:r>
              <a:rPr i="0" lang="en-GB" sz="1200" u="none" cap="none" strike="noStrike">
                <a:solidFill>
                  <a:srgbClr val="44546A"/>
                </a:solidFill>
                <a:latin typeface="Titillium Web"/>
                <a:ea typeface="Titillium Web"/>
                <a:cs typeface="Titillium Web"/>
                <a:sym typeface="Titillium Web"/>
              </a:rPr>
              <a:t>lots of elastic fibers</a:t>
            </a:r>
            <a:endParaRPr i="0" sz="1200" u="none" cap="none" strike="noStrike">
              <a:solidFill>
                <a:srgbClr val="44546A"/>
              </a:solidFill>
              <a:latin typeface="Titillium Web"/>
              <a:ea typeface="Titillium Web"/>
              <a:cs typeface="Titillium Web"/>
              <a:sym typeface="Titillium Web"/>
            </a:endParaRPr>
          </a:p>
        </p:txBody>
      </p:sp>
      <p:sp>
        <p:nvSpPr>
          <p:cNvPr id="105" name="Google Shape;105;p9"/>
          <p:cNvSpPr txBox="1"/>
          <p:nvPr/>
        </p:nvSpPr>
        <p:spPr>
          <a:xfrm>
            <a:off x="287630" y="2730959"/>
            <a:ext cx="3000000" cy="906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700"/>
              </a:spcBef>
              <a:spcAft>
                <a:spcPts val="0"/>
              </a:spcAft>
              <a:buClr>
                <a:srgbClr val="000000"/>
              </a:buClr>
              <a:buSzPts val="1200"/>
              <a:buFont typeface="Arial"/>
              <a:buNone/>
            </a:pPr>
            <a:r>
              <a:rPr b="1" i="0" lang="en-GB" sz="1200" u="none" cap="none" strike="noStrike">
                <a:solidFill>
                  <a:schemeClr val="dk1"/>
                </a:solidFill>
                <a:latin typeface="Titillium Web"/>
                <a:ea typeface="Titillium Web"/>
                <a:cs typeface="Titillium Web"/>
                <a:sym typeface="Titillium Web"/>
              </a:rPr>
              <a:t>Small arteries/arterioles</a:t>
            </a:r>
            <a:endParaRPr b="1" i="0" sz="1200" u="none" cap="none" strike="noStrike">
              <a:solidFill>
                <a:schemeClr val="dk1"/>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rgbClr val="44546A"/>
              </a:buClr>
              <a:buSzPts val="1200"/>
              <a:buFont typeface="Titillium Web"/>
              <a:buChar char="●"/>
            </a:pPr>
            <a:r>
              <a:rPr i="0" lang="en-GB" sz="1200" u="none" cap="none" strike="noStrike">
                <a:solidFill>
                  <a:srgbClr val="44546A"/>
                </a:solidFill>
                <a:latin typeface="Titillium Web"/>
                <a:ea typeface="Titillium Web"/>
                <a:cs typeface="Titillium Web"/>
                <a:sym typeface="Titillium Web"/>
              </a:rPr>
              <a:t>all smooth muscle cells</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rgbClr val="44546A"/>
              </a:buClr>
              <a:buSzPts val="1200"/>
              <a:buFont typeface="Titillium Web"/>
              <a:buChar char="●"/>
            </a:pPr>
            <a:r>
              <a:rPr i="0" lang="en-GB" sz="1200" u="none" cap="none" strike="noStrike">
                <a:solidFill>
                  <a:srgbClr val="44546A"/>
                </a:solidFill>
                <a:latin typeface="Titillium Web"/>
                <a:ea typeface="Titillium Web"/>
                <a:cs typeface="Titillium Web"/>
                <a:sym typeface="Titillium Web"/>
              </a:rPr>
              <a:t>blood pressure controlled here</a:t>
            </a:r>
            <a:endParaRPr i="0" sz="1200" u="none" cap="none" strike="noStrike">
              <a:solidFill>
                <a:srgbClr val="44546A"/>
              </a:solidFill>
              <a:latin typeface="Titillium Web"/>
              <a:ea typeface="Titillium Web"/>
              <a:cs typeface="Titillium Web"/>
              <a:sym typeface="Titillium Web"/>
            </a:endParaRPr>
          </a:p>
        </p:txBody>
      </p:sp>
      <p:sp>
        <p:nvSpPr>
          <p:cNvPr id="106" name="Google Shape;106;p9"/>
          <p:cNvSpPr txBox="1"/>
          <p:nvPr/>
        </p:nvSpPr>
        <p:spPr>
          <a:xfrm>
            <a:off x="248325" y="4365463"/>
            <a:ext cx="3078600" cy="8196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5000"/>
              </a:lnSpc>
              <a:spcBef>
                <a:spcPts val="0"/>
              </a:spcBef>
              <a:spcAft>
                <a:spcPts val="0"/>
              </a:spcAft>
              <a:buClr>
                <a:srgbClr val="44546A"/>
              </a:buClr>
              <a:buSzPts val="1200"/>
              <a:buFont typeface="Titillium Web"/>
              <a:buChar char="●"/>
            </a:pPr>
            <a:r>
              <a:rPr i="0" lang="en-GB" sz="1200" u="none" cap="none" strike="noStrike">
                <a:solidFill>
                  <a:srgbClr val="44546A"/>
                </a:solidFill>
                <a:latin typeface="Titillium Web"/>
                <a:ea typeface="Titillium Web"/>
                <a:cs typeface="Titillium Web"/>
                <a:sym typeface="Titillium Web"/>
              </a:rPr>
              <a:t>large diameter, thin walls</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rgbClr val="44546A"/>
              </a:buClr>
              <a:buSzPts val="1200"/>
              <a:buFont typeface="Titillium Web"/>
              <a:buChar char="●"/>
            </a:pPr>
            <a:r>
              <a:rPr i="0" lang="en-GB" sz="1200" u="none" cap="none" strike="noStrike">
                <a:solidFill>
                  <a:srgbClr val="44546A"/>
                </a:solidFill>
                <a:latin typeface="Titillium Web"/>
                <a:ea typeface="Titillium Web"/>
                <a:cs typeface="Titillium Web"/>
                <a:sym typeface="Titillium Web"/>
              </a:rPr>
              <a:t>compressible, penetrable by tumor</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rgbClr val="44546A"/>
              </a:buClr>
              <a:buSzPts val="1200"/>
              <a:buFont typeface="Titillium Web"/>
              <a:buChar char="●"/>
            </a:pPr>
            <a:r>
              <a:rPr i="0" lang="en-GB" sz="1200" u="none" cap="none" strike="noStrike">
                <a:solidFill>
                  <a:srgbClr val="44546A"/>
                </a:solidFill>
                <a:latin typeface="Titillium Web"/>
                <a:ea typeface="Titillium Web"/>
                <a:cs typeface="Titillium Web"/>
                <a:sym typeface="Titillium Web"/>
              </a:rPr>
              <a:t>Have valves</a:t>
            </a:r>
            <a:endParaRPr i="0" sz="1200" u="none" cap="none" strike="noStrike">
              <a:solidFill>
                <a:srgbClr val="44546A"/>
              </a:solidFill>
              <a:latin typeface="Titillium Web"/>
              <a:ea typeface="Titillium Web"/>
              <a:cs typeface="Titillium Web"/>
              <a:sym typeface="Titillium Web"/>
            </a:endParaRPr>
          </a:p>
        </p:txBody>
      </p:sp>
      <p:sp>
        <p:nvSpPr>
          <p:cNvPr id="107" name="Google Shape;107;p9"/>
          <p:cNvSpPr txBox="1"/>
          <p:nvPr/>
        </p:nvSpPr>
        <p:spPr>
          <a:xfrm>
            <a:off x="3581650" y="4307313"/>
            <a:ext cx="3611400" cy="12141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5000"/>
              </a:lnSpc>
              <a:spcBef>
                <a:spcPts val="0"/>
              </a:spcBef>
              <a:spcAft>
                <a:spcPts val="0"/>
              </a:spcAft>
              <a:buClr>
                <a:srgbClr val="44546A"/>
              </a:buClr>
              <a:buSzPts val="1200"/>
              <a:buFont typeface="Titillium Web"/>
              <a:buChar char="●"/>
            </a:pPr>
            <a:r>
              <a:rPr i="0" lang="en-GB" sz="1200" u="none" cap="none" strike="noStrike">
                <a:solidFill>
                  <a:srgbClr val="44546A"/>
                </a:solidFill>
                <a:latin typeface="Titillium Web"/>
                <a:ea typeface="Titillium Web"/>
                <a:cs typeface="Titillium Web"/>
                <a:sym typeface="Titillium Web"/>
              </a:rPr>
              <a:t>drain excess interstitial fluid </a:t>
            </a:r>
            <a:endParaRPr i="0" sz="1200" u="none" cap="none" strike="noStrike">
              <a:solidFill>
                <a:srgbClr val="44546A"/>
              </a:solidFill>
              <a:latin typeface="Titillium Web"/>
              <a:ea typeface="Titillium Web"/>
              <a:cs typeface="Titillium Web"/>
              <a:sym typeface="Titillium Web"/>
            </a:endParaRPr>
          </a:p>
          <a:p>
            <a:pPr indent="0" lvl="0" marL="457200" marR="0" rtl="0" algn="l">
              <a:lnSpc>
                <a:spcPct val="115000"/>
              </a:lnSpc>
              <a:spcBef>
                <a:spcPts val="0"/>
              </a:spcBef>
              <a:spcAft>
                <a:spcPts val="0"/>
              </a:spcAft>
              <a:buClr>
                <a:srgbClr val="000000"/>
              </a:buClr>
              <a:buSzPts val="1200"/>
              <a:buFont typeface="Arial"/>
              <a:buNone/>
            </a:pPr>
            <a:r>
              <a:rPr i="0" lang="en-GB" sz="1200" u="none" cap="none" strike="noStrike">
                <a:solidFill>
                  <a:srgbClr val="70AD47"/>
                </a:solidFill>
                <a:latin typeface="Titillium Web"/>
                <a:ea typeface="Titillium Web"/>
                <a:cs typeface="Titillium Web"/>
                <a:sym typeface="Titillium Web"/>
              </a:rPr>
              <a:t>from the interstitial tissue.</a:t>
            </a:r>
            <a:endParaRPr i="0" sz="1200" u="none" cap="none" strike="noStrike">
              <a:solidFill>
                <a:srgbClr val="70AD47"/>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rgbClr val="44546A"/>
              </a:buClr>
              <a:buSzPts val="1200"/>
              <a:buFont typeface="Titillium Web"/>
              <a:buChar char="●"/>
            </a:pPr>
            <a:r>
              <a:rPr i="0" lang="en-GB" sz="1200" u="none" cap="none" strike="noStrike">
                <a:solidFill>
                  <a:srgbClr val="44546A"/>
                </a:solidFill>
                <a:latin typeface="Titillium Web"/>
                <a:ea typeface="Titillium Web"/>
                <a:cs typeface="Titillium Web"/>
                <a:sym typeface="Titillium Web"/>
              </a:rPr>
              <a:t>pass through nodes</a:t>
            </a:r>
            <a:endParaRPr i="0" sz="1200" u="none" cap="none" strike="noStrike">
              <a:solidFill>
                <a:srgbClr val="44546A"/>
              </a:solidFill>
              <a:latin typeface="Titillium Web"/>
              <a:ea typeface="Titillium Web"/>
              <a:cs typeface="Titillium Web"/>
              <a:sym typeface="Titillium Web"/>
            </a:endParaRPr>
          </a:p>
          <a:p>
            <a:pPr indent="0" lvl="0" marL="457200" marR="0" rtl="0" algn="l">
              <a:lnSpc>
                <a:spcPct val="115000"/>
              </a:lnSpc>
              <a:spcBef>
                <a:spcPts val="0"/>
              </a:spcBef>
              <a:spcAft>
                <a:spcPts val="0"/>
              </a:spcAft>
              <a:buClr>
                <a:srgbClr val="000000"/>
              </a:buClr>
              <a:buSzPts val="1200"/>
              <a:buFont typeface="Arial"/>
              <a:buNone/>
            </a:pPr>
            <a:r>
              <a:rPr i="0" lang="en-GB" sz="1200" u="none" cap="none" strike="noStrike">
                <a:solidFill>
                  <a:srgbClr val="70AD47"/>
                </a:solidFill>
                <a:latin typeface="Titillium Web"/>
                <a:ea typeface="Titillium Web"/>
                <a:cs typeface="Titillium Web"/>
                <a:sym typeface="Titillium Web"/>
              </a:rPr>
              <a:t>End in the superior vena cava.</a:t>
            </a:r>
            <a:endParaRPr i="0" sz="1200" u="none" cap="none" strike="noStrike">
              <a:solidFill>
                <a:srgbClr val="70AD47"/>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i="0" sz="1200" u="none" cap="none" strike="noStrike">
              <a:solidFill>
                <a:schemeClr val="dk1"/>
              </a:solidFill>
              <a:latin typeface="Titillium Web"/>
              <a:ea typeface="Titillium Web"/>
              <a:cs typeface="Titillium Web"/>
              <a:sym typeface="Titillium Web"/>
            </a:endParaRPr>
          </a:p>
        </p:txBody>
      </p:sp>
      <p:pic>
        <p:nvPicPr>
          <p:cNvPr id="108" name="Google Shape;108;p9"/>
          <p:cNvPicPr preferRelativeResize="0"/>
          <p:nvPr/>
        </p:nvPicPr>
        <p:blipFill rotWithShape="1">
          <a:blip r:embed="rId3">
            <a:alphaModFix/>
          </a:blip>
          <a:srcRect b="0" l="0" r="0" t="0"/>
          <a:stretch/>
        </p:blipFill>
        <p:spPr>
          <a:xfrm>
            <a:off x="172723" y="5571725"/>
            <a:ext cx="2759700" cy="964961"/>
          </a:xfrm>
          <a:prstGeom prst="rect">
            <a:avLst/>
          </a:prstGeom>
          <a:noFill/>
          <a:ln>
            <a:noFill/>
          </a:ln>
        </p:spPr>
      </p:pic>
      <p:pic>
        <p:nvPicPr>
          <p:cNvPr id="109" name="Google Shape;109;p9"/>
          <p:cNvPicPr preferRelativeResize="0"/>
          <p:nvPr/>
        </p:nvPicPr>
        <p:blipFill rotWithShape="1">
          <a:blip r:embed="rId4">
            <a:alphaModFix/>
          </a:blip>
          <a:srcRect b="0" l="0" r="0" t="0"/>
          <a:stretch/>
        </p:blipFill>
        <p:spPr>
          <a:xfrm>
            <a:off x="2925950" y="5528825"/>
            <a:ext cx="834875" cy="1073775"/>
          </a:xfrm>
          <a:prstGeom prst="rect">
            <a:avLst/>
          </a:prstGeom>
          <a:noFill/>
          <a:ln>
            <a:noFill/>
          </a:ln>
        </p:spPr>
      </p:pic>
      <p:pic>
        <p:nvPicPr>
          <p:cNvPr id="110" name="Google Shape;110;p9"/>
          <p:cNvPicPr preferRelativeResize="0"/>
          <p:nvPr/>
        </p:nvPicPr>
        <p:blipFill rotWithShape="1">
          <a:blip r:embed="rId5">
            <a:alphaModFix/>
          </a:blip>
          <a:srcRect b="0" l="0" r="0" t="0"/>
          <a:stretch/>
        </p:blipFill>
        <p:spPr>
          <a:xfrm>
            <a:off x="3831043" y="5624910"/>
            <a:ext cx="2179700" cy="977700"/>
          </a:xfrm>
          <a:prstGeom prst="rect">
            <a:avLst/>
          </a:prstGeom>
          <a:noFill/>
          <a:ln>
            <a:noFill/>
          </a:ln>
        </p:spPr>
      </p:pic>
      <p:sp>
        <p:nvSpPr>
          <p:cNvPr id="111" name="Google Shape;111;p9"/>
          <p:cNvSpPr txBox="1"/>
          <p:nvPr/>
        </p:nvSpPr>
        <p:spPr>
          <a:xfrm>
            <a:off x="549525" y="6696275"/>
            <a:ext cx="3000000" cy="43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44546A"/>
                </a:solidFill>
                <a:highlight>
                  <a:schemeClr val="lt1"/>
                </a:highlight>
                <a:latin typeface="Titillium Web"/>
                <a:ea typeface="Titillium Web"/>
                <a:cs typeface="Titillium Web"/>
                <a:sym typeface="Titillium Web"/>
              </a:rPr>
              <a:t>Endothelial Cell:</a:t>
            </a:r>
            <a:endParaRPr b="1" i="0" sz="1600" u="none" cap="none" strike="noStrike">
              <a:solidFill>
                <a:srgbClr val="000000"/>
              </a:solidFill>
              <a:latin typeface="Titillium Web"/>
              <a:ea typeface="Titillium Web"/>
              <a:cs typeface="Titillium Web"/>
              <a:sym typeface="Titillium Web"/>
            </a:endParaRPr>
          </a:p>
        </p:txBody>
      </p:sp>
      <p:pic>
        <p:nvPicPr>
          <p:cNvPr id="112" name="Google Shape;112;p9"/>
          <p:cNvPicPr preferRelativeResize="0"/>
          <p:nvPr/>
        </p:nvPicPr>
        <p:blipFill rotWithShape="1">
          <a:blip r:embed="rId6">
            <a:alphaModFix/>
          </a:blip>
          <a:srcRect b="0" l="0" r="0" t="0"/>
          <a:stretch/>
        </p:blipFill>
        <p:spPr>
          <a:xfrm>
            <a:off x="5829600" y="8525100"/>
            <a:ext cx="956100" cy="1171525"/>
          </a:xfrm>
          <a:prstGeom prst="rect">
            <a:avLst/>
          </a:prstGeom>
          <a:noFill/>
          <a:ln>
            <a:noFill/>
          </a:ln>
        </p:spPr>
      </p:pic>
      <p:sp>
        <p:nvSpPr>
          <p:cNvPr id="113" name="Google Shape;113;p9"/>
          <p:cNvSpPr txBox="1"/>
          <p:nvPr/>
        </p:nvSpPr>
        <p:spPr>
          <a:xfrm>
            <a:off x="4388100" y="6740350"/>
            <a:ext cx="2397600" cy="1281300"/>
          </a:xfrm>
          <a:prstGeom prst="rect">
            <a:avLst/>
          </a:prstGeom>
          <a:solidFill>
            <a:srgbClr val="EFF6FC"/>
          </a:solidFill>
          <a:ln cap="flat" cmpd="sng" w="9525">
            <a:solidFill>
              <a:srgbClr val="70AD47"/>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70AD47"/>
                </a:solidFill>
                <a:latin typeface="Titillium Web"/>
                <a:ea typeface="Titillium Web"/>
                <a:cs typeface="Titillium Web"/>
                <a:sym typeface="Titillium Web"/>
              </a:rPr>
              <a:t>If the endothelial cell gets injured, the basement membrane gets exposed. This exposure is a source of trouble and diseases.</a:t>
            </a:r>
            <a:endParaRPr i="0" sz="1200" u="none" cap="none" strike="noStrike">
              <a:solidFill>
                <a:srgbClr val="70AD47"/>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70AD47"/>
                </a:solidFill>
                <a:latin typeface="Titillium Web"/>
                <a:ea typeface="Titillium Web"/>
                <a:cs typeface="Titillium Web"/>
                <a:sym typeface="Titillium Web"/>
              </a:rPr>
              <a:t> - Intact endothelial cells are very important for normal physiology.</a:t>
            </a:r>
            <a:endParaRPr i="0" sz="1200" u="none" cap="none" strike="noStrike">
              <a:solidFill>
                <a:srgbClr val="70AD47"/>
              </a:solidFill>
              <a:latin typeface="Titillium Web"/>
              <a:ea typeface="Titillium Web"/>
              <a:cs typeface="Titillium Web"/>
              <a:sym typeface="Titillium Web"/>
            </a:endParaRPr>
          </a:p>
        </p:txBody>
      </p:sp>
      <p:sp>
        <p:nvSpPr>
          <p:cNvPr id="114" name="Google Shape;114;p9"/>
          <p:cNvSpPr txBox="1"/>
          <p:nvPr/>
        </p:nvSpPr>
        <p:spPr>
          <a:xfrm>
            <a:off x="5718661" y="5716625"/>
            <a:ext cx="1028400" cy="4311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500"/>
              <a:buFont typeface="Arial"/>
              <a:buNone/>
            </a:pPr>
            <a:r>
              <a:rPr i="0" lang="en-GB" sz="500" u="none" cap="none" strike="noStrike">
                <a:solidFill>
                  <a:srgbClr val="70AD47"/>
                </a:solidFill>
                <a:latin typeface="Titillium Web"/>
                <a:ea typeface="Titillium Web"/>
                <a:cs typeface="Titillium Web"/>
                <a:sym typeface="Titillium Web"/>
              </a:rPr>
              <a:t>It Separate the content of the blood from the media</a:t>
            </a:r>
            <a:endParaRPr i="0" sz="500" u="none" cap="none" strike="noStrike">
              <a:solidFill>
                <a:srgbClr val="70AD47"/>
              </a:solidFill>
              <a:latin typeface="Titillium Web"/>
              <a:ea typeface="Titillium Web"/>
              <a:cs typeface="Titillium Web"/>
              <a:sym typeface="Titillium Web"/>
            </a:endParaRPr>
          </a:p>
        </p:txBody>
      </p:sp>
      <p:sp>
        <p:nvSpPr>
          <p:cNvPr id="115" name="Google Shape;115;p9"/>
          <p:cNvSpPr txBox="1"/>
          <p:nvPr/>
        </p:nvSpPr>
        <p:spPr>
          <a:xfrm>
            <a:off x="5718659" y="6056971"/>
            <a:ext cx="956100" cy="43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40"/>
              <a:buFont typeface="Arial"/>
              <a:buNone/>
            </a:pPr>
            <a:r>
              <a:rPr i="0" lang="en-GB" sz="500" u="none" cap="none" strike="noStrike">
                <a:solidFill>
                  <a:srgbClr val="70AD47"/>
                </a:solidFill>
                <a:latin typeface="Titillium Web"/>
                <a:ea typeface="Titillium Web"/>
                <a:cs typeface="Titillium Web"/>
                <a:sym typeface="Titillium Web"/>
              </a:rPr>
              <a:t>( muscle layer) Regulate the amount of blood that flow through it</a:t>
            </a:r>
            <a:endParaRPr i="0" sz="500" u="none" cap="none" strike="noStrike">
              <a:solidFill>
                <a:srgbClr val="70AD47"/>
              </a:solidFill>
              <a:latin typeface="Titillium Web"/>
              <a:ea typeface="Titillium Web"/>
              <a:cs typeface="Titillium Web"/>
              <a:sym typeface="Titillium Web"/>
            </a:endParaRPr>
          </a:p>
        </p:txBody>
      </p:sp>
      <p:sp>
        <p:nvSpPr>
          <p:cNvPr id="116" name="Google Shape;116;p9"/>
          <p:cNvSpPr txBox="1"/>
          <p:nvPr/>
        </p:nvSpPr>
        <p:spPr>
          <a:xfrm>
            <a:off x="3633600" y="1977599"/>
            <a:ext cx="2574600" cy="10065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5000"/>
              </a:lnSpc>
              <a:spcBef>
                <a:spcPts val="0"/>
              </a:spcBef>
              <a:spcAft>
                <a:spcPts val="0"/>
              </a:spcAft>
              <a:buClr>
                <a:srgbClr val="44546A"/>
              </a:buClr>
              <a:buSzPts val="1200"/>
              <a:buFont typeface="Comfortaa"/>
              <a:buChar char="●"/>
            </a:pPr>
            <a:r>
              <a:rPr b="0" i="0" lang="en-GB" sz="1200" u="none" cap="none" strike="noStrike">
                <a:solidFill>
                  <a:srgbClr val="44546A"/>
                </a:solidFill>
                <a:latin typeface="Comfortaa"/>
                <a:ea typeface="Comfortaa"/>
                <a:cs typeface="Comfortaa"/>
                <a:sym typeface="Comfortaa"/>
              </a:rPr>
              <a:t>diameter of RBC</a:t>
            </a:r>
            <a:endParaRPr b="0" i="0" sz="1200" u="none" cap="none" strike="noStrike">
              <a:solidFill>
                <a:srgbClr val="44546A"/>
              </a:solidFill>
              <a:latin typeface="Comfortaa"/>
              <a:ea typeface="Comfortaa"/>
              <a:cs typeface="Comfortaa"/>
              <a:sym typeface="Comfortaa"/>
            </a:endParaRPr>
          </a:p>
          <a:p>
            <a:pPr indent="-304800" lvl="0" marL="457200" marR="0" rtl="0" algn="l">
              <a:lnSpc>
                <a:spcPct val="115000"/>
              </a:lnSpc>
              <a:spcBef>
                <a:spcPts val="0"/>
              </a:spcBef>
              <a:spcAft>
                <a:spcPts val="0"/>
              </a:spcAft>
              <a:buClr>
                <a:srgbClr val="44546A"/>
              </a:buClr>
              <a:buSzPts val="1200"/>
              <a:buFont typeface="Comfortaa"/>
              <a:buChar char="●"/>
            </a:pPr>
            <a:r>
              <a:rPr b="0" i="0" lang="en-GB" sz="1200" u="none" cap="none" strike="noStrike">
                <a:solidFill>
                  <a:srgbClr val="44546A"/>
                </a:solidFill>
                <a:latin typeface="Comfortaa"/>
                <a:ea typeface="Comfortaa"/>
                <a:cs typeface="Comfortaa"/>
                <a:sym typeface="Comfortaa"/>
              </a:rPr>
              <a:t>thin walls, slow flow</a:t>
            </a:r>
            <a:endParaRPr b="0" i="0" sz="1200" u="none" cap="none" strike="noStrike">
              <a:solidFill>
                <a:srgbClr val="44546A"/>
              </a:solidFill>
              <a:latin typeface="Comfortaa"/>
              <a:ea typeface="Comfortaa"/>
              <a:cs typeface="Comfortaa"/>
              <a:sym typeface="Comfortaa"/>
            </a:endParaRPr>
          </a:p>
          <a:p>
            <a:pPr indent="-304800" lvl="0" marL="457200" marR="0" rtl="0" algn="l">
              <a:lnSpc>
                <a:spcPct val="115000"/>
              </a:lnSpc>
              <a:spcBef>
                <a:spcPts val="0"/>
              </a:spcBef>
              <a:spcAft>
                <a:spcPts val="0"/>
              </a:spcAft>
              <a:buClr>
                <a:srgbClr val="44546A"/>
              </a:buClr>
              <a:buSzPts val="1200"/>
              <a:buFont typeface="Comfortaa"/>
              <a:buChar char="●"/>
            </a:pPr>
            <a:r>
              <a:rPr b="0" i="0" lang="en-GB" sz="1200" u="none" cap="none" strike="noStrike">
                <a:solidFill>
                  <a:srgbClr val="44546A"/>
                </a:solidFill>
                <a:latin typeface="Comfortaa"/>
                <a:ea typeface="Comfortaa"/>
                <a:cs typeface="Comfortaa"/>
                <a:sym typeface="Comfortaa"/>
              </a:rPr>
              <a:t>great for exchanging oxygen, nutrients</a:t>
            </a:r>
            <a:endParaRPr b="0" i="0" sz="1200" u="none" cap="none" strike="noStrike">
              <a:solidFill>
                <a:srgbClr val="44546A"/>
              </a:solidFill>
              <a:latin typeface="Comfortaa"/>
              <a:ea typeface="Comfortaa"/>
              <a:cs typeface="Comfortaa"/>
              <a:sym typeface="Comfortaa"/>
            </a:endParaRPr>
          </a:p>
        </p:txBody>
      </p:sp>
      <p:sp>
        <p:nvSpPr>
          <p:cNvPr id="117" name="Google Shape;117;p9"/>
          <p:cNvSpPr txBox="1"/>
          <p:nvPr/>
        </p:nvSpPr>
        <p:spPr>
          <a:xfrm>
            <a:off x="287634" y="2089250"/>
            <a:ext cx="3000000" cy="906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700"/>
              </a:spcBef>
              <a:spcAft>
                <a:spcPts val="0"/>
              </a:spcAft>
              <a:buClr>
                <a:srgbClr val="000000"/>
              </a:buClr>
              <a:buSzPts val="1200"/>
              <a:buFont typeface="Arial"/>
              <a:buNone/>
            </a:pPr>
            <a:r>
              <a:rPr b="1" i="0" lang="en-GB" sz="1200" u="none" cap="none" strike="noStrike">
                <a:solidFill>
                  <a:schemeClr val="dk1"/>
                </a:solidFill>
                <a:latin typeface="Titillium Web"/>
                <a:ea typeface="Titillium Web"/>
                <a:cs typeface="Titillium Web"/>
                <a:sym typeface="Titillium Web"/>
              </a:rPr>
              <a:t>Medium (muscular) arteries</a:t>
            </a:r>
            <a:endParaRPr b="1" i="0" sz="1200" u="none" cap="none" strike="noStrike">
              <a:solidFill>
                <a:schemeClr val="dk1"/>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rgbClr val="44546A"/>
              </a:buClr>
              <a:buSzPts val="1200"/>
              <a:buFont typeface="Titillium Web"/>
              <a:buChar char="●"/>
            </a:pPr>
            <a:r>
              <a:rPr i="0" lang="en-GB" sz="1200" u="none" cap="none" strike="noStrike">
                <a:solidFill>
                  <a:srgbClr val="44546A"/>
                </a:solidFill>
                <a:latin typeface="Titillium Web"/>
                <a:ea typeface="Titillium Web"/>
                <a:cs typeface="Titillium Web"/>
                <a:sym typeface="Titillium Web"/>
              </a:rPr>
              <a:t>coronary, renal arteries</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rgbClr val="44546A"/>
              </a:buClr>
              <a:buSzPts val="1200"/>
              <a:buFont typeface="Titillium Web"/>
              <a:buChar char="●"/>
            </a:pPr>
            <a:r>
              <a:rPr i="0" lang="en-GB" sz="1200" u="none" cap="none" strike="noStrike">
                <a:solidFill>
                  <a:srgbClr val="44546A"/>
                </a:solidFill>
                <a:latin typeface="Titillium Web"/>
                <a:ea typeface="Titillium Web"/>
                <a:cs typeface="Titillium Web"/>
                <a:sym typeface="Titillium Web"/>
              </a:rPr>
              <a:t>mostly smooth muscle cells</a:t>
            </a:r>
            <a:endParaRPr i="0" sz="1200" u="none" cap="none" strike="noStrike">
              <a:solidFill>
                <a:srgbClr val="44546A"/>
              </a:solidFill>
              <a:latin typeface="Titillium Web"/>
              <a:ea typeface="Titillium Web"/>
              <a:cs typeface="Titillium Web"/>
              <a:sym typeface="Titillium Web"/>
            </a:endParaRPr>
          </a:p>
        </p:txBody>
      </p:sp>
      <p:grpSp>
        <p:nvGrpSpPr>
          <p:cNvPr id="118" name="Google Shape;118;p9"/>
          <p:cNvGrpSpPr/>
          <p:nvPr/>
        </p:nvGrpSpPr>
        <p:grpSpPr>
          <a:xfrm>
            <a:off x="55075" y="7290746"/>
            <a:ext cx="5717818" cy="2816701"/>
            <a:chOff x="339707" y="3716782"/>
            <a:chExt cx="5717818" cy="3280574"/>
          </a:xfrm>
        </p:grpSpPr>
        <p:sp>
          <p:nvSpPr>
            <p:cNvPr id="119" name="Google Shape;119;p9"/>
            <p:cNvSpPr/>
            <p:nvPr/>
          </p:nvSpPr>
          <p:spPr>
            <a:xfrm>
              <a:off x="616950" y="3716782"/>
              <a:ext cx="1825200" cy="2914500"/>
            </a:xfrm>
            <a:prstGeom prst="rect">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15000"/>
                </a:lnSpc>
                <a:spcBef>
                  <a:spcPts val="700"/>
                </a:spcBef>
                <a:spcAft>
                  <a:spcPts val="0"/>
                </a:spcAft>
                <a:buClr>
                  <a:schemeClr val="dk1"/>
                </a:buClr>
                <a:buSzPts val="1100"/>
                <a:buFont typeface="Arial"/>
                <a:buNone/>
              </a:pPr>
              <a:r>
                <a:rPr i="0" lang="en-GB" sz="1100" u="none" cap="none" strike="noStrike">
                  <a:solidFill>
                    <a:srgbClr val="44546A"/>
                  </a:solidFill>
                  <a:latin typeface="Titillium Web"/>
                  <a:ea typeface="Titillium Web"/>
                  <a:cs typeface="Titillium Web"/>
                  <a:sym typeface="Titillium Web"/>
                </a:rPr>
                <a:t>The endothelium is a  single cell thick lining of endothelial cells and it is the inner lining of the entire cardiovascular system (arteries, veins and capillaries) and the lymphatic system.</a:t>
              </a:r>
              <a:r>
                <a:rPr i="0" lang="en-GB" sz="1100" u="none" cap="none" strike="noStrike">
                  <a:solidFill>
                    <a:srgbClr val="70AD47"/>
                  </a:solidFill>
                  <a:latin typeface="Titillium Web"/>
                  <a:ea typeface="Titillium Web"/>
                  <a:cs typeface="Titillium Web"/>
                  <a:sym typeface="Titillium Web"/>
                </a:rPr>
                <a:t> </a:t>
              </a:r>
              <a:endParaRPr i="0" sz="1100" u="none" cap="none" strike="noStrike">
                <a:solidFill>
                  <a:srgbClr val="70AD47"/>
                </a:solidFill>
                <a:latin typeface="Titillium Web"/>
                <a:ea typeface="Titillium Web"/>
                <a:cs typeface="Titillium Web"/>
                <a:sym typeface="Titillium Web"/>
              </a:endParaRPr>
            </a:p>
            <a:p>
              <a:pPr indent="0" lvl="0" marL="0" marR="0" rtl="0" algn="ctr">
                <a:lnSpc>
                  <a:spcPct val="115000"/>
                </a:lnSpc>
                <a:spcBef>
                  <a:spcPts val="700"/>
                </a:spcBef>
                <a:spcAft>
                  <a:spcPts val="0"/>
                </a:spcAft>
                <a:buClr>
                  <a:schemeClr val="dk1"/>
                </a:buClr>
                <a:buSzPts val="1100"/>
                <a:buFont typeface="Arial"/>
                <a:buNone/>
              </a:pPr>
              <a:r>
                <a:rPr i="0" lang="en-GB" sz="1100" u="none" cap="none" strike="noStrike">
                  <a:solidFill>
                    <a:srgbClr val="70AD47"/>
                  </a:solidFill>
                  <a:latin typeface="Titillium Web"/>
                  <a:ea typeface="Titillium Web"/>
                  <a:cs typeface="Titillium Web"/>
                  <a:sym typeface="Titillium Web"/>
                </a:rPr>
                <a:t>(It covers the basement membrane completely.)</a:t>
              </a:r>
              <a:endParaRPr i="0" sz="1100" u="none" cap="none" strike="noStrike">
                <a:solidFill>
                  <a:srgbClr val="000000"/>
                </a:solidFill>
                <a:latin typeface="Titillium Web"/>
                <a:ea typeface="Titillium Web"/>
                <a:cs typeface="Titillium Web"/>
                <a:sym typeface="Titillium Web"/>
              </a:endParaRPr>
            </a:p>
          </p:txBody>
        </p:sp>
        <p:sp>
          <p:nvSpPr>
            <p:cNvPr id="120" name="Google Shape;120;p9"/>
            <p:cNvSpPr txBox="1"/>
            <p:nvPr/>
          </p:nvSpPr>
          <p:spPr>
            <a:xfrm>
              <a:off x="339707" y="5393263"/>
              <a:ext cx="608400" cy="11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0"/>
                <a:buFont typeface="Arial"/>
                <a:buNone/>
              </a:pPr>
              <a:r>
                <a:rPr b="1" i="0" lang="en-GB" sz="8000" u="none" cap="none" strike="noStrike">
                  <a:solidFill>
                    <a:srgbClr val="4A86E8"/>
                  </a:solidFill>
                  <a:latin typeface="Titillium Web"/>
                  <a:ea typeface="Titillium Web"/>
                  <a:cs typeface="Titillium Web"/>
                  <a:sym typeface="Titillium Web"/>
                </a:rPr>
                <a:t>1</a:t>
              </a:r>
              <a:endParaRPr b="1" i="0" sz="8000" u="none" cap="none" strike="noStrike">
                <a:solidFill>
                  <a:srgbClr val="4A86E8"/>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8000"/>
                <a:buFont typeface="Arial"/>
                <a:buNone/>
              </a:pPr>
              <a:r>
                <a:t/>
              </a:r>
              <a:endParaRPr b="1" i="0" sz="8000" u="none" cap="none" strike="noStrike">
                <a:solidFill>
                  <a:srgbClr val="4A86E8"/>
                </a:solidFill>
                <a:latin typeface="Titillium Web"/>
                <a:ea typeface="Titillium Web"/>
                <a:cs typeface="Titillium Web"/>
                <a:sym typeface="Titillium Web"/>
              </a:endParaRPr>
            </a:p>
          </p:txBody>
        </p:sp>
        <p:sp>
          <p:nvSpPr>
            <p:cNvPr id="121" name="Google Shape;121;p9"/>
            <p:cNvSpPr/>
            <p:nvPr/>
          </p:nvSpPr>
          <p:spPr>
            <a:xfrm>
              <a:off x="2731300" y="4200911"/>
              <a:ext cx="1562100" cy="2358000"/>
            </a:xfrm>
            <a:prstGeom prst="rect">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15000"/>
                </a:lnSpc>
                <a:spcBef>
                  <a:spcPts val="700"/>
                </a:spcBef>
                <a:spcAft>
                  <a:spcPts val="0"/>
                </a:spcAft>
                <a:buClr>
                  <a:schemeClr val="dk1"/>
                </a:buClr>
                <a:buSzPts val="1100"/>
                <a:buFont typeface="Arial"/>
                <a:buNone/>
              </a:pPr>
              <a:r>
                <a:rPr i="0" lang="en-GB" sz="1100" u="none" cap="none" strike="noStrike">
                  <a:solidFill>
                    <a:srgbClr val="44546A"/>
                  </a:solidFill>
                  <a:latin typeface="Titillium Web"/>
                  <a:ea typeface="Titillium Web"/>
                  <a:cs typeface="Titillium Web"/>
                  <a:sym typeface="Titillium Web"/>
                </a:rPr>
                <a:t>A normal structure and function of endothelium is essential for the maintenance of vessel wall homeostasis and normal circulatory function. </a:t>
              </a:r>
              <a:endParaRPr i="0" sz="1100" u="none" cap="none" strike="noStrike">
                <a:solidFill>
                  <a:srgbClr val="000000"/>
                </a:solidFill>
                <a:latin typeface="Titillium Web"/>
                <a:ea typeface="Titillium Web"/>
                <a:cs typeface="Titillium Web"/>
                <a:sym typeface="Titillium Web"/>
              </a:endParaRPr>
            </a:p>
          </p:txBody>
        </p:sp>
        <p:sp>
          <p:nvSpPr>
            <p:cNvPr id="122" name="Google Shape;122;p9"/>
            <p:cNvSpPr txBox="1"/>
            <p:nvPr/>
          </p:nvSpPr>
          <p:spPr>
            <a:xfrm>
              <a:off x="2330038" y="5394339"/>
              <a:ext cx="608400" cy="116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0"/>
                <a:buFont typeface="Arial"/>
                <a:buNone/>
              </a:pPr>
              <a:r>
                <a:rPr b="1" i="0" lang="en-GB" sz="8000" u="none" cap="none" strike="noStrike">
                  <a:solidFill>
                    <a:srgbClr val="4A86E8"/>
                  </a:solidFill>
                  <a:latin typeface="Titillium Web"/>
                  <a:ea typeface="Titillium Web"/>
                  <a:cs typeface="Titillium Web"/>
                  <a:sym typeface="Titillium Web"/>
                </a:rPr>
                <a:t>2</a:t>
              </a:r>
              <a:endParaRPr b="1" i="0" sz="8000" u="none" cap="none" strike="noStrike">
                <a:solidFill>
                  <a:srgbClr val="4A86E8"/>
                </a:solidFill>
                <a:latin typeface="Titillium Web"/>
                <a:ea typeface="Titillium Web"/>
                <a:cs typeface="Titillium Web"/>
                <a:sym typeface="Titillium Web"/>
              </a:endParaRPr>
            </a:p>
          </p:txBody>
        </p:sp>
        <p:sp>
          <p:nvSpPr>
            <p:cNvPr id="123" name="Google Shape;123;p9"/>
            <p:cNvSpPr/>
            <p:nvPr/>
          </p:nvSpPr>
          <p:spPr>
            <a:xfrm>
              <a:off x="4647525" y="5257383"/>
              <a:ext cx="1410000" cy="1419600"/>
            </a:xfrm>
            <a:prstGeom prst="rect">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15000"/>
                </a:lnSpc>
                <a:spcBef>
                  <a:spcPts val="700"/>
                </a:spcBef>
                <a:spcAft>
                  <a:spcPts val="0"/>
                </a:spcAft>
                <a:buClr>
                  <a:schemeClr val="dk1"/>
                </a:buClr>
                <a:buSzPts val="1100"/>
                <a:buFont typeface="Arial"/>
                <a:buNone/>
              </a:pPr>
              <a:r>
                <a:rPr i="0" lang="en-GB" sz="1100" u="none" cap="none" strike="noStrike">
                  <a:solidFill>
                    <a:srgbClr val="44546A"/>
                  </a:solidFill>
                  <a:latin typeface="Titillium Web"/>
                  <a:ea typeface="Titillium Web"/>
                  <a:cs typeface="Titillium Web"/>
                  <a:sym typeface="Titillium Web"/>
                </a:rPr>
                <a:t>It is in direct contact with the blood/lymph and the cells circulating in it. </a:t>
              </a:r>
              <a:endParaRPr i="0" sz="1100" u="none" cap="none" strike="noStrike">
                <a:solidFill>
                  <a:srgbClr val="FAD1BD"/>
                </a:solidFill>
                <a:latin typeface="Titillium Web"/>
                <a:ea typeface="Titillium Web"/>
                <a:cs typeface="Titillium Web"/>
                <a:sym typeface="Titillium Web"/>
              </a:endParaRPr>
            </a:p>
          </p:txBody>
        </p:sp>
        <p:sp>
          <p:nvSpPr>
            <p:cNvPr id="124" name="Google Shape;124;p9"/>
            <p:cNvSpPr txBox="1"/>
            <p:nvPr/>
          </p:nvSpPr>
          <p:spPr>
            <a:xfrm>
              <a:off x="4208202" y="5503656"/>
              <a:ext cx="881100" cy="149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0"/>
                <a:buFont typeface="Arial"/>
                <a:buNone/>
              </a:pPr>
              <a:r>
                <a:rPr b="1" i="0" lang="en-GB" sz="7300" u="none" cap="none" strike="noStrike">
                  <a:solidFill>
                    <a:srgbClr val="4A86E8"/>
                  </a:solidFill>
                  <a:latin typeface="Titillium Web"/>
                  <a:ea typeface="Titillium Web"/>
                  <a:cs typeface="Titillium Web"/>
                  <a:sym typeface="Titillium Web"/>
                </a:rPr>
                <a:t>3</a:t>
              </a:r>
              <a:endParaRPr b="1" i="0" sz="7300" u="none" cap="none" strike="noStrike">
                <a:solidFill>
                  <a:srgbClr val="4A86E8"/>
                </a:solidFill>
                <a:latin typeface="Titillium Web"/>
                <a:ea typeface="Titillium Web"/>
                <a:cs typeface="Titillium Web"/>
                <a:sym typeface="Titillium Web"/>
              </a:endParaRPr>
            </a:p>
          </p:txBody>
        </p:sp>
      </p:grpSp>
      <p:sp>
        <p:nvSpPr>
          <p:cNvPr id="125" name="Google Shape;125;p9"/>
          <p:cNvSpPr/>
          <p:nvPr/>
        </p:nvSpPr>
        <p:spPr>
          <a:xfrm>
            <a:off x="228847" y="1292146"/>
            <a:ext cx="3088800" cy="2425200"/>
          </a:xfrm>
          <a:prstGeom prst="rect">
            <a:avLst/>
          </a:prstGeom>
          <a:noFill/>
          <a:ln cap="flat" cmpd="sng" w="9525">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t/>
            </a:r>
            <a:endParaRPr b="0" i="0" sz="6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100"/>
              <a:buFont typeface="Arial"/>
              <a:buNone/>
            </a:pPr>
            <a:r>
              <a:t/>
            </a:r>
            <a:endParaRPr b="0" i="0" sz="500" u="none" cap="none" strike="noStrike">
              <a:solidFill>
                <a:srgbClr val="38761D"/>
              </a:solidFill>
              <a:latin typeface="Comfortaa"/>
              <a:ea typeface="Comfortaa"/>
              <a:cs typeface="Comfortaa"/>
              <a:sym typeface="Comfortaa"/>
            </a:endParaRPr>
          </a:p>
        </p:txBody>
      </p:sp>
      <p:sp>
        <p:nvSpPr>
          <p:cNvPr id="126" name="Google Shape;126;p9"/>
          <p:cNvSpPr/>
          <p:nvPr/>
        </p:nvSpPr>
        <p:spPr>
          <a:xfrm>
            <a:off x="583300" y="1067840"/>
            <a:ext cx="2379900" cy="4464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marR="0" rtl="0" algn="ctr">
              <a:lnSpc>
                <a:spcPct val="115000"/>
              </a:lnSpc>
              <a:spcBef>
                <a:spcPts val="700"/>
              </a:spcBef>
              <a:spcAft>
                <a:spcPts val="0"/>
              </a:spcAft>
              <a:buClr>
                <a:schemeClr val="dk1"/>
              </a:buClr>
              <a:buSzPts val="1100"/>
              <a:buFont typeface="Arial"/>
              <a:buNone/>
            </a:pPr>
            <a:r>
              <a:rPr b="1" i="0" lang="en-GB" sz="1400" u="none" cap="none" strike="noStrike">
                <a:solidFill>
                  <a:schemeClr val="dk1"/>
                </a:solidFill>
                <a:latin typeface="Comfortaa"/>
                <a:ea typeface="Comfortaa"/>
                <a:cs typeface="Comfortaa"/>
                <a:sym typeface="Comfortaa"/>
              </a:rPr>
              <a:t>Arteries</a:t>
            </a:r>
            <a:endParaRPr b="1" i="0" sz="1600" u="none" cap="none" strike="noStrike">
              <a:solidFill>
                <a:srgbClr val="434343"/>
              </a:solidFill>
              <a:latin typeface="Comfortaa"/>
              <a:ea typeface="Comfortaa"/>
              <a:cs typeface="Comfortaa"/>
              <a:sym typeface="Comfortaa"/>
            </a:endParaRPr>
          </a:p>
        </p:txBody>
      </p:sp>
      <p:sp>
        <p:nvSpPr>
          <p:cNvPr id="127" name="Google Shape;127;p9"/>
          <p:cNvSpPr/>
          <p:nvPr/>
        </p:nvSpPr>
        <p:spPr>
          <a:xfrm>
            <a:off x="3581650" y="1292149"/>
            <a:ext cx="3088800" cy="2425200"/>
          </a:xfrm>
          <a:prstGeom prst="rect">
            <a:avLst/>
          </a:prstGeom>
          <a:noFill/>
          <a:ln cap="flat" cmpd="sng" w="9525">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100"/>
              <a:buFont typeface="Arial"/>
              <a:buNone/>
            </a:pPr>
            <a:r>
              <a:t/>
            </a:r>
            <a:endParaRPr b="0" i="0" sz="1500" u="none" cap="none" strike="noStrike">
              <a:solidFill>
                <a:srgbClr val="38761D"/>
              </a:solidFill>
              <a:latin typeface="Comfortaa"/>
              <a:ea typeface="Comfortaa"/>
              <a:cs typeface="Comfortaa"/>
              <a:sym typeface="Comfortaa"/>
            </a:endParaRPr>
          </a:p>
        </p:txBody>
      </p:sp>
      <p:sp>
        <p:nvSpPr>
          <p:cNvPr id="128" name="Google Shape;128;p9"/>
          <p:cNvSpPr/>
          <p:nvPr/>
        </p:nvSpPr>
        <p:spPr>
          <a:xfrm>
            <a:off x="3936100" y="1067840"/>
            <a:ext cx="2379900" cy="446400"/>
          </a:xfrm>
          <a:prstGeom prst="roundRect">
            <a:avLst>
              <a:gd fmla="val 16667" name="adj"/>
            </a:avLst>
          </a:prstGeom>
          <a:solidFill>
            <a:srgbClr val="6D9EEB"/>
          </a:solidFill>
          <a:ln>
            <a:noFill/>
          </a:ln>
        </p:spPr>
        <p:txBody>
          <a:bodyPr anchorCtr="0" anchor="ctr" bIns="91425" lIns="91425" spcFirstLastPara="1" rIns="91425" wrap="square" tIns="91425">
            <a:noAutofit/>
          </a:bodyPr>
          <a:lstStyle/>
          <a:p>
            <a:pPr indent="0" lvl="0" marL="0" marR="0" rtl="0" algn="ctr">
              <a:lnSpc>
                <a:spcPct val="115000"/>
              </a:lnSpc>
              <a:spcBef>
                <a:spcPts val="700"/>
              </a:spcBef>
              <a:spcAft>
                <a:spcPts val="0"/>
              </a:spcAft>
              <a:buClr>
                <a:schemeClr val="dk1"/>
              </a:buClr>
              <a:buSzPts val="1100"/>
              <a:buFont typeface="Arial"/>
              <a:buNone/>
            </a:pPr>
            <a:r>
              <a:rPr b="1" i="0" lang="en-GB" sz="1400" u="none" cap="none" strike="noStrike">
                <a:solidFill>
                  <a:schemeClr val="dk1"/>
                </a:solidFill>
                <a:latin typeface="Comfortaa"/>
                <a:ea typeface="Comfortaa"/>
                <a:cs typeface="Comfortaa"/>
                <a:sym typeface="Comfortaa"/>
              </a:rPr>
              <a:t>Capillaries</a:t>
            </a:r>
            <a:endParaRPr b="1" i="0" sz="1400" u="none" cap="none" strike="noStrike">
              <a:solidFill>
                <a:schemeClr val="dk1"/>
              </a:solidFill>
              <a:latin typeface="Comfortaa"/>
              <a:ea typeface="Comfortaa"/>
              <a:cs typeface="Comfortaa"/>
              <a:sym typeface="Comfortaa"/>
            </a:endParaRPr>
          </a:p>
        </p:txBody>
      </p:sp>
      <p:sp>
        <p:nvSpPr>
          <p:cNvPr id="129" name="Google Shape;129;p9"/>
          <p:cNvSpPr/>
          <p:nvPr/>
        </p:nvSpPr>
        <p:spPr>
          <a:xfrm>
            <a:off x="228850" y="3986524"/>
            <a:ext cx="3088800" cy="1542300"/>
          </a:xfrm>
          <a:prstGeom prst="rect">
            <a:avLst/>
          </a:prstGeom>
          <a:noFill/>
          <a:ln cap="flat" cmpd="sng" w="9525">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100"/>
              <a:buFont typeface="Arial"/>
              <a:buNone/>
            </a:pPr>
            <a:r>
              <a:t/>
            </a:r>
            <a:endParaRPr b="0" i="0" sz="1500" u="none" cap="none" strike="noStrike">
              <a:solidFill>
                <a:srgbClr val="38761D"/>
              </a:solidFill>
              <a:latin typeface="Comfortaa"/>
              <a:ea typeface="Comfortaa"/>
              <a:cs typeface="Comfortaa"/>
              <a:sym typeface="Comfortaa"/>
            </a:endParaRPr>
          </a:p>
        </p:txBody>
      </p:sp>
      <p:sp>
        <p:nvSpPr>
          <p:cNvPr id="130" name="Google Shape;130;p9"/>
          <p:cNvSpPr/>
          <p:nvPr/>
        </p:nvSpPr>
        <p:spPr>
          <a:xfrm>
            <a:off x="583300" y="3762215"/>
            <a:ext cx="2379900" cy="446400"/>
          </a:xfrm>
          <a:prstGeom prst="roundRect">
            <a:avLst>
              <a:gd fmla="val 16667" name="adj"/>
            </a:avLst>
          </a:prstGeom>
          <a:solidFill>
            <a:srgbClr val="6D9EEB"/>
          </a:solidFill>
          <a:ln>
            <a:noFill/>
          </a:ln>
        </p:spPr>
        <p:txBody>
          <a:bodyPr anchorCtr="0" anchor="ctr" bIns="91425" lIns="91425" spcFirstLastPara="1" rIns="91425" wrap="square" tIns="91425">
            <a:noAutofit/>
          </a:bodyPr>
          <a:lstStyle/>
          <a:p>
            <a:pPr indent="0" lvl="0" marL="0" marR="0" rtl="0" algn="ctr">
              <a:lnSpc>
                <a:spcPct val="115000"/>
              </a:lnSpc>
              <a:spcBef>
                <a:spcPts val="1000"/>
              </a:spcBef>
              <a:spcAft>
                <a:spcPts val="0"/>
              </a:spcAft>
              <a:buClr>
                <a:schemeClr val="dk1"/>
              </a:buClr>
              <a:buSzPts val="1100"/>
              <a:buFont typeface="Arial"/>
              <a:buNone/>
            </a:pPr>
            <a:r>
              <a:rPr b="1" i="0" lang="en-GB" sz="1400" u="none" cap="none" strike="noStrike">
                <a:solidFill>
                  <a:schemeClr val="dk1"/>
                </a:solidFill>
                <a:latin typeface="Comfortaa"/>
                <a:ea typeface="Comfortaa"/>
                <a:cs typeface="Comfortaa"/>
                <a:sym typeface="Comfortaa"/>
              </a:rPr>
              <a:t>Venules/veins</a:t>
            </a:r>
            <a:endParaRPr b="1" i="0" sz="1400" u="none" cap="none" strike="noStrike">
              <a:solidFill>
                <a:schemeClr val="dk1"/>
              </a:solidFill>
              <a:latin typeface="Comfortaa"/>
              <a:ea typeface="Comfortaa"/>
              <a:cs typeface="Comfortaa"/>
              <a:sym typeface="Comfortaa"/>
            </a:endParaRPr>
          </a:p>
        </p:txBody>
      </p:sp>
      <p:sp>
        <p:nvSpPr>
          <p:cNvPr id="131" name="Google Shape;131;p9"/>
          <p:cNvSpPr/>
          <p:nvPr/>
        </p:nvSpPr>
        <p:spPr>
          <a:xfrm>
            <a:off x="3581650" y="3945837"/>
            <a:ext cx="3088800" cy="1542300"/>
          </a:xfrm>
          <a:prstGeom prst="rect">
            <a:avLst/>
          </a:prstGeom>
          <a:noFill/>
          <a:ln cap="flat" cmpd="sng" w="9525">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100"/>
              <a:buFont typeface="Arial"/>
              <a:buNone/>
            </a:pPr>
            <a:r>
              <a:t/>
            </a:r>
            <a:endParaRPr b="0" i="0" sz="1500" u="none" cap="none" strike="noStrike">
              <a:solidFill>
                <a:srgbClr val="38761D"/>
              </a:solidFill>
              <a:latin typeface="Comfortaa"/>
              <a:ea typeface="Comfortaa"/>
              <a:cs typeface="Comfortaa"/>
              <a:sym typeface="Comfortaa"/>
            </a:endParaRPr>
          </a:p>
        </p:txBody>
      </p:sp>
      <p:sp>
        <p:nvSpPr>
          <p:cNvPr id="132" name="Google Shape;132;p9"/>
          <p:cNvSpPr/>
          <p:nvPr/>
        </p:nvSpPr>
        <p:spPr>
          <a:xfrm>
            <a:off x="3936100" y="3762215"/>
            <a:ext cx="2379900" cy="4464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marR="0" rtl="0" algn="ctr">
              <a:lnSpc>
                <a:spcPct val="115000"/>
              </a:lnSpc>
              <a:spcBef>
                <a:spcPts val="1000"/>
              </a:spcBef>
              <a:spcAft>
                <a:spcPts val="0"/>
              </a:spcAft>
              <a:buClr>
                <a:schemeClr val="dk1"/>
              </a:buClr>
              <a:buSzPts val="1100"/>
              <a:buFont typeface="Arial"/>
              <a:buNone/>
            </a:pPr>
            <a:r>
              <a:rPr b="1" i="0" lang="en-GB" sz="1400" u="none" cap="none" strike="noStrike">
                <a:solidFill>
                  <a:srgbClr val="262626"/>
                </a:solidFill>
                <a:latin typeface="Comfortaa"/>
                <a:ea typeface="Comfortaa"/>
                <a:cs typeface="Comfortaa"/>
                <a:sym typeface="Comfortaa"/>
              </a:rPr>
              <a:t>Lymphatics</a:t>
            </a:r>
            <a:endParaRPr b="1" i="0" sz="1600" u="none" cap="none" strike="noStrike">
              <a:solidFill>
                <a:srgbClr val="434343"/>
              </a:solidFill>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0"/>
          <p:cNvSpPr txBox="1"/>
          <p:nvPr/>
        </p:nvSpPr>
        <p:spPr>
          <a:xfrm>
            <a:off x="457700" y="1656988"/>
            <a:ext cx="4121700" cy="12525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80000"/>
              </a:lnSpc>
              <a:spcBef>
                <a:spcPts val="700"/>
              </a:spcBef>
              <a:spcAft>
                <a:spcPts val="0"/>
              </a:spcAft>
              <a:buClr>
                <a:srgbClr val="44546A"/>
              </a:buClr>
              <a:buSzPts val="1300"/>
              <a:buFont typeface="Comfortaa"/>
              <a:buChar char="●"/>
            </a:pPr>
            <a:r>
              <a:rPr i="0" lang="en-GB" sz="1300" u="none" cap="none" strike="noStrike">
                <a:solidFill>
                  <a:srgbClr val="44546A"/>
                </a:solidFill>
                <a:latin typeface="Titillium Web"/>
                <a:ea typeface="Titillium Web"/>
                <a:cs typeface="Titillium Web"/>
                <a:sym typeface="Titillium Web"/>
              </a:rPr>
              <a:t>SMCs are present in the media of blood vessels, responsible for </a:t>
            </a:r>
            <a:r>
              <a:rPr b="1" i="0" lang="en-GB" sz="1300" u="none" cap="none" strike="noStrike">
                <a:solidFill>
                  <a:srgbClr val="44546A"/>
                </a:solidFill>
                <a:latin typeface="Titillium Web"/>
                <a:ea typeface="Titillium Web"/>
                <a:cs typeface="Titillium Web"/>
                <a:sym typeface="Titillium Web"/>
              </a:rPr>
              <a:t>vasodilation</a:t>
            </a:r>
            <a:r>
              <a:rPr i="0" lang="en-GB" sz="1300" u="none" cap="none" strike="noStrike">
                <a:solidFill>
                  <a:srgbClr val="44546A"/>
                </a:solidFill>
                <a:latin typeface="Titillium Web"/>
                <a:ea typeface="Titillium Web"/>
                <a:cs typeface="Titillium Web"/>
                <a:sym typeface="Titillium Web"/>
              </a:rPr>
              <a:t> and </a:t>
            </a:r>
            <a:r>
              <a:rPr b="1" i="0" lang="en-GB" sz="1300" u="none" cap="none" strike="noStrike">
                <a:solidFill>
                  <a:srgbClr val="44546A"/>
                </a:solidFill>
                <a:latin typeface="Titillium Web"/>
                <a:ea typeface="Titillium Web"/>
                <a:cs typeface="Titillium Web"/>
                <a:sym typeface="Titillium Web"/>
              </a:rPr>
              <a:t>vasoconstriction</a:t>
            </a:r>
            <a:r>
              <a:rPr i="0" lang="en-GB" sz="1300" u="none" cap="none" strike="noStrike">
                <a:solidFill>
                  <a:srgbClr val="44546A"/>
                </a:solidFill>
                <a:latin typeface="Titillium Web"/>
                <a:ea typeface="Titillium Web"/>
                <a:cs typeface="Titillium Web"/>
                <a:sym typeface="Titillium Web"/>
              </a:rPr>
              <a:t> of blood vessel. (</a:t>
            </a:r>
            <a:r>
              <a:rPr i="0" lang="en-GB" sz="1300" u="none" cap="none" strike="noStrike">
                <a:solidFill>
                  <a:srgbClr val="70AD47"/>
                </a:solidFill>
                <a:latin typeface="Titillium Web"/>
                <a:ea typeface="Titillium Web"/>
                <a:cs typeface="Titillium Web"/>
                <a:sym typeface="Titillium Web"/>
              </a:rPr>
              <a:t>to regulate the amount of the blood🩸in the vessel</a:t>
            </a:r>
            <a:r>
              <a:rPr i="0" lang="en-GB" sz="1300" u="none" cap="none" strike="noStrike">
                <a:solidFill>
                  <a:srgbClr val="44546A"/>
                </a:solidFill>
                <a:latin typeface="Titillium Web"/>
                <a:ea typeface="Titillium Web"/>
                <a:cs typeface="Titillium Web"/>
                <a:sym typeface="Titillium Web"/>
              </a:rPr>
              <a:t>)</a:t>
            </a:r>
            <a:endParaRPr i="0" sz="1300" u="none" cap="none" strike="noStrike">
              <a:solidFill>
                <a:srgbClr val="44546A"/>
              </a:solidFill>
              <a:latin typeface="Titillium Web"/>
              <a:ea typeface="Titillium Web"/>
              <a:cs typeface="Titillium Web"/>
              <a:sym typeface="Titillium Web"/>
            </a:endParaRPr>
          </a:p>
          <a:p>
            <a:pPr indent="-311150" lvl="0" marL="457200" marR="0" rtl="0" algn="l">
              <a:lnSpc>
                <a:spcPct val="80000"/>
              </a:lnSpc>
              <a:spcBef>
                <a:spcPts val="0"/>
              </a:spcBef>
              <a:spcAft>
                <a:spcPts val="0"/>
              </a:spcAft>
              <a:buClr>
                <a:srgbClr val="44546A"/>
              </a:buClr>
              <a:buSzPts val="1300"/>
              <a:buFont typeface="Titillium Web"/>
              <a:buChar char="●"/>
            </a:pPr>
            <a:r>
              <a:rPr i="0" lang="en-GB" sz="1300" u="none" cap="none" strike="noStrike">
                <a:solidFill>
                  <a:srgbClr val="44546A"/>
                </a:solidFill>
                <a:latin typeface="Titillium Web"/>
                <a:ea typeface="Titillium Web"/>
                <a:cs typeface="Titillium Web"/>
                <a:sym typeface="Titillium Web"/>
              </a:rPr>
              <a:t>Any vascular injury or dysfunction stimulates SMCs. On stimulation, the SMCs:</a:t>
            </a:r>
            <a:endParaRPr i="0" sz="1300" u="none" cap="none" strike="noStrike">
              <a:solidFill>
                <a:srgbClr val="44546A"/>
              </a:solidFill>
              <a:latin typeface="Titillium Web"/>
              <a:ea typeface="Titillium Web"/>
              <a:cs typeface="Titillium Web"/>
              <a:sym typeface="Titillium Web"/>
            </a:endParaRPr>
          </a:p>
        </p:txBody>
      </p:sp>
      <p:sp>
        <p:nvSpPr>
          <p:cNvPr id="138" name="Google Shape;138;p10"/>
          <p:cNvSpPr/>
          <p:nvPr/>
        </p:nvSpPr>
        <p:spPr>
          <a:xfrm rot="5400000">
            <a:off x="675075" y="2817225"/>
            <a:ext cx="978900" cy="1725600"/>
          </a:xfrm>
          <a:prstGeom prst="upArrowCallout">
            <a:avLst>
              <a:gd fmla="val 25000" name="adj1"/>
              <a:gd fmla="val 25000" name="adj2"/>
              <a:gd fmla="val 25000" name="adj3"/>
              <a:gd fmla="val 74673" name="adj4"/>
            </a:avLst>
          </a:prstGeom>
          <a:solidFill>
            <a:srgbClr val="EFF6FC"/>
          </a:solidFill>
          <a:ln cap="flat" cmpd="sng" w="28575">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0"/>
          <p:cNvSpPr/>
          <p:nvPr/>
        </p:nvSpPr>
        <p:spPr>
          <a:xfrm rot="5400000">
            <a:off x="3014750" y="2316375"/>
            <a:ext cx="1003500" cy="2751900"/>
          </a:xfrm>
          <a:prstGeom prst="upArrowCallout">
            <a:avLst>
              <a:gd fmla="val 25000" name="adj1"/>
              <a:gd fmla="val 25000" name="adj2"/>
              <a:gd fmla="val 25000" name="adj3"/>
              <a:gd fmla="val 82666" name="adj4"/>
            </a:avLst>
          </a:prstGeom>
          <a:solidFill>
            <a:srgbClr val="EFF6FC"/>
          </a:solidFill>
          <a:ln cap="flat" cmpd="sng" w="28575">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0"/>
          <p:cNvSpPr/>
          <p:nvPr/>
        </p:nvSpPr>
        <p:spPr>
          <a:xfrm>
            <a:off x="5005675" y="3180375"/>
            <a:ext cx="1651200" cy="1039800"/>
          </a:xfrm>
          <a:prstGeom prst="rect">
            <a:avLst/>
          </a:prstGeom>
          <a:solidFill>
            <a:srgbClr val="EFF6F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0"/>
          <p:cNvSpPr txBox="1"/>
          <p:nvPr/>
        </p:nvSpPr>
        <p:spPr>
          <a:xfrm>
            <a:off x="263573" y="3180375"/>
            <a:ext cx="1287900" cy="906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700"/>
              </a:spcBef>
              <a:spcAft>
                <a:spcPts val="0"/>
              </a:spcAft>
              <a:buClr>
                <a:srgbClr val="000000"/>
              </a:buClr>
              <a:buSzPts val="1200"/>
              <a:buFont typeface="Arial"/>
              <a:buNone/>
            </a:pPr>
            <a:r>
              <a:rPr i="0" lang="en-GB" sz="1200" u="none" cap="none" strike="noStrike">
                <a:solidFill>
                  <a:srgbClr val="44546A"/>
                </a:solidFill>
                <a:latin typeface="Titillium Web"/>
                <a:ea typeface="Titillium Web"/>
                <a:cs typeface="Titillium Web"/>
                <a:sym typeface="Titillium Web"/>
              </a:rPr>
              <a:t>1- Migrate from the media to the intima</a:t>
            </a:r>
            <a:endParaRPr i="0" sz="1200" u="none" cap="none" strike="noStrike">
              <a:solidFill>
                <a:srgbClr val="000000"/>
              </a:solidFill>
              <a:latin typeface="Titillium Web"/>
              <a:ea typeface="Titillium Web"/>
              <a:cs typeface="Titillium Web"/>
              <a:sym typeface="Titillium Web"/>
            </a:endParaRPr>
          </a:p>
        </p:txBody>
      </p:sp>
      <p:sp>
        <p:nvSpPr>
          <p:cNvPr id="142" name="Google Shape;142;p10"/>
          <p:cNvSpPr txBox="1"/>
          <p:nvPr/>
        </p:nvSpPr>
        <p:spPr>
          <a:xfrm>
            <a:off x="2140550" y="3161175"/>
            <a:ext cx="22974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i="0" lang="en-GB" sz="1000" u="none" cap="none" strike="noStrike">
                <a:solidFill>
                  <a:srgbClr val="44546A"/>
                </a:solidFill>
                <a:latin typeface="Titillium Web"/>
                <a:ea typeface="Titillium Web"/>
                <a:cs typeface="Titillium Web"/>
                <a:sym typeface="Titillium Web"/>
              </a:rPr>
              <a:t>2- In the intima the SMCs lose</a:t>
            </a:r>
            <a:endParaRPr i="0" sz="1000" u="none" cap="none" strike="noStrike">
              <a:solidFill>
                <a:srgbClr val="44546A"/>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000"/>
              <a:buFont typeface="Arial"/>
              <a:buNone/>
            </a:pPr>
            <a:r>
              <a:rPr i="0" lang="en-GB" sz="1000" u="none" cap="none" strike="noStrike">
                <a:solidFill>
                  <a:srgbClr val="44546A"/>
                </a:solidFill>
                <a:latin typeface="Titillium Web"/>
                <a:ea typeface="Titillium Web"/>
                <a:cs typeface="Titillium Web"/>
                <a:sym typeface="Titillium Web"/>
              </a:rPr>
              <a:t> the capacity to contract and gain the capacity to divide. So they proliferate as intimal SMCs. </a:t>
            </a:r>
            <a:endParaRPr i="0" sz="1000" u="none" cap="none" strike="noStrike">
              <a:solidFill>
                <a:srgbClr val="44546A"/>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000"/>
              <a:buFont typeface="Arial"/>
              <a:buNone/>
            </a:pPr>
            <a:r>
              <a:rPr i="0" lang="en-GB" sz="1000" u="none" cap="none" strike="noStrike">
                <a:solidFill>
                  <a:srgbClr val="70AD47"/>
                </a:solidFill>
                <a:latin typeface="Titillium Web"/>
                <a:ea typeface="Titillium Web"/>
                <a:cs typeface="Titillium Web"/>
                <a:sym typeface="Titillium Web"/>
              </a:rPr>
              <a:t>(SMCs changed completely)</a:t>
            </a:r>
            <a:r>
              <a:rPr i="0" lang="en-GB" sz="1000" u="none" cap="none" strike="noStrike">
                <a:solidFill>
                  <a:srgbClr val="44546A"/>
                </a:solidFill>
                <a:latin typeface="Titillium Web"/>
                <a:ea typeface="Titillium Web"/>
                <a:cs typeface="Titillium Web"/>
                <a:sym typeface="Titillium Web"/>
              </a:rPr>
              <a:t> </a:t>
            </a:r>
            <a:endParaRPr i="0" sz="1000" u="none" cap="none" strike="noStrike">
              <a:solidFill>
                <a:srgbClr val="44546A"/>
              </a:solidFill>
              <a:latin typeface="Titillium Web"/>
              <a:ea typeface="Titillium Web"/>
              <a:cs typeface="Titillium Web"/>
              <a:sym typeface="Titillium Web"/>
            </a:endParaRPr>
          </a:p>
        </p:txBody>
      </p:sp>
      <p:pic>
        <p:nvPicPr>
          <p:cNvPr id="143" name="Google Shape;143;p10"/>
          <p:cNvPicPr preferRelativeResize="0"/>
          <p:nvPr/>
        </p:nvPicPr>
        <p:blipFill rotWithShape="1">
          <a:blip r:embed="rId3">
            <a:alphaModFix/>
          </a:blip>
          <a:srcRect b="0" l="0" r="0" t="0"/>
          <a:stretch/>
        </p:blipFill>
        <p:spPr>
          <a:xfrm>
            <a:off x="4650663" y="1657000"/>
            <a:ext cx="1834500" cy="1223700"/>
          </a:xfrm>
          <a:prstGeom prst="rect">
            <a:avLst/>
          </a:prstGeom>
          <a:noFill/>
          <a:ln>
            <a:noFill/>
          </a:ln>
        </p:spPr>
      </p:pic>
      <p:sp>
        <p:nvSpPr>
          <p:cNvPr id="144" name="Google Shape;144;p10"/>
          <p:cNvSpPr txBox="1"/>
          <p:nvPr/>
        </p:nvSpPr>
        <p:spPr>
          <a:xfrm>
            <a:off x="-106775" y="4838200"/>
            <a:ext cx="5250300" cy="19836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5000"/>
              </a:lnSpc>
              <a:spcBef>
                <a:spcPts val="700"/>
              </a:spcBef>
              <a:spcAft>
                <a:spcPts val="0"/>
              </a:spcAft>
              <a:buClr>
                <a:srgbClr val="44546A"/>
              </a:buClr>
              <a:buSzPts val="1200"/>
              <a:buFont typeface="Arial"/>
              <a:buChar char="❖"/>
            </a:pPr>
            <a:r>
              <a:rPr b="1" i="0" lang="en-GB" sz="1200" u="none" cap="none" strike="noStrike">
                <a:solidFill>
                  <a:srgbClr val="44546A"/>
                </a:solidFill>
                <a:latin typeface="Titillium Web"/>
                <a:ea typeface="Titillium Web"/>
                <a:cs typeface="Titillium Web"/>
                <a:sym typeface="Titillium Web"/>
              </a:rPr>
              <a:t>Atherosclerosis </a:t>
            </a:r>
            <a:r>
              <a:rPr i="0" lang="en-GB" sz="1200" u="none" cap="none" strike="noStrike">
                <a:solidFill>
                  <a:srgbClr val="3C78D8"/>
                </a:solidFill>
                <a:latin typeface="Titillium Web"/>
                <a:ea typeface="Titillium Web"/>
                <a:cs typeface="Titillium Web"/>
                <a:sym typeface="Titillium Web"/>
              </a:rPr>
              <a:t>(a type of </a:t>
            </a:r>
            <a:r>
              <a:rPr i="0" lang="en-GB" sz="1200" u="none" cap="none" strike="noStrike">
                <a:solidFill>
                  <a:srgbClr val="3C78D8"/>
                </a:solidFill>
                <a:highlight>
                  <a:srgbClr val="FFFFFF"/>
                </a:highlight>
                <a:latin typeface="Titillium Web"/>
                <a:ea typeface="Titillium Web"/>
                <a:cs typeface="Titillium Web"/>
                <a:sym typeface="Titillium Web"/>
              </a:rPr>
              <a:t>arteriosclerosis, a build-up of fat (cholesterol</a:t>
            </a:r>
            <a:r>
              <a:rPr i="0" lang="en-GB" sz="1200" u="none" cap="none" strike="noStrike">
                <a:solidFill>
                  <a:srgbClr val="3C78D8"/>
                </a:solidFill>
                <a:latin typeface="Titillium Web"/>
                <a:ea typeface="Titillium Web"/>
                <a:cs typeface="Titillium Web"/>
                <a:sym typeface="Titillium Web"/>
              </a:rPr>
              <a:t>) within the artery wall, slowly progressive) </a:t>
            </a:r>
            <a:r>
              <a:rPr i="0" lang="en-GB" sz="1200" u="none" cap="none" strike="noStrike">
                <a:solidFill>
                  <a:srgbClr val="44546A"/>
                </a:solidFill>
                <a:latin typeface="Titillium Web"/>
                <a:ea typeface="Titillium Web"/>
                <a:cs typeface="Titillium Web"/>
                <a:sym typeface="Titillium Web"/>
              </a:rPr>
              <a:t>is characterized by </a:t>
            </a:r>
            <a:r>
              <a:rPr b="1" i="0" lang="en-GB" sz="1200" u="none" cap="none" strike="noStrike">
                <a:solidFill>
                  <a:srgbClr val="44546A"/>
                </a:solidFill>
                <a:latin typeface="Titillium Web"/>
                <a:ea typeface="Titillium Web"/>
                <a:cs typeface="Titillium Web"/>
                <a:sym typeface="Titillium Web"/>
              </a:rPr>
              <a:t>intimal lesions</a:t>
            </a:r>
            <a:r>
              <a:rPr i="0" lang="en-GB" sz="1200" u="none" cap="none" strike="noStrike">
                <a:solidFill>
                  <a:srgbClr val="44546A"/>
                </a:solidFill>
                <a:latin typeface="Titillium Web"/>
                <a:ea typeface="Titillium Web"/>
                <a:cs typeface="Titillium Web"/>
                <a:sym typeface="Titillium Web"/>
              </a:rPr>
              <a:t> called </a:t>
            </a:r>
            <a:r>
              <a:rPr b="1" i="0" lang="en-GB" sz="1200" u="none" cap="none" strike="noStrike">
                <a:solidFill>
                  <a:srgbClr val="CC0000"/>
                </a:solidFill>
                <a:latin typeface="Titillium Web"/>
                <a:ea typeface="Titillium Web"/>
                <a:cs typeface="Titillium Web"/>
                <a:sym typeface="Titillium Web"/>
              </a:rPr>
              <a:t>atheromas</a:t>
            </a:r>
            <a:r>
              <a:rPr b="1" i="0" lang="en-GB" sz="1200" u="none" cap="none" strike="noStrike">
                <a:solidFill>
                  <a:srgbClr val="44546A"/>
                </a:solidFill>
                <a:latin typeface="Titillium Web"/>
                <a:ea typeface="Titillium Web"/>
                <a:cs typeface="Titillium Web"/>
                <a:sym typeface="Titillium Web"/>
              </a:rPr>
              <a:t> </a:t>
            </a:r>
            <a:r>
              <a:rPr i="0" lang="en-GB" sz="1200" u="none" cap="none" strike="noStrike">
                <a:solidFill>
                  <a:srgbClr val="44546A"/>
                </a:solidFill>
                <a:latin typeface="Titillium Web"/>
                <a:ea typeface="Titillium Web"/>
                <a:cs typeface="Titillium Web"/>
                <a:sym typeface="Titillium Web"/>
              </a:rPr>
              <a:t>(also known as </a:t>
            </a:r>
            <a:r>
              <a:rPr i="0" lang="en-GB" sz="1200" u="none" cap="none" strike="noStrike">
                <a:solidFill>
                  <a:srgbClr val="CC0000"/>
                </a:solidFill>
                <a:latin typeface="Titillium Web"/>
                <a:ea typeface="Titillium Web"/>
                <a:cs typeface="Titillium Web"/>
                <a:sym typeface="Titillium Web"/>
              </a:rPr>
              <a:t>atheromatous plaque</a:t>
            </a:r>
            <a:r>
              <a:rPr i="0" lang="en-GB" sz="1200" u="none" cap="none" strike="noStrike">
                <a:solidFill>
                  <a:srgbClr val="44546A"/>
                </a:solidFill>
                <a:latin typeface="Titillium Web"/>
                <a:ea typeface="Titillium Web"/>
                <a:cs typeface="Titillium Web"/>
                <a:sym typeface="Titillium Web"/>
              </a:rPr>
              <a:t> or </a:t>
            </a:r>
            <a:r>
              <a:rPr i="0" lang="en-GB" sz="1200" u="none" cap="none" strike="noStrike">
                <a:solidFill>
                  <a:srgbClr val="CC0000"/>
                </a:solidFill>
                <a:latin typeface="Titillium Web"/>
                <a:ea typeface="Titillium Web"/>
                <a:cs typeface="Titillium Web"/>
                <a:sym typeface="Titillium Web"/>
              </a:rPr>
              <a:t>fibrofatty plaque</a:t>
            </a:r>
            <a:r>
              <a:rPr i="0" lang="en-GB" sz="1200" u="none" cap="none" strike="noStrike">
                <a:solidFill>
                  <a:srgbClr val="44546A"/>
                </a:solidFill>
                <a:latin typeface="Titillium Web"/>
                <a:ea typeface="Titillium Web"/>
                <a:cs typeface="Titillium Web"/>
                <a:sym typeface="Titillium Web"/>
              </a:rPr>
              <a:t>), </a:t>
            </a:r>
            <a:r>
              <a:rPr i="0" lang="en-GB" sz="1200" u="none" cap="none" strike="noStrike">
                <a:solidFill>
                  <a:srgbClr val="A64D79"/>
                </a:solidFill>
                <a:latin typeface="Titillium Web"/>
                <a:ea typeface="Titillium Web"/>
                <a:cs typeface="Titillium Web"/>
                <a:sym typeface="Titillium Web"/>
              </a:rPr>
              <a:t>which protrude into and obstruct vascular lumens and weaken the underlying media.</a:t>
            </a:r>
            <a:r>
              <a:rPr i="0" lang="en-GB" sz="1200" u="none" cap="none" strike="noStrike">
                <a:solidFill>
                  <a:srgbClr val="44546A"/>
                </a:solidFill>
                <a:latin typeface="Titillium Web"/>
                <a:ea typeface="Titillium Web"/>
                <a:cs typeface="Titillium Web"/>
                <a:sym typeface="Titillium Web"/>
              </a:rPr>
              <a:t> </a:t>
            </a:r>
            <a:r>
              <a:rPr i="0" lang="en-GB" sz="1200" u="none" cap="none" strike="noStrike">
                <a:solidFill>
                  <a:srgbClr val="70AD47"/>
                </a:solidFill>
                <a:latin typeface="Titillium Web"/>
                <a:ea typeface="Titillium Web"/>
                <a:cs typeface="Titillium Web"/>
                <a:sym typeface="Titillium Web"/>
              </a:rPr>
              <a:t>as the Atheroma grows the vessel became narrower and the blood flow decrease leading to atherosclerosis.</a:t>
            </a:r>
            <a:endParaRPr i="0" sz="1200" u="none" cap="none" strike="noStrike">
              <a:solidFill>
                <a:srgbClr val="6AA84F"/>
              </a:solidFill>
              <a:latin typeface="Titillium Web"/>
              <a:ea typeface="Titillium Web"/>
              <a:cs typeface="Titillium Web"/>
              <a:sym typeface="Titillium Web"/>
            </a:endParaRPr>
          </a:p>
          <a:p>
            <a:pPr indent="-304800" lvl="0" marL="457200" marR="0" rtl="0" algn="l">
              <a:lnSpc>
                <a:spcPct val="115000"/>
              </a:lnSpc>
              <a:spcBef>
                <a:spcPts val="0"/>
              </a:spcBef>
              <a:spcAft>
                <a:spcPts val="0"/>
              </a:spcAft>
              <a:buClr>
                <a:srgbClr val="44546A"/>
              </a:buClr>
              <a:buSzPts val="1200"/>
              <a:buFont typeface="Comfortaa"/>
              <a:buChar char="❖"/>
            </a:pPr>
            <a:r>
              <a:rPr b="1" i="0" lang="en-GB" sz="1300" u="none" cap="none" strike="noStrike">
                <a:solidFill>
                  <a:srgbClr val="44546A"/>
                </a:solidFill>
                <a:latin typeface="Titillium Web"/>
                <a:ea typeface="Titillium Web"/>
                <a:cs typeface="Titillium Web"/>
                <a:sym typeface="Titillium Web"/>
              </a:rPr>
              <a:t>The most commonly involved vessels are: </a:t>
            </a:r>
            <a:r>
              <a:rPr i="0" lang="en-GB" sz="1200" u="none" cap="none" strike="noStrike">
                <a:solidFill>
                  <a:srgbClr val="6AA84F"/>
                </a:solidFill>
                <a:latin typeface="Titillium Web"/>
                <a:ea typeface="Titillium Web"/>
                <a:cs typeface="Titillium Web"/>
                <a:sym typeface="Titillium Web"/>
              </a:rPr>
              <a:t>in order</a:t>
            </a:r>
            <a:endParaRPr i="0" sz="1200" u="none" cap="none" strike="noStrike">
              <a:solidFill>
                <a:srgbClr val="6AA84F"/>
              </a:solidFill>
              <a:latin typeface="Titillium Web"/>
              <a:ea typeface="Titillium Web"/>
              <a:cs typeface="Titillium Web"/>
              <a:sym typeface="Titillium Web"/>
            </a:endParaRPr>
          </a:p>
        </p:txBody>
      </p:sp>
      <p:pic>
        <p:nvPicPr>
          <p:cNvPr id="145" name="Google Shape;145;p10"/>
          <p:cNvPicPr preferRelativeResize="0"/>
          <p:nvPr/>
        </p:nvPicPr>
        <p:blipFill rotWithShape="1">
          <a:blip r:embed="rId4">
            <a:alphaModFix/>
          </a:blip>
          <a:srcRect b="0" l="0" r="0" t="0"/>
          <a:stretch/>
        </p:blipFill>
        <p:spPr>
          <a:xfrm>
            <a:off x="5005651" y="4922697"/>
            <a:ext cx="1651225" cy="1523736"/>
          </a:xfrm>
          <a:prstGeom prst="rect">
            <a:avLst/>
          </a:prstGeom>
          <a:noFill/>
          <a:ln>
            <a:noFill/>
          </a:ln>
        </p:spPr>
      </p:pic>
      <p:sp>
        <p:nvSpPr>
          <p:cNvPr id="146" name="Google Shape;146;p10"/>
          <p:cNvSpPr txBox="1"/>
          <p:nvPr/>
        </p:nvSpPr>
        <p:spPr>
          <a:xfrm>
            <a:off x="180025" y="8487900"/>
            <a:ext cx="5060400" cy="1233300"/>
          </a:xfrm>
          <a:prstGeom prst="rect">
            <a:avLst/>
          </a:prstGeom>
          <a:noFill/>
          <a:ln cap="flat" cmpd="sng" w="9525">
            <a:solidFill>
              <a:srgbClr val="666666"/>
            </a:solidFill>
            <a:prstDash val="lg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999999"/>
                </a:solidFill>
                <a:latin typeface="Titillium Web"/>
                <a:ea typeface="Titillium Web"/>
                <a:cs typeface="Titillium Web"/>
                <a:sym typeface="Titillium Web"/>
              </a:rPr>
              <a:t>#439</a:t>
            </a:r>
            <a:endParaRPr i="0" sz="1200" u="none" cap="none" strike="noStrike">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rPr i="0" lang="en-GB" sz="1100" u="none" cap="none" strike="noStrike">
                <a:solidFill>
                  <a:srgbClr val="999999"/>
                </a:solidFill>
                <a:latin typeface="Titillium Web"/>
                <a:ea typeface="Titillium Web"/>
                <a:cs typeface="Titillium Web"/>
                <a:sym typeface="Titillium Web"/>
              </a:rPr>
              <a:t>What is atheroma? An atheroma, or atheromatous plaque ("plaque"), is an abnormal accumulation of material in the inner layer of the wall of an artery. The material consists of mostly macrophage cells, or debris, containing lipids, calcium and a variable amount of fibrous connective tissue. Atheroma is shown in the below gross pathological picture</a:t>
            </a:r>
            <a:endParaRPr i="0" sz="900" u="none" cap="none" strike="noStrike">
              <a:solidFill>
                <a:srgbClr val="999999"/>
              </a:solidFill>
              <a:latin typeface="Titillium Web"/>
              <a:ea typeface="Titillium Web"/>
              <a:cs typeface="Titillium Web"/>
              <a:sym typeface="Titillium Web"/>
            </a:endParaRPr>
          </a:p>
        </p:txBody>
      </p:sp>
      <p:pic>
        <p:nvPicPr>
          <p:cNvPr id="147" name="Google Shape;147;p10"/>
          <p:cNvPicPr preferRelativeResize="0"/>
          <p:nvPr/>
        </p:nvPicPr>
        <p:blipFill rotWithShape="1">
          <a:blip r:embed="rId5">
            <a:alphaModFix/>
          </a:blip>
          <a:srcRect b="0" l="0" r="0" t="0"/>
          <a:stretch/>
        </p:blipFill>
        <p:spPr>
          <a:xfrm>
            <a:off x="4848475" y="7602425"/>
            <a:ext cx="1965600" cy="1352245"/>
          </a:xfrm>
          <a:prstGeom prst="rect">
            <a:avLst/>
          </a:prstGeom>
          <a:noFill/>
          <a:ln>
            <a:noFill/>
          </a:ln>
        </p:spPr>
      </p:pic>
      <p:sp>
        <p:nvSpPr>
          <p:cNvPr id="148" name="Google Shape;148;p10"/>
          <p:cNvSpPr txBox="1"/>
          <p:nvPr/>
        </p:nvSpPr>
        <p:spPr>
          <a:xfrm>
            <a:off x="5005675" y="3125925"/>
            <a:ext cx="18345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600"/>
              </a:spcBef>
              <a:spcAft>
                <a:spcPts val="0"/>
              </a:spcAft>
              <a:buClr>
                <a:srgbClr val="000000"/>
              </a:buClr>
              <a:buSzPts val="1100"/>
              <a:buFont typeface="Arial"/>
              <a:buNone/>
            </a:pPr>
            <a:r>
              <a:rPr i="0" lang="en-GB" sz="1100" u="none" cap="none" strike="noStrike">
                <a:solidFill>
                  <a:srgbClr val="44546A"/>
                </a:solidFill>
                <a:latin typeface="Titillium Web"/>
                <a:ea typeface="Titillium Web"/>
                <a:cs typeface="Titillium Web"/>
                <a:sym typeface="Titillium Web"/>
              </a:rPr>
              <a:t>3- They synthesize collagen, elastin etc and deposit extracellular matrix (ECM).</a:t>
            </a:r>
            <a:endParaRPr i="0" sz="1100" u="none" cap="none" strike="noStrike">
              <a:solidFill>
                <a:srgbClr val="000000"/>
              </a:solidFill>
              <a:latin typeface="Titillium Web"/>
              <a:ea typeface="Titillium Web"/>
              <a:cs typeface="Titillium Web"/>
              <a:sym typeface="Titillium Web"/>
            </a:endParaRPr>
          </a:p>
        </p:txBody>
      </p:sp>
      <p:sp>
        <p:nvSpPr>
          <p:cNvPr id="149" name="Google Shape;149;p10"/>
          <p:cNvSpPr txBox="1"/>
          <p:nvPr/>
        </p:nvSpPr>
        <p:spPr>
          <a:xfrm>
            <a:off x="0" y="0"/>
            <a:ext cx="30000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3600"/>
              <a:buFont typeface="Arial"/>
              <a:buNone/>
            </a:pPr>
            <a:r>
              <a:t/>
            </a:r>
            <a:endParaRPr b="1" i="0" sz="3600" u="none" cap="none" strike="noStrike">
              <a:solidFill>
                <a:srgbClr val="1155CC"/>
              </a:solidFill>
              <a:latin typeface="Comfortaa"/>
              <a:ea typeface="Comfortaa"/>
              <a:cs typeface="Comfortaa"/>
              <a:sym typeface="Comfortaa"/>
            </a:endParaRPr>
          </a:p>
        </p:txBody>
      </p:sp>
      <p:sp>
        <p:nvSpPr>
          <p:cNvPr id="150" name="Google Shape;150;p10"/>
          <p:cNvSpPr txBox="1"/>
          <p:nvPr>
            <p:ph type="title"/>
          </p:nvPr>
        </p:nvSpPr>
        <p:spPr>
          <a:xfrm>
            <a:off x="180013" y="553325"/>
            <a:ext cx="5611800" cy="687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GB"/>
              <a:t>Normal Blood Vessels </a:t>
            </a:r>
            <a:endParaRPr/>
          </a:p>
          <a:p>
            <a:pPr indent="0" lvl="0" marL="0" rtl="0" algn="l">
              <a:lnSpc>
                <a:spcPct val="100000"/>
              </a:lnSpc>
              <a:spcBef>
                <a:spcPts val="0"/>
              </a:spcBef>
              <a:spcAft>
                <a:spcPts val="0"/>
              </a:spcAft>
              <a:buSzPct val="166666"/>
              <a:buNone/>
            </a:pPr>
            <a:r>
              <a:t/>
            </a:r>
            <a:endParaRPr sz="2400">
              <a:solidFill>
                <a:srgbClr val="44546A"/>
              </a:solidFill>
              <a:latin typeface="Comic Sans MS"/>
              <a:ea typeface="Comic Sans MS"/>
              <a:cs typeface="Comic Sans MS"/>
              <a:sym typeface="Comic Sans MS"/>
            </a:endParaRPr>
          </a:p>
        </p:txBody>
      </p:sp>
      <p:sp>
        <p:nvSpPr>
          <p:cNvPr id="151" name="Google Shape;151;p10"/>
          <p:cNvSpPr txBox="1"/>
          <p:nvPr/>
        </p:nvSpPr>
        <p:spPr>
          <a:xfrm>
            <a:off x="688825" y="1306225"/>
            <a:ext cx="3649500" cy="43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44546A"/>
                </a:solidFill>
                <a:highlight>
                  <a:schemeClr val="lt1"/>
                </a:highlight>
                <a:latin typeface="Comfortaa"/>
                <a:ea typeface="Comfortaa"/>
                <a:cs typeface="Comfortaa"/>
                <a:sym typeface="Comfortaa"/>
              </a:rPr>
              <a:t>Smooth muscle cells (SMC):</a:t>
            </a:r>
            <a:endParaRPr b="1" i="0" sz="1600" u="none" cap="none" strike="noStrike">
              <a:solidFill>
                <a:srgbClr val="000000"/>
              </a:solidFill>
              <a:latin typeface="Comfortaa"/>
              <a:ea typeface="Comfortaa"/>
              <a:cs typeface="Comfortaa"/>
              <a:sym typeface="Comfortaa"/>
            </a:endParaRPr>
          </a:p>
        </p:txBody>
      </p:sp>
      <p:sp>
        <p:nvSpPr>
          <p:cNvPr id="152" name="Google Shape;152;p10"/>
          <p:cNvSpPr txBox="1"/>
          <p:nvPr>
            <p:ph type="title"/>
          </p:nvPr>
        </p:nvSpPr>
        <p:spPr>
          <a:xfrm>
            <a:off x="301725" y="4260875"/>
            <a:ext cx="4452600" cy="687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249999"/>
              <a:buNone/>
            </a:pPr>
            <a:r>
              <a:rPr lang="en-GB"/>
              <a:t>Atherosclerosis (AS)</a:t>
            </a:r>
            <a:endParaRPr sz="2400">
              <a:solidFill>
                <a:srgbClr val="44546A"/>
              </a:solidFill>
              <a:latin typeface="Comic Sans MS"/>
              <a:ea typeface="Comic Sans MS"/>
              <a:cs typeface="Comic Sans MS"/>
              <a:sym typeface="Comic Sans MS"/>
            </a:endParaRPr>
          </a:p>
        </p:txBody>
      </p:sp>
      <p:grpSp>
        <p:nvGrpSpPr>
          <p:cNvPr id="153" name="Google Shape;153;p10"/>
          <p:cNvGrpSpPr/>
          <p:nvPr/>
        </p:nvGrpSpPr>
        <p:grpSpPr>
          <a:xfrm>
            <a:off x="34980" y="6943430"/>
            <a:ext cx="261039" cy="320071"/>
            <a:chOff x="4041649" y="1707654"/>
            <a:chExt cx="1060704" cy="1429526"/>
          </a:xfrm>
        </p:grpSpPr>
        <p:sp>
          <p:nvSpPr>
            <p:cNvPr id="154" name="Google Shape;154;p1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155" name="Google Shape;155;p1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1" i="0" lang="en-GB" sz="800" u="none" cap="none" strike="noStrike">
                  <a:solidFill>
                    <a:srgbClr val="434343"/>
                  </a:solidFill>
                  <a:latin typeface="Comic Sans MS"/>
                  <a:ea typeface="Comic Sans MS"/>
                  <a:cs typeface="Comic Sans MS"/>
                  <a:sym typeface="Comic Sans MS"/>
                </a:rPr>
                <a:t>1</a:t>
              </a:r>
              <a:endParaRPr b="0" i="0" sz="800" u="none" cap="none" strike="noStrike">
                <a:solidFill>
                  <a:srgbClr val="434343"/>
                </a:solidFill>
                <a:latin typeface="Comic Sans MS"/>
                <a:ea typeface="Comic Sans MS"/>
                <a:cs typeface="Comic Sans MS"/>
                <a:sym typeface="Comic Sans MS"/>
              </a:endParaRPr>
            </a:p>
          </p:txBody>
        </p:sp>
      </p:grpSp>
      <p:sp>
        <p:nvSpPr>
          <p:cNvPr id="156" name="Google Shape;156;p10"/>
          <p:cNvSpPr txBox="1"/>
          <p:nvPr/>
        </p:nvSpPr>
        <p:spPr>
          <a:xfrm>
            <a:off x="-164628" y="6846375"/>
            <a:ext cx="1889100" cy="4734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700"/>
              </a:spcBef>
              <a:spcAft>
                <a:spcPts val="0"/>
              </a:spcAft>
              <a:buClr>
                <a:srgbClr val="000000"/>
              </a:buClr>
              <a:buSzPts val="1100"/>
              <a:buFont typeface="Arial"/>
              <a:buNone/>
            </a:pPr>
            <a:r>
              <a:rPr i="0" lang="en-GB" sz="1100" u="none" cap="none" strike="noStrike">
                <a:solidFill>
                  <a:srgbClr val="434343"/>
                </a:solidFill>
                <a:latin typeface="Titillium Web"/>
                <a:ea typeface="Titillium Web"/>
                <a:cs typeface="Titillium Web"/>
                <a:sym typeface="Titillium Web"/>
              </a:rPr>
              <a:t>Abdominal aorta</a:t>
            </a:r>
            <a:endParaRPr i="0" sz="1300" u="none" cap="none" strike="noStrike">
              <a:solidFill>
                <a:srgbClr val="434343"/>
              </a:solidFill>
              <a:latin typeface="Titillium Web"/>
              <a:ea typeface="Titillium Web"/>
              <a:cs typeface="Titillium Web"/>
              <a:sym typeface="Titillium Web"/>
            </a:endParaRPr>
          </a:p>
        </p:txBody>
      </p:sp>
      <p:sp>
        <p:nvSpPr>
          <p:cNvPr id="157" name="Google Shape;157;p10"/>
          <p:cNvSpPr txBox="1"/>
          <p:nvPr/>
        </p:nvSpPr>
        <p:spPr>
          <a:xfrm>
            <a:off x="1364877" y="6846375"/>
            <a:ext cx="2297400" cy="4734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700"/>
              </a:spcBef>
              <a:spcAft>
                <a:spcPts val="0"/>
              </a:spcAft>
              <a:buClr>
                <a:srgbClr val="000000"/>
              </a:buClr>
              <a:buSzPts val="1100"/>
              <a:buFont typeface="Arial"/>
              <a:buNone/>
            </a:pPr>
            <a:r>
              <a:rPr i="0" lang="en-GB" sz="1100" u="none" cap="none" strike="noStrike">
                <a:solidFill>
                  <a:srgbClr val="434343"/>
                </a:solidFill>
                <a:latin typeface="Titillium Web"/>
                <a:ea typeface="Titillium Web"/>
                <a:cs typeface="Titillium Web"/>
                <a:sym typeface="Titillium Web"/>
              </a:rPr>
              <a:t>Coronary arteries</a:t>
            </a:r>
            <a:endParaRPr i="0" sz="1300" u="none" cap="none" strike="noStrike">
              <a:solidFill>
                <a:srgbClr val="434343"/>
              </a:solidFill>
              <a:latin typeface="Titillium Web"/>
              <a:ea typeface="Titillium Web"/>
              <a:cs typeface="Titillium Web"/>
              <a:sym typeface="Titillium Web"/>
            </a:endParaRPr>
          </a:p>
        </p:txBody>
      </p:sp>
      <p:sp>
        <p:nvSpPr>
          <p:cNvPr id="158" name="Google Shape;158;p10"/>
          <p:cNvSpPr txBox="1"/>
          <p:nvPr/>
        </p:nvSpPr>
        <p:spPr>
          <a:xfrm>
            <a:off x="2999998" y="6846375"/>
            <a:ext cx="3419700" cy="4734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700"/>
              </a:spcBef>
              <a:spcAft>
                <a:spcPts val="0"/>
              </a:spcAft>
              <a:buClr>
                <a:srgbClr val="000000"/>
              </a:buClr>
              <a:buSzPts val="1100"/>
              <a:buFont typeface="Arial"/>
              <a:buNone/>
            </a:pPr>
            <a:r>
              <a:rPr i="0" lang="en-GB" sz="1100" u="none" cap="none" strike="noStrike">
                <a:solidFill>
                  <a:srgbClr val="434343"/>
                </a:solidFill>
                <a:latin typeface="Titillium Web"/>
                <a:ea typeface="Titillium Web"/>
                <a:cs typeface="Titillium Web"/>
                <a:sym typeface="Titillium Web"/>
              </a:rPr>
              <a:t>Popliteal arteries</a:t>
            </a:r>
            <a:endParaRPr i="0" sz="1300" u="none" cap="none" strike="noStrike">
              <a:solidFill>
                <a:srgbClr val="434343"/>
              </a:solidFill>
              <a:latin typeface="Titillium Web"/>
              <a:ea typeface="Titillium Web"/>
              <a:cs typeface="Titillium Web"/>
              <a:sym typeface="Titillium Web"/>
            </a:endParaRPr>
          </a:p>
        </p:txBody>
      </p:sp>
      <p:sp>
        <p:nvSpPr>
          <p:cNvPr id="159" name="Google Shape;159;p10"/>
          <p:cNvSpPr txBox="1"/>
          <p:nvPr/>
        </p:nvSpPr>
        <p:spPr>
          <a:xfrm>
            <a:off x="4560200" y="6846363"/>
            <a:ext cx="2420100" cy="4734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700"/>
              </a:spcBef>
              <a:spcAft>
                <a:spcPts val="0"/>
              </a:spcAft>
              <a:buClr>
                <a:srgbClr val="000000"/>
              </a:buClr>
              <a:buSzPts val="1100"/>
              <a:buFont typeface="Arial"/>
              <a:buNone/>
            </a:pPr>
            <a:r>
              <a:rPr i="0" lang="en-GB" sz="1100" u="none" cap="none" strike="noStrike">
                <a:solidFill>
                  <a:srgbClr val="434343"/>
                </a:solidFill>
                <a:latin typeface="Titillium Web"/>
                <a:ea typeface="Titillium Web"/>
                <a:cs typeface="Titillium Web"/>
                <a:sym typeface="Titillium Web"/>
              </a:rPr>
              <a:t>Internal carotid arteries</a:t>
            </a:r>
            <a:r>
              <a:rPr i="0" lang="en-GB" sz="1100" u="none" cap="none" strike="noStrike">
                <a:solidFill>
                  <a:srgbClr val="666666"/>
                </a:solidFill>
                <a:latin typeface="Titillium Web"/>
                <a:ea typeface="Titillium Web"/>
                <a:cs typeface="Titillium Web"/>
                <a:sym typeface="Titillium Web"/>
              </a:rPr>
              <a:t> </a:t>
            </a:r>
            <a:endParaRPr i="0" sz="1300" u="none" cap="none" strike="noStrike">
              <a:solidFill>
                <a:srgbClr val="666666"/>
              </a:solidFill>
              <a:latin typeface="Titillium Web"/>
              <a:ea typeface="Titillium Web"/>
              <a:cs typeface="Titillium Web"/>
              <a:sym typeface="Titillium Web"/>
            </a:endParaRPr>
          </a:p>
        </p:txBody>
      </p:sp>
      <p:sp>
        <p:nvSpPr>
          <p:cNvPr id="160" name="Google Shape;160;p10"/>
          <p:cNvSpPr txBox="1"/>
          <p:nvPr/>
        </p:nvSpPr>
        <p:spPr>
          <a:xfrm>
            <a:off x="-95728" y="7148954"/>
            <a:ext cx="7905900" cy="4830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700"/>
              </a:spcBef>
              <a:spcAft>
                <a:spcPts val="0"/>
              </a:spcAft>
              <a:buClr>
                <a:srgbClr val="000000"/>
              </a:buClr>
              <a:buSzPts val="1100"/>
              <a:buFont typeface="Arial"/>
              <a:buNone/>
            </a:pPr>
            <a:r>
              <a:rPr i="0" lang="en-GB" sz="1100" u="none" cap="none" strike="noStrike">
                <a:solidFill>
                  <a:srgbClr val="434343"/>
                </a:solidFill>
                <a:latin typeface="Titillium Web"/>
                <a:ea typeface="Titillium Web"/>
                <a:cs typeface="Titillium Web"/>
                <a:sym typeface="Titillium Web"/>
              </a:rPr>
              <a:t>Vessels of the circle of Willis </a:t>
            </a:r>
            <a:r>
              <a:rPr i="0" lang="en-GB" sz="1200" u="none" cap="none" strike="noStrike">
                <a:solidFill>
                  <a:srgbClr val="44546A"/>
                </a:solidFill>
                <a:latin typeface="Titillium Web"/>
                <a:ea typeface="Titillium Web"/>
                <a:cs typeface="Titillium Web"/>
                <a:sym typeface="Titillium Web"/>
              </a:rPr>
              <a:t> </a:t>
            </a:r>
            <a:r>
              <a:rPr i="0" lang="en-GB" sz="1100" u="none" cap="none" strike="noStrike">
                <a:solidFill>
                  <a:srgbClr val="70AD47"/>
                </a:solidFill>
                <a:latin typeface="Titillium Web"/>
                <a:ea typeface="Titillium Web"/>
                <a:cs typeface="Titillium Web"/>
                <a:sym typeface="Titillium Web"/>
              </a:rPr>
              <a:t>(3 brain arteries come together and meet to form a circle)</a:t>
            </a:r>
            <a:endParaRPr i="0" sz="1300" u="none" cap="none" strike="noStrike">
              <a:solidFill>
                <a:srgbClr val="666666"/>
              </a:solidFill>
              <a:latin typeface="Titillium Web"/>
              <a:ea typeface="Titillium Web"/>
              <a:cs typeface="Titillium Web"/>
              <a:sym typeface="Titillium Web"/>
            </a:endParaRPr>
          </a:p>
        </p:txBody>
      </p:sp>
      <p:grpSp>
        <p:nvGrpSpPr>
          <p:cNvPr id="161" name="Google Shape;161;p10"/>
          <p:cNvGrpSpPr/>
          <p:nvPr/>
        </p:nvGrpSpPr>
        <p:grpSpPr>
          <a:xfrm>
            <a:off x="1651374" y="6943420"/>
            <a:ext cx="261039" cy="320071"/>
            <a:chOff x="4041649" y="1707654"/>
            <a:chExt cx="1060704" cy="1429526"/>
          </a:xfrm>
        </p:grpSpPr>
        <p:sp>
          <p:nvSpPr>
            <p:cNvPr id="162" name="Google Shape;162;p1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163" name="Google Shape;163;p1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1" i="0" lang="en-GB" sz="800" u="none" cap="none" strike="noStrike">
                  <a:solidFill>
                    <a:srgbClr val="434343"/>
                  </a:solidFill>
                  <a:latin typeface="Comic Sans MS"/>
                  <a:ea typeface="Comic Sans MS"/>
                  <a:cs typeface="Comic Sans MS"/>
                  <a:sym typeface="Comic Sans MS"/>
                </a:rPr>
                <a:t>2</a:t>
              </a:r>
              <a:endParaRPr b="0" i="0" sz="800" u="none" cap="none" strike="noStrike">
                <a:solidFill>
                  <a:srgbClr val="434343"/>
                </a:solidFill>
                <a:latin typeface="Comic Sans MS"/>
                <a:ea typeface="Comic Sans MS"/>
                <a:cs typeface="Comic Sans MS"/>
                <a:sym typeface="Comic Sans MS"/>
              </a:endParaRPr>
            </a:p>
          </p:txBody>
        </p:sp>
      </p:grpSp>
      <p:grpSp>
        <p:nvGrpSpPr>
          <p:cNvPr id="164" name="Google Shape;164;p10"/>
          <p:cNvGrpSpPr/>
          <p:nvPr/>
        </p:nvGrpSpPr>
        <p:grpSpPr>
          <a:xfrm>
            <a:off x="3239451" y="6943436"/>
            <a:ext cx="261039" cy="320071"/>
            <a:chOff x="4041649" y="1707654"/>
            <a:chExt cx="1060704" cy="1429526"/>
          </a:xfrm>
        </p:grpSpPr>
        <p:sp>
          <p:nvSpPr>
            <p:cNvPr id="165" name="Google Shape;165;p1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166" name="Google Shape;166;p1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1" i="0" lang="en-GB" sz="800" u="none" cap="none" strike="noStrike">
                  <a:solidFill>
                    <a:srgbClr val="434343"/>
                  </a:solidFill>
                  <a:latin typeface="Comic Sans MS"/>
                  <a:ea typeface="Comic Sans MS"/>
                  <a:cs typeface="Comic Sans MS"/>
                  <a:sym typeface="Comic Sans MS"/>
                </a:rPr>
                <a:t>3</a:t>
              </a:r>
              <a:endParaRPr b="0" i="0" sz="800" u="none" cap="none" strike="noStrike">
                <a:solidFill>
                  <a:srgbClr val="434343"/>
                </a:solidFill>
                <a:latin typeface="Comic Sans MS"/>
                <a:ea typeface="Comic Sans MS"/>
                <a:cs typeface="Comic Sans MS"/>
                <a:sym typeface="Comic Sans MS"/>
              </a:endParaRPr>
            </a:p>
          </p:txBody>
        </p:sp>
      </p:grpSp>
      <p:grpSp>
        <p:nvGrpSpPr>
          <p:cNvPr id="167" name="Google Shape;167;p10"/>
          <p:cNvGrpSpPr/>
          <p:nvPr/>
        </p:nvGrpSpPr>
        <p:grpSpPr>
          <a:xfrm>
            <a:off x="4827524" y="6953953"/>
            <a:ext cx="261039" cy="320071"/>
            <a:chOff x="4041649" y="1707654"/>
            <a:chExt cx="1060704" cy="1429526"/>
          </a:xfrm>
        </p:grpSpPr>
        <p:sp>
          <p:nvSpPr>
            <p:cNvPr id="168" name="Google Shape;168;p1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169" name="Google Shape;169;p1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1" i="0" lang="en-GB" sz="800" u="none" cap="none" strike="noStrike">
                  <a:solidFill>
                    <a:srgbClr val="434343"/>
                  </a:solidFill>
                  <a:latin typeface="Comic Sans MS"/>
                  <a:ea typeface="Comic Sans MS"/>
                  <a:cs typeface="Comic Sans MS"/>
                  <a:sym typeface="Comic Sans MS"/>
                </a:rPr>
                <a:t>4</a:t>
              </a:r>
              <a:endParaRPr b="0" i="0" sz="800" u="none" cap="none" strike="noStrike">
                <a:solidFill>
                  <a:srgbClr val="434343"/>
                </a:solidFill>
                <a:latin typeface="Comic Sans MS"/>
                <a:ea typeface="Comic Sans MS"/>
                <a:cs typeface="Comic Sans MS"/>
                <a:sym typeface="Comic Sans MS"/>
              </a:endParaRPr>
            </a:p>
          </p:txBody>
        </p:sp>
      </p:grpSp>
      <p:grpSp>
        <p:nvGrpSpPr>
          <p:cNvPr id="170" name="Google Shape;170;p10"/>
          <p:cNvGrpSpPr/>
          <p:nvPr/>
        </p:nvGrpSpPr>
        <p:grpSpPr>
          <a:xfrm>
            <a:off x="34982" y="7302707"/>
            <a:ext cx="261039" cy="320071"/>
            <a:chOff x="4041649" y="1707654"/>
            <a:chExt cx="1060704" cy="1429526"/>
          </a:xfrm>
        </p:grpSpPr>
        <p:sp>
          <p:nvSpPr>
            <p:cNvPr id="171" name="Google Shape;171;p1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172" name="Google Shape;172;p1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GB" sz="800" u="none" cap="none" strike="noStrike">
                  <a:solidFill>
                    <a:srgbClr val="434343"/>
                  </a:solidFill>
                  <a:latin typeface="Comic Sans MS"/>
                  <a:ea typeface="Comic Sans MS"/>
                  <a:cs typeface="Comic Sans MS"/>
                  <a:sym typeface="Comic Sans MS"/>
                </a:rPr>
                <a:t>5</a:t>
              </a:r>
              <a:endParaRPr b="0" i="0" sz="800" u="none" cap="none" strike="noStrike">
                <a:solidFill>
                  <a:srgbClr val="434343"/>
                </a:solidFill>
                <a:latin typeface="Comic Sans MS"/>
                <a:ea typeface="Comic Sans MS"/>
                <a:cs typeface="Comic Sans MS"/>
                <a:sym typeface="Comic Sans MS"/>
              </a:endParaRPr>
            </a:p>
          </p:txBody>
        </p:sp>
      </p:grpSp>
      <p:sp>
        <p:nvSpPr>
          <p:cNvPr id="173" name="Google Shape;173;p10"/>
          <p:cNvSpPr txBox="1"/>
          <p:nvPr/>
        </p:nvSpPr>
        <p:spPr>
          <a:xfrm>
            <a:off x="-35800" y="7662000"/>
            <a:ext cx="4596000" cy="7329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A64D79"/>
              </a:buClr>
              <a:buSzPts val="1200"/>
              <a:buFont typeface="Arial"/>
              <a:buChar char="❖"/>
            </a:pPr>
            <a:r>
              <a:rPr b="1" i="0" lang="en-GB" sz="1200" u="none" cap="none" strike="noStrike">
                <a:solidFill>
                  <a:srgbClr val="A64D79"/>
                </a:solidFill>
                <a:latin typeface="Titillium Web"/>
                <a:ea typeface="Titillium Web"/>
                <a:cs typeface="Titillium Web"/>
                <a:sym typeface="Titillium Web"/>
              </a:rPr>
              <a:t>AS plaque grow leading to serious complications </a:t>
            </a:r>
            <a:r>
              <a:rPr i="0" lang="en-GB" sz="1200" u="none" cap="none" strike="noStrike">
                <a:solidFill>
                  <a:srgbClr val="A64D79"/>
                </a:solidFill>
                <a:latin typeface="Titillium Web"/>
                <a:ea typeface="Titillium Web"/>
                <a:cs typeface="Titillium Web"/>
                <a:sym typeface="Titillium Web"/>
              </a:rPr>
              <a:t>like In Coronary artery disease (angina &amp; MI) and Carotid atherosclerotic disease (stroke)</a:t>
            </a:r>
            <a:endParaRPr i="0" sz="1200" u="none" cap="none" strike="noStrike">
              <a:solidFill>
                <a:srgbClr val="A64D79"/>
              </a:solidFill>
              <a:latin typeface="Titillium Web"/>
              <a:ea typeface="Titillium Web"/>
              <a:cs typeface="Titillium Web"/>
              <a:sym typeface="Titillium Web"/>
            </a:endParaRPr>
          </a:p>
        </p:txBody>
      </p:sp>
      <p:sp>
        <p:nvSpPr>
          <p:cNvPr id="174" name="Google Shape;174;p10"/>
          <p:cNvSpPr txBox="1"/>
          <p:nvPr/>
        </p:nvSpPr>
        <p:spPr>
          <a:xfrm>
            <a:off x="693800" y="952225"/>
            <a:ext cx="19605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A64D79"/>
                </a:solidFill>
                <a:latin typeface="Comfortaa"/>
                <a:ea typeface="Comfortaa"/>
                <a:cs typeface="Comfortaa"/>
                <a:sym typeface="Comfortaa"/>
              </a:rPr>
              <a:t>Female slides Only</a:t>
            </a:r>
            <a:endParaRPr b="0" i="0" sz="1300" u="none" cap="none" strike="noStrike">
              <a:solidFill>
                <a:srgbClr val="C27BA0"/>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1"/>
          <p:cNvSpPr txBox="1"/>
          <p:nvPr>
            <p:ph type="title"/>
          </p:nvPr>
        </p:nvSpPr>
        <p:spPr>
          <a:xfrm>
            <a:off x="271497" y="383878"/>
            <a:ext cx="6586500" cy="687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GB"/>
              <a:t>Atherosclerosis Risk Factors</a:t>
            </a:r>
            <a:endParaRPr/>
          </a:p>
          <a:p>
            <a:pPr indent="0" lvl="0" marL="0" rtl="0" algn="l">
              <a:lnSpc>
                <a:spcPct val="100000"/>
              </a:lnSpc>
              <a:spcBef>
                <a:spcPts val="0"/>
              </a:spcBef>
              <a:spcAft>
                <a:spcPts val="0"/>
              </a:spcAft>
              <a:buSzPct val="166666"/>
              <a:buNone/>
            </a:pPr>
            <a:r>
              <a:t/>
            </a:r>
            <a:endParaRPr sz="2400">
              <a:solidFill>
                <a:srgbClr val="44546A"/>
              </a:solidFill>
              <a:latin typeface="Comic Sans MS"/>
              <a:ea typeface="Comic Sans MS"/>
              <a:cs typeface="Comic Sans MS"/>
              <a:sym typeface="Comic Sans MS"/>
            </a:endParaRPr>
          </a:p>
        </p:txBody>
      </p:sp>
      <p:grpSp>
        <p:nvGrpSpPr>
          <p:cNvPr id="180" name="Google Shape;180;p11"/>
          <p:cNvGrpSpPr/>
          <p:nvPr/>
        </p:nvGrpSpPr>
        <p:grpSpPr>
          <a:xfrm>
            <a:off x="836272" y="875675"/>
            <a:ext cx="4822941" cy="926126"/>
            <a:chOff x="880047" y="2959284"/>
            <a:chExt cx="4822941" cy="1139426"/>
          </a:xfrm>
        </p:grpSpPr>
        <p:sp>
          <p:nvSpPr>
            <p:cNvPr id="181" name="Google Shape;181;p11"/>
            <p:cNvSpPr/>
            <p:nvPr/>
          </p:nvSpPr>
          <p:spPr>
            <a:xfrm>
              <a:off x="2769588" y="3118310"/>
              <a:ext cx="969600" cy="980400"/>
            </a:xfrm>
            <a:prstGeom prst="ellipse">
              <a:avLst/>
            </a:prstGeom>
            <a:solidFill>
              <a:srgbClr val="3C78D8"/>
            </a:solidFill>
            <a:ln cap="flat" cmpd="sng" w="1905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200" u="none" cap="none" strike="noStrike">
                  <a:solidFill>
                    <a:srgbClr val="FFFFFF"/>
                  </a:solidFill>
                  <a:latin typeface="Arial"/>
                  <a:ea typeface="Arial"/>
                  <a:cs typeface="Arial"/>
                  <a:sym typeface="Arial"/>
                </a:rPr>
                <a:t>  </a:t>
              </a:r>
              <a:r>
                <a:rPr b="1" i="0" lang="en-GB" sz="1200" u="none" cap="none" strike="noStrike">
                  <a:solidFill>
                    <a:schemeClr val="lt1"/>
                  </a:solidFill>
                  <a:latin typeface="Comfortaa"/>
                  <a:ea typeface="Comfortaa"/>
                  <a:cs typeface="Comfortaa"/>
                  <a:sym typeface="Comfortaa"/>
                </a:rPr>
                <a:t>Major</a:t>
              </a:r>
              <a:endParaRPr b="1" i="0" sz="800" u="none" cap="none" strike="noStrike">
                <a:solidFill>
                  <a:srgbClr val="FFFFFF"/>
                </a:solidFill>
                <a:latin typeface="Comfortaa"/>
                <a:ea typeface="Comfortaa"/>
                <a:cs typeface="Comfortaa"/>
                <a:sym typeface="Comfortaa"/>
              </a:endParaRPr>
            </a:p>
          </p:txBody>
        </p:sp>
        <p:cxnSp>
          <p:nvCxnSpPr>
            <p:cNvPr id="182" name="Google Shape;182;p11"/>
            <p:cNvCxnSpPr>
              <a:stCxn id="181" idx="6"/>
            </p:cNvCxnSpPr>
            <p:nvPr/>
          </p:nvCxnSpPr>
          <p:spPr>
            <a:xfrm>
              <a:off x="3739188" y="3608510"/>
              <a:ext cx="1963800" cy="0"/>
            </a:xfrm>
            <a:prstGeom prst="straightConnector1">
              <a:avLst/>
            </a:prstGeom>
            <a:noFill/>
            <a:ln cap="flat" cmpd="sng" w="19050">
              <a:solidFill>
                <a:srgbClr val="A4C2F4"/>
              </a:solidFill>
              <a:prstDash val="solid"/>
              <a:round/>
              <a:headEnd len="sm" w="sm" type="none"/>
              <a:tailEnd len="med" w="med" type="oval"/>
            </a:ln>
          </p:spPr>
        </p:cxnSp>
        <p:cxnSp>
          <p:nvCxnSpPr>
            <p:cNvPr id="183" name="Google Shape;183;p11"/>
            <p:cNvCxnSpPr/>
            <p:nvPr/>
          </p:nvCxnSpPr>
          <p:spPr>
            <a:xfrm>
              <a:off x="880047" y="3645739"/>
              <a:ext cx="1889400" cy="0"/>
            </a:xfrm>
            <a:prstGeom prst="straightConnector1">
              <a:avLst/>
            </a:prstGeom>
            <a:noFill/>
            <a:ln cap="flat" cmpd="sng" w="19050">
              <a:solidFill>
                <a:srgbClr val="A4C2F4"/>
              </a:solidFill>
              <a:prstDash val="solid"/>
              <a:round/>
              <a:headEnd len="med" w="med" type="oval"/>
              <a:tailEnd len="sm" w="sm" type="none"/>
            </a:ln>
          </p:spPr>
        </p:cxnSp>
        <p:sp>
          <p:nvSpPr>
            <p:cNvPr id="184" name="Google Shape;184;p11"/>
            <p:cNvSpPr txBox="1"/>
            <p:nvPr/>
          </p:nvSpPr>
          <p:spPr>
            <a:xfrm>
              <a:off x="4247700" y="2959284"/>
              <a:ext cx="1072800" cy="613200"/>
            </a:xfrm>
            <a:prstGeom prst="rect">
              <a:avLst/>
            </a:prstGeom>
            <a:noFill/>
            <a:ln cap="flat" cmpd="sng" w="9525">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200"/>
                <a:buFont typeface="Arial"/>
                <a:buNone/>
              </a:pPr>
              <a:r>
                <a:rPr i="0" lang="en-GB" sz="1200" u="none" cap="none" strike="noStrike">
                  <a:solidFill>
                    <a:srgbClr val="44546A"/>
                  </a:solidFill>
                  <a:latin typeface="Titillium Web"/>
                  <a:ea typeface="Titillium Web"/>
                  <a:cs typeface="Titillium Web"/>
                  <a:sym typeface="Titillium Web"/>
                </a:rPr>
                <a:t>Potentially modifiable</a:t>
              </a:r>
              <a:endParaRPr i="0" sz="1200" u="none" cap="none" strike="noStrike">
                <a:solidFill>
                  <a:srgbClr val="44546A"/>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omfortaa"/>
                <a:ea typeface="Comfortaa"/>
                <a:cs typeface="Comfortaa"/>
                <a:sym typeface="Comfortaa"/>
              </a:endParaRPr>
            </a:p>
          </p:txBody>
        </p:sp>
        <p:sp>
          <p:nvSpPr>
            <p:cNvPr id="185" name="Google Shape;185;p11"/>
            <p:cNvSpPr txBox="1"/>
            <p:nvPr/>
          </p:nvSpPr>
          <p:spPr>
            <a:xfrm>
              <a:off x="1223375" y="3118300"/>
              <a:ext cx="1272900" cy="500400"/>
            </a:xfrm>
            <a:prstGeom prst="rect">
              <a:avLst/>
            </a:prstGeom>
            <a:noFill/>
            <a:ln cap="flat" cmpd="sng" w="9525">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200"/>
                <a:buFont typeface="Arial"/>
                <a:buNone/>
              </a:pPr>
              <a:r>
                <a:rPr b="0" i="0" lang="en-GB" sz="1200" u="none" cap="none" strike="noStrike">
                  <a:solidFill>
                    <a:srgbClr val="44546A"/>
                  </a:solidFill>
                  <a:latin typeface="Titillium Web"/>
                  <a:ea typeface="Titillium Web"/>
                  <a:cs typeface="Titillium Web"/>
                  <a:sym typeface="Titillium Web"/>
                </a:rPr>
                <a:t>Non-modifiable</a:t>
              </a:r>
              <a:endParaRPr b="0" i="0" sz="1200" u="none" cap="none" strike="noStrike">
                <a:solidFill>
                  <a:srgbClr val="000000"/>
                </a:solidFill>
                <a:latin typeface="Arial"/>
                <a:ea typeface="Arial"/>
                <a:cs typeface="Arial"/>
                <a:sym typeface="Arial"/>
              </a:endParaRPr>
            </a:p>
          </p:txBody>
        </p:sp>
      </p:grpSp>
      <p:sp>
        <p:nvSpPr>
          <p:cNvPr id="186" name="Google Shape;186;p11"/>
          <p:cNvSpPr txBox="1"/>
          <p:nvPr/>
        </p:nvSpPr>
        <p:spPr>
          <a:xfrm>
            <a:off x="836275" y="1671625"/>
            <a:ext cx="2592600" cy="10986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44546A"/>
              </a:buClr>
              <a:buSzPts val="1200"/>
              <a:buFont typeface="Titillium Web"/>
              <a:buAutoNum type="arabicPeriod"/>
            </a:pPr>
            <a:r>
              <a:rPr i="0" lang="en-GB" sz="1200" u="none" cap="none" strike="noStrike">
                <a:solidFill>
                  <a:srgbClr val="44546A"/>
                </a:solidFill>
                <a:latin typeface="Titillium Web"/>
                <a:ea typeface="Titillium Web"/>
                <a:cs typeface="Titillium Web"/>
                <a:sym typeface="Titillium Web"/>
              </a:rPr>
              <a:t>Increasing age</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4546A"/>
              </a:buClr>
              <a:buSzPts val="1200"/>
              <a:buFont typeface="Titillium Web"/>
              <a:buAutoNum type="arabicPeriod"/>
            </a:pPr>
            <a:r>
              <a:rPr i="0" lang="en-GB" sz="1200" u="none" cap="none" strike="noStrike">
                <a:solidFill>
                  <a:srgbClr val="44546A"/>
                </a:solidFill>
                <a:latin typeface="Titillium Web"/>
                <a:ea typeface="Titillium Web"/>
                <a:cs typeface="Titillium Web"/>
                <a:sym typeface="Titillium Web"/>
              </a:rPr>
              <a:t>Male gender</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4546A"/>
              </a:buClr>
              <a:buSzPts val="1200"/>
              <a:buFont typeface="Titillium Web"/>
              <a:buAutoNum type="arabicPeriod"/>
            </a:pPr>
            <a:r>
              <a:rPr i="0" lang="en-GB" sz="1200" u="none" cap="none" strike="noStrike">
                <a:solidFill>
                  <a:srgbClr val="44546A"/>
                </a:solidFill>
                <a:latin typeface="Titillium Web"/>
                <a:ea typeface="Titillium Web"/>
                <a:cs typeface="Titillium Web"/>
                <a:sym typeface="Titillium Web"/>
              </a:rPr>
              <a:t>Family history</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4546A"/>
              </a:buClr>
              <a:buSzPts val="1200"/>
              <a:buFont typeface="Titillium Web"/>
              <a:buAutoNum type="arabicPeriod"/>
            </a:pPr>
            <a:r>
              <a:rPr i="0" lang="en-GB" sz="1200" u="none" cap="none" strike="noStrike">
                <a:solidFill>
                  <a:srgbClr val="44546A"/>
                </a:solidFill>
                <a:latin typeface="Titillium Web"/>
                <a:ea typeface="Titillium Web"/>
                <a:cs typeface="Titillium Web"/>
                <a:sym typeface="Titillium Web"/>
              </a:rPr>
              <a:t>Genetic defects </a:t>
            </a:r>
            <a:r>
              <a:rPr i="0" lang="en-GB" sz="1200" u="none" cap="none" strike="noStrike">
                <a:solidFill>
                  <a:srgbClr val="70AD47"/>
                </a:solidFill>
                <a:latin typeface="Titillium Web"/>
                <a:ea typeface="Titillium Web"/>
                <a:cs typeface="Titillium Web"/>
                <a:sym typeface="Titillium Web"/>
              </a:rPr>
              <a:t>i.e:</a:t>
            </a:r>
            <a:endParaRPr i="0" sz="1200" u="none" cap="none" strike="noStrike">
              <a:solidFill>
                <a:srgbClr val="70AD47"/>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4546A"/>
              </a:buClr>
              <a:buSzPts val="1200"/>
              <a:buFont typeface="Titillium Web"/>
              <a:buAutoNum type="arabicPeriod"/>
            </a:pPr>
            <a:r>
              <a:rPr i="0" lang="en-GB" sz="1200" u="none" cap="none" strike="noStrike">
                <a:solidFill>
                  <a:srgbClr val="70AD47"/>
                </a:solidFill>
                <a:latin typeface="Titillium Web"/>
                <a:ea typeface="Titillium Web"/>
                <a:cs typeface="Titillium Web"/>
                <a:sym typeface="Titillium Web"/>
              </a:rPr>
              <a:t> hypercholesterolemia</a:t>
            </a:r>
            <a:endParaRPr i="0" sz="1200" u="none" cap="none" strike="noStrike">
              <a:solidFill>
                <a:srgbClr val="70AD47"/>
              </a:solidFill>
              <a:latin typeface="Titillium Web"/>
              <a:ea typeface="Titillium Web"/>
              <a:cs typeface="Titillium Web"/>
              <a:sym typeface="Titillium Web"/>
            </a:endParaRPr>
          </a:p>
        </p:txBody>
      </p:sp>
      <p:sp>
        <p:nvSpPr>
          <p:cNvPr id="187" name="Google Shape;187;p11"/>
          <p:cNvSpPr txBox="1"/>
          <p:nvPr/>
        </p:nvSpPr>
        <p:spPr>
          <a:xfrm>
            <a:off x="3720425" y="1687825"/>
            <a:ext cx="2592600" cy="10986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CC0000"/>
              </a:buClr>
              <a:buSzPts val="1200"/>
              <a:buFont typeface="Titillium Web"/>
              <a:buAutoNum type="arabicPeriod"/>
            </a:pPr>
            <a:r>
              <a:rPr i="0" lang="en-GB" sz="1200" u="none" cap="none" strike="noStrike">
                <a:solidFill>
                  <a:srgbClr val="CC0000"/>
                </a:solidFill>
                <a:latin typeface="Titillium Web"/>
                <a:ea typeface="Titillium Web"/>
                <a:cs typeface="Titillium Web"/>
                <a:sym typeface="Titillium Web"/>
              </a:rPr>
              <a:t>Hyperlipidemia</a:t>
            </a:r>
            <a:endParaRPr i="0" sz="1200" u="none" cap="none" strike="noStrike">
              <a:solidFill>
                <a:srgbClr val="CC0000"/>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4546A"/>
              </a:buClr>
              <a:buSzPts val="1200"/>
              <a:buFont typeface="Titillium Web"/>
              <a:buAutoNum type="arabicPeriod"/>
            </a:pPr>
            <a:r>
              <a:rPr i="0" lang="en-GB" sz="1200" u="none" cap="none" strike="noStrike">
                <a:solidFill>
                  <a:srgbClr val="44546A"/>
                </a:solidFill>
                <a:latin typeface="Titillium Web"/>
                <a:ea typeface="Titillium Web"/>
                <a:cs typeface="Titillium Web"/>
                <a:sym typeface="Titillium Web"/>
              </a:rPr>
              <a:t>Hypertension</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4546A"/>
              </a:buClr>
              <a:buSzPts val="1200"/>
              <a:buFont typeface="Titillium Web"/>
              <a:buAutoNum type="arabicPeriod"/>
            </a:pPr>
            <a:r>
              <a:rPr i="0" lang="en-GB" sz="1200" u="none" cap="none" strike="noStrike">
                <a:solidFill>
                  <a:srgbClr val="44546A"/>
                </a:solidFill>
                <a:latin typeface="Titillium Web"/>
                <a:ea typeface="Titillium Web"/>
                <a:cs typeface="Titillium Web"/>
                <a:sym typeface="Titillium Web"/>
              </a:rPr>
              <a:t>Smoking</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CC0000"/>
              </a:buClr>
              <a:buSzPts val="1200"/>
              <a:buFont typeface="Titillium Web"/>
              <a:buAutoNum type="arabicPeriod"/>
            </a:pPr>
            <a:r>
              <a:rPr i="0" lang="en-GB" sz="1200" u="none" cap="none" strike="noStrike">
                <a:solidFill>
                  <a:srgbClr val="CC0000"/>
                </a:solidFill>
                <a:latin typeface="Titillium Web"/>
                <a:ea typeface="Titillium Web"/>
                <a:cs typeface="Titillium Web"/>
                <a:sym typeface="Titillium Web"/>
              </a:rPr>
              <a:t>Diabetes</a:t>
            </a:r>
            <a:endParaRPr i="0" sz="1200" u="none" cap="none" strike="noStrike">
              <a:solidFill>
                <a:srgbClr val="CC0000"/>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A64D79"/>
              </a:buClr>
              <a:buSzPts val="1200"/>
              <a:buFont typeface="Titillium Web"/>
              <a:buAutoNum type="arabicPeriod"/>
            </a:pPr>
            <a:r>
              <a:rPr i="0" lang="en-GB" sz="1200" u="none" cap="none" strike="noStrike">
                <a:solidFill>
                  <a:srgbClr val="A64D79"/>
                </a:solidFill>
                <a:latin typeface="Titillium Web"/>
                <a:ea typeface="Titillium Web"/>
                <a:cs typeface="Titillium Web"/>
                <a:sym typeface="Titillium Web"/>
              </a:rPr>
              <a:t>inflammation</a:t>
            </a:r>
            <a:endParaRPr i="0" sz="1200" u="none" cap="none" strike="noStrike">
              <a:solidFill>
                <a:srgbClr val="A64D79"/>
              </a:solidFill>
              <a:latin typeface="Titillium Web"/>
              <a:ea typeface="Titillium Web"/>
              <a:cs typeface="Titillium Web"/>
              <a:sym typeface="Titillium Web"/>
            </a:endParaRPr>
          </a:p>
        </p:txBody>
      </p:sp>
      <p:grpSp>
        <p:nvGrpSpPr>
          <p:cNvPr id="188" name="Google Shape;188;p11"/>
          <p:cNvGrpSpPr/>
          <p:nvPr/>
        </p:nvGrpSpPr>
        <p:grpSpPr>
          <a:xfrm>
            <a:off x="379072" y="4172825"/>
            <a:ext cx="5941328" cy="955609"/>
            <a:chOff x="270447" y="3118302"/>
            <a:chExt cx="5941328" cy="1175700"/>
          </a:xfrm>
        </p:grpSpPr>
        <p:sp>
          <p:nvSpPr>
            <p:cNvPr id="189" name="Google Shape;189;p11"/>
            <p:cNvSpPr/>
            <p:nvPr/>
          </p:nvSpPr>
          <p:spPr>
            <a:xfrm>
              <a:off x="2191475" y="3118302"/>
              <a:ext cx="2056500" cy="980400"/>
            </a:xfrm>
            <a:prstGeom prst="ellipse">
              <a:avLst/>
            </a:prstGeom>
            <a:solidFill>
              <a:srgbClr val="3C78D8"/>
            </a:solidFill>
            <a:ln cap="flat" cmpd="sng" w="1905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00" u="none" cap="none" strike="noStrike">
                  <a:solidFill>
                    <a:schemeClr val="lt1"/>
                  </a:solidFill>
                  <a:latin typeface="Titillium Web"/>
                  <a:ea typeface="Titillium Web"/>
                  <a:cs typeface="Titillium Web"/>
                  <a:sym typeface="Titillium Web"/>
                </a:rPr>
                <a:t>  </a:t>
              </a:r>
              <a:r>
                <a:rPr b="1" i="0" lang="en-GB" sz="1100" u="none" cap="none" strike="noStrike">
                  <a:solidFill>
                    <a:schemeClr val="lt1"/>
                  </a:solidFill>
                  <a:latin typeface="Titillium Web"/>
                  <a:ea typeface="Titillium Web"/>
                  <a:cs typeface="Titillium Web"/>
                  <a:sym typeface="Titillium Web"/>
                </a:rPr>
                <a:t>Minor/Lesser</a:t>
              </a:r>
              <a:endParaRPr b="1" i="0" sz="1100" u="none" cap="none" strike="noStrike">
                <a:solidFill>
                  <a:schemeClr val="lt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800"/>
                <a:buFont typeface="Arial"/>
                <a:buNone/>
              </a:pPr>
              <a:r>
                <a:rPr b="1" i="0" lang="en-GB" sz="1100" u="none" cap="none" strike="noStrike">
                  <a:solidFill>
                    <a:schemeClr val="lt1"/>
                  </a:solidFill>
                  <a:latin typeface="Titillium Web"/>
                  <a:ea typeface="Titillium Web"/>
                  <a:cs typeface="Titillium Web"/>
                  <a:sym typeface="Titillium Web"/>
                </a:rPr>
                <a:t>/Uncertain /Nonquantitated</a:t>
              </a:r>
              <a:endParaRPr b="1" i="0" sz="700" u="none" cap="none" strike="noStrike">
                <a:solidFill>
                  <a:schemeClr val="lt1"/>
                </a:solidFill>
                <a:latin typeface="Titillium Web"/>
                <a:ea typeface="Titillium Web"/>
                <a:cs typeface="Titillium Web"/>
                <a:sym typeface="Titillium Web"/>
              </a:endParaRPr>
            </a:p>
          </p:txBody>
        </p:sp>
        <p:cxnSp>
          <p:nvCxnSpPr>
            <p:cNvPr id="190" name="Google Shape;190;p11"/>
            <p:cNvCxnSpPr>
              <a:stCxn id="189" idx="6"/>
            </p:cNvCxnSpPr>
            <p:nvPr/>
          </p:nvCxnSpPr>
          <p:spPr>
            <a:xfrm>
              <a:off x="4247975" y="3608502"/>
              <a:ext cx="1963800" cy="0"/>
            </a:xfrm>
            <a:prstGeom prst="straightConnector1">
              <a:avLst/>
            </a:prstGeom>
            <a:noFill/>
            <a:ln cap="flat" cmpd="sng" w="19050">
              <a:solidFill>
                <a:srgbClr val="A4C2F4"/>
              </a:solidFill>
              <a:prstDash val="solid"/>
              <a:round/>
              <a:headEnd len="sm" w="sm" type="none"/>
              <a:tailEnd len="med" w="med" type="oval"/>
            </a:ln>
          </p:spPr>
        </p:cxnSp>
        <p:cxnSp>
          <p:nvCxnSpPr>
            <p:cNvPr id="191" name="Google Shape;191;p11"/>
            <p:cNvCxnSpPr/>
            <p:nvPr/>
          </p:nvCxnSpPr>
          <p:spPr>
            <a:xfrm>
              <a:off x="270447" y="3645739"/>
              <a:ext cx="1889400" cy="0"/>
            </a:xfrm>
            <a:prstGeom prst="straightConnector1">
              <a:avLst/>
            </a:prstGeom>
            <a:noFill/>
            <a:ln cap="flat" cmpd="sng" w="19050">
              <a:solidFill>
                <a:srgbClr val="A4C2F4"/>
              </a:solidFill>
              <a:prstDash val="solid"/>
              <a:round/>
              <a:headEnd len="med" w="med" type="oval"/>
              <a:tailEnd len="sm" w="sm" type="none"/>
            </a:ln>
          </p:spPr>
        </p:cxnSp>
        <p:sp>
          <p:nvSpPr>
            <p:cNvPr id="192" name="Google Shape;192;p11"/>
            <p:cNvSpPr txBox="1"/>
            <p:nvPr/>
          </p:nvSpPr>
          <p:spPr>
            <a:xfrm>
              <a:off x="4552500" y="3615534"/>
              <a:ext cx="1072800" cy="435600"/>
            </a:xfrm>
            <a:prstGeom prst="rect">
              <a:avLst/>
            </a:prstGeom>
            <a:noFill/>
            <a:ln cap="flat" cmpd="sng" w="9525">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200"/>
                <a:buFont typeface="Arial"/>
                <a:buNone/>
              </a:pPr>
              <a:r>
                <a:rPr i="0" lang="en-GB" sz="1200" u="none" cap="none" strike="noStrike">
                  <a:solidFill>
                    <a:srgbClr val="44546A"/>
                  </a:solidFill>
                  <a:latin typeface="Titillium Web"/>
                  <a:ea typeface="Titillium Web"/>
                  <a:cs typeface="Titillium Web"/>
                  <a:sym typeface="Titillium Web"/>
                </a:rPr>
                <a:t>other</a:t>
              </a:r>
              <a:endParaRPr i="0" sz="1200" u="none" cap="none" strike="noStrike">
                <a:solidFill>
                  <a:srgbClr val="44546A"/>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omfortaa"/>
                <a:ea typeface="Comfortaa"/>
                <a:cs typeface="Comfortaa"/>
                <a:sym typeface="Comfortaa"/>
              </a:endParaRPr>
            </a:p>
          </p:txBody>
        </p:sp>
        <p:sp>
          <p:nvSpPr>
            <p:cNvPr id="193" name="Google Shape;193;p11"/>
            <p:cNvSpPr txBox="1"/>
            <p:nvPr/>
          </p:nvSpPr>
          <p:spPr>
            <a:xfrm>
              <a:off x="766175" y="3680802"/>
              <a:ext cx="1272900" cy="613200"/>
            </a:xfrm>
            <a:prstGeom prst="rect">
              <a:avLst/>
            </a:prstGeom>
            <a:noFill/>
            <a:ln cap="flat" cmpd="sng" w="9525">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200"/>
                <a:buFont typeface="Arial"/>
                <a:buNone/>
              </a:pPr>
              <a:r>
                <a:rPr i="0" lang="en-GB" sz="1200" u="none" cap="none" strike="noStrike">
                  <a:solidFill>
                    <a:srgbClr val="44546A"/>
                  </a:solidFill>
                  <a:latin typeface="Titillium Web"/>
                  <a:ea typeface="Titillium Web"/>
                  <a:cs typeface="Titillium Web"/>
                  <a:sym typeface="Titillium Web"/>
                </a:rPr>
                <a:t>Associated with lifestyle</a:t>
              </a:r>
              <a:endParaRPr i="0" sz="1200" u="none" cap="none" strike="noStrike">
                <a:solidFill>
                  <a:srgbClr val="44546A"/>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rgbClr val="44546A"/>
                </a:solidFill>
                <a:latin typeface="Comfortaa"/>
                <a:ea typeface="Comfortaa"/>
                <a:cs typeface="Comfortaa"/>
                <a:sym typeface="Comfortaa"/>
              </a:endParaRPr>
            </a:p>
          </p:txBody>
        </p:sp>
      </p:grpSp>
      <p:sp>
        <p:nvSpPr>
          <p:cNvPr id="194" name="Google Shape;194;p11"/>
          <p:cNvSpPr txBox="1"/>
          <p:nvPr/>
        </p:nvSpPr>
        <p:spPr>
          <a:xfrm>
            <a:off x="271500" y="1444050"/>
            <a:ext cx="3000000" cy="35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i="0" lang="en-GB" sz="1100" u="none" cap="none" strike="noStrike">
                <a:solidFill>
                  <a:srgbClr val="B7B7B7"/>
                </a:solidFill>
                <a:latin typeface="Titillium Web"/>
                <a:ea typeface="Titillium Web"/>
                <a:cs typeface="Titillium Web"/>
                <a:sym typeface="Titillium Web"/>
              </a:rPr>
              <a:t>(Can not be changed)</a:t>
            </a:r>
            <a:endParaRPr i="0" sz="1300" u="none" cap="none" strike="noStrike">
              <a:solidFill>
                <a:srgbClr val="B7B7B7"/>
              </a:solidFill>
              <a:latin typeface="Titillium Web"/>
              <a:ea typeface="Titillium Web"/>
              <a:cs typeface="Titillium Web"/>
              <a:sym typeface="Titillium Web"/>
            </a:endParaRPr>
          </a:p>
        </p:txBody>
      </p:sp>
      <p:sp>
        <p:nvSpPr>
          <p:cNvPr id="195" name="Google Shape;195;p11"/>
          <p:cNvSpPr txBox="1"/>
          <p:nvPr/>
        </p:nvSpPr>
        <p:spPr>
          <a:xfrm>
            <a:off x="3793492" y="1434297"/>
            <a:ext cx="3000000" cy="36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rgbClr val="6AA84F"/>
                </a:solidFill>
                <a:latin typeface="Titillium Web"/>
                <a:ea typeface="Titillium Web"/>
                <a:cs typeface="Titillium Web"/>
                <a:sym typeface="Titillium Web"/>
              </a:rPr>
              <a:t>(By changing the lifestyle or medications) </a:t>
            </a:r>
            <a:endParaRPr b="0" i="0" sz="1200" u="none" cap="none" strike="noStrike">
              <a:solidFill>
                <a:srgbClr val="B7B7B7"/>
              </a:solidFill>
              <a:latin typeface="Titillium Web"/>
              <a:ea typeface="Titillium Web"/>
              <a:cs typeface="Titillium Web"/>
              <a:sym typeface="Titillium Web"/>
            </a:endParaRPr>
          </a:p>
        </p:txBody>
      </p:sp>
      <p:sp>
        <p:nvSpPr>
          <p:cNvPr id="196" name="Google Shape;196;p11"/>
          <p:cNvSpPr txBox="1"/>
          <p:nvPr/>
        </p:nvSpPr>
        <p:spPr>
          <a:xfrm>
            <a:off x="4177625" y="3357775"/>
            <a:ext cx="3573900" cy="12813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44546A"/>
              </a:buClr>
              <a:buSzPts val="1200"/>
              <a:buFont typeface="Titillium Web"/>
              <a:buAutoNum type="arabicPeriod"/>
            </a:pPr>
            <a:r>
              <a:rPr i="0" lang="en-GB" sz="1200" u="none" cap="none" strike="noStrike">
                <a:solidFill>
                  <a:srgbClr val="44546A"/>
                </a:solidFill>
                <a:latin typeface="Titillium Web"/>
                <a:ea typeface="Titillium Web"/>
                <a:cs typeface="Titillium Web"/>
                <a:sym typeface="Titillium Web"/>
              </a:rPr>
              <a:t>Obesity</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4546A"/>
              </a:buClr>
              <a:buSzPts val="1200"/>
              <a:buFont typeface="Titillium Web"/>
              <a:buAutoNum type="arabicPeriod"/>
            </a:pPr>
            <a:r>
              <a:rPr i="0" lang="en-GB" sz="1200" u="none" cap="none" strike="noStrike">
                <a:solidFill>
                  <a:srgbClr val="44546A"/>
                </a:solidFill>
                <a:latin typeface="Titillium Web"/>
                <a:ea typeface="Titillium Web"/>
                <a:cs typeface="Titillium Web"/>
                <a:sym typeface="Titillium Web"/>
              </a:rPr>
              <a:t>Stress (type A personality)</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4546A"/>
              </a:buClr>
              <a:buSzPts val="1200"/>
              <a:buFont typeface="Titillium Web"/>
              <a:buAutoNum type="arabicPeriod"/>
            </a:pPr>
            <a:r>
              <a:rPr i="0" lang="en-GB" sz="1200" u="none" cap="none" strike="noStrike">
                <a:solidFill>
                  <a:srgbClr val="44546A"/>
                </a:solidFill>
                <a:latin typeface="Titillium Web"/>
                <a:ea typeface="Titillium Web"/>
                <a:cs typeface="Titillium Web"/>
                <a:sym typeface="Titillium Web"/>
              </a:rPr>
              <a:t>Post-menopausal estrogen </a:t>
            </a:r>
            <a:endParaRPr i="0" sz="1200" u="none" cap="none" strike="noStrike">
              <a:solidFill>
                <a:srgbClr val="44546A"/>
              </a:solidFill>
              <a:latin typeface="Titillium Web"/>
              <a:ea typeface="Titillium Web"/>
              <a:cs typeface="Titillium Web"/>
              <a:sym typeface="Titillium Web"/>
            </a:endParaRPr>
          </a:p>
          <a:p>
            <a:pPr indent="0" lvl="0" marL="457200" marR="0" rtl="0" algn="l">
              <a:lnSpc>
                <a:spcPct val="100000"/>
              </a:lnSpc>
              <a:spcBef>
                <a:spcPts val="0"/>
              </a:spcBef>
              <a:spcAft>
                <a:spcPts val="0"/>
              </a:spcAft>
              <a:buClr>
                <a:srgbClr val="000000"/>
              </a:buClr>
              <a:buSzPts val="1200"/>
              <a:buFont typeface="Arial"/>
              <a:buNone/>
            </a:pPr>
            <a:r>
              <a:rPr i="0" lang="en-GB" sz="1200" u="none" cap="none" strike="noStrike">
                <a:solidFill>
                  <a:srgbClr val="44546A"/>
                </a:solidFill>
                <a:latin typeface="Titillium Web"/>
                <a:ea typeface="Titillium Web"/>
                <a:cs typeface="Titillium Web"/>
                <a:sym typeface="Titillium Web"/>
              </a:rPr>
              <a:t>deficiency</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4546A"/>
              </a:buClr>
              <a:buSzPts val="1200"/>
              <a:buFont typeface="Titillium Web"/>
              <a:buAutoNum type="arabicPeriod"/>
            </a:pPr>
            <a:r>
              <a:rPr i="0" lang="en-GB" sz="1200" u="none" cap="none" strike="noStrike">
                <a:solidFill>
                  <a:srgbClr val="44546A"/>
                </a:solidFill>
                <a:latin typeface="Titillium Web"/>
                <a:ea typeface="Titillium Web"/>
                <a:cs typeface="Titillium Web"/>
                <a:sym typeface="Titillium Web"/>
              </a:rPr>
              <a:t>LipoproteinA </a:t>
            </a:r>
            <a:r>
              <a:rPr i="0" lang="en-GB" sz="1200" u="none" cap="none" strike="noStrike">
                <a:solidFill>
                  <a:srgbClr val="999999"/>
                </a:solidFill>
                <a:latin typeface="Titillium Web"/>
                <a:ea typeface="Titillium Web"/>
                <a:cs typeface="Titillium Web"/>
                <a:sym typeface="Titillium Web"/>
              </a:rPr>
              <a:t>(high levels)</a:t>
            </a:r>
            <a:endParaRPr i="0" sz="1200" u="none" cap="none" strike="noStrike">
              <a:solidFill>
                <a:srgbClr val="999999"/>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4546A"/>
              </a:buClr>
              <a:buSzPts val="1200"/>
              <a:buFont typeface="Titillium Web"/>
              <a:buAutoNum type="arabicPeriod"/>
            </a:pPr>
            <a:r>
              <a:rPr i="0" lang="en-GB" sz="1200" u="none" cap="none" strike="noStrike">
                <a:solidFill>
                  <a:srgbClr val="44546A"/>
                </a:solidFill>
                <a:latin typeface="Titillium Web"/>
                <a:ea typeface="Titillium Web"/>
                <a:cs typeface="Titillium Web"/>
                <a:sym typeface="Titillium Web"/>
              </a:rPr>
              <a:t>Chlamydia pneumoniae</a:t>
            </a:r>
            <a:endParaRPr i="0" sz="1200" u="none" cap="none" strike="noStrike">
              <a:solidFill>
                <a:srgbClr val="44546A"/>
              </a:solidFill>
              <a:latin typeface="Titillium Web"/>
              <a:ea typeface="Titillium Web"/>
              <a:cs typeface="Titillium Web"/>
              <a:sym typeface="Titillium Web"/>
            </a:endParaRPr>
          </a:p>
        </p:txBody>
      </p:sp>
      <p:sp>
        <p:nvSpPr>
          <p:cNvPr id="197" name="Google Shape;197;p11"/>
          <p:cNvSpPr txBox="1"/>
          <p:nvPr/>
        </p:nvSpPr>
        <p:spPr>
          <a:xfrm>
            <a:off x="271500" y="3357775"/>
            <a:ext cx="2778000" cy="10986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44546A"/>
              </a:buClr>
              <a:buSzPts val="1200"/>
              <a:buFont typeface="Titillium Web"/>
              <a:buAutoNum type="arabicPeriod"/>
            </a:pPr>
            <a:r>
              <a:rPr i="0" lang="en-GB" sz="1200" u="none" cap="none" strike="noStrike">
                <a:solidFill>
                  <a:srgbClr val="44546A"/>
                </a:solidFill>
                <a:latin typeface="Titillium Web"/>
                <a:ea typeface="Titillium Web"/>
                <a:cs typeface="Titillium Web"/>
                <a:sym typeface="Titillium Web"/>
              </a:rPr>
              <a:t>High carbohydrate intake</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4546A"/>
              </a:buClr>
              <a:buSzPts val="1200"/>
              <a:buFont typeface="Titillium Web"/>
              <a:buAutoNum type="arabicPeriod"/>
            </a:pPr>
            <a:r>
              <a:rPr i="0" lang="en-GB" sz="1200" u="none" cap="none" strike="noStrike">
                <a:solidFill>
                  <a:srgbClr val="44546A"/>
                </a:solidFill>
                <a:latin typeface="Titillium Web"/>
                <a:ea typeface="Titillium Web"/>
                <a:cs typeface="Titillium Web"/>
                <a:sym typeface="Titillium Web"/>
              </a:rPr>
              <a:t>Alcohol</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4546A"/>
              </a:buClr>
              <a:buSzPts val="1200"/>
              <a:buFont typeface="Titillium Web"/>
              <a:buAutoNum type="arabicPeriod"/>
            </a:pPr>
            <a:r>
              <a:rPr i="0" lang="en-GB" sz="1200" u="none" cap="none" strike="noStrike">
                <a:solidFill>
                  <a:srgbClr val="44546A"/>
                </a:solidFill>
                <a:latin typeface="Titillium Web"/>
                <a:ea typeface="Titillium Web"/>
                <a:cs typeface="Titillium Web"/>
                <a:sym typeface="Titillium Web"/>
              </a:rPr>
              <a:t>Hardened (trans) unsaturated </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4546A"/>
              </a:buClr>
              <a:buSzPts val="1200"/>
              <a:buFont typeface="Titillium Web"/>
              <a:buAutoNum type="arabicPeriod"/>
            </a:pPr>
            <a:r>
              <a:rPr i="0" lang="en-GB" sz="1200" u="none" cap="none" strike="noStrike">
                <a:solidFill>
                  <a:srgbClr val="44546A"/>
                </a:solidFill>
                <a:latin typeface="Titillium Web"/>
                <a:ea typeface="Titillium Web"/>
                <a:cs typeface="Titillium Web"/>
                <a:sym typeface="Titillium Web"/>
              </a:rPr>
              <a:t>fat intake</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4546A"/>
              </a:buClr>
              <a:buSzPts val="1200"/>
              <a:buFont typeface="Titillium Web"/>
              <a:buAutoNum type="arabicPeriod"/>
            </a:pPr>
            <a:r>
              <a:rPr i="0" lang="en-GB" sz="1200" u="none" cap="none" strike="noStrike">
                <a:solidFill>
                  <a:srgbClr val="44546A"/>
                </a:solidFill>
                <a:latin typeface="Titillium Web"/>
                <a:ea typeface="Titillium Web"/>
                <a:cs typeface="Titillium Web"/>
                <a:sym typeface="Titillium Web"/>
              </a:rPr>
              <a:t>Physical inactivity</a:t>
            </a:r>
            <a:endParaRPr i="0" sz="1200" u="none" cap="none" strike="noStrike">
              <a:solidFill>
                <a:srgbClr val="44546A"/>
              </a:solidFill>
              <a:latin typeface="Titillium Web"/>
              <a:ea typeface="Titillium Web"/>
              <a:cs typeface="Titillium Web"/>
              <a:sym typeface="Titillium Web"/>
            </a:endParaRPr>
          </a:p>
        </p:txBody>
      </p:sp>
      <p:sp>
        <p:nvSpPr>
          <p:cNvPr id="198" name="Google Shape;198;p11"/>
          <p:cNvSpPr txBox="1"/>
          <p:nvPr/>
        </p:nvSpPr>
        <p:spPr>
          <a:xfrm>
            <a:off x="4320286" y="3056250"/>
            <a:ext cx="2313600" cy="338700"/>
          </a:xfrm>
          <a:prstGeom prst="rect">
            <a:avLst/>
          </a:prstGeom>
          <a:noFill/>
          <a:ln cap="flat" cmpd="sng" w="9525">
            <a:solidFill>
              <a:srgbClr val="6AA84F"/>
            </a:solidFill>
            <a:prstDash val="dot"/>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i="0" lang="en-GB" sz="1000" u="none" cap="none" strike="noStrike">
                <a:solidFill>
                  <a:srgbClr val="70AD47"/>
                </a:solidFill>
                <a:latin typeface="Titillium Web"/>
                <a:ea typeface="Titillium Web"/>
                <a:cs typeface="Titillium Web"/>
                <a:sym typeface="Titillium Web"/>
              </a:rPr>
              <a:t>Estrogen protects against AS</a:t>
            </a:r>
            <a:endParaRPr i="0" sz="1000" u="none" cap="none" strike="noStrike">
              <a:solidFill>
                <a:srgbClr val="70AD47"/>
              </a:solidFill>
              <a:latin typeface="Titillium Web"/>
              <a:ea typeface="Titillium Web"/>
              <a:cs typeface="Titillium Web"/>
              <a:sym typeface="Titillium Web"/>
            </a:endParaRPr>
          </a:p>
        </p:txBody>
      </p:sp>
      <p:sp>
        <p:nvSpPr>
          <p:cNvPr id="199" name="Google Shape;199;p11"/>
          <p:cNvSpPr/>
          <p:nvPr/>
        </p:nvSpPr>
        <p:spPr>
          <a:xfrm>
            <a:off x="-200" y="2686946"/>
            <a:ext cx="6857888" cy="369301"/>
          </a:xfrm>
          <a:custGeom>
            <a:rect b="b" l="l" r="r" t="t"/>
            <a:pathLst>
              <a:path extrusionOk="0" h="21930" w="182999">
                <a:moveTo>
                  <a:pt x="13924" y="1"/>
                </a:moveTo>
                <a:lnTo>
                  <a:pt x="9431" y="17927"/>
                </a:lnTo>
                <a:lnTo>
                  <a:pt x="1" y="17927"/>
                </a:lnTo>
                <a:lnTo>
                  <a:pt x="1" y="19172"/>
                </a:lnTo>
                <a:lnTo>
                  <a:pt x="10410" y="19172"/>
                </a:lnTo>
                <a:lnTo>
                  <a:pt x="13657" y="6139"/>
                </a:lnTo>
                <a:lnTo>
                  <a:pt x="16014" y="20729"/>
                </a:lnTo>
                <a:lnTo>
                  <a:pt x="25000" y="21930"/>
                </a:lnTo>
                <a:lnTo>
                  <a:pt x="33585" y="16548"/>
                </a:lnTo>
                <a:lnTo>
                  <a:pt x="37321" y="20284"/>
                </a:lnTo>
                <a:lnTo>
                  <a:pt x="49509" y="19128"/>
                </a:lnTo>
                <a:lnTo>
                  <a:pt x="52489" y="15169"/>
                </a:lnTo>
                <a:lnTo>
                  <a:pt x="56092" y="20329"/>
                </a:lnTo>
                <a:lnTo>
                  <a:pt x="62409" y="19039"/>
                </a:lnTo>
                <a:lnTo>
                  <a:pt x="64232" y="7162"/>
                </a:lnTo>
                <a:lnTo>
                  <a:pt x="67480" y="19128"/>
                </a:lnTo>
                <a:lnTo>
                  <a:pt x="79756" y="19706"/>
                </a:lnTo>
                <a:lnTo>
                  <a:pt x="85005" y="16014"/>
                </a:lnTo>
                <a:lnTo>
                  <a:pt x="88163" y="19172"/>
                </a:lnTo>
                <a:lnTo>
                  <a:pt x="101375" y="18594"/>
                </a:lnTo>
                <a:lnTo>
                  <a:pt x="106490" y="14012"/>
                </a:lnTo>
                <a:lnTo>
                  <a:pt x="109025" y="18594"/>
                </a:lnTo>
                <a:lnTo>
                  <a:pt x="114852" y="18594"/>
                </a:lnTo>
                <a:lnTo>
                  <a:pt x="117699" y="6406"/>
                </a:lnTo>
                <a:lnTo>
                  <a:pt x="120502" y="19128"/>
                </a:lnTo>
                <a:lnTo>
                  <a:pt x="132779" y="20284"/>
                </a:lnTo>
                <a:lnTo>
                  <a:pt x="138072" y="16592"/>
                </a:lnTo>
                <a:lnTo>
                  <a:pt x="140074" y="18594"/>
                </a:lnTo>
                <a:lnTo>
                  <a:pt x="154930" y="19172"/>
                </a:lnTo>
                <a:lnTo>
                  <a:pt x="159023" y="15569"/>
                </a:lnTo>
                <a:lnTo>
                  <a:pt x="161558" y="19172"/>
                </a:lnTo>
                <a:lnTo>
                  <a:pt x="167385" y="19172"/>
                </a:lnTo>
                <a:lnTo>
                  <a:pt x="170232" y="5739"/>
                </a:lnTo>
                <a:lnTo>
                  <a:pt x="174146" y="20329"/>
                </a:lnTo>
                <a:lnTo>
                  <a:pt x="182998" y="19172"/>
                </a:lnTo>
                <a:lnTo>
                  <a:pt x="182820" y="17927"/>
                </a:lnTo>
                <a:lnTo>
                  <a:pt x="175081" y="18950"/>
                </a:lnTo>
                <a:lnTo>
                  <a:pt x="170143" y="401"/>
                </a:lnTo>
                <a:lnTo>
                  <a:pt x="166362" y="17927"/>
                </a:lnTo>
                <a:lnTo>
                  <a:pt x="162225" y="17927"/>
                </a:lnTo>
                <a:lnTo>
                  <a:pt x="159245" y="13745"/>
                </a:lnTo>
                <a:lnTo>
                  <a:pt x="154486" y="17927"/>
                </a:lnTo>
                <a:lnTo>
                  <a:pt x="140607" y="17393"/>
                </a:lnTo>
                <a:lnTo>
                  <a:pt x="138205" y="14946"/>
                </a:lnTo>
                <a:lnTo>
                  <a:pt x="132423" y="18994"/>
                </a:lnTo>
                <a:lnTo>
                  <a:pt x="121525" y="17971"/>
                </a:lnTo>
                <a:lnTo>
                  <a:pt x="117699" y="801"/>
                </a:lnTo>
                <a:lnTo>
                  <a:pt x="113874" y="17348"/>
                </a:lnTo>
                <a:lnTo>
                  <a:pt x="109782" y="17348"/>
                </a:lnTo>
                <a:lnTo>
                  <a:pt x="106801" y="12011"/>
                </a:lnTo>
                <a:lnTo>
                  <a:pt x="100885" y="17393"/>
                </a:lnTo>
                <a:lnTo>
                  <a:pt x="88653" y="17927"/>
                </a:lnTo>
                <a:lnTo>
                  <a:pt x="85139" y="14413"/>
                </a:lnTo>
                <a:lnTo>
                  <a:pt x="79401" y="18460"/>
                </a:lnTo>
                <a:lnTo>
                  <a:pt x="68414" y="17927"/>
                </a:lnTo>
                <a:lnTo>
                  <a:pt x="63921" y="1157"/>
                </a:lnTo>
                <a:lnTo>
                  <a:pt x="61341" y="18016"/>
                </a:lnTo>
                <a:lnTo>
                  <a:pt x="56626" y="18950"/>
                </a:lnTo>
                <a:lnTo>
                  <a:pt x="52489" y="13078"/>
                </a:lnTo>
                <a:lnTo>
                  <a:pt x="48842" y="17927"/>
                </a:lnTo>
                <a:lnTo>
                  <a:pt x="37810" y="18994"/>
                </a:lnTo>
                <a:lnTo>
                  <a:pt x="33762" y="14991"/>
                </a:lnTo>
                <a:lnTo>
                  <a:pt x="24733" y="20640"/>
                </a:lnTo>
                <a:lnTo>
                  <a:pt x="17082" y="19661"/>
                </a:lnTo>
                <a:lnTo>
                  <a:pt x="13924" y="1"/>
                </a:lnTo>
                <a:close/>
              </a:path>
            </a:pathLst>
          </a:custGeom>
          <a:solidFill>
            <a:srgbClr val="E0EAFB"/>
          </a:solidFill>
          <a:ln>
            <a:noFill/>
          </a:ln>
        </p:spPr>
        <p:txBody>
          <a:bodyPr anchorCtr="0" anchor="ctr" bIns="32875" lIns="32875" spcFirstLastPara="1" rIns="32875" wrap="square" tIns="328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0" name="Google Shape;200;p11"/>
          <p:cNvGrpSpPr/>
          <p:nvPr/>
        </p:nvGrpSpPr>
        <p:grpSpPr>
          <a:xfrm>
            <a:off x="188100" y="5375312"/>
            <a:ext cx="6494169" cy="4422694"/>
            <a:chOff x="198859" y="4135755"/>
            <a:chExt cx="6592396" cy="5243265"/>
          </a:xfrm>
        </p:grpSpPr>
        <p:sp>
          <p:nvSpPr>
            <p:cNvPr id="201" name="Google Shape;201;p11"/>
            <p:cNvSpPr/>
            <p:nvPr/>
          </p:nvSpPr>
          <p:spPr>
            <a:xfrm>
              <a:off x="880161" y="5371774"/>
              <a:ext cx="5135700" cy="423300"/>
            </a:xfrm>
            <a:prstGeom prst="rect">
              <a:avLst/>
            </a:prstGeom>
            <a:noFill/>
            <a:ln cap="flat" cmpd="sng" w="19050">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Cabin"/>
                  <a:ea typeface="Cabin"/>
                  <a:cs typeface="Cabin"/>
                  <a:sym typeface="Cabin"/>
                </a:rPr>
                <a:t>Text</a:t>
              </a:r>
              <a:endParaRPr b="0" i="0" sz="1200" u="none" cap="none" strike="noStrike">
                <a:solidFill>
                  <a:schemeClr val="lt1"/>
                </a:solidFill>
                <a:latin typeface="Cabin"/>
                <a:ea typeface="Cabin"/>
                <a:cs typeface="Cabin"/>
                <a:sym typeface="Cabin"/>
              </a:endParaRPr>
            </a:p>
          </p:txBody>
        </p:sp>
        <p:sp>
          <p:nvSpPr>
            <p:cNvPr id="202" name="Google Shape;202;p11"/>
            <p:cNvSpPr/>
            <p:nvPr/>
          </p:nvSpPr>
          <p:spPr>
            <a:xfrm>
              <a:off x="198859" y="6518520"/>
              <a:ext cx="2900700" cy="2860500"/>
            </a:xfrm>
            <a:prstGeom prst="rect">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t/>
              </a:r>
              <a:endParaRPr i="0" sz="1200" u="none" cap="none" strike="noStrike">
                <a:solidFill>
                  <a:srgbClr val="000000"/>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4546A"/>
                </a:buClr>
                <a:buSzPts val="1200"/>
                <a:buFont typeface="Titillium Web"/>
                <a:buChar char="●"/>
              </a:pPr>
              <a:r>
                <a:rPr i="0" lang="en-GB" sz="1200" u="none" cap="none" strike="noStrike">
                  <a:solidFill>
                    <a:srgbClr val="44546A"/>
                  </a:solidFill>
                  <a:latin typeface="Titillium Web"/>
                  <a:ea typeface="Titillium Web"/>
                  <a:cs typeface="Titillium Web"/>
                  <a:sym typeface="Titillium Web"/>
                </a:rPr>
                <a:t>*Low-density (LDLs) “bad cholesterol”, </a:t>
              </a:r>
              <a:r>
                <a:rPr i="0" lang="en-GB" sz="1200" u="none" cap="none" strike="noStrike">
                  <a:solidFill>
                    <a:srgbClr val="3C78D8"/>
                  </a:solidFill>
                  <a:latin typeface="Titillium Web"/>
                  <a:ea typeface="Titillium Web"/>
                  <a:cs typeface="Titillium Web"/>
                  <a:sym typeface="Titillium Web"/>
                </a:rPr>
                <a:t>LDL cholesterol deliver cholesterol to peripheral tissues</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A64D79"/>
                </a:buClr>
                <a:buSzPts val="1200"/>
                <a:buFont typeface="Titillium Web"/>
                <a:buChar char="●"/>
              </a:pPr>
              <a:r>
                <a:rPr i="0" lang="en-GB" sz="1200" u="none" cap="none" strike="noStrike">
                  <a:solidFill>
                    <a:srgbClr val="A64D79"/>
                  </a:solidFill>
                  <a:latin typeface="Titillium Web"/>
                  <a:ea typeface="Titillium Web"/>
                  <a:cs typeface="Titillium Web"/>
                  <a:sym typeface="Titillium Web"/>
                </a:rPr>
                <a:t>*Very-low-density (VLDPs)</a:t>
              </a:r>
              <a:endParaRPr i="0" sz="1200" u="none" cap="none" strike="noStrike">
                <a:solidFill>
                  <a:srgbClr val="A64D79"/>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A64D79"/>
                </a:buClr>
                <a:buSzPts val="1200"/>
                <a:buFont typeface="Titillium Web"/>
                <a:buChar char="●"/>
              </a:pPr>
              <a:r>
                <a:rPr i="0" lang="en-GB" sz="1200" u="none" cap="none" strike="noStrike">
                  <a:solidFill>
                    <a:srgbClr val="A64D79"/>
                  </a:solidFill>
                  <a:latin typeface="Titillium Web"/>
                  <a:ea typeface="Titillium Web"/>
                  <a:cs typeface="Titillium Web"/>
                  <a:sym typeface="Titillium Web"/>
                </a:rPr>
                <a:t>Chylomicrons</a:t>
              </a:r>
              <a:endParaRPr i="0" sz="1200" u="none" cap="none" strike="noStrike">
                <a:solidFill>
                  <a:srgbClr val="A64D79"/>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i="0" sz="1200" u="none" cap="none" strike="noStrike">
                <a:solidFill>
                  <a:srgbClr val="3C78D8"/>
                </a:solidFill>
                <a:latin typeface="Titillium Web"/>
                <a:ea typeface="Titillium Web"/>
                <a:cs typeface="Titillium Web"/>
                <a:sym typeface="Titillium Web"/>
              </a:endParaRPr>
            </a:p>
          </p:txBody>
        </p:sp>
        <p:sp>
          <p:nvSpPr>
            <p:cNvPr id="203" name="Google Shape;203;p11"/>
            <p:cNvSpPr/>
            <p:nvPr/>
          </p:nvSpPr>
          <p:spPr>
            <a:xfrm>
              <a:off x="459276" y="6250280"/>
              <a:ext cx="2379900" cy="5493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Arial"/>
                <a:buNone/>
              </a:pPr>
              <a:r>
                <a:rPr i="0" lang="en-GB" sz="1600" u="none" cap="none" strike="noStrike">
                  <a:solidFill>
                    <a:srgbClr val="44546A"/>
                  </a:solidFill>
                  <a:latin typeface="Titillium Web"/>
                  <a:ea typeface="Titillium Web"/>
                  <a:cs typeface="Titillium Web"/>
                  <a:sym typeface="Titillium Web"/>
                </a:rPr>
                <a:t>“Bad”</a:t>
              </a:r>
              <a:endParaRPr i="0" sz="1600" u="none" cap="none" strike="noStrike">
                <a:solidFill>
                  <a:srgbClr val="44546A"/>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000"/>
                <a:buFont typeface="Arial"/>
                <a:buNone/>
              </a:pPr>
              <a:r>
                <a:rPr i="0" lang="en-GB" sz="1100" u="none" cap="none" strike="noStrike">
                  <a:solidFill>
                    <a:srgbClr val="44546A"/>
                  </a:solidFill>
                  <a:latin typeface="Titillium Web"/>
                  <a:ea typeface="Titillium Web"/>
                  <a:cs typeface="Titillium Web"/>
                  <a:sym typeface="Titillium Web"/>
                </a:rPr>
                <a:t>(promote AS)</a:t>
              </a:r>
              <a:endParaRPr b="1" i="0" sz="1100" u="none" cap="none" strike="noStrike">
                <a:solidFill>
                  <a:srgbClr val="000000"/>
                </a:solidFill>
                <a:latin typeface="Titillium Web"/>
                <a:ea typeface="Titillium Web"/>
                <a:cs typeface="Titillium Web"/>
                <a:sym typeface="Titillium Web"/>
              </a:endParaRPr>
            </a:p>
          </p:txBody>
        </p:sp>
        <p:sp>
          <p:nvSpPr>
            <p:cNvPr id="204" name="Google Shape;204;p11"/>
            <p:cNvSpPr/>
            <p:nvPr/>
          </p:nvSpPr>
          <p:spPr>
            <a:xfrm>
              <a:off x="3163355" y="6518520"/>
              <a:ext cx="3627900" cy="2860500"/>
            </a:xfrm>
            <a:prstGeom prst="rect">
              <a:avLst/>
            </a:prstGeom>
            <a:solidFill>
              <a:schemeClr val="lt1"/>
            </a:solid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200"/>
                <a:buFont typeface="Arial"/>
                <a:buNone/>
              </a:pPr>
              <a:r>
                <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44546A"/>
                </a:buClr>
                <a:buSzPts val="1200"/>
                <a:buFont typeface="Titillium Web"/>
                <a:buChar char="●"/>
              </a:pPr>
              <a:r>
                <a:rPr i="0" lang="en-GB" sz="1200" u="none" cap="none" strike="noStrike">
                  <a:solidFill>
                    <a:srgbClr val="44546A"/>
                  </a:solidFill>
                  <a:latin typeface="Titillium Web"/>
                  <a:ea typeface="Titillium Web"/>
                  <a:cs typeface="Titillium Web"/>
                  <a:sym typeface="Titillium Web"/>
                </a:rPr>
                <a:t>High-density (HDLs) “good cholesterol”</a:t>
              </a:r>
              <a:endParaRPr i="0" sz="1200" u="none" cap="none" strike="noStrike">
                <a:solidFill>
                  <a:srgbClr val="44546A"/>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3C78D8"/>
                </a:buClr>
                <a:buSzPts val="1200"/>
                <a:buFont typeface="Titillium Web"/>
                <a:buChar char="●"/>
              </a:pPr>
              <a:r>
                <a:rPr i="0" lang="en-GB" sz="1200" u="none" cap="none" strike="noStrike">
                  <a:solidFill>
                    <a:srgbClr val="3C78D8"/>
                  </a:solidFill>
                  <a:latin typeface="Titillium Web"/>
                  <a:ea typeface="Titillium Web"/>
                  <a:cs typeface="Titillium Web"/>
                  <a:sym typeface="Titillium Web"/>
                </a:rPr>
                <a:t>Mobilizes cholesterol</a:t>
              </a:r>
              <a:endParaRPr i="0" sz="1200" u="none" cap="none" strike="noStrike">
                <a:solidFill>
                  <a:srgbClr val="3C78D8"/>
                </a:solidFill>
                <a:latin typeface="Titillium Web"/>
                <a:ea typeface="Titillium Web"/>
                <a:cs typeface="Titillium Web"/>
                <a:sym typeface="Titillium Web"/>
              </a:endParaRPr>
            </a:p>
            <a:p>
              <a:pPr indent="0" lvl="0" marL="457200" marR="0" rtl="0" algn="l">
                <a:lnSpc>
                  <a:spcPct val="100000"/>
                </a:lnSpc>
                <a:spcBef>
                  <a:spcPts val="0"/>
                </a:spcBef>
                <a:spcAft>
                  <a:spcPts val="0"/>
                </a:spcAft>
                <a:buClr>
                  <a:srgbClr val="000000"/>
                </a:buClr>
                <a:buSzPts val="1200"/>
                <a:buFont typeface="Arial"/>
                <a:buNone/>
              </a:pPr>
              <a:r>
                <a:rPr i="0" lang="en-GB" sz="1200" u="none" cap="none" strike="noStrike">
                  <a:solidFill>
                    <a:srgbClr val="3C78D8"/>
                  </a:solidFill>
                  <a:latin typeface="Titillium Web"/>
                  <a:ea typeface="Titillium Web"/>
                  <a:cs typeface="Titillium Web"/>
                  <a:sym typeface="Titillium Web"/>
                </a:rPr>
                <a:t>from developing and existing atheromas and</a:t>
              </a:r>
              <a:endParaRPr i="0" sz="1200" u="none" cap="none" strike="noStrike">
                <a:solidFill>
                  <a:srgbClr val="3C78D8"/>
                </a:solidFill>
                <a:latin typeface="Titillium Web"/>
                <a:ea typeface="Titillium Web"/>
                <a:cs typeface="Titillium Web"/>
                <a:sym typeface="Titillium Web"/>
              </a:endParaRPr>
            </a:p>
            <a:p>
              <a:pPr indent="0" lvl="0" marL="457200" marR="0" rtl="0" algn="l">
                <a:lnSpc>
                  <a:spcPct val="100000"/>
                </a:lnSpc>
                <a:spcBef>
                  <a:spcPts val="0"/>
                </a:spcBef>
                <a:spcAft>
                  <a:spcPts val="0"/>
                </a:spcAft>
                <a:buClr>
                  <a:srgbClr val="000000"/>
                </a:buClr>
                <a:buSzPts val="1200"/>
                <a:buFont typeface="Arial"/>
                <a:buNone/>
              </a:pPr>
              <a:r>
                <a:rPr i="0" lang="en-GB" sz="1200" u="none" cap="none" strike="noStrike">
                  <a:solidFill>
                    <a:srgbClr val="3C78D8"/>
                  </a:solidFill>
                  <a:latin typeface="Titillium Web"/>
                  <a:ea typeface="Titillium Web"/>
                  <a:cs typeface="Titillium Web"/>
                  <a:sym typeface="Titillium Web"/>
                </a:rPr>
                <a:t>transports it to the liver for excretion in the bile</a:t>
              </a:r>
              <a:endParaRPr i="0" sz="1200" u="none" cap="none" strike="noStrike">
                <a:solidFill>
                  <a:srgbClr val="3C78D8"/>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000000"/>
                </a:buClr>
                <a:buSzPts val="1200"/>
                <a:buFont typeface="Comfortaa"/>
                <a:buChar char="●"/>
              </a:pPr>
              <a:r>
                <a:rPr i="0" lang="en-GB" sz="1200" u="none" cap="none" strike="noStrike">
                  <a:solidFill>
                    <a:srgbClr val="A64D79"/>
                  </a:solidFill>
                  <a:latin typeface="Titillium Web"/>
                  <a:ea typeface="Titillium Web"/>
                  <a:cs typeface="Titillium Web"/>
                  <a:sym typeface="Titillium Web"/>
                </a:rPr>
                <a:t>High levels of HDL protect against heart attacks, </a:t>
              </a:r>
              <a:r>
                <a:rPr b="1" i="0" lang="en-GB" sz="1200" u="none" cap="none" strike="noStrike">
                  <a:solidFill>
                    <a:srgbClr val="A64D79"/>
                  </a:solidFill>
                  <a:latin typeface="Titillium Web"/>
                  <a:ea typeface="Titillium Web"/>
                  <a:cs typeface="Titillium Web"/>
                  <a:sym typeface="Titillium Web"/>
                </a:rPr>
                <a:t>low levels increase risk of heart disease</a:t>
              </a:r>
              <a:r>
                <a:rPr i="0" lang="en-GB" sz="1200" u="none" cap="none" strike="noStrike">
                  <a:solidFill>
                    <a:srgbClr val="A64D79"/>
                  </a:solidFill>
                  <a:latin typeface="Titillium Web"/>
                  <a:ea typeface="Titillium Web"/>
                  <a:cs typeface="Titillium Web"/>
                  <a:sym typeface="Titillium Web"/>
                </a:rPr>
                <a:t>.</a:t>
              </a:r>
              <a:r>
                <a:rPr i="0" lang="en-GB" sz="1200" u="none" cap="none" strike="noStrike">
                  <a:solidFill>
                    <a:srgbClr val="44546A"/>
                  </a:solidFill>
                  <a:latin typeface="Titillium Web"/>
                  <a:ea typeface="Titillium Web"/>
                  <a:cs typeface="Titillium Web"/>
                  <a:sym typeface="Titillium Web"/>
                </a:rPr>
                <a:t> </a:t>
              </a:r>
              <a:r>
                <a:rPr i="0" lang="en-GB" sz="1200" u="none" cap="none" strike="noStrike">
                  <a:solidFill>
                    <a:srgbClr val="CC0000"/>
                  </a:solidFill>
                  <a:latin typeface="Titillium Web"/>
                  <a:ea typeface="Titillium Web"/>
                  <a:cs typeface="Titillium Web"/>
                  <a:sym typeface="Titillium Web"/>
                </a:rPr>
                <a:t>HDLs help reverse the effects of high cholesterol</a:t>
              </a:r>
              <a:r>
                <a:rPr i="0" lang="en-GB" sz="1200" u="none" cap="none" strike="noStrike">
                  <a:solidFill>
                    <a:srgbClr val="44546A"/>
                  </a:solidFill>
                  <a:latin typeface="Titillium Web"/>
                  <a:ea typeface="Titillium Web"/>
                  <a:cs typeface="Titillium Web"/>
                  <a:sym typeface="Titillium Web"/>
                </a:rPr>
                <a:t>.</a:t>
              </a:r>
              <a:endParaRPr i="0" sz="1200" u="none" cap="none" strike="noStrike">
                <a:solidFill>
                  <a:srgbClr val="000000"/>
                </a:solidFill>
                <a:latin typeface="Titillium Web"/>
                <a:ea typeface="Titillium Web"/>
                <a:cs typeface="Titillium Web"/>
                <a:sym typeface="Titillium Web"/>
              </a:endParaRPr>
            </a:p>
          </p:txBody>
        </p:sp>
        <p:sp>
          <p:nvSpPr>
            <p:cNvPr id="205" name="Google Shape;205;p11"/>
            <p:cNvSpPr/>
            <p:nvPr/>
          </p:nvSpPr>
          <p:spPr>
            <a:xfrm>
              <a:off x="4056802" y="6250280"/>
              <a:ext cx="2379900" cy="5493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Arial"/>
                <a:buNone/>
              </a:pPr>
              <a:r>
                <a:rPr b="0" i="0" lang="en-GB" sz="1600" u="none" cap="none" strike="noStrike">
                  <a:solidFill>
                    <a:srgbClr val="44546A"/>
                  </a:solidFill>
                  <a:latin typeface="Titillium Web"/>
                  <a:ea typeface="Titillium Web"/>
                  <a:cs typeface="Titillium Web"/>
                  <a:sym typeface="Titillium Web"/>
                </a:rPr>
                <a:t>“Good”</a:t>
              </a:r>
              <a:endParaRPr b="0" i="0" sz="1600" u="none" cap="none" strike="noStrike">
                <a:solidFill>
                  <a:srgbClr val="44546A"/>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000"/>
                <a:buFont typeface="Arial"/>
                <a:buNone/>
              </a:pPr>
              <a:r>
                <a:rPr b="0" i="0" lang="en-GB" sz="1100" u="none" cap="none" strike="noStrike">
                  <a:solidFill>
                    <a:srgbClr val="44546A"/>
                  </a:solidFill>
                  <a:latin typeface="Titillium Web"/>
                  <a:ea typeface="Titillium Web"/>
                  <a:cs typeface="Titillium Web"/>
                  <a:sym typeface="Titillium Web"/>
                </a:rPr>
                <a:t>(protect against heart attack)</a:t>
              </a:r>
              <a:endParaRPr b="1" i="0" sz="1600" u="none" cap="none" strike="noStrike">
                <a:solidFill>
                  <a:srgbClr val="000000"/>
                </a:solidFill>
                <a:latin typeface="Cabin"/>
                <a:ea typeface="Cabin"/>
                <a:cs typeface="Cabin"/>
                <a:sym typeface="Cabin"/>
              </a:endParaRPr>
            </a:p>
          </p:txBody>
        </p:sp>
        <p:cxnSp>
          <p:nvCxnSpPr>
            <p:cNvPr id="206" name="Google Shape;206;p11"/>
            <p:cNvCxnSpPr>
              <a:stCxn id="201" idx="2"/>
              <a:endCxn id="205" idx="0"/>
            </p:cNvCxnSpPr>
            <p:nvPr/>
          </p:nvCxnSpPr>
          <p:spPr>
            <a:xfrm flipH="1" rot="-5400000">
              <a:off x="4119861" y="5123224"/>
              <a:ext cx="455100" cy="1798800"/>
            </a:xfrm>
            <a:prstGeom prst="bentConnector3">
              <a:avLst>
                <a:gd fmla="val -487582" name="adj1"/>
              </a:avLst>
            </a:prstGeom>
            <a:noFill/>
            <a:ln cap="flat" cmpd="sng" w="19050">
              <a:solidFill>
                <a:srgbClr val="999999"/>
              </a:solidFill>
              <a:prstDash val="solid"/>
              <a:round/>
              <a:headEnd len="sm" w="sm" type="none"/>
              <a:tailEnd len="sm" w="sm" type="none"/>
            </a:ln>
          </p:spPr>
        </p:cxnSp>
        <p:cxnSp>
          <p:nvCxnSpPr>
            <p:cNvPr id="207" name="Google Shape;207;p11"/>
            <p:cNvCxnSpPr>
              <a:stCxn id="201" idx="2"/>
              <a:endCxn id="203" idx="0"/>
            </p:cNvCxnSpPr>
            <p:nvPr/>
          </p:nvCxnSpPr>
          <p:spPr>
            <a:xfrm rot="5400000">
              <a:off x="2321061" y="5123224"/>
              <a:ext cx="455100" cy="1798800"/>
            </a:xfrm>
            <a:prstGeom prst="bentConnector3">
              <a:avLst>
                <a:gd fmla="val -487582" name="adj1"/>
              </a:avLst>
            </a:prstGeom>
            <a:noFill/>
            <a:ln cap="flat" cmpd="sng" w="19050">
              <a:solidFill>
                <a:srgbClr val="999999"/>
              </a:solidFill>
              <a:prstDash val="solid"/>
              <a:round/>
              <a:headEnd len="sm" w="sm" type="none"/>
              <a:tailEnd len="sm" w="sm" type="none"/>
            </a:ln>
          </p:spPr>
        </p:cxnSp>
        <p:sp>
          <p:nvSpPr>
            <p:cNvPr id="208" name="Google Shape;208;p11"/>
            <p:cNvSpPr/>
            <p:nvPr/>
          </p:nvSpPr>
          <p:spPr>
            <a:xfrm>
              <a:off x="477411" y="4135755"/>
              <a:ext cx="5941200" cy="1482600"/>
            </a:xfrm>
            <a:prstGeom prst="round2SameRect">
              <a:avLst>
                <a:gd fmla="val 16667" name="adj1"/>
                <a:gd fmla="val 0" name="adj2"/>
              </a:avLst>
            </a:prstGeom>
            <a:solidFill>
              <a:srgbClr val="6D9EEB"/>
            </a:solidFill>
            <a:ln cap="flat" cmpd="sng" w="19050">
              <a:solidFill>
                <a:srgbClr val="4285F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GB" sz="3000" u="none" cap="none" strike="noStrike">
                  <a:solidFill>
                    <a:schemeClr val="lt1"/>
                  </a:solidFill>
                  <a:latin typeface="Comfortaa"/>
                  <a:ea typeface="Comfortaa"/>
                  <a:cs typeface="Comfortaa"/>
                  <a:sym typeface="Comfortaa"/>
                </a:rPr>
                <a:t>Importance of Lipoprotein </a:t>
              </a:r>
              <a:endParaRPr b="1" i="0" sz="3000" u="none" cap="none" strike="noStrike">
                <a:solidFill>
                  <a:schemeClr val="lt1"/>
                </a:solidFill>
                <a:latin typeface="Comfortaa"/>
                <a:ea typeface="Comfortaa"/>
                <a:cs typeface="Comfortaa"/>
                <a:sym typeface="Comfortaa"/>
              </a:endParaRPr>
            </a:p>
            <a:p>
              <a:pPr indent="0" lvl="0" marL="0" marR="0" rtl="0" algn="ctr">
                <a:lnSpc>
                  <a:spcPct val="100000"/>
                </a:lnSpc>
                <a:spcBef>
                  <a:spcPts val="0"/>
                </a:spcBef>
                <a:spcAft>
                  <a:spcPts val="0"/>
                </a:spcAft>
                <a:buClr>
                  <a:schemeClr val="dk1"/>
                </a:buClr>
                <a:buSzPts val="1100"/>
                <a:buFont typeface="Arial"/>
                <a:buNone/>
              </a:pPr>
              <a:r>
                <a:rPr b="1" i="0" lang="en-GB" sz="3000" u="none" cap="none" strike="noStrike">
                  <a:solidFill>
                    <a:schemeClr val="lt1"/>
                  </a:solidFill>
                  <a:latin typeface="Comfortaa"/>
                  <a:ea typeface="Comfortaa"/>
                  <a:cs typeface="Comfortaa"/>
                  <a:sym typeface="Comfortaa"/>
                </a:rPr>
                <a:t>types in hyperlipidemia</a:t>
              </a:r>
              <a:endParaRPr b="1" i="0" sz="3000" u="none" cap="none" strike="noStrike">
                <a:solidFill>
                  <a:schemeClr val="lt1"/>
                </a:solidFill>
                <a:latin typeface="Comfortaa"/>
                <a:ea typeface="Comfortaa"/>
                <a:cs typeface="Comfortaa"/>
                <a:sym typeface="Comfortaa"/>
              </a:endParaRPr>
            </a:p>
            <a:p>
              <a:pPr indent="0" lvl="0" marL="0" marR="0" rtl="0" algn="ctr">
                <a:lnSpc>
                  <a:spcPct val="100000"/>
                </a:lnSpc>
                <a:spcBef>
                  <a:spcPts val="0"/>
                </a:spcBef>
                <a:spcAft>
                  <a:spcPts val="0"/>
                </a:spcAft>
                <a:buClr>
                  <a:schemeClr val="dk1"/>
                </a:buClr>
                <a:buSzPts val="1100"/>
                <a:buFont typeface="Arial"/>
                <a:buNone/>
              </a:pPr>
              <a:r>
                <a:t/>
              </a:r>
              <a:endParaRPr b="1" i="0" sz="3000" u="none" cap="none" strike="noStrike">
                <a:solidFill>
                  <a:schemeClr val="lt1"/>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bin"/>
                <a:ea typeface="Cabin"/>
                <a:cs typeface="Cabin"/>
                <a:sym typeface="Cabin"/>
              </a:endParaRPr>
            </a:p>
          </p:txBody>
        </p:sp>
      </p:grpSp>
      <p:sp>
        <p:nvSpPr>
          <p:cNvPr id="209" name="Google Shape;209;p11"/>
          <p:cNvSpPr txBox="1"/>
          <p:nvPr/>
        </p:nvSpPr>
        <p:spPr>
          <a:xfrm>
            <a:off x="2240888" y="6359150"/>
            <a:ext cx="23955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EFEFEF"/>
                </a:solidFill>
                <a:latin typeface="Comfortaa"/>
                <a:ea typeface="Comfortaa"/>
                <a:cs typeface="Comfortaa"/>
                <a:sym typeface="Comfortaa"/>
              </a:rPr>
              <a:t>(High levels)</a:t>
            </a:r>
            <a:endParaRPr b="0" i="0" sz="1200" u="none" cap="none" strike="noStrike">
              <a:solidFill>
                <a:srgbClr val="EFEFEF"/>
              </a:solidFill>
              <a:latin typeface="Comfortaa"/>
              <a:ea typeface="Comfortaa"/>
              <a:cs typeface="Comfortaa"/>
              <a:sym typeface="Comfortaa"/>
            </a:endParaRPr>
          </a:p>
        </p:txBody>
      </p:sp>
      <p:sp>
        <p:nvSpPr>
          <p:cNvPr id="210" name="Google Shape;210;p11"/>
          <p:cNvSpPr/>
          <p:nvPr/>
        </p:nvSpPr>
        <p:spPr>
          <a:xfrm>
            <a:off x="-76400" y="6728450"/>
            <a:ext cx="1732500" cy="49890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70AD47"/>
                </a:solidFill>
                <a:latin typeface="Titillium Web"/>
                <a:ea typeface="Titillium Web"/>
                <a:cs typeface="Titillium Web"/>
                <a:sym typeface="Titillium Web"/>
              </a:rPr>
              <a:t>*High cholesterol markers in blood tests*</a:t>
            </a:r>
            <a:endParaRPr b="0" i="0" sz="1100" u="none" cap="none" strike="noStrike">
              <a:solidFill>
                <a:srgbClr val="70AD47"/>
              </a:solidFill>
              <a:latin typeface="Titillium Web"/>
              <a:ea typeface="Titillium Web"/>
              <a:cs typeface="Titillium Web"/>
              <a:sym typeface="Titillium Web"/>
            </a:endParaRPr>
          </a:p>
        </p:txBody>
      </p:sp>
      <p:sp>
        <p:nvSpPr>
          <p:cNvPr id="211" name="Google Shape;211;p11"/>
          <p:cNvSpPr txBox="1"/>
          <p:nvPr/>
        </p:nvSpPr>
        <p:spPr>
          <a:xfrm>
            <a:off x="4412869" y="2572542"/>
            <a:ext cx="3000000" cy="36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6AA84F"/>
                </a:solidFill>
                <a:latin typeface="Titillium Web"/>
                <a:ea typeface="Titillium Web"/>
                <a:cs typeface="Titillium Web"/>
                <a:sym typeface="Titillium Web"/>
              </a:rPr>
              <a:t>^Factors cause endothelial injury </a:t>
            </a:r>
            <a:endParaRPr b="0" i="0" sz="1200" u="none" cap="none" strike="noStrike">
              <a:solidFill>
                <a:srgbClr val="B7B7B7"/>
              </a:solidFill>
              <a:latin typeface="Titillium Web"/>
              <a:ea typeface="Titillium Web"/>
              <a:cs typeface="Titillium Web"/>
              <a:sym typeface="Titillium We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
          <p:cNvSpPr txBox="1"/>
          <p:nvPr>
            <p:ph type="title"/>
          </p:nvPr>
        </p:nvSpPr>
        <p:spPr>
          <a:xfrm>
            <a:off x="-72834" y="441461"/>
            <a:ext cx="5611800" cy="687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GB"/>
              <a:t>Pathogenesis of AS</a:t>
            </a:r>
            <a:endParaRPr/>
          </a:p>
          <a:p>
            <a:pPr indent="0" lvl="0" marL="0" rtl="0" algn="l">
              <a:lnSpc>
                <a:spcPct val="100000"/>
              </a:lnSpc>
              <a:spcBef>
                <a:spcPts val="0"/>
              </a:spcBef>
              <a:spcAft>
                <a:spcPts val="0"/>
              </a:spcAft>
              <a:buSzPct val="166666"/>
              <a:buNone/>
            </a:pPr>
            <a:r>
              <a:t/>
            </a:r>
            <a:endParaRPr sz="2400">
              <a:solidFill>
                <a:srgbClr val="44546A"/>
              </a:solidFill>
              <a:latin typeface="Comic Sans MS"/>
              <a:ea typeface="Comic Sans MS"/>
              <a:cs typeface="Comic Sans MS"/>
              <a:sym typeface="Comic Sans MS"/>
            </a:endParaRPr>
          </a:p>
        </p:txBody>
      </p:sp>
      <p:pic>
        <p:nvPicPr>
          <p:cNvPr id="217" name="Google Shape;217;p12"/>
          <p:cNvPicPr preferRelativeResize="0"/>
          <p:nvPr/>
        </p:nvPicPr>
        <p:blipFill rotWithShape="1">
          <a:blip r:embed="rId3">
            <a:alphaModFix/>
          </a:blip>
          <a:srcRect b="0" l="0" r="0" t="0"/>
          <a:stretch/>
        </p:blipFill>
        <p:spPr>
          <a:xfrm>
            <a:off x="4673553" y="1281749"/>
            <a:ext cx="2089200" cy="5242174"/>
          </a:xfrm>
          <a:prstGeom prst="rect">
            <a:avLst/>
          </a:prstGeom>
          <a:noFill/>
          <a:ln>
            <a:noFill/>
          </a:ln>
        </p:spPr>
      </p:pic>
      <p:pic>
        <p:nvPicPr>
          <p:cNvPr id="218" name="Google Shape;218;p12"/>
          <p:cNvPicPr preferRelativeResize="0"/>
          <p:nvPr/>
        </p:nvPicPr>
        <p:blipFill rotWithShape="1">
          <a:blip r:embed="rId4">
            <a:alphaModFix/>
          </a:blip>
          <a:srcRect b="0" l="0" r="0" t="0"/>
          <a:stretch/>
        </p:blipFill>
        <p:spPr>
          <a:xfrm>
            <a:off x="4145025" y="7493174"/>
            <a:ext cx="2712983" cy="2095152"/>
          </a:xfrm>
          <a:prstGeom prst="rect">
            <a:avLst/>
          </a:prstGeom>
          <a:noFill/>
          <a:ln cap="flat" cmpd="sng" w="9525">
            <a:solidFill>
              <a:srgbClr val="4285F4"/>
            </a:solidFill>
            <a:prstDash val="lgDash"/>
            <a:round/>
            <a:headEnd len="sm" w="sm" type="none"/>
            <a:tailEnd len="sm" w="sm" type="none"/>
          </a:ln>
        </p:spPr>
      </p:pic>
      <p:sp>
        <p:nvSpPr>
          <p:cNvPr id="219" name="Google Shape;219;p12"/>
          <p:cNvSpPr txBox="1"/>
          <p:nvPr/>
        </p:nvSpPr>
        <p:spPr>
          <a:xfrm>
            <a:off x="810000" y="880050"/>
            <a:ext cx="5114700" cy="38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i="0" lang="en-GB" sz="1300" u="none" cap="none" strike="noStrike">
                <a:solidFill>
                  <a:srgbClr val="44546A"/>
                </a:solidFill>
                <a:latin typeface="Titillium Web"/>
                <a:ea typeface="Titillium Web"/>
                <a:cs typeface="Titillium Web"/>
                <a:sym typeface="Titillium Web"/>
              </a:rPr>
              <a:t>The hypothesis is that AS is a response to injury</a:t>
            </a:r>
            <a:endParaRPr i="0" sz="1300" u="none" cap="none" strike="noStrike">
              <a:solidFill>
                <a:srgbClr val="000000"/>
              </a:solidFill>
              <a:latin typeface="Titillium Web"/>
              <a:ea typeface="Titillium Web"/>
              <a:cs typeface="Titillium Web"/>
              <a:sym typeface="Titillium Web"/>
            </a:endParaRPr>
          </a:p>
        </p:txBody>
      </p:sp>
      <p:sp>
        <p:nvSpPr>
          <p:cNvPr id="220" name="Google Shape;220;p12"/>
          <p:cNvSpPr txBox="1"/>
          <p:nvPr/>
        </p:nvSpPr>
        <p:spPr>
          <a:xfrm>
            <a:off x="632125" y="1333950"/>
            <a:ext cx="4149300" cy="105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A64D79"/>
                </a:solidFill>
                <a:latin typeface="Titillium Web"/>
                <a:ea typeface="Titillium Web"/>
                <a:cs typeface="Titillium Web"/>
                <a:sym typeface="Titillium Web"/>
              </a:rPr>
              <a:t>LP Accumulation</a:t>
            </a:r>
            <a:endParaRPr b="1" i="0" sz="1200" u="none" cap="none" strike="noStrike">
              <a:solidFill>
                <a:srgbClr val="A64D79"/>
              </a:solidFill>
              <a:latin typeface="Titillium Web"/>
              <a:ea typeface="Titillium Web"/>
              <a:cs typeface="Titillium Web"/>
              <a:sym typeface="Titillium Web"/>
            </a:endParaRPr>
          </a:p>
          <a:p>
            <a:pPr indent="0" lvl="0" marL="457200" marR="0" rtl="0" algn="l">
              <a:lnSpc>
                <a:spcPct val="100000"/>
              </a:lnSpc>
              <a:spcBef>
                <a:spcPts val="0"/>
              </a:spcBef>
              <a:spcAft>
                <a:spcPts val="0"/>
              </a:spcAft>
              <a:buClr>
                <a:srgbClr val="000000"/>
              </a:buClr>
              <a:buSzPts val="1200"/>
              <a:buFont typeface="Arial"/>
              <a:buNone/>
            </a:pPr>
            <a:r>
              <a:rPr i="0" lang="en-GB" sz="1200" u="none" cap="none" strike="noStrike">
                <a:solidFill>
                  <a:srgbClr val="A64D79"/>
                </a:solidFill>
                <a:latin typeface="Titillium Web"/>
                <a:ea typeface="Titillium Web"/>
                <a:cs typeface="Titillium Web"/>
                <a:sym typeface="Titillium Web"/>
              </a:rPr>
              <a:t>Mainly LDL with its high cholesterol content in the vessel wall and</a:t>
            </a:r>
            <a:r>
              <a:rPr i="0" lang="en-GB" sz="1200" u="none" cap="none" strike="noStrike">
                <a:solidFill>
                  <a:srgbClr val="C27BA0"/>
                </a:solidFill>
                <a:latin typeface="Titillium Web"/>
                <a:ea typeface="Titillium Web"/>
                <a:cs typeface="Titillium Web"/>
                <a:sym typeface="Titillium Web"/>
              </a:rPr>
              <a:t> </a:t>
            </a:r>
            <a:r>
              <a:rPr b="1" i="0" lang="en-GB" sz="1200" u="none" cap="none" strike="noStrike">
                <a:solidFill>
                  <a:srgbClr val="CC0000"/>
                </a:solidFill>
                <a:latin typeface="Titillium Web"/>
                <a:ea typeface="Titillium Web"/>
                <a:cs typeface="Titillium Web"/>
                <a:sym typeface="Titillium Web"/>
              </a:rPr>
              <a:t>subtle chronic endothelial injury</a:t>
            </a:r>
            <a:endParaRPr b="1" i="0" sz="1200" u="none" cap="none" strike="noStrike">
              <a:solidFill>
                <a:srgbClr val="CC0000"/>
              </a:solidFill>
              <a:latin typeface="Titillium Web"/>
              <a:ea typeface="Titillium Web"/>
              <a:cs typeface="Titillium Web"/>
              <a:sym typeface="Titillium Web"/>
            </a:endParaRPr>
          </a:p>
          <a:p>
            <a:pPr indent="0" lvl="0" marL="457200" marR="0" rtl="0" algn="l">
              <a:lnSpc>
                <a:spcPct val="100000"/>
              </a:lnSpc>
              <a:spcBef>
                <a:spcPts val="0"/>
              </a:spcBef>
              <a:spcAft>
                <a:spcPts val="0"/>
              </a:spcAft>
              <a:buClr>
                <a:srgbClr val="000000"/>
              </a:buClr>
              <a:buSzPts val="1200"/>
              <a:buFont typeface="Arial"/>
              <a:buNone/>
            </a:pPr>
            <a:r>
              <a:t/>
            </a:r>
            <a:endParaRPr i="0" sz="1200" u="none" cap="none" strike="noStrike">
              <a:solidFill>
                <a:srgbClr val="44546A"/>
              </a:solidFill>
              <a:latin typeface="Titillium Web"/>
              <a:ea typeface="Titillium Web"/>
              <a:cs typeface="Titillium Web"/>
              <a:sym typeface="Titillium Web"/>
            </a:endParaRPr>
          </a:p>
        </p:txBody>
      </p:sp>
      <p:sp>
        <p:nvSpPr>
          <p:cNvPr id="221" name="Google Shape;221;p12"/>
          <p:cNvSpPr txBox="1"/>
          <p:nvPr/>
        </p:nvSpPr>
        <p:spPr>
          <a:xfrm>
            <a:off x="632125" y="2158725"/>
            <a:ext cx="4149300" cy="614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CC0000"/>
                </a:solidFill>
                <a:latin typeface="Titillium Web"/>
                <a:ea typeface="Titillium Web"/>
                <a:cs typeface="Titillium Web"/>
                <a:sym typeface="Titillium Web"/>
              </a:rPr>
              <a:t>Increased permeability</a:t>
            </a:r>
            <a:r>
              <a:rPr i="0" lang="en-GB" sz="1200" u="none" cap="none" strike="noStrike">
                <a:solidFill>
                  <a:srgbClr val="C27BA0"/>
                </a:solidFill>
                <a:latin typeface="Titillium Web"/>
                <a:ea typeface="Titillium Web"/>
                <a:cs typeface="Titillium Web"/>
                <a:sym typeface="Titillium Web"/>
              </a:rPr>
              <a:t> </a:t>
            </a:r>
            <a:r>
              <a:rPr i="0" lang="en-GB" sz="1200" u="none" cap="none" strike="noStrike">
                <a:solidFill>
                  <a:srgbClr val="A64D79"/>
                </a:solidFill>
                <a:latin typeface="Titillium Web"/>
                <a:ea typeface="Titillium Web"/>
                <a:cs typeface="Titillium Web"/>
                <a:sym typeface="Titillium Web"/>
              </a:rPr>
              <a:t>and </a:t>
            </a:r>
            <a:r>
              <a:rPr b="1" i="0" lang="en-GB" sz="1200" u="none" cap="none" strike="noStrike">
                <a:solidFill>
                  <a:srgbClr val="CC0000"/>
                </a:solidFill>
                <a:latin typeface="Titillium Web"/>
                <a:ea typeface="Titillium Web"/>
                <a:cs typeface="Titillium Web"/>
                <a:sym typeface="Titillium Web"/>
              </a:rPr>
              <a:t>leukocyte (monocyte) adhesion</a:t>
            </a:r>
            <a:endParaRPr b="1" i="0" sz="1200" u="none" cap="none" strike="noStrike">
              <a:solidFill>
                <a:srgbClr val="CC0000"/>
              </a:solidFill>
              <a:latin typeface="Titillium Web"/>
              <a:ea typeface="Titillium Web"/>
              <a:cs typeface="Titillium Web"/>
              <a:sym typeface="Titillium Web"/>
            </a:endParaRPr>
          </a:p>
        </p:txBody>
      </p:sp>
      <p:sp>
        <p:nvSpPr>
          <p:cNvPr id="222" name="Google Shape;222;p12"/>
          <p:cNvSpPr txBox="1"/>
          <p:nvPr/>
        </p:nvSpPr>
        <p:spPr>
          <a:xfrm>
            <a:off x="632125" y="2969575"/>
            <a:ext cx="4149300" cy="993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CC0000"/>
                </a:solidFill>
                <a:latin typeface="Titillium Web"/>
                <a:ea typeface="Titillium Web"/>
                <a:cs typeface="Titillium Web"/>
                <a:sym typeface="Titillium Web"/>
              </a:rPr>
              <a:t>Adhesion</a:t>
            </a:r>
            <a:r>
              <a:rPr b="1" i="0" lang="en-GB" sz="1200" u="none" cap="none" strike="noStrike">
                <a:solidFill>
                  <a:srgbClr val="980000"/>
                </a:solidFill>
                <a:latin typeface="Titillium Web"/>
                <a:ea typeface="Titillium Web"/>
                <a:cs typeface="Titillium Web"/>
                <a:sym typeface="Titillium Web"/>
              </a:rPr>
              <a:t> </a:t>
            </a:r>
            <a:r>
              <a:rPr b="1" i="0" lang="en-GB" sz="1200" u="none" cap="none" strike="noStrike">
                <a:solidFill>
                  <a:srgbClr val="A64D79"/>
                </a:solidFill>
                <a:latin typeface="Titillium Web"/>
                <a:ea typeface="Titillium Web"/>
                <a:cs typeface="Titillium Web"/>
                <a:sym typeface="Titillium Web"/>
              </a:rPr>
              <a:t>of blood leukocytes</a:t>
            </a:r>
            <a:r>
              <a:rPr b="1" i="0" lang="en-GB" sz="1200" u="none" cap="none" strike="noStrike">
                <a:solidFill>
                  <a:srgbClr val="980000"/>
                </a:solidFill>
                <a:latin typeface="Titillium Web"/>
                <a:ea typeface="Titillium Web"/>
                <a:cs typeface="Titillium Web"/>
                <a:sym typeface="Titillium Web"/>
              </a:rPr>
              <a:t> </a:t>
            </a:r>
            <a:r>
              <a:rPr b="1" i="0" lang="en-GB" sz="1200" u="none" cap="none" strike="noStrike">
                <a:solidFill>
                  <a:srgbClr val="CC0000"/>
                </a:solidFill>
                <a:latin typeface="Titillium Web"/>
                <a:ea typeface="Titillium Web"/>
                <a:cs typeface="Titillium Web"/>
                <a:sym typeface="Titillium Web"/>
              </a:rPr>
              <a:t>to the endothelium</a:t>
            </a:r>
            <a:endParaRPr b="1" i="0" sz="1200" u="none" cap="none" strike="noStrike">
              <a:solidFill>
                <a:srgbClr val="CC0000"/>
              </a:solidFill>
              <a:latin typeface="Titillium Web"/>
              <a:ea typeface="Titillium Web"/>
              <a:cs typeface="Titillium Web"/>
              <a:sym typeface="Titillium Web"/>
            </a:endParaRPr>
          </a:p>
          <a:p>
            <a:pPr indent="0" lvl="0" marL="457200" marR="0" rtl="0" algn="l">
              <a:lnSpc>
                <a:spcPct val="100000"/>
              </a:lnSpc>
              <a:spcBef>
                <a:spcPts val="0"/>
              </a:spcBef>
              <a:spcAft>
                <a:spcPts val="0"/>
              </a:spcAft>
              <a:buClr>
                <a:srgbClr val="000000"/>
              </a:buClr>
              <a:buSzPts val="1200"/>
              <a:buFont typeface="Arial"/>
              <a:buNone/>
            </a:pPr>
            <a:r>
              <a:rPr i="0" lang="en-GB" sz="1200" u="none" cap="none" strike="noStrike">
                <a:solidFill>
                  <a:srgbClr val="CC0000"/>
                </a:solidFill>
                <a:latin typeface="Titillium Web"/>
                <a:ea typeface="Titillium Web"/>
                <a:cs typeface="Titillium Web"/>
                <a:sym typeface="Titillium Web"/>
              </a:rPr>
              <a:t>Then leukocytes </a:t>
            </a:r>
            <a:r>
              <a:rPr b="1" i="0" lang="en-GB" sz="1200" u="none" cap="none" strike="noStrike">
                <a:solidFill>
                  <a:srgbClr val="CC0000"/>
                </a:solidFill>
                <a:latin typeface="Titillium Web"/>
                <a:ea typeface="Titillium Web"/>
                <a:cs typeface="Titillium Web"/>
                <a:sym typeface="Titillium Web"/>
              </a:rPr>
              <a:t>migrate</a:t>
            </a:r>
            <a:r>
              <a:rPr b="1" i="0" lang="en-GB" sz="1200" u="none" cap="none" strike="noStrike">
                <a:solidFill>
                  <a:srgbClr val="A64D79"/>
                </a:solidFill>
                <a:latin typeface="Titillium Web"/>
                <a:ea typeface="Titillium Web"/>
                <a:cs typeface="Titillium Web"/>
                <a:sym typeface="Titillium Web"/>
              </a:rPr>
              <a:t> </a:t>
            </a:r>
            <a:r>
              <a:rPr i="0" lang="en-GB" sz="1200" u="none" cap="none" strike="noStrike">
                <a:solidFill>
                  <a:srgbClr val="A64D79"/>
                </a:solidFill>
                <a:latin typeface="Titillium Web"/>
                <a:ea typeface="Titillium Web"/>
                <a:cs typeface="Titillium Web"/>
                <a:sym typeface="Titillium Web"/>
              </a:rPr>
              <a:t>into intima &amp; transform into macrophages &amp; foam cells</a:t>
            </a:r>
            <a:endParaRPr i="0" sz="1200" u="none" cap="none" strike="noStrike">
              <a:solidFill>
                <a:srgbClr val="A64D79"/>
              </a:solidFill>
              <a:latin typeface="Titillium Web"/>
              <a:ea typeface="Titillium Web"/>
              <a:cs typeface="Titillium Web"/>
              <a:sym typeface="Titillium Web"/>
            </a:endParaRPr>
          </a:p>
        </p:txBody>
      </p:sp>
      <p:sp>
        <p:nvSpPr>
          <p:cNvPr id="223" name="Google Shape;223;p12"/>
          <p:cNvSpPr txBox="1"/>
          <p:nvPr/>
        </p:nvSpPr>
        <p:spPr>
          <a:xfrm>
            <a:off x="632125" y="3879150"/>
            <a:ext cx="2226300" cy="384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CC0000"/>
                </a:solidFill>
                <a:latin typeface="Titillium Web"/>
                <a:ea typeface="Titillium Web"/>
                <a:cs typeface="Titillium Web"/>
                <a:sym typeface="Titillium Web"/>
              </a:rPr>
              <a:t>Adhesion of Platelets</a:t>
            </a:r>
            <a:endParaRPr b="1" i="0" sz="1200" u="none" cap="none" strike="noStrike">
              <a:solidFill>
                <a:srgbClr val="CC0000"/>
              </a:solidFill>
              <a:latin typeface="Titillium Web"/>
              <a:ea typeface="Titillium Web"/>
              <a:cs typeface="Titillium Web"/>
              <a:sym typeface="Titillium Web"/>
            </a:endParaRPr>
          </a:p>
        </p:txBody>
      </p:sp>
      <p:sp>
        <p:nvSpPr>
          <p:cNvPr id="224" name="Google Shape;224;p12"/>
          <p:cNvSpPr txBox="1"/>
          <p:nvPr/>
        </p:nvSpPr>
        <p:spPr>
          <a:xfrm>
            <a:off x="601675" y="4650988"/>
            <a:ext cx="4041300" cy="123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A64D79"/>
                </a:solidFill>
                <a:latin typeface="Titillium Web"/>
                <a:ea typeface="Titillium Web"/>
                <a:cs typeface="Titillium Web"/>
                <a:sym typeface="Titillium Web"/>
              </a:rPr>
              <a:t>Release of Factors</a:t>
            </a:r>
            <a:endParaRPr b="1" i="0" sz="1200" u="none" cap="none" strike="noStrike">
              <a:solidFill>
                <a:srgbClr val="A64D79"/>
              </a:solidFill>
              <a:latin typeface="Titillium Web"/>
              <a:ea typeface="Titillium Web"/>
              <a:cs typeface="Titillium Web"/>
              <a:sym typeface="Titillium Web"/>
            </a:endParaRPr>
          </a:p>
          <a:p>
            <a:pPr indent="0" lvl="0" marL="457200" marR="0" rtl="0" algn="l">
              <a:lnSpc>
                <a:spcPct val="100000"/>
              </a:lnSpc>
              <a:spcBef>
                <a:spcPts val="0"/>
              </a:spcBef>
              <a:spcAft>
                <a:spcPts val="0"/>
              </a:spcAft>
              <a:buClr>
                <a:srgbClr val="000000"/>
              </a:buClr>
              <a:buSzPts val="1200"/>
              <a:buFont typeface="Arial"/>
              <a:buNone/>
            </a:pPr>
            <a:r>
              <a:rPr i="0" lang="en-GB" sz="1200" u="none" cap="none" strike="noStrike">
                <a:solidFill>
                  <a:srgbClr val="A64D79"/>
                </a:solidFill>
                <a:latin typeface="Titillium Web"/>
                <a:ea typeface="Titillium Web"/>
                <a:cs typeface="Titillium Web"/>
                <a:sym typeface="Titillium Web"/>
              </a:rPr>
              <a:t>From activated platelets,</a:t>
            </a:r>
            <a:endParaRPr i="0" sz="1200" u="none" cap="none" strike="noStrike">
              <a:solidFill>
                <a:srgbClr val="A64D79"/>
              </a:solidFill>
              <a:latin typeface="Titillium Web"/>
              <a:ea typeface="Titillium Web"/>
              <a:cs typeface="Titillium Web"/>
              <a:sym typeface="Titillium Web"/>
            </a:endParaRPr>
          </a:p>
          <a:p>
            <a:pPr indent="0" lvl="0" marL="457200" marR="0" rtl="0" algn="l">
              <a:lnSpc>
                <a:spcPct val="100000"/>
              </a:lnSpc>
              <a:spcBef>
                <a:spcPts val="0"/>
              </a:spcBef>
              <a:spcAft>
                <a:spcPts val="0"/>
              </a:spcAft>
              <a:buClr>
                <a:srgbClr val="000000"/>
              </a:buClr>
              <a:buSzPts val="1200"/>
              <a:buFont typeface="Arial"/>
              <a:buNone/>
            </a:pPr>
            <a:r>
              <a:rPr i="0" lang="en-GB" sz="1200" u="none" cap="none" strike="noStrike">
                <a:solidFill>
                  <a:srgbClr val="A64D79"/>
                </a:solidFill>
                <a:latin typeface="Titillium Web"/>
                <a:ea typeface="Titillium Web"/>
                <a:cs typeface="Titillium Web"/>
                <a:sym typeface="Titillium Web"/>
              </a:rPr>
              <a:t>macrophages, or vascular cells to cause </a:t>
            </a:r>
            <a:r>
              <a:rPr i="0" lang="en-GB" sz="1200" u="none" cap="none" strike="noStrike">
                <a:solidFill>
                  <a:srgbClr val="CC0000"/>
                </a:solidFill>
                <a:latin typeface="Titillium Web"/>
                <a:ea typeface="Titillium Web"/>
                <a:cs typeface="Titillium Web"/>
                <a:sym typeface="Titillium Web"/>
              </a:rPr>
              <a:t>migration of SMCs from media</a:t>
            </a:r>
            <a:r>
              <a:rPr i="0" lang="en-GB" sz="1200" u="none" cap="none" strike="noStrike">
                <a:solidFill>
                  <a:srgbClr val="44546A"/>
                </a:solidFill>
                <a:latin typeface="Titillium Web"/>
                <a:ea typeface="Titillium Web"/>
                <a:cs typeface="Titillium Web"/>
                <a:sym typeface="Titillium Web"/>
              </a:rPr>
              <a:t> </a:t>
            </a:r>
            <a:r>
              <a:rPr i="0" lang="en-GB" sz="1200" u="none" cap="none" strike="noStrike">
                <a:solidFill>
                  <a:srgbClr val="A64D79"/>
                </a:solidFill>
                <a:latin typeface="Titillium Web"/>
                <a:ea typeface="Titillium Web"/>
                <a:cs typeface="Titillium Web"/>
                <a:sym typeface="Titillium Web"/>
              </a:rPr>
              <a:t>into the intima.</a:t>
            </a:r>
            <a:endParaRPr i="0" sz="1200" u="none" cap="none" strike="noStrike">
              <a:solidFill>
                <a:srgbClr val="A64D79"/>
              </a:solidFill>
              <a:latin typeface="Titillium Web"/>
              <a:ea typeface="Titillium Web"/>
              <a:cs typeface="Titillium Web"/>
              <a:sym typeface="Titillium Web"/>
            </a:endParaRPr>
          </a:p>
        </p:txBody>
      </p:sp>
      <p:sp>
        <p:nvSpPr>
          <p:cNvPr id="225" name="Google Shape;225;p12"/>
          <p:cNvSpPr txBox="1"/>
          <p:nvPr/>
        </p:nvSpPr>
        <p:spPr>
          <a:xfrm>
            <a:off x="632125" y="5597850"/>
            <a:ext cx="3980400" cy="993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CC0000"/>
                </a:solidFill>
                <a:latin typeface="Titillium Web"/>
                <a:ea typeface="Titillium Web"/>
                <a:cs typeface="Titillium Web"/>
                <a:sym typeface="Titillium Web"/>
              </a:rPr>
              <a:t>Proliferation of smooth</a:t>
            </a:r>
            <a:endParaRPr b="1" i="0" sz="1200" u="none" cap="none" strike="noStrike">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CC0000"/>
                </a:solidFill>
                <a:latin typeface="Titillium Web"/>
                <a:ea typeface="Titillium Web"/>
                <a:cs typeface="Titillium Web"/>
                <a:sym typeface="Titillium Web"/>
              </a:rPr>
              <a:t>muscle cells in intima, and production of EC matrix</a:t>
            </a:r>
            <a:r>
              <a:rPr b="1" i="0" lang="en-GB" sz="1200" u="none" cap="none" strike="noStrike">
                <a:solidFill>
                  <a:srgbClr val="980000"/>
                </a:solidFill>
                <a:latin typeface="Titillium Web"/>
                <a:ea typeface="Titillium Web"/>
                <a:cs typeface="Titillium Web"/>
                <a:sym typeface="Titillium Web"/>
              </a:rPr>
              <a:t> </a:t>
            </a:r>
            <a:r>
              <a:rPr i="0" lang="en-GB" sz="1200" u="none" cap="none" strike="noStrike">
                <a:solidFill>
                  <a:srgbClr val="A64D79"/>
                </a:solidFill>
                <a:latin typeface="Titillium Web"/>
                <a:ea typeface="Titillium Web"/>
                <a:cs typeface="Titillium Web"/>
                <a:sym typeface="Titillium Web"/>
              </a:rPr>
              <a:t>(collagen &amp; proteoglycans).</a:t>
            </a:r>
            <a:endParaRPr i="0" sz="1200" u="none" cap="none" strike="noStrike">
              <a:solidFill>
                <a:srgbClr val="A64D79"/>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70AD47"/>
                </a:solidFill>
                <a:latin typeface="Titillium Web"/>
                <a:ea typeface="Titillium Web"/>
                <a:cs typeface="Titillium Web"/>
                <a:sym typeface="Titillium Web"/>
              </a:rPr>
              <a:t>Produces proper atheroma</a:t>
            </a:r>
            <a:endParaRPr i="0" sz="1200" u="none" cap="none" strike="noStrike">
              <a:solidFill>
                <a:srgbClr val="70AD47"/>
              </a:solidFill>
              <a:latin typeface="Titillium Web"/>
              <a:ea typeface="Titillium Web"/>
              <a:cs typeface="Titillium Web"/>
              <a:sym typeface="Titillium Web"/>
            </a:endParaRPr>
          </a:p>
        </p:txBody>
      </p:sp>
      <p:sp>
        <p:nvSpPr>
          <p:cNvPr id="226" name="Google Shape;226;p12"/>
          <p:cNvSpPr txBox="1"/>
          <p:nvPr/>
        </p:nvSpPr>
        <p:spPr>
          <a:xfrm>
            <a:off x="646951" y="6573900"/>
            <a:ext cx="3402900" cy="78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A64D79"/>
                </a:solidFill>
                <a:latin typeface="Titillium Web"/>
                <a:ea typeface="Titillium Web"/>
                <a:cs typeface="Titillium Web"/>
                <a:sym typeface="Titillium Web"/>
              </a:rPr>
              <a:t>Enhanced accumulation of intracellular (macrophages and SMCs) and extracellularly lipids.</a:t>
            </a:r>
            <a:endParaRPr i="0" sz="1200" u="none" cap="none" strike="noStrike">
              <a:solidFill>
                <a:srgbClr val="A64D79"/>
              </a:solidFill>
              <a:latin typeface="Titillium Web"/>
              <a:ea typeface="Titillium Web"/>
              <a:cs typeface="Titillium Web"/>
              <a:sym typeface="Titillium Web"/>
            </a:endParaRPr>
          </a:p>
        </p:txBody>
      </p:sp>
      <p:sp>
        <p:nvSpPr>
          <p:cNvPr id="227" name="Google Shape;227;p12"/>
          <p:cNvSpPr txBox="1"/>
          <p:nvPr/>
        </p:nvSpPr>
        <p:spPr>
          <a:xfrm>
            <a:off x="123300" y="7357925"/>
            <a:ext cx="4450200" cy="237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3D85C6"/>
                </a:solidFill>
                <a:latin typeface="Titillium Web"/>
                <a:ea typeface="Titillium Web"/>
                <a:cs typeface="Titillium Web"/>
                <a:sym typeface="Titillium Web"/>
              </a:rPr>
              <a:t>The main components of a fibrofatty plaques:</a:t>
            </a:r>
            <a:endParaRPr b="1" i="0" sz="1200" u="none" cap="none" strike="noStrike">
              <a:solidFill>
                <a:srgbClr val="3D85C6"/>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3D85C6"/>
              </a:buClr>
              <a:buSzPts val="1200"/>
              <a:buFont typeface="Titillium Web"/>
              <a:buChar char="-"/>
            </a:pPr>
            <a:r>
              <a:rPr b="1" i="0" lang="en-GB" sz="1200" u="none" cap="none" strike="noStrike">
                <a:solidFill>
                  <a:srgbClr val="3D85C6"/>
                </a:solidFill>
                <a:latin typeface="Titillium Web"/>
                <a:ea typeface="Titillium Web"/>
                <a:cs typeface="Titillium Web"/>
                <a:sym typeface="Titillium Web"/>
              </a:rPr>
              <a:t>Lipids</a:t>
            </a:r>
            <a:endParaRPr b="1" i="0" sz="1200" u="none" cap="none" strike="noStrike">
              <a:solidFill>
                <a:srgbClr val="3D85C6"/>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3D85C6"/>
              </a:buClr>
              <a:buSzPts val="1200"/>
              <a:buFont typeface="Titillium Web"/>
              <a:buChar char="-"/>
            </a:pPr>
            <a:r>
              <a:rPr b="1" i="0" lang="en-GB" sz="1200" u="none" cap="none" strike="noStrike">
                <a:solidFill>
                  <a:srgbClr val="3D85C6"/>
                </a:solidFill>
                <a:latin typeface="Titillium Web"/>
                <a:ea typeface="Titillium Web"/>
                <a:cs typeface="Titillium Web"/>
                <a:sym typeface="Titillium Web"/>
              </a:rPr>
              <a:t>Extracellular matrix </a:t>
            </a:r>
            <a:endParaRPr b="1" i="0" sz="1200" u="none" cap="none" strike="noStrike">
              <a:solidFill>
                <a:srgbClr val="3D85C6"/>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3D85C6"/>
              </a:buClr>
              <a:buSzPts val="1200"/>
              <a:buFont typeface="Titillium Web"/>
              <a:buChar char="-"/>
            </a:pPr>
            <a:r>
              <a:rPr b="1" i="0" lang="en-GB" sz="1200" u="none" cap="none" strike="noStrike">
                <a:solidFill>
                  <a:srgbClr val="3D85C6"/>
                </a:solidFill>
                <a:latin typeface="Titillium Web"/>
                <a:ea typeface="Titillium Web"/>
                <a:cs typeface="Titillium Web"/>
                <a:sym typeface="Titillium Web"/>
              </a:rPr>
              <a:t>Cell, Proliferating smooth muscle cells </a:t>
            </a:r>
            <a:endParaRPr b="1" i="0" sz="1200" u="none" cap="none" strike="noStrike">
              <a:solidFill>
                <a:srgbClr val="3D85C6"/>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3D85C6"/>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3D85C6"/>
                </a:solidFill>
                <a:latin typeface="Titillium Web"/>
                <a:ea typeface="Titillium Web"/>
                <a:cs typeface="Titillium Web"/>
                <a:sym typeface="Titillium Web"/>
              </a:rPr>
              <a:t>Endothelial injury</a:t>
            </a:r>
            <a:endParaRPr b="1" i="0" sz="1200" u="none" cap="none" strike="noStrike">
              <a:solidFill>
                <a:srgbClr val="3D85C6"/>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3D85C6"/>
                </a:solidFill>
                <a:latin typeface="Titillium Web"/>
                <a:ea typeface="Titillium Web"/>
                <a:cs typeface="Titillium Web"/>
                <a:sym typeface="Titillium Web"/>
              </a:rPr>
              <a:t>– Not completely understood</a:t>
            </a:r>
            <a:endParaRPr i="0" sz="1200" u="none" cap="none" strike="noStrike">
              <a:solidFill>
                <a:srgbClr val="3D85C6"/>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3D85C6"/>
                </a:solidFill>
                <a:latin typeface="Titillium Web"/>
                <a:ea typeface="Titillium Web"/>
                <a:cs typeface="Titillium Web"/>
                <a:sym typeface="Titillium Web"/>
              </a:rPr>
              <a:t>– Two most important causes of endothelial dysfunction are:</a:t>
            </a:r>
            <a:endParaRPr i="0" sz="1200" u="none" cap="none" strike="noStrike">
              <a:solidFill>
                <a:srgbClr val="3D85C6"/>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CC0000"/>
              </a:buClr>
              <a:buSzPts val="1200"/>
              <a:buFont typeface="Titillium Web"/>
              <a:buChar char="●"/>
            </a:pPr>
            <a:r>
              <a:rPr i="0" lang="en-GB" sz="1200" u="none" cap="none" strike="noStrike">
                <a:solidFill>
                  <a:srgbClr val="CC0000"/>
                </a:solidFill>
                <a:latin typeface="Titillium Web"/>
                <a:ea typeface="Titillium Web"/>
                <a:cs typeface="Titillium Web"/>
                <a:sym typeface="Titillium Web"/>
              </a:rPr>
              <a:t>Hemodynamic disturbances</a:t>
            </a:r>
            <a:endParaRPr i="0" sz="1200" u="none" cap="none" strike="noStrike">
              <a:solidFill>
                <a:srgbClr val="CC0000"/>
              </a:solidFill>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CC0000"/>
              </a:buClr>
              <a:buSzPts val="1200"/>
              <a:buFont typeface="Titillium Web"/>
              <a:buChar char="●"/>
            </a:pPr>
            <a:r>
              <a:rPr i="0" lang="en-GB" sz="1200" u="none" cap="none" strike="noStrike">
                <a:solidFill>
                  <a:srgbClr val="CC0000"/>
                </a:solidFill>
                <a:latin typeface="Titillium Web"/>
                <a:ea typeface="Titillium Web"/>
                <a:cs typeface="Titillium Web"/>
                <a:sym typeface="Titillium Web"/>
              </a:rPr>
              <a:t>Hypercholesterolemia</a:t>
            </a:r>
            <a:endParaRPr i="0" sz="1200" u="none" cap="none" strike="noStrike">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3D85C6"/>
                </a:solidFill>
                <a:latin typeface="Titillium Web"/>
                <a:ea typeface="Titillium Web"/>
                <a:cs typeface="Titillium Web"/>
                <a:sym typeface="Titillium Web"/>
              </a:rPr>
              <a:t>– Inflammation is also an important contributor.</a:t>
            </a:r>
            <a:endParaRPr i="0" sz="1200" u="none" cap="none" strike="noStrike">
              <a:solidFill>
                <a:srgbClr val="3D85C6"/>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3D85C6"/>
                </a:solidFill>
                <a:latin typeface="Titillium Web"/>
                <a:ea typeface="Titillium Web"/>
                <a:cs typeface="Titillium Web"/>
                <a:sym typeface="Titillium Web"/>
              </a:rPr>
              <a:t>• Smooth muscle cell proliferation</a:t>
            </a:r>
            <a:endParaRPr i="0" sz="1200" u="none" cap="none" strike="noStrike">
              <a:solidFill>
                <a:srgbClr val="3D85C6"/>
              </a:solidFill>
              <a:latin typeface="Titillium Web"/>
              <a:ea typeface="Titillium Web"/>
              <a:cs typeface="Titillium Web"/>
              <a:sym typeface="Titillium Web"/>
            </a:endParaRPr>
          </a:p>
        </p:txBody>
      </p:sp>
      <p:sp>
        <p:nvSpPr>
          <p:cNvPr id="228" name="Google Shape;228;p12"/>
          <p:cNvSpPr/>
          <p:nvPr/>
        </p:nvSpPr>
        <p:spPr>
          <a:xfrm>
            <a:off x="207703" y="1376288"/>
            <a:ext cx="436800" cy="319500"/>
          </a:xfrm>
          <a:prstGeom prst="round2SameRect">
            <a:avLst>
              <a:gd fmla="val 16667" name="adj1"/>
              <a:gd fmla="val 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omfortaa"/>
                <a:ea typeface="Comfortaa"/>
                <a:cs typeface="Comfortaa"/>
                <a:sym typeface="Comfortaa"/>
              </a:rPr>
              <a:t>1</a:t>
            </a:r>
            <a:endParaRPr b="0" i="0" sz="1400" u="none" cap="none" strike="noStrike">
              <a:solidFill>
                <a:schemeClr val="lt1"/>
              </a:solidFill>
              <a:latin typeface="Comfortaa"/>
              <a:ea typeface="Comfortaa"/>
              <a:cs typeface="Comfortaa"/>
              <a:sym typeface="Comfortaa"/>
            </a:endParaRPr>
          </a:p>
        </p:txBody>
      </p:sp>
      <p:sp>
        <p:nvSpPr>
          <p:cNvPr id="229" name="Google Shape;229;p12"/>
          <p:cNvSpPr/>
          <p:nvPr/>
        </p:nvSpPr>
        <p:spPr>
          <a:xfrm rot="10800000">
            <a:off x="205350" y="1700888"/>
            <a:ext cx="441600" cy="363300"/>
          </a:xfrm>
          <a:prstGeom prst="rtTriangle">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230" name="Google Shape;230;p12"/>
          <p:cNvSpPr/>
          <p:nvPr/>
        </p:nvSpPr>
        <p:spPr>
          <a:xfrm>
            <a:off x="207653" y="2198013"/>
            <a:ext cx="436800" cy="319500"/>
          </a:xfrm>
          <a:prstGeom prst="round2SameRect">
            <a:avLst>
              <a:gd fmla="val 16667" name="adj1"/>
              <a:gd fmla="val 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omfortaa"/>
                <a:ea typeface="Comfortaa"/>
                <a:cs typeface="Comfortaa"/>
                <a:sym typeface="Comfortaa"/>
              </a:rPr>
              <a:t>2</a:t>
            </a:r>
            <a:endParaRPr b="0" i="0" sz="1400" u="none" cap="none" strike="noStrike">
              <a:solidFill>
                <a:schemeClr val="lt1"/>
              </a:solidFill>
              <a:latin typeface="Comfortaa"/>
              <a:ea typeface="Comfortaa"/>
              <a:cs typeface="Comfortaa"/>
              <a:sym typeface="Comfortaa"/>
            </a:endParaRPr>
          </a:p>
        </p:txBody>
      </p:sp>
      <p:sp>
        <p:nvSpPr>
          <p:cNvPr id="231" name="Google Shape;231;p12"/>
          <p:cNvSpPr/>
          <p:nvPr/>
        </p:nvSpPr>
        <p:spPr>
          <a:xfrm rot="10800000">
            <a:off x="205300" y="2522613"/>
            <a:ext cx="441600" cy="363300"/>
          </a:xfrm>
          <a:prstGeom prst="rtTriangle">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232" name="Google Shape;232;p12"/>
          <p:cNvSpPr/>
          <p:nvPr/>
        </p:nvSpPr>
        <p:spPr>
          <a:xfrm>
            <a:off x="207703" y="3000475"/>
            <a:ext cx="436800" cy="319500"/>
          </a:xfrm>
          <a:prstGeom prst="round2SameRect">
            <a:avLst>
              <a:gd fmla="val 16667" name="adj1"/>
              <a:gd fmla="val 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omfortaa"/>
                <a:ea typeface="Comfortaa"/>
                <a:cs typeface="Comfortaa"/>
                <a:sym typeface="Comfortaa"/>
              </a:rPr>
              <a:t>3</a:t>
            </a:r>
            <a:endParaRPr b="0" i="0" sz="1400" u="none" cap="none" strike="noStrike">
              <a:solidFill>
                <a:schemeClr val="lt1"/>
              </a:solidFill>
              <a:latin typeface="Comfortaa"/>
              <a:ea typeface="Comfortaa"/>
              <a:cs typeface="Comfortaa"/>
              <a:sym typeface="Comfortaa"/>
            </a:endParaRPr>
          </a:p>
        </p:txBody>
      </p:sp>
      <p:sp>
        <p:nvSpPr>
          <p:cNvPr id="233" name="Google Shape;233;p12"/>
          <p:cNvSpPr/>
          <p:nvPr/>
        </p:nvSpPr>
        <p:spPr>
          <a:xfrm rot="10800000">
            <a:off x="205350" y="3325075"/>
            <a:ext cx="441600" cy="363300"/>
          </a:xfrm>
          <a:prstGeom prst="rtTriangle">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234" name="Google Shape;234;p12"/>
          <p:cNvSpPr/>
          <p:nvPr/>
        </p:nvSpPr>
        <p:spPr>
          <a:xfrm>
            <a:off x="207703" y="3841375"/>
            <a:ext cx="436800" cy="319500"/>
          </a:xfrm>
          <a:prstGeom prst="round2SameRect">
            <a:avLst>
              <a:gd fmla="val 16667" name="adj1"/>
              <a:gd fmla="val 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omfortaa"/>
                <a:ea typeface="Comfortaa"/>
                <a:cs typeface="Comfortaa"/>
                <a:sym typeface="Comfortaa"/>
              </a:rPr>
              <a:t>4</a:t>
            </a:r>
            <a:endParaRPr b="0" i="0" sz="1400" u="none" cap="none" strike="noStrike">
              <a:solidFill>
                <a:schemeClr val="lt1"/>
              </a:solidFill>
              <a:latin typeface="Comfortaa"/>
              <a:ea typeface="Comfortaa"/>
              <a:cs typeface="Comfortaa"/>
              <a:sym typeface="Comfortaa"/>
            </a:endParaRPr>
          </a:p>
        </p:txBody>
      </p:sp>
      <p:sp>
        <p:nvSpPr>
          <p:cNvPr id="235" name="Google Shape;235;p12"/>
          <p:cNvSpPr/>
          <p:nvPr/>
        </p:nvSpPr>
        <p:spPr>
          <a:xfrm rot="10800000">
            <a:off x="205350" y="4165975"/>
            <a:ext cx="441600" cy="363300"/>
          </a:xfrm>
          <a:prstGeom prst="rtTriangle">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236" name="Google Shape;236;p12"/>
          <p:cNvSpPr/>
          <p:nvPr/>
        </p:nvSpPr>
        <p:spPr>
          <a:xfrm>
            <a:off x="207703" y="4643400"/>
            <a:ext cx="436800" cy="319500"/>
          </a:xfrm>
          <a:prstGeom prst="round2SameRect">
            <a:avLst>
              <a:gd fmla="val 16667" name="adj1"/>
              <a:gd fmla="val 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omfortaa"/>
                <a:ea typeface="Comfortaa"/>
                <a:cs typeface="Comfortaa"/>
                <a:sym typeface="Comfortaa"/>
              </a:rPr>
              <a:t>5</a:t>
            </a:r>
            <a:endParaRPr b="0" i="0" sz="1400" u="none" cap="none" strike="noStrike">
              <a:solidFill>
                <a:schemeClr val="lt1"/>
              </a:solidFill>
              <a:latin typeface="Comfortaa"/>
              <a:ea typeface="Comfortaa"/>
              <a:cs typeface="Comfortaa"/>
              <a:sym typeface="Comfortaa"/>
            </a:endParaRPr>
          </a:p>
        </p:txBody>
      </p:sp>
      <p:sp>
        <p:nvSpPr>
          <p:cNvPr id="237" name="Google Shape;237;p12"/>
          <p:cNvSpPr/>
          <p:nvPr/>
        </p:nvSpPr>
        <p:spPr>
          <a:xfrm rot="10800000">
            <a:off x="205350" y="4968000"/>
            <a:ext cx="441600" cy="363300"/>
          </a:xfrm>
          <a:prstGeom prst="rtTriangle">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238" name="Google Shape;238;p12"/>
          <p:cNvSpPr/>
          <p:nvPr/>
        </p:nvSpPr>
        <p:spPr>
          <a:xfrm>
            <a:off x="207703" y="5576850"/>
            <a:ext cx="436800" cy="319500"/>
          </a:xfrm>
          <a:prstGeom prst="round2SameRect">
            <a:avLst>
              <a:gd fmla="val 16667" name="adj1"/>
              <a:gd fmla="val 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omfortaa"/>
                <a:ea typeface="Comfortaa"/>
                <a:cs typeface="Comfortaa"/>
                <a:sym typeface="Comfortaa"/>
              </a:rPr>
              <a:t>6</a:t>
            </a:r>
            <a:endParaRPr b="0" i="0" sz="1400" u="none" cap="none" strike="noStrike">
              <a:solidFill>
                <a:schemeClr val="lt1"/>
              </a:solidFill>
              <a:latin typeface="Comfortaa"/>
              <a:ea typeface="Comfortaa"/>
              <a:cs typeface="Comfortaa"/>
              <a:sym typeface="Comfortaa"/>
            </a:endParaRPr>
          </a:p>
        </p:txBody>
      </p:sp>
      <p:sp>
        <p:nvSpPr>
          <p:cNvPr id="239" name="Google Shape;239;p12"/>
          <p:cNvSpPr/>
          <p:nvPr/>
        </p:nvSpPr>
        <p:spPr>
          <a:xfrm rot="10800000">
            <a:off x="205350" y="5901450"/>
            <a:ext cx="441600" cy="363300"/>
          </a:xfrm>
          <a:prstGeom prst="rtTriangle">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240" name="Google Shape;240;p12"/>
          <p:cNvSpPr/>
          <p:nvPr/>
        </p:nvSpPr>
        <p:spPr>
          <a:xfrm>
            <a:off x="207703" y="6610650"/>
            <a:ext cx="436800" cy="319500"/>
          </a:xfrm>
          <a:prstGeom prst="round2SameRect">
            <a:avLst>
              <a:gd fmla="val 16667" name="adj1"/>
              <a:gd fmla="val 0" name="adj2"/>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omfortaa"/>
                <a:ea typeface="Comfortaa"/>
                <a:cs typeface="Comfortaa"/>
                <a:sym typeface="Comfortaa"/>
              </a:rPr>
              <a:t>7</a:t>
            </a:r>
            <a:endParaRPr b="0" i="0" sz="1400" u="none" cap="none" strike="noStrike">
              <a:solidFill>
                <a:schemeClr val="lt1"/>
              </a:solidFill>
              <a:latin typeface="Comfortaa"/>
              <a:ea typeface="Comfortaa"/>
              <a:cs typeface="Comfortaa"/>
              <a:sym typeface="Comfortaa"/>
            </a:endParaRPr>
          </a:p>
        </p:txBody>
      </p:sp>
      <p:sp>
        <p:nvSpPr>
          <p:cNvPr id="241" name="Google Shape;241;p12"/>
          <p:cNvSpPr/>
          <p:nvPr/>
        </p:nvSpPr>
        <p:spPr>
          <a:xfrm rot="10800000">
            <a:off x="205350" y="6935250"/>
            <a:ext cx="441600" cy="363300"/>
          </a:xfrm>
          <a:prstGeom prst="rtTriangle">
            <a:avLst/>
          </a:pr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3"/>
          <p:cNvSpPr txBox="1"/>
          <p:nvPr>
            <p:ph type="title"/>
          </p:nvPr>
        </p:nvSpPr>
        <p:spPr>
          <a:xfrm>
            <a:off x="-366656" y="496585"/>
            <a:ext cx="5611800" cy="687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GB"/>
              <a:t>Plaque Types</a:t>
            </a:r>
            <a:endParaRPr/>
          </a:p>
          <a:p>
            <a:pPr indent="0" lvl="0" marL="0" rtl="0" algn="l">
              <a:lnSpc>
                <a:spcPct val="100000"/>
              </a:lnSpc>
              <a:spcBef>
                <a:spcPts val="0"/>
              </a:spcBef>
              <a:spcAft>
                <a:spcPts val="0"/>
              </a:spcAft>
              <a:buSzPct val="166666"/>
              <a:buNone/>
            </a:pPr>
            <a:r>
              <a:t/>
            </a:r>
            <a:endParaRPr sz="2400">
              <a:solidFill>
                <a:srgbClr val="44546A"/>
              </a:solidFill>
              <a:latin typeface="Comic Sans MS"/>
              <a:ea typeface="Comic Sans MS"/>
              <a:cs typeface="Comic Sans MS"/>
              <a:sym typeface="Comic Sans MS"/>
            </a:endParaRPr>
          </a:p>
        </p:txBody>
      </p:sp>
      <p:sp>
        <p:nvSpPr>
          <p:cNvPr id="247" name="Google Shape;247;p13"/>
          <p:cNvSpPr/>
          <p:nvPr/>
        </p:nvSpPr>
        <p:spPr>
          <a:xfrm>
            <a:off x="667825" y="1418947"/>
            <a:ext cx="2761200" cy="1898100"/>
          </a:xfrm>
          <a:prstGeom prst="rect">
            <a:avLst/>
          </a:prstGeom>
          <a:noFill/>
          <a:ln cap="flat" cmpd="sng" w="19050">
            <a:solidFill>
              <a:srgbClr val="3C78D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8" name="Google Shape;248;p13"/>
          <p:cNvPicPr preferRelativeResize="0"/>
          <p:nvPr/>
        </p:nvPicPr>
        <p:blipFill rotWithShape="1">
          <a:blip r:embed="rId3">
            <a:alphaModFix/>
          </a:blip>
          <a:srcRect b="0" l="0" r="0" t="0"/>
          <a:stretch/>
        </p:blipFill>
        <p:spPr>
          <a:xfrm>
            <a:off x="722390" y="1521551"/>
            <a:ext cx="2652058" cy="1692899"/>
          </a:xfrm>
          <a:prstGeom prst="rect">
            <a:avLst/>
          </a:prstGeom>
          <a:noFill/>
          <a:ln>
            <a:noFill/>
          </a:ln>
        </p:spPr>
      </p:pic>
      <p:sp>
        <p:nvSpPr>
          <p:cNvPr id="249" name="Google Shape;249;p13"/>
          <p:cNvSpPr txBox="1"/>
          <p:nvPr/>
        </p:nvSpPr>
        <p:spPr>
          <a:xfrm>
            <a:off x="5108765" y="1065596"/>
            <a:ext cx="1348200" cy="96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999999"/>
                </a:solidFill>
                <a:latin typeface="Comic Sans MS"/>
                <a:ea typeface="Comic Sans MS"/>
                <a:cs typeface="Comic Sans MS"/>
                <a:sym typeface="Comic Sans MS"/>
              </a:rPr>
              <a:t>#441 EXTRA</a:t>
            </a:r>
            <a:endParaRPr b="0" i="0" sz="1000" u="none" cap="none" strike="noStrike">
              <a:solidFill>
                <a:srgbClr val="999999"/>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999999"/>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999999"/>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999999"/>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999999"/>
              </a:solidFill>
              <a:latin typeface="Comic Sans MS"/>
              <a:ea typeface="Comic Sans MS"/>
              <a:cs typeface="Comic Sans MS"/>
              <a:sym typeface="Comic Sans MS"/>
            </a:endParaRPr>
          </a:p>
        </p:txBody>
      </p:sp>
      <p:graphicFrame>
        <p:nvGraphicFramePr>
          <p:cNvPr id="250" name="Google Shape;250;p13"/>
          <p:cNvGraphicFramePr/>
          <p:nvPr/>
        </p:nvGraphicFramePr>
        <p:xfrm>
          <a:off x="3695787" y="1418920"/>
          <a:ext cx="3000000" cy="3000000"/>
        </p:xfrm>
        <a:graphic>
          <a:graphicData uri="http://schemas.openxmlformats.org/drawingml/2006/table">
            <a:tbl>
              <a:tblPr>
                <a:noFill/>
                <a:tableStyleId>{B1EE0533-0DB2-4C67-8C4B-61F8A0C3DC3F}</a:tableStyleId>
              </a:tblPr>
              <a:tblGrid>
                <a:gridCol w="1384150"/>
                <a:gridCol w="1377050"/>
              </a:tblGrid>
              <a:tr h="422875">
                <a:tc>
                  <a:txBody>
                    <a:bodyPr/>
                    <a:lstStyle/>
                    <a:p>
                      <a:pPr indent="0" lvl="0" marL="0" marR="0" rtl="0" algn="ctr">
                        <a:lnSpc>
                          <a:spcPct val="100000"/>
                        </a:lnSpc>
                        <a:spcBef>
                          <a:spcPts val="0"/>
                        </a:spcBef>
                        <a:spcAft>
                          <a:spcPts val="0"/>
                        </a:spcAft>
                        <a:buClr>
                          <a:srgbClr val="000000"/>
                        </a:buClr>
                        <a:buSzPts val="1400"/>
                        <a:buFont typeface="Arial"/>
                        <a:buNone/>
                      </a:pPr>
                      <a:r>
                        <a:rPr b="1" lang="en-GB" sz="1000" u="none" cap="none" strike="noStrike">
                          <a:solidFill>
                            <a:srgbClr val="666666"/>
                          </a:solidFill>
                          <a:latin typeface="Titillium Web"/>
                          <a:ea typeface="Titillium Web"/>
                          <a:cs typeface="Titillium Web"/>
                          <a:sym typeface="Titillium Web"/>
                        </a:rPr>
                        <a:t>Vulnerable plaque</a:t>
                      </a:r>
                      <a:endParaRPr b="1" sz="1000" u="none" cap="none" strike="noStrike">
                        <a:solidFill>
                          <a:srgbClr val="666666"/>
                        </a:solidFill>
                        <a:latin typeface="Titillium Web"/>
                        <a:ea typeface="Titillium Web"/>
                        <a:cs typeface="Titillium Web"/>
                        <a:sym typeface="Titillium Web"/>
                      </a:endParaRPr>
                    </a:p>
                  </a:txBody>
                  <a:tcPr marT="91425" marB="91425" marR="91425" marL="91425" anchor="ctr">
                    <a:lnL cap="flat" cmpd="sng" w="19050">
                      <a:solidFill>
                        <a:srgbClr val="CCCCCC"/>
                      </a:solidFill>
                      <a:prstDash val="dash"/>
                      <a:round/>
                      <a:headEnd len="sm" w="sm" type="none"/>
                      <a:tailEnd len="sm" w="sm" type="none"/>
                    </a:lnL>
                    <a:lnR cap="flat" cmpd="sng" w="19050">
                      <a:solidFill>
                        <a:srgbClr val="CCCCCC"/>
                      </a:solidFill>
                      <a:prstDash val="dash"/>
                      <a:round/>
                      <a:headEnd len="sm" w="sm" type="none"/>
                      <a:tailEnd len="sm" w="sm" type="none"/>
                    </a:lnR>
                    <a:lnT cap="flat" cmpd="sng" w="19050">
                      <a:solidFill>
                        <a:srgbClr val="CCCCCC"/>
                      </a:solidFill>
                      <a:prstDash val="dash"/>
                      <a:round/>
                      <a:headEnd len="sm" w="sm" type="none"/>
                      <a:tailEnd len="sm" w="sm" type="none"/>
                    </a:lnT>
                    <a:lnB cap="flat" cmpd="sng" w="19050">
                      <a:solidFill>
                        <a:srgbClr val="CCCCCC"/>
                      </a:solidFill>
                      <a:prstDash val="dash"/>
                      <a:round/>
                      <a:headEnd len="sm" w="sm" type="none"/>
                      <a:tailEnd len="sm" w="sm" type="none"/>
                    </a:lnB>
                    <a:solidFill>
                      <a:srgbClr val="E0EAFB"/>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000" u="none" cap="none" strike="noStrike">
                          <a:solidFill>
                            <a:srgbClr val="666666"/>
                          </a:solidFill>
                          <a:latin typeface="Titillium Web"/>
                          <a:ea typeface="Titillium Web"/>
                          <a:cs typeface="Titillium Web"/>
                          <a:sym typeface="Titillium Web"/>
                        </a:rPr>
                        <a:t>Stable plaque</a:t>
                      </a:r>
                      <a:endParaRPr b="1" sz="1000" u="none" cap="none" strike="noStrike">
                        <a:solidFill>
                          <a:srgbClr val="666666"/>
                        </a:solidFill>
                        <a:latin typeface="Titillium Web"/>
                        <a:ea typeface="Titillium Web"/>
                        <a:cs typeface="Titillium Web"/>
                        <a:sym typeface="Titillium Web"/>
                      </a:endParaRPr>
                    </a:p>
                  </a:txBody>
                  <a:tcPr marT="91425" marB="91425" marR="91425" marL="91425" anchor="ctr">
                    <a:lnL cap="flat" cmpd="sng" w="19050">
                      <a:solidFill>
                        <a:srgbClr val="CCCCCC"/>
                      </a:solidFill>
                      <a:prstDash val="dash"/>
                      <a:round/>
                      <a:headEnd len="sm" w="sm" type="none"/>
                      <a:tailEnd len="sm" w="sm" type="none"/>
                    </a:lnL>
                    <a:lnR cap="flat" cmpd="sng" w="19050">
                      <a:solidFill>
                        <a:srgbClr val="CCCCCC"/>
                      </a:solidFill>
                      <a:prstDash val="dash"/>
                      <a:round/>
                      <a:headEnd len="sm" w="sm" type="none"/>
                      <a:tailEnd len="sm" w="sm" type="none"/>
                    </a:lnR>
                    <a:lnT cap="flat" cmpd="sng" w="19050">
                      <a:solidFill>
                        <a:srgbClr val="CCCCCC"/>
                      </a:solidFill>
                      <a:prstDash val="dash"/>
                      <a:round/>
                      <a:headEnd len="sm" w="sm" type="none"/>
                      <a:tailEnd len="sm" w="sm" type="none"/>
                    </a:lnT>
                    <a:lnB cap="flat" cmpd="sng" w="19050">
                      <a:solidFill>
                        <a:srgbClr val="CCCCCC"/>
                      </a:solidFill>
                      <a:prstDash val="dash"/>
                      <a:round/>
                      <a:headEnd len="sm" w="sm" type="none"/>
                      <a:tailEnd len="sm" w="sm" type="none"/>
                    </a:lnB>
                    <a:solidFill>
                      <a:srgbClr val="E0EAFB"/>
                    </a:solidFill>
                  </a:tcPr>
                </a:tc>
              </a:tr>
              <a:tr h="544375">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rgbClr val="666666"/>
                          </a:solidFill>
                          <a:latin typeface="Titillium Web"/>
                          <a:ea typeface="Titillium Web"/>
                          <a:cs typeface="Titillium Web"/>
                          <a:sym typeface="Titillium Web"/>
                        </a:rPr>
                        <a:t>More Lymphocytes</a:t>
                      </a:r>
                      <a:endParaRPr sz="1000" u="none" cap="none" strike="noStrike">
                        <a:solidFill>
                          <a:srgbClr val="666666"/>
                        </a:solidFill>
                        <a:latin typeface="Titillium Web"/>
                        <a:ea typeface="Titillium Web"/>
                        <a:cs typeface="Titillium Web"/>
                        <a:sym typeface="Titillium Web"/>
                      </a:endParaRPr>
                    </a:p>
                  </a:txBody>
                  <a:tcPr marT="91425" marB="91425" marR="91425" marL="91425" anchor="ctr">
                    <a:lnL cap="flat" cmpd="sng" w="19050">
                      <a:solidFill>
                        <a:srgbClr val="CCCCCC"/>
                      </a:solidFill>
                      <a:prstDash val="dash"/>
                      <a:round/>
                      <a:headEnd len="sm" w="sm" type="none"/>
                      <a:tailEnd len="sm" w="sm" type="none"/>
                    </a:lnL>
                    <a:lnR cap="flat" cmpd="sng" w="19050">
                      <a:solidFill>
                        <a:srgbClr val="CCCCCC"/>
                      </a:solidFill>
                      <a:prstDash val="dash"/>
                      <a:round/>
                      <a:headEnd len="sm" w="sm" type="none"/>
                      <a:tailEnd len="sm" w="sm" type="none"/>
                    </a:lnR>
                    <a:lnT cap="flat" cmpd="sng" w="19050">
                      <a:solidFill>
                        <a:srgbClr val="CCCCCC"/>
                      </a:solidFill>
                      <a:prstDash val="dash"/>
                      <a:round/>
                      <a:headEnd len="sm" w="sm" type="none"/>
                      <a:tailEnd len="sm" w="sm" type="none"/>
                    </a:lnT>
                    <a:lnB cap="flat" cmpd="sng" w="19050">
                      <a:solidFill>
                        <a:srgbClr val="CCCCC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rgbClr val="666666"/>
                          </a:solidFill>
                          <a:latin typeface="Titillium Web"/>
                          <a:ea typeface="Titillium Web"/>
                          <a:cs typeface="Titillium Web"/>
                          <a:sym typeface="Titillium Web"/>
                        </a:rPr>
                        <a:t>Less lymphocytes</a:t>
                      </a:r>
                      <a:endParaRPr sz="1000" u="none" cap="none" strike="noStrike">
                        <a:solidFill>
                          <a:srgbClr val="666666"/>
                        </a:solidFill>
                        <a:latin typeface="Titillium Web"/>
                        <a:ea typeface="Titillium Web"/>
                        <a:cs typeface="Titillium Web"/>
                        <a:sym typeface="Titillium Web"/>
                      </a:endParaRPr>
                    </a:p>
                  </a:txBody>
                  <a:tcPr marT="91425" marB="91425" marR="91425" marL="91425" anchor="ctr">
                    <a:lnL cap="flat" cmpd="sng" w="19050">
                      <a:solidFill>
                        <a:srgbClr val="CCCCCC"/>
                      </a:solidFill>
                      <a:prstDash val="dash"/>
                      <a:round/>
                      <a:headEnd len="sm" w="sm" type="none"/>
                      <a:tailEnd len="sm" w="sm" type="none"/>
                    </a:lnL>
                    <a:lnR cap="flat" cmpd="sng" w="19050">
                      <a:solidFill>
                        <a:srgbClr val="CCCCCC"/>
                      </a:solidFill>
                      <a:prstDash val="dash"/>
                      <a:round/>
                      <a:headEnd len="sm" w="sm" type="none"/>
                      <a:tailEnd len="sm" w="sm" type="none"/>
                    </a:lnR>
                    <a:lnT cap="flat" cmpd="sng" w="19050">
                      <a:solidFill>
                        <a:srgbClr val="CCCCCC"/>
                      </a:solidFill>
                      <a:prstDash val="dash"/>
                      <a:round/>
                      <a:headEnd len="sm" w="sm" type="none"/>
                      <a:tailEnd len="sm" w="sm" type="none"/>
                    </a:lnT>
                    <a:lnB cap="flat" cmpd="sng" w="19050">
                      <a:solidFill>
                        <a:srgbClr val="CCCCCC"/>
                      </a:solidFill>
                      <a:prstDash val="dash"/>
                      <a:round/>
                      <a:headEnd len="sm" w="sm" type="none"/>
                      <a:tailEnd len="sm" w="sm" type="none"/>
                    </a:lnB>
                  </a:tcPr>
                </a:tc>
              </a:tr>
              <a:tr h="386475">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rgbClr val="666666"/>
                          </a:solidFill>
                          <a:latin typeface="Titillium Web"/>
                          <a:ea typeface="Titillium Web"/>
                          <a:cs typeface="Titillium Web"/>
                          <a:sym typeface="Titillium Web"/>
                        </a:rPr>
                        <a:t>Bigger lipid core</a:t>
                      </a:r>
                      <a:endParaRPr sz="1000" u="none" cap="none" strike="noStrike">
                        <a:solidFill>
                          <a:srgbClr val="666666"/>
                        </a:solidFill>
                        <a:latin typeface="Titillium Web"/>
                        <a:ea typeface="Titillium Web"/>
                        <a:cs typeface="Titillium Web"/>
                        <a:sym typeface="Titillium Web"/>
                      </a:endParaRPr>
                    </a:p>
                  </a:txBody>
                  <a:tcPr marT="91425" marB="91425" marR="91425" marL="91425" anchor="ctr">
                    <a:lnL cap="flat" cmpd="sng" w="19050">
                      <a:solidFill>
                        <a:srgbClr val="CCCCCC"/>
                      </a:solidFill>
                      <a:prstDash val="dash"/>
                      <a:round/>
                      <a:headEnd len="sm" w="sm" type="none"/>
                      <a:tailEnd len="sm" w="sm" type="none"/>
                    </a:lnL>
                    <a:lnR cap="flat" cmpd="sng" w="19050">
                      <a:solidFill>
                        <a:srgbClr val="CCCCCC"/>
                      </a:solidFill>
                      <a:prstDash val="dash"/>
                      <a:round/>
                      <a:headEnd len="sm" w="sm" type="none"/>
                      <a:tailEnd len="sm" w="sm" type="none"/>
                    </a:lnR>
                    <a:lnT cap="flat" cmpd="sng" w="19050">
                      <a:solidFill>
                        <a:srgbClr val="CCCCCC"/>
                      </a:solidFill>
                      <a:prstDash val="dash"/>
                      <a:round/>
                      <a:headEnd len="sm" w="sm" type="none"/>
                      <a:tailEnd len="sm" w="sm" type="none"/>
                    </a:lnT>
                    <a:lnB cap="flat" cmpd="sng" w="19050">
                      <a:solidFill>
                        <a:srgbClr val="CCCCC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rgbClr val="666666"/>
                          </a:solidFill>
                          <a:latin typeface="Titillium Web"/>
                          <a:ea typeface="Titillium Web"/>
                          <a:cs typeface="Titillium Web"/>
                          <a:sym typeface="Titillium Web"/>
                        </a:rPr>
                        <a:t>Smaller lipid core</a:t>
                      </a:r>
                      <a:endParaRPr sz="1000" u="none" cap="none" strike="noStrike">
                        <a:solidFill>
                          <a:srgbClr val="666666"/>
                        </a:solidFill>
                        <a:latin typeface="Titillium Web"/>
                        <a:ea typeface="Titillium Web"/>
                        <a:cs typeface="Titillium Web"/>
                        <a:sym typeface="Titillium Web"/>
                      </a:endParaRPr>
                    </a:p>
                  </a:txBody>
                  <a:tcPr marT="91425" marB="91425" marR="91425" marL="91425" anchor="ctr">
                    <a:lnL cap="flat" cmpd="sng" w="19050">
                      <a:solidFill>
                        <a:srgbClr val="CCCCCC"/>
                      </a:solidFill>
                      <a:prstDash val="dash"/>
                      <a:round/>
                      <a:headEnd len="sm" w="sm" type="none"/>
                      <a:tailEnd len="sm" w="sm" type="none"/>
                    </a:lnL>
                    <a:lnR cap="flat" cmpd="sng" w="19050">
                      <a:solidFill>
                        <a:srgbClr val="CCCCCC"/>
                      </a:solidFill>
                      <a:prstDash val="dash"/>
                      <a:round/>
                      <a:headEnd len="sm" w="sm" type="none"/>
                      <a:tailEnd len="sm" w="sm" type="none"/>
                    </a:lnR>
                    <a:lnT cap="flat" cmpd="sng" w="19050">
                      <a:solidFill>
                        <a:srgbClr val="CCCCCC"/>
                      </a:solidFill>
                      <a:prstDash val="dash"/>
                      <a:round/>
                      <a:headEnd len="sm" w="sm" type="none"/>
                      <a:tailEnd len="sm" w="sm" type="none"/>
                    </a:lnT>
                    <a:lnB cap="flat" cmpd="sng" w="19050">
                      <a:solidFill>
                        <a:srgbClr val="CCCCCC"/>
                      </a:solidFill>
                      <a:prstDash val="dash"/>
                      <a:round/>
                      <a:headEnd len="sm" w="sm" type="none"/>
                      <a:tailEnd len="sm" w="sm" type="none"/>
                    </a:lnB>
                  </a:tcPr>
                </a:tc>
              </a:tr>
              <a:tr h="544375">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rgbClr val="666666"/>
                          </a:solidFill>
                          <a:latin typeface="Titillium Web"/>
                          <a:ea typeface="Titillium Web"/>
                          <a:cs typeface="Titillium Web"/>
                          <a:sym typeface="Titillium Web"/>
                        </a:rPr>
                        <a:t>Thinner fibrous cap</a:t>
                      </a:r>
                      <a:endParaRPr sz="1000" u="none" cap="none" strike="noStrike">
                        <a:solidFill>
                          <a:srgbClr val="666666"/>
                        </a:solidFill>
                        <a:latin typeface="Titillium Web"/>
                        <a:ea typeface="Titillium Web"/>
                        <a:cs typeface="Titillium Web"/>
                        <a:sym typeface="Titillium Web"/>
                      </a:endParaRPr>
                    </a:p>
                  </a:txBody>
                  <a:tcPr marT="91425" marB="91425" marR="91425" marL="91425" anchor="ctr">
                    <a:lnL cap="flat" cmpd="sng" w="19050">
                      <a:solidFill>
                        <a:srgbClr val="CCCCCC"/>
                      </a:solidFill>
                      <a:prstDash val="dash"/>
                      <a:round/>
                      <a:headEnd len="sm" w="sm" type="none"/>
                      <a:tailEnd len="sm" w="sm" type="none"/>
                    </a:lnL>
                    <a:lnR cap="flat" cmpd="sng" w="19050">
                      <a:solidFill>
                        <a:srgbClr val="CCCCCC"/>
                      </a:solidFill>
                      <a:prstDash val="dash"/>
                      <a:round/>
                      <a:headEnd len="sm" w="sm" type="none"/>
                      <a:tailEnd len="sm" w="sm" type="none"/>
                    </a:lnR>
                    <a:lnT cap="flat" cmpd="sng" w="19050">
                      <a:solidFill>
                        <a:srgbClr val="CCCCCC"/>
                      </a:solidFill>
                      <a:prstDash val="dash"/>
                      <a:round/>
                      <a:headEnd len="sm" w="sm" type="none"/>
                      <a:tailEnd len="sm" w="sm" type="none"/>
                    </a:lnT>
                    <a:lnB cap="flat" cmpd="sng" w="19050">
                      <a:solidFill>
                        <a:srgbClr val="CCCCCC"/>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000" u="none" cap="none" strike="noStrike">
                          <a:solidFill>
                            <a:srgbClr val="666666"/>
                          </a:solidFill>
                          <a:latin typeface="Titillium Web"/>
                          <a:ea typeface="Titillium Web"/>
                          <a:cs typeface="Titillium Web"/>
                          <a:sym typeface="Titillium Web"/>
                        </a:rPr>
                        <a:t>Thicker fibrous cap</a:t>
                      </a:r>
                      <a:endParaRPr sz="1000" u="none" cap="none" strike="noStrike">
                        <a:solidFill>
                          <a:srgbClr val="666666"/>
                        </a:solidFill>
                        <a:latin typeface="Titillium Web"/>
                        <a:ea typeface="Titillium Web"/>
                        <a:cs typeface="Titillium Web"/>
                        <a:sym typeface="Titillium Web"/>
                      </a:endParaRPr>
                    </a:p>
                  </a:txBody>
                  <a:tcPr marT="91425" marB="91425" marR="91425" marL="91425" anchor="ctr">
                    <a:lnL cap="flat" cmpd="sng" w="19050">
                      <a:solidFill>
                        <a:srgbClr val="CCCCCC"/>
                      </a:solidFill>
                      <a:prstDash val="dash"/>
                      <a:round/>
                      <a:headEnd len="sm" w="sm" type="none"/>
                      <a:tailEnd len="sm" w="sm" type="none"/>
                    </a:lnL>
                    <a:lnR cap="flat" cmpd="sng" w="19050">
                      <a:solidFill>
                        <a:srgbClr val="CCCCCC"/>
                      </a:solidFill>
                      <a:prstDash val="dash"/>
                      <a:round/>
                      <a:headEnd len="sm" w="sm" type="none"/>
                      <a:tailEnd len="sm" w="sm" type="none"/>
                    </a:lnR>
                    <a:lnT cap="flat" cmpd="sng" w="19050">
                      <a:solidFill>
                        <a:srgbClr val="CCCCCC"/>
                      </a:solidFill>
                      <a:prstDash val="dash"/>
                      <a:round/>
                      <a:headEnd len="sm" w="sm" type="none"/>
                      <a:tailEnd len="sm" w="sm" type="none"/>
                    </a:lnT>
                    <a:lnB cap="flat" cmpd="sng" w="19050">
                      <a:solidFill>
                        <a:srgbClr val="CCCCCC"/>
                      </a:solidFill>
                      <a:prstDash val="dash"/>
                      <a:round/>
                      <a:headEnd len="sm" w="sm" type="none"/>
                      <a:tailEnd len="sm" w="sm" type="none"/>
                    </a:lnB>
                  </a:tcPr>
                </a:tc>
              </a:tr>
            </a:tbl>
          </a:graphicData>
        </a:graphic>
      </p:graphicFrame>
      <p:sp>
        <p:nvSpPr>
          <p:cNvPr id="251" name="Google Shape;251;p13"/>
          <p:cNvSpPr txBox="1"/>
          <p:nvPr>
            <p:ph type="title"/>
          </p:nvPr>
        </p:nvSpPr>
        <p:spPr>
          <a:xfrm>
            <a:off x="-203326" y="3671656"/>
            <a:ext cx="6660300" cy="687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25000"/>
              <a:buNone/>
            </a:pPr>
            <a:r>
              <a:rPr lang="en-GB" sz="3200"/>
              <a:t>Morphological Changes in AS</a:t>
            </a:r>
            <a:endParaRPr sz="3200"/>
          </a:p>
          <a:p>
            <a:pPr indent="0" lvl="0" marL="0" rtl="0" algn="l">
              <a:lnSpc>
                <a:spcPct val="100000"/>
              </a:lnSpc>
              <a:spcBef>
                <a:spcPts val="0"/>
              </a:spcBef>
              <a:spcAft>
                <a:spcPts val="0"/>
              </a:spcAft>
              <a:buSzPct val="166666"/>
              <a:buNone/>
            </a:pPr>
            <a:r>
              <a:t/>
            </a:r>
            <a:endParaRPr sz="2400">
              <a:solidFill>
                <a:srgbClr val="44546A"/>
              </a:solidFill>
              <a:latin typeface="Comic Sans MS"/>
              <a:ea typeface="Comic Sans MS"/>
              <a:cs typeface="Comic Sans MS"/>
              <a:sym typeface="Comic Sans MS"/>
            </a:endParaRPr>
          </a:p>
        </p:txBody>
      </p:sp>
      <p:sp>
        <p:nvSpPr>
          <p:cNvPr id="252" name="Google Shape;252;p13"/>
          <p:cNvSpPr/>
          <p:nvPr/>
        </p:nvSpPr>
        <p:spPr>
          <a:xfrm rot="-5398473">
            <a:off x="840800" y="4187175"/>
            <a:ext cx="675600" cy="1020900"/>
          </a:xfrm>
          <a:prstGeom prst="hexagon">
            <a:avLst>
              <a:gd fmla="val 25000" name="adj"/>
              <a:gd fmla="val 115470" name="vf"/>
            </a:avLst>
          </a:prstGeom>
          <a:solidFill>
            <a:srgbClr val="F3F3F3"/>
          </a:solidFill>
          <a:ln cap="flat" cmpd="sng" w="381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253" name="Google Shape;253;p13"/>
          <p:cNvSpPr txBox="1"/>
          <p:nvPr/>
        </p:nvSpPr>
        <p:spPr>
          <a:xfrm>
            <a:off x="603019" y="4499425"/>
            <a:ext cx="1348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4A86E8"/>
                </a:solidFill>
                <a:latin typeface="Titillium Web"/>
                <a:ea typeface="Titillium Web"/>
                <a:cs typeface="Titillium Web"/>
                <a:sym typeface="Titillium Web"/>
              </a:rPr>
              <a:t>Calcification</a:t>
            </a:r>
            <a:r>
              <a:rPr b="1" i="0" lang="en-GB" sz="1400" u="none" cap="none" strike="noStrike">
                <a:solidFill>
                  <a:srgbClr val="4A86E8"/>
                </a:solidFill>
                <a:latin typeface="Titillium Web"/>
                <a:ea typeface="Titillium Web"/>
                <a:cs typeface="Titillium Web"/>
                <a:sym typeface="Titillium Web"/>
              </a:rPr>
              <a:t> </a:t>
            </a:r>
            <a:endParaRPr b="0" i="0" sz="1400" u="none" cap="none" strike="noStrike">
              <a:solidFill>
                <a:srgbClr val="4A86E8"/>
              </a:solidFill>
              <a:latin typeface="Titillium Web"/>
              <a:ea typeface="Titillium Web"/>
              <a:cs typeface="Titillium Web"/>
              <a:sym typeface="Titillium Web"/>
            </a:endParaRPr>
          </a:p>
        </p:txBody>
      </p:sp>
      <p:sp>
        <p:nvSpPr>
          <p:cNvPr id="254" name="Google Shape;254;p13"/>
          <p:cNvSpPr/>
          <p:nvPr/>
        </p:nvSpPr>
        <p:spPr>
          <a:xfrm rot="-5398473">
            <a:off x="1979625" y="4187125"/>
            <a:ext cx="675600" cy="1020900"/>
          </a:xfrm>
          <a:prstGeom prst="hexagon">
            <a:avLst>
              <a:gd fmla="val 25000" name="adj"/>
              <a:gd fmla="val 115470" name="vf"/>
            </a:avLst>
          </a:prstGeom>
          <a:solidFill>
            <a:srgbClr val="F3F3F3"/>
          </a:solidFill>
          <a:ln cap="flat" cmpd="sng" w="381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255" name="Google Shape;255;p13"/>
          <p:cNvSpPr txBox="1"/>
          <p:nvPr/>
        </p:nvSpPr>
        <p:spPr>
          <a:xfrm>
            <a:off x="1741570" y="4499463"/>
            <a:ext cx="1348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4A86E8"/>
                </a:solidFill>
                <a:latin typeface="Titillium Web"/>
                <a:ea typeface="Titillium Web"/>
                <a:cs typeface="Titillium Web"/>
                <a:sym typeface="Titillium Web"/>
              </a:rPr>
              <a:t>Hemorrhage</a:t>
            </a:r>
            <a:r>
              <a:rPr b="1" i="0" lang="en-GB" sz="1400" u="none" cap="none" strike="noStrike">
                <a:solidFill>
                  <a:srgbClr val="4A86E8"/>
                </a:solidFill>
                <a:latin typeface="Titillium Web"/>
                <a:ea typeface="Titillium Web"/>
                <a:cs typeface="Titillium Web"/>
                <a:sym typeface="Titillium Web"/>
              </a:rPr>
              <a:t> </a:t>
            </a:r>
            <a:endParaRPr b="0" i="0" sz="1400" u="none" cap="none" strike="noStrike">
              <a:solidFill>
                <a:srgbClr val="4A86E8"/>
              </a:solidFill>
              <a:latin typeface="Arial"/>
              <a:ea typeface="Arial"/>
              <a:cs typeface="Arial"/>
              <a:sym typeface="Arial"/>
            </a:endParaRPr>
          </a:p>
        </p:txBody>
      </p:sp>
      <p:sp>
        <p:nvSpPr>
          <p:cNvPr id="256" name="Google Shape;256;p13"/>
          <p:cNvSpPr/>
          <p:nvPr/>
        </p:nvSpPr>
        <p:spPr>
          <a:xfrm rot="-5398473">
            <a:off x="3118450" y="4187175"/>
            <a:ext cx="675600" cy="1020900"/>
          </a:xfrm>
          <a:prstGeom prst="hexagon">
            <a:avLst>
              <a:gd fmla="val 25000" name="adj"/>
              <a:gd fmla="val 115470" name="vf"/>
            </a:avLst>
          </a:prstGeom>
          <a:solidFill>
            <a:srgbClr val="F3F3F3"/>
          </a:solidFill>
          <a:ln cap="flat" cmpd="sng" w="381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257" name="Google Shape;257;p13"/>
          <p:cNvSpPr txBox="1"/>
          <p:nvPr/>
        </p:nvSpPr>
        <p:spPr>
          <a:xfrm>
            <a:off x="3100600" y="4499475"/>
            <a:ext cx="8574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4A86E8"/>
                </a:solidFill>
                <a:latin typeface="Titillium Web"/>
                <a:ea typeface="Titillium Web"/>
                <a:cs typeface="Titillium Web"/>
                <a:sym typeface="Titillium Web"/>
              </a:rPr>
              <a:t>Fissure</a:t>
            </a:r>
            <a:endParaRPr b="0" i="0" sz="1400" u="none" cap="none" strike="noStrike">
              <a:solidFill>
                <a:srgbClr val="4A86E8"/>
              </a:solidFill>
              <a:latin typeface="Arial"/>
              <a:ea typeface="Arial"/>
              <a:cs typeface="Arial"/>
              <a:sym typeface="Arial"/>
            </a:endParaRPr>
          </a:p>
        </p:txBody>
      </p:sp>
      <p:sp>
        <p:nvSpPr>
          <p:cNvPr id="258" name="Google Shape;258;p13"/>
          <p:cNvSpPr/>
          <p:nvPr/>
        </p:nvSpPr>
        <p:spPr>
          <a:xfrm rot="-5398473">
            <a:off x="4257275" y="4187175"/>
            <a:ext cx="675600" cy="1020900"/>
          </a:xfrm>
          <a:prstGeom prst="hexagon">
            <a:avLst>
              <a:gd fmla="val 25000" name="adj"/>
              <a:gd fmla="val 115470" name="vf"/>
            </a:avLst>
          </a:prstGeom>
          <a:solidFill>
            <a:srgbClr val="F3F3F3"/>
          </a:solidFill>
          <a:ln cap="flat" cmpd="sng" w="381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259" name="Google Shape;259;p13"/>
          <p:cNvSpPr txBox="1"/>
          <p:nvPr/>
        </p:nvSpPr>
        <p:spPr>
          <a:xfrm>
            <a:off x="4284820" y="4524929"/>
            <a:ext cx="8574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4A86E8"/>
                </a:solidFill>
                <a:latin typeface="Titillium Web"/>
                <a:ea typeface="Titillium Web"/>
                <a:cs typeface="Titillium Web"/>
                <a:sym typeface="Titillium Web"/>
              </a:rPr>
              <a:t>Ulcer</a:t>
            </a:r>
            <a:endParaRPr b="0" i="0" sz="1400" u="none" cap="none" strike="noStrike">
              <a:solidFill>
                <a:srgbClr val="4A86E8"/>
              </a:solidFill>
              <a:latin typeface="Arial"/>
              <a:ea typeface="Arial"/>
              <a:cs typeface="Arial"/>
              <a:sym typeface="Arial"/>
            </a:endParaRPr>
          </a:p>
        </p:txBody>
      </p:sp>
      <p:sp>
        <p:nvSpPr>
          <p:cNvPr id="260" name="Google Shape;260;p13"/>
          <p:cNvSpPr/>
          <p:nvPr/>
        </p:nvSpPr>
        <p:spPr>
          <a:xfrm rot="-5398473">
            <a:off x="5396100" y="4187125"/>
            <a:ext cx="675600" cy="1020900"/>
          </a:xfrm>
          <a:prstGeom prst="hexagon">
            <a:avLst>
              <a:gd fmla="val 25000" name="adj"/>
              <a:gd fmla="val 115470" name="vf"/>
            </a:avLst>
          </a:prstGeom>
          <a:solidFill>
            <a:srgbClr val="F3F3F3"/>
          </a:solidFill>
          <a:ln cap="flat" cmpd="sng" w="381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261" name="Google Shape;261;p13"/>
          <p:cNvSpPr txBox="1"/>
          <p:nvPr/>
        </p:nvSpPr>
        <p:spPr>
          <a:xfrm>
            <a:off x="5223300" y="4499413"/>
            <a:ext cx="13482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4A86E8"/>
                </a:solidFill>
                <a:latin typeface="Titillium Web"/>
                <a:ea typeface="Titillium Web"/>
                <a:cs typeface="Titillium Web"/>
                <a:sym typeface="Titillium Web"/>
              </a:rPr>
              <a:t>Thrombosis</a:t>
            </a:r>
            <a:r>
              <a:rPr b="1" i="0" lang="en-GB" sz="1400" u="none" cap="none" strike="noStrike">
                <a:solidFill>
                  <a:srgbClr val="4A86E8"/>
                </a:solidFill>
                <a:latin typeface="Titillium Web"/>
                <a:ea typeface="Titillium Web"/>
                <a:cs typeface="Titillium Web"/>
                <a:sym typeface="Titillium Web"/>
              </a:rPr>
              <a:t> </a:t>
            </a:r>
            <a:endParaRPr b="0" i="0" sz="1400" u="none" cap="none" strike="noStrike">
              <a:solidFill>
                <a:srgbClr val="4A86E8"/>
              </a:solidFill>
              <a:latin typeface="Arial"/>
              <a:ea typeface="Arial"/>
              <a:cs typeface="Arial"/>
              <a:sym typeface="Arial"/>
            </a:endParaRPr>
          </a:p>
        </p:txBody>
      </p:sp>
      <p:sp>
        <p:nvSpPr>
          <p:cNvPr id="262" name="Google Shape;262;p13"/>
          <p:cNvSpPr/>
          <p:nvPr/>
        </p:nvSpPr>
        <p:spPr>
          <a:xfrm rot="-5398473">
            <a:off x="1399900" y="4863200"/>
            <a:ext cx="675600" cy="1020900"/>
          </a:xfrm>
          <a:prstGeom prst="hexagon">
            <a:avLst>
              <a:gd fmla="val 25000" name="adj"/>
              <a:gd fmla="val 115470" name="vf"/>
            </a:avLst>
          </a:prstGeom>
          <a:solidFill>
            <a:srgbClr val="F3F3F3"/>
          </a:solidFill>
          <a:ln cap="flat" cmpd="sng" w="381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263" name="Google Shape;263;p13"/>
          <p:cNvSpPr txBox="1"/>
          <p:nvPr/>
        </p:nvSpPr>
        <p:spPr>
          <a:xfrm>
            <a:off x="1227100" y="5076850"/>
            <a:ext cx="1134300" cy="608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4A86E8"/>
                </a:solidFill>
                <a:latin typeface="Titillium Web"/>
                <a:ea typeface="Titillium Web"/>
                <a:cs typeface="Titillium Web"/>
                <a:sym typeface="Titillium Web"/>
              </a:rPr>
              <a:t>Neovascul-</a:t>
            </a:r>
            <a:endParaRPr b="0" i="0" sz="1400" u="none" cap="none" strike="noStrike">
              <a:solidFill>
                <a:srgbClr val="4A86E8"/>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4A86E8"/>
                </a:solidFill>
                <a:latin typeface="Titillium Web"/>
                <a:ea typeface="Titillium Web"/>
                <a:cs typeface="Titillium Web"/>
                <a:sym typeface="Titillium Web"/>
              </a:rPr>
              <a:t>arization  </a:t>
            </a:r>
            <a:endParaRPr b="0" i="0" sz="1400" u="none" cap="none" strike="noStrike">
              <a:solidFill>
                <a:srgbClr val="4A86E8"/>
              </a:solidFill>
              <a:latin typeface="Arial"/>
              <a:ea typeface="Arial"/>
              <a:cs typeface="Arial"/>
              <a:sym typeface="Arial"/>
            </a:endParaRPr>
          </a:p>
        </p:txBody>
      </p:sp>
      <p:sp>
        <p:nvSpPr>
          <p:cNvPr id="264" name="Google Shape;264;p13"/>
          <p:cNvSpPr/>
          <p:nvPr/>
        </p:nvSpPr>
        <p:spPr>
          <a:xfrm rot="-5398473">
            <a:off x="2549037" y="4863200"/>
            <a:ext cx="675600" cy="1020900"/>
          </a:xfrm>
          <a:prstGeom prst="hexagon">
            <a:avLst>
              <a:gd fmla="val 25000" name="adj"/>
              <a:gd fmla="val 115470" name="vf"/>
            </a:avLst>
          </a:prstGeom>
          <a:solidFill>
            <a:srgbClr val="F3F3F3"/>
          </a:solidFill>
          <a:ln cap="flat" cmpd="sng" w="381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265" name="Google Shape;265;p13"/>
          <p:cNvSpPr txBox="1"/>
          <p:nvPr/>
        </p:nvSpPr>
        <p:spPr>
          <a:xfrm>
            <a:off x="2314525" y="5086608"/>
            <a:ext cx="1134300" cy="608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4A86E8"/>
                </a:solidFill>
                <a:latin typeface="Titillium Web"/>
                <a:ea typeface="Titillium Web"/>
                <a:cs typeface="Titillium Web"/>
                <a:sym typeface="Titillium Web"/>
              </a:rPr>
              <a:t>Medial thinning</a:t>
            </a:r>
            <a:endParaRPr b="0" i="0" sz="1400" u="none" cap="none" strike="noStrike">
              <a:solidFill>
                <a:srgbClr val="4A86E8"/>
              </a:solidFill>
              <a:latin typeface="Arial"/>
              <a:ea typeface="Arial"/>
              <a:cs typeface="Arial"/>
              <a:sym typeface="Arial"/>
            </a:endParaRPr>
          </a:p>
        </p:txBody>
      </p:sp>
      <p:sp>
        <p:nvSpPr>
          <p:cNvPr id="266" name="Google Shape;266;p13"/>
          <p:cNvSpPr/>
          <p:nvPr/>
        </p:nvSpPr>
        <p:spPr>
          <a:xfrm rot="-5398473">
            <a:off x="3687862" y="4863200"/>
            <a:ext cx="675600" cy="1020900"/>
          </a:xfrm>
          <a:prstGeom prst="hexagon">
            <a:avLst>
              <a:gd fmla="val 25000" name="adj"/>
              <a:gd fmla="val 115470" name="vf"/>
            </a:avLst>
          </a:prstGeom>
          <a:solidFill>
            <a:srgbClr val="F3F3F3"/>
          </a:solidFill>
          <a:ln cap="flat" cmpd="sng" w="381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267" name="Google Shape;267;p13"/>
          <p:cNvSpPr txBox="1"/>
          <p:nvPr/>
        </p:nvSpPr>
        <p:spPr>
          <a:xfrm>
            <a:off x="3294875" y="5086599"/>
            <a:ext cx="1461600" cy="588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4A86E8"/>
                </a:solidFill>
                <a:latin typeface="Titillium Web"/>
                <a:ea typeface="Titillium Web"/>
                <a:cs typeface="Titillium Web"/>
                <a:sym typeface="Titillium Web"/>
              </a:rPr>
              <a:t>Cholesterol microemboli</a:t>
            </a:r>
            <a:endParaRPr b="0" i="0" sz="1300" u="none" cap="none" strike="noStrike">
              <a:solidFill>
                <a:srgbClr val="4A86E8"/>
              </a:solidFill>
              <a:latin typeface="Arial"/>
              <a:ea typeface="Arial"/>
              <a:cs typeface="Arial"/>
              <a:sym typeface="Arial"/>
            </a:endParaRPr>
          </a:p>
        </p:txBody>
      </p:sp>
      <p:sp>
        <p:nvSpPr>
          <p:cNvPr id="268" name="Google Shape;268;p13"/>
          <p:cNvSpPr/>
          <p:nvPr/>
        </p:nvSpPr>
        <p:spPr>
          <a:xfrm rot="-5398473">
            <a:off x="4826700" y="4863100"/>
            <a:ext cx="675600" cy="1020900"/>
          </a:xfrm>
          <a:prstGeom prst="hexagon">
            <a:avLst>
              <a:gd fmla="val 25000" name="adj"/>
              <a:gd fmla="val 115470" name="vf"/>
            </a:avLst>
          </a:prstGeom>
          <a:solidFill>
            <a:srgbClr val="F3F3F3"/>
          </a:solidFill>
          <a:ln cap="flat" cmpd="sng" w="3810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Titillium Web"/>
              <a:ea typeface="Titillium Web"/>
              <a:cs typeface="Titillium Web"/>
              <a:sym typeface="Titillium Web"/>
            </a:endParaRPr>
          </a:p>
        </p:txBody>
      </p:sp>
      <p:sp>
        <p:nvSpPr>
          <p:cNvPr id="269" name="Google Shape;269;p13"/>
          <p:cNvSpPr txBox="1"/>
          <p:nvPr/>
        </p:nvSpPr>
        <p:spPr>
          <a:xfrm>
            <a:off x="4386104" y="5086593"/>
            <a:ext cx="1642200" cy="588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4A86E8"/>
                </a:solidFill>
                <a:latin typeface="Titillium Web"/>
                <a:ea typeface="Titillium Web"/>
                <a:cs typeface="Titillium Web"/>
                <a:sym typeface="Titillium Web"/>
              </a:rPr>
              <a:t>Aneurysmal dilatation</a:t>
            </a:r>
            <a:endParaRPr b="0" i="0" sz="1300" u="none" cap="none" strike="noStrike">
              <a:solidFill>
                <a:srgbClr val="4A86E8"/>
              </a:solidFill>
              <a:latin typeface="Arial"/>
              <a:ea typeface="Arial"/>
              <a:cs typeface="Arial"/>
              <a:sym typeface="Arial"/>
            </a:endParaRPr>
          </a:p>
        </p:txBody>
      </p:sp>
      <p:sp>
        <p:nvSpPr>
          <p:cNvPr id="270" name="Google Shape;270;p13"/>
          <p:cNvSpPr txBox="1"/>
          <p:nvPr>
            <p:ph type="title"/>
          </p:nvPr>
        </p:nvSpPr>
        <p:spPr>
          <a:xfrm>
            <a:off x="-1" y="6078206"/>
            <a:ext cx="6660300" cy="687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25000"/>
              <a:buNone/>
            </a:pPr>
            <a:r>
              <a:rPr lang="en-GB" sz="3200"/>
              <a:t>Gross Morphology of Atheroma</a:t>
            </a:r>
            <a:endParaRPr sz="3200"/>
          </a:p>
          <a:p>
            <a:pPr indent="0" lvl="0" marL="0" rtl="0" algn="l">
              <a:lnSpc>
                <a:spcPct val="100000"/>
              </a:lnSpc>
              <a:spcBef>
                <a:spcPts val="0"/>
              </a:spcBef>
              <a:spcAft>
                <a:spcPts val="0"/>
              </a:spcAft>
              <a:buSzPct val="166666"/>
              <a:buNone/>
            </a:pPr>
            <a:r>
              <a:t/>
            </a:r>
            <a:endParaRPr sz="2400">
              <a:solidFill>
                <a:srgbClr val="44546A"/>
              </a:solidFill>
              <a:latin typeface="Comic Sans MS"/>
              <a:ea typeface="Comic Sans MS"/>
              <a:cs typeface="Comic Sans MS"/>
              <a:sym typeface="Comic Sans MS"/>
            </a:endParaRPr>
          </a:p>
        </p:txBody>
      </p:sp>
      <p:grpSp>
        <p:nvGrpSpPr>
          <p:cNvPr id="271" name="Google Shape;271;p13"/>
          <p:cNvGrpSpPr/>
          <p:nvPr/>
        </p:nvGrpSpPr>
        <p:grpSpPr>
          <a:xfrm>
            <a:off x="66849" y="6785950"/>
            <a:ext cx="6402851" cy="2636885"/>
            <a:chOff x="-562511" y="1666721"/>
            <a:chExt cx="6279767" cy="2636621"/>
          </a:xfrm>
        </p:grpSpPr>
        <p:cxnSp>
          <p:nvCxnSpPr>
            <p:cNvPr id="272" name="Google Shape;272;p13"/>
            <p:cNvCxnSpPr/>
            <p:nvPr/>
          </p:nvCxnSpPr>
          <p:spPr>
            <a:xfrm flipH="1" rot="10800000">
              <a:off x="244725" y="2694977"/>
              <a:ext cx="5132700" cy="43500"/>
            </a:xfrm>
            <a:prstGeom prst="straightConnector1">
              <a:avLst/>
            </a:prstGeom>
            <a:noFill/>
            <a:ln cap="flat" cmpd="sng" w="57150">
              <a:solidFill>
                <a:srgbClr val="EFEFEF"/>
              </a:solidFill>
              <a:prstDash val="solid"/>
              <a:miter lim="800000"/>
              <a:headEnd len="sm" w="sm" type="none"/>
              <a:tailEnd len="sm" w="sm" type="none"/>
            </a:ln>
          </p:spPr>
        </p:cxnSp>
        <p:cxnSp>
          <p:nvCxnSpPr>
            <p:cNvPr id="273" name="Google Shape;273;p13"/>
            <p:cNvCxnSpPr/>
            <p:nvPr/>
          </p:nvCxnSpPr>
          <p:spPr>
            <a:xfrm rot="10800000">
              <a:off x="643644" y="2696914"/>
              <a:ext cx="0" cy="489600"/>
            </a:xfrm>
            <a:prstGeom prst="straightConnector1">
              <a:avLst/>
            </a:prstGeom>
            <a:noFill/>
            <a:ln cap="flat" cmpd="sng" w="57150">
              <a:solidFill>
                <a:srgbClr val="D9D9D9"/>
              </a:solidFill>
              <a:prstDash val="solid"/>
              <a:miter lim="800000"/>
              <a:headEnd len="sm" w="sm" type="oval"/>
              <a:tailEnd len="med" w="med" type="oval"/>
            </a:ln>
          </p:spPr>
        </p:cxnSp>
        <p:cxnSp>
          <p:nvCxnSpPr>
            <p:cNvPr id="274" name="Google Shape;274;p13"/>
            <p:cNvCxnSpPr/>
            <p:nvPr/>
          </p:nvCxnSpPr>
          <p:spPr>
            <a:xfrm rot="10800000">
              <a:off x="2035792" y="2186923"/>
              <a:ext cx="0" cy="489600"/>
            </a:xfrm>
            <a:prstGeom prst="straightConnector1">
              <a:avLst/>
            </a:prstGeom>
            <a:noFill/>
            <a:ln cap="flat" cmpd="sng" w="57150">
              <a:solidFill>
                <a:srgbClr val="C9DAF8"/>
              </a:solidFill>
              <a:prstDash val="solid"/>
              <a:miter lim="800000"/>
              <a:headEnd len="sm" w="sm" type="oval"/>
              <a:tailEnd len="sm" w="sm" type="oval"/>
            </a:ln>
          </p:spPr>
        </p:cxnSp>
        <p:sp>
          <p:nvSpPr>
            <p:cNvPr id="275" name="Google Shape;275;p13"/>
            <p:cNvSpPr/>
            <p:nvPr/>
          </p:nvSpPr>
          <p:spPr>
            <a:xfrm>
              <a:off x="1835182" y="2476031"/>
              <a:ext cx="401100" cy="406200"/>
            </a:xfrm>
            <a:prstGeom prst="ellipse">
              <a:avLst/>
            </a:prstGeom>
            <a:solidFill>
              <a:srgbClr val="FFFFFF"/>
            </a:solidFill>
            <a:ln cap="flat" cmpd="sng" w="57150">
              <a:solidFill>
                <a:srgbClr val="C9DAF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276" name="Google Shape;276;p13"/>
            <p:cNvCxnSpPr/>
            <p:nvPr/>
          </p:nvCxnSpPr>
          <p:spPr>
            <a:xfrm rot="10800000">
              <a:off x="3428143" y="2696913"/>
              <a:ext cx="0" cy="489600"/>
            </a:xfrm>
            <a:prstGeom prst="straightConnector1">
              <a:avLst/>
            </a:prstGeom>
            <a:noFill/>
            <a:ln cap="flat" cmpd="sng" w="57150">
              <a:solidFill>
                <a:srgbClr val="A4C2F4"/>
              </a:solidFill>
              <a:prstDash val="solid"/>
              <a:miter lim="800000"/>
              <a:headEnd len="sm" w="sm" type="oval"/>
              <a:tailEnd len="med" w="med" type="oval"/>
            </a:ln>
          </p:spPr>
        </p:cxnSp>
        <p:sp>
          <p:nvSpPr>
            <p:cNvPr id="277" name="Google Shape;277;p13"/>
            <p:cNvSpPr/>
            <p:nvPr/>
          </p:nvSpPr>
          <p:spPr>
            <a:xfrm>
              <a:off x="3227246" y="2477402"/>
              <a:ext cx="401100" cy="406200"/>
            </a:xfrm>
            <a:prstGeom prst="ellipse">
              <a:avLst/>
            </a:prstGeom>
            <a:solidFill>
              <a:srgbClr val="FFFFFF"/>
            </a:solidFill>
            <a:ln cap="flat" cmpd="sng" w="57150">
              <a:solidFill>
                <a:srgbClr val="A4C2F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278" name="Google Shape;278;p13"/>
            <p:cNvCxnSpPr/>
            <p:nvPr/>
          </p:nvCxnSpPr>
          <p:spPr>
            <a:xfrm rot="10800000">
              <a:off x="4819921" y="2186923"/>
              <a:ext cx="0" cy="489600"/>
            </a:xfrm>
            <a:prstGeom prst="straightConnector1">
              <a:avLst/>
            </a:prstGeom>
            <a:noFill/>
            <a:ln cap="flat" cmpd="sng" w="57150">
              <a:solidFill>
                <a:srgbClr val="6D9EEB"/>
              </a:solidFill>
              <a:prstDash val="solid"/>
              <a:miter lim="800000"/>
              <a:headEnd len="sm" w="sm" type="oval"/>
              <a:tailEnd len="sm" w="sm" type="oval"/>
            </a:ln>
          </p:spPr>
        </p:cxnSp>
        <p:sp>
          <p:nvSpPr>
            <p:cNvPr id="279" name="Google Shape;279;p13"/>
            <p:cNvSpPr/>
            <p:nvPr/>
          </p:nvSpPr>
          <p:spPr>
            <a:xfrm>
              <a:off x="4619311" y="2476031"/>
              <a:ext cx="401100" cy="406200"/>
            </a:xfrm>
            <a:prstGeom prst="ellipse">
              <a:avLst/>
            </a:prstGeom>
            <a:solidFill>
              <a:srgbClr val="FFFFFF"/>
            </a:solidFill>
            <a:ln cap="flat" cmpd="sng" w="57150">
              <a:solidFill>
                <a:srgbClr val="6D9EE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80" name="Google Shape;280;p13"/>
            <p:cNvSpPr txBox="1"/>
            <p:nvPr/>
          </p:nvSpPr>
          <p:spPr>
            <a:xfrm>
              <a:off x="681739" y="1666721"/>
              <a:ext cx="2708100" cy="433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300" u="none" cap="none" strike="noStrike">
                  <a:solidFill>
                    <a:srgbClr val="434343"/>
                  </a:solidFill>
                  <a:latin typeface="Titillium Web"/>
                  <a:ea typeface="Titillium Web"/>
                  <a:cs typeface="Titillium Web"/>
                  <a:sym typeface="Titillium Web"/>
                </a:rPr>
                <a:t>SA plaques impinge </a:t>
              </a:r>
              <a:r>
                <a:rPr b="1" i="0" lang="en-GB" sz="1300" u="none" cap="none" strike="noStrike">
                  <a:solidFill>
                    <a:srgbClr val="999999"/>
                  </a:solidFill>
                  <a:latin typeface="Titillium Web"/>
                  <a:ea typeface="Titillium Web"/>
                  <a:cs typeface="Titillium Web"/>
                  <a:sym typeface="Titillium Web"/>
                </a:rPr>
                <a:t>(تتطفل) </a:t>
              </a:r>
              <a:r>
                <a:rPr b="1" i="0" lang="en-GB" sz="1300" u="none" cap="none" strike="noStrike">
                  <a:solidFill>
                    <a:srgbClr val="434343"/>
                  </a:solidFill>
                  <a:latin typeface="Titillium Web"/>
                  <a:ea typeface="Titillium Web"/>
                  <a:cs typeface="Titillium Web"/>
                  <a:sym typeface="Titillium Web"/>
                </a:rPr>
                <a:t>on the lumen of the artery</a:t>
              </a:r>
              <a:endParaRPr b="1" i="0" sz="1300" u="none" cap="none" strike="noStrike">
                <a:solidFill>
                  <a:srgbClr val="434343"/>
                </a:solidFill>
                <a:latin typeface="Titillium Web"/>
                <a:ea typeface="Titillium Web"/>
                <a:cs typeface="Titillium Web"/>
                <a:sym typeface="Titillium Web"/>
              </a:endParaRPr>
            </a:p>
          </p:txBody>
        </p:sp>
        <p:sp>
          <p:nvSpPr>
            <p:cNvPr id="281" name="Google Shape;281;p13"/>
            <p:cNvSpPr txBox="1"/>
            <p:nvPr/>
          </p:nvSpPr>
          <p:spPr>
            <a:xfrm>
              <a:off x="3628356" y="1700293"/>
              <a:ext cx="2088900" cy="433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300" u="none" cap="none" strike="noStrike">
                  <a:solidFill>
                    <a:srgbClr val="434343"/>
                  </a:solidFill>
                  <a:latin typeface="Titillium Web"/>
                  <a:ea typeface="Titillium Web"/>
                  <a:cs typeface="Titillium Web"/>
                  <a:sym typeface="Titillium Web"/>
                </a:rPr>
                <a:t>AS plaques vary in size </a:t>
              </a:r>
              <a:endParaRPr b="1" i="0" sz="1300" u="none" cap="none" strike="noStrike">
                <a:solidFill>
                  <a:srgbClr val="434343"/>
                </a:solidFill>
                <a:latin typeface="Titillium Web"/>
                <a:ea typeface="Titillium Web"/>
                <a:cs typeface="Titillium Web"/>
                <a:sym typeface="Titillium Web"/>
              </a:endParaRPr>
            </a:p>
          </p:txBody>
        </p:sp>
        <p:sp>
          <p:nvSpPr>
            <p:cNvPr id="282" name="Google Shape;282;p13"/>
            <p:cNvSpPr txBox="1"/>
            <p:nvPr/>
          </p:nvSpPr>
          <p:spPr>
            <a:xfrm>
              <a:off x="-562511" y="3299958"/>
              <a:ext cx="2708100" cy="433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300" u="none" cap="none" strike="noStrike">
                  <a:solidFill>
                    <a:srgbClr val="434343"/>
                  </a:solidFill>
                  <a:latin typeface="Titillium Web"/>
                  <a:ea typeface="Titillium Web"/>
                  <a:cs typeface="Titillium Web"/>
                  <a:sym typeface="Titillium Web"/>
                </a:rPr>
                <a:t>The key process in AS is </a:t>
              </a:r>
              <a:r>
                <a:rPr b="1" i="0" lang="en-GB" sz="1300" u="none" cap="none" strike="noStrike">
                  <a:solidFill>
                    <a:srgbClr val="CC0000"/>
                  </a:solidFill>
                  <a:latin typeface="Titillium Web"/>
                  <a:ea typeface="Titillium Web"/>
                  <a:cs typeface="Titillium Web"/>
                  <a:sym typeface="Titillium Web"/>
                </a:rPr>
                <a:t>intimal thickening</a:t>
              </a:r>
              <a:r>
                <a:rPr b="1" i="0" lang="en-GB" sz="1300" u="none" cap="none" strike="noStrike">
                  <a:solidFill>
                    <a:srgbClr val="434343"/>
                  </a:solidFill>
                  <a:latin typeface="Titillium Web"/>
                  <a:ea typeface="Titillium Web"/>
                  <a:cs typeface="Titillium Web"/>
                  <a:sym typeface="Titillium Web"/>
                </a:rPr>
                <a:t> and </a:t>
              </a:r>
              <a:r>
                <a:rPr b="1" i="0" lang="en-GB" sz="1300" u="none" cap="none" strike="noStrike">
                  <a:solidFill>
                    <a:srgbClr val="CC0000"/>
                  </a:solidFill>
                  <a:latin typeface="Titillium Web"/>
                  <a:ea typeface="Titillium Web"/>
                  <a:cs typeface="Titillium Web"/>
                  <a:sym typeface="Titillium Web"/>
                </a:rPr>
                <a:t>lipid accumulation</a:t>
              </a:r>
              <a:endParaRPr b="1" i="0" sz="1300" u="none" cap="none" strike="noStrike">
                <a:solidFill>
                  <a:srgbClr val="CC0000"/>
                </a:solidFill>
                <a:latin typeface="Titillium Web"/>
                <a:ea typeface="Titillium Web"/>
                <a:cs typeface="Titillium Web"/>
                <a:sym typeface="Titillium Web"/>
              </a:endParaRPr>
            </a:p>
          </p:txBody>
        </p:sp>
        <p:sp>
          <p:nvSpPr>
            <p:cNvPr id="283" name="Google Shape;283;p13"/>
            <p:cNvSpPr txBox="1"/>
            <p:nvPr/>
          </p:nvSpPr>
          <p:spPr>
            <a:xfrm>
              <a:off x="2260938" y="3455842"/>
              <a:ext cx="2373600" cy="847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100" u="none" cap="none" strike="noStrike">
                  <a:solidFill>
                    <a:srgbClr val="434343"/>
                  </a:solidFill>
                  <a:latin typeface="Titillium Web"/>
                  <a:ea typeface="Titillium Web"/>
                  <a:cs typeface="Titillium Web"/>
                  <a:sym typeface="Titillium Web"/>
                </a:rPr>
                <a:t>AS plaques usually involve only a</a:t>
              </a:r>
              <a:endParaRPr b="1" i="0" sz="1100" u="none" cap="none" strike="noStrike">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i="0" lang="en-GB" sz="1100" u="none" cap="none" strike="noStrike">
                  <a:solidFill>
                    <a:srgbClr val="434343"/>
                  </a:solidFill>
                  <a:latin typeface="Titillium Web"/>
                  <a:ea typeface="Titillium Web"/>
                  <a:cs typeface="Titillium Web"/>
                  <a:sym typeface="Titillium Web"/>
                </a:rPr>
                <a:t>partial circumference of the arterial</a:t>
              </a:r>
              <a:endParaRPr b="1" i="0" sz="1100" u="none" cap="none" strike="noStrike">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i="0" lang="en-GB" sz="1100" u="none" cap="none" strike="noStrike">
                  <a:solidFill>
                    <a:srgbClr val="434343"/>
                  </a:solidFill>
                  <a:latin typeface="Titillium Web"/>
                  <a:ea typeface="Titillium Web"/>
                  <a:cs typeface="Titillium Web"/>
                  <a:sym typeface="Titillium Web"/>
                </a:rPr>
                <a:t>wall ("eccentric" lesions) and are</a:t>
              </a:r>
              <a:endParaRPr b="1" i="0" sz="1100" u="none" cap="none" strike="noStrike">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i="0" lang="en-GB" sz="1100" u="none" cap="none" strike="noStrike">
                  <a:solidFill>
                    <a:srgbClr val="434343"/>
                  </a:solidFill>
                  <a:latin typeface="Titillium Web"/>
                  <a:ea typeface="Titillium Web"/>
                  <a:cs typeface="Titillium Web"/>
                  <a:sym typeface="Titillium Web"/>
                </a:rPr>
                <a:t>patchy and variable along the vessel</a:t>
              </a:r>
              <a:endParaRPr b="1" i="0" sz="1100" u="none" cap="none" strike="noStrike">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i="0" lang="en-GB" sz="1100" u="none" cap="none" strike="noStrike">
                  <a:solidFill>
                    <a:srgbClr val="434343"/>
                  </a:solidFill>
                  <a:latin typeface="Titillium Web"/>
                  <a:ea typeface="Titillium Web"/>
                  <a:cs typeface="Titillium Web"/>
                  <a:sym typeface="Titillium Web"/>
                </a:rPr>
                <a:t>length.</a:t>
              </a:r>
              <a:endParaRPr b="1" i="0" sz="1100" u="none" cap="none" strike="noStrike">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t/>
              </a:r>
              <a:endParaRPr b="1" i="0" sz="1600" u="none" cap="none" strike="noStrike">
                <a:solidFill>
                  <a:srgbClr val="434343"/>
                </a:solidFill>
                <a:latin typeface="Titillium Web"/>
                <a:ea typeface="Titillium Web"/>
                <a:cs typeface="Titillium Web"/>
                <a:sym typeface="Titillium Web"/>
              </a:endParaRPr>
            </a:p>
          </p:txBody>
        </p:sp>
        <p:sp>
          <p:nvSpPr>
            <p:cNvPr id="284" name="Google Shape;284;p13"/>
            <p:cNvSpPr/>
            <p:nvPr/>
          </p:nvSpPr>
          <p:spPr>
            <a:xfrm>
              <a:off x="443034" y="2476031"/>
              <a:ext cx="401100" cy="406200"/>
            </a:xfrm>
            <a:prstGeom prst="ellipse">
              <a:avLst/>
            </a:prstGeom>
            <a:solidFill>
              <a:srgbClr val="FFFFFF"/>
            </a:solidFill>
            <a:ln cap="flat" cmpd="sng" w="57150">
              <a:solidFill>
                <a:srgbClr val="D9D9D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sp>
        <p:nvSpPr>
          <p:cNvPr id="285" name="Google Shape;285;p13"/>
          <p:cNvSpPr txBox="1"/>
          <p:nvPr/>
        </p:nvSpPr>
        <p:spPr>
          <a:xfrm>
            <a:off x="2525672" y="6421750"/>
            <a:ext cx="3000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A64D79"/>
                </a:solidFill>
                <a:latin typeface="Comfortaa"/>
                <a:ea typeface="Comfortaa"/>
                <a:cs typeface="Comfortaa"/>
                <a:sym typeface="Comfortaa"/>
              </a:rPr>
              <a:t>Female Slides Only</a:t>
            </a:r>
            <a:endParaRPr b="0" i="0" sz="1100" u="none" cap="none" strike="noStrike">
              <a:solidFill>
                <a:srgbClr val="C27BA0"/>
              </a:solidFill>
              <a:latin typeface="Comfortaa"/>
              <a:ea typeface="Comfortaa"/>
              <a:cs typeface="Comfortaa"/>
              <a:sym typeface="Comfortaa"/>
            </a:endParaRPr>
          </a:p>
        </p:txBody>
      </p:sp>
      <p:pic>
        <p:nvPicPr>
          <p:cNvPr id="286" name="Google Shape;286;p13"/>
          <p:cNvPicPr preferRelativeResize="0"/>
          <p:nvPr/>
        </p:nvPicPr>
        <p:blipFill rotWithShape="1">
          <a:blip r:embed="rId4">
            <a:alphaModFix/>
          </a:blip>
          <a:srcRect b="0" l="0" r="0" t="0"/>
          <a:stretch/>
        </p:blipFill>
        <p:spPr>
          <a:xfrm>
            <a:off x="5526000" y="8083135"/>
            <a:ext cx="1045500" cy="17260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4"/>
          <p:cNvSpPr txBox="1"/>
          <p:nvPr>
            <p:ph type="title"/>
          </p:nvPr>
        </p:nvSpPr>
        <p:spPr>
          <a:xfrm>
            <a:off x="-2" y="567471"/>
            <a:ext cx="3383400" cy="687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GB"/>
              <a:t>Cont.</a:t>
            </a:r>
            <a:endParaRPr/>
          </a:p>
          <a:p>
            <a:pPr indent="0" lvl="0" marL="0" rtl="0" algn="l">
              <a:lnSpc>
                <a:spcPct val="100000"/>
              </a:lnSpc>
              <a:spcBef>
                <a:spcPts val="0"/>
              </a:spcBef>
              <a:spcAft>
                <a:spcPts val="0"/>
              </a:spcAft>
              <a:buSzPct val="166666"/>
              <a:buNone/>
            </a:pPr>
            <a:r>
              <a:t/>
            </a:r>
            <a:endParaRPr sz="2400">
              <a:solidFill>
                <a:srgbClr val="44546A"/>
              </a:solidFill>
              <a:latin typeface="Comic Sans MS"/>
              <a:ea typeface="Comic Sans MS"/>
              <a:cs typeface="Comic Sans MS"/>
              <a:sym typeface="Comic Sans MS"/>
            </a:endParaRPr>
          </a:p>
        </p:txBody>
      </p:sp>
      <p:pic>
        <p:nvPicPr>
          <p:cNvPr id="292" name="Google Shape;292;p14"/>
          <p:cNvPicPr preferRelativeResize="0"/>
          <p:nvPr/>
        </p:nvPicPr>
        <p:blipFill rotWithShape="1">
          <a:blip r:embed="rId3">
            <a:alphaModFix/>
          </a:blip>
          <a:srcRect b="0" l="0" r="0" t="0"/>
          <a:stretch/>
        </p:blipFill>
        <p:spPr>
          <a:xfrm>
            <a:off x="726777" y="1374675"/>
            <a:ext cx="1106625" cy="1666201"/>
          </a:xfrm>
          <a:prstGeom prst="rect">
            <a:avLst/>
          </a:prstGeom>
          <a:noFill/>
          <a:ln>
            <a:noFill/>
          </a:ln>
        </p:spPr>
      </p:pic>
      <p:pic>
        <p:nvPicPr>
          <p:cNvPr id="293" name="Google Shape;293;p14"/>
          <p:cNvPicPr preferRelativeResize="0"/>
          <p:nvPr/>
        </p:nvPicPr>
        <p:blipFill rotWithShape="1">
          <a:blip r:embed="rId4">
            <a:alphaModFix/>
          </a:blip>
          <a:srcRect b="0" l="0" r="0" t="0"/>
          <a:stretch/>
        </p:blipFill>
        <p:spPr>
          <a:xfrm>
            <a:off x="3744250" y="1374675"/>
            <a:ext cx="1176999" cy="1719851"/>
          </a:xfrm>
          <a:prstGeom prst="rect">
            <a:avLst/>
          </a:prstGeom>
          <a:noFill/>
          <a:ln>
            <a:noFill/>
          </a:ln>
        </p:spPr>
      </p:pic>
      <p:sp>
        <p:nvSpPr>
          <p:cNvPr id="294" name="Google Shape;294;p14"/>
          <p:cNvSpPr/>
          <p:nvPr/>
        </p:nvSpPr>
        <p:spPr>
          <a:xfrm>
            <a:off x="1934944" y="1374669"/>
            <a:ext cx="367800" cy="468300"/>
          </a:xfrm>
          <a:prstGeom prst="rect">
            <a:avLst/>
          </a:prstGeom>
          <a:solidFill>
            <a:srgbClr val="A4C2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2000" u="none" cap="none" strike="noStrike">
                <a:solidFill>
                  <a:srgbClr val="FFFFFF"/>
                </a:solidFill>
                <a:latin typeface="Asap"/>
                <a:ea typeface="Asap"/>
                <a:cs typeface="Asap"/>
                <a:sym typeface="Asap"/>
              </a:rPr>
              <a:t>A</a:t>
            </a:r>
            <a:endParaRPr b="1" i="0" sz="2600" u="none" cap="none" strike="noStrike">
              <a:solidFill>
                <a:srgbClr val="FFFFFF"/>
              </a:solidFill>
              <a:latin typeface="Asap"/>
              <a:ea typeface="Asap"/>
              <a:cs typeface="Asap"/>
              <a:sym typeface="Asap"/>
            </a:endParaRPr>
          </a:p>
        </p:txBody>
      </p:sp>
      <p:grpSp>
        <p:nvGrpSpPr>
          <p:cNvPr id="295" name="Google Shape;295;p14"/>
          <p:cNvGrpSpPr/>
          <p:nvPr/>
        </p:nvGrpSpPr>
        <p:grpSpPr>
          <a:xfrm>
            <a:off x="1934603" y="1374772"/>
            <a:ext cx="3517594" cy="936591"/>
            <a:chOff x="7897212" y="-2825551"/>
            <a:chExt cx="7181696" cy="1111945"/>
          </a:xfrm>
        </p:grpSpPr>
        <p:sp>
          <p:nvSpPr>
            <p:cNvPr id="296" name="Google Shape;296;p14"/>
            <p:cNvSpPr/>
            <p:nvPr/>
          </p:nvSpPr>
          <p:spPr>
            <a:xfrm rot="10800000">
              <a:off x="7897212" y="-2269596"/>
              <a:ext cx="751048" cy="555984"/>
            </a:xfrm>
            <a:prstGeom prst="triangle">
              <a:avLst>
                <a:gd fmla="val 0" name="adj"/>
              </a:avLst>
            </a:pr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Asap"/>
                <a:ea typeface="Asap"/>
                <a:cs typeface="Asap"/>
                <a:sym typeface="Asap"/>
              </a:endParaRPr>
            </a:p>
          </p:txBody>
        </p:sp>
        <p:grpSp>
          <p:nvGrpSpPr>
            <p:cNvPr id="297" name="Google Shape;297;p14"/>
            <p:cNvGrpSpPr/>
            <p:nvPr/>
          </p:nvGrpSpPr>
          <p:grpSpPr>
            <a:xfrm>
              <a:off x="14327860" y="-2825551"/>
              <a:ext cx="751048" cy="1111945"/>
              <a:chOff x="9882711" y="-5383985"/>
              <a:chExt cx="805500" cy="1583967"/>
            </a:xfrm>
          </p:grpSpPr>
          <p:sp>
            <p:nvSpPr>
              <p:cNvPr id="298" name="Google Shape;298;p14"/>
              <p:cNvSpPr/>
              <p:nvPr/>
            </p:nvSpPr>
            <p:spPr>
              <a:xfrm flipH="1">
                <a:off x="9882860" y="-5383985"/>
                <a:ext cx="805200" cy="792000"/>
              </a:xfrm>
              <a:prstGeom prst="rect">
                <a:avLst/>
              </a:prstGeom>
              <a:solidFill>
                <a:srgbClr val="A4C2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2000" u="none" cap="none" strike="noStrike">
                    <a:solidFill>
                      <a:srgbClr val="FFFFFF"/>
                    </a:solidFill>
                    <a:latin typeface="Asap"/>
                    <a:ea typeface="Asap"/>
                    <a:cs typeface="Asap"/>
                    <a:sym typeface="Asap"/>
                  </a:rPr>
                  <a:t>B</a:t>
                </a:r>
                <a:endParaRPr b="1" i="0" sz="2600" u="none" cap="none" strike="noStrike">
                  <a:solidFill>
                    <a:srgbClr val="FFFFFF"/>
                  </a:solidFill>
                  <a:latin typeface="Asap"/>
                  <a:ea typeface="Asap"/>
                  <a:cs typeface="Asap"/>
                  <a:sym typeface="Asap"/>
                </a:endParaRPr>
              </a:p>
            </p:txBody>
          </p:sp>
          <p:sp>
            <p:nvSpPr>
              <p:cNvPr id="299" name="Google Shape;299;p14"/>
              <p:cNvSpPr/>
              <p:nvPr/>
            </p:nvSpPr>
            <p:spPr>
              <a:xfrm rot="10800000">
                <a:off x="9882711" y="-4592018"/>
                <a:ext cx="805500" cy="792000"/>
              </a:xfrm>
              <a:prstGeom prst="triangle">
                <a:avLst>
                  <a:gd fmla="val 0" name="adj"/>
                </a:avLst>
              </a:pr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Asap"/>
                  <a:ea typeface="Asap"/>
                  <a:cs typeface="Asap"/>
                  <a:sym typeface="Asap"/>
                </a:endParaRPr>
              </a:p>
            </p:txBody>
          </p:sp>
        </p:grpSp>
      </p:grpSp>
      <p:sp>
        <p:nvSpPr>
          <p:cNvPr id="300" name="Google Shape;300;p14"/>
          <p:cNvSpPr txBox="1"/>
          <p:nvPr/>
        </p:nvSpPr>
        <p:spPr>
          <a:xfrm>
            <a:off x="2302750" y="1255375"/>
            <a:ext cx="1441500" cy="166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434343"/>
                </a:solidFill>
                <a:latin typeface="Titillium Web"/>
                <a:ea typeface="Titillium Web"/>
                <a:cs typeface="Titillium Web"/>
                <a:sym typeface="Titillium Web"/>
              </a:rPr>
              <a:t>Mild atherosclerosis </a:t>
            </a:r>
            <a:endParaRPr b="0" i="0" sz="14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434343"/>
                </a:solidFill>
                <a:latin typeface="Titillium Web"/>
                <a:ea typeface="Titillium Web"/>
                <a:cs typeface="Titillium Web"/>
                <a:sym typeface="Titillium Web"/>
              </a:rPr>
              <a:t>composed of fibrous plaques, one of which is  denoted by the arrow</a:t>
            </a:r>
            <a:endParaRPr b="0" i="0" sz="1400" u="none" cap="none" strike="noStrike">
              <a:solidFill>
                <a:srgbClr val="434343"/>
              </a:solidFill>
              <a:latin typeface="Titillium Web"/>
              <a:ea typeface="Titillium Web"/>
              <a:cs typeface="Titillium Web"/>
              <a:sym typeface="Titillium Web"/>
            </a:endParaRPr>
          </a:p>
        </p:txBody>
      </p:sp>
      <p:sp>
        <p:nvSpPr>
          <p:cNvPr id="301" name="Google Shape;301;p14"/>
          <p:cNvSpPr txBox="1"/>
          <p:nvPr/>
        </p:nvSpPr>
        <p:spPr>
          <a:xfrm>
            <a:off x="5553398" y="1314978"/>
            <a:ext cx="1176900" cy="124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434343"/>
                </a:solidFill>
                <a:latin typeface="Titillium Web"/>
                <a:ea typeface="Titillium Web"/>
                <a:cs typeface="Titillium Web"/>
                <a:sym typeface="Titillium Web"/>
              </a:rPr>
              <a:t>Severe disease with diffuse and</a:t>
            </a:r>
            <a:endParaRPr i="0" sz="14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rgbClr val="434343"/>
                </a:solidFill>
                <a:latin typeface="Titillium Web"/>
                <a:ea typeface="Titillium Web"/>
                <a:cs typeface="Titillium Web"/>
                <a:sym typeface="Titillium Web"/>
              </a:rPr>
              <a:t>complicated lesions</a:t>
            </a:r>
            <a:endParaRPr i="0" sz="1400" u="none" cap="none" strike="noStrike">
              <a:solidFill>
                <a:srgbClr val="434343"/>
              </a:solidFill>
              <a:latin typeface="Titillium Web"/>
              <a:ea typeface="Titillium Web"/>
              <a:cs typeface="Titillium Web"/>
              <a:sym typeface="Titillium Web"/>
            </a:endParaRPr>
          </a:p>
        </p:txBody>
      </p:sp>
      <p:sp>
        <p:nvSpPr>
          <p:cNvPr id="302" name="Google Shape;302;p14"/>
          <p:cNvSpPr txBox="1"/>
          <p:nvPr/>
        </p:nvSpPr>
        <p:spPr>
          <a:xfrm>
            <a:off x="-224851" y="3295717"/>
            <a:ext cx="7307700" cy="12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100"/>
              <a:buFont typeface="Arial"/>
              <a:buNone/>
            </a:pPr>
            <a:r>
              <a:rPr b="1" i="0" lang="en-GB" sz="3100" u="none" cap="none" strike="noStrike">
                <a:solidFill>
                  <a:srgbClr val="1155CC"/>
                </a:solidFill>
                <a:latin typeface="Comfortaa"/>
                <a:ea typeface="Comfortaa"/>
                <a:cs typeface="Comfortaa"/>
                <a:sym typeface="Comfortaa"/>
              </a:rPr>
              <a:t>Microscopic morphology of AS</a:t>
            </a:r>
            <a:endParaRPr b="1" i="0" sz="3100" u="none" cap="none" strike="noStrike">
              <a:solidFill>
                <a:srgbClr val="1155CC"/>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1155CC"/>
              </a:solidFill>
              <a:latin typeface="Comfortaa"/>
              <a:ea typeface="Comfortaa"/>
              <a:cs typeface="Comfortaa"/>
              <a:sym typeface="Comfortaa"/>
            </a:endParaRPr>
          </a:p>
        </p:txBody>
      </p:sp>
      <p:sp>
        <p:nvSpPr>
          <p:cNvPr id="303" name="Google Shape;303;p14"/>
          <p:cNvSpPr txBox="1"/>
          <p:nvPr/>
        </p:nvSpPr>
        <p:spPr>
          <a:xfrm>
            <a:off x="333821" y="3922202"/>
            <a:ext cx="6003600" cy="10314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434343"/>
              </a:buClr>
              <a:buSzPts val="1400"/>
              <a:buFont typeface="Titillium Web"/>
              <a:buChar char="●"/>
            </a:pPr>
            <a:r>
              <a:rPr b="0" i="0" lang="en-GB" sz="1400" u="none" cap="none" strike="noStrike">
                <a:solidFill>
                  <a:srgbClr val="434343"/>
                </a:solidFill>
                <a:latin typeface="Titillium Web"/>
                <a:ea typeface="Titillium Web"/>
                <a:cs typeface="Titillium Web"/>
                <a:sym typeface="Titillium Web"/>
              </a:rPr>
              <a:t>A well established atheroma/AS plaque consists of a raised focal lesion in the intima, with a soft, yellow, grumous/granular core of lipid (mainly cholesterol and cholesterol esters), covered by a firm, white fibrous cap. Atherosclerotic plaques have three principal components:</a:t>
            </a:r>
            <a:endParaRPr b="0" i="0" sz="1400" u="none" cap="none" strike="noStrike">
              <a:solidFill>
                <a:srgbClr val="434343"/>
              </a:solidFill>
              <a:latin typeface="Titillium Web"/>
              <a:ea typeface="Titillium Web"/>
              <a:cs typeface="Titillium Web"/>
              <a:sym typeface="Titillium Web"/>
            </a:endParaRPr>
          </a:p>
        </p:txBody>
      </p:sp>
      <p:grpSp>
        <p:nvGrpSpPr>
          <p:cNvPr id="304" name="Google Shape;304;p14"/>
          <p:cNvGrpSpPr/>
          <p:nvPr/>
        </p:nvGrpSpPr>
        <p:grpSpPr>
          <a:xfrm>
            <a:off x="333824" y="5130150"/>
            <a:ext cx="6396462" cy="1242901"/>
            <a:chOff x="1863460" y="2116951"/>
            <a:chExt cx="5609948" cy="698102"/>
          </a:xfrm>
        </p:grpSpPr>
        <p:sp>
          <p:nvSpPr>
            <p:cNvPr id="305" name="Google Shape;305;p14"/>
            <p:cNvSpPr/>
            <p:nvPr/>
          </p:nvSpPr>
          <p:spPr>
            <a:xfrm>
              <a:off x="5302308" y="2121753"/>
              <a:ext cx="2171100" cy="693300"/>
            </a:xfrm>
            <a:prstGeom prst="chevron">
              <a:avLst>
                <a:gd fmla="val 50000"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1" i="0" sz="1200" u="none" cap="none" strike="noStrike">
                <a:solidFill>
                  <a:srgbClr val="434343"/>
                </a:solidFill>
                <a:latin typeface="Titillium Web"/>
                <a:ea typeface="Titillium Web"/>
                <a:cs typeface="Titillium Web"/>
                <a:sym typeface="Titillium Web"/>
              </a:endParaRPr>
            </a:p>
          </p:txBody>
        </p:sp>
        <p:sp>
          <p:nvSpPr>
            <p:cNvPr id="306" name="Google Shape;306;p14"/>
            <p:cNvSpPr/>
            <p:nvPr/>
          </p:nvSpPr>
          <p:spPr>
            <a:xfrm>
              <a:off x="1863460" y="2116951"/>
              <a:ext cx="1861500" cy="693300"/>
            </a:xfrm>
            <a:prstGeom prst="homePlate">
              <a:avLst>
                <a:gd fmla="val 50000" name="adj"/>
              </a:avLst>
            </a:prstGeom>
            <a:solidFill>
              <a:srgbClr val="6D9EE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434343"/>
                  </a:solidFill>
                  <a:latin typeface="Titillium Web"/>
                  <a:ea typeface="Titillium Web"/>
                  <a:cs typeface="Titillium Web"/>
                  <a:sym typeface="Titillium Web"/>
                </a:rPr>
                <a:t>Cells: SMCs, Macrophages, Lymphocytes and foam cells</a:t>
              </a:r>
              <a:endParaRPr b="1" i="0" sz="1200" u="none" cap="none" strike="noStrike">
                <a:solidFill>
                  <a:srgbClr val="434343"/>
                </a:solidFill>
                <a:latin typeface="Titillium Web"/>
                <a:ea typeface="Titillium Web"/>
                <a:cs typeface="Titillium Web"/>
                <a:sym typeface="Titillium Web"/>
              </a:endParaRPr>
            </a:p>
          </p:txBody>
        </p:sp>
        <p:sp>
          <p:nvSpPr>
            <p:cNvPr id="307" name="Google Shape;307;p14"/>
            <p:cNvSpPr/>
            <p:nvPr/>
          </p:nvSpPr>
          <p:spPr>
            <a:xfrm>
              <a:off x="3462664" y="2116953"/>
              <a:ext cx="2122200" cy="693300"/>
            </a:xfrm>
            <a:prstGeom prst="chevron">
              <a:avLst>
                <a:gd fmla="val 50000" name="adj"/>
              </a:avLst>
            </a:prstGeom>
            <a:solidFill>
              <a:srgbClr val="A4C2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1" i="0" sz="1200" u="none" cap="none" strike="noStrike">
                <a:solidFill>
                  <a:srgbClr val="434343"/>
                </a:solidFill>
                <a:latin typeface="Titillium Web"/>
                <a:ea typeface="Titillium Web"/>
                <a:cs typeface="Titillium Web"/>
                <a:sym typeface="Titillium Web"/>
              </a:endParaRPr>
            </a:p>
          </p:txBody>
        </p:sp>
      </p:grpSp>
      <p:sp>
        <p:nvSpPr>
          <p:cNvPr id="308" name="Google Shape;308;p14"/>
          <p:cNvSpPr txBox="1"/>
          <p:nvPr/>
        </p:nvSpPr>
        <p:spPr>
          <a:xfrm>
            <a:off x="4726972" y="5202300"/>
            <a:ext cx="1674000" cy="1098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GB" sz="1200" u="none" cap="none" strike="noStrike">
                <a:solidFill>
                  <a:srgbClr val="434343"/>
                </a:solidFill>
                <a:latin typeface="Titillium Web"/>
                <a:ea typeface="Titillium Web"/>
                <a:cs typeface="Titillium Web"/>
                <a:sym typeface="Titillium Web"/>
              </a:rPr>
              <a:t>Lipid: typical atheromas contain relatively abundant lipid both extracellular and intracellular lipid</a:t>
            </a:r>
            <a:endParaRPr b="0" i="0" sz="1400" u="none" cap="none" strike="noStrike">
              <a:solidFill>
                <a:srgbClr val="000000"/>
              </a:solidFill>
              <a:latin typeface="Arial"/>
              <a:ea typeface="Arial"/>
              <a:cs typeface="Arial"/>
              <a:sym typeface="Arial"/>
            </a:endParaRPr>
          </a:p>
        </p:txBody>
      </p:sp>
      <p:sp>
        <p:nvSpPr>
          <p:cNvPr id="309" name="Google Shape;309;p14"/>
          <p:cNvSpPr txBox="1"/>
          <p:nvPr/>
        </p:nvSpPr>
        <p:spPr>
          <a:xfrm>
            <a:off x="2642852" y="5385150"/>
            <a:ext cx="1904100" cy="732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434343"/>
                </a:solidFill>
                <a:latin typeface="Titillium Web"/>
                <a:ea typeface="Titillium Web"/>
                <a:cs typeface="Titillium Web"/>
                <a:sym typeface="Titillium Web"/>
              </a:rPr>
              <a:t>Extracellular matrix: collagen, elastic fibers and proteoglycans</a:t>
            </a:r>
            <a:endParaRPr b="0" i="0" sz="1400" u="none" cap="none" strike="noStrike">
              <a:solidFill>
                <a:srgbClr val="000000"/>
              </a:solidFill>
              <a:latin typeface="Arial"/>
              <a:ea typeface="Arial"/>
              <a:cs typeface="Arial"/>
              <a:sym typeface="Arial"/>
            </a:endParaRPr>
          </a:p>
        </p:txBody>
      </p:sp>
      <p:sp>
        <p:nvSpPr>
          <p:cNvPr id="310" name="Google Shape;310;p14"/>
          <p:cNvSpPr txBox="1"/>
          <p:nvPr/>
        </p:nvSpPr>
        <p:spPr>
          <a:xfrm>
            <a:off x="891350" y="6549600"/>
            <a:ext cx="40299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4"/>
          <p:cNvSpPr txBox="1"/>
          <p:nvPr/>
        </p:nvSpPr>
        <p:spPr>
          <a:xfrm>
            <a:off x="284850" y="6434675"/>
            <a:ext cx="6288300" cy="20010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434343"/>
              </a:buClr>
              <a:buSzPts val="1400"/>
              <a:buFont typeface="Titillium Web"/>
              <a:buChar char="●"/>
            </a:pPr>
            <a:r>
              <a:rPr b="0" i="0" lang="en-GB" sz="1400" u="none" cap="none" strike="noStrike">
                <a:solidFill>
                  <a:srgbClr val="434343"/>
                </a:solidFill>
                <a:latin typeface="Titillium Web"/>
                <a:ea typeface="Titillium Web"/>
                <a:cs typeface="Titillium Web"/>
                <a:sym typeface="Titillium Web"/>
              </a:rPr>
              <a:t>NOTE: foam cells are large, </a:t>
            </a:r>
            <a:r>
              <a:rPr b="0" i="0" lang="en-GB" sz="1400" u="none" cap="none" strike="noStrike">
                <a:solidFill>
                  <a:srgbClr val="CC0000"/>
                </a:solidFill>
                <a:latin typeface="Titillium Web"/>
                <a:ea typeface="Titillium Web"/>
                <a:cs typeface="Titillium Web"/>
                <a:sym typeface="Titillium Web"/>
              </a:rPr>
              <a:t>lipid laden macrophages</a:t>
            </a:r>
            <a:r>
              <a:rPr b="0" i="0" lang="en-GB" sz="1400" u="none" cap="none" strike="noStrike">
                <a:solidFill>
                  <a:srgbClr val="434343"/>
                </a:solidFill>
                <a:latin typeface="Titillium Web"/>
                <a:ea typeface="Titillium Web"/>
                <a:cs typeface="Titillium Web"/>
                <a:sym typeface="Titillium Web"/>
              </a:rPr>
              <a:t> derived from blood monocytes, but SMCs can also imbibe lipid to become foam cells</a:t>
            </a:r>
            <a:endParaRPr b="0" i="0" sz="14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434343"/>
              </a:solidFill>
              <a:latin typeface="Titillium Web"/>
              <a:ea typeface="Titillium Web"/>
              <a:cs typeface="Titillium Web"/>
              <a:sym typeface="Titillium Web"/>
            </a:endParaRPr>
          </a:p>
          <a:p>
            <a:pPr indent="-317500" lvl="0" marL="457200" marR="0" rtl="0" algn="l">
              <a:lnSpc>
                <a:spcPct val="100000"/>
              </a:lnSpc>
              <a:spcBef>
                <a:spcPts val="0"/>
              </a:spcBef>
              <a:spcAft>
                <a:spcPts val="0"/>
              </a:spcAft>
              <a:buClr>
                <a:srgbClr val="434343"/>
              </a:buClr>
              <a:buSzPts val="1400"/>
              <a:buFont typeface="Titillium Web"/>
              <a:buChar char="●"/>
            </a:pPr>
            <a:r>
              <a:rPr b="0" i="0" lang="en-GB" sz="1400" u="none" cap="none" strike="noStrike">
                <a:solidFill>
                  <a:srgbClr val="434343"/>
                </a:solidFill>
                <a:latin typeface="Titillium Web"/>
                <a:ea typeface="Titillium Web"/>
                <a:cs typeface="Titillium Web"/>
                <a:sym typeface="Titillium Web"/>
              </a:rPr>
              <a:t>Typically, the superficial fibrous cap is composed of SMCs and extracellular matrix. With some </a:t>
            </a:r>
            <a:r>
              <a:rPr b="0" i="0" lang="en-GB" sz="1400" u="none" cap="none" strike="noStrike">
                <a:solidFill>
                  <a:srgbClr val="CC0000"/>
                </a:solidFill>
                <a:latin typeface="Titillium Web"/>
                <a:ea typeface="Titillium Web"/>
                <a:cs typeface="Titillium Web"/>
                <a:sym typeface="Titillium Web"/>
              </a:rPr>
              <a:t>macrophages</a:t>
            </a:r>
            <a:r>
              <a:rPr b="0" i="0" lang="en-GB" sz="1400" u="none" cap="none" strike="noStrike">
                <a:solidFill>
                  <a:srgbClr val="434343"/>
                </a:solidFill>
                <a:latin typeface="Titillium Web"/>
                <a:ea typeface="Titillium Web"/>
                <a:cs typeface="Titillium Web"/>
                <a:sym typeface="Titillium Web"/>
              </a:rPr>
              <a:t> and </a:t>
            </a:r>
            <a:r>
              <a:rPr b="0" i="0" lang="en-GB" sz="1400" u="none" cap="none" strike="noStrike">
                <a:solidFill>
                  <a:srgbClr val="CC0000"/>
                </a:solidFill>
                <a:latin typeface="Titillium Web"/>
                <a:ea typeface="Titillium Web"/>
                <a:cs typeface="Titillium Web"/>
                <a:sym typeface="Titillium Web"/>
              </a:rPr>
              <a:t>T lymphocytes</a:t>
            </a:r>
            <a:r>
              <a:rPr b="0" i="0" lang="en-GB" sz="1400" u="none" cap="none" strike="noStrike">
                <a:solidFill>
                  <a:srgbClr val="434343"/>
                </a:solidFill>
                <a:latin typeface="Titillium Web"/>
                <a:ea typeface="Titillium Web"/>
                <a:cs typeface="Titillium Web"/>
                <a:sym typeface="Titillium Web"/>
              </a:rPr>
              <a:t>.</a:t>
            </a:r>
            <a:endParaRPr b="0" i="0" sz="14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434343"/>
              </a:solidFill>
              <a:latin typeface="Titillium Web"/>
              <a:ea typeface="Titillium Web"/>
              <a:cs typeface="Titillium Web"/>
              <a:sym typeface="Titillium Web"/>
            </a:endParaRPr>
          </a:p>
          <a:p>
            <a:pPr indent="-317500" lvl="0" marL="457200" marR="0" rtl="0" algn="l">
              <a:lnSpc>
                <a:spcPct val="100000"/>
              </a:lnSpc>
              <a:spcBef>
                <a:spcPts val="0"/>
              </a:spcBef>
              <a:spcAft>
                <a:spcPts val="0"/>
              </a:spcAft>
              <a:buClr>
                <a:srgbClr val="434343"/>
              </a:buClr>
              <a:buSzPts val="1400"/>
              <a:buFont typeface="Titillium Web"/>
              <a:buChar char="●"/>
            </a:pPr>
            <a:r>
              <a:rPr b="0" i="0" lang="en-GB" sz="1400" u="none" cap="none" strike="noStrike">
                <a:solidFill>
                  <a:srgbClr val="434343"/>
                </a:solidFill>
                <a:latin typeface="Titillium Web"/>
                <a:ea typeface="Titillium Web"/>
                <a:cs typeface="Titillium Web"/>
                <a:sym typeface="Titillium Web"/>
              </a:rPr>
              <a:t>Below the fibrous cap is a </a:t>
            </a:r>
            <a:r>
              <a:rPr b="0" i="0" lang="en-GB" sz="1400" u="none" cap="none" strike="noStrike">
                <a:solidFill>
                  <a:srgbClr val="CC0000"/>
                </a:solidFill>
                <a:latin typeface="Titillium Web"/>
                <a:ea typeface="Titillium Web"/>
                <a:cs typeface="Titillium Web"/>
                <a:sym typeface="Titillium Web"/>
              </a:rPr>
              <a:t>necrotic core</a:t>
            </a:r>
            <a:r>
              <a:rPr b="0" i="0" lang="en-GB" sz="1400" u="none" cap="none" strike="noStrike">
                <a:solidFill>
                  <a:srgbClr val="434343"/>
                </a:solidFill>
                <a:latin typeface="Titillium Web"/>
                <a:ea typeface="Titillium Web"/>
                <a:cs typeface="Titillium Web"/>
                <a:sym typeface="Titillium Web"/>
              </a:rPr>
              <a:t>, containing a lipid deposits (primarily cholesterol and cholesterol esters), </a:t>
            </a:r>
            <a:r>
              <a:rPr b="0" i="0" lang="en-GB" sz="1400" u="none" cap="none" strike="noStrike">
                <a:solidFill>
                  <a:srgbClr val="CC0000"/>
                </a:solidFill>
                <a:latin typeface="Titillium Web"/>
                <a:ea typeface="Titillium Web"/>
                <a:cs typeface="Titillium Web"/>
                <a:sym typeface="Titillium Web"/>
              </a:rPr>
              <a:t>cholesterol clefts</a:t>
            </a:r>
            <a:r>
              <a:rPr b="0" i="0" lang="en-GB" sz="1400" u="none" cap="none" strike="noStrike">
                <a:solidFill>
                  <a:srgbClr val="434343"/>
                </a:solidFill>
                <a:latin typeface="Titillium Web"/>
                <a:ea typeface="Titillium Web"/>
                <a:cs typeface="Titillium Web"/>
                <a:sym typeface="Titillium Web"/>
              </a:rPr>
              <a:t>, </a:t>
            </a:r>
            <a:r>
              <a:rPr b="0" i="0" lang="en-GB" sz="1400" u="none" cap="none" strike="noStrike">
                <a:solidFill>
                  <a:srgbClr val="CC0000"/>
                </a:solidFill>
                <a:latin typeface="Titillium Web"/>
                <a:ea typeface="Titillium Web"/>
                <a:cs typeface="Titillium Web"/>
                <a:sym typeface="Titillium Web"/>
              </a:rPr>
              <a:t>debris from dead cells</a:t>
            </a:r>
            <a:r>
              <a:rPr b="0" i="0" lang="en-GB" sz="1400" u="none" cap="none" strike="noStrike">
                <a:solidFill>
                  <a:srgbClr val="434343"/>
                </a:solidFill>
                <a:latin typeface="Titillium Web"/>
                <a:ea typeface="Titillium Web"/>
                <a:cs typeface="Titillium Web"/>
                <a:sym typeface="Titillium Web"/>
              </a:rPr>
              <a:t>, foam cells, fibrin.</a:t>
            </a:r>
            <a:endParaRPr b="0" i="0" sz="1400" u="none" cap="none" strike="noStrike">
              <a:solidFill>
                <a:srgbClr val="434343"/>
              </a:solidFill>
              <a:latin typeface="Titillium Web"/>
              <a:ea typeface="Titillium Web"/>
              <a:cs typeface="Titillium Web"/>
              <a:sym typeface="Titillium Web"/>
            </a:endParaRPr>
          </a:p>
        </p:txBody>
      </p:sp>
      <p:pic>
        <p:nvPicPr>
          <p:cNvPr id="312" name="Google Shape;312;p14"/>
          <p:cNvPicPr preferRelativeResize="0"/>
          <p:nvPr/>
        </p:nvPicPr>
        <p:blipFill rotWithShape="1">
          <a:blip r:embed="rId5">
            <a:alphaModFix/>
          </a:blip>
          <a:srcRect b="0" l="0" r="0" t="0"/>
          <a:stretch/>
        </p:blipFill>
        <p:spPr>
          <a:xfrm>
            <a:off x="725425" y="8408669"/>
            <a:ext cx="4361774" cy="1366433"/>
          </a:xfrm>
          <a:prstGeom prst="rect">
            <a:avLst/>
          </a:prstGeom>
          <a:noFill/>
          <a:ln>
            <a:noFill/>
          </a:ln>
        </p:spPr>
      </p:pic>
      <p:sp>
        <p:nvSpPr>
          <p:cNvPr id="313" name="Google Shape;313;p14"/>
          <p:cNvSpPr txBox="1"/>
          <p:nvPr/>
        </p:nvSpPr>
        <p:spPr>
          <a:xfrm>
            <a:off x="5041875" y="396300"/>
            <a:ext cx="3000000" cy="42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A64D79"/>
                </a:solidFill>
                <a:latin typeface="Titillium Web"/>
                <a:ea typeface="Titillium Web"/>
                <a:cs typeface="Titillium Web"/>
                <a:sym typeface="Titillium Web"/>
              </a:rPr>
              <a:t>Female slides Only</a:t>
            </a:r>
            <a:endParaRPr b="0" i="0" sz="1600" u="none" cap="none" strike="noStrike">
              <a:solidFill>
                <a:srgbClr val="C27BA0"/>
              </a:solidFill>
              <a:latin typeface="Titillium Web"/>
              <a:ea typeface="Titillium Web"/>
              <a:cs typeface="Titillium Web"/>
              <a:sym typeface="Titillium Web"/>
            </a:endParaRPr>
          </a:p>
        </p:txBody>
      </p:sp>
      <p:sp>
        <p:nvSpPr>
          <p:cNvPr id="314" name="Google Shape;314;p14"/>
          <p:cNvSpPr/>
          <p:nvPr/>
        </p:nvSpPr>
        <p:spPr>
          <a:xfrm>
            <a:off x="3744250" y="9146025"/>
            <a:ext cx="1028700" cy="396300"/>
          </a:xfrm>
          <a:prstGeom prst="rect">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5"/>
          <p:cNvSpPr txBox="1"/>
          <p:nvPr>
            <p:ph type="title"/>
          </p:nvPr>
        </p:nvSpPr>
        <p:spPr>
          <a:xfrm>
            <a:off x="812558" y="582802"/>
            <a:ext cx="3383400" cy="687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GB"/>
              <a:t>Fatty Streaks</a:t>
            </a:r>
            <a:endParaRPr/>
          </a:p>
          <a:p>
            <a:pPr indent="0" lvl="0" marL="0" rtl="0" algn="l">
              <a:lnSpc>
                <a:spcPct val="100000"/>
              </a:lnSpc>
              <a:spcBef>
                <a:spcPts val="0"/>
              </a:spcBef>
              <a:spcAft>
                <a:spcPts val="0"/>
              </a:spcAft>
              <a:buSzPct val="166666"/>
              <a:buNone/>
            </a:pPr>
            <a:r>
              <a:t/>
            </a:r>
            <a:endParaRPr sz="2400">
              <a:solidFill>
                <a:srgbClr val="44546A"/>
              </a:solidFill>
              <a:latin typeface="Comic Sans MS"/>
              <a:ea typeface="Comic Sans MS"/>
              <a:cs typeface="Comic Sans MS"/>
              <a:sym typeface="Comic Sans MS"/>
            </a:endParaRPr>
          </a:p>
        </p:txBody>
      </p:sp>
      <p:sp>
        <p:nvSpPr>
          <p:cNvPr id="320" name="Google Shape;320;p15"/>
          <p:cNvSpPr txBox="1"/>
          <p:nvPr/>
        </p:nvSpPr>
        <p:spPr>
          <a:xfrm>
            <a:off x="1195950" y="3561977"/>
            <a:ext cx="30000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5"/>
          <p:cNvSpPr txBox="1"/>
          <p:nvPr/>
        </p:nvSpPr>
        <p:spPr>
          <a:xfrm>
            <a:off x="2165548" y="3424856"/>
            <a:ext cx="3000000" cy="588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t/>
            </a:r>
            <a:endParaRPr b="0" i="0" sz="1300" u="none" cap="none" strike="noStrike">
              <a:solidFill>
                <a:srgbClr val="434343"/>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Titillium Web"/>
              <a:ea typeface="Titillium Web"/>
              <a:cs typeface="Titillium Web"/>
              <a:sym typeface="Titillium Web"/>
            </a:endParaRPr>
          </a:p>
        </p:txBody>
      </p:sp>
      <p:grpSp>
        <p:nvGrpSpPr>
          <p:cNvPr id="322" name="Google Shape;322;p15"/>
          <p:cNvGrpSpPr/>
          <p:nvPr/>
        </p:nvGrpSpPr>
        <p:grpSpPr>
          <a:xfrm>
            <a:off x="395475" y="1278575"/>
            <a:ext cx="6067054" cy="3080514"/>
            <a:chOff x="1135123" y="4223851"/>
            <a:chExt cx="4564097" cy="3198209"/>
          </a:xfrm>
        </p:grpSpPr>
        <p:grpSp>
          <p:nvGrpSpPr>
            <p:cNvPr id="323" name="Google Shape;323;p15"/>
            <p:cNvGrpSpPr/>
            <p:nvPr/>
          </p:nvGrpSpPr>
          <p:grpSpPr>
            <a:xfrm>
              <a:off x="1135123" y="4223851"/>
              <a:ext cx="4564096" cy="904395"/>
              <a:chOff x="93138" y="6180213"/>
              <a:chExt cx="3761101" cy="887097"/>
            </a:xfrm>
          </p:grpSpPr>
          <p:sp>
            <p:nvSpPr>
              <p:cNvPr id="324" name="Google Shape;324;p15"/>
              <p:cNvSpPr/>
              <p:nvPr/>
            </p:nvSpPr>
            <p:spPr>
              <a:xfrm>
                <a:off x="1454239" y="6180213"/>
                <a:ext cx="2400000" cy="813600"/>
              </a:xfrm>
              <a:prstGeom prst="rect">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dk1"/>
                    </a:solidFill>
                    <a:latin typeface="Titillium Web"/>
                    <a:ea typeface="Titillium Web"/>
                    <a:cs typeface="Titillium Web"/>
                    <a:sym typeface="Titillium Web"/>
                  </a:rPr>
                  <a:t>earliest lesion of atherosclerosis they are a collection of </a:t>
                </a:r>
                <a:r>
                  <a:rPr b="0" i="0" lang="en-GB" sz="1300" u="none" cap="none" strike="noStrike">
                    <a:solidFill>
                      <a:srgbClr val="CC0000"/>
                    </a:solidFill>
                    <a:latin typeface="Titillium Web"/>
                    <a:ea typeface="Titillium Web"/>
                    <a:cs typeface="Titillium Web"/>
                    <a:sym typeface="Titillium Web"/>
                  </a:rPr>
                  <a:t>lipid</a:t>
                </a:r>
                <a:r>
                  <a:rPr b="0" i="0" lang="en-GB" sz="1300" u="none" cap="none" strike="noStrike">
                    <a:solidFill>
                      <a:schemeClr val="dk1"/>
                    </a:solidFill>
                    <a:latin typeface="Titillium Web"/>
                    <a:ea typeface="Titillium Web"/>
                    <a:cs typeface="Titillium Web"/>
                    <a:sym typeface="Titillium Web"/>
                  </a:rPr>
                  <a:t> and </a:t>
                </a:r>
                <a:r>
                  <a:rPr b="0" i="0" lang="en-GB" sz="1300" u="none" cap="none" strike="noStrike">
                    <a:solidFill>
                      <a:srgbClr val="CC0000"/>
                    </a:solidFill>
                    <a:latin typeface="Titillium Web"/>
                    <a:ea typeface="Titillium Web"/>
                    <a:cs typeface="Titillium Web"/>
                    <a:sym typeface="Titillium Web"/>
                  </a:rPr>
                  <a:t>lipid laden foam cells</a:t>
                </a:r>
                <a:r>
                  <a:rPr b="0" i="0" lang="en-GB" sz="1300" u="none" cap="none" strike="noStrike">
                    <a:solidFill>
                      <a:schemeClr val="dk1"/>
                    </a:solidFill>
                    <a:latin typeface="Titillium Web"/>
                    <a:ea typeface="Titillium Web"/>
                    <a:cs typeface="Titillium Web"/>
                    <a:sym typeface="Titillium Web"/>
                  </a:rPr>
                  <a:t> in the intima.</a:t>
                </a:r>
                <a:endParaRPr b="0" i="0" sz="13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b="0" i="0" sz="1600" u="none" cap="none" strike="noStrike">
                  <a:solidFill>
                    <a:srgbClr val="434343"/>
                  </a:solidFill>
                  <a:latin typeface="Titillium Web"/>
                  <a:ea typeface="Titillium Web"/>
                  <a:cs typeface="Titillium Web"/>
                  <a:sym typeface="Titillium Web"/>
                </a:endParaRPr>
              </a:p>
            </p:txBody>
          </p:sp>
          <p:sp>
            <p:nvSpPr>
              <p:cNvPr id="325" name="Google Shape;325;p15"/>
              <p:cNvSpPr/>
              <p:nvPr/>
            </p:nvSpPr>
            <p:spPr>
              <a:xfrm>
                <a:off x="93138" y="6253710"/>
                <a:ext cx="1302300" cy="813600"/>
              </a:xfrm>
              <a:prstGeom prst="homePlate">
                <a:avLst>
                  <a:gd fmla="val 50000" name="adj"/>
                </a:avLst>
              </a:prstGeom>
              <a:noFill/>
              <a:ln cap="flat" cmpd="sng" w="381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800" u="none" cap="none" strike="noStrike">
                    <a:solidFill>
                      <a:srgbClr val="434343"/>
                    </a:solidFill>
                    <a:latin typeface="Titillium Web"/>
                    <a:ea typeface="Titillium Web"/>
                    <a:cs typeface="Titillium Web"/>
                    <a:sym typeface="Titillium Web"/>
                  </a:rPr>
                  <a:t>First</a:t>
                </a:r>
                <a:endParaRPr b="1" i="0" sz="1800" u="none" cap="none" strike="noStrike">
                  <a:solidFill>
                    <a:srgbClr val="434343"/>
                  </a:solidFill>
                  <a:latin typeface="Titillium Web"/>
                  <a:ea typeface="Titillium Web"/>
                  <a:cs typeface="Titillium Web"/>
                  <a:sym typeface="Titillium Web"/>
                </a:endParaRPr>
              </a:p>
            </p:txBody>
          </p:sp>
        </p:grpSp>
        <p:grpSp>
          <p:nvGrpSpPr>
            <p:cNvPr id="326" name="Google Shape;326;p15"/>
            <p:cNvGrpSpPr/>
            <p:nvPr/>
          </p:nvGrpSpPr>
          <p:grpSpPr>
            <a:xfrm>
              <a:off x="1135123" y="5233584"/>
              <a:ext cx="3839273" cy="874002"/>
              <a:chOff x="93138" y="6210039"/>
              <a:chExt cx="3163801" cy="857285"/>
            </a:xfrm>
          </p:grpSpPr>
          <p:sp>
            <p:nvSpPr>
              <p:cNvPr id="327" name="Google Shape;327;p15"/>
              <p:cNvSpPr/>
              <p:nvPr/>
            </p:nvSpPr>
            <p:spPr>
              <a:xfrm>
                <a:off x="1454239" y="6210039"/>
                <a:ext cx="1802700" cy="813600"/>
              </a:xfrm>
              <a:prstGeom prst="rect">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rgbClr val="434343"/>
                    </a:solidFill>
                    <a:latin typeface="Titillium Web"/>
                    <a:ea typeface="Titillium Web"/>
                    <a:cs typeface="Titillium Web"/>
                    <a:sym typeface="Titillium Web"/>
                  </a:rPr>
                  <a:t>They do not cause any</a:t>
                </a:r>
                <a:endParaRPr b="0" i="0" sz="1300" u="none" cap="none" strike="noStrike">
                  <a:solidFill>
                    <a:srgbClr val="434343"/>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rgbClr val="434343"/>
                    </a:solidFill>
                    <a:latin typeface="Titillium Web"/>
                    <a:ea typeface="Titillium Web"/>
                    <a:cs typeface="Titillium Web"/>
                    <a:sym typeface="Titillium Web"/>
                  </a:rPr>
                  <a:t>disturbance in blood flow.</a:t>
                </a:r>
                <a:endParaRPr b="0" i="0" sz="1600" u="none" cap="none" strike="noStrike">
                  <a:solidFill>
                    <a:srgbClr val="434343"/>
                  </a:solidFill>
                  <a:latin typeface="Titillium Web"/>
                  <a:ea typeface="Titillium Web"/>
                  <a:cs typeface="Titillium Web"/>
                  <a:sym typeface="Titillium Web"/>
                </a:endParaRPr>
              </a:p>
            </p:txBody>
          </p:sp>
          <p:sp>
            <p:nvSpPr>
              <p:cNvPr id="328" name="Google Shape;328;p15"/>
              <p:cNvSpPr/>
              <p:nvPr/>
            </p:nvSpPr>
            <p:spPr>
              <a:xfrm>
                <a:off x="93138" y="6253724"/>
                <a:ext cx="1302300" cy="813600"/>
              </a:xfrm>
              <a:prstGeom prst="homePlate">
                <a:avLst>
                  <a:gd fmla="val 50000" name="adj"/>
                </a:avLst>
              </a:prstGeom>
              <a:solidFill>
                <a:srgbClr val="FFFFFF"/>
              </a:solidFill>
              <a:ln cap="flat" cmpd="sng" w="381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800" u="none" cap="none" strike="noStrike">
                    <a:solidFill>
                      <a:srgbClr val="434343"/>
                    </a:solidFill>
                    <a:latin typeface="Titillium Web"/>
                    <a:ea typeface="Titillium Web"/>
                    <a:cs typeface="Titillium Web"/>
                    <a:sym typeface="Titillium Web"/>
                  </a:rPr>
                  <a:t>Second </a:t>
                </a:r>
                <a:endParaRPr b="1" i="0" sz="1800" u="none" cap="none" strike="noStrike">
                  <a:solidFill>
                    <a:srgbClr val="434343"/>
                  </a:solidFill>
                  <a:latin typeface="Titillium Web"/>
                  <a:ea typeface="Titillium Web"/>
                  <a:cs typeface="Titillium Web"/>
                  <a:sym typeface="Titillium Web"/>
                </a:endParaRPr>
              </a:p>
            </p:txBody>
          </p:sp>
        </p:grpSp>
        <p:grpSp>
          <p:nvGrpSpPr>
            <p:cNvPr id="329" name="Google Shape;329;p15"/>
            <p:cNvGrpSpPr/>
            <p:nvPr/>
          </p:nvGrpSpPr>
          <p:grpSpPr>
            <a:xfrm>
              <a:off x="1135142" y="6257384"/>
              <a:ext cx="4564078" cy="1164676"/>
              <a:chOff x="93153" y="6253664"/>
              <a:chExt cx="3761086" cy="1142400"/>
            </a:xfrm>
          </p:grpSpPr>
          <p:sp>
            <p:nvSpPr>
              <p:cNvPr id="330" name="Google Shape;330;p15"/>
              <p:cNvSpPr/>
              <p:nvPr/>
            </p:nvSpPr>
            <p:spPr>
              <a:xfrm>
                <a:off x="1454239" y="6253664"/>
                <a:ext cx="2400000" cy="1142400"/>
              </a:xfrm>
              <a:prstGeom prst="rect">
                <a:avLst/>
              </a:prstGeom>
              <a:no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rgbClr val="434343"/>
                    </a:solidFill>
                    <a:latin typeface="Titillium Web"/>
                    <a:ea typeface="Titillium Web"/>
                    <a:cs typeface="Titillium Web"/>
                    <a:sym typeface="Titillium Web"/>
                  </a:rPr>
                  <a:t>begin as multiple yellow, flat spots less than 1 mm in diameter that coalesce into elongated streaks,1cm long or longer. They contain T lymphocytes, extracellular lipid in smaller amounts and rare lipid laden foam cells than in plaques.</a:t>
                </a:r>
                <a:endParaRPr b="0" i="0" sz="1600" u="none" cap="none" strike="noStrike">
                  <a:solidFill>
                    <a:srgbClr val="434343"/>
                  </a:solidFill>
                  <a:latin typeface="Titillium Web"/>
                  <a:ea typeface="Titillium Web"/>
                  <a:cs typeface="Titillium Web"/>
                  <a:sym typeface="Titillium Web"/>
                </a:endParaRPr>
              </a:p>
            </p:txBody>
          </p:sp>
          <p:sp>
            <p:nvSpPr>
              <p:cNvPr id="331" name="Google Shape;331;p15"/>
              <p:cNvSpPr/>
              <p:nvPr/>
            </p:nvSpPr>
            <p:spPr>
              <a:xfrm>
                <a:off x="93153" y="6253664"/>
                <a:ext cx="1302300" cy="813600"/>
              </a:xfrm>
              <a:prstGeom prst="homePlate">
                <a:avLst>
                  <a:gd fmla="val 50000" name="adj"/>
                </a:avLst>
              </a:prstGeom>
              <a:solidFill>
                <a:srgbClr val="FFFFFF"/>
              </a:solidFill>
              <a:ln cap="flat" cmpd="sng" w="381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800" u="none" cap="none" strike="noStrike">
                    <a:solidFill>
                      <a:srgbClr val="434343"/>
                    </a:solidFill>
                    <a:latin typeface="Titillium Web"/>
                    <a:ea typeface="Titillium Web"/>
                    <a:cs typeface="Titillium Web"/>
                    <a:sym typeface="Titillium Web"/>
                  </a:rPr>
                  <a:t>Third </a:t>
                </a:r>
                <a:endParaRPr b="1" i="0" sz="1800" u="none" cap="none" strike="noStrike">
                  <a:solidFill>
                    <a:srgbClr val="434343"/>
                  </a:solidFill>
                  <a:latin typeface="Titillium Web"/>
                  <a:ea typeface="Titillium Web"/>
                  <a:cs typeface="Titillium Web"/>
                  <a:sym typeface="Titillium Web"/>
                </a:endParaRPr>
              </a:p>
            </p:txBody>
          </p:sp>
        </p:grpSp>
      </p:grpSp>
      <p:pic>
        <p:nvPicPr>
          <p:cNvPr id="332" name="Google Shape;332;p15"/>
          <p:cNvPicPr preferRelativeResize="0"/>
          <p:nvPr/>
        </p:nvPicPr>
        <p:blipFill rotWithShape="1">
          <a:blip r:embed="rId3">
            <a:alphaModFix/>
          </a:blip>
          <a:srcRect b="0" l="0" r="0" t="0"/>
          <a:stretch/>
        </p:blipFill>
        <p:spPr>
          <a:xfrm>
            <a:off x="5671363" y="2148544"/>
            <a:ext cx="699550" cy="1007826"/>
          </a:xfrm>
          <a:prstGeom prst="rect">
            <a:avLst/>
          </a:prstGeom>
          <a:noFill/>
          <a:ln>
            <a:noFill/>
          </a:ln>
        </p:spPr>
      </p:pic>
      <p:pic>
        <p:nvPicPr>
          <p:cNvPr id="333" name="Google Shape;333;p15"/>
          <p:cNvPicPr preferRelativeResize="0"/>
          <p:nvPr/>
        </p:nvPicPr>
        <p:blipFill rotWithShape="1">
          <a:blip r:embed="rId4">
            <a:alphaModFix/>
          </a:blip>
          <a:srcRect b="0" l="0" r="0" t="0"/>
          <a:stretch/>
        </p:blipFill>
        <p:spPr>
          <a:xfrm>
            <a:off x="632315" y="4570275"/>
            <a:ext cx="1646653" cy="1038125"/>
          </a:xfrm>
          <a:prstGeom prst="rect">
            <a:avLst/>
          </a:prstGeom>
          <a:noFill/>
          <a:ln>
            <a:noFill/>
          </a:ln>
        </p:spPr>
      </p:pic>
      <p:sp>
        <p:nvSpPr>
          <p:cNvPr id="334" name="Google Shape;334;p15"/>
          <p:cNvSpPr txBox="1"/>
          <p:nvPr/>
        </p:nvSpPr>
        <p:spPr>
          <a:xfrm>
            <a:off x="2278975" y="4518463"/>
            <a:ext cx="3911700" cy="9927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434343"/>
              </a:buClr>
              <a:buSzPts val="1300"/>
              <a:buFont typeface="Titillium Web"/>
              <a:buChar char="●"/>
            </a:pPr>
            <a:r>
              <a:rPr b="0" i="0" lang="en-GB" sz="1300" u="none" cap="none" strike="noStrike">
                <a:solidFill>
                  <a:srgbClr val="434343"/>
                </a:solidFill>
                <a:latin typeface="Titillium Web"/>
                <a:ea typeface="Titillium Web"/>
                <a:cs typeface="Titillium Web"/>
                <a:sym typeface="Titillium Web"/>
              </a:rPr>
              <a:t>Photomicrograph of fatty streak in an experimental hypercholesterolemic rabbit, demonstrating intimal macrophage-derived foam cells ( arrow).</a:t>
            </a:r>
            <a:endParaRPr b="0" i="0" sz="1300" u="none" cap="none" strike="noStrike">
              <a:solidFill>
                <a:srgbClr val="434343"/>
              </a:solidFill>
              <a:latin typeface="Titillium Web"/>
              <a:ea typeface="Titillium Web"/>
              <a:cs typeface="Titillium Web"/>
              <a:sym typeface="Titillium Web"/>
            </a:endParaRPr>
          </a:p>
        </p:txBody>
      </p:sp>
      <p:pic>
        <p:nvPicPr>
          <p:cNvPr id="335" name="Google Shape;335;p15"/>
          <p:cNvPicPr preferRelativeResize="0"/>
          <p:nvPr/>
        </p:nvPicPr>
        <p:blipFill rotWithShape="1">
          <a:blip r:embed="rId5">
            <a:alphaModFix/>
          </a:blip>
          <a:srcRect b="0" l="0" r="0" t="0"/>
          <a:stretch/>
        </p:blipFill>
        <p:spPr>
          <a:xfrm>
            <a:off x="632325" y="5691263"/>
            <a:ext cx="1646650" cy="1038125"/>
          </a:xfrm>
          <a:prstGeom prst="rect">
            <a:avLst/>
          </a:prstGeom>
          <a:noFill/>
          <a:ln>
            <a:noFill/>
          </a:ln>
        </p:spPr>
      </p:pic>
      <p:sp>
        <p:nvSpPr>
          <p:cNvPr id="336" name="Google Shape;336;p15"/>
          <p:cNvSpPr txBox="1"/>
          <p:nvPr/>
        </p:nvSpPr>
        <p:spPr>
          <a:xfrm>
            <a:off x="2181775" y="5670550"/>
            <a:ext cx="4106100" cy="9927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434343"/>
              </a:buClr>
              <a:buSzPts val="1300"/>
              <a:buFont typeface="Titillium Web"/>
              <a:buChar char="●"/>
            </a:pPr>
            <a:r>
              <a:rPr b="0" i="0" lang="en-GB" sz="1300" u="none" cap="none" strike="noStrike">
                <a:solidFill>
                  <a:srgbClr val="434343"/>
                </a:solidFill>
                <a:latin typeface="Titillium Web"/>
                <a:ea typeface="Titillium Web"/>
                <a:cs typeface="Titillium Web"/>
                <a:sym typeface="Titillium Web"/>
              </a:rPr>
              <a:t>Overall architecture demonstrating an eccentric lesion with a fibrous cap and a central lipid core with typical cholesterol clefts. The lumen is moderately narrowed.</a:t>
            </a:r>
            <a:endParaRPr b="0" i="0" sz="1300" u="none" cap="none" strike="noStrike">
              <a:solidFill>
                <a:srgbClr val="434343"/>
              </a:solidFill>
              <a:latin typeface="Titillium Web"/>
              <a:ea typeface="Titillium Web"/>
              <a:cs typeface="Titillium Web"/>
              <a:sym typeface="Titillium Web"/>
            </a:endParaRPr>
          </a:p>
        </p:txBody>
      </p:sp>
      <p:sp>
        <p:nvSpPr>
          <p:cNvPr id="337" name="Google Shape;337;p15"/>
          <p:cNvSpPr txBox="1"/>
          <p:nvPr/>
        </p:nvSpPr>
        <p:spPr>
          <a:xfrm>
            <a:off x="1004257" y="940678"/>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A64D79"/>
                </a:solidFill>
                <a:latin typeface="Titillium Web"/>
                <a:ea typeface="Titillium Web"/>
                <a:cs typeface="Titillium Web"/>
                <a:sym typeface="Titillium Web"/>
              </a:rPr>
              <a:t>Female Slides Only</a:t>
            </a:r>
            <a:endParaRPr b="0" i="0" sz="1600" u="none" cap="none" strike="noStrike">
              <a:solidFill>
                <a:srgbClr val="C27BA0"/>
              </a:solidFill>
              <a:latin typeface="Titillium Web"/>
              <a:ea typeface="Titillium Web"/>
              <a:cs typeface="Titillium Web"/>
              <a:sym typeface="Titillium Web"/>
            </a:endParaRPr>
          </a:p>
        </p:txBody>
      </p:sp>
      <p:sp>
        <p:nvSpPr>
          <p:cNvPr id="338" name="Google Shape;338;p15"/>
          <p:cNvSpPr txBox="1"/>
          <p:nvPr>
            <p:ph type="title"/>
          </p:nvPr>
        </p:nvSpPr>
        <p:spPr>
          <a:xfrm>
            <a:off x="395474" y="6663290"/>
            <a:ext cx="5611800" cy="687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t/>
            </a:r>
            <a:endParaRPr/>
          </a:p>
          <a:p>
            <a:pPr indent="0" lvl="0" marL="0" rtl="0" algn="ctr">
              <a:lnSpc>
                <a:spcPct val="100000"/>
              </a:lnSpc>
              <a:spcBef>
                <a:spcPts val="0"/>
              </a:spcBef>
              <a:spcAft>
                <a:spcPts val="0"/>
              </a:spcAft>
              <a:buSzPct val="111111"/>
              <a:buNone/>
            </a:pPr>
            <a:r>
              <a:rPr lang="en-GB"/>
              <a:t>Atherosclerosis and CVD</a:t>
            </a:r>
            <a:endParaRPr/>
          </a:p>
          <a:p>
            <a:pPr indent="0" lvl="0" marL="0" rtl="0" algn="l">
              <a:lnSpc>
                <a:spcPct val="100000"/>
              </a:lnSpc>
              <a:spcBef>
                <a:spcPts val="0"/>
              </a:spcBef>
              <a:spcAft>
                <a:spcPts val="0"/>
              </a:spcAft>
              <a:buSzPct val="166666"/>
              <a:buNone/>
            </a:pPr>
            <a:r>
              <a:t/>
            </a:r>
            <a:endParaRPr sz="2400">
              <a:solidFill>
                <a:srgbClr val="44546A"/>
              </a:solidFill>
              <a:latin typeface="Comic Sans MS"/>
              <a:ea typeface="Comic Sans MS"/>
              <a:cs typeface="Comic Sans MS"/>
              <a:sym typeface="Comic Sans MS"/>
            </a:endParaRPr>
          </a:p>
        </p:txBody>
      </p:sp>
      <p:pic>
        <p:nvPicPr>
          <p:cNvPr id="339" name="Google Shape;339;p15"/>
          <p:cNvPicPr preferRelativeResize="0"/>
          <p:nvPr/>
        </p:nvPicPr>
        <p:blipFill rotWithShape="1">
          <a:blip r:embed="rId6">
            <a:alphaModFix/>
          </a:blip>
          <a:srcRect b="0" l="0" r="0" t="0"/>
          <a:stretch/>
        </p:blipFill>
        <p:spPr>
          <a:xfrm>
            <a:off x="632325" y="7504652"/>
            <a:ext cx="4679375" cy="2208450"/>
          </a:xfrm>
          <a:prstGeom prst="rect">
            <a:avLst/>
          </a:prstGeom>
          <a:noFill/>
          <a:ln>
            <a:noFill/>
          </a:ln>
        </p:spPr>
      </p:pic>
      <p:sp>
        <p:nvSpPr>
          <p:cNvPr id="340" name="Google Shape;340;p15"/>
          <p:cNvSpPr/>
          <p:nvPr/>
        </p:nvSpPr>
        <p:spPr>
          <a:xfrm>
            <a:off x="2729400" y="8080350"/>
            <a:ext cx="655200" cy="780300"/>
          </a:xfrm>
          <a:prstGeom prst="rect">
            <a:avLst/>
          </a:prstGeom>
          <a:noFill/>
          <a:ln cap="flat" cmpd="sng" w="19050">
            <a:solidFill>
              <a:srgbClr val="70AD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5"/>
          <p:cNvSpPr/>
          <p:nvPr/>
        </p:nvSpPr>
        <p:spPr>
          <a:xfrm>
            <a:off x="4195950" y="7914275"/>
            <a:ext cx="1115700" cy="1798800"/>
          </a:xfrm>
          <a:prstGeom prst="rect">
            <a:avLst/>
          </a:prstGeom>
          <a:noFill/>
          <a:ln cap="flat" cmpd="sng" w="19050">
            <a:solidFill>
              <a:srgbClr val="70AD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5"/>
          <p:cNvSpPr txBox="1"/>
          <p:nvPr/>
        </p:nvSpPr>
        <p:spPr>
          <a:xfrm>
            <a:off x="2103454" y="9442480"/>
            <a:ext cx="1907100" cy="27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70AD47"/>
                </a:solidFill>
                <a:latin typeface="Titillium Web"/>
                <a:ea typeface="Titillium Web"/>
                <a:cs typeface="Titillium Web"/>
                <a:sym typeface="Titillium Web"/>
              </a:rPr>
              <a:t>Highlighted: symptomatic</a:t>
            </a:r>
            <a:endParaRPr b="0" i="0" sz="1200" u="none" cap="none" strike="noStrike">
              <a:solidFill>
                <a:srgbClr val="70AD47"/>
              </a:solidFill>
              <a:latin typeface="Titillium Web"/>
              <a:ea typeface="Titillium Web"/>
              <a:cs typeface="Titillium Web"/>
              <a:sym typeface="Titillium Web"/>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