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5"/>
    <p:sldMasterId id="214748366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y="9907200" cx="6858000"/>
  <p:notesSz cx="6858000" cy="9144000"/>
  <p:embeddedFontLst>
    <p:embeddedFont>
      <p:font typeface="Titillium Web SemiBold"/>
      <p:regular r:id="rId23"/>
      <p:bold r:id="rId24"/>
      <p:italic r:id="rId25"/>
      <p:boldItalic r:id="rId26"/>
    </p:embeddedFont>
    <p:embeddedFont>
      <p:font typeface="Cabin"/>
      <p:regular r:id="rId27"/>
      <p:bold r:id="rId28"/>
      <p:italic r:id="rId29"/>
      <p:boldItalic r:id="rId30"/>
    </p:embeddedFont>
    <p:embeddedFont>
      <p:font typeface="Titillium Web"/>
      <p:regular r:id="rId31"/>
      <p:bold r:id="rId32"/>
      <p:italic r:id="rId33"/>
      <p:boldItalic r:id="rId34"/>
    </p:embeddedFont>
    <p:embeddedFont>
      <p:font typeface="Fira Sans Extra Condensed Medium"/>
      <p:regular r:id="rId35"/>
      <p:bold r:id="rId36"/>
      <p:italic r:id="rId37"/>
      <p:boldItalic r:id="rId38"/>
    </p:embeddedFont>
    <p:embeddedFont>
      <p:font typeface="Krub"/>
      <p:regular r:id="rId39"/>
      <p:bold r:id="rId40"/>
      <p:italic r:id="rId41"/>
      <p:boldItalic r:id="rId42"/>
    </p:embeddedFont>
    <p:embeddedFont>
      <p:font typeface="Comfortaa"/>
      <p:regular r:id="rId43"/>
      <p:bold r:id="rId44"/>
    </p:embeddedFont>
    <p:embeddedFont>
      <p:font typeface="Century Gothic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0E4D1AC-A869-46FD-9EFA-04658427BB59}">
  <a:tblStyle styleId="{A0E4D1AC-A869-46FD-9EFA-04658427BB5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68F10DC3-A4B9-4D53-B141-664226F2BBA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12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Krub-bold.fntdata"/><Relationship Id="rId20" Type="http://schemas.openxmlformats.org/officeDocument/2006/relationships/slide" Target="slides/slide13.xml"/><Relationship Id="rId42" Type="http://schemas.openxmlformats.org/officeDocument/2006/relationships/font" Target="fonts/Krub-boldItalic.fntdata"/><Relationship Id="rId41" Type="http://schemas.openxmlformats.org/officeDocument/2006/relationships/font" Target="fonts/Krub-italic.fntdata"/><Relationship Id="rId22" Type="http://schemas.openxmlformats.org/officeDocument/2006/relationships/slide" Target="slides/slide15.xml"/><Relationship Id="rId44" Type="http://schemas.openxmlformats.org/officeDocument/2006/relationships/font" Target="fonts/Comfortaa-bold.fntdata"/><Relationship Id="rId21" Type="http://schemas.openxmlformats.org/officeDocument/2006/relationships/slide" Target="slides/slide14.xml"/><Relationship Id="rId43" Type="http://schemas.openxmlformats.org/officeDocument/2006/relationships/font" Target="fonts/Comfortaa-regular.fntdata"/><Relationship Id="rId24" Type="http://schemas.openxmlformats.org/officeDocument/2006/relationships/font" Target="fonts/TitilliumWebSemiBold-bold.fntdata"/><Relationship Id="rId46" Type="http://schemas.openxmlformats.org/officeDocument/2006/relationships/font" Target="fonts/CenturyGothic-bold.fntdata"/><Relationship Id="rId23" Type="http://schemas.openxmlformats.org/officeDocument/2006/relationships/font" Target="fonts/TitilliumWebSemiBold-regular.fntdata"/><Relationship Id="rId45" Type="http://schemas.openxmlformats.org/officeDocument/2006/relationships/font" Target="fonts/CenturyGothic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TitilliumWebSemiBold-boldItalic.fntdata"/><Relationship Id="rId48" Type="http://schemas.openxmlformats.org/officeDocument/2006/relationships/font" Target="fonts/CenturyGothic-boldItalic.fntdata"/><Relationship Id="rId25" Type="http://schemas.openxmlformats.org/officeDocument/2006/relationships/font" Target="fonts/TitilliumWebSemiBold-italic.fntdata"/><Relationship Id="rId47" Type="http://schemas.openxmlformats.org/officeDocument/2006/relationships/font" Target="fonts/CenturyGothic-italic.fntdata"/><Relationship Id="rId28" Type="http://schemas.openxmlformats.org/officeDocument/2006/relationships/font" Target="fonts/Cabin-bold.fntdata"/><Relationship Id="rId27" Type="http://schemas.openxmlformats.org/officeDocument/2006/relationships/font" Target="fonts/Cabin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Cabin-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TitilliumWeb-regular.fntdata"/><Relationship Id="rId30" Type="http://schemas.openxmlformats.org/officeDocument/2006/relationships/font" Target="fonts/Cabin-boldItalic.fntdata"/><Relationship Id="rId11" Type="http://schemas.openxmlformats.org/officeDocument/2006/relationships/slide" Target="slides/slide4.xml"/><Relationship Id="rId33" Type="http://schemas.openxmlformats.org/officeDocument/2006/relationships/font" Target="fonts/TitilliumWeb-italic.fntdata"/><Relationship Id="rId10" Type="http://schemas.openxmlformats.org/officeDocument/2006/relationships/slide" Target="slides/slide3.xml"/><Relationship Id="rId32" Type="http://schemas.openxmlformats.org/officeDocument/2006/relationships/font" Target="fonts/TitilliumWeb-bold.fntdata"/><Relationship Id="rId13" Type="http://schemas.openxmlformats.org/officeDocument/2006/relationships/slide" Target="slides/slide6.xml"/><Relationship Id="rId35" Type="http://schemas.openxmlformats.org/officeDocument/2006/relationships/font" Target="fonts/FiraSansExtraCondensedMedium-regular.fntdata"/><Relationship Id="rId12" Type="http://schemas.openxmlformats.org/officeDocument/2006/relationships/slide" Target="slides/slide5.xml"/><Relationship Id="rId34" Type="http://schemas.openxmlformats.org/officeDocument/2006/relationships/font" Target="fonts/TitilliumWeb-boldItalic.fntdata"/><Relationship Id="rId15" Type="http://schemas.openxmlformats.org/officeDocument/2006/relationships/slide" Target="slides/slide8.xml"/><Relationship Id="rId37" Type="http://schemas.openxmlformats.org/officeDocument/2006/relationships/font" Target="fonts/FiraSansExtraCondensedMedium-italic.fntdata"/><Relationship Id="rId14" Type="http://schemas.openxmlformats.org/officeDocument/2006/relationships/slide" Target="slides/slide7.xml"/><Relationship Id="rId36" Type="http://schemas.openxmlformats.org/officeDocument/2006/relationships/font" Target="fonts/FiraSansExtraCondensedMedium-bold.fntdata"/><Relationship Id="rId17" Type="http://schemas.openxmlformats.org/officeDocument/2006/relationships/slide" Target="slides/slide10.xml"/><Relationship Id="rId39" Type="http://schemas.openxmlformats.org/officeDocument/2006/relationships/font" Target="fonts/Krub-regular.fntdata"/><Relationship Id="rId16" Type="http://schemas.openxmlformats.org/officeDocument/2006/relationships/slide" Target="slides/slide9.xml"/><Relationship Id="rId38" Type="http://schemas.openxmlformats.org/officeDocument/2006/relationships/font" Target="fonts/FiraSansExtraCondensedMedium-boldItalic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cc1e2b0374e5ffc_6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cc1e2b0374e5ffc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eafd91c9112884_2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eafd91c9112884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1f6763b5d0_1_699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11f6763b5d0_1_6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47e62a286e40c3e5_0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47e62a286e40c3e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17d172d287_0_28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17d172d287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17d172d287_0_3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17d172d28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1686034211_0_329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1686034211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1f6763b5d0_1_1416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1f6763b5d0_1_1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1f6763b5d0_1_246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1f6763b5d0_1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1f6763b5d0_1_280:notes"/>
          <p:cNvSpPr/>
          <p:nvPr>
            <p:ph idx="2" type="sldImg"/>
          </p:nvPr>
        </p:nvSpPr>
        <p:spPr>
          <a:xfrm>
            <a:off x="2242503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1f6763b5d0_1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a4806dd2020b7aa_0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a4806dd2020b7aa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7f3b92b540175fb9_18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7f3b92b540175fb9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ac18619104554ea_7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ac18619104554ea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ac18619104554ea_31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ac18619104554ea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1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Relationship Id="rId3" Type="http://schemas.openxmlformats.org/officeDocument/2006/relationships/image" Target="../media/image1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flipH="1" rot="10800000">
            <a:off x="-4249995" y="-693863"/>
            <a:ext cx="7896309" cy="4376970"/>
            <a:chOff x="4178350" y="2375050"/>
            <a:chExt cx="938350" cy="515775"/>
          </a:xfrm>
        </p:grpSpPr>
        <p:sp>
          <p:nvSpPr>
            <p:cNvPr id="11" name="Google Shape;11;p2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rgbClr val="EFF6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233850" y="3424786"/>
            <a:ext cx="6390300" cy="28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2" type="sldNum"/>
          </p:nvPr>
        </p:nvSpPr>
        <p:spPr>
          <a:xfrm>
            <a:off x="9783343" y="8982098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" name="Google Shape;20;p2"/>
          <p:cNvSpPr txBox="1"/>
          <p:nvPr/>
        </p:nvSpPr>
        <p:spPr>
          <a:xfrm>
            <a:off x="78375" y="7889749"/>
            <a:ext cx="1974300" cy="19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262626"/>
                </a:solidFill>
                <a:highlight>
                  <a:srgbClr val="EFF6FC"/>
                </a:highlight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1" sz="2000">
              <a:highlight>
                <a:srgbClr val="EFF6FC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GB" sz="16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1" sz="16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GB" sz="16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1" sz="1600">
              <a:solidFill>
                <a:srgbClr val="CC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GB" sz="16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Females slides</a:t>
            </a:r>
            <a:endParaRPr b="1" sz="16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GB" sz="1600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Males slides</a:t>
            </a:r>
            <a:endParaRPr b="1" sz="1600">
              <a:solidFill>
                <a:srgbClr val="3C78D8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GB" sz="1600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Doctor’s notes</a:t>
            </a:r>
            <a:endParaRPr b="1" sz="1600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GB" sz="16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 notes</a:t>
            </a:r>
            <a:endParaRPr b="1" sz="16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1" name="Google Shape;2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16146" y="255279"/>
            <a:ext cx="1556629" cy="1512514"/>
          </a:xfrm>
          <a:prstGeom prst="rect">
            <a:avLst/>
          </a:prstGeom>
          <a:noFill/>
          <a:ln>
            <a:noFill/>
          </a:ln>
          <a:effectLst>
            <a:outerShdw blurRad="185738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2" name="Google Shape;2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200" y="122100"/>
            <a:ext cx="1840948" cy="1778875"/>
          </a:xfrm>
          <a:prstGeom prst="rect">
            <a:avLst/>
          </a:prstGeom>
          <a:noFill/>
          <a:ln>
            <a:noFill/>
          </a:ln>
          <a:effectLst>
            <a:outerShdw blurRad="185738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23" name="Google Shape;23;p2"/>
          <p:cNvGrpSpPr/>
          <p:nvPr/>
        </p:nvGrpSpPr>
        <p:grpSpPr>
          <a:xfrm flipH="1">
            <a:off x="2128874" y="7759983"/>
            <a:ext cx="6168412" cy="2782086"/>
            <a:chOff x="5619200" y="4458200"/>
            <a:chExt cx="1647150" cy="742900"/>
          </a:xfrm>
        </p:grpSpPr>
        <p:sp>
          <p:nvSpPr>
            <p:cNvPr id="24" name="Google Shape;24;p2"/>
            <p:cNvSpPr/>
            <p:nvPr/>
          </p:nvSpPr>
          <p:spPr>
            <a:xfrm>
              <a:off x="5619200" y="4458200"/>
              <a:ext cx="1647150" cy="690850"/>
            </a:xfrm>
            <a:custGeom>
              <a:rect b="b" l="l" r="r" t="t"/>
              <a:pathLst>
                <a:path extrusionOk="0" h="27634" w="65886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rgbClr val="C7E0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solidFill>
              <a:srgbClr val="C7E0F4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solidFill>
              <a:srgbClr val="C7E0F4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solidFill>
              <a:srgbClr val="C7E0F4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solidFill>
              <a:srgbClr val="C7E0F4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2">
  <p:cSld name="TITLE_2_2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2"/>
          <p:cNvSpPr txBox="1"/>
          <p:nvPr>
            <p:ph idx="12" type="sldNum"/>
          </p:nvPr>
        </p:nvSpPr>
        <p:spPr>
          <a:xfrm>
            <a:off x="9783343" y="8982098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6" name="Google Shape;126;p12"/>
          <p:cNvSpPr txBox="1"/>
          <p:nvPr/>
        </p:nvSpPr>
        <p:spPr>
          <a:xfrm>
            <a:off x="7925034" y="8641991"/>
            <a:ext cx="4539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rgbClr val="000000"/>
              </a:solidFill>
            </a:endParaRPr>
          </a:p>
        </p:txBody>
      </p:sp>
      <p:grpSp>
        <p:nvGrpSpPr>
          <p:cNvPr id="127" name="Google Shape;127;p12"/>
          <p:cNvGrpSpPr/>
          <p:nvPr/>
        </p:nvGrpSpPr>
        <p:grpSpPr>
          <a:xfrm>
            <a:off x="3344615" y="8369760"/>
            <a:ext cx="6850330" cy="3765261"/>
            <a:chOff x="4178350" y="2375050"/>
            <a:chExt cx="938350" cy="515775"/>
          </a:xfrm>
        </p:grpSpPr>
        <p:sp>
          <p:nvSpPr>
            <p:cNvPr id="128" name="Google Shape;128;p12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rgbClr val="EFF6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2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2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2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2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2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2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" name="Google Shape;135;p12"/>
          <p:cNvGrpSpPr/>
          <p:nvPr/>
        </p:nvGrpSpPr>
        <p:grpSpPr>
          <a:xfrm flipH="1" rot="9961656">
            <a:off x="-1970665" y="-799404"/>
            <a:ext cx="4983745" cy="2242765"/>
            <a:chOff x="5706150" y="4536325"/>
            <a:chExt cx="1477225" cy="664775"/>
          </a:xfrm>
        </p:grpSpPr>
        <p:sp>
          <p:nvSpPr>
            <p:cNvPr id="136" name="Google Shape;136;p12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2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2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2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2 3">
  <p:cSld name="TITLE_2_2_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 txBox="1"/>
          <p:nvPr>
            <p:ph idx="12" type="sldNum"/>
          </p:nvPr>
        </p:nvSpPr>
        <p:spPr>
          <a:xfrm>
            <a:off x="9783343" y="8982098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2" name="Google Shape;142;p13"/>
          <p:cNvSpPr txBox="1"/>
          <p:nvPr/>
        </p:nvSpPr>
        <p:spPr>
          <a:xfrm>
            <a:off x="7925034" y="8641991"/>
            <a:ext cx="4539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rgbClr val="000000"/>
              </a:solidFill>
            </a:endParaRPr>
          </a:p>
        </p:txBody>
      </p:sp>
      <p:grpSp>
        <p:nvGrpSpPr>
          <p:cNvPr id="143" name="Google Shape;143;p13"/>
          <p:cNvGrpSpPr/>
          <p:nvPr/>
        </p:nvGrpSpPr>
        <p:grpSpPr>
          <a:xfrm flipH="1" rot="9961656">
            <a:off x="-1970665" y="-799404"/>
            <a:ext cx="4983745" cy="2242765"/>
            <a:chOff x="5706150" y="4536325"/>
            <a:chExt cx="1477225" cy="664775"/>
          </a:xfrm>
        </p:grpSpPr>
        <p:sp>
          <p:nvSpPr>
            <p:cNvPr id="144" name="Google Shape;144;p13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8" name="Google Shape;148;p13"/>
          <p:cNvGrpSpPr/>
          <p:nvPr/>
        </p:nvGrpSpPr>
        <p:grpSpPr>
          <a:xfrm flipH="1" rot="-1626486">
            <a:off x="4562379" y="7610470"/>
            <a:ext cx="4983725" cy="2242756"/>
            <a:chOff x="5706150" y="4536325"/>
            <a:chExt cx="1477225" cy="664775"/>
          </a:xfrm>
        </p:grpSpPr>
        <p:sp>
          <p:nvSpPr>
            <p:cNvPr id="149" name="Google Shape;149;p13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">
  <p:cSld name="TITLE_2_1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"/>
          <p:cNvSpPr txBox="1"/>
          <p:nvPr>
            <p:ph idx="12" type="sldNum"/>
          </p:nvPr>
        </p:nvSpPr>
        <p:spPr>
          <a:xfrm>
            <a:off x="9783343" y="8982098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5" name="Google Shape;155;p14"/>
          <p:cNvSpPr txBox="1"/>
          <p:nvPr/>
        </p:nvSpPr>
        <p:spPr>
          <a:xfrm>
            <a:off x="7925034" y="8641991"/>
            <a:ext cx="4539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rgbClr val="000000"/>
              </a:solidFill>
            </a:endParaRPr>
          </a:p>
        </p:txBody>
      </p:sp>
      <p:grpSp>
        <p:nvGrpSpPr>
          <p:cNvPr id="156" name="Google Shape;156;p14"/>
          <p:cNvGrpSpPr/>
          <p:nvPr/>
        </p:nvGrpSpPr>
        <p:grpSpPr>
          <a:xfrm>
            <a:off x="3344615" y="8369760"/>
            <a:ext cx="6850330" cy="3765261"/>
            <a:chOff x="4178350" y="2375050"/>
            <a:chExt cx="938350" cy="515775"/>
          </a:xfrm>
        </p:grpSpPr>
        <p:sp>
          <p:nvSpPr>
            <p:cNvPr id="157" name="Google Shape;157;p14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rgbClr val="EFF6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4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4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4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4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4" name="Google Shape;164;p14"/>
          <p:cNvSpPr txBox="1"/>
          <p:nvPr>
            <p:ph type="title"/>
          </p:nvPr>
        </p:nvSpPr>
        <p:spPr>
          <a:xfrm>
            <a:off x="307200" y="577400"/>
            <a:ext cx="6243600" cy="68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3600"/>
              <a:buFont typeface="Comfortaa"/>
              <a:buNone/>
              <a:defRPr b="1" sz="36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/>
        </p:txBody>
      </p:sp>
      <p:grpSp>
        <p:nvGrpSpPr>
          <p:cNvPr id="165" name="Google Shape;165;p14"/>
          <p:cNvGrpSpPr/>
          <p:nvPr/>
        </p:nvGrpSpPr>
        <p:grpSpPr>
          <a:xfrm flipH="1" rot="9961656">
            <a:off x="-1970665" y="-799404"/>
            <a:ext cx="4983745" cy="2242765"/>
            <a:chOff x="5706150" y="4536325"/>
            <a:chExt cx="1477225" cy="664775"/>
          </a:xfrm>
        </p:grpSpPr>
        <p:sp>
          <p:nvSpPr>
            <p:cNvPr id="166" name="Google Shape;166;p14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4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4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4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5">
  <p:cSld name="TITLE_2_1_2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5"/>
          <p:cNvSpPr txBox="1"/>
          <p:nvPr>
            <p:ph idx="12" type="sldNum"/>
          </p:nvPr>
        </p:nvSpPr>
        <p:spPr>
          <a:xfrm>
            <a:off x="9783343" y="8982098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2" name="Google Shape;172;p15"/>
          <p:cNvSpPr txBox="1"/>
          <p:nvPr/>
        </p:nvSpPr>
        <p:spPr>
          <a:xfrm>
            <a:off x="7925034" y="8641991"/>
            <a:ext cx="4539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rgbClr val="000000"/>
              </a:solidFill>
            </a:endParaRPr>
          </a:p>
        </p:txBody>
      </p:sp>
      <p:grpSp>
        <p:nvGrpSpPr>
          <p:cNvPr id="173" name="Google Shape;173;p15"/>
          <p:cNvGrpSpPr/>
          <p:nvPr/>
        </p:nvGrpSpPr>
        <p:grpSpPr>
          <a:xfrm flipH="1" rot="9961656">
            <a:off x="-1970665" y="-799404"/>
            <a:ext cx="4983745" cy="2242765"/>
            <a:chOff x="5706150" y="4536325"/>
            <a:chExt cx="1477225" cy="664775"/>
          </a:xfrm>
        </p:grpSpPr>
        <p:sp>
          <p:nvSpPr>
            <p:cNvPr id="174" name="Google Shape;174;p15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23">
  <p:cSld name="TITLE_2_1_1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6"/>
          <p:cNvSpPr txBox="1"/>
          <p:nvPr>
            <p:ph idx="12" type="sldNum"/>
          </p:nvPr>
        </p:nvSpPr>
        <p:spPr>
          <a:xfrm>
            <a:off x="9783343" y="8982098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 flipH="1" rot="9117635">
            <a:off x="-3661602" y="40372"/>
            <a:ext cx="4983697" cy="2242744"/>
            <a:chOff x="5706150" y="4536325"/>
            <a:chExt cx="1477225" cy="664775"/>
          </a:xfrm>
        </p:grpSpPr>
        <p:sp>
          <p:nvSpPr>
            <p:cNvPr id="181" name="Google Shape;181;p16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5" name="Google Shape;185;p16"/>
          <p:cNvGrpSpPr/>
          <p:nvPr/>
        </p:nvGrpSpPr>
        <p:grpSpPr>
          <a:xfrm flipH="1" rot="-1626486">
            <a:off x="4562379" y="7610470"/>
            <a:ext cx="4983725" cy="2242756"/>
            <a:chOff x="5706150" y="4536325"/>
            <a:chExt cx="1477225" cy="664775"/>
          </a:xfrm>
        </p:grpSpPr>
        <p:sp>
          <p:nvSpPr>
            <p:cNvPr id="186" name="Google Shape;186;p16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2 6">
  <p:cSld name="TITLE_2_1_1_2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 txBox="1"/>
          <p:nvPr>
            <p:ph idx="12" type="sldNum"/>
          </p:nvPr>
        </p:nvSpPr>
        <p:spPr>
          <a:xfrm>
            <a:off x="9783343" y="8982098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92" name="Google Shape;192;p17"/>
          <p:cNvGrpSpPr/>
          <p:nvPr/>
        </p:nvGrpSpPr>
        <p:grpSpPr>
          <a:xfrm flipH="1" rot="9961656">
            <a:off x="-2199265" y="-1028004"/>
            <a:ext cx="4983745" cy="2242765"/>
            <a:chOff x="5706150" y="4536325"/>
            <a:chExt cx="1477225" cy="664775"/>
          </a:xfrm>
        </p:grpSpPr>
        <p:sp>
          <p:nvSpPr>
            <p:cNvPr id="193" name="Google Shape;193;p17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7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7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7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7" name="Google Shape;197;p17"/>
          <p:cNvGrpSpPr/>
          <p:nvPr/>
        </p:nvGrpSpPr>
        <p:grpSpPr>
          <a:xfrm flipH="1" rot="-2541439">
            <a:off x="5094749" y="8364761"/>
            <a:ext cx="4030318" cy="1567555"/>
            <a:chOff x="5706150" y="4536325"/>
            <a:chExt cx="1477225" cy="664775"/>
          </a:xfrm>
        </p:grpSpPr>
        <p:sp>
          <p:nvSpPr>
            <p:cNvPr id="198" name="Google Shape;198;p17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7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7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7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2 4">
  <p:cSld name="TITLE_2_1_1_1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/>
          <p:nvPr>
            <p:ph idx="12" type="sldNum"/>
          </p:nvPr>
        </p:nvSpPr>
        <p:spPr>
          <a:xfrm>
            <a:off x="9783343" y="8982098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04" name="Google Shape;204;p18"/>
          <p:cNvGrpSpPr/>
          <p:nvPr/>
        </p:nvGrpSpPr>
        <p:grpSpPr>
          <a:xfrm flipH="1" rot="9961656">
            <a:off x="-2199265" y="-1028004"/>
            <a:ext cx="4983745" cy="2242765"/>
            <a:chOff x="5706150" y="4536325"/>
            <a:chExt cx="1477225" cy="664775"/>
          </a:xfrm>
        </p:grpSpPr>
        <p:sp>
          <p:nvSpPr>
            <p:cNvPr id="205" name="Google Shape;205;p18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8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8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8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s" type="tx">
  <p:cSld name="TITLE_AND_BODY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9"/>
          <p:cNvPicPr preferRelativeResize="0"/>
          <p:nvPr/>
        </p:nvPicPr>
        <p:blipFill rotWithShape="1">
          <a:blip r:embed="rId2">
            <a:alphaModFix/>
          </a:blip>
          <a:srcRect b="0" l="0" r="2248" t="5864"/>
          <a:stretch/>
        </p:blipFill>
        <p:spPr>
          <a:xfrm rot="6731976">
            <a:off x="3271958" y="6652191"/>
            <a:ext cx="4020486" cy="265204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9"/>
          <p:cNvSpPr txBox="1"/>
          <p:nvPr/>
        </p:nvSpPr>
        <p:spPr>
          <a:xfrm>
            <a:off x="551607" y="344328"/>
            <a:ext cx="57459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875" lIns="32875" spcFirstLastPara="1" rIns="32875" wrap="square" tIns="3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44546A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2" name="Google Shape;212;p19"/>
          <p:cNvSpPr txBox="1"/>
          <p:nvPr/>
        </p:nvSpPr>
        <p:spPr>
          <a:xfrm>
            <a:off x="413705" y="1846842"/>
            <a:ext cx="6006300" cy="74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2875" lIns="32875" spcFirstLastPara="1" rIns="32875" wrap="square" tIns="3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4546A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13" name="Google Shape;2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223" y="560455"/>
            <a:ext cx="544268" cy="544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148223" y="572129"/>
            <a:ext cx="544268" cy="544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"/>
          <p:cNvSpPr txBox="1"/>
          <p:nvPr>
            <p:ph idx="1" type="body"/>
          </p:nvPr>
        </p:nvSpPr>
        <p:spPr>
          <a:xfrm>
            <a:off x="233775" y="8148845"/>
            <a:ext cx="4499100" cy="11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17" name="Google Shape;217;p20"/>
          <p:cNvSpPr txBox="1"/>
          <p:nvPr>
            <p:ph idx="12" type="sldNum"/>
          </p:nvPr>
        </p:nvSpPr>
        <p:spPr>
          <a:xfrm>
            <a:off x="6354343" y="8982190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/>
          <p:nvPr>
            <p:ph idx="12" type="sldNum"/>
          </p:nvPr>
        </p:nvSpPr>
        <p:spPr>
          <a:xfrm>
            <a:off x="9783343" y="8982098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" name="Google Shape;31;p3"/>
          <p:cNvSpPr txBox="1"/>
          <p:nvPr/>
        </p:nvSpPr>
        <p:spPr>
          <a:xfrm>
            <a:off x="7925034" y="8641991"/>
            <a:ext cx="4539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rgbClr val="000000"/>
              </a:solidFill>
            </a:endParaRPr>
          </a:p>
        </p:txBody>
      </p:sp>
      <p:grpSp>
        <p:nvGrpSpPr>
          <p:cNvPr id="32" name="Google Shape;32;p3"/>
          <p:cNvGrpSpPr/>
          <p:nvPr/>
        </p:nvGrpSpPr>
        <p:grpSpPr>
          <a:xfrm>
            <a:off x="3344615" y="8369760"/>
            <a:ext cx="6850330" cy="3765261"/>
            <a:chOff x="4178350" y="2375050"/>
            <a:chExt cx="938350" cy="515775"/>
          </a:xfrm>
        </p:grpSpPr>
        <p:sp>
          <p:nvSpPr>
            <p:cNvPr id="33" name="Google Shape;33;p3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rgbClr val="EFF6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" name="Google Shape;40;p3"/>
          <p:cNvSpPr txBox="1"/>
          <p:nvPr/>
        </p:nvSpPr>
        <p:spPr>
          <a:xfrm>
            <a:off x="290700" y="551900"/>
            <a:ext cx="6276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Objectives</a:t>
            </a:r>
            <a:endParaRPr b="1" sz="36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1" name="Google Shape;41;p3"/>
          <p:cNvSpPr txBox="1"/>
          <p:nvPr>
            <p:ph idx="1" type="body"/>
          </p:nvPr>
        </p:nvSpPr>
        <p:spPr>
          <a:xfrm>
            <a:off x="550400" y="1530800"/>
            <a:ext cx="5607300" cy="62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Font typeface="Titillium Web"/>
              <a:buChar char="➜"/>
              <a:defRPr sz="1600"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○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■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●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○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■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●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○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■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grpSp>
        <p:nvGrpSpPr>
          <p:cNvPr id="42" name="Google Shape;42;p3"/>
          <p:cNvGrpSpPr/>
          <p:nvPr/>
        </p:nvGrpSpPr>
        <p:grpSpPr>
          <a:xfrm flipH="1" rot="9961656">
            <a:off x="-1970665" y="-799404"/>
            <a:ext cx="4983745" cy="2242765"/>
            <a:chOff x="5706150" y="4536325"/>
            <a:chExt cx="1477225" cy="664775"/>
          </a:xfrm>
        </p:grpSpPr>
        <p:sp>
          <p:nvSpPr>
            <p:cNvPr id="43" name="Google Shape;43;p3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">
  <p:cSld name="TITLE_2_1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/>
          <p:nvPr>
            <p:ph idx="12" type="sldNum"/>
          </p:nvPr>
        </p:nvSpPr>
        <p:spPr>
          <a:xfrm>
            <a:off x="9783343" y="8982098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" name="Google Shape;49;p4"/>
          <p:cNvSpPr txBox="1"/>
          <p:nvPr/>
        </p:nvSpPr>
        <p:spPr>
          <a:xfrm>
            <a:off x="7925034" y="8641991"/>
            <a:ext cx="4539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rgbClr val="000000"/>
              </a:solidFill>
            </a:endParaRPr>
          </a:p>
        </p:txBody>
      </p:sp>
      <p:grpSp>
        <p:nvGrpSpPr>
          <p:cNvPr id="50" name="Google Shape;50;p4"/>
          <p:cNvGrpSpPr/>
          <p:nvPr/>
        </p:nvGrpSpPr>
        <p:grpSpPr>
          <a:xfrm>
            <a:off x="3344615" y="8369760"/>
            <a:ext cx="6850330" cy="3765261"/>
            <a:chOff x="4178350" y="2375050"/>
            <a:chExt cx="938350" cy="515775"/>
          </a:xfrm>
        </p:grpSpPr>
        <p:sp>
          <p:nvSpPr>
            <p:cNvPr id="51" name="Google Shape;51;p4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rgbClr val="EFF6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" name="Google Shape;58;p4"/>
          <p:cNvSpPr txBox="1"/>
          <p:nvPr>
            <p:ph type="title"/>
          </p:nvPr>
        </p:nvSpPr>
        <p:spPr>
          <a:xfrm>
            <a:off x="307200" y="577400"/>
            <a:ext cx="6243600" cy="68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3600"/>
              <a:buFont typeface="Comfortaa"/>
              <a:buNone/>
              <a:defRPr b="1" sz="36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Font typeface="Comfortaa"/>
              <a:buNone/>
              <a:defRPr b="1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/>
        </p:txBody>
      </p:sp>
      <p:grpSp>
        <p:nvGrpSpPr>
          <p:cNvPr id="59" name="Google Shape;59;p4"/>
          <p:cNvGrpSpPr/>
          <p:nvPr/>
        </p:nvGrpSpPr>
        <p:grpSpPr>
          <a:xfrm flipH="1" rot="9961656">
            <a:off x="-1970665" y="-799404"/>
            <a:ext cx="4983745" cy="2242765"/>
            <a:chOff x="5706150" y="4536325"/>
            <a:chExt cx="1477225" cy="664775"/>
          </a:xfrm>
        </p:grpSpPr>
        <p:sp>
          <p:nvSpPr>
            <p:cNvPr id="60" name="Google Shape;60;p4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9">
  <p:cSld name="TITLE_2_1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 txBox="1"/>
          <p:nvPr>
            <p:ph idx="12" type="sldNum"/>
          </p:nvPr>
        </p:nvSpPr>
        <p:spPr>
          <a:xfrm>
            <a:off x="9783343" y="8982098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66" name="Google Shape;66;p5"/>
          <p:cNvGrpSpPr/>
          <p:nvPr/>
        </p:nvGrpSpPr>
        <p:grpSpPr>
          <a:xfrm flipH="1" rot="9961656">
            <a:off x="-1970665" y="-799404"/>
            <a:ext cx="4983745" cy="2242765"/>
            <a:chOff x="5706150" y="4536325"/>
            <a:chExt cx="1477225" cy="664775"/>
          </a:xfrm>
        </p:grpSpPr>
        <p:sp>
          <p:nvSpPr>
            <p:cNvPr id="67" name="Google Shape;67;p5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"/>
          <p:cNvSpPr txBox="1"/>
          <p:nvPr>
            <p:ph type="title"/>
          </p:nvPr>
        </p:nvSpPr>
        <p:spPr>
          <a:xfrm>
            <a:off x="233775" y="4142880"/>
            <a:ext cx="6390600" cy="162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sp>
        <p:nvSpPr>
          <p:cNvPr id="73" name="Google Shape;73;p6"/>
          <p:cNvSpPr txBox="1"/>
          <p:nvPr>
            <p:ph idx="12" type="sldNum"/>
          </p:nvPr>
        </p:nvSpPr>
        <p:spPr>
          <a:xfrm>
            <a:off x="6354343" y="8982098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2 11">
  <p:cSld name="TITLE_2_1_1_2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 txBox="1"/>
          <p:nvPr>
            <p:ph idx="12" type="sldNum"/>
          </p:nvPr>
        </p:nvSpPr>
        <p:spPr>
          <a:xfrm>
            <a:off x="9783343" y="8982098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flipH="1" rot="10107515">
            <a:off x="-4099634" y="-386836"/>
            <a:ext cx="4983737" cy="2242762"/>
            <a:chOff x="5706150" y="4536325"/>
            <a:chExt cx="1477225" cy="664775"/>
          </a:xfrm>
        </p:grpSpPr>
        <p:sp>
          <p:nvSpPr>
            <p:cNvPr id="78" name="Google Shape;78;p8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10"/>
          <p:cNvGrpSpPr/>
          <p:nvPr/>
        </p:nvGrpSpPr>
        <p:grpSpPr>
          <a:xfrm flipH="1" rot="10800000">
            <a:off x="-4249995" y="-693863"/>
            <a:ext cx="7896309" cy="4376970"/>
            <a:chOff x="4178350" y="2375050"/>
            <a:chExt cx="938350" cy="515775"/>
          </a:xfrm>
        </p:grpSpPr>
        <p:sp>
          <p:nvSpPr>
            <p:cNvPr id="88" name="Google Shape;88;p10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rgbClr val="EFF6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0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0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0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0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0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10"/>
          <p:cNvSpPr txBox="1"/>
          <p:nvPr>
            <p:ph type="ctrTitle"/>
          </p:nvPr>
        </p:nvSpPr>
        <p:spPr>
          <a:xfrm>
            <a:off x="233850" y="3424786"/>
            <a:ext cx="6390300" cy="28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5200"/>
              <a:buFont typeface="Comfortaa"/>
              <a:buNone/>
              <a:defRPr b="1" sz="5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/>
        </p:txBody>
      </p:sp>
      <p:sp>
        <p:nvSpPr>
          <p:cNvPr id="96" name="Google Shape;96;p10"/>
          <p:cNvSpPr txBox="1"/>
          <p:nvPr>
            <p:ph idx="12" type="sldNum"/>
          </p:nvPr>
        </p:nvSpPr>
        <p:spPr>
          <a:xfrm>
            <a:off x="9783343" y="8982098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7" name="Google Shape;97;p10"/>
          <p:cNvSpPr txBox="1"/>
          <p:nvPr/>
        </p:nvSpPr>
        <p:spPr>
          <a:xfrm>
            <a:off x="78375" y="7889749"/>
            <a:ext cx="1974300" cy="19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262626"/>
                </a:solidFill>
                <a:highlight>
                  <a:srgbClr val="EFF6FC"/>
                </a:highlight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1" sz="2000">
              <a:highlight>
                <a:srgbClr val="EFF6FC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GB" sz="16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1" sz="16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GB" sz="16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1" sz="1600">
              <a:solidFill>
                <a:srgbClr val="CC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GB" sz="16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Females slides</a:t>
            </a:r>
            <a:endParaRPr b="1" sz="16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GB" sz="1600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Males slides</a:t>
            </a:r>
            <a:endParaRPr b="1" sz="1600">
              <a:solidFill>
                <a:srgbClr val="3C78D8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GB" sz="1600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Doctor’s notes</a:t>
            </a:r>
            <a:endParaRPr b="1" sz="1600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GB" sz="16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 notes</a:t>
            </a:r>
            <a:endParaRPr b="1" sz="16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98" name="Google Shape;9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16146" y="255279"/>
            <a:ext cx="1556629" cy="1512514"/>
          </a:xfrm>
          <a:prstGeom prst="rect">
            <a:avLst/>
          </a:prstGeom>
          <a:noFill/>
          <a:ln>
            <a:noFill/>
          </a:ln>
          <a:effectLst>
            <a:outerShdw blurRad="185738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9" name="Google Shape;9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200" y="122100"/>
            <a:ext cx="1840948" cy="1778875"/>
          </a:xfrm>
          <a:prstGeom prst="rect">
            <a:avLst/>
          </a:prstGeom>
          <a:noFill/>
          <a:ln>
            <a:noFill/>
          </a:ln>
          <a:effectLst>
            <a:outerShdw blurRad="185738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100" name="Google Shape;100;p10"/>
          <p:cNvGrpSpPr/>
          <p:nvPr/>
        </p:nvGrpSpPr>
        <p:grpSpPr>
          <a:xfrm flipH="1">
            <a:off x="2128874" y="7759983"/>
            <a:ext cx="6168412" cy="2782086"/>
            <a:chOff x="5619200" y="4458200"/>
            <a:chExt cx="1647150" cy="742900"/>
          </a:xfrm>
        </p:grpSpPr>
        <p:sp>
          <p:nvSpPr>
            <p:cNvPr id="101" name="Google Shape;101;p10"/>
            <p:cNvSpPr/>
            <p:nvPr/>
          </p:nvSpPr>
          <p:spPr>
            <a:xfrm>
              <a:off x="5619200" y="4458200"/>
              <a:ext cx="1647150" cy="690850"/>
            </a:xfrm>
            <a:custGeom>
              <a:rect b="b" l="l" r="r" t="t"/>
              <a:pathLst>
                <a:path extrusionOk="0" h="27634" w="65886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rgbClr val="C7E0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solidFill>
              <a:srgbClr val="C7E0F4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solidFill>
              <a:srgbClr val="C7E0F4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solidFill>
              <a:srgbClr val="C7E0F4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solidFill>
              <a:srgbClr val="C7E0F4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1"/>
          <p:cNvSpPr txBox="1"/>
          <p:nvPr>
            <p:ph idx="12" type="sldNum"/>
          </p:nvPr>
        </p:nvSpPr>
        <p:spPr>
          <a:xfrm>
            <a:off x="9783343" y="8982098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p11"/>
          <p:cNvSpPr txBox="1"/>
          <p:nvPr/>
        </p:nvSpPr>
        <p:spPr>
          <a:xfrm>
            <a:off x="7925034" y="8641991"/>
            <a:ext cx="4539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rgbClr val="000000"/>
              </a:solidFill>
            </a:endParaRPr>
          </a:p>
        </p:txBody>
      </p:sp>
      <p:grpSp>
        <p:nvGrpSpPr>
          <p:cNvPr id="109" name="Google Shape;109;p11"/>
          <p:cNvGrpSpPr/>
          <p:nvPr/>
        </p:nvGrpSpPr>
        <p:grpSpPr>
          <a:xfrm>
            <a:off x="3344615" y="8369760"/>
            <a:ext cx="6850330" cy="3765261"/>
            <a:chOff x="4178350" y="2375050"/>
            <a:chExt cx="938350" cy="515775"/>
          </a:xfrm>
        </p:grpSpPr>
        <p:sp>
          <p:nvSpPr>
            <p:cNvPr id="110" name="Google Shape;110;p11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rgbClr val="EFF6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7" name="Google Shape;117;p11"/>
          <p:cNvSpPr txBox="1"/>
          <p:nvPr/>
        </p:nvSpPr>
        <p:spPr>
          <a:xfrm>
            <a:off x="290700" y="551900"/>
            <a:ext cx="6276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Objectives</a:t>
            </a:r>
            <a:endParaRPr b="1" sz="36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8" name="Google Shape;118;p11"/>
          <p:cNvSpPr txBox="1"/>
          <p:nvPr>
            <p:ph idx="1" type="body"/>
          </p:nvPr>
        </p:nvSpPr>
        <p:spPr>
          <a:xfrm>
            <a:off x="550400" y="1530800"/>
            <a:ext cx="5607300" cy="627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Font typeface="Titillium Web"/>
              <a:buChar char="➜"/>
              <a:defRPr sz="1600"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○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■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●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○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■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●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○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Font typeface="Titillium Web"/>
              <a:buChar char="■"/>
              <a:defRPr sz="1200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grpSp>
        <p:nvGrpSpPr>
          <p:cNvPr id="119" name="Google Shape;119;p11"/>
          <p:cNvGrpSpPr/>
          <p:nvPr/>
        </p:nvGrpSpPr>
        <p:grpSpPr>
          <a:xfrm flipH="1" rot="9961656">
            <a:off x="-1970665" y="-799404"/>
            <a:ext cx="4983745" cy="2242765"/>
            <a:chOff x="5706150" y="4536325"/>
            <a:chExt cx="1477225" cy="664775"/>
          </a:xfrm>
        </p:grpSpPr>
        <p:sp>
          <p:nvSpPr>
            <p:cNvPr id="120" name="Google Shape;120;p11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3775" y="857189"/>
            <a:ext cx="63903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33775" y="2219850"/>
            <a:ext cx="6390300" cy="65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354343" y="8982098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/>
          <p:nvPr>
            <p:ph type="title"/>
          </p:nvPr>
        </p:nvSpPr>
        <p:spPr>
          <a:xfrm>
            <a:off x="233775" y="857189"/>
            <a:ext cx="63903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4" name="Google Shape;84;p9"/>
          <p:cNvSpPr txBox="1"/>
          <p:nvPr>
            <p:ph idx="1" type="body"/>
          </p:nvPr>
        </p:nvSpPr>
        <p:spPr>
          <a:xfrm>
            <a:off x="233775" y="2219850"/>
            <a:ext cx="6390300" cy="65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5" name="Google Shape;85;p9"/>
          <p:cNvSpPr txBox="1"/>
          <p:nvPr>
            <p:ph idx="12" type="sldNum"/>
          </p:nvPr>
        </p:nvSpPr>
        <p:spPr>
          <a:xfrm>
            <a:off x="6354343" y="8982098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docs.google.com/presentation/u/9/d/1hWZI_sEt2OFsjf5rN7ay5J0imNIx-Zggfn8D9Vrxqp4/edit" TargetMode="External"/><Relationship Id="rId4" Type="http://schemas.openxmlformats.org/officeDocument/2006/relationships/hyperlink" Target="https://youtu.be/pUxH_oVRcm4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Relationship Id="rId4" Type="http://schemas.openxmlformats.org/officeDocument/2006/relationships/image" Target="../media/image29.png"/><Relationship Id="rId5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Relationship Id="rId4" Type="http://schemas.openxmlformats.org/officeDocument/2006/relationships/image" Target="../media/image44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7.png"/><Relationship Id="rId8" Type="http://schemas.openxmlformats.org/officeDocument/2006/relationships/image" Target="../media/image4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5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quizlet.com/join/EUCgG7ZPf" TargetMode="External"/><Relationship Id="rId4" Type="http://schemas.openxmlformats.org/officeDocument/2006/relationships/image" Target="../media/image4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11.jpg"/><Relationship Id="rId7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youtu.be/mLmKq5bQOg0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youtu.be/mLmKq5bQOg0" TargetMode="External"/><Relationship Id="rId6" Type="http://schemas.openxmlformats.org/officeDocument/2006/relationships/image" Target="../media/image2.png"/><Relationship Id="rId7" Type="http://schemas.openxmlformats.org/officeDocument/2006/relationships/image" Target="../media/image6.png"/><Relationship Id="rId8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image" Target="../media/image35.png"/><Relationship Id="rId13" Type="http://schemas.openxmlformats.org/officeDocument/2006/relationships/image" Target="../media/image31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28.png"/><Relationship Id="rId15" Type="http://schemas.openxmlformats.org/officeDocument/2006/relationships/image" Target="../media/image33.png"/><Relationship Id="rId14" Type="http://schemas.openxmlformats.org/officeDocument/2006/relationships/image" Target="../media/image37.png"/><Relationship Id="rId5" Type="http://schemas.openxmlformats.org/officeDocument/2006/relationships/image" Target="../media/image20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1"/>
          <p:cNvSpPr txBox="1"/>
          <p:nvPr>
            <p:ph type="ctrTitle"/>
          </p:nvPr>
        </p:nvSpPr>
        <p:spPr>
          <a:xfrm>
            <a:off x="233850" y="3424786"/>
            <a:ext cx="6390300" cy="28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Ischemic Heart Disease (IHD)</a:t>
            </a:r>
            <a:endParaRPr/>
          </a:p>
        </p:txBody>
      </p:sp>
      <p:sp>
        <p:nvSpPr>
          <p:cNvPr id="223" name="Google Shape;223;p21"/>
          <p:cNvSpPr txBox="1"/>
          <p:nvPr/>
        </p:nvSpPr>
        <p:spPr>
          <a:xfrm>
            <a:off x="165971" y="7426974"/>
            <a:ext cx="182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u="sng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  <a:hlinkClick r:id="rId3"/>
              </a:rPr>
              <a:t>Editing File</a:t>
            </a:r>
            <a:endParaRPr sz="2400">
              <a:solidFill>
                <a:srgbClr val="3C78D8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24" name="Google Shape;224;p2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6627" y="6730472"/>
            <a:ext cx="412975" cy="41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1"/>
          <p:cNvSpPr txBox="1"/>
          <p:nvPr/>
        </p:nvSpPr>
        <p:spPr>
          <a:xfrm>
            <a:off x="609600" y="6662600"/>
            <a:ext cx="1960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Helpful video for Ischemic heart disease by Ninja nerd.</a:t>
            </a:r>
            <a:endParaRPr sz="12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26" name="Google Shape;22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06341" y="1769158"/>
            <a:ext cx="1689652" cy="126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0"/>
          <p:cNvSpPr txBox="1"/>
          <p:nvPr>
            <p:ph idx="4294967295" type="title"/>
          </p:nvPr>
        </p:nvSpPr>
        <p:spPr>
          <a:xfrm>
            <a:off x="1093800" y="54500"/>
            <a:ext cx="4673700" cy="709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Clinical features of MI</a:t>
            </a:r>
            <a:endParaRPr b="1" sz="30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3" name="Google Shape;443;p30"/>
          <p:cNvSpPr txBox="1"/>
          <p:nvPr/>
        </p:nvSpPr>
        <p:spPr>
          <a:xfrm>
            <a:off x="511995" y="1702471"/>
            <a:ext cx="1436700" cy="393000"/>
          </a:xfrm>
          <a:prstGeom prst="rect">
            <a:avLst/>
          </a:prstGeom>
          <a:noFill/>
          <a:ln cap="flat" cmpd="sng" w="9525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Diaphoresis (Sweating)</a:t>
            </a:r>
            <a:endParaRPr b="1" sz="11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44" name="Google Shape;444;p30"/>
          <p:cNvSpPr txBox="1"/>
          <p:nvPr/>
        </p:nvSpPr>
        <p:spPr>
          <a:xfrm>
            <a:off x="4721276" y="1702459"/>
            <a:ext cx="1547100" cy="383400"/>
          </a:xfrm>
          <a:prstGeom prst="rect">
            <a:avLst/>
          </a:prstGeom>
          <a:noFill/>
          <a:ln cap="flat" cmpd="sng" w="9525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Rapid and weak pulse</a:t>
            </a:r>
            <a:endParaRPr b="1" sz="11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45" name="Google Shape;445;p30"/>
          <p:cNvSpPr txBox="1"/>
          <p:nvPr/>
        </p:nvSpPr>
        <p:spPr>
          <a:xfrm>
            <a:off x="381989" y="3560995"/>
            <a:ext cx="1436700" cy="553800"/>
          </a:xfrm>
          <a:prstGeom prst="rect">
            <a:avLst/>
          </a:prstGeom>
          <a:noFill/>
          <a:ln cap="flat" cmpd="sng" w="9525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ECG shows typical findings of ischemia</a:t>
            </a:r>
            <a:endParaRPr b="1" sz="10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46" name="Google Shape;446;p30"/>
          <p:cNvSpPr txBox="1"/>
          <p:nvPr/>
        </p:nvSpPr>
        <p:spPr>
          <a:xfrm>
            <a:off x="185846" y="2699661"/>
            <a:ext cx="1436700" cy="291900"/>
          </a:xfrm>
          <a:prstGeom prst="rect">
            <a:avLst/>
          </a:prstGeom>
          <a:noFill/>
          <a:ln cap="flat" cmpd="sng" w="9525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Dyspnea , </a:t>
            </a:r>
            <a:r>
              <a:rPr b="1" lang="en-GB" sz="1100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Nausea</a:t>
            </a:r>
            <a:endParaRPr b="1" sz="1100">
              <a:solidFill>
                <a:srgbClr val="3C78D8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47" name="Google Shape;447;p30"/>
          <p:cNvSpPr txBox="1"/>
          <p:nvPr/>
        </p:nvSpPr>
        <p:spPr>
          <a:xfrm>
            <a:off x="5071087" y="2703252"/>
            <a:ext cx="1547100" cy="284700"/>
          </a:xfrm>
          <a:prstGeom prst="rect">
            <a:avLst/>
          </a:prstGeom>
          <a:noFill/>
          <a:ln cap="flat" cmpd="sng" w="9525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Cardiogenic shock</a:t>
            </a:r>
            <a:endParaRPr b="1" sz="11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448" name="Google Shape;448;p30"/>
          <p:cNvGrpSpPr/>
          <p:nvPr/>
        </p:nvGrpSpPr>
        <p:grpSpPr>
          <a:xfrm>
            <a:off x="1906323" y="1769111"/>
            <a:ext cx="2966473" cy="2365972"/>
            <a:chOff x="2822488" y="1214496"/>
            <a:chExt cx="3499025" cy="3419529"/>
          </a:xfrm>
        </p:grpSpPr>
        <p:sp>
          <p:nvSpPr>
            <p:cNvPr id="449" name="Google Shape;449;p30"/>
            <p:cNvSpPr/>
            <p:nvPr/>
          </p:nvSpPr>
          <p:spPr>
            <a:xfrm>
              <a:off x="4138063" y="2513338"/>
              <a:ext cx="867900" cy="8679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6F26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450" name="Google Shape;450;p30"/>
            <p:cNvSpPr/>
            <p:nvPr/>
          </p:nvSpPr>
          <p:spPr>
            <a:xfrm>
              <a:off x="3333750" y="1709058"/>
              <a:ext cx="2476500" cy="2476500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9FC5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3810000" y="2185288"/>
              <a:ext cx="1524000" cy="1524000"/>
            </a:xfrm>
            <a:prstGeom prst="ellipse">
              <a:avLst/>
            </a:prstGeom>
            <a:noFill/>
            <a:ln cap="flat" cmpd="sng" w="38100">
              <a:solidFill>
                <a:srgbClr val="3D85C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chemeClr val="dk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Symptoms</a:t>
              </a:r>
              <a:endParaRPr b="1" sz="12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452" name="Google Shape;452;p30"/>
            <p:cNvSpPr/>
            <p:nvPr/>
          </p:nvSpPr>
          <p:spPr>
            <a:xfrm rot="5400000">
              <a:off x="5523813" y="2532031"/>
              <a:ext cx="797700" cy="797700"/>
            </a:xfrm>
            <a:prstGeom prst="ellipse">
              <a:avLst/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453" name="Google Shape;453;p30"/>
            <p:cNvSpPr/>
            <p:nvPr/>
          </p:nvSpPr>
          <p:spPr>
            <a:xfrm rot="5400000">
              <a:off x="2822488" y="2532031"/>
              <a:ext cx="797700" cy="797700"/>
            </a:xfrm>
            <a:prstGeom prst="ellipse">
              <a:avLst/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454" name="Google Shape;454;p30"/>
            <p:cNvSpPr/>
            <p:nvPr/>
          </p:nvSpPr>
          <p:spPr>
            <a:xfrm rot="-8100000">
              <a:off x="4863595" y="1379688"/>
              <a:ext cx="797616" cy="797616"/>
            </a:xfrm>
            <a:prstGeom prst="ellipse">
              <a:avLst/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455" name="Google Shape;455;p30"/>
            <p:cNvSpPr/>
            <p:nvPr/>
          </p:nvSpPr>
          <p:spPr>
            <a:xfrm rot="8100000">
              <a:off x="3482438" y="1379688"/>
              <a:ext cx="797616" cy="797616"/>
            </a:xfrm>
            <a:prstGeom prst="ellipse">
              <a:avLst/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456" name="Google Shape;456;p30"/>
            <p:cNvSpPr/>
            <p:nvPr/>
          </p:nvSpPr>
          <p:spPr>
            <a:xfrm rot="8100000">
              <a:off x="4863601" y="3671217"/>
              <a:ext cx="797616" cy="797616"/>
            </a:xfrm>
            <a:prstGeom prst="ellipse">
              <a:avLst/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457" name="Google Shape;457;p30"/>
            <p:cNvSpPr/>
            <p:nvPr/>
          </p:nvSpPr>
          <p:spPr>
            <a:xfrm>
              <a:off x="5067064" y="1584130"/>
              <a:ext cx="390675" cy="388732"/>
            </a:xfrm>
            <a:custGeom>
              <a:rect b="b" l="l" r="r" t="t"/>
              <a:pathLst>
                <a:path extrusionOk="0" h="2601" w="2614">
                  <a:moveTo>
                    <a:pt x="1307" y="0"/>
                  </a:moveTo>
                  <a:cubicBezTo>
                    <a:pt x="585" y="0"/>
                    <a:pt x="1" y="572"/>
                    <a:pt x="1" y="1294"/>
                  </a:cubicBezTo>
                  <a:cubicBezTo>
                    <a:pt x="1" y="2015"/>
                    <a:pt x="585" y="2600"/>
                    <a:pt x="1307" y="2600"/>
                  </a:cubicBezTo>
                  <a:cubicBezTo>
                    <a:pt x="2025" y="2600"/>
                    <a:pt x="2613" y="2015"/>
                    <a:pt x="2613" y="1294"/>
                  </a:cubicBezTo>
                  <a:cubicBezTo>
                    <a:pt x="2613" y="572"/>
                    <a:pt x="2025" y="0"/>
                    <a:pt x="1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100">
                  <a:solidFill>
                    <a:schemeClr val="dk2"/>
                  </a:solidFill>
                  <a:latin typeface="Comfortaa"/>
                  <a:ea typeface="Comfortaa"/>
                  <a:cs typeface="Comfortaa"/>
                  <a:sym typeface="Comfortaa"/>
                </a:rPr>
                <a:t>2</a:t>
              </a:r>
              <a:endParaRPr b="1" sz="1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58" name="Google Shape;458;p30"/>
            <p:cNvSpPr/>
            <p:nvPr/>
          </p:nvSpPr>
          <p:spPr>
            <a:xfrm>
              <a:off x="5720056" y="2735618"/>
              <a:ext cx="390526" cy="390526"/>
            </a:xfrm>
            <a:custGeom>
              <a:rect b="b" l="l" r="r" t="t"/>
              <a:pathLst>
                <a:path extrusionOk="0" h="2613" w="2613">
                  <a:moveTo>
                    <a:pt x="1307" y="0"/>
                  </a:moveTo>
                  <a:cubicBezTo>
                    <a:pt x="585" y="0"/>
                    <a:pt x="0" y="588"/>
                    <a:pt x="0" y="1306"/>
                  </a:cubicBezTo>
                  <a:cubicBezTo>
                    <a:pt x="0" y="2028"/>
                    <a:pt x="585" y="2613"/>
                    <a:pt x="1307" y="2613"/>
                  </a:cubicBezTo>
                  <a:cubicBezTo>
                    <a:pt x="2028" y="2613"/>
                    <a:pt x="2613" y="2028"/>
                    <a:pt x="2613" y="1306"/>
                  </a:cubicBezTo>
                  <a:cubicBezTo>
                    <a:pt x="2613" y="588"/>
                    <a:pt x="2028" y="0"/>
                    <a:pt x="1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100">
                  <a:solidFill>
                    <a:schemeClr val="dk2"/>
                  </a:solidFill>
                  <a:latin typeface="Comfortaa"/>
                  <a:ea typeface="Comfortaa"/>
                  <a:cs typeface="Comfortaa"/>
                  <a:sym typeface="Comfortaa"/>
                </a:rPr>
                <a:t>3</a:t>
              </a:r>
              <a:endParaRPr b="1" sz="1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59" name="Google Shape;459;p30"/>
            <p:cNvSpPr/>
            <p:nvPr/>
          </p:nvSpPr>
          <p:spPr>
            <a:xfrm>
              <a:off x="5067064" y="3874698"/>
              <a:ext cx="390675" cy="390675"/>
            </a:xfrm>
            <a:custGeom>
              <a:rect b="b" l="l" r="r" t="t"/>
              <a:pathLst>
                <a:path extrusionOk="0" h="2614" w="2614">
                  <a:moveTo>
                    <a:pt x="1307" y="1"/>
                  </a:moveTo>
                  <a:cubicBezTo>
                    <a:pt x="585" y="1"/>
                    <a:pt x="1" y="585"/>
                    <a:pt x="1" y="1307"/>
                  </a:cubicBezTo>
                  <a:cubicBezTo>
                    <a:pt x="1" y="2029"/>
                    <a:pt x="585" y="2614"/>
                    <a:pt x="1307" y="2614"/>
                  </a:cubicBezTo>
                  <a:cubicBezTo>
                    <a:pt x="2025" y="2614"/>
                    <a:pt x="2613" y="2029"/>
                    <a:pt x="2613" y="1307"/>
                  </a:cubicBezTo>
                  <a:cubicBezTo>
                    <a:pt x="2613" y="585"/>
                    <a:pt x="2025" y="1"/>
                    <a:pt x="13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100">
                  <a:solidFill>
                    <a:schemeClr val="dk2"/>
                  </a:solidFill>
                  <a:latin typeface="Comfortaa"/>
                  <a:ea typeface="Comfortaa"/>
                  <a:cs typeface="Comfortaa"/>
                  <a:sym typeface="Comfortaa"/>
                </a:rPr>
                <a:t>4</a:t>
              </a:r>
              <a:endParaRPr b="1" sz="1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60" name="Google Shape;460;p30"/>
            <p:cNvSpPr/>
            <p:nvPr/>
          </p:nvSpPr>
          <p:spPr>
            <a:xfrm flipH="1">
              <a:off x="3685909" y="1584130"/>
              <a:ext cx="390675" cy="388732"/>
            </a:xfrm>
            <a:custGeom>
              <a:rect b="b" l="l" r="r" t="t"/>
              <a:pathLst>
                <a:path extrusionOk="0" h="2601" w="2614">
                  <a:moveTo>
                    <a:pt x="1307" y="0"/>
                  </a:moveTo>
                  <a:cubicBezTo>
                    <a:pt x="585" y="0"/>
                    <a:pt x="1" y="572"/>
                    <a:pt x="1" y="1294"/>
                  </a:cubicBezTo>
                  <a:cubicBezTo>
                    <a:pt x="1" y="2015"/>
                    <a:pt x="585" y="2600"/>
                    <a:pt x="1307" y="2600"/>
                  </a:cubicBezTo>
                  <a:cubicBezTo>
                    <a:pt x="2025" y="2600"/>
                    <a:pt x="2613" y="2015"/>
                    <a:pt x="2613" y="1294"/>
                  </a:cubicBezTo>
                  <a:cubicBezTo>
                    <a:pt x="2613" y="572"/>
                    <a:pt x="2025" y="0"/>
                    <a:pt x="1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100">
                  <a:solidFill>
                    <a:schemeClr val="dk2"/>
                  </a:solidFill>
                  <a:latin typeface="Comfortaa"/>
                  <a:ea typeface="Comfortaa"/>
                  <a:cs typeface="Comfortaa"/>
                  <a:sym typeface="Comfortaa"/>
                </a:rPr>
                <a:t>1</a:t>
              </a:r>
              <a:endParaRPr b="1" sz="1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61" name="Google Shape;461;p30"/>
            <p:cNvSpPr/>
            <p:nvPr/>
          </p:nvSpPr>
          <p:spPr>
            <a:xfrm flipH="1">
              <a:off x="3029647" y="2735618"/>
              <a:ext cx="390526" cy="390526"/>
            </a:xfrm>
            <a:custGeom>
              <a:rect b="b" l="l" r="r" t="t"/>
              <a:pathLst>
                <a:path extrusionOk="0" h="2613" w="2613">
                  <a:moveTo>
                    <a:pt x="1307" y="0"/>
                  </a:moveTo>
                  <a:cubicBezTo>
                    <a:pt x="585" y="0"/>
                    <a:pt x="0" y="588"/>
                    <a:pt x="0" y="1306"/>
                  </a:cubicBezTo>
                  <a:cubicBezTo>
                    <a:pt x="0" y="2028"/>
                    <a:pt x="585" y="2613"/>
                    <a:pt x="1307" y="2613"/>
                  </a:cubicBezTo>
                  <a:cubicBezTo>
                    <a:pt x="2028" y="2613"/>
                    <a:pt x="2613" y="2028"/>
                    <a:pt x="2613" y="1306"/>
                  </a:cubicBezTo>
                  <a:cubicBezTo>
                    <a:pt x="2613" y="588"/>
                    <a:pt x="2028" y="0"/>
                    <a:pt x="1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100">
                  <a:solidFill>
                    <a:schemeClr val="dk2"/>
                  </a:solidFill>
                  <a:latin typeface="Comfortaa"/>
                  <a:ea typeface="Comfortaa"/>
                  <a:cs typeface="Comfortaa"/>
                  <a:sym typeface="Comfortaa"/>
                </a:rPr>
                <a:t>6</a:t>
              </a:r>
              <a:endParaRPr b="1" sz="1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62" name="Google Shape;462;p30"/>
            <p:cNvSpPr/>
            <p:nvPr/>
          </p:nvSpPr>
          <p:spPr>
            <a:xfrm rot="-8100000">
              <a:off x="3482432" y="3671210"/>
              <a:ext cx="797616" cy="797616"/>
            </a:xfrm>
            <a:prstGeom prst="ellipse">
              <a:avLst/>
            </a:prstGeom>
            <a:solidFill>
              <a:srgbClr val="CFE2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chemeClr val="dk2"/>
                </a:solidFill>
              </a:endParaRPr>
            </a:p>
          </p:txBody>
        </p:sp>
        <p:sp>
          <p:nvSpPr>
            <p:cNvPr id="463" name="Google Shape;463;p30"/>
            <p:cNvSpPr/>
            <p:nvPr/>
          </p:nvSpPr>
          <p:spPr>
            <a:xfrm flipH="1">
              <a:off x="3685889" y="3874698"/>
              <a:ext cx="390675" cy="390675"/>
            </a:xfrm>
            <a:custGeom>
              <a:rect b="b" l="l" r="r" t="t"/>
              <a:pathLst>
                <a:path extrusionOk="0" h="2614" w="2614">
                  <a:moveTo>
                    <a:pt x="1307" y="1"/>
                  </a:moveTo>
                  <a:cubicBezTo>
                    <a:pt x="585" y="1"/>
                    <a:pt x="1" y="585"/>
                    <a:pt x="1" y="1307"/>
                  </a:cubicBezTo>
                  <a:cubicBezTo>
                    <a:pt x="1" y="2029"/>
                    <a:pt x="585" y="2614"/>
                    <a:pt x="1307" y="2614"/>
                  </a:cubicBezTo>
                  <a:cubicBezTo>
                    <a:pt x="2025" y="2614"/>
                    <a:pt x="2613" y="2029"/>
                    <a:pt x="2613" y="1307"/>
                  </a:cubicBezTo>
                  <a:cubicBezTo>
                    <a:pt x="2613" y="585"/>
                    <a:pt x="2025" y="1"/>
                    <a:pt x="13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100">
                  <a:solidFill>
                    <a:schemeClr val="dk2"/>
                  </a:solidFill>
                  <a:latin typeface="Comfortaa"/>
                  <a:ea typeface="Comfortaa"/>
                  <a:cs typeface="Comfortaa"/>
                  <a:sym typeface="Comfortaa"/>
                </a:rPr>
                <a:t>5</a:t>
              </a:r>
              <a:endParaRPr b="1" sz="1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cxnSp>
        <p:nvCxnSpPr>
          <p:cNvPr id="464" name="Google Shape;464;p30"/>
          <p:cNvCxnSpPr>
            <a:stCxn id="443" idx="0"/>
            <a:endCxn id="455" idx="4"/>
          </p:cNvCxnSpPr>
          <p:nvPr/>
        </p:nvCxnSpPr>
        <p:spPr>
          <a:xfrm flipH="1" rot="-5400000">
            <a:off x="1766595" y="1166221"/>
            <a:ext cx="261900" cy="1334400"/>
          </a:xfrm>
          <a:prstGeom prst="curvedConnector4">
            <a:avLst>
              <a:gd fmla="val -90922" name="adj1"/>
              <a:gd fmla="val 73210" name="adj2"/>
            </a:avLst>
          </a:prstGeom>
          <a:noFill/>
          <a:ln cap="flat" cmpd="sng" w="9525">
            <a:solidFill>
              <a:srgbClr val="CFE2F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5" name="Google Shape;465;p30"/>
          <p:cNvCxnSpPr>
            <a:stCxn id="444" idx="0"/>
            <a:endCxn id="454" idx="4"/>
          </p:cNvCxnSpPr>
          <p:nvPr/>
        </p:nvCxnSpPr>
        <p:spPr>
          <a:xfrm rot="5400000">
            <a:off x="4723376" y="1192909"/>
            <a:ext cx="261900" cy="1281000"/>
          </a:xfrm>
          <a:prstGeom prst="curvedConnector4">
            <a:avLst>
              <a:gd fmla="val -90922" name="adj1"/>
              <a:gd fmla="val 76322" name="adj2"/>
            </a:avLst>
          </a:prstGeom>
          <a:noFill/>
          <a:ln cap="flat" cmpd="sng" w="9525">
            <a:solidFill>
              <a:srgbClr val="CFE2F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6" name="Google Shape;466;p30"/>
          <p:cNvCxnSpPr>
            <a:stCxn id="446" idx="0"/>
            <a:endCxn id="453" idx="3"/>
          </p:cNvCxnSpPr>
          <p:nvPr/>
        </p:nvCxnSpPr>
        <p:spPr>
          <a:xfrm flipH="1" rot="-5400000">
            <a:off x="1423946" y="2179911"/>
            <a:ext cx="61800" cy="1101300"/>
          </a:xfrm>
          <a:prstGeom prst="curvedConnector4">
            <a:avLst>
              <a:gd fmla="val -385316" name="adj1"/>
              <a:gd fmla="val 78111" name="adj2"/>
            </a:avLst>
          </a:prstGeom>
          <a:noFill/>
          <a:ln cap="flat" cmpd="sng" w="9525">
            <a:solidFill>
              <a:srgbClr val="CFE2F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7" name="Google Shape;467;p30"/>
          <p:cNvCxnSpPr>
            <a:stCxn id="447" idx="0"/>
            <a:endCxn id="452" idx="1"/>
          </p:cNvCxnSpPr>
          <p:nvPr/>
        </p:nvCxnSpPr>
        <p:spPr>
          <a:xfrm rot="5400000">
            <a:off x="5280037" y="2196852"/>
            <a:ext cx="58200" cy="1071000"/>
          </a:xfrm>
          <a:prstGeom prst="curvedConnector4">
            <a:avLst>
              <a:gd fmla="val -409149" name="adj1"/>
              <a:gd fmla="val 81484" name="adj2"/>
            </a:avLst>
          </a:prstGeom>
          <a:noFill/>
          <a:ln cap="flat" cmpd="sng" w="9525">
            <a:solidFill>
              <a:srgbClr val="CFE2F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8" name="Google Shape;468;p30"/>
          <p:cNvCxnSpPr>
            <a:stCxn id="445" idx="0"/>
            <a:endCxn id="462" idx="7"/>
          </p:cNvCxnSpPr>
          <p:nvPr/>
        </p:nvCxnSpPr>
        <p:spPr>
          <a:xfrm flipH="1" rot="-5400000">
            <a:off x="1691189" y="2970145"/>
            <a:ext cx="183900" cy="1365600"/>
          </a:xfrm>
          <a:prstGeom prst="curvedConnector4">
            <a:avLst>
              <a:gd fmla="val -129486" name="adj1"/>
              <a:gd fmla="val 76297" name="adj2"/>
            </a:avLst>
          </a:prstGeom>
          <a:noFill/>
          <a:ln cap="flat" cmpd="sng" w="9525">
            <a:solidFill>
              <a:srgbClr val="CFE2F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9" name="Google Shape;469;p30"/>
          <p:cNvSpPr txBox="1"/>
          <p:nvPr/>
        </p:nvSpPr>
        <p:spPr>
          <a:xfrm>
            <a:off x="5071074" y="3023991"/>
            <a:ext cx="1547100" cy="537000"/>
          </a:xfrm>
          <a:prstGeom prst="rect">
            <a:avLst/>
          </a:prstGeom>
          <a:noFill/>
          <a:ln cap="flat" cmpd="sng" w="9525">
            <a:solidFill>
              <a:srgbClr val="CFE2F3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Can be seen in massive MI (&gt;40% of </a:t>
            </a:r>
            <a:r>
              <a:rPr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lt. </a:t>
            </a:r>
            <a:r>
              <a:rPr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ventricle)</a:t>
            </a:r>
            <a:endParaRPr sz="10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70" name="Google Shape;470;p30"/>
          <p:cNvSpPr txBox="1"/>
          <p:nvPr/>
        </p:nvSpPr>
        <p:spPr>
          <a:xfrm>
            <a:off x="294400" y="4134375"/>
            <a:ext cx="1611900" cy="822300"/>
          </a:xfrm>
          <a:prstGeom prst="rect">
            <a:avLst/>
          </a:prstGeom>
          <a:noFill/>
          <a:ln cap="flat" cmpd="sng" w="9525">
            <a:solidFill>
              <a:srgbClr val="CFE2F3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changes :</a:t>
            </a:r>
            <a:endParaRPr sz="900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- </a:t>
            </a:r>
            <a:r>
              <a:rPr b="1" lang="en-GB" sz="900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Q waves</a:t>
            </a:r>
            <a:r>
              <a:rPr lang="en-GB" sz="900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 ( indicating transmural infarct )</a:t>
            </a:r>
            <a:endParaRPr sz="900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- </a:t>
            </a:r>
            <a:r>
              <a:rPr b="1" lang="en-GB" sz="900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ST-segment</a:t>
            </a:r>
            <a:r>
              <a:rPr lang="en-GB" sz="900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 abnormalities</a:t>
            </a:r>
            <a:endParaRPr sz="900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- </a:t>
            </a:r>
            <a:r>
              <a:rPr b="1" lang="en-GB" sz="900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T-wave </a:t>
            </a:r>
            <a:r>
              <a:rPr lang="en-GB" sz="900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inversion</a:t>
            </a:r>
            <a:endParaRPr sz="900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71" name="Google Shape;471;p30"/>
          <p:cNvSpPr txBox="1"/>
          <p:nvPr/>
        </p:nvSpPr>
        <p:spPr>
          <a:xfrm>
            <a:off x="4297522" y="4134012"/>
            <a:ext cx="1547100" cy="284700"/>
          </a:xfrm>
          <a:prstGeom prst="rect">
            <a:avLst/>
          </a:prstGeom>
          <a:noFill/>
          <a:ln cap="flat" cmpd="sng" w="9525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Pain</a:t>
            </a:r>
            <a:endParaRPr b="1" sz="11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472" name="Google Shape;472;p30"/>
          <p:cNvCxnSpPr>
            <a:stCxn id="471" idx="0"/>
            <a:endCxn id="456" idx="0"/>
          </p:cNvCxnSpPr>
          <p:nvPr/>
        </p:nvCxnSpPr>
        <p:spPr>
          <a:xfrm flipH="1" rot="5400000">
            <a:off x="4545472" y="3608412"/>
            <a:ext cx="194100" cy="857100"/>
          </a:xfrm>
          <a:prstGeom prst="curvedConnector2">
            <a:avLst/>
          </a:prstGeom>
          <a:noFill/>
          <a:ln cap="flat" cmpd="sng" w="9525">
            <a:solidFill>
              <a:srgbClr val="CFE2F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3" name="Google Shape;473;p30"/>
          <p:cNvSpPr txBox="1"/>
          <p:nvPr/>
        </p:nvSpPr>
        <p:spPr>
          <a:xfrm>
            <a:off x="3793387" y="4441256"/>
            <a:ext cx="2475000" cy="1992600"/>
          </a:xfrm>
          <a:prstGeom prst="rect">
            <a:avLst/>
          </a:prstGeom>
          <a:noFill/>
          <a:ln cap="flat" cmpd="sng" w="9525">
            <a:solidFill>
              <a:srgbClr val="CFE2F3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Pain: (the ischemia → release of adenosine, bradykinin  pain)</a:t>
            </a:r>
            <a:endParaRPr b="1" sz="9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- Severe crushing substernal chest pain, which may </a:t>
            </a:r>
            <a:r>
              <a:rPr b="1" lang="en-GB" sz="900">
                <a:solidFill>
                  <a:srgbClr val="98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radiate</a:t>
            </a:r>
            <a:r>
              <a:rPr lang="en-GB" sz="9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 to the neck, jaw, epigastrium, shoulder or left arm</a:t>
            </a:r>
            <a:endParaRPr sz="9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 - Pain lasts for hours to days and is not relieved by nitroglycerin </a:t>
            </a:r>
            <a:r>
              <a:rPr lang="en-GB" sz="900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(nitroglycerin works on angina, so, you can differentiate between the two by the patient's response to the drug)</a:t>
            </a:r>
            <a:r>
              <a:rPr lang="en-GB" sz="9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sz="9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-No pain 20% of patients (diabetics</a:t>
            </a:r>
            <a:r>
              <a:rPr lang="en-GB" sz="900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(due to sensory neuropathy)</a:t>
            </a:r>
            <a:r>
              <a:rPr lang="en-GB" sz="9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, hypertensive, elderly)</a:t>
            </a:r>
            <a:r>
              <a:rPr lang="en-GB" sz="9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GB" sz="9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(So, they can have myocardial infarction without knowing)</a:t>
            </a:r>
            <a:endParaRPr sz="9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74" name="Google Shape;474;p30"/>
          <p:cNvSpPr txBox="1"/>
          <p:nvPr/>
        </p:nvSpPr>
        <p:spPr>
          <a:xfrm>
            <a:off x="294400" y="5024750"/>
            <a:ext cx="1611900" cy="1305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Extra:</a:t>
            </a:r>
            <a:endParaRPr sz="8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Non-ST-segment elevation MI (NSTEMI)→ST depression →subendocardial infarct</a:t>
            </a:r>
            <a:endParaRPr sz="8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ST-segment elevation MI (STEMI)→ST elevation →transmural infarct</a:t>
            </a:r>
            <a:endParaRPr sz="8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75" name="Google Shape;475;p30"/>
          <p:cNvSpPr/>
          <p:nvPr/>
        </p:nvSpPr>
        <p:spPr>
          <a:xfrm>
            <a:off x="1601" y="7196750"/>
            <a:ext cx="6858000" cy="740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28600" lvl="0" marL="45720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4546A"/>
              </a:buClr>
              <a:buSzPts val="1000"/>
              <a:buFont typeface="Titillium Web"/>
              <a:buNone/>
            </a:pPr>
            <a:r>
              <a:rPr b="1"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Troponins</a:t>
            </a:r>
            <a:r>
              <a:rPr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:</a:t>
            </a:r>
            <a:r>
              <a:rPr lang="en-GB" sz="1000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1" lang="en-GB" sz="10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best marker</a:t>
            </a:r>
            <a:r>
              <a:rPr lang="en-GB" sz="1000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, </a:t>
            </a:r>
            <a:r>
              <a:rPr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TnT, Tnl (more specific). </a:t>
            </a:r>
            <a:endParaRPr sz="10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Titillium Web"/>
              <a:buNone/>
            </a:pPr>
            <a:r>
              <a:rPr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- Tnl and TnT are not normally detectable in the circulation </a:t>
            </a:r>
            <a:endParaRPr sz="10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Titillium Web"/>
              <a:buNone/>
            </a:pPr>
            <a:r>
              <a:rPr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- After acute MI both troponins become </a:t>
            </a:r>
            <a:r>
              <a:rPr b="1" lang="en-GB" sz="10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detectable after 2 to 4 hours</a:t>
            </a:r>
            <a:r>
              <a:rPr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, </a:t>
            </a:r>
            <a:r>
              <a:rPr b="1" lang="en-GB" sz="10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peaks at</a:t>
            </a:r>
            <a:endParaRPr b="1" sz="1000">
              <a:solidFill>
                <a:srgbClr val="CC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000"/>
              <a:buFont typeface="Titillium Web"/>
              <a:buNone/>
            </a:pPr>
            <a:r>
              <a:rPr b="1" lang="en-GB" sz="10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48 hours</a:t>
            </a:r>
            <a:r>
              <a:rPr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r>
              <a:rPr lang="en-GB" sz="1000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1" lang="en-GB" sz="10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Their levels remain elevated for 7 to 10 days</a:t>
            </a:r>
            <a:endParaRPr b="1" sz="1000">
              <a:solidFill>
                <a:srgbClr val="CC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76" name="Google Shape;476;p30"/>
          <p:cNvSpPr/>
          <p:nvPr/>
        </p:nvSpPr>
        <p:spPr>
          <a:xfrm>
            <a:off x="418466" y="8002614"/>
            <a:ext cx="6441000" cy="63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000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</a:t>
            </a:r>
            <a:r>
              <a:rPr b="1"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CK-MB</a:t>
            </a:r>
            <a:r>
              <a:rPr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 is the </a:t>
            </a:r>
            <a:r>
              <a:rPr b="1" lang="en-GB" sz="10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second best marker</a:t>
            </a:r>
            <a:r>
              <a:rPr lang="en-GB" sz="1000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: </a:t>
            </a:r>
            <a:r>
              <a:rPr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(for detecting </a:t>
            </a:r>
            <a:r>
              <a:rPr b="1"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reinfarction</a:t>
            </a:r>
            <a:r>
              <a:rPr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r>
              <a:rPr lang="en-GB" sz="1000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It begins to rise </a:t>
            </a:r>
            <a:r>
              <a:rPr b="1" lang="en-GB" sz="10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within 2 to 4 hours of MI</a:t>
            </a:r>
            <a:r>
              <a:rPr lang="en-GB" sz="1000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, </a:t>
            </a:r>
            <a:r>
              <a:rPr b="1"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peaks at 24 hours and returns to normal within approximately 72 hours</a:t>
            </a:r>
            <a:endParaRPr b="1" sz="10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77" name="Google Shape;477;p30"/>
          <p:cNvSpPr/>
          <p:nvPr/>
        </p:nvSpPr>
        <p:spPr>
          <a:xfrm>
            <a:off x="463320" y="8700757"/>
            <a:ext cx="6395100" cy="63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Lactate dehydrogenase (LD)</a:t>
            </a:r>
            <a:r>
              <a:rPr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:  Rise 24 hrs, peaks 72 hrs, gradually </a:t>
            </a:r>
            <a:r>
              <a:rPr b="1" lang="en-GB" sz="10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disappears in 5 to 14 days</a:t>
            </a:r>
            <a:r>
              <a:rPr b="1" lang="en-GB" sz="10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r>
              <a:rPr b="1" lang="en-GB" sz="10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b="1" sz="1000">
              <a:solidFill>
                <a:srgbClr val="CC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78" name="Google Shape;478;p30"/>
          <p:cNvSpPr/>
          <p:nvPr/>
        </p:nvSpPr>
        <p:spPr>
          <a:xfrm>
            <a:off x="1656" y="9398923"/>
            <a:ext cx="6858000" cy="50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Myoglobins</a:t>
            </a:r>
            <a:endParaRPr b="1" sz="1000">
              <a:solidFill>
                <a:srgbClr val="98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79" name="Google Shape;479;p30"/>
          <p:cNvSpPr/>
          <p:nvPr/>
        </p:nvSpPr>
        <p:spPr>
          <a:xfrm>
            <a:off x="38" y="7196750"/>
            <a:ext cx="495300" cy="7407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1</a:t>
            </a:r>
            <a:endParaRPr b="1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80" name="Google Shape;480;p30"/>
          <p:cNvSpPr/>
          <p:nvPr/>
        </p:nvSpPr>
        <p:spPr>
          <a:xfrm>
            <a:off x="627" y="8002604"/>
            <a:ext cx="495300" cy="6393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2</a:t>
            </a:r>
            <a:endParaRPr b="1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81" name="Google Shape;481;p30"/>
          <p:cNvSpPr/>
          <p:nvPr/>
        </p:nvSpPr>
        <p:spPr>
          <a:xfrm>
            <a:off x="728" y="8704177"/>
            <a:ext cx="495300" cy="6393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3</a:t>
            </a:r>
            <a:endParaRPr b="1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82" name="Google Shape;482;p30"/>
          <p:cNvSpPr/>
          <p:nvPr/>
        </p:nvSpPr>
        <p:spPr>
          <a:xfrm>
            <a:off x="0" y="9398940"/>
            <a:ext cx="495300" cy="5082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4</a:t>
            </a:r>
            <a:endParaRPr b="1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83" name="Google Shape;483;p30"/>
          <p:cNvSpPr txBox="1"/>
          <p:nvPr>
            <p:ph idx="4294967295" type="title"/>
          </p:nvPr>
        </p:nvSpPr>
        <p:spPr>
          <a:xfrm>
            <a:off x="0" y="6659313"/>
            <a:ext cx="4859400" cy="500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5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Laboratory evaluation </a:t>
            </a:r>
            <a:endParaRPr b="1" sz="305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84" name="Google Shape;484;p30"/>
          <p:cNvSpPr txBox="1"/>
          <p:nvPr/>
        </p:nvSpPr>
        <p:spPr>
          <a:xfrm>
            <a:off x="1445250" y="783241"/>
            <a:ext cx="3967500" cy="564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Myocardial infarction can be silent (DM, Old age)</a:t>
            </a:r>
            <a:endParaRPr b="1" sz="1100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485" name="Google Shape;485;p30"/>
          <p:cNvCxnSpPr>
            <a:stCxn id="474" idx="1"/>
            <a:endCxn id="470" idx="1"/>
          </p:cNvCxnSpPr>
          <p:nvPr/>
        </p:nvCxnSpPr>
        <p:spPr>
          <a:xfrm flipH="1" rot="10800000">
            <a:off x="294400" y="4545650"/>
            <a:ext cx="600" cy="1131600"/>
          </a:xfrm>
          <a:prstGeom prst="curvedConnector3">
            <a:avLst>
              <a:gd fmla="val -39687500" name="adj1"/>
            </a:avLst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stealth"/>
            <a:tailEnd len="med" w="med" type="none"/>
          </a:ln>
        </p:spPr>
      </p:cxnSp>
      <p:pic>
        <p:nvPicPr>
          <p:cNvPr id="486" name="Google Shape;48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1075" y="6466850"/>
            <a:ext cx="1197300" cy="7098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dashDot"/>
            <a:round/>
            <a:headEnd len="sm" w="sm" type="none"/>
            <a:tailEnd len="sm" w="sm" type="none"/>
          </a:ln>
        </p:spPr>
      </p:pic>
      <p:grpSp>
        <p:nvGrpSpPr>
          <p:cNvPr id="487" name="Google Shape;487;p30"/>
          <p:cNvGrpSpPr/>
          <p:nvPr/>
        </p:nvGrpSpPr>
        <p:grpSpPr>
          <a:xfrm>
            <a:off x="6190436" y="5829053"/>
            <a:ext cx="667554" cy="603657"/>
            <a:chOff x="1357313" y="3791549"/>
            <a:chExt cx="5084188" cy="3238501"/>
          </a:xfrm>
        </p:grpSpPr>
        <p:pic>
          <p:nvPicPr>
            <p:cNvPr id="488" name="Google Shape;488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357313" y="3791550"/>
              <a:ext cx="5057775" cy="323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9" name="Google Shape;489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357325" y="3791549"/>
              <a:ext cx="946675" cy="94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0" name="Google Shape;490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494825" y="3803012"/>
              <a:ext cx="946675" cy="9466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1"/>
          <p:cNvSpPr txBox="1"/>
          <p:nvPr>
            <p:ph idx="4294967295" type="title"/>
          </p:nvPr>
        </p:nvSpPr>
        <p:spPr>
          <a:xfrm>
            <a:off x="999289" y="317666"/>
            <a:ext cx="4859400" cy="709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5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Outcomes\complications of myocardial infarction</a:t>
            </a:r>
            <a:endParaRPr b="1" sz="275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5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496" name="Google Shape;496;p31"/>
          <p:cNvGraphicFramePr/>
          <p:nvPr/>
        </p:nvGraphicFramePr>
        <p:xfrm>
          <a:off x="1" y="223977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{68F10DC3-A4B9-4D53-B141-664226F2BBA3}</a:tableStyleId>
              </a:tblPr>
              <a:tblGrid>
                <a:gridCol w="2786700"/>
                <a:gridCol w="4071300"/>
              </a:tblGrid>
              <a:tr h="516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1- Cardiac arrhythmia </a:t>
                      </a:r>
                      <a:r>
                        <a:rPr b="1"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(75-90%) </a:t>
                      </a:r>
                      <a:endParaRPr b="1" sz="1200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patients have conduction disturbances</a:t>
                      </a:r>
                      <a:r>
                        <a:rPr lang="en-GB" sz="10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0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which can cause sudden death </a:t>
                      </a:r>
                      <a:r>
                        <a:rPr lang="en-GB" sz="10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especially</a:t>
                      </a:r>
                      <a:r>
                        <a:rPr lang="en-GB" sz="10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in ventricular </a:t>
                      </a:r>
                      <a:r>
                        <a:rPr lang="en-GB" sz="10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arrhythmia.</a:t>
                      </a:r>
                      <a:r>
                        <a:rPr lang="en-GB" sz="10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000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(The most common cause of death in patients with acute MI)</a:t>
                      </a:r>
                      <a:endParaRPr b="1" sz="1000">
                        <a:solidFill>
                          <a:srgbClr val="CC000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7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2- </a:t>
                      </a:r>
                      <a:r>
                        <a:rPr b="1"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Left ventricular failure </a:t>
                      </a:r>
                      <a:r>
                        <a:rPr b="1"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with pulmonary edema (60%) </a:t>
                      </a:r>
                      <a:r>
                        <a:rPr b="1" lang="en-GB" sz="1200">
                          <a:solidFill>
                            <a:srgbClr val="3D85C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Congestive heart failure (CHF)</a:t>
                      </a:r>
                      <a:endParaRPr b="1" sz="1200">
                        <a:solidFill>
                          <a:srgbClr val="3D85C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Associated with mild to severe pulmonary edema</a:t>
                      </a:r>
                      <a:endParaRPr sz="10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3- Cardiogenic shock </a:t>
                      </a:r>
                      <a:r>
                        <a:rPr b="1"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(10%) </a:t>
                      </a:r>
                      <a:r>
                        <a:rPr b="1" lang="en-GB" sz="1200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(&gt;40% infarct of LV)</a:t>
                      </a:r>
                      <a:endParaRPr b="1" sz="1200">
                        <a:solidFill>
                          <a:srgbClr val="3C78D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condition in which your heart suddenly can't pump enough blood</a:t>
                      </a:r>
                      <a:endParaRPr sz="10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4- </a:t>
                      </a:r>
                      <a:r>
                        <a:rPr b="1"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Myocardial rupture</a:t>
                      </a:r>
                      <a:endParaRPr b="1" sz="1200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857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C0000"/>
                        </a:buClr>
                        <a:buSzPts val="900"/>
                        <a:buFont typeface="Titillium Web"/>
                        <a:buChar char="●"/>
                      </a:pPr>
                      <a:r>
                        <a:rPr lang="en-GB" sz="900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Rupture of free wall</a:t>
                      </a:r>
                      <a:endParaRPr sz="900">
                        <a:solidFill>
                          <a:srgbClr val="CC000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857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C0000"/>
                        </a:buClr>
                        <a:buSzPts val="900"/>
                        <a:buFont typeface="Titillium Web"/>
                        <a:buChar char="●"/>
                      </a:pPr>
                      <a:r>
                        <a:rPr lang="en-GB" sz="900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Septum</a:t>
                      </a:r>
                      <a:endParaRPr sz="900">
                        <a:solidFill>
                          <a:srgbClr val="CC000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857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C0000"/>
                        </a:buClr>
                        <a:buSzPts val="900"/>
                        <a:buFont typeface="Titillium Web"/>
                        <a:buChar char="●"/>
                      </a:pPr>
                      <a:r>
                        <a:rPr b="1" lang="en-GB" sz="900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Papillary muscle</a:t>
                      </a:r>
                      <a:r>
                        <a:rPr lang="en-GB" sz="9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</a:t>
                      </a:r>
                      <a:r>
                        <a:rPr lang="en-GB" sz="900">
                          <a:solidFill>
                            <a:srgbClr val="6AA84F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which</a:t>
                      </a:r>
                      <a:r>
                        <a:rPr lang="en-GB" sz="900">
                          <a:solidFill>
                            <a:srgbClr val="6AA84F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will lead to blood regurgitation) </a:t>
                      </a:r>
                      <a:r>
                        <a:rPr lang="en-GB" sz="9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or </a:t>
                      </a:r>
                      <a:r>
                        <a:rPr b="1" lang="en-GB" sz="8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Mitral valve</a:t>
                      </a:r>
                      <a:r>
                        <a:rPr b="1" lang="en-GB" sz="9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GB" sz="8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incompetence</a:t>
                      </a:r>
                      <a:r>
                        <a:rPr b="1" lang="en-GB" sz="9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b="1" sz="9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6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5- </a:t>
                      </a:r>
                      <a:r>
                        <a:rPr b="1"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Thromboembolism Occurs in </a:t>
                      </a:r>
                      <a:r>
                        <a:rPr b="1"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15-49%</a:t>
                      </a:r>
                      <a:r>
                        <a:rPr b="1"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of patients (Mural thrombus) </a:t>
                      </a:r>
                      <a:r>
                        <a:rPr b="1" lang="en-GB" sz="1200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potentially source of emboli</a:t>
                      </a:r>
                      <a:endParaRPr b="1" sz="12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r>
                        <a:rPr lang="en-GB" sz="10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ombination of contractility abnormality in contractility (causing</a:t>
                      </a:r>
                      <a:r>
                        <a:rPr lang="en-GB" sz="10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000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stasis</a:t>
                      </a:r>
                      <a:r>
                        <a:rPr lang="en-GB" sz="10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),</a:t>
                      </a:r>
                      <a:r>
                        <a:rPr lang="en-GB" sz="10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0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and endocardial damage </a:t>
                      </a:r>
                      <a:r>
                        <a:rPr lang="en-GB" sz="10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(due to exposure of underlying thrombogenic basement membrane) can lead to cardiac thrombosis and embolism </a:t>
                      </a:r>
                      <a:endParaRPr sz="1000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8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(thrombosis attaches to the heart chamber wall)</a:t>
                      </a:r>
                      <a:endParaRPr sz="1000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0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6-Pericarditis</a:t>
                      </a:r>
                      <a:endParaRPr b="1" sz="12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Inflammation of the pericardium</a:t>
                      </a:r>
                      <a:endParaRPr sz="10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7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7- </a:t>
                      </a:r>
                      <a:r>
                        <a:rPr b="1"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Ventricular </a:t>
                      </a:r>
                      <a:r>
                        <a:rPr b="1"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aneurysm </a:t>
                      </a:r>
                      <a:r>
                        <a:rPr b="1" lang="en-GB" sz="1200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formation</a:t>
                      </a:r>
                      <a:endParaRPr b="1" sz="1200">
                        <a:solidFill>
                          <a:srgbClr val="3C78D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</a:t>
                      </a:r>
                      <a:r>
                        <a:rPr b="1"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ventricle is dilated and the wall is thinned out</a:t>
                      </a:r>
                      <a:r>
                        <a:rPr b="1"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</a:t>
                      </a:r>
                      <a:endParaRPr b="1" sz="12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 which the ventricle is</a:t>
                      </a:r>
                      <a:r>
                        <a:rPr lang="en-GB" sz="10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GB" sz="1000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dilated</a:t>
                      </a:r>
                      <a:r>
                        <a:rPr lang="en-GB" sz="10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0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and the wall</a:t>
                      </a:r>
                      <a:endParaRPr sz="1000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is thinned out</a:t>
                      </a:r>
                      <a:endParaRPr sz="1000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8- </a:t>
                      </a:r>
                      <a:r>
                        <a:rPr b="1"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External rupture of the infarct </a:t>
                      </a:r>
                      <a:endParaRPr b="1" sz="1200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Associated with </a:t>
                      </a:r>
                      <a:r>
                        <a:rPr lang="en-GB" sz="10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bleeding into the pericardial space (hemopericardium).</a:t>
                      </a:r>
                      <a:endParaRPr sz="1000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8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9- Progressive late heart failure in the form of chronic IHD.</a:t>
                      </a:r>
                      <a:endParaRPr b="1" sz="12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--------</a:t>
                      </a:r>
                      <a:endParaRPr sz="10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6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10- Infarct extension and expansion</a:t>
                      </a:r>
                      <a:endParaRPr b="1" sz="1200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--------</a:t>
                      </a:r>
                      <a:endParaRPr sz="1000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97" name="Google Shape;497;p31"/>
          <p:cNvSpPr txBox="1"/>
          <p:nvPr/>
        </p:nvSpPr>
        <p:spPr>
          <a:xfrm>
            <a:off x="685800" y="976925"/>
            <a:ext cx="5486400" cy="1133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itillium Web"/>
              <a:buChar char="●"/>
            </a:pPr>
            <a:r>
              <a:rPr lang="en-GB" sz="12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No complications in 10-20%.</a:t>
            </a:r>
            <a:endParaRPr sz="12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04800" lvl="0" marL="457200" rtl="0" algn="ctr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200"/>
              <a:buFont typeface="Titillium Web"/>
              <a:buChar char="●"/>
            </a:pPr>
            <a:r>
              <a:rPr lang="en-GB" sz="1200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25% die, presumably due to </a:t>
            </a:r>
            <a:r>
              <a:rPr b="1" lang="en-GB" sz="1200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arrhythmia.</a:t>
            </a:r>
            <a:endParaRPr b="1" sz="1200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04800" lvl="0" marL="457200" rtl="0" algn="ctr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200"/>
              <a:buFont typeface="Titillium Web"/>
              <a:buChar char="●"/>
            </a:pPr>
            <a:r>
              <a:rPr lang="en-GB" sz="1200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10% of the rest will die within a month.</a:t>
            </a:r>
            <a:endParaRPr sz="1200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04800" lvl="0" marL="457200" rtl="0" algn="ctr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200"/>
              <a:buFont typeface="Titillium Web"/>
              <a:buChar char="●"/>
            </a:pPr>
            <a:r>
              <a:rPr lang="en-GB" sz="1200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Overall 30% die in the 1st year and then 10% per year.</a:t>
            </a:r>
            <a:endParaRPr sz="1200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04800" lvl="0" marL="457200" rtl="0" algn="ctr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1200"/>
              <a:buFont typeface="Titillium Web"/>
              <a:buChar char="●"/>
            </a:pPr>
            <a:r>
              <a:rPr lang="en-GB"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MI lead to sudden death in some cases, even before reaching the hospital</a:t>
            </a:r>
            <a:endParaRPr sz="12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048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itillium Web"/>
              <a:buChar char="●"/>
            </a:pPr>
            <a:r>
              <a:rPr lang="en-GB" sz="12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80-90% experience one or more of the following complications:</a:t>
            </a:r>
            <a:endParaRPr sz="12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98" name="Google Shape;498;p31"/>
          <p:cNvSpPr/>
          <p:nvPr/>
        </p:nvSpPr>
        <p:spPr>
          <a:xfrm>
            <a:off x="3415813" y="8740775"/>
            <a:ext cx="730500" cy="259500"/>
          </a:xfrm>
          <a:prstGeom prst="rect">
            <a:avLst/>
          </a:prstGeom>
          <a:noFill/>
          <a:ln cap="flat" cmpd="sng" w="9525">
            <a:solidFill>
              <a:srgbClr val="C27BA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Ventricular wall </a:t>
            </a: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rupture</a:t>
            </a:r>
            <a:endParaRPr sz="8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99" name="Google Shape;499;p31"/>
          <p:cNvSpPr/>
          <p:nvPr/>
        </p:nvSpPr>
        <p:spPr>
          <a:xfrm>
            <a:off x="4421650" y="8740775"/>
            <a:ext cx="513000" cy="259500"/>
          </a:xfrm>
          <a:prstGeom prst="rect">
            <a:avLst/>
          </a:prstGeom>
          <a:noFill/>
          <a:ln cap="flat" cmpd="sng" w="9525">
            <a:solidFill>
              <a:srgbClr val="C27BA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Septal</a:t>
            </a: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rupture</a:t>
            </a:r>
            <a:endParaRPr sz="8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00" name="Google Shape;500;p31"/>
          <p:cNvSpPr/>
          <p:nvPr/>
        </p:nvSpPr>
        <p:spPr>
          <a:xfrm>
            <a:off x="5252513" y="8740775"/>
            <a:ext cx="851100" cy="259500"/>
          </a:xfrm>
          <a:prstGeom prst="rect">
            <a:avLst/>
          </a:prstGeom>
          <a:noFill/>
          <a:ln cap="flat" cmpd="sng" w="9525">
            <a:solidFill>
              <a:srgbClr val="C27BA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Papillary Muscle</a:t>
            </a: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 rupture</a:t>
            </a:r>
            <a:endParaRPr sz="8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01" name="Google Shape;501;p31"/>
          <p:cNvSpPr/>
          <p:nvPr/>
        </p:nvSpPr>
        <p:spPr>
          <a:xfrm>
            <a:off x="2550863" y="8740775"/>
            <a:ext cx="650400" cy="259500"/>
          </a:xfrm>
          <a:prstGeom prst="rect">
            <a:avLst/>
          </a:prstGeom>
          <a:noFill/>
          <a:ln cap="flat" cmpd="sng" w="9525">
            <a:solidFill>
              <a:srgbClr val="C27BA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Aneurysm</a:t>
            </a:r>
            <a:endParaRPr sz="8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02" name="Google Shape;502;p31"/>
          <p:cNvSpPr/>
          <p:nvPr/>
        </p:nvSpPr>
        <p:spPr>
          <a:xfrm>
            <a:off x="1662813" y="8740763"/>
            <a:ext cx="616500" cy="259500"/>
          </a:xfrm>
          <a:prstGeom prst="rect">
            <a:avLst/>
          </a:prstGeom>
          <a:noFill/>
          <a:ln cap="flat" cmpd="sng" w="9525">
            <a:solidFill>
              <a:srgbClr val="C27BA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Mural thrombus</a:t>
            </a:r>
            <a:endParaRPr sz="8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03" name="Google Shape;503;p31"/>
          <p:cNvSpPr/>
          <p:nvPr/>
        </p:nvSpPr>
        <p:spPr>
          <a:xfrm>
            <a:off x="726275" y="8740763"/>
            <a:ext cx="695400" cy="259500"/>
          </a:xfrm>
          <a:prstGeom prst="rect">
            <a:avLst/>
          </a:prstGeom>
          <a:noFill/>
          <a:ln cap="flat" cmpd="sng" w="9525">
            <a:solidFill>
              <a:srgbClr val="C27BA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Fibrinous pericarditis</a:t>
            </a:r>
            <a:endParaRPr sz="8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504" name="Google Shape;50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238" y="9043462"/>
            <a:ext cx="779475" cy="777066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dash"/>
            <a:round/>
            <a:headEnd len="sm" w="sm" type="none"/>
            <a:tailEnd len="sm" w="sm" type="none"/>
          </a:ln>
        </p:spPr>
      </p:pic>
      <p:pic>
        <p:nvPicPr>
          <p:cNvPr id="505" name="Google Shape;50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3413" y="9043448"/>
            <a:ext cx="795300" cy="792811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dash"/>
            <a:round/>
            <a:headEnd len="sm" w="sm" type="none"/>
            <a:tailEnd len="sm" w="sm" type="none"/>
          </a:ln>
        </p:spPr>
      </p:pic>
      <p:pic>
        <p:nvPicPr>
          <p:cNvPr id="506" name="Google Shape;50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8413" y="9043450"/>
            <a:ext cx="795300" cy="792808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dash"/>
            <a:round/>
            <a:headEnd len="sm" w="sm" type="none"/>
            <a:tailEnd len="sm" w="sm" type="none"/>
          </a:ln>
        </p:spPr>
      </p:pic>
      <p:pic>
        <p:nvPicPr>
          <p:cNvPr id="507" name="Google Shape;50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83413" y="9034350"/>
            <a:ext cx="810887" cy="79530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dash"/>
            <a:round/>
            <a:headEnd len="sm" w="sm" type="none"/>
            <a:tailEnd len="sm" w="sm" type="none"/>
          </a:ln>
        </p:spPr>
      </p:pic>
      <p:pic>
        <p:nvPicPr>
          <p:cNvPr id="508" name="Google Shape;508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88413" y="9042250"/>
            <a:ext cx="779475" cy="779475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dash"/>
            <a:round/>
            <a:headEnd len="sm" w="sm" type="none"/>
            <a:tailEnd len="sm" w="sm" type="none"/>
          </a:ln>
        </p:spPr>
      </p:pic>
      <p:pic>
        <p:nvPicPr>
          <p:cNvPr id="509" name="Google Shape;509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77588" y="9034350"/>
            <a:ext cx="996175" cy="779475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dash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715" y="7445588"/>
            <a:ext cx="1360519" cy="122981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</p:pic>
      <p:pic>
        <p:nvPicPr>
          <p:cNvPr id="515" name="Google Shape;51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231" y="7430103"/>
            <a:ext cx="2154892" cy="1245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</p:pic>
      <p:pic>
        <p:nvPicPr>
          <p:cNvPr id="516" name="Google Shape;51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5956" y="7445600"/>
            <a:ext cx="1360525" cy="1229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</p:pic>
      <p:sp>
        <p:nvSpPr>
          <p:cNvPr id="517" name="Google Shape;517;p32"/>
          <p:cNvSpPr txBox="1"/>
          <p:nvPr/>
        </p:nvSpPr>
        <p:spPr>
          <a:xfrm>
            <a:off x="514341" y="6985801"/>
            <a:ext cx="54864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Collateral circulation</a:t>
            </a:r>
            <a:endParaRPr b="1" sz="18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18" name="Google Shape;518;p32"/>
          <p:cNvSpPr/>
          <p:nvPr/>
        </p:nvSpPr>
        <p:spPr>
          <a:xfrm>
            <a:off x="514350" y="6961800"/>
            <a:ext cx="5829300" cy="2181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A64D79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32"/>
          <p:cNvSpPr txBox="1"/>
          <p:nvPr/>
        </p:nvSpPr>
        <p:spPr>
          <a:xfrm>
            <a:off x="776657" y="8690897"/>
            <a:ext cx="54282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Collateral circulation is the alternate circulation around a blocked artery or vein via another path, such as nearby minor vessels, it can help to supply blood flow to ischemic region caused by stenosis or occlusion of the arteries.</a:t>
            </a:r>
            <a:endParaRPr sz="8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520" name="Google Shape;520;p32"/>
          <p:cNvGrpSpPr/>
          <p:nvPr/>
        </p:nvGrpSpPr>
        <p:grpSpPr>
          <a:xfrm>
            <a:off x="146388" y="4750901"/>
            <a:ext cx="6565200" cy="1812710"/>
            <a:chOff x="145438" y="4978729"/>
            <a:chExt cx="6565200" cy="2230204"/>
          </a:xfrm>
        </p:grpSpPr>
        <p:sp>
          <p:nvSpPr>
            <p:cNvPr id="521" name="Google Shape;521;p32"/>
            <p:cNvSpPr/>
            <p:nvPr/>
          </p:nvSpPr>
          <p:spPr>
            <a:xfrm>
              <a:off x="145438" y="5591333"/>
              <a:ext cx="6565200" cy="1617600"/>
            </a:xfrm>
            <a:prstGeom prst="snip2SameRect">
              <a:avLst>
                <a:gd fmla="val 16667" name="adj1"/>
                <a:gd fmla="val 0" name="adj2"/>
              </a:avLst>
            </a:prstGeom>
            <a:noFill/>
            <a:ln cap="flat" cmpd="sng" w="19050">
              <a:solidFill>
                <a:srgbClr val="A4C2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>
                  <a:solidFill>
                    <a:srgbClr val="3C78D8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is applied to three catastrophic manifestations of IHD: </a:t>
              </a:r>
              <a:endParaRPr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>
                  <a:solidFill>
                    <a:srgbClr val="3C78D8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- </a:t>
              </a:r>
              <a:r>
                <a:rPr b="1" lang="en-GB">
                  <a:solidFill>
                    <a:srgbClr val="CC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Unstable angina</a:t>
              </a:r>
              <a:endParaRPr b="1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>
                  <a:solidFill>
                    <a:srgbClr val="3C78D8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- Acute MI</a:t>
              </a:r>
              <a:endParaRPr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3C78D8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- Sudden cardiac death</a:t>
              </a:r>
              <a:endParaRPr b="0" i="0" sz="1200" u="none" cap="none" strike="noStrike">
                <a:solidFill>
                  <a:srgbClr val="3C78D8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  <p:sp>
          <p:nvSpPr>
            <p:cNvPr id="522" name="Google Shape;522;p32"/>
            <p:cNvSpPr/>
            <p:nvPr/>
          </p:nvSpPr>
          <p:spPr>
            <a:xfrm>
              <a:off x="2282225" y="4978729"/>
              <a:ext cx="2292600" cy="859800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GB" sz="1700">
                  <a:solidFill>
                    <a:schemeClr val="l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Acute coronary syndrome</a:t>
              </a:r>
              <a:endParaRPr i="0" sz="12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523" name="Google Shape;523;p32"/>
          <p:cNvGrpSpPr/>
          <p:nvPr/>
        </p:nvGrpSpPr>
        <p:grpSpPr>
          <a:xfrm>
            <a:off x="146388" y="496551"/>
            <a:ext cx="6565200" cy="1812710"/>
            <a:chOff x="145438" y="4978729"/>
            <a:chExt cx="6565200" cy="2230204"/>
          </a:xfrm>
        </p:grpSpPr>
        <p:sp>
          <p:nvSpPr>
            <p:cNvPr id="524" name="Google Shape;524;p32"/>
            <p:cNvSpPr/>
            <p:nvPr/>
          </p:nvSpPr>
          <p:spPr>
            <a:xfrm>
              <a:off x="145438" y="5591333"/>
              <a:ext cx="6565200" cy="1617600"/>
            </a:xfrm>
            <a:prstGeom prst="snip2SameRect">
              <a:avLst>
                <a:gd fmla="val 16667" name="adj1"/>
                <a:gd fmla="val 0" name="adj2"/>
              </a:avLst>
            </a:prstGeom>
            <a:noFill/>
            <a:ln cap="flat" cmpd="sng" w="19050">
              <a:solidFill>
                <a:srgbClr val="A4C2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Progressive heart failure due to ischemic injury, either from:</a:t>
              </a:r>
              <a:endParaRPr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Titillium Web"/>
                <a:buChar char="●"/>
              </a:pPr>
              <a:r>
                <a:rPr lang="en-GB">
                  <a:solidFill>
                    <a:schemeClr val="dk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Prior infarction(s) (most common)</a:t>
              </a:r>
              <a:endParaRPr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Titillium Web"/>
                <a:buChar char="●"/>
              </a:pPr>
              <a:r>
                <a:rPr lang="en-GB">
                  <a:solidFill>
                    <a:schemeClr val="dk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Or chronic low-grade ischemia</a:t>
              </a:r>
              <a:endParaRPr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baseline="300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i="0" sz="12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525" name="Google Shape;525;p32"/>
            <p:cNvSpPr/>
            <p:nvPr/>
          </p:nvSpPr>
          <p:spPr>
            <a:xfrm>
              <a:off x="2282225" y="4978729"/>
              <a:ext cx="2292600" cy="859800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GB" sz="1700">
                  <a:solidFill>
                    <a:schemeClr val="l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Chronic ischemic heart disease</a:t>
              </a:r>
              <a:endParaRPr i="0" sz="12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526" name="Google Shape;526;p32"/>
          <p:cNvGrpSpPr/>
          <p:nvPr/>
        </p:nvGrpSpPr>
        <p:grpSpPr>
          <a:xfrm>
            <a:off x="146388" y="2477751"/>
            <a:ext cx="6565200" cy="1812710"/>
            <a:chOff x="145438" y="4978729"/>
            <a:chExt cx="6565200" cy="2230204"/>
          </a:xfrm>
        </p:grpSpPr>
        <p:sp>
          <p:nvSpPr>
            <p:cNvPr id="527" name="Google Shape;527;p32"/>
            <p:cNvSpPr/>
            <p:nvPr/>
          </p:nvSpPr>
          <p:spPr>
            <a:xfrm>
              <a:off x="145438" y="5591333"/>
              <a:ext cx="6565200" cy="1617600"/>
            </a:xfrm>
            <a:prstGeom prst="snip2SameRect">
              <a:avLst>
                <a:gd fmla="val 16667" name="adj1"/>
                <a:gd fmla="val 0" name="adj2"/>
              </a:avLst>
            </a:prstGeom>
            <a:noFill/>
            <a:ln cap="flat" cmpd="sng" w="19050">
              <a:solidFill>
                <a:srgbClr val="A4C2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Titillium Web"/>
                <a:buChar char="●"/>
              </a:pPr>
              <a:r>
                <a:rPr lang="en-GB">
                  <a:solidFill>
                    <a:schemeClr val="dk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Unexpected death from cardiac causes either without symptoms or within 1 to 24 hours of symptom onset </a:t>
              </a:r>
              <a:r>
                <a:rPr lang="en-GB">
                  <a:solidFill>
                    <a:srgbClr val="3C78D8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(different authors use different time points)</a:t>
              </a:r>
              <a:endParaRPr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317500" lvl="0" marL="457200" rtl="0" algn="l">
                <a:spcBef>
                  <a:spcPts val="0"/>
                </a:spcBef>
                <a:spcAft>
                  <a:spcPts val="0"/>
                </a:spcAft>
                <a:buSzPts val="1400"/>
                <a:buFont typeface="Comfortaa"/>
                <a:buChar char="●"/>
              </a:pPr>
              <a:r>
                <a:rPr lang="en-GB">
                  <a:solidFill>
                    <a:schemeClr val="dk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Results from a </a:t>
              </a:r>
              <a:r>
                <a:rPr b="1" lang="en-GB">
                  <a:solidFill>
                    <a:srgbClr val="98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fatal</a:t>
              </a:r>
              <a:r>
                <a:rPr lang="en-GB">
                  <a:solidFill>
                    <a:schemeClr val="dk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b="1" lang="en-GB">
                  <a:solidFill>
                    <a:srgbClr val="98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arrhythmia</a:t>
              </a:r>
              <a:r>
                <a:rPr lang="en-GB">
                  <a:solidFill>
                    <a:schemeClr val="dk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, most commonly in patients with severe coronary artery disease</a:t>
              </a:r>
              <a:endParaRPr b="1" baseline="300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i="0" sz="12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528" name="Google Shape;528;p32"/>
            <p:cNvSpPr/>
            <p:nvPr/>
          </p:nvSpPr>
          <p:spPr>
            <a:xfrm>
              <a:off x="2282225" y="4978729"/>
              <a:ext cx="2292600" cy="859800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GB" sz="1700">
                  <a:solidFill>
                    <a:schemeClr val="l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sudden cardiac death(SDC)</a:t>
              </a:r>
              <a:endParaRPr i="0" sz="12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00" y="5084050"/>
            <a:ext cx="2087400" cy="4762825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dash"/>
            <a:round/>
            <a:headEnd len="sm" w="sm" type="none"/>
            <a:tailEnd len="sm" w="sm" type="none"/>
          </a:ln>
        </p:spPr>
      </p:pic>
      <p:sp>
        <p:nvSpPr>
          <p:cNvPr id="534" name="Google Shape;534;p33"/>
          <p:cNvSpPr txBox="1"/>
          <p:nvPr/>
        </p:nvSpPr>
        <p:spPr>
          <a:xfrm>
            <a:off x="1984488" y="7616024"/>
            <a:ext cx="978934" cy="592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rgbClr val="6FA8D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03</a:t>
            </a:r>
            <a:endParaRPr sz="3500">
              <a:solidFill>
                <a:srgbClr val="6FA8DC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35" name="Google Shape;535;p33"/>
          <p:cNvSpPr/>
          <p:nvPr/>
        </p:nvSpPr>
        <p:spPr>
          <a:xfrm>
            <a:off x="2968465" y="7343932"/>
            <a:ext cx="702736" cy="1136367"/>
          </a:xfrm>
          <a:custGeom>
            <a:rect b="b" l="l" r="r" t="t"/>
            <a:pathLst>
              <a:path extrusionOk="0" h="36934" w="22647">
                <a:moveTo>
                  <a:pt x="3869" y="1"/>
                </a:moveTo>
                <a:cubicBezTo>
                  <a:pt x="3069" y="1"/>
                  <a:pt x="2269" y="304"/>
                  <a:pt x="1655" y="911"/>
                </a:cubicBezTo>
                <a:lnTo>
                  <a:pt x="1" y="2566"/>
                </a:lnTo>
                <a:lnTo>
                  <a:pt x="13693" y="16259"/>
                </a:lnTo>
                <a:cubicBezTo>
                  <a:pt x="14919" y="17485"/>
                  <a:pt x="14919" y="19461"/>
                  <a:pt x="13693" y="20676"/>
                </a:cubicBezTo>
                <a:lnTo>
                  <a:pt x="1" y="34368"/>
                </a:lnTo>
                <a:lnTo>
                  <a:pt x="1655" y="36023"/>
                </a:lnTo>
                <a:cubicBezTo>
                  <a:pt x="2269" y="36630"/>
                  <a:pt x="3069" y="36934"/>
                  <a:pt x="3869" y="36934"/>
                </a:cubicBezTo>
                <a:cubicBezTo>
                  <a:pt x="4668" y="36934"/>
                  <a:pt x="5465" y="36630"/>
                  <a:pt x="6073" y="36023"/>
                </a:cubicBezTo>
                <a:lnTo>
                  <a:pt x="21420" y="20676"/>
                </a:lnTo>
                <a:cubicBezTo>
                  <a:pt x="22646" y="19461"/>
                  <a:pt x="22646" y="17485"/>
                  <a:pt x="21420" y="16259"/>
                </a:cubicBezTo>
                <a:lnTo>
                  <a:pt x="6073" y="911"/>
                </a:lnTo>
                <a:cubicBezTo>
                  <a:pt x="5465" y="304"/>
                  <a:pt x="4668" y="1"/>
                  <a:pt x="3869" y="1"/>
                </a:cubicBezTo>
                <a:close/>
              </a:path>
            </a:pathLst>
          </a:cu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33"/>
          <p:cNvSpPr/>
          <p:nvPr/>
        </p:nvSpPr>
        <p:spPr>
          <a:xfrm>
            <a:off x="3051966" y="7728402"/>
            <a:ext cx="213207" cy="367456"/>
          </a:xfrm>
          <a:custGeom>
            <a:rect b="b" l="l" r="r" t="t"/>
            <a:pathLst>
              <a:path extrusionOk="0" h="11943" w="6871">
                <a:moveTo>
                  <a:pt x="1499" y="0"/>
                </a:moveTo>
                <a:cubicBezTo>
                  <a:pt x="736" y="0"/>
                  <a:pt x="0" y="595"/>
                  <a:pt x="0" y="1488"/>
                </a:cubicBezTo>
                <a:lnTo>
                  <a:pt x="0" y="10454"/>
                </a:lnTo>
                <a:cubicBezTo>
                  <a:pt x="0" y="11348"/>
                  <a:pt x="736" y="11942"/>
                  <a:pt x="1499" y="11942"/>
                </a:cubicBezTo>
                <a:cubicBezTo>
                  <a:pt x="1864" y="11942"/>
                  <a:pt x="2236" y="11806"/>
                  <a:pt x="2536" y="11502"/>
                </a:cubicBezTo>
                <a:lnTo>
                  <a:pt x="5382" y="8656"/>
                </a:lnTo>
                <a:cubicBezTo>
                  <a:pt x="6870" y="7180"/>
                  <a:pt x="6870" y="4775"/>
                  <a:pt x="5382" y="3286"/>
                </a:cubicBezTo>
                <a:lnTo>
                  <a:pt x="2536" y="441"/>
                </a:lnTo>
                <a:cubicBezTo>
                  <a:pt x="2236" y="136"/>
                  <a:pt x="1864" y="0"/>
                  <a:pt x="1499" y="0"/>
                </a:cubicBezTo>
                <a:close/>
              </a:path>
            </a:pathLst>
          </a:cu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33"/>
          <p:cNvSpPr/>
          <p:nvPr/>
        </p:nvSpPr>
        <p:spPr>
          <a:xfrm>
            <a:off x="3233740" y="7448510"/>
            <a:ext cx="3541206" cy="927209"/>
          </a:xfrm>
          <a:custGeom>
            <a:rect b="b" l="l" r="r" t="t"/>
            <a:pathLst>
              <a:path extrusionOk="0" h="30136" w="114122">
                <a:moveTo>
                  <a:pt x="0" y="1"/>
                </a:moveTo>
                <a:lnTo>
                  <a:pt x="12871" y="12860"/>
                </a:lnTo>
                <a:cubicBezTo>
                  <a:pt x="13478" y="13467"/>
                  <a:pt x="13788" y="14265"/>
                  <a:pt x="13788" y="15074"/>
                </a:cubicBezTo>
                <a:cubicBezTo>
                  <a:pt x="13788" y="15872"/>
                  <a:pt x="13478" y="16670"/>
                  <a:pt x="12871" y="17277"/>
                </a:cubicBezTo>
                <a:lnTo>
                  <a:pt x="12" y="30135"/>
                </a:lnTo>
                <a:lnTo>
                  <a:pt x="99286" y="30135"/>
                </a:lnTo>
                <a:lnTo>
                  <a:pt x="114122" y="15074"/>
                </a:lnTo>
                <a:lnTo>
                  <a:pt x="9928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548625" spcFirstLastPara="1" rIns="5486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9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Complications:</a:t>
            </a:r>
            <a:endParaRPr b="1" sz="9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Titillium Web"/>
              <a:buChar char="●"/>
            </a:pPr>
            <a:r>
              <a:rPr lang="en-GB" sz="8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contractile dysfunction</a:t>
            </a:r>
            <a:endParaRPr sz="8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Titillium Web"/>
              <a:buChar char="●"/>
            </a:pPr>
            <a:r>
              <a:rPr lang="en-GB" sz="8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arrhythmias</a:t>
            </a:r>
            <a:endParaRPr sz="8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Titillium Web"/>
              <a:buChar char="●"/>
            </a:pPr>
            <a:r>
              <a:rPr lang="en-GB" sz="8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Rupture</a:t>
            </a:r>
            <a:endParaRPr sz="8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Titillium Web"/>
              <a:buChar char="●"/>
            </a:pPr>
            <a:r>
              <a:rPr lang="en-GB" sz="8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chronic progressive heart failure</a:t>
            </a:r>
            <a:endParaRPr sz="8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38" name="Google Shape;538;p33"/>
          <p:cNvSpPr txBox="1"/>
          <p:nvPr/>
        </p:nvSpPr>
        <p:spPr>
          <a:xfrm>
            <a:off x="5902962" y="8790075"/>
            <a:ext cx="955037" cy="619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rgbClr val="9FC5E8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04</a:t>
            </a:r>
            <a:endParaRPr sz="3500">
              <a:solidFill>
                <a:srgbClr val="9FC5E8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39" name="Google Shape;539;p33"/>
          <p:cNvSpPr/>
          <p:nvPr/>
        </p:nvSpPr>
        <p:spPr>
          <a:xfrm>
            <a:off x="5212507" y="8505445"/>
            <a:ext cx="685188" cy="1188549"/>
          </a:xfrm>
          <a:custGeom>
            <a:rect b="b" l="l" r="r" t="t"/>
            <a:pathLst>
              <a:path extrusionOk="0" h="36943" w="22634">
                <a:moveTo>
                  <a:pt x="18766" y="0"/>
                </a:moveTo>
                <a:cubicBezTo>
                  <a:pt x="17967" y="0"/>
                  <a:pt x="17169" y="307"/>
                  <a:pt x="16562" y="920"/>
                </a:cubicBezTo>
                <a:lnTo>
                  <a:pt x="1215" y="16267"/>
                </a:lnTo>
                <a:cubicBezTo>
                  <a:pt x="0" y="17482"/>
                  <a:pt x="0" y="19458"/>
                  <a:pt x="1215" y="20684"/>
                </a:cubicBezTo>
                <a:lnTo>
                  <a:pt x="16562" y="36031"/>
                </a:lnTo>
                <a:cubicBezTo>
                  <a:pt x="17169" y="36639"/>
                  <a:pt x="17967" y="36942"/>
                  <a:pt x="18766" y="36942"/>
                </a:cubicBezTo>
                <a:cubicBezTo>
                  <a:pt x="19565" y="36942"/>
                  <a:pt x="20366" y="36639"/>
                  <a:pt x="20979" y="36031"/>
                </a:cubicBezTo>
                <a:lnTo>
                  <a:pt x="22634" y="34377"/>
                </a:lnTo>
                <a:lnTo>
                  <a:pt x="8942" y="20684"/>
                </a:lnTo>
                <a:cubicBezTo>
                  <a:pt x="7716" y="19458"/>
                  <a:pt x="7716" y="17482"/>
                  <a:pt x="8942" y="16267"/>
                </a:cubicBezTo>
                <a:lnTo>
                  <a:pt x="22634" y="2563"/>
                </a:lnTo>
                <a:lnTo>
                  <a:pt x="20979" y="920"/>
                </a:lnTo>
                <a:cubicBezTo>
                  <a:pt x="20366" y="307"/>
                  <a:pt x="19565" y="0"/>
                  <a:pt x="18766" y="0"/>
                </a:cubicBezTo>
                <a:close/>
              </a:path>
            </a:pathLst>
          </a:cu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33"/>
          <p:cNvSpPr/>
          <p:nvPr/>
        </p:nvSpPr>
        <p:spPr>
          <a:xfrm>
            <a:off x="5608260" y="8907730"/>
            <a:ext cx="208002" cy="384236"/>
          </a:xfrm>
          <a:custGeom>
            <a:rect b="b" l="l" r="r" t="t"/>
            <a:pathLst>
              <a:path extrusionOk="0" h="11943" w="6871">
                <a:moveTo>
                  <a:pt x="5372" y="1"/>
                </a:moveTo>
                <a:cubicBezTo>
                  <a:pt x="5006" y="1"/>
                  <a:pt x="4635" y="137"/>
                  <a:pt x="4334" y="441"/>
                </a:cubicBezTo>
                <a:lnTo>
                  <a:pt x="1489" y="3287"/>
                </a:lnTo>
                <a:cubicBezTo>
                  <a:pt x="0" y="4763"/>
                  <a:pt x="0" y="7168"/>
                  <a:pt x="1489" y="8657"/>
                </a:cubicBezTo>
                <a:lnTo>
                  <a:pt x="4334" y="11502"/>
                </a:lnTo>
                <a:cubicBezTo>
                  <a:pt x="4635" y="11807"/>
                  <a:pt x="5006" y="11943"/>
                  <a:pt x="5372" y="11943"/>
                </a:cubicBezTo>
                <a:cubicBezTo>
                  <a:pt x="6135" y="11943"/>
                  <a:pt x="6870" y="11348"/>
                  <a:pt x="6870" y="10454"/>
                </a:cubicBezTo>
                <a:lnTo>
                  <a:pt x="6870" y="1489"/>
                </a:lnTo>
                <a:cubicBezTo>
                  <a:pt x="6870" y="595"/>
                  <a:pt x="6135" y="1"/>
                  <a:pt x="5372" y="1"/>
                </a:cubicBezTo>
                <a:close/>
              </a:path>
            </a:pathLst>
          </a:cu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33"/>
          <p:cNvSpPr/>
          <p:nvPr/>
        </p:nvSpPr>
        <p:spPr>
          <a:xfrm>
            <a:off x="2184137" y="8615089"/>
            <a:ext cx="3454789" cy="969550"/>
          </a:xfrm>
          <a:custGeom>
            <a:rect b="b" l="l" r="r" t="t"/>
            <a:pathLst>
              <a:path extrusionOk="0" h="30136" w="114123">
                <a:moveTo>
                  <a:pt x="14836" y="0"/>
                </a:moveTo>
                <a:lnTo>
                  <a:pt x="1" y="15062"/>
                </a:lnTo>
                <a:lnTo>
                  <a:pt x="14836" y="30135"/>
                </a:lnTo>
                <a:lnTo>
                  <a:pt x="114122" y="30135"/>
                </a:lnTo>
                <a:lnTo>
                  <a:pt x="101252" y="17276"/>
                </a:lnTo>
                <a:cubicBezTo>
                  <a:pt x="100644" y="16669"/>
                  <a:pt x="100335" y="15860"/>
                  <a:pt x="100335" y="15062"/>
                </a:cubicBezTo>
                <a:cubicBezTo>
                  <a:pt x="100335" y="14264"/>
                  <a:pt x="100644" y="13466"/>
                  <a:pt x="101252" y="12859"/>
                </a:cubicBezTo>
                <a:lnTo>
                  <a:pt x="114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548625" spcFirstLastPara="1" rIns="5486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9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Prognosis:</a:t>
            </a:r>
            <a:endParaRPr b="1" sz="9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Titillium Web"/>
              <a:buChar char="●"/>
            </a:pPr>
            <a:r>
              <a:rPr lang="en-GB" sz="8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Depends on remaining function and perfusion</a:t>
            </a:r>
            <a:endParaRPr sz="8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Titillium Web"/>
              <a:buChar char="●"/>
            </a:pPr>
            <a:r>
              <a:rPr lang="en-GB" sz="8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Prompt	reperfusion can salvage</a:t>
            </a:r>
            <a:r>
              <a:rPr lang="en-GB" sz="9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	</a:t>
            </a:r>
            <a:r>
              <a:rPr lang="en-GB" sz="8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myocardium </a:t>
            </a:r>
            <a:endParaRPr sz="8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Titillium Web"/>
              <a:buChar char="●"/>
            </a:pPr>
            <a:r>
              <a:rPr lang="en-GB" sz="8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Overall 30% die in the 1st year and then 10% per year</a:t>
            </a:r>
            <a:endParaRPr sz="8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42" name="Google Shape;542;p33"/>
          <p:cNvSpPr txBox="1"/>
          <p:nvPr/>
        </p:nvSpPr>
        <p:spPr>
          <a:xfrm>
            <a:off x="1784498" y="5386830"/>
            <a:ext cx="900459" cy="52773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rgbClr val="0B539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01</a:t>
            </a:r>
            <a:endParaRPr sz="3500">
              <a:solidFill>
                <a:srgbClr val="0B5394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43" name="Google Shape;543;p33"/>
          <p:cNvSpPr/>
          <p:nvPr/>
        </p:nvSpPr>
        <p:spPr>
          <a:xfrm>
            <a:off x="2689580" y="5144377"/>
            <a:ext cx="646402" cy="1012885"/>
          </a:xfrm>
          <a:custGeom>
            <a:rect b="b" l="l" r="r" t="t"/>
            <a:pathLst>
              <a:path extrusionOk="0" h="36943" w="22647">
                <a:moveTo>
                  <a:pt x="3869" y="0"/>
                </a:moveTo>
                <a:cubicBezTo>
                  <a:pt x="3069" y="0"/>
                  <a:pt x="2269" y="304"/>
                  <a:pt x="1655" y="911"/>
                </a:cubicBezTo>
                <a:lnTo>
                  <a:pt x="1" y="2566"/>
                </a:lnTo>
                <a:lnTo>
                  <a:pt x="13693" y="16258"/>
                </a:lnTo>
                <a:cubicBezTo>
                  <a:pt x="14919" y="17484"/>
                  <a:pt x="14919" y="19461"/>
                  <a:pt x="13693" y="20675"/>
                </a:cubicBezTo>
                <a:lnTo>
                  <a:pt x="1" y="34379"/>
                </a:lnTo>
                <a:lnTo>
                  <a:pt x="1655" y="36022"/>
                </a:lnTo>
                <a:cubicBezTo>
                  <a:pt x="2269" y="36636"/>
                  <a:pt x="3069" y="36942"/>
                  <a:pt x="3869" y="36942"/>
                </a:cubicBezTo>
                <a:cubicBezTo>
                  <a:pt x="4668" y="36942"/>
                  <a:pt x="5465" y="36636"/>
                  <a:pt x="6073" y="36022"/>
                </a:cubicBezTo>
                <a:lnTo>
                  <a:pt x="21420" y="20675"/>
                </a:lnTo>
                <a:cubicBezTo>
                  <a:pt x="22646" y="19461"/>
                  <a:pt x="22646" y="17484"/>
                  <a:pt x="21420" y="16258"/>
                </a:cubicBezTo>
                <a:lnTo>
                  <a:pt x="6073" y="911"/>
                </a:lnTo>
                <a:cubicBezTo>
                  <a:pt x="5465" y="304"/>
                  <a:pt x="4668" y="0"/>
                  <a:pt x="3869" y="0"/>
                </a:cubicBezTo>
                <a:close/>
              </a:path>
            </a:pathLst>
          </a:cu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33"/>
          <p:cNvSpPr/>
          <p:nvPr/>
        </p:nvSpPr>
        <p:spPr>
          <a:xfrm>
            <a:off x="2766388" y="5486986"/>
            <a:ext cx="196116" cy="327420"/>
          </a:xfrm>
          <a:custGeom>
            <a:rect b="b" l="l" r="r" t="t"/>
            <a:pathLst>
              <a:path extrusionOk="0" h="11942" w="6871">
                <a:moveTo>
                  <a:pt x="1501" y="0"/>
                </a:moveTo>
                <a:cubicBezTo>
                  <a:pt x="737" y="0"/>
                  <a:pt x="0" y="597"/>
                  <a:pt x="0" y="1500"/>
                </a:cubicBezTo>
                <a:lnTo>
                  <a:pt x="0" y="10453"/>
                </a:lnTo>
                <a:cubicBezTo>
                  <a:pt x="0" y="11347"/>
                  <a:pt x="736" y="11942"/>
                  <a:pt x="1499" y="11942"/>
                </a:cubicBezTo>
                <a:cubicBezTo>
                  <a:pt x="1864" y="11942"/>
                  <a:pt x="2236" y="11806"/>
                  <a:pt x="2536" y="11501"/>
                </a:cubicBezTo>
                <a:lnTo>
                  <a:pt x="5382" y="8656"/>
                </a:lnTo>
                <a:cubicBezTo>
                  <a:pt x="6870" y="7179"/>
                  <a:pt x="6870" y="4774"/>
                  <a:pt x="5382" y="3286"/>
                </a:cubicBezTo>
                <a:lnTo>
                  <a:pt x="2536" y="440"/>
                </a:lnTo>
                <a:cubicBezTo>
                  <a:pt x="2236" y="136"/>
                  <a:pt x="1865" y="0"/>
                  <a:pt x="1501" y="0"/>
                </a:cubicBezTo>
                <a:close/>
              </a:path>
            </a:pathLst>
          </a:cu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33"/>
          <p:cNvSpPr/>
          <p:nvPr/>
        </p:nvSpPr>
        <p:spPr>
          <a:xfrm>
            <a:off x="2933597" y="5237558"/>
            <a:ext cx="3841366" cy="826254"/>
          </a:xfrm>
          <a:custGeom>
            <a:rect b="b" l="l" r="r" t="t"/>
            <a:pathLst>
              <a:path extrusionOk="0" h="30136" w="114122">
                <a:moveTo>
                  <a:pt x="0" y="0"/>
                </a:moveTo>
                <a:lnTo>
                  <a:pt x="12871" y="12859"/>
                </a:lnTo>
                <a:cubicBezTo>
                  <a:pt x="13478" y="13466"/>
                  <a:pt x="13788" y="14276"/>
                  <a:pt x="13788" y="15074"/>
                </a:cubicBezTo>
                <a:cubicBezTo>
                  <a:pt x="13788" y="15871"/>
                  <a:pt x="13478" y="16669"/>
                  <a:pt x="12871" y="17276"/>
                </a:cubicBezTo>
                <a:lnTo>
                  <a:pt x="12" y="30135"/>
                </a:lnTo>
                <a:lnTo>
                  <a:pt x="99286" y="30135"/>
                </a:lnTo>
                <a:lnTo>
                  <a:pt x="114122" y="15074"/>
                </a:lnTo>
                <a:lnTo>
                  <a:pt x="992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548625" spcFirstLastPara="1" rIns="5486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9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Clinical features: </a:t>
            </a:r>
            <a:endParaRPr b="1" sz="9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itillium Web"/>
              <a:buChar char="●"/>
            </a:pPr>
            <a:r>
              <a:rPr lang="en-GB" sz="8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Severe, crushing chest pain ± radiation</a:t>
            </a:r>
            <a:endParaRPr sz="8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itillium Web"/>
              <a:buChar char="●"/>
            </a:pPr>
            <a:r>
              <a:rPr lang="en-GB" sz="8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 relieved by nitroglycerin, rest</a:t>
            </a:r>
            <a:endParaRPr sz="8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itillium Web"/>
              <a:buChar char="●"/>
            </a:pPr>
            <a:r>
              <a:rPr lang="en-GB" sz="8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Sweating, nausea, dyspnea</a:t>
            </a:r>
            <a:endParaRPr sz="8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Titillium Web"/>
              <a:buChar char="●"/>
            </a:pPr>
            <a:r>
              <a:rPr lang="en-GB" sz="8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Sometimes no symptoms</a:t>
            </a:r>
            <a:endParaRPr sz="8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46" name="Google Shape;546;p33"/>
          <p:cNvSpPr/>
          <p:nvPr/>
        </p:nvSpPr>
        <p:spPr>
          <a:xfrm>
            <a:off x="2297075" y="2527325"/>
            <a:ext cx="2263800" cy="1136400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lt2"/>
                </a:solidFill>
                <a:latin typeface="Titillium Web"/>
                <a:ea typeface="Titillium Web"/>
                <a:cs typeface="Titillium Web"/>
                <a:sym typeface="Titillium Web"/>
              </a:rPr>
              <a:t>Myocardial infarction</a:t>
            </a:r>
            <a:endParaRPr b="1" sz="1300">
              <a:solidFill>
                <a:schemeClr val="l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47" name="Google Shape;547;p33"/>
          <p:cNvSpPr txBox="1"/>
          <p:nvPr/>
        </p:nvSpPr>
        <p:spPr>
          <a:xfrm>
            <a:off x="5837100" y="6454479"/>
            <a:ext cx="937843" cy="592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rgbClr val="3D85C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02</a:t>
            </a:r>
            <a:endParaRPr sz="3500">
              <a:solidFill>
                <a:srgbClr val="3D85C6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48" name="Google Shape;548;p33"/>
          <p:cNvSpPr/>
          <p:nvPr/>
        </p:nvSpPr>
        <p:spPr>
          <a:xfrm>
            <a:off x="5157990" y="6182402"/>
            <a:ext cx="672852" cy="1136367"/>
          </a:xfrm>
          <a:custGeom>
            <a:rect b="b" l="l" r="r" t="t"/>
            <a:pathLst>
              <a:path extrusionOk="0" h="36934" w="22634">
                <a:moveTo>
                  <a:pt x="18766" y="1"/>
                </a:moveTo>
                <a:cubicBezTo>
                  <a:pt x="17967" y="1"/>
                  <a:pt x="17169" y="304"/>
                  <a:pt x="16562" y="912"/>
                </a:cubicBezTo>
                <a:lnTo>
                  <a:pt x="1215" y="16259"/>
                </a:lnTo>
                <a:cubicBezTo>
                  <a:pt x="0" y="17473"/>
                  <a:pt x="0" y="19462"/>
                  <a:pt x="1215" y="20676"/>
                </a:cubicBezTo>
                <a:lnTo>
                  <a:pt x="16562" y="36023"/>
                </a:lnTo>
                <a:cubicBezTo>
                  <a:pt x="17169" y="36630"/>
                  <a:pt x="17967" y="36934"/>
                  <a:pt x="18766" y="36934"/>
                </a:cubicBezTo>
                <a:cubicBezTo>
                  <a:pt x="19565" y="36934"/>
                  <a:pt x="20366" y="36630"/>
                  <a:pt x="20979" y="36023"/>
                </a:cubicBezTo>
                <a:lnTo>
                  <a:pt x="22634" y="34368"/>
                </a:lnTo>
                <a:lnTo>
                  <a:pt x="8942" y="20676"/>
                </a:lnTo>
                <a:cubicBezTo>
                  <a:pt x="7716" y="19462"/>
                  <a:pt x="7716" y="17473"/>
                  <a:pt x="8942" y="16259"/>
                </a:cubicBezTo>
                <a:lnTo>
                  <a:pt x="22634" y="2567"/>
                </a:lnTo>
                <a:lnTo>
                  <a:pt x="20979" y="912"/>
                </a:lnTo>
                <a:cubicBezTo>
                  <a:pt x="20366" y="304"/>
                  <a:pt x="19565" y="1"/>
                  <a:pt x="18766" y="1"/>
                </a:cubicBezTo>
                <a:close/>
              </a:path>
            </a:pathLst>
          </a:cu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33"/>
          <p:cNvSpPr/>
          <p:nvPr/>
        </p:nvSpPr>
        <p:spPr>
          <a:xfrm>
            <a:off x="5546617" y="6566873"/>
            <a:ext cx="204258" cy="367456"/>
          </a:xfrm>
          <a:custGeom>
            <a:rect b="b" l="l" r="r" t="t"/>
            <a:pathLst>
              <a:path extrusionOk="0" h="11943" w="6871">
                <a:moveTo>
                  <a:pt x="5372" y="0"/>
                </a:moveTo>
                <a:cubicBezTo>
                  <a:pt x="5006" y="0"/>
                  <a:pt x="4635" y="137"/>
                  <a:pt x="4334" y="441"/>
                </a:cubicBezTo>
                <a:lnTo>
                  <a:pt x="1489" y="3286"/>
                </a:lnTo>
                <a:cubicBezTo>
                  <a:pt x="0" y="4763"/>
                  <a:pt x="0" y="7168"/>
                  <a:pt x="1489" y="8656"/>
                </a:cubicBezTo>
                <a:lnTo>
                  <a:pt x="4334" y="11502"/>
                </a:lnTo>
                <a:cubicBezTo>
                  <a:pt x="4635" y="11806"/>
                  <a:pt x="5006" y="11942"/>
                  <a:pt x="5372" y="11942"/>
                </a:cubicBezTo>
                <a:cubicBezTo>
                  <a:pt x="6135" y="11942"/>
                  <a:pt x="6870" y="11348"/>
                  <a:pt x="6870" y="10454"/>
                </a:cubicBezTo>
                <a:lnTo>
                  <a:pt x="6870" y="1489"/>
                </a:lnTo>
                <a:cubicBezTo>
                  <a:pt x="6870" y="595"/>
                  <a:pt x="6135" y="0"/>
                  <a:pt x="5372" y="0"/>
                </a:cubicBezTo>
                <a:close/>
              </a:path>
            </a:pathLst>
          </a:cu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33"/>
          <p:cNvSpPr/>
          <p:nvPr/>
        </p:nvSpPr>
        <p:spPr>
          <a:xfrm>
            <a:off x="2184136" y="6310524"/>
            <a:ext cx="3392591" cy="903628"/>
          </a:xfrm>
          <a:custGeom>
            <a:rect b="b" l="l" r="r" t="t"/>
            <a:pathLst>
              <a:path extrusionOk="0" h="30135" w="114123">
                <a:moveTo>
                  <a:pt x="14836" y="0"/>
                </a:moveTo>
                <a:lnTo>
                  <a:pt x="1" y="15061"/>
                </a:lnTo>
                <a:lnTo>
                  <a:pt x="14836" y="30135"/>
                </a:lnTo>
                <a:lnTo>
                  <a:pt x="114122" y="30135"/>
                </a:lnTo>
                <a:lnTo>
                  <a:pt x="101252" y="17276"/>
                </a:lnTo>
                <a:cubicBezTo>
                  <a:pt x="100644" y="16669"/>
                  <a:pt x="100335" y="15871"/>
                  <a:pt x="100335" y="15061"/>
                </a:cubicBezTo>
                <a:cubicBezTo>
                  <a:pt x="100335" y="14264"/>
                  <a:pt x="100644" y="13466"/>
                  <a:pt x="101252" y="12859"/>
                </a:cubicBezTo>
                <a:lnTo>
                  <a:pt x="114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548625" spcFirstLastPara="1" rIns="5486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9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Laboratory evaluation:</a:t>
            </a:r>
            <a:endParaRPr b="1" sz="9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Titillium Web"/>
              <a:buChar char="●"/>
            </a:pPr>
            <a:r>
              <a:rPr lang="en-GB" sz="8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Troponins detected within 2-4 hours, remain elevated for a week.</a:t>
            </a:r>
            <a:endParaRPr sz="8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Comfortaa"/>
              <a:buChar char="●"/>
            </a:pPr>
            <a:r>
              <a:rPr lang="en-GB" sz="8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CK-MB increases within 2-4 hour</a:t>
            </a:r>
            <a:r>
              <a:rPr lang="en-GB" sz="9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s, </a:t>
            </a:r>
            <a:r>
              <a:rPr lang="en-GB" sz="8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returns to normal within</a:t>
            </a:r>
            <a:r>
              <a:rPr b="1" lang="en-GB" sz="8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GB" sz="8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72 hours</a:t>
            </a:r>
            <a:endParaRPr sz="8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51" name="Google Shape;551;p33"/>
          <p:cNvSpPr/>
          <p:nvPr/>
        </p:nvSpPr>
        <p:spPr>
          <a:xfrm>
            <a:off x="397325" y="1292450"/>
            <a:ext cx="2087400" cy="9237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Necrosis of heart acute coronary artery muscle is caused by thrombosis</a:t>
            </a:r>
            <a:endParaRPr sz="10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ischemia</a:t>
            </a:r>
            <a:endParaRPr sz="10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52" name="Google Shape;552;p33"/>
          <p:cNvSpPr/>
          <p:nvPr/>
        </p:nvSpPr>
        <p:spPr>
          <a:xfrm>
            <a:off x="4373225" y="1292450"/>
            <a:ext cx="2087400" cy="8583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Usually caused by acute coronary artery thrombosis</a:t>
            </a:r>
            <a:endParaRPr sz="10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53" name="Google Shape;553;p33"/>
          <p:cNvSpPr/>
          <p:nvPr/>
        </p:nvSpPr>
        <p:spPr>
          <a:xfrm>
            <a:off x="397325" y="3974900"/>
            <a:ext cx="2087400" cy="8583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irreversible injury/cell death in 20-40 minutes</a:t>
            </a:r>
            <a:endParaRPr sz="10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54" name="Google Shape;554;p33"/>
          <p:cNvSpPr/>
          <p:nvPr/>
        </p:nvSpPr>
        <p:spPr>
          <a:xfrm>
            <a:off x="4373225" y="3835850"/>
            <a:ext cx="2087400" cy="11364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Prompt reperfusion death occurs within can salvage 20-40 minutes</a:t>
            </a:r>
            <a:endParaRPr sz="10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myocardium</a:t>
            </a:r>
            <a:r>
              <a:rPr lang="en-GB" sz="1000"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GB" sz="9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other words, rapid reoxygenation of the myocardium can save it</a:t>
            </a:r>
            <a:endParaRPr sz="10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555" name="Google Shape;555;p33"/>
          <p:cNvCxnSpPr>
            <a:stCxn id="551" idx="3"/>
            <a:endCxn id="546" idx="0"/>
          </p:cNvCxnSpPr>
          <p:nvPr/>
        </p:nvCxnSpPr>
        <p:spPr>
          <a:xfrm>
            <a:off x="2484725" y="1754300"/>
            <a:ext cx="944400" cy="7731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6" name="Google Shape;556;p33"/>
          <p:cNvCxnSpPr>
            <a:stCxn id="552" idx="1"/>
            <a:endCxn id="546" idx="0"/>
          </p:cNvCxnSpPr>
          <p:nvPr/>
        </p:nvCxnSpPr>
        <p:spPr>
          <a:xfrm flipH="1">
            <a:off x="3428825" y="1721600"/>
            <a:ext cx="944400" cy="8058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7" name="Google Shape;557;p33"/>
          <p:cNvCxnSpPr>
            <a:stCxn id="553" idx="3"/>
            <a:endCxn id="546" idx="2"/>
          </p:cNvCxnSpPr>
          <p:nvPr/>
        </p:nvCxnSpPr>
        <p:spPr>
          <a:xfrm flipH="1" rot="10800000">
            <a:off x="2484725" y="3663650"/>
            <a:ext cx="944400" cy="7404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8" name="Google Shape;558;p33"/>
          <p:cNvCxnSpPr>
            <a:stCxn id="554" idx="1"/>
            <a:endCxn id="546" idx="2"/>
          </p:cNvCxnSpPr>
          <p:nvPr/>
        </p:nvCxnSpPr>
        <p:spPr>
          <a:xfrm rot="10800000">
            <a:off x="3428825" y="3663650"/>
            <a:ext cx="944400" cy="7404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9" name="Google Shape;559;p33"/>
          <p:cNvSpPr txBox="1"/>
          <p:nvPr/>
        </p:nvSpPr>
        <p:spPr>
          <a:xfrm>
            <a:off x="1092150" y="275975"/>
            <a:ext cx="46737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S</a:t>
            </a:r>
            <a:r>
              <a:rPr b="1" lang="en-GB" sz="30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ummary </a:t>
            </a:r>
            <a:r>
              <a:rPr b="1" lang="en-GB"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(Female slides)</a:t>
            </a:r>
            <a:endParaRPr b="1" sz="30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4" name="Google Shape;564;p34"/>
          <p:cNvGraphicFramePr/>
          <p:nvPr/>
        </p:nvGraphicFramePr>
        <p:xfrm>
          <a:off x="351900" y="17506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{68F10DC3-A4B9-4D53-B141-664226F2BBA3}</a:tableStyleId>
              </a:tblPr>
              <a:tblGrid>
                <a:gridCol w="1538550"/>
                <a:gridCol w="1538550"/>
                <a:gridCol w="1538550"/>
                <a:gridCol w="1538550"/>
              </a:tblGrid>
              <a:tr h="741925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1-</a:t>
                      </a:r>
                      <a:r>
                        <a:rPr b="1"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what is the main cause of stable angina?</a:t>
                      </a:r>
                      <a:endParaRPr b="1">
                        <a:solidFill>
                          <a:srgbClr val="4285F4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630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diabetes mellitus</a:t>
                      </a:r>
                      <a:endParaRPr>
                        <a:solidFill>
                          <a:srgbClr val="4285F4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hypertension </a:t>
                      </a:r>
                      <a:endParaRPr>
                        <a:solidFill>
                          <a:srgbClr val="4285F4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atherosclerosis </a:t>
                      </a:r>
                      <a:endParaRPr>
                        <a:solidFill>
                          <a:srgbClr val="4285F4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</a:t>
                      </a:r>
                      <a:r>
                        <a:rPr lang="en-GB" sz="1300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hyperthyroidism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>
                        <a:solidFill>
                          <a:srgbClr val="4285F4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780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2-Which of the </a:t>
                      </a:r>
                      <a:r>
                        <a:rPr b="1"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following types of angina is not related to atherosclerosis?</a:t>
                      </a:r>
                      <a:endParaRPr b="1">
                        <a:solidFill>
                          <a:srgbClr val="4285F4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607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-variant angina</a:t>
                      </a:r>
                      <a:endParaRPr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crescendo angina</a:t>
                      </a:r>
                      <a:endParaRPr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-stable angina</a:t>
                      </a:r>
                      <a:endParaRPr>
                        <a:solidFill>
                          <a:srgbClr val="4285F4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unstable angina</a:t>
                      </a:r>
                      <a:endParaRPr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4785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3-Which of the </a:t>
                      </a:r>
                      <a:r>
                        <a:rPr b="1"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following microscopic findings can be seen in MI day 7-14?</a:t>
                      </a:r>
                      <a:endParaRPr b="1">
                        <a:solidFill>
                          <a:srgbClr val="4285F4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58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-Granuloma</a:t>
                      </a:r>
                      <a:endParaRPr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-Fibrosis</a:t>
                      </a:r>
                      <a:endParaRPr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-Granulation tissue</a:t>
                      </a:r>
                      <a:endParaRPr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Neutrophils</a:t>
                      </a:r>
                      <a:endParaRPr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895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4-</a:t>
                      </a:r>
                      <a:r>
                        <a:rPr b="1"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After recovering from a myocardial infarction attack, a patient presents to the clinic 5 days later with a chest pain. The patient was diagnosed with another MI attack. Which of the following is the best marker to help you in diagnosis ?</a:t>
                      </a:r>
                      <a:endParaRPr b="1">
                        <a:solidFill>
                          <a:srgbClr val="4285F4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59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ESR</a:t>
                      </a:r>
                      <a:endParaRPr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-Troponins</a:t>
                      </a:r>
                      <a:endParaRPr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-CK-MB</a:t>
                      </a:r>
                      <a:endParaRPr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-Myoglobins</a:t>
                      </a:r>
                      <a:endParaRPr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7705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5-The fate of a thrombus may include all of the following except:</a:t>
                      </a:r>
                      <a:endParaRPr b="1">
                        <a:solidFill>
                          <a:srgbClr val="4285F4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602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-Propagation</a:t>
                      </a:r>
                      <a:endParaRPr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-Embolization </a:t>
                      </a:r>
                      <a:endParaRPr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-Lysis</a:t>
                      </a:r>
                      <a:endParaRPr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r>
                        <a:rPr lang="en-GB">
                          <a:solidFill>
                            <a:srgbClr val="4285F4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-Neoplastic transformation</a:t>
                      </a:r>
                      <a:endParaRPr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285F4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65" name="Google Shape;565;p34"/>
          <p:cNvSpPr txBox="1"/>
          <p:nvPr/>
        </p:nvSpPr>
        <p:spPr>
          <a:xfrm>
            <a:off x="341200" y="513025"/>
            <a:ext cx="2355300" cy="83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9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MCQs</a:t>
            </a:r>
            <a:endParaRPr b="1" sz="49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6" name="Google Shape;566;p34"/>
          <p:cNvSpPr txBox="1"/>
          <p:nvPr/>
        </p:nvSpPr>
        <p:spPr>
          <a:xfrm>
            <a:off x="4270002" y="530115"/>
            <a:ext cx="2355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4285F4"/>
                </a:solidFill>
                <a:latin typeface="Titillium Web"/>
                <a:ea typeface="Titillium Web"/>
                <a:cs typeface="Titillium Web"/>
                <a:sym typeface="Titillium Web"/>
              </a:rPr>
              <a:t>Check out 442 Quizlet bank </a:t>
            </a:r>
            <a:endParaRPr b="1" sz="2000">
              <a:solidFill>
                <a:srgbClr val="4285F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567" name="Google Shape;567;p3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0500" y="530125"/>
            <a:ext cx="800400" cy="8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34"/>
          <p:cNvSpPr txBox="1"/>
          <p:nvPr/>
        </p:nvSpPr>
        <p:spPr>
          <a:xfrm rot="10799561">
            <a:off x="193155" y="9390294"/>
            <a:ext cx="2346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1-</a:t>
            </a:r>
            <a:r>
              <a:rPr lang="en-GB" sz="10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C</a:t>
            </a:r>
            <a:r>
              <a:rPr lang="en-GB" sz="10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	2-A	3-C	4-C	5-D</a:t>
            </a:r>
            <a:endParaRPr sz="10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5"/>
          <p:cNvSpPr txBox="1"/>
          <p:nvPr/>
        </p:nvSpPr>
        <p:spPr>
          <a:xfrm>
            <a:off x="307200" y="577400"/>
            <a:ext cx="62436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14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Team leaders:</a:t>
            </a:r>
            <a:endParaRPr b="1" sz="414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4" name="Google Shape;574;p35"/>
          <p:cNvSpPr txBox="1"/>
          <p:nvPr/>
        </p:nvSpPr>
        <p:spPr>
          <a:xfrm>
            <a:off x="186925" y="1288875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Dema 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Alkhattabi 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5" name="Google Shape;575;p35"/>
          <p:cNvSpPr txBox="1"/>
          <p:nvPr/>
        </p:nvSpPr>
        <p:spPr>
          <a:xfrm>
            <a:off x="2295300" y="1288875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Raneem Alwatban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6" name="Google Shape;576;p35"/>
          <p:cNvSpPr txBox="1"/>
          <p:nvPr/>
        </p:nvSpPr>
        <p:spPr>
          <a:xfrm>
            <a:off x="4416750" y="1288875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highlight>
                  <a:srgbClr val="D9D9D9"/>
                </a:highlight>
                <a:latin typeface="Comfortaa"/>
                <a:ea typeface="Comfortaa"/>
                <a:cs typeface="Comfortaa"/>
                <a:sym typeface="Comfortaa"/>
              </a:rPr>
              <a:t>Ibrahim</a:t>
            </a:r>
            <a:endParaRPr b="1" sz="1800">
              <a:solidFill>
                <a:srgbClr val="1155CC"/>
              </a:solidFill>
              <a:highlight>
                <a:srgbClr val="D9D9D9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highlight>
                  <a:srgbClr val="D9D9D9"/>
                </a:highlight>
                <a:latin typeface="Comfortaa"/>
                <a:ea typeface="Comfortaa"/>
                <a:cs typeface="Comfortaa"/>
                <a:sym typeface="Comfortaa"/>
              </a:rPr>
              <a:t> Alhezam</a:t>
            </a:r>
            <a:endParaRPr b="1" sz="1800">
              <a:solidFill>
                <a:srgbClr val="1155CC"/>
              </a:solidFill>
              <a:highlight>
                <a:srgbClr val="D9D9D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7" name="Google Shape;577;p35"/>
          <p:cNvSpPr txBox="1"/>
          <p:nvPr/>
        </p:nvSpPr>
        <p:spPr>
          <a:xfrm>
            <a:off x="307200" y="2086100"/>
            <a:ext cx="62436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14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Sub-leader:</a:t>
            </a:r>
            <a:endParaRPr b="1" sz="414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8" name="Google Shape;578;p35"/>
          <p:cNvSpPr txBox="1"/>
          <p:nvPr/>
        </p:nvSpPr>
        <p:spPr>
          <a:xfrm>
            <a:off x="2201550" y="2711150"/>
            <a:ext cx="24549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Hassan Alabdullatif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9" name="Google Shape;579;p35"/>
          <p:cNvSpPr txBox="1"/>
          <p:nvPr/>
        </p:nvSpPr>
        <p:spPr>
          <a:xfrm>
            <a:off x="307200" y="3540125"/>
            <a:ext cx="62436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14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Team members:</a:t>
            </a:r>
            <a:endParaRPr b="1" sz="414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0" name="Google Shape;580;p35"/>
          <p:cNvSpPr txBox="1"/>
          <p:nvPr/>
        </p:nvSpPr>
        <p:spPr>
          <a:xfrm>
            <a:off x="34525" y="44637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highlight>
                  <a:srgbClr val="D9D9D9"/>
                </a:highlight>
                <a:latin typeface="Comfortaa"/>
                <a:ea typeface="Comfortaa"/>
                <a:cs typeface="Comfortaa"/>
                <a:sym typeface="Comfortaa"/>
              </a:rPr>
              <a:t>Norah </a:t>
            </a:r>
            <a:endParaRPr b="1" sz="1800">
              <a:solidFill>
                <a:srgbClr val="1155CC"/>
              </a:solidFill>
              <a:highlight>
                <a:srgbClr val="D9D9D9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highlight>
                  <a:srgbClr val="D9D9D9"/>
                </a:highlight>
                <a:latin typeface="Comfortaa"/>
                <a:ea typeface="Comfortaa"/>
                <a:cs typeface="Comfortaa"/>
                <a:sym typeface="Comfortaa"/>
              </a:rPr>
              <a:t>Alrashoud </a:t>
            </a:r>
            <a:endParaRPr b="1" sz="1800">
              <a:solidFill>
                <a:srgbClr val="1155CC"/>
              </a:solidFill>
              <a:highlight>
                <a:srgbClr val="D9D9D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1" name="Google Shape;581;p35"/>
          <p:cNvSpPr txBox="1"/>
          <p:nvPr/>
        </p:nvSpPr>
        <p:spPr>
          <a:xfrm>
            <a:off x="34525" y="52257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Farah 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Alenezi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2" name="Google Shape;582;p35"/>
          <p:cNvSpPr txBox="1"/>
          <p:nvPr/>
        </p:nvSpPr>
        <p:spPr>
          <a:xfrm>
            <a:off x="34525" y="59877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Hoor 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Aloraini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3" name="Google Shape;583;p35"/>
          <p:cNvSpPr txBox="1"/>
          <p:nvPr/>
        </p:nvSpPr>
        <p:spPr>
          <a:xfrm>
            <a:off x="34525" y="68259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Mayssar Alshobaki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4" name="Google Shape;584;p35"/>
          <p:cNvSpPr txBox="1"/>
          <p:nvPr/>
        </p:nvSpPr>
        <p:spPr>
          <a:xfrm>
            <a:off x="34525" y="75879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Nouf 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Aldhalaan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5" name="Google Shape;585;p35"/>
          <p:cNvSpPr txBox="1"/>
          <p:nvPr/>
        </p:nvSpPr>
        <p:spPr>
          <a:xfrm>
            <a:off x="2320525" y="44637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Maram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 Beyari 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6" name="Google Shape;586;p35"/>
          <p:cNvSpPr txBox="1"/>
          <p:nvPr/>
        </p:nvSpPr>
        <p:spPr>
          <a:xfrm>
            <a:off x="2320525" y="59877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highlight>
                  <a:srgbClr val="D9D9D9"/>
                </a:highlight>
                <a:latin typeface="Comfortaa"/>
                <a:ea typeface="Comfortaa"/>
                <a:cs typeface="Comfortaa"/>
                <a:sym typeface="Comfortaa"/>
              </a:rPr>
              <a:t>Nawaf </a:t>
            </a:r>
            <a:endParaRPr b="1" sz="1800">
              <a:solidFill>
                <a:srgbClr val="1155CC"/>
              </a:solidFill>
              <a:highlight>
                <a:srgbClr val="D9D9D9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highlight>
                  <a:srgbClr val="D9D9D9"/>
                </a:highlight>
                <a:latin typeface="Comfortaa"/>
                <a:ea typeface="Comfortaa"/>
                <a:cs typeface="Comfortaa"/>
                <a:sym typeface="Comfortaa"/>
              </a:rPr>
              <a:t>Alrefaei</a:t>
            </a:r>
            <a:endParaRPr b="1" sz="1800">
              <a:solidFill>
                <a:srgbClr val="1155CC"/>
              </a:solidFill>
              <a:highlight>
                <a:srgbClr val="D9D9D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7" name="Google Shape;587;p35"/>
          <p:cNvSpPr txBox="1"/>
          <p:nvPr/>
        </p:nvSpPr>
        <p:spPr>
          <a:xfrm>
            <a:off x="2320525" y="67497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Saad 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Alahmari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8" name="Google Shape;588;p35"/>
          <p:cNvSpPr txBox="1"/>
          <p:nvPr/>
        </p:nvSpPr>
        <p:spPr>
          <a:xfrm>
            <a:off x="2320525" y="75879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Emad 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Almutairi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9" name="Google Shape;589;p35"/>
          <p:cNvSpPr txBox="1"/>
          <p:nvPr/>
        </p:nvSpPr>
        <p:spPr>
          <a:xfrm>
            <a:off x="4682725" y="44637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Omar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Alkadhi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0" name="Google Shape;590;p35"/>
          <p:cNvSpPr txBox="1"/>
          <p:nvPr/>
        </p:nvSpPr>
        <p:spPr>
          <a:xfrm>
            <a:off x="4682725" y="52257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Othman Alabdullah 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1" name="Google Shape;591;p35"/>
          <p:cNvSpPr txBox="1"/>
          <p:nvPr/>
        </p:nvSpPr>
        <p:spPr>
          <a:xfrm>
            <a:off x="4682725" y="59877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Rakan 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Alromayan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2" name="Google Shape;592;p35"/>
          <p:cNvSpPr txBox="1"/>
          <p:nvPr/>
        </p:nvSpPr>
        <p:spPr>
          <a:xfrm>
            <a:off x="4682725" y="68259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Osama 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alburaih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3" name="Google Shape;593;p35"/>
          <p:cNvSpPr txBox="1"/>
          <p:nvPr/>
        </p:nvSpPr>
        <p:spPr>
          <a:xfrm>
            <a:off x="4682725" y="75879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Abdulaziz 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Alymni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4" name="Google Shape;594;p35"/>
          <p:cNvSpPr txBox="1"/>
          <p:nvPr/>
        </p:nvSpPr>
        <p:spPr>
          <a:xfrm>
            <a:off x="2320525" y="5225750"/>
            <a:ext cx="22674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Manar 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Alzahrani </a:t>
            </a:r>
            <a:endParaRPr b="1" sz="18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2"/>
          <p:cNvSpPr txBox="1"/>
          <p:nvPr>
            <p:ph idx="1" type="body"/>
          </p:nvPr>
        </p:nvSpPr>
        <p:spPr>
          <a:xfrm>
            <a:off x="671300" y="1683200"/>
            <a:ext cx="5486400" cy="256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Char char="➜"/>
            </a:pPr>
            <a:r>
              <a:rPr lang="en-GB">
                <a:solidFill>
                  <a:schemeClr val="dk1"/>
                </a:solidFill>
              </a:rPr>
              <a:t> Understand the pathogenesis and clinical consequences of atherosclerosis.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➜"/>
            </a:pPr>
            <a:r>
              <a:rPr lang="en-GB">
                <a:solidFill>
                  <a:schemeClr val="dk1"/>
                </a:solidFill>
              </a:rPr>
              <a:t> Be able to discuss pathology and complications of ischemic heart diseases with special emphasis on myocardial infarction.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➜"/>
            </a:pPr>
            <a:r>
              <a:rPr lang="en-GB">
                <a:solidFill>
                  <a:schemeClr val="dk1"/>
                </a:solidFill>
              </a:rPr>
              <a:t> Know how lifestyle modifications can reduce the risk of ischemic heart diseases.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32" name="Google Shape;232;p22"/>
          <p:cNvSpPr txBox="1"/>
          <p:nvPr/>
        </p:nvSpPr>
        <p:spPr>
          <a:xfrm>
            <a:off x="685790" y="4407552"/>
            <a:ext cx="54864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Key principles </a:t>
            </a:r>
            <a:endParaRPr b="1" sz="32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3" name="Google Shape;233;p22"/>
          <p:cNvSpPr txBox="1"/>
          <p:nvPr/>
        </p:nvSpPr>
        <p:spPr>
          <a:xfrm>
            <a:off x="2018150" y="6685964"/>
            <a:ext cx="548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2"/>
          <p:cNvSpPr txBox="1"/>
          <p:nvPr/>
        </p:nvSpPr>
        <p:spPr>
          <a:xfrm>
            <a:off x="685800" y="5242100"/>
            <a:ext cx="6399600" cy="3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➔"/>
            </a:pPr>
            <a:r>
              <a:rPr lang="en-GB" sz="1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Risk factors of atherosclerosis.</a:t>
            </a:r>
            <a:endParaRPr sz="16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➔"/>
            </a:pPr>
            <a:r>
              <a:rPr lang="en-GB" sz="1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Pathogenesis of the fibro lipid atherosclerotic plaque.</a:t>
            </a:r>
            <a:endParaRPr sz="16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➔"/>
            </a:pPr>
            <a:r>
              <a:rPr lang="en-GB" sz="1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Clinical complications of atherosclerosis.</a:t>
            </a:r>
            <a:endParaRPr sz="16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➔"/>
            </a:pPr>
            <a:r>
              <a:rPr lang="en-GB" sz="1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Commonest sites for the clinically significant coronary atherosclerosis.</a:t>
            </a:r>
            <a:endParaRPr sz="16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➔"/>
            </a:pPr>
            <a:r>
              <a:rPr lang="en-GB" sz="1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Macroscopic and microscopic changes in myocardial infarction.</a:t>
            </a:r>
            <a:endParaRPr sz="16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➔"/>
            </a:pPr>
            <a:r>
              <a:rPr lang="en-GB" sz="1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Biochemical markers of myocardial infarction.</a:t>
            </a:r>
            <a:endParaRPr sz="16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➔"/>
            </a:pPr>
            <a:r>
              <a:rPr lang="en-GB" sz="16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Complications of myocardial infarction: immediate and late.</a:t>
            </a:r>
            <a:endParaRPr sz="16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3"/>
          <p:cNvSpPr txBox="1"/>
          <p:nvPr/>
        </p:nvSpPr>
        <p:spPr>
          <a:xfrm>
            <a:off x="307200" y="-37550"/>
            <a:ext cx="6678300" cy="12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b="1" lang="en-GB" sz="363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Ischemic Heart Disease</a:t>
            </a:r>
            <a:endParaRPr b="1" sz="239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40" name="Google Shape;240;p23"/>
          <p:cNvGrpSpPr/>
          <p:nvPr/>
        </p:nvGrpSpPr>
        <p:grpSpPr>
          <a:xfrm>
            <a:off x="273675" y="955773"/>
            <a:ext cx="6157577" cy="3312024"/>
            <a:chOff x="525825" y="2186274"/>
            <a:chExt cx="6032700" cy="1445415"/>
          </a:xfrm>
        </p:grpSpPr>
        <p:sp>
          <p:nvSpPr>
            <p:cNvPr id="241" name="Google Shape;241;p23"/>
            <p:cNvSpPr/>
            <p:nvPr/>
          </p:nvSpPr>
          <p:spPr>
            <a:xfrm>
              <a:off x="525825" y="2477889"/>
              <a:ext cx="6032700" cy="11538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C9DAF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1115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Font typeface="Titillium Web"/>
                <a:buChar char="●"/>
              </a:pPr>
              <a:r>
                <a:rPr lang="en-GB" sz="1300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IHD = a group of closely related conditions/syndromes </a:t>
              </a:r>
              <a:r>
                <a:rPr lang="en-GB" sz="1300">
                  <a:solidFill>
                    <a:srgbClr val="A64D7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caused by an imbalance between the myocardial oxygen </a:t>
              </a:r>
              <a:r>
                <a:rPr b="1" lang="en-GB" sz="1300">
                  <a:solidFill>
                    <a:srgbClr val="A64D7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demand and blood supply </a:t>
              </a:r>
              <a:r>
                <a:rPr b="1" lang="en-GB" sz="1300">
                  <a:solidFill>
                    <a:srgbClr val="3C78D8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(resulting from myocardial ischemia)</a:t>
              </a:r>
              <a:r>
                <a:rPr lang="en-GB" sz="1300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. Usually caused by decreased coronary artery blood ﬂow (“coronary artery disease”)</a:t>
              </a:r>
              <a:endParaRPr sz="13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31115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9999"/>
                </a:buClr>
                <a:buSzPts val="1300"/>
                <a:buFont typeface="Titillium Web"/>
                <a:buChar char="●"/>
              </a:pPr>
              <a:r>
                <a:rPr lang="en-GB" sz="1300">
                  <a:solidFill>
                    <a:srgbClr val="99999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(Robibins) </a:t>
              </a:r>
              <a:r>
                <a:rPr lang="en-GB" sz="1300">
                  <a:solidFill>
                    <a:srgbClr val="99999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Cardiac ischemia may be result of: -increase </a:t>
              </a:r>
              <a:r>
                <a:rPr lang="en-GB" sz="1300">
                  <a:solidFill>
                    <a:srgbClr val="99999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demand</a:t>
              </a:r>
              <a:r>
                <a:rPr lang="en-GB" sz="1300">
                  <a:solidFill>
                    <a:srgbClr val="99999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(e.g. with increase HR or hypertension), - Diminished blood volume ( e.g. hypotension shock), - diminished oxygenation (e.g. due to </a:t>
              </a:r>
              <a:r>
                <a:rPr lang="en-GB" sz="1300">
                  <a:solidFill>
                    <a:srgbClr val="99999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pneumonia</a:t>
              </a:r>
              <a:r>
                <a:rPr lang="en-GB" sz="1300">
                  <a:solidFill>
                    <a:srgbClr val="99999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or CHF), - diminished oxygen-carrying capacity (e.g. due to anemia or carbon monoxide poisoning)</a:t>
              </a:r>
              <a:endParaRPr sz="13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31115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300"/>
                <a:buFont typeface="Titillium Web"/>
                <a:buChar char="●"/>
              </a:pPr>
              <a:r>
                <a:rPr lang="en-GB" sz="1300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The major cause is </a:t>
              </a:r>
              <a:r>
                <a:rPr b="1" lang="en-GB" sz="1300">
                  <a:solidFill>
                    <a:srgbClr val="CC0000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atherosclerosis</a:t>
              </a:r>
              <a:r>
                <a:rPr lang="en-GB" sz="1300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,</a:t>
              </a:r>
              <a:r>
                <a:rPr b="1" lang="en-GB" sz="1300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lang="en-GB" sz="1300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Less commonly it is due to vasospasm and vasculitis.</a:t>
              </a:r>
              <a:endParaRPr sz="13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31115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C78D8"/>
                </a:buClr>
                <a:buSzPts val="1300"/>
                <a:buFont typeface="Titillium Web"/>
                <a:buChar char="●"/>
              </a:pPr>
              <a:r>
                <a:rPr lang="en-GB" sz="1300">
                  <a:solidFill>
                    <a:srgbClr val="3C78D8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Is it exactly the same as coronary artery disease (CAD)? – Frequently yes</a:t>
              </a:r>
              <a:endParaRPr sz="130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2" name="Google Shape;242;p23"/>
            <p:cNvSpPr/>
            <p:nvPr/>
          </p:nvSpPr>
          <p:spPr>
            <a:xfrm>
              <a:off x="651485" y="2186274"/>
              <a:ext cx="2858700" cy="291600"/>
            </a:xfrm>
            <a:prstGeom prst="flowChartAlternateProcess">
              <a:avLst/>
            </a:prstGeom>
            <a:solidFill>
              <a:srgbClr val="6D9EEB"/>
            </a:solidFill>
            <a:ln cap="flat" cmpd="sng" w="9525">
              <a:solidFill>
                <a:srgbClr val="C9DAF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lang="en-GB" sz="20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Ischemic Heart Disease</a:t>
              </a:r>
              <a:endParaRPr b="1" i="0" sz="20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243" name="Google Shape;243;p23"/>
          <p:cNvGrpSpPr/>
          <p:nvPr/>
        </p:nvGrpSpPr>
        <p:grpSpPr>
          <a:xfrm>
            <a:off x="273674" y="6433039"/>
            <a:ext cx="6157689" cy="2714991"/>
            <a:chOff x="525814" y="2186274"/>
            <a:chExt cx="6116100" cy="1794917"/>
          </a:xfrm>
        </p:grpSpPr>
        <p:sp>
          <p:nvSpPr>
            <p:cNvPr id="244" name="Google Shape;244;p23"/>
            <p:cNvSpPr/>
            <p:nvPr/>
          </p:nvSpPr>
          <p:spPr>
            <a:xfrm>
              <a:off x="525814" y="2477891"/>
              <a:ext cx="6116100" cy="15033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C9DAF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sz="13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300">
                  <a:solidFill>
                    <a:srgbClr val="A64D7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Peak incidence: 60y for males and 70y for females.</a:t>
              </a:r>
              <a:endParaRPr sz="13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300">
                  <a:solidFill>
                    <a:srgbClr val="A64D7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● Men are more affected than women.(estrogen protects women) </a:t>
              </a:r>
              <a:endParaRPr sz="13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300">
                  <a:solidFill>
                    <a:srgbClr val="A64D7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● Contributing factors are same as that of atherosclerosis</a:t>
              </a:r>
              <a:r>
                <a:rPr lang="en-GB" sz="1300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lang="en-GB" sz="1300">
                  <a:solidFill>
                    <a:srgbClr val="6AA84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(Because it’s The most common cause thus its Contributing factors will Contribute in IHD)</a:t>
              </a:r>
              <a:r>
                <a:rPr lang="en-GB" sz="1300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lang="en-GB" sz="1300">
                  <a:solidFill>
                    <a:srgbClr val="A64D7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e.g.:</a:t>
              </a:r>
              <a:endParaRPr sz="13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300">
                  <a:solidFill>
                    <a:srgbClr val="A64D7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◦ Hypertension. </a:t>
              </a:r>
              <a:endParaRPr sz="13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300">
                  <a:solidFill>
                    <a:srgbClr val="A64D7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◦ Diabetes mellitus. </a:t>
              </a:r>
              <a:endParaRPr sz="13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300">
                  <a:solidFill>
                    <a:srgbClr val="A64D7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◦ Smoking. </a:t>
              </a:r>
              <a:endParaRPr sz="13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300">
                  <a:solidFill>
                    <a:srgbClr val="A64D7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◦ High levels of LDL.</a:t>
              </a:r>
              <a:endParaRPr sz="13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300">
                  <a:solidFill>
                    <a:srgbClr val="A64D7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◦ Genetic factors (direct or indirect)</a:t>
              </a:r>
              <a:endParaRPr sz="13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300">
                  <a:solidFill>
                    <a:srgbClr val="A64D7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◦ Lack of exercise.</a:t>
              </a:r>
              <a:endParaRPr sz="13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13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245" name="Google Shape;245;p23"/>
            <p:cNvSpPr/>
            <p:nvPr/>
          </p:nvSpPr>
          <p:spPr>
            <a:xfrm>
              <a:off x="651485" y="2186274"/>
              <a:ext cx="2693100" cy="291600"/>
            </a:xfrm>
            <a:prstGeom prst="flowChartAlternateProcess">
              <a:avLst/>
            </a:prstGeom>
            <a:solidFill>
              <a:srgbClr val="6D9EEB"/>
            </a:solidFill>
            <a:ln cap="flat" cmpd="sng" w="9525">
              <a:solidFill>
                <a:srgbClr val="C9DAF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lang="en-GB" sz="20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Epidemiology of IHD</a:t>
              </a:r>
              <a:endParaRPr b="1" sz="200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246" name="Google Shape;246;p23"/>
          <p:cNvGrpSpPr/>
          <p:nvPr/>
        </p:nvGrpSpPr>
        <p:grpSpPr>
          <a:xfrm>
            <a:off x="426600" y="4396800"/>
            <a:ext cx="6004800" cy="1765788"/>
            <a:chOff x="426600" y="4420687"/>
            <a:chExt cx="6004800" cy="1765788"/>
          </a:xfrm>
        </p:grpSpPr>
        <p:grpSp>
          <p:nvGrpSpPr>
            <p:cNvPr id="247" name="Google Shape;247;p23"/>
            <p:cNvGrpSpPr/>
            <p:nvPr/>
          </p:nvGrpSpPr>
          <p:grpSpPr>
            <a:xfrm>
              <a:off x="636750" y="4420687"/>
              <a:ext cx="5794650" cy="1604852"/>
              <a:chOff x="-1090500" y="2917896"/>
              <a:chExt cx="5794650" cy="1604691"/>
            </a:xfrm>
          </p:grpSpPr>
          <p:cxnSp>
            <p:nvCxnSpPr>
              <p:cNvPr id="248" name="Google Shape;248;p23"/>
              <p:cNvCxnSpPr/>
              <p:nvPr/>
            </p:nvCxnSpPr>
            <p:spPr>
              <a:xfrm>
                <a:off x="1696207" y="3495987"/>
                <a:ext cx="10500" cy="1026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9DA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249" name="Google Shape;249;p23"/>
              <p:cNvSpPr txBox="1"/>
              <p:nvPr/>
            </p:nvSpPr>
            <p:spPr>
              <a:xfrm>
                <a:off x="1992750" y="3792596"/>
                <a:ext cx="2711400" cy="357600"/>
              </a:xfrm>
              <a:prstGeom prst="rect">
                <a:avLst/>
              </a:prstGeom>
              <a:noFill/>
              <a:ln cap="flat" cmpd="sng" w="9525">
                <a:solidFill>
                  <a:srgbClr val="C9DAF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50" lIns="121950" spcFirstLastPara="1" rIns="121950" wrap="square" tIns="12195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GB" sz="1200">
                    <a:solidFill>
                      <a:srgbClr val="A64D79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Angina pectoris (chest pain)</a:t>
                </a:r>
                <a:endParaRPr sz="1200">
                  <a:solidFill>
                    <a:srgbClr val="A64D79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GB" sz="1200">
                    <a:solidFill>
                      <a:srgbClr val="A64D79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(no necrosis) </a:t>
                </a:r>
                <a:endParaRPr sz="1200">
                  <a:solidFill>
                    <a:srgbClr val="A64D79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cxnSp>
            <p:nvCxnSpPr>
              <p:cNvPr id="250" name="Google Shape;250;p23"/>
              <p:cNvCxnSpPr/>
              <p:nvPr/>
            </p:nvCxnSpPr>
            <p:spPr>
              <a:xfrm flipH="1" rot="10800000">
                <a:off x="1410750" y="3992513"/>
                <a:ext cx="582000" cy="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C9DAF8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251" name="Google Shape;251;p23"/>
              <p:cNvSpPr/>
              <p:nvPr/>
            </p:nvSpPr>
            <p:spPr>
              <a:xfrm>
                <a:off x="-1090500" y="2917896"/>
                <a:ext cx="5584500" cy="704100"/>
              </a:xfrm>
              <a:prstGeom prst="roundRect">
                <a:avLst>
                  <a:gd fmla="val 16667" name="adj"/>
                </a:avLst>
              </a:prstGeom>
              <a:solidFill>
                <a:srgbClr val="6D9EEB"/>
              </a:solidFill>
              <a:ln cap="flat" cmpd="sng" w="9525">
                <a:solidFill>
                  <a:srgbClr val="C9DAF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50" lIns="121950" spcFirstLastPara="1" rIns="121950" wrap="square" tIns="12195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en-GB" sz="2000">
                    <a:solidFill>
                      <a:srgbClr val="FFFFFF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Four closely related conditions/syndromes that come under IHD are:</a:t>
                </a:r>
                <a:endParaRPr b="1" sz="2000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</p:grpSp>
        <p:cxnSp>
          <p:nvCxnSpPr>
            <p:cNvPr id="252" name="Google Shape;252;p23"/>
            <p:cNvCxnSpPr/>
            <p:nvPr/>
          </p:nvCxnSpPr>
          <p:spPr>
            <a:xfrm flipH="1" rot="10800000">
              <a:off x="3138000" y="6028813"/>
              <a:ext cx="582000" cy="5400"/>
            </a:xfrm>
            <a:prstGeom prst="straightConnector1">
              <a:avLst/>
            </a:prstGeom>
            <a:noFill/>
            <a:ln cap="flat" cmpd="sng" w="9525">
              <a:solidFill>
                <a:srgbClr val="C9DAF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53" name="Google Shape;253;p23"/>
            <p:cNvSpPr txBox="1"/>
            <p:nvPr/>
          </p:nvSpPr>
          <p:spPr>
            <a:xfrm>
              <a:off x="3720000" y="5828875"/>
              <a:ext cx="2711400" cy="357600"/>
            </a:xfrm>
            <a:prstGeom prst="rect">
              <a:avLst/>
            </a:prstGeom>
            <a:noFill/>
            <a:ln cap="flat" cmpd="sng" w="9525">
              <a:solidFill>
                <a:srgbClr val="C9DAF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200">
                  <a:solidFill>
                    <a:srgbClr val="A64D7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Acute myocardial infarction </a:t>
              </a:r>
              <a:endParaRPr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200">
                  <a:solidFill>
                    <a:srgbClr val="A64D7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(with necrosis)</a:t>
              </a:r>
              <a:endParaRPr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254" name="Google Shape;254;p23"/>
            <p:cNvSpPr txBox="1"/>
            <p:nvPr/>
          </p:nvSpPr>
          <p:spPr>
            <a:xfrm>
              <a:off x="426600" y="5828875"/>
              <a:ext cx="2711400" cy="357600"/>
            </a:xfrm>
            <a:prstGeom prst="rect">
              <a:avLst/>
            </a:prstGeom>
            <a:noFill/>
            <a:ln cap="flat" cmpd="sng" w="9525">
              <a:solidFill>
                <a:srgbClr val="C9DAF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200">
                  <a:solidFill>
                    <a:srgbClr val="A64D7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Sudden cardiac death </a:t>
              </a:r>
              <a:endParaRPr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255" name="Google Shape;255;p23"/>
            <p:cNvSpPr txBox="1"/>
            <p:nvPr/>
          </p:nvSpPr>
          <p:spPr>
            <a:xfrm>
              <a:off x="426600" y="5295475"/>
              <a:ext cx="2711400" cy="357600"/>
            </a:xfrm>
            <a:prstGeom prst="rect">
              <a:avLst/>
            </a:prstGeom>
            <a:noFill/>
            <a:ln cap="flat" cmpd="sng" w="9525">
              <a:solidFill>
                <a:srgbClr val="C9DAF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A64D7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Chronic ischemic heart disease</a:t>
              </a:r>
              <a:endParaRPr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4"/>
          <p:cNvSpPr txBox="1"/>
          <p:nvPr/>
        </p:nvSpPr>
        <p:spPr>
          <a:xfrm>
            <a:off x="685825" y="181675"/>
            <a:ext cx="5486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Pathogenesis of IHD</a:t>
            </a:r>
            <a:endParaRPr b="1" sz="36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1" name="Google Shape;261;p24"/>
          <p:cNvSpPr/>
          <p:nvPr/>
        </p:nvSpPr>
        <p:spPr>
          <a:xfrm rot="5400000">
            <a:off x="5260377" y="7671601"/>
            <a:ext cx="1263150" cy="1641150"/>
          </a:xfrm>
          <a:custGeom>
            <a:rect b="b" l="l" r="r" t="t"/>
            <a:pathLst>
              <a:path extrusionOk="0" h="1260000" w="1260000">
                <a:moveTo>
                  <a:pt x="7071" y="559864"/>
                </a:moveTo>
                <a:lnTo>
                  <a:pt x="63530" y="629997"/>
                </a:lnTo>
                <a:lnTo>
                  <a:pt x="7070" y="700131"/>
                </a:lnTo>
                <a:cubicBezTo>
                  <a:pt x="1323" y="677344"/>
                  <a:pt x="0" y="653827"/>
                  <a:pt x="0" y="630000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398159" y="1260000"/>
                  <a:pt x="195567" y="1134767"/>
                  <a:pt x="88433" y="946937"/>
                </a:cubicBezTo>
                <a:lnTo>
                  <a:pt x="224629" y="777758"/>
                </a:lnTo>
                <a:cubicBezTo>
                  <a:pt x="283667" y="944376"/>
                  <a:pt x="442987" y="1062949"/>
                  <a:pt x="630000" y="1062949"/>
                </a:cubicBezTo>
                <a:cubicBezTo>
                  <a:pt x="869111" y="1062949"/>
                  <a:pt x="1062949" y="869111"/>
                  <a:pt x="1062949" y="630000"/>
                </a:cubicBezTo>
                <a:cubicBezTo>
                  <a:pt x="1062949" y="390889"/>
                  <a:pt x="869111" y="197051"/>
                  <a:pt x="630000" y="197051"/>
                </a:cubicBezTo>
                <a:cubicBezTo>
                  <a:pt x="442988" y="197051"/>
                  <a:pt x="283670" y="315622"/>
                  <a:pt x="224630" y="482237"/>
                </a:cubicBezTo>
                <a:lnTo>
                  <a:pt x="88435" y="313059"/>
                </a:lnTo>
                <a:cubicBezTo>
                  <a:pt x="195570" y="125231"/>
                  <a:pt x="398161" y="0"/>
                  <a:pt x="630000" y="0"/>
                </a:cubicBezTo>
                <a:close/>
              </a:path>
            </a:pathLst>
          </a:custGeom>
          <a:solidFill>
            <a:srgbClr val="1155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4"/>
          <p:cNvSpPr/>
          <p:nvPr/>
        </p:nvSpPr>
        <p:spPr>
          <a:xfrm rot="5400000">
            <a:off x="4977646" y="6306361"/>
            <a:ext cx="1828612" cy="1641150"/>
          </a:xfrm>
          <a:custGeom>
            <a:rect b="b" l="l" r="r" t="t"/>
            <a:pathLst>
              <a:path extrusionOk="0" h="1260000" w="1824052">
                <a:moveTo>
                  <a:pt x="7071" y="559863"/>
                </a:moveTo>
                <a:lnTo>
                  <a:pt x="63532" y="629998"/>
                </a:lnTo>
                <a:lnTo>
                  <a:pt x="7070" y="700134"/>
                </a:lnTo>
                <a:cubicBezTo>
                  <a:pt x="1323" y="677346"/>
                  <a:pt x="0" y="653828"/>
                  <a:pt x="0" y="630000"/>
                </a:cubicBezTo>
                <a:close/>
                <a:moveTo>
                  <a:pt x="630000" y="0"/>
                </a:moveTo>
                <a:cubicBezTo>
                  <a:pt x="948367" y="0"/>
                  <a:pt x="1211578" y="236152"/>
                  <a:pt x="1251253" y="543226"/>
                </a:cubicBezTo>
                <a:lnTo>
                  <a:pt x="1571198" y="543226"/>
                </a:lnTo>
                <a:lnTo>
                  <a:pt x="1445980" y="387684"/>
                </a:lnTo>
                <a:lnTo>
                  <a:pt x="1628978" y="387684"/>
                </a:lnTo>
                <a:lnTo>
                  <a:pt x="1824052" y="630000"/>
                </a:lnTo>
                <a:lnTo>
                  <a:pt x="1628978" y="872316"/>
                </a:lnTo>
                <a:lnTo>
                  <a:pt x="1445980" y="872316"/>
                </a:lnTo>
                <a:lnTo>
                  <a:pt x="1566004" y="723226"/>
                </a:lnTo>
                <a:lnTo>
                  <a:pt x="1250602" y="723226"/>
                </a:lnTo>
                <a:cubicBezTo>
                  <a:pt x="1207884" y="1027148"/>
                  <a:pt x="946135" y="1260000"/>
                  <a:pt x="630000" y="1260000"/>
                </a:cubicBezTo>
                <a:cubicBezTo>
                  <a:pt x="398160" y="1260000"/>
                  <a:pt x="195568" y="1134768"/>
                  <a:pt x="88434" y="946939"/>
                </a:cubicBezTo>
                <a:lnTo>
                  <a:pt x="224629" y="777761"/>
                </a:lnTo>
                <a:cubicBezTo>
                  <a:pt x="283669" y="944377"/>
                  <a:pt x="442988" y="1062949"/>
                  <a:pt x="630000" y="1062949"/>
                </a:cubicBezTo>
                <a:cubicBezTo>
                  <a:pt x="869111" y="1062949"/>
                  <a:pt x="1062949" y="869111"/>
                  <a:pt x="1062949" y="630000"/>
                </a:cubicBezTo>
                <a:cubicBezTo>
                  <a:pt x="1062949" y="390889"/>
                  <a:pt x="869111" y="197051"/>
                  <a:pt x="630000" y="197051"/>
                </a:cubicBezTo>
                <a:cubicBezTo>
                  <a:pt x="442989" y="197051"/>
                  <a:pt x="283671" y="315621"/>
                  <a:pt x="224630" y="482236"/>
                </a:cubicBezTo>
                <a:lnTo>
                  <a:pt x="88436" y="313058"/>
                </a:lnTo>
                <a:cubicBezTo>
                  <a:pt x="195571" y="125231"/>
                  <a:pt x="398161" y="0"/>
                  <a:pt x="630000" y="0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4"/>
          <p:cNvSpPr/>
          <p:nvPr/>
        </p:nvSpPr>
        <p:spPr>
          <a:xfrm rot="5400000">
            <a:off x="4977646" y="4695600"/>
            <a:ext cx="1828612" cy="1641150"/>
          </a:xfrm>
          <a:custGeom>
            <a:rect b="b" l="l" r="r" t="t"/>
            <a:pathLst>
              <a:path extrusionOk="0" h="1260000" w="1824052">
                <a:moveTo>
                  <a:pt x="7070" y="559864"/>
                </a:moveTo>
                <a:lnTo>
                  <a:pt x="63532" y="629999"/>
                </a:lnTo>
                <a:lnTo>
                  <a:pt x="7070" y="700135"/>
                </a:lnTo>
                <a:cubicBezTo>
                  <a:pt x="1323" y="677347"/>
                  <a:pt x="0" y="653828"/>
                  <a:pt x="0" y="630000"/>
                </a:cubicBezTo>
                <a:close/>
                <a:moveTo>
                  <a:pt x="630000" y="0"/>
                </a:moveTo>
                <a:cubicBezTo>
                  <a:pt x="948367" y="0"/>
                  <a:pt x="1211578" y="236152"/>
                  <a:pt x="1251253" y="543226"/>
                </a:cubicBezTo>
                <a:lnTo>
                  <a:pt x="1571198" y="543226"/>
                </a:lnTo>
                <a:lnTo>
                  <a:pt x="1445980" y="387684"/>
                </a:lnTo>
                <a:lnTo>
                  <a:pt x="1628978" y="387684"/>
                </a:lnTo>
                <a:lnTo>
                  <a:pt x="1824052" y="630000"/>
                </a:lnTo>
                <a:lnTo>
                  <a:pt x="1628978" y="872316"/>
                </a:lnTo>
                <a:lnTo>
                  <a:pt x="1445980" y="872316"/>
                </a:lnTo>
                <a:lnTo>
                  <a:pt x="1566004" y="723226"/>
                </a:lnTo>
                <a:lnTo>
                  <a:pt x="1250602" y="723226"/>
                </a:lnTo>
                <a:cubicBezTo>
                  <a:pt x="1207884" y="1027148"/>
                  <a:pt x="946135" y="1260000"/>
                  <a:pt x="630000" y="1260000"/>
                </a:cubicBezTo>
                <a:cubicBezTo>
                  <a:pt x="398160" y="1260000"/>
                  <a:pt x="195569" y="1134769"/>
                  <a:pt x="88434" y="946940"/>
                </a:cubicBezTo>
                <a:lnTo>
                  <a:pt x="224630" y="777762"/>
                </a:lnTo>
                <a:cubicBezTo>
                  <a:pt x="283669" y="944378"/>
                  <a:pt x="442988" y="1062949"/>
                  <a:pt x="630000" y="1062949"/>
                </a:cubicBezTo>
                <a:cubicBezTo>
                  <a:pt x="869111" y="1062949"/>
                  <a:pt x="1062949" y="869111"/>
                  <a:pt x="1062949" y="630000"/>
                </a:cubicBezTo>
                <a:cubicBezTo>
                  <a:pt x="1062949" y="390889"/>
                  <a:pt x="869111" y="197051"/>
                  <a:pt x="630000" y="197051"/>
                </a:cubicBezTo>
                <a:cubicBezTo>
                  <a:pt x="442989" y="197051"/>
                  <a:pt x="283670" y="315622"/>
                  <a:pt x="224630" y="482237"/>
                </a:cubicBezTo>
                <a:lnTo>
                  <a:pt x="88435" y="313059"/>
                </a:lnTo>
                <a:cubicBezTo>
                  <a:pt x="195570" y="125231"/>
                  <a:pt x="398161" y="0"/>
                  <a:pt x="630000" y="0"/>
                </a:cubicBez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4"/>
          <p:cNvSpPr/>
          <p:nvPr/>
        </p:nvSpPr>
        <p:spPr>
          <a:xfrm rot="5400000">
            <a:off x="4977646" y="3084842"/>
            <a:ext cx="1828612" cy="1641150"/>
          </a:xfrm>
          <a:custGeom>
            <a:rect b="b" l="l" r="r" t="t"/>
            <a:pathLst>
              <a:path extrusionOk="0" h="1260000" w="1824052">
                <a:moveTo>
                  <a:pt x="7070" y="559865"/>
                </a:moveTo>
                <a:lnTo>
                  <a:pt x="63532" y="630000"/>
                </a:lnTo>
                <a:lnTo>
                  <a:pt x="7070" y="700135"/>
                </a:lnTo>
                <a:cubicBezTo>
                  <a:pt x="1323" y="677348"/>
                  <a:pt x="0" y="653828"/>
                  <a:pt x="0" y="630000"/>
                </a:cubicBezTo>
                <a:close/>
                <a:moveTo>
                  <a:pt x="630000" y="0"/>
                </a:moveTo>
                <a:cubicBezTo>
                  <a:pt x="948367" y="0"/>
                  <a:pt x="1211578" y="236152"/>
                  <a:pt x="1251253" y="543226"/>
                </a:cubicBezTo>
                <a:lnTo>
                  <a:pt x="1571198" y="543226"/>
                </a:lnTo>
                <a:lnTo>
                  <a:pt x="1445980" y="387684"/>
                </a:lnTo>
                <a:lnTo>
                  <a:pt x="1628978" y="387684"/>
                </a:lnTo>
                <a:lnTo>
                  <a:pt x="1824052" y="630000"/>
                </a:lnTo>
                <a:lnTo>
                  <a:pt x="1628978" y="872316"/>
                </a:lnTo>
                <a:lnTo>
                  <a:pt x="1445980" y="872316"/>
                </a:lnTo>
                <a:lnTo>
                  <a:pt x="1566003" y="723226"/>
                </a:lnTo>
                <a:lnTo>
                  <a:pt x="1250602" y="723226"/>
                </a:lnTo>
                <a:cubicBezTo>
                  <a:pt x="1207884" y="1027148"/>
                  <a:pt x="946135" y="1260000"/>
                  <a:pt x="630000" y="1260000"/>
                </a:cubicBezTo>
                <a:cubicBezTo>
                  <a:pt x="398160" y="1260000"/>
                  <a:pt x="195569" y="1134769"/>
                  <a:pt x="88435" y="946940"/>
                </a:cubicBezTo>
                <a:lnTo>
                  <a:pt x="224630" y="777762"/>
                </a:lnTo>
                <a:cubicBezTo>
                  <a:pt x="283670" y="944378"/>
                  <a:pt x="442988" y="1062949"/>
                  <a:pt x="630000" y="1062949"/>
                </a:cubicBezTo>
                <a:cubicBezTo>
                  <a:pt x="869111" y="1062949"/>
                  <a:pt x="1062949" y="869111"/>
                  <a:pt x="1062949" y="630000"/>
                </a:cubicBezTo>
                <a:cubicBezTo>
                  <a:pt x="1062949" y="390889"/>
                  <a:pt x="869111" y="197051"/>
                  <a:pt x="630000" y="197051"/>
                </a:cubicBezTo>
                <a:cubicBezTo>
                  <a:pt x="442988" y="197051"/>
                  <a:pt x="283670" y="315622"/>
                  <a:pt x="224630" y="482238"/>
                </a:cubicBezTo>
                <a:lnTo>
                  <a:pt x="88435" y="313060"/>
                </a:lnTo>
                <a:cubicBezTo>
                  <a:pt x="195570" y="125231"/>
                  <a:pt x="398160" y="0"/>
                  <a:pt x="630000" y="0"/>
                </a:cubicBez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C9DA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4"/>
          <p:cNvSpPr/>
          <p:nvPr/>
        </p:nvSpPr>
        <p:spPr>
          <a:xfrm rot="5400000">
            <a:off x="4977646" y="1474081"/>
            <a:ext cx="1828612" cy="1641150"/>
          </a:xfrm>
          <a:custGeom>
            <a:rect b="b" l="l" r="r" t="t"/>
            <a:pathLst>
              <a:path extrusionOk="0" h="1260000" w="1824052">
                <a:moveTo>
                  <a:pt x="630000" y="197051"/>
                </a:moveTo>
                <a:cubicBezTo>
                  <a:pt x="390889" y="197051"/>
                  <a:pt x="197051" y="390889"/>
                  <a:pt x="197051" y="630000"/>
                </a:cubicBezTo>
                <a:cubicBezTo>
                  <a:pt x="197051" y="869111"/>
                  <a:pt x="390889" y="1062949"/>
                  <a:pt x="630000" y="1062949"/>
                </a:cubicBezTo>
                <a:cubicBezTo>
                  <a:pt x="869111" y="1062949"/>
                  <a:pt x="1062949" y="869111"/>
                  <a:pt x="1062949" y="630000"/>
                </a:cubicBezTo>
                <a:cubicBezTo>
                  <a:pt x="1062949" y="390889"/>
                  <a:pt x="869111" y="197051"/>
                  <a:pt x="630000" y="197051"/>
                </a:cubicBezTo>
                <a:close/>
                <a:moveTo>
                  <a:pt x="630000" y="0"/>
                </a:moveTo>
                <a:cubicBezTo>
                  <a:pt x="948367" y="0"/>
                  <a:pt x="1211578" y="236152"/>
                  <a:pt x="1251252" y="543226"/>
                </a:cubicBezTo>
                <a:lnTo>
                  <a:pt x="1571198" y="543226"/>
                </a:lnTo>
                <a:lnTo>
                  <a:pt x="1445980" y="387684"/>
                </a:lnTo>
                <a:lnTo>
                  <a:pt x="1628978" y="387684"/>
                </a:lnTo>
                <a:lnTo>
                  <a:pt x="1824052" y="630000"/>
                </a:lnTo>
                <a:lnTo>
                  <a:pt x="1628978" y="872316"/>
                </a:lnTo>
                <a:lnTo>
                  <a:pt x="1445980" y="872316"/>
                </a:lnTo>
                <a:lnTo>
                  <a:pt x="1566003" y="723226"/>
                </a:lnTo>
                <a:lnTo>
                  <a:pt x="1250602" y="723226"/>
                </a:lnTo>
                <a:cubicBezTo>
                  <a:pt x="1207884" y="1027148"/>
                  <a:pt x="946134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rgbClr val="C9DAF8"/>
          </a:solidFill>
          <a:ln cap="flat" cmpd="sng" w="952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6" name="Google Shape;266;p24"/>
          <p:cNvCxnSpPr/>
          <p:nvPr/>
        </p:nvCxnSpPr>
        <p:spPr>
          <a:xfrm>
            <a:off x="4894975" y="1871521"/>
            <a:ext cx="0" cy="271800"/>
          </a:xfrm>
          <a:prstGeom prst="straightConnector1">
            <a:avLst/>
          </a:prstGeom>
          <a:noFill/>
          <a:ln cap="flat" cmpd="sng" w="66675">
            <a:solidFill>
              <a:srgbClr val="C9DAF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7" name="Google Shape;267;p24"/>
          <p:cNvCxnSpPr/>
          <p:nvPr/>
        </p:nvCxnSpPr>
        <p:spPr>
          <a:xfrm>
            <a:off x="4894975" y="3486364"/>
            <a:ext cx="0" cy="271800"/>
          </a:xfrm>
          <a:prstGeom prst="straightConnector1">
            <a:avLst/>
          </a:prstGeom>
          <a:noFill/>
          <a:ln cap="flat" cmpd="sng" w="66675">
            <a:solidFill>
              <a:srgbClr val="A4C2F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8" name="Google Shape;268;p24"/>
          <p:cNvCxnSpPr/>
          <p:nvPr/>
        </p:nvCxnSpPr>
        <p:spPr>
          <a:xfrm>
            <a:off x="4894975" y="5101208"/>
            <a:ext cx="0" cy="271800"/>
          </a:xfrm>
          <a:prstGeom prst="straightConnector1">
            <a:avLst/>
          </a:prstGeom>
          <a:noFill/>
          <a:ln cap="flat" cmpd="sng" w="66675">
            <a:solidFill>
              <a:srgbClr val="6D9EEB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9" name="Google Shape;269;p24"/>
          <p:cNvCxnSpPr/>
          <p:nvPr/>
        </p:nvCxnSpPr>
        <p:spPr>
          <a:xfrm>
            <a:off x="4894975" y="6716050"/>
            <a:ext cx="0" cy="271800"/>
          </a:xfrm>
          <a:prstGeom prst="straightConnector1">
            <a:avLst/>
          </a:prstGeom>
          <a:noFill/>
          <a:ln cap="flat" cmpd="sng" w="66675">
            <a:solidFill>
              <a:srgbClr val="3C78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0" name="Google Shape;270;p24"/>
          <p:cNvSpPr txBox="1"/>
          <p:nvPr/>
        </p:nvSpPr>
        <p:spPr>
          <a:xfrm>
            <a:off x="5197900" y="1713425"/>
            <a:ext cx="13881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sz="1100">
                <a:solidFill>
                  <a:srgbClr val="A64D79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1-role of critical</a:t>
            </a:r>
            <a:endParaRPr sz="1100">
              <a:solidFill>
                <a:srgbClr val="A64D79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sz="1100">
                <a:solidFill>
                  <a:srgbClr val="A64D79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Stenosis or obstruction</a:t>
            </a:r>
            <a:endParaRPr i="0" sz="2300" u="none" cap="none" strike="noStrike">
              <a:solidFill>
                <a:srgbClr val="A64D79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cxnSp>
        <p:nvCxnSpPr>
          <p:cNvPr id="271" name="Google Shape;271;p24"/>
          <p:cNvCxnSpPr/>
          <p:nvPr/>
        </p:nvCxnSpPr>
        <p:spPr>
          <a:xfrm>
            <a:off x="4894975" y="8330893"/>
            <a:ext cx="0" cy="271800"/>
          </a:xfrm>
          <a:prstGeom prst="straightConnector1">
            <a:avLst/>
          </a:prstGeom>
          <a:noFill/>
          <a:ln cap="flat" cmpd="sng" w="66675">
            <a:solidFill>
              <a:srgbClr val="1155C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2" name="Google Shape;27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493" y="1236200"/>
            <a:ext cx="4092035" cy="145472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4"/>
          <p:cNvSpPr/>
          <p:nvPr/>
        </p:nvSpPr>
        <p:spPr>
          <a:xfrm>
            <a:off x="2929273" y="1233475"/>
            <a:ext cx="1646400" cy="14547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4"/>
          <p:cNvSpPr/>
          <p:nvPr/>
        </p:nvSpPr>
        <p:spPr>
          <a:xfrm rot="10800000">
            <a:off x="483464" y="1233475"/>
            <a:ext cx="2445900" cy="8805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4"/>
          <p:cNvSpPr txBox="1"/>
          <p:nvPr/>
        </p:nvSpPr>
        <p:spPr>
          <a:xfrm>
            <a:off x="9899525" y="3420961"/>
            <a:ext cx="19410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i="0" sz="2400" u="none" cap="none" strike="noStrike">
              <a:solidFill>
                <a:srgbClr val="A64D79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276" name="Google Shape;276;p24"/>
          <p:cNvSpPr txBox="1"/>
          <p:nvPr/>
        </p:nvSpPr>
        <p:spPr>
          <a:xfrm>
            <a:off x="9899525" y="5020583"/>
            <a:ext cx="19410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i="0" sz="2400" u="none" cap="none" strike="noStrike">
              <a:solidFill>
                <a:srgbClr val="A64D79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277" name="Google Shape;277;p24"/>
          <p:cNvSpPr txBox="1"/>
          <p:nvPr/>
        </p:nvSpPr>
        <p:spPr>
          <a:xfrm>
            <a:off x="4921450" y="6617691"/>
            <a:ext cx="19410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sz="1200">
                <a:solidFill>
                  <a:srgbClr val="A64D79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4- Role of Vaso-</a:t>
            </a:r>
            <a:endParaRPr sz="1200">
              <a:solidFill>
                <a:srgbClr val="A64D79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sz="1200">
                <a:solidFill>
                  <a:srgbClr val="A64D79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constriction</a:t>
            </a:r>
            <a:endParaRPr i="0" sz="2400" u="none" cap="none" strike="noStrike">
              <a:solidFill>
                <a:srgbClr val="A64D79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278" name="Google Shape;278;p24"/>
          <p:cNvSpPr txBox="1"/>
          <p:nvPr/>
        </p:nvSpPr>
        <p:spPr>
          <a:xfrm>
            <a:off x="4921450" y="8226360"/>
            <a:ext cx="19410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sz="1200">
                <a:solidFill>
                  <a:srgbClr val="A64D79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5- Role of </a:t>
            </a:r>
            <a:endParaRPr sz="1200">
              <a:solidFill>
                <a:srgbClr val="A64D79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sz="1200">
                <a:solidFill>
                  <a:srgbClr val="A64D79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Inflammation</a:t>
            </a:r>
            <a:endParaRPr i="0" sz="2400" u="none" cap="none" strike="noStrike">
              <a:solidFill>
                <a:srgbClr val="A64D79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90471" y="2810425"/>
            <a:ext cx="4501500" cy="1704300"/>
          </a:xfrm>
          <a:prstGeom prst="rect">
            <a:avLst/>
          </a:prstGeom>
          <a:noFill/>
          <a:ln cap="flat" cmpd="sng" w="9525">
            <a:solidFill>
              <a:srgbClr val="C27BA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Disruption of a mildly stenosing plaque leading to rupture/ ulceration which can lead to:</a:t>
            </a:r>
            <a:endParaRPr sz="9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i.</a:t>
            </a:r>
            <a:r>
              <a:rPr lang="en-GB" sz="9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 hemorrhage into the atheroma which will expand in volume</a:t>
            </a:r>
            <a:endParaRPr sz="9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ii.</a:t>
            </a:r>
            <a:r>
              <a:rPr lang="en-GB" sz="9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 exposure of the pro-thrombogenic basement membrane just below the endothelial cells → thrombosis → the formed thrombus will further block the lumen of the blood vessel</a:t>
            </a:r>
            <a:endParaRPr sz="9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So:</a:t>
            </a:r>
            <a:endParaRPr sz="9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Acute plaque change can cause  myocardial ischemia in the form of </a:t>
            </a:r>
            <a:endParaRPr sz="9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unstable angina</a:t>
            </a:r>
            <a:endParaRPr sz="9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acute myocardial infarction </a:t>
            </a:r>
            <a:endParaRPr sz="9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and sudden cardiac death </a:t>
            </a:r>
            <a:endParaRPr sz="9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80" name="Google Shape;28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1947" y="3882650"/>
            <a:ext cx="634233" cy="53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9875" y="3463475"/>
            <a:ext cx="1017125" cy="36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4"/>
          <p:cNvSpPr/>
          <p:nvPr/>
        </p:nvSpPr>
        <p:spPr>
          <a:xfrm>
            <a:off x="90550" y="4682313"/>
            <a:ext cx="4501500" cy="880500"/>
          </a:xfrm>
          <a:prstGeom prst="rect">
            <a:avLst/>
          </a:prstGeom>
          <a:noFill/>
          <a:ln cap="flat" cmpd="sng" w="9525">
            <a:solidFill>
              <a:srgbClr val="C27BA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900"/>
              <a:buFont typeface="Titillium Web"/>
              <a:buChar char="●"/>
            </a:pPr>
            <a:r>
              <a:rPr lang="en-GB" sz="9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thrombus superimposed on a disrupted partially occluding plaque can convert</a:t>
            </a:r>
            <a:endParaRPr sz="9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plaque to either:</a:t>
            </a:r>
            <a:endParaRPr sz="9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1-total occlusion leading to acute transmural MI or sudden death.</a:t>
            </a:r>
            <a:endParaRPr sz="9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2-a partial/incomplete/subtotal occlusion leading to unstable angina, acute subendocardial infarction, or sudden death.</a:t>
            </a:r>
            <a:endParaRPr sz="9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900"/>
              <a:buFont typeface="Titillium Web"/>
              <a:buChar char="●"/>
            </a:pPr>
            <a:r>
              <a:rPr lang="en-GB" sz="9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Thrombus in coronary artery can also embolize. </a:t>
            </a:r>
            <a:endParaRPr sz="9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90475" y="6744200"/>
            <a:ext cx="4501500" cy="258300"/>
          </a:xfrm>
          <a:prstGeom prst="rect">
            <a:avLst/>
          </a:prstGeom>
          <a:noFill/>
          <a:ln cap="flat" cmpd="sng" w="9525">
            <a:solidFill>
              <a:srgbClr val="C27BA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Vasoconstriction reduces lumen size and can therefore potentiate plaque disruption. </a:t>
            </a:r>
            <a:endParaRPr sz="9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90550" y="8337650"/>
            <a:ext cx="4501500" cy="258300"/>
          </a:xfrm>
          <a:prstGeom prst="rect">
            <a:avLst/>
          </a:prstGeom>
          <a:noFill/>
          <a:ln cap="flat" cmpd="sng" w="9525">
            <a:solidFill>
              <a:srgbClr val="C27BA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Inflammatory processes play important roles at all stages of atherosclerosis.</a:t>
            </a:r>
            <a:endParaRPr sz="9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85" name="Google Shape;285;p24"/>
          <p:cNvSpPr txBox="1"/>
          <p:nvPr/>
        </p:nvSpPr>
        <p:spPr>
          <a:xfrm>
            <a:off x="5197900" y="3368575"/>
            <a:ext cx="13881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sz="1200">
                <a:solidFill>
                  <a:srgbClr val="A64D79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2- Role of Acute Plaque Change</a:t>
            </a:r>
            <a:endParaRPr i="0" sz="2300" u="none" cap="none" strike="noStrike">
              <a:solidFill>
                <a:srgbClr val="A64D79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286" name="Google Shape;286;p24"/>
          <p:cNvSpPr txBox="1"/>
          <p:nvPr/>
        </p:nvSpPr>
        <p:spPr>
          <a:xfrm>
            <a:off x="5197900" y="4895175"/>
            <a:ext cx="13881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sz="1200">
                <a:solidFill>
                  <a:srgbClr val="A64D79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3- Role of Coronary Thrombus</a:t>
            </a:r>
            <a:endParaRPr i="0" sz="2300" u="none" cap="none" strike="noStrike">
              <a:solidFill>
                <a:srgbClr val="A64D79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pic>
        <p:nvPicPr>
          <p:cNvPr id="287" name="Google Shape;28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88000" y="7129113"/>
            <a:ext cx="1941000" cy="949223"/>
          </a:xfrm>
          <a:prstGeom prst="rect">
            <a:avLst/>
          </a:prstGeom>
          <a:noFill/>
          <a:ln cap="flat" cmpd="sng" w="9525">
            <a:solidFill>
              <a:srgbClr val="A64D79"/>
            </a:solidFill>
            <a:prstDash val="dash"/>
            <a:round/>
            <a:headEnd len="sm" w="sm" type="none"/>
            <a:tailEnd len="sm" w="sm" type="none"/>
          </a:ln>
        </p:spPr>
      </p:pic>
      <p:sp>
        <p:nvSpPr>
          <p:cNvPr id="288" name="Google Shape;288;p24"/>
          <p:cNvSpPr/>
          <p:nvPr/>
        </p:nvSpPr>
        <p:spPr>
          <a:xfrm>
            <a:off x="90550" y="5633875"/>
            <a:ext cx="2838900" cy="9837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A: We have ﬁxed coronary obstruction (Typical Angina), Atherosclerotic Plaque in the intima blocks 70% of the vessel.</a:t>
            </a:r>
            <a:endParaRPr sz="7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B: Severe Fixed coronary artery, more than 70% is blocked (not important) C: When the Plaque is disrupted it can lead to D AND E . D: Mural thrombus with a Non complete obstruction (causes Unstable angina or acute subendocardial myocardial infarction or sudden death.)</a:t>
            </a:r>
            <a:endParaRPr sz="7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E: When a complete obstruction happen it causes  Acute transmural myocardial infarction or sudden death.</a:t>
            </a:r>
            <a:endParaRPr sz="7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89" name="Google Shape;289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10951" y="5600713"/>
            <a:ext cx="1641150" cy="1084198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dash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9717" y="1569750"/>
            <a:ext cx="676258" cy="957875"/>
          </a:xfrm>
          <a:prstGeom prst="rect">
            <a:avLst/>
          </a:prstGeom>
          <a:noFill/>
          <a:ln cap="flat" cmpd="sng" w="9525">
            <a:solidFill>
              <a:srgbClr val="A64D79"/>
            </a:solidFill>
            <a:prstDash val="dash"/>
            <a:round/>
            <a:headEnd len="sm" w="sm" type="none"/>
            <a:tailEnd len="sm" w="sm" type="none"/>
          </a:ln>
        </p:spPr>
      </p:pic>
      <p:graphicFrame>
        <p:nvGraphicFramePr>
          <p:cNvPr id="295" name="Google Shape;295;p25"/>
          <p:cNvGraphicFramePr/>
          <p:nvPr/>
        </p:nvGraphicFramePr>
        <p:xfrm>
          <a:off x="-9" y="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{A0E4D1AC-A869-46FD-9EFA-04658427BB59}</a:tableStyleId>
              </a:tblPr>
              <a:tblGrid>
                <a:gridCol w="1374250"/>
                <a:gridCol w="5483750"/>
              </a:tblGrid>
              <a:tr h="6373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6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Angina Pectoris</a:t>
                      </a:r>
                      <a:endParaRPr b="1" sz="2800" u="none" cap="none" strike="noStrike">
                        <a:solidFill>
                          <a:srgbClr val="FFFFFF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84300" marB="84300" marR="78375" marL="783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 hMerge="1"/>
              </a:tr>
              <a:tr h="1066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rgbClr val="FFFFFF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Definition </a:t>
                      </a:r>
                      <a:endParaRPr b="1" sz="1800">
                        <a:solidFill>
                          <a:srgbClr val="FFFFFF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84300" marB="84300" marR="78375" marL="783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Angina pectoris is a type of IHD characterized by paroxysmal and usually recurrent attacks of substernal or precordial chest discomfort, described as constricting, crushing, squeezing, choking, or knifelike pain. </a:t>
                      </a:r>
                      <a:r>
                        <a:rPr lang="en-GB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pain can radiate down the left shoulder, left arm, neck or left jaw (referred pain).</a:t>
                      </a:r>
                      <a:endParaRPr sz="12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Another Def. : Intermittent chest pain caused by transient, reversible ischemia.</a:t>
                      </a:r>
                      <a:endParaRPr sz="1200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84300" marB="84300" marR="78375" marL="783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250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Caused by</a:t>
                      </a:r>
                      <a:endParaRPr sz="1300">
                        <a:solidFill>
                          <a:srgbClr val="FFFFFF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84300" marB="84300" marR="78375" marL="783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Angina pectoris is </a:t>
                      </a:r>
                      <a:r>
                        <a:rPr lang="en-GB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due to inadequate perfusion</a:t>
                      </a: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and is caused by transient (15 seconds to 15 minutes) myocardial ischemia that falls short of inducing necrosis i.e. </a:t>
                      </a:r>
                      <a:r>
                        <a:rPr lang="en-GB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duration and severity is not sufficient to cause infarction.</a:t>
                      </a:r>
                      <a:endParaRPr sz="12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84300" marB="84300" marR="78375" marL="783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330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types</a:t>
                      </a:r>
                      <a:endParaRPr sz="1300">
                        <a:solidFill>
                          <a:srgbClr val="FFFFFF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84300" marB="84300" marR="78375" marL="783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1- Typical (stable) angina: • pain on exertion (movement,physical activities) • ﬁxed narrowing of coronary artery</a:t>
                      </a:r>
                      <a:endParaRPr sz="1200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2- Unstable (pre-infarction) angina: • increasing pain with less exertion • plaque disruption and thrombosis </a:t>
                      </a:r>
                      <a:endParaRPr sz="1200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3-Prinzmetal (variant) angina: • pain at rest •coronary artery spasm of unknown etiology (This type is the only type that is </a:t>
                      </a:r>
                      <a:r>
                        <a:rPr b="1" lang="en-GB" sz="1200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not related</a:t>
                      </a:r>
                      <a:r>
                        <a:rPr b="1"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to atherosclerosis)</a:t>
                      </a:r>
                      <a:endParaRPr sz="1200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84300" marB="84300" marR="78375" marL="7837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573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Stable angina / typical angina</a:t>
                      </a:r>
                      <a:endParaRPr sz="1300" u="none" cap="none" strike="noStrike">
                        <a:solidFill>
                          <a:srgbClr val="FFFFFF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84300" marB="84300" marR="78375" marL="783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● Is the most </a:t>
                      </a:r>
                      <a:r>
                        <a:rPr b="1" lang="en-GB" sz="1200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common</a:t>
                      </a: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form of angina </a:t>
                      </a:r>
                      <a:endParaRPr sz="1200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● it is due to a fixed stenosis</a:t>
                      </a:r>
                      <a:r>
                        <a:rPr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2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●</a:t>
                      </a:r>
                      <a:r>
                        <a:rPr lang="en-GB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 chest pain is </a:t>
                      </a:r>
                      <a:r>
                        <a:rPr b="1" lang="en-GB" sz="1200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episodic</a:t>
                      </a: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200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● Occurring reliably after certain levels of exertion </a:t>
                      </a:r>
                      <a:endParaRPr sz="1200">
                        <a:solidFill>
                          <a:srgbClr val="3C78D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● Is caused by atherosclerotic disease with usually ≥</a:t>
                      </a: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70</a:t>
                      </a:r>
                      <a:r>
                        <a:rPr lang="en-GB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</a:t>
                      </a:r>
                      <a:r>
                        <a:rPr b="1" lang="en-GB" sz="1200" u="sng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75</a:t>
                      </a:r>
                      <a:r>
                        <a:rPr lang="en-GB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% narrowing of lumen ( ﬁxed stable critical stenosis). </a:t>
                      </a:r>
                      <a:endParaRPr sz="12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This reduction (due to ≥ 70% stenosis) of blood ﬂow in coronary vessels makes the heart vulnerable, so whenever there is increased demand (Ex:physical activity, emotional excitement,or any other cause of increased cardiac workload) there is angina pain.</a:t>
                      </a:r>
                      <a:endParaRPr sz="1200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● Management : Relieved by rest (ex:decreasing demand) or with vasodilators like sublingual nitroglycerin  </a:t>
                      </a:r>
                      <a:r>
                        <a:rPr lang="en-GB" sz="12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(sublingual drugs have the fastest absorption, we use it here in order to give immediate response )</a:t>
                      </a:r>
                      <a:endParaRPr sz="1000">
                        <a:solidFill>
                          <a:srgbClr val="999999"/>
                        </a:solidFill>
                        <a:latin typeface="Krub"/>
                        <a:ea typeface="Krub"/>
                        <a:cs typeface="Krub"/>
                        <a:sym typeface="Krub"/>
                      </a:endParaRPr>
                    </a:p>
                  </a:txBody>
                  <a:tcPr marT="84300" marB="84300" marR="78375" marL="783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19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800">
                          <a:solidFill>
                            <a:srgbClr val="FFFFFF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Unstable / crescendo  angina</a:t>
                      </a:r>
                      <a:endParaRPr b="1" sz="1800" u="none" cap="none" strike="noStrike">
                        <a:solidFill>
                          <a:srgbClr val="FFFFFF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84300" marB="84300" marR="78375" marL="783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● It is an unstable and </a:t>
                      </a:r>
                      <a:r>
                        <a:rPr lang="en-GB" sz="1200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progressive</a:t>
                      </a:r>
                      <a:r>
                        <a:rPr lang="en-GB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angina condition. </a:t>
                      </a:r>
                      <a:endParaRPr sz="12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● </a:t>
                      </a: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Pain occurs with progressively increasing frequency, and is</a:t>
                      </a:r>
                      <a:endParaRPr sz="1200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precipitated with</a:t>
                      </a:r>
                      <a:r>
                        <a:rPr lang="en-GB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progressively less exertion, (even at rest), </a:t>
                      </a: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and tends to be of more prolonged duration.</a:t>
                      </a:r>
                      <a:endParaRPr sz="1200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● It is induced by </a:t>
                      </a:r>
                      <a:r>
                        <a:rPr lang="en-GB" sz="1200">
                          <a:solidFill>
                            <a:srgbClr val="1155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Small fissure</a:t>
                      </a:r>
                      <a:r>
                        <a:rPr lang="en-GB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</a:t>
                      </a: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or disruption</a:t>
                      </a:r>
                      <a:r>
                        <a:rPr lang="en-GB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or rupture of an atheroma plaque  </a:t>
                      </a: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(acute plaque change), </a:t>
                      </a:r>
                      <a:r>
                        <a:rPr lang="en-GB" sz="1200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 triggering: • Platelet aggregation • Vasoconstriction             • Formation of a mural thrombus that may not be occlusive • Usually proceed MI)</a:t>
                      </a: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(with superimposed thrombosis and partial occlusion of a coronary vessels).</a:t>
                      </a:r>
                      <a:endParaRPr sz="1200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● Unstable angina is often the precursor of subsequent acute MI. Thus also called pre-infarction angina</a:t>
                      </a:r>
                      <a:r>
                        <a:rPr lang="en-GB" sz="12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→ immediate investigation → correct the block within hours</a:t>
                      </a:r>
                      <a:endParaRPr/>
                    </a:p>
                  </a:txBody>
                  <a:tcPr marT="84300" marB="84300" marR="78375" marL="783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51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800">
                          <a:solidFill>
                            <a:srgbClr val="FFFFFF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Prinzmetal /</a:t>
                      </a:r>
                      <a:endParaRPr b="1" sz="1800">
                        <a:solidFill>
                          <a:srgbClr val="FFFFFF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800">
                          <a:solidFill>
                            <a:srgbClr val="FFFFFF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Variant / Vessel spasm angina</a:t>
                      </a:r>
                      <a:endParaRPr b="1" sz="1800" u="none" cap="none" strike="noStrike">
                        <a:solidFill>
                          <a:srgbClr val="FFFFFF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84300" marB="84300" marR="78375" marL="783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● is an uncommon pattern of episodic angina that occurs at rest and is due to coronary artery spasm. </a:t>
                      </a:r>
                      <a:endParaRPr sz="1200">
                        <a:solidFill>
                          <a:srgbClr val="A64D7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● Prinzmetal angina generally responds promptly to vasodilators, such as nitroglycerin and calcium channel blockers. </a:t>
                      </a:r>
                      <a:endParaRPr sz="12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● Not related to atherosclerotic disease (most important feature ) </a:t>
                      </a:r>
                      <a:endParaRPr sz="12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● The etiology is not clear.</a:t>
                      </a:r>
                      <a:endParaRPr sz="12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2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(This type is the only type that is </a:t>
                      </a:r>
                      <a:r>
                        <a:rPr b="1" lang="en-GB" sz="1200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not related</a:t>
                      </a:r>
                      <a:r>
                        <a:rPr b="1"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to atherosclerosis)</a:t>
                      </a:r>
                      <a:endParaRPr sz="12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84300" marB="84300" marR="78375" marL="783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0" name="Google Shape;300;p26"/>
          <p:cNvGraphicFramePr/>
          <p:nvPr/>
        </p:nvGraphicFramePr>
        <p:xfrm>
          <a:off x="-68" y="90851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{68F10DC3-A4B9-4D53-B141-664226F2BBA3}</a:tableStyleId>
              </a:tblPr>
              <a:tblGrid>
                <a:gridCol w="1220100"/>
                <a:gridCol w="5637900"/>
              </a:tblGrid>
              <a:tr h="3529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Definition</a:t>
                      </a:r>
                      <a:endParaRPr b="1">
                        <a:solidFill>
                          <a:schemeClr val="lt2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solidFill>
                            <a:srgbClr val="A64D7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 death of cardiac muscle (coagulative necrosis) resulting from ischemia. </a:t>
                      </a:r>
                      <a:r>
                        <a:rPr b="1" lang="en-GB" sz="1100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 severity or duration of ischemia is enough to cause cardiac muscle death</a:t>
                      </a:r>
                      <a:endParaRPr b="1" sz="1100">
                        <a:solidFill>
                          <a:srgbClr val="3C78D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Titillium Web"/>
                        <a:buChar char="➢"/>
                      </a:pPr>
                      <a:r>
                        <a:rPr lang="en-GB" sz="11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The commonly affected coronary vessel in MI:</a:t>
                      </a:r>
                      <a:endParaRPr sz="11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 persons with right dominant coronary artery heart (90% of</a:t>
                      </a:r>
                      <a:endParaRPr sz="11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population) the commonly affected blood vessels are:</a:t>
                      </a:r>
                      <a:endParaRPr sz="11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Comfortaa"/>
                        <a:buAutoNum type="arabicPeriod"/>
                      </a:pPr>
                      <a:r>
                        <a:rPr lang="en-GB" sz="11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100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2 cm proximal</a:t>
                      </a:r>
                      <a:r>
                        <a:rPr lang="en-GB" sz="11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GB" sz="1100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Left anterior descending artery.(40-50%).</a:t>
                      </a:r>
                      <a:r>
                        <a:rPr lang="en-GB" sz="1100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“Most commonly affected artery”, ● anterior left ventricle ● anterior septum ● apex circumferentially</a:t>
                      </a:r>
                      <a:endParaRPr sz="1100">
                        <a:solidFill>
                          <a:srgbClr val="3C78D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Titillium Web"/>
                        <a:buAutoNum type="arabicPeriod"/>
                      </a:pPr>
                      <a:r>
                        <a:rPr lang="en-GB" sz="11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</a:t>
                      </a:r>
                      <a:r>
                        <a:rPr lang="en-GB" sz="1100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1st</a:t>
                      </a:r>
                      <a:r>
                        <a:rPr lang="en-GB" sz="1100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and last thirds of</a:t>
                      </a:r>
                      <a:r>
                        <a:rPr lang="en-GB" sz="11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Right coronary artery (30-40%), </a:t>
                      </a:r>
                      <a:r>
                        <a:rPr lang="en-GB" sz="1100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● posterior left ventricle ● posterior septum ● right ventricular free wall, sometime</a:t>
                      </a:r>
                      <a:endParaRPr sz="1100">
                        <a:solidFill>
                          <a:srgbClr val="3C78D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Titillium Web"/>
                        <a:buAutoNum type="arabicPeriod"/>
                      </a:pPr>
                      <a:r>
                        <a:rPr lang="en-GB" sz="11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Left circumﬂex artery (about 20%), </a:t>
                      </a:r>
                      <a:r>
                        <a:rPr lang="en-GB" sz="1100">
                          <a:solidFill>
                            <a:srgbClr val="3D85C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infarct involves lateral left ventricle except the ape</a:t>
                      </a:r>
                      <a:r>
                        <a:rPr lang="en-GB" sz="1100">
                          <a:solidFill>
                            <a:srgbClr val="3D85C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x</a:t>
                      </a:r>
                      <a:endParaRPr>
                        <a:solidFill>
                          <a:schemeClr val="dk2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569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Risk factors</a:t>
                      </a:r>
                      <a:endParaRPr b="1" sz="1100">
                        <a:solidFill>
                          <a:schemeClr val="lt2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C27BA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Are the same as those of coronary atherosclerosis.</a:t>
                      </a:r>
                      <a:endParaRPr sz="1100">
                        <a:solidFill>
                          <a:srgbClr val="C27BA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rgbClr val="C27BA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27BA0"/>
                        </a:buClr>
                        <a:buSzPts val="1100"/>
                        <a:buFont typeface="Comfortaa"/>
                        <a:buChar char="➢"/>
                      </a:pPr>
                      <a:r>
                        <a:rPr b="1" lang="en-GB" sz="1100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Atherosclerosis</a:t>
                      </a:r>
                      <a:r>
                        <a:rPr lang="en-GB" sz="1100">
                          <a:solidFill>
                            <a:srgbClr val="C27BA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+ age + male gender.</a:t>
                      </a:r>
                      <a:endParaRPr sz="1100">
                        <a:solidFill>
                          <a:srgbClr val="C27BA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rgbClr val="C27BA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27BA0"/>
                        </a:buClr>
                        <a:buSzPts val="1100"/>
                        <a:buFont typeface="Titillium Web"/>
                        <a:buChar char="➢"/>
                      </a:pPr>
                      <a:r>
                        <a:rPr lang="en-GB" sz="1100">
                          <a:solidFill>
                            <a:srgbClr val="C27BA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Females are more affected after menopause due to decreased estrogen production.</a:t>
                      </a:r>
                      <a:endParaRPr sz="1100">
                        <a:solidFill>
                          <a:srgbClr val="C27BA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8897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Sequence of events</a:t>
                      </a:r>
                      <a:r>
                        <a:rPr b="1" lang="en-GB" sz="1100">
                          <a:solidFill>
                            <a:schemeClr val="lt2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b="1" sz="1100">
                        <a:solidFill>
                          <a:schemeClr val="lt2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009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Types</a:t>
                      </a:r>
                      <a:endParaRPr b="1" sz="1100">
                        <a:solidFill>
                          <a:schemeClr val="lt2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-29845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Century Gothic"/>
                        <a:buAutoNum type="arabicPeriod"/>
                      </a:pPr>
                      <a:r>
                        <a:rPr b="1" lang="en-GB" sz="11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Transmural : </a:t>
                      </a:r>
                      <a:r>
                        <a:rPr lang="en-GB" sz="11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Full thickness (&gt;50% of the wall).</a:t>
                      </a:r>
                      <a:endParaRPr sz="11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98450" lvl="0" marL="4572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Century Gothic"/>
                        <a:buAutoNum type="arabicPeriod"/>
                      </a:pPr>
                      <a:r>
                        <a:rPr b="1" lang="en-GB" sz="11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Subendocardial : </a:t>
                      </a:r>
                      <a:r>
                        <a:rPr lang="en-GB" sz="11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Inner 1/3 of myocardium. </a:t>
                      </a:r>
                      <a:r>
                        <a:rPr lang="en-GB" sz="1100">
                          <a:solidFill>
                            <a:srgbClr val="6AA84F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 infarction as usual will start distal to the vessel but will stop due to </a:t>
                      </a:r>
                      <a:r>
                        <a:rPr lang="en-GB" sz="1100">
                          <a:solidFill>
                            <a:srgbClr val="3C78D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Two mechanisms:</a:t>
                      </a:r>
                      <a:endParaRPr sz="1100">
                        <a:solidFill>
                          <a:srgbClr val="3C78D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1155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•Fixed atherosclerosis but with increased</a:t>
                      </a:r>
                      <a:endParaRPr sz="1100">
                        <a:solidFill>
                          <a:srgbClr val="1155CC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1155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demand,vasospasm</a:t>
                      </a:r>
                      <a:r>
                        <a:rPr lang="en-GB" sz="1100">
                          <a:solidFill>
                            <a:srgbClr val="1155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100">
                          <a:solidFill>
                            <a:srgbClr val="1155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or hypotension</a:t>
                      </a:r>
                      <a:endParaRPr sz="1100">
                        <a:solidFill>
                          <a:srgbClr val="1155CC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1155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•Evolving transmural with relieve of</a:t>
                      </a:r>
                      <a:endParaRPr sz="1100">
                        <a:solidFill>
                          <a:srgbClr val="1155CC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1155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the obstruction (often multifocal) </a:t>
                      </a:r>
                      <a:endParaRPr sz="1100">
                        <a:solidFill>
                          <a:srgbClr val="1155CC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301" name="Google Shape;301;p26"/>
          <p:cNvSpPr txBox="1"/>
          <p:nvPr>
            <p:ph idx="4294967295" type="title"/>
          </p:nvPr>
        </p:nvSpPr>
        <p:spPr>
          <a:xfrm>
            <a:off x="1053825" y="123100"/>
            <a:ext cx="4750200" cy="607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Myocardial infarction(MI) (Heart attack)</a:t>
            </a:r>
            <a:endParaRPr b="1" sz="27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02" name="Google Shape;302;p26"/>
          <p:cNvSpPr txBox="1"/>
          <p:nvPr/>
        </p:nvSpPr>
        <p:spPr>
          <a:xfrm>
            <a:off x="1954850" y="5646725"/>
            <a:ext cx="4317900" cy="2904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999999"/>
                </a:solidFill>
              </a:rPr>
              <a:t> احتمالية إصابة النساء تتساوى مع الرجال فقط بعد انقطاع الطمث، قبل انقطاع الطمث تكون احتمالية الإصابة أقل من الرجال</a:t>
            </a:r>
            <a:endParaRPr sz="700">
              <a:solidFill>
                <a:srgbClr val="999999"/>
              </a:solidFill>
            </a:endParaRPr>
          </a:p>
        </p:txBody>
      </p:sp>
      <p:sp>
        <p:nvSpPr>
          <p:cNvPr id="303" name="Google Shape;303;p26"/>
          <p:cNvSpPr txBox="1"/>
          <p:nvPr/>
        </p:nvSpPr>
        <p:spPr>
          <a:xfrm>
            <a:off x="1524820" y="6102862"/>
            <a:ext cx="318900" cy="3078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b="1"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4" name="Google Shape;304;p26"/>
          <p:cNvSpPr/>
          <p:nvPr/>
        </p:nvSpPr>
        <p:spPr>
          <a:xfrm flipH="1">
            <a:off x="2373485" y="6401668"/>
            <a:ext cx="747000" cy="57900"/>
          </a:xfrm>
          <a:prstGeom prst="parallelogram">
            <a:avLst>
              <a:gd fmla="val 96952" name="adj"/>
            </a:avLst>
          </a:prstGeom>
          <a:solidFill>
            <a:srgbClr val="4A86E8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  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05" name="Google Shape;305;p26"/>
          <p:cNvSpPr/>
          <p:nvPr/>
        </p:nvSpPr>
        <p:spPr>
          <a:xfrm flipH="1">
            <a:off x="3057103" y="6401668"/>
            <a:ext cx="747000" cy="57900"/>
          </a:xfrm>
          <a:prstGeom prst="parallelogram">
            <a:avLst>
              <a:gd fmla="val 96952" name="adj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  </a:t>
            </a:r>
            <a:endParaRPr sz="1100"/>
          </a:p>
        </p:txBody>
      </p:sp>
      <p:sp>
        <p:nvSpPr>
          <p:cNvPr id="306" name="Google Shape;306;p26"/>
          <p:cNvSpPr/>
          <p:nvPr/>
        </p:nvSpPr>
        <p:spPr>
          <a:xfrm flipH="1">
            <a:off x="3740404" y="6401668"/>
            <a:ext cx="747000" cy="57900"/>
          </a:xfrm>
          <a:prstGeom prst="parallelogram">
            <a:avLst>
              <a:gd fmla="val 96952" name="adj"/>
            </a:avLst>
          </a:prstGeom>
          <a:solidFill>
            <a:srgbClr val="C2C2C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  </a:t>
            </a:r>
            <a:endParaRPr sz="1100"/>
          </a:p>
        </p:txBody>
      </p:sp>
      <p:sp>
        <p:nvSpPr>
          <p:cNvPr id="307" name="Google Shape;307;p26"/>
          <p:cNvSpPr/>
          <p:nvPr/>
        </p:nvSpPr>
        <p:spPr>
          <a:xfrm flipH="1">
            <a:off x="4424023" y="6401668"/>
            <a:ext cx="747000" cy="57900"/>
          </a:xfrm>
          <a:prstGeom prst="parallelogram">
            <a:avLst>
              <a:gd fmla="val 96952" name="adj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  </a:t>
            </a:r>
            <a:endParaRPr sz="1100"/>
          </a:p>
        </p:txBody>
      </p:sp>
      <p:sp>
        <p:nvSpPr>
          <p:cNvPr id="308" name="Google Shape;308;p26"/>
          <p:cNvSpPr/>
          <p:nvPr/>
        </p:nvSpPr>
        <p:spPr>
          <a:xfrm>
            <a:off x="4423944" y="6463728"/>
            <a:ext cx="747000" cy="57900"/>
          </a:xfrm>
          <a:prstGeom prst="parallelogram">
            <a:avLst>
              <a:gd fmla="val 96952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6"/>
          <p:cNvSpPr/>
          <p:nvPr/>
        </p:nvSpPr>
        <p:spPr>
          <a:xfrm flipH="1">
            <a:off x="5107398" y="6401662"/>
            <a:ext cx="747000" cy="57900"/>
          </a:xfrm>
          <a:prstGeom prst="parallelogram">
            <a:avLst>
              <a:gd fmla="val 96952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  </a:t>
            </a:r>
            <a:endParaRPr sz="1100"/>
          </a:p>
        </p:txBody>
      </p:sp>
      <p:sp>
        <p:nvSpPr>
          <p:cNvPr id="310" name="Google Shape;310;p26"/>
          <p:cNvSpPr txBox="1"/>
          <p:nvPr/>
        </p:nvSpPr>
        <p:spPr>
          <a:xfrm>
            <a:off x="2241429" y="6551507"/>
            <a:ext cx="287700" cy="3078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b="1"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1" name="Google Shape;311;p26"/>
          <p:cNvSpPr txBox="1"/>
          <p:nvPr/>
        </p:nvSpPr>
        <p:spPr>
          <a:xfrm>
            <a:off x="2899665" y="6102860"/>
            <a:ext cx="287700" cy="3078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b="1"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2" name="Google Shape;312;p26"/>
          <p:cNvSpPr txBox="1"/>
          <p:nvPr/>
        </p:nvSpPr>
        <p:spPr>
          <a:xfrm>
            <a:off x="3575947" y="6551508"/>
            <a:ext cx="318900" cy="3078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b="1"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3" name="Google Shape;313;p26"/>
          <p:cNvSpPr txBox="1"/>
          <p:nvPr/>
        </p:nvSpPr>
        <p:spPr>
          <a:xfrm>
            <a:off x="4274755" y="6102862"/>
            <a:ext cx="287700" cy="3078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b="1"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4" name="Google Shape;314;p26"/>
          <p:cNvSpPr txBox="1"/>
          <p:nvPr/>
        </p:nvSpPr>
        <p:spPr>
          <a:xfrm>
            <a:off x="4899484" y="6551508"/>
            <a:ext cx="318900" cy="3078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 b="1"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5" name="Google Shape;315;p26"/>
          <p:cNvSpPr txBox="1"/>
          <p:nvPr/>
        </p:nvSpPr>
        <p:spPr>
          <a:xfrm>
            <a:off x="5641752" y="6102862"/>
            <a:ext cx="287700" cy="3078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b="1"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6" name="Google Shape;316;p26"/>
          <p:cNvSpPr/>
          <p:nvPr/>
        </p:nvSpPr>
        <p:spPr>
          <a:xfrm flipH="1">
            <a:off x="1707027" y="6401668"/>
            <a:ext cx="747000" cy="57900"/>
          </a:xfrm>
          <a:prstGeom prst="parallelogram">
            <a:avLst>
              <a:gd fmla="val 96952" name="adj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  </a:t>
            </a:r>
            <a:endParaRPr sz="1100"/>
          </a:p>
        </p:txBody>
      </p:sp>
      <p:sp>
        <p:nvSpPr>
          <p:cNvPr id="317" name="Google Shape;317;p26"/>
          <p:cNvSpPr txBox="1"/>
          <p:nvPr/>
        </p:nvSpPr>
        <p:spPr>
          <a:xfrm>
            <a:off x="1264275" y="6551492"/>
            <a:ext cx="8400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Long standing atherosclerotic plaque</a:t>
            </a:r>
            <a:endParaRPr b="1" sz="7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8" name="Google Shape;318;p26"/>
          <p:cNvSpPr txBox="1"/>
          <p:nvPr/>
        </p:nvSpPr>
        <p:spPr>
          <a:xfrm>
            <a:off x="1974769" y="5946952"/>
            <a:ext cx="7941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Acute plaque change</a:t>
            </a:r>
            <a:endParaRPr b="1" sz="7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9" name="Google Shape;319;p26"/>
          <p:cNvSpPr txBox="1"/>
          <p:nvPr/>
        </p:nvSpPr>
        <p:spPr>
          <a:xfrm>
            <a:off x="2646622" y="6525793"/>
            <a:ext cx="7941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Disruption of the plaque</a:t>
            </a:r>
            <a:endParaRPr b="1" sz="7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0" name="Google Shape;320;p26"/>
          <p:cNvSpPr txBox="1"/>
          <p:nvPr/>
        </p:nvSpPr>
        <p:spPr>
          <a:xfrm>
            <a:off x="3361854" y="5941250"/>
            <a:ext cx="7941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Thrombus formation</a:t>
            </a:r>
            <a:endParaRPr b="1" sz="7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1" name="Google Shape;321;p26"/>
          <p:cNvSpPr txBox="1"/>
          <p:nvPr/>
        </p:nvSpPr>
        <p:spPr>
          <a:xfrm>
            <a:off x="4029378" y="6525796"/>
            <a:ext cx="7941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Ischemia</a:t>
            </a:r>
            <a:endParaRPr b="1" sz="7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2" name="Google Shape;322;p26"/>
          <p:cNvSpPr txBox="1"/>
          <p:nvPr/>
        </p:nvSpPr>
        <p:spPr>
          <a:xfrm>
            <a:off x="4705219" y="5941250"/>
            <a:ext cx="7941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Hypoxia</a:t>
            </a:r>
            <a:endParaRPr b="1" sz="7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3" name="Google Shape;323;p26"/>
          <p:cNvSpPr/>
          <p:nvPr/>
        </p:nvSpPr>
        <p:spPr>
          <a:xfrm>
            <a:off x="5790866" y="6463738"/>
            <a:ext cx="747000" cy="57900"/>
          </a:xfrm>
          <a:prstGeom prst="parallelogram">
            <a:avLst>
              <a:gd fmla="val 96952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4" name="Google Shape;324;p26"/>
          <p:cNvGrpSpPr/>
          <p:nvPr/>
        </p:nvGrpSpPr>
        <p:grpSpPr>
          <a:xfrm>
            <a:off x="1310734" y="6402396"/>
            <a:ext cx="5532011" cy="119960"/>
            <a:chOff x="1005934" y="6402396"/>
            <a:chExt cx="5532011" cy="119960"/>
          </a:xfrm>
        </p:grpSpPr>
        <p:sp>
          <p:nvSpPr>
            <p:cNvPr id="325" name="Google Shape;325;p26"/>
            <p:cNvSpPr/>
            <p:nvPr/>
          </p:nvSpPr>
          <p:spPr>
            <a:xfrm flipH="1">
              <a:off x="1006013" y="6402396"/>
              <a:ext cx="747000" cy="57900"/>
            </a:xfrm>
            <a:prstGeom prst="parallelogram">
              <a:avLst>
                <a:gd fmla="val 96952" name="adj"/>
              </a:avLst>
            </a:prstGeom>
            <a:solidFill>
              <a:srgbClr val="3D85C6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/>
                <a:t>  </a:t>
              </a:r>
              <a:endParaRPr sz="1100"/>
            </a:p>
          </p:txBody>
        </p:sp>
        <p:sp>
          <p:nvSpPr>
            <p:cNvPr id="326" name="Google Shape;326;p26"/>
            <p:cNvSpPr/>
            <p:nvPr/>
          </p:nvSpPr>
          <p:spPr>
            <a:xfrm>
              <a:off x="1005934" y="6464457"/>
              <a:ext cx="747000" cy="57900"/>
            </a:xfrm>
            <a:prstGeom prst="parallelogram">
              <a:avLst>
                <a:gd fmla="val 96952" name="adj"/>
              </a:avLst>
            </a:prstGeom>
            <a:solidFill>
              <a:srgbClr val="073763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26"/>
            <p:cNvSpPr/>
            <p:nvPr/>
          </p:nvSpPr>
          <p:spPr>
            <a:xfrm>
              <a:off x="2373406" y="6463728"/>
              <a:ext cx="747000" cy="57900"/>
            </a:xfrm>
            <a:prstGeom prst="parallelogram">
              <a:avLst>
                <a:gd fmla="val 96952" name="adj"/>
              </a:avLst>
            </a:prstGeom>
            <a:solidFill>
              <a:srgbClr val="C9DAF8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6"/>
            <p:cNvSpPr/>
            <p:nvPr/>
          </p:nvSpPr>
          <p:spPr>
            <a:xfrm>
              <a:off x="3057024" y="6463728"/>
              <a:ext cx="747000" cy="57900"/>
            </a:xfrm>
            <a:prstGeom prst="parallelogram">
              <a:avLst>
                <a:gd fmla="val 96952" name="adj"/>
              </a:avLst>
            </a:prstGeom>
            <a:solidFill>
              <a:srgbClr val="3D85C6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6"/>
            <p:cNvSpPr/>
            <p:nvPr/>
          </p:nvSpPr>
          <p:spPr>
            <a:xfrm>
              <a:off x="3740326" y="6463728"/>
              <a:ext cx="747000" cy="57900"/>
            </a:xfrm>
            <a:prstGeom prst="parallelogram">
              <a:avLst>
                <a:gd fmla="val 96952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26"/>
            <p:cNvSpPr/>
            <p:nvPr/>
          </p:nvSpPr>
          <p:spPr>
            <a:xfrm>
              <a:off x="1706949" y="6463728"/>
              <a:ext cx="747000" cy="57900"/>
            </a:xfrm>
            <a:prstGeom prst="parallelogram">
              <a:avLst>
                <a:gd fmla="val 96952" name="adj"/>
              </a:avLst>
            </a:prstGeom>
            <a:solidFill>
              <a:srgbClr val="6FA8DC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6"/>
            <p:cNvSpPr/>
            <p:nvPr/>
          </p:nvSpPr>
          <p:spPr>
            <a:xfrm>
              <a:off x="5107320" y="6463722"/>
              <a:ext cx="747000" cy="57900"/>
            </a:xfrm>
            <a:prstGeom prst="parallelogram">
              <a:avLst>
                <a:gd fmla="val 96952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6"/>
            <p:cNvSpPr/>
            <p:nvPr/>
          </p:nvSpPr>
          <p:spPr>
            <a:xfrm>
              <a:off x="4423944" y="6463728"/>
              <a:ext cx="747000" cy="57900"/>
            </a:xfrm>
            <a:prstGeom prst="parallelogram">
              <a:avLst>
                <a:gd fmla="val 96952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26"/>
            <p:cNvSpPr/>
            <p:nvPr/>
          </p:nvSpPr>
          <p:spPr>
            <a:xfrm flipH="1">
              <a:off x="5790945" y="6402404"/>
              <a:ext cx="747000" cy="57900"/>
            </a:xfrm>
            <a:prstGeom prst="parallelogram">
              <a:avLst>
                <a:gd fmla="val 96952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/>
                <a:t>  </a:t>
              </a:r>
              <a:endParaRPr sz="1100"/>
            </a:p>
          </p:txBody>
        </p:sp>
      </p:grpSp>
      <p:sp>
        <p:nvSpPr>
          <p:cNvPr id="334" name="Google Shape;334;p26"/>
          <p:cNvSpPr txBox="1"/>
          <p:nvPr/>
        </p:nvSpPr>
        <p:spPr>
          <a:xfrm>
            <a:off x="6325342" y="6551508"/>
            <a:ext cx="287700" cy="3078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endParaRPr b="1" sz="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5" name="Google Shape;335;p26"/>
          <p:cNvSpPr txBox="1"/>
          <p:nvPr/>
        </p:nvSpPr>
        <p:spPr>
          <a:xfrm>
            <a:off x="5412117" y="6525796"/>
            <a:ext cx="7941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Irreversible cell injury</a:t>
            </a:r>
            <a:endParaRPr b="1" sz="7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6" name="Google Shape;336;p26"/>
          <p:cNvSpPr txBox="1"/>
          <p:nvPr/>
        </p:nvSpPr>
        <p:spPr>
          <a:xfrm>
            <a:off x="6048574" y="5946946"/>
            <a:ext cx="7941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Cardiac muscle necrosis </a:t>
            </a:r>
            <a:endParaRPr b="1" sz="7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7" name="Google Shape;337;p26"/>
          <p:cNvSpPr txBox="1"/>
          <p:nvPr/>
        </p:nvSpPr>
        <p:spPr>
          <a:xfrm>
            <a:off x="4455366" y="6787911"/>
            <a:ext cx="270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(Unlike angina)</a:t>
            </a:r>
            <a:endParaRPr sz="6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8" name="Google Shape;338;p26"/>
          <p:cNvSpPr txBox="1"/>
          <p:nvPr/>
        </p:nvSpPr>
        <p:spPr>
          <a:xfrm>
            <a:off x="1294400" y="7243900"/>
            <a:ext cx="54864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sequence above will lead to MI.</a:t>
            </a:r>
            <a:endParaRPr sz="11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type of necrosis is coagulative necrosis</a:t>
            </a:r>
            <a:endParaRPr sz="1100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Note: the thrombus usually evolves to completely occlude the lumen of the coronary vessel within minutes</a:t>
            </a:r>
            <a:endParaRPr sz="11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39" name="Google Shape;339;p2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3400" y="72109"/>
            <a:ext cx="582100" cy="5017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6">
            <a:hlinkClick r:id="rId5"/>
          </p:cNvPr>
          <p:cNvSpPr txBox="1"/>
          <p:nvPr/>
        </p:nvSpPr>
        <p:spPr>
          <a:xfrm>
            <a:off x="4250002" y="505336"/>
            <a:ext cx="38289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u="sng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Helpful video</a:t>
            </a:r>
            <a:endParaRPr sz="800" u="sng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41" name="Google Shape;341;p26"/>
          <p:cNvSpPr txBox="1"/>
          <p:nvPr/>
        </p:nvSpPr>
        <p:spPr>
          <a:xfrm>
            <a:off x="1220035" y="1423280"/>
            <a:ext cx="54864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“Necrosis of the heart muscle resulting from ischemia.” </a:t>
            </a:r>
            <a:r>
              <a:rPr b="1" lang="en-GB" sz="4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Robbins book</a:t>
            </a:r>
            <a:endParaRPr b="1" sz="4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42" name="Google Shape;34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3475" y="8350050"/>
            <a:ext cx="1957324" cy="1508824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dash"/>
            <a:round/>
            <a:headEnd len="sm" w="sm" type="none"/>
            <a:tailEnd len="sm" w="sm" type="none"/>
          </a:ln>
        </p:spPr>
      </p:pic>
      <p:grpSp>
        <p:nvGrpSpPr>
          <p:cNvPr id="343" name="Google Shape;343;p26"/>
          <p:cNvGrpSpPr/>
          <p:nvPr/>
        </p:nvGrpSpPr>
        <p:grpSpPr>
          <a:xfrm>
            <a:off x="5804030" y="1696748"/>
            <a:ext cx="928681" cy="1037511"/>
            <a:chOff x="5542725" y="2349537"/>
            <a:chExt cx="1259399" cy="1215738"/>
          </a:xfrm>
        </p:grpSpPr>
        <p:pic>
          <p:nvPicPr>
            <p:cNvPr id="344" name="Google Shape;344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542725" y="2349537"/>
              <a:ext cx="1259399" cy="1215738"/>
            </a:xfrm>
            <a:prstGeom prst="rect">
              <a:avLst/>
            </a:prstGeom>
            <a:noFill/>
            <a:ln cap="flat" cmpd="sng" w="9525">
              <a:solidFill>
                <a:srgbClr val="434343"/>
              </a:solidFill>
              <a:prstDash val="dash"/>
              <a:round/>
              <a:headEnd len="sm" w="sm" type="none"/>
              <a:tailEnd len="sm" w="sm" type="none"/>
            </a:ln>
          </p:spPr>
        </p:pic>
        <p:sp>
          <p:nvSpPr>
            <p:cNvPr id="345" name="Google Shape;345;p26"/>
            <p:cNvSpPr/>
            <p:nvPr/>
          </p:nvSpPr>
          <p:spPr>
            <a:xfrm>
              <a:off x="5653653" y="2931090"/>
              <a:ext cx="201600" cy="153000"/>
            </a:xfrm>
            <a:prstGeom prst="rect">
              <a:avLst/>
            </a:prstGeom>
            <a:noFill/>
            <a:ln cap="flat" cmpd="sng" w="9525">
              <a:solidFill>
                <a:srgbClr val="98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6"/>
            <p:cNvSpPr/>
            <p:nvPr/>
          </p:nvSpPr>
          <p:spPr>
            <a:xfrm flipH="1" rot="10800000">
              <a:off x="6385513" y="2840678"/>
              <a:ext cx="380400" cy="131100"/>
            </a:xfrm>
            <a:prstGeom prst="rect">
              <a:avLst/>
            </a:prstGeom>
            <a:noFill/>
            <a:ln cap="flat" cmpd="sng" w="9525">
              <a:solidFill>
                <a:srgbClr val="98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47" name="Google Shape;347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71000" y="7955349"/>
            <a:ext cx="564299" cy="185500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dash"/>
            <a:round/>
            <a:headEnd len="sm" w="sm" type="none"/>
            <a:tailEnd len="sm" w="sm" type="none"/>
          </a:ln>
        </p:spPr>
      </p:pic>
      <p:cxnSp>
        <p:nvCxnSpPr>
          <p:cNvPr id="348" name="Google Shape;348;p26"/>
          <p:cNvCxnSpPr/>
          <p:nvPr/>
        </p:nvCxnSpPr>
        <p:spPr>
          <a:xfrm rot="10800000">
            <a:off x="6125925" y="8096700"/>
            <a:ext cx="93000" cy="1086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dash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7"/>
          <p:cNvSpPr/>
          <p:nvPr/>
        </p:nvSpPr>
        <p:spPr>
          <a:xfrm>
            <a:off x="484524" y="5279949"/>
            <a:ext cx="5589300" cy="713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28600" lvl="0" marL="45720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4546A"/>
              </a:buClr>
              <a:buSzPts val="1200"/>
              <a:buFont typeface="Titillium Web"/>
              <a:buNone/>
            </a:pPr>
            <a:r>
              <a:t/>
            </a:r>
            <a:endParaRPr sz="1200">
              <a:solidFill>
                <a:srgbClr val="44546A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286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200"/>
              <a:buFont typeface="Titillium Web"/>
              <a:buNone/>
            </a:pPr>
            <a:r>
              <a:rPr lang="en-GB"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GB" sz="12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Severe ischemia lasting at least</a:t>
            </a:r>
            <a:r>
              <a:rPr lang="en-GB" sz="12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1" lang="en-GB" sz="12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20 to 40 minutes</a:t>
            </a:r>
            <a:r>
              <a:rPr lang="en-GB" sz="12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GB" sz="12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causes</a:t>
            </a:r>
            <a:r>
              <a:rPr lang="en-GB" sz="12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1" lang="en-GB" sz="12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irreversible injury</a:t>
            </a:r>
            <a:r>
              <a:rPr lang="en-GB" sz="1200">
                <a:solidFill>
                  <a:srgbClr val="98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GB" sz="12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and</a:t>
            </a:r>
            <a:r>
              <a:rPr lang="en-GB" sz="1200">
                <a:solidFill>
                  <a:srgbClr val="44546A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1" lang="en-GB" sz="12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myocardial necrosis</a:t>
            </a:r>
            <a:r>
              <a:rPr lang="en-GB" sz="12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GB"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on the ultrastructural level (on electron microscopy).</a:t>
            </a:r>
            <a:endParaRPr sz="12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4" name="Google Shape;354;p27"/>
          <p:cNvSpPr/>
          <p:nvPr/>
        </p:nvSpPr>
        <p:spPr>
          <a:xfrm flipH="1" rot="10800000">
            <a:off x="1768264" y="2403122"/>
            <a:ext cx="943500" cy="55500"/>
          </a:xfrm>
          <a:prstGeom prst="roundRect">
            <a:avLst>
              <a:gd fmla="val 50000" name="adj"/>
            </a:avLst>
          </a:prstGeom>
          <a:solidFill>
            <a:srgbClr val="A4C2F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27"/>
          <p:cNvSpPr txBox="1"/>
          <p:nvPr>
            <p:ph idx="4294967295" type="title"/>
          </p:nvPr>
        </p:nvSpPr>
        <p:spPr>
          <a:xfrm>
            <a:off x="790475" y="46100"/>
            <a:ext cx="5358000" cy="8595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Pathogenesis of MI</a:t>
            </a:r>
            <a:r>
              <a:rPr b="1" lang="en-GB"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(Female slides)</a:t>
            </a:r>
            <a:endParaRPr b="1" sz="36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6" name="Google Shape;356;p27"/>
          <p:cNvSpPr/>
          <p:nvPr/>
        </p:nvSpPr>
        <p:spPr>
          <a:xfrm>
            <a:off x="712082" y="2077584"/>
            <a:ext cx="749400" cy="754200"/>
          </a:xfrm>
          <a:prstGeom prst="ellipse">
            <a:avLst/>
          </a:prstGeom>
          <a:noFill/>
          <a:ln cap="flat" cmpd="sng" w="381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B5394"/>
                </a:solidFill>
                <a:latin typeface="Titillium Web"/>
                <a:ea typeface="Titillium Web"/>
                <a:cs typeface="Titillium Web"/>
                <a:sym typeface="Titillium Web"/>
              </a:rPr>
              <a:t>1</a:t>
            </a:r>
            <a:endParaRPr b="1" sz="1800">
              <a:solidFill>
                <a:srgbClr val="0B539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7" name="Google Shape;357;p27"/>
          <p:cNvSpPr txBox="1"/>
          <p:nvPr/>
        </p:nvSpPr>
        <p:spPr>
          <a:xfrm>
            <a:off x="469553" y="3098822"/>
            <a:ext cx="14007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Acute plaque change</a:t>
            </a:r>
            <a:endParaRPr b="1" sz="13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8" name="Google Shape;358;p27"/>
          <p:cNvSpPr txBox="1"/>
          <p:nvPr/>
        </p:nvSpPr>
        <p:spPr>
          <a:xfrm>
            <a:off x="193896" y="3426722"/>
            <a:ext cx="2104412" cy="679050"/>
          </a:xfrm>
          <a:prstGeom prst="rect">
            <a:avLst/>
          </a:prstGeom>
          <a:noFill/>
          <a:ln cap="flat" cmpd="sng" w="9525">
            <a:solidFill>
              <a:srgbClr val="C27BA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(Sudden change in the structure of an atheromatous plaque e.g. disruption, ulceration, rupture or intraplaque hemorrhage).</a:t>
            </a:r>
            <a:endParaRPr sz="8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8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9" name="Google Shape;359;p27"/>
          <p:cNvSpPr/>
          <p:nvPr/>
        </p:nvSpPr>
        <p:spPr>
          <a:xfrm>
            <a:off x="3018563" y="2074127"/>
            <a:ext cx="749400" cy="754200"/>
          </a:xfrm>
          <a:prstGeom prst="ellipse">
            <a:avLst/>
          </a:prstGeom>
          <a:noFill/>
          <a:ln cap="flat" cmpd="sng" w="3810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endParaRPr b="1" sz="1800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0" name="Google Shape;360;p27"/>
          <p:cNvSpPr/>
          <p:nvPr/>
        </p:nvSpPr>
        <p:spPr>
          <a:xfrm>
            <a:off x="5325081" y="2074116"/>
            <a:ext cx="749400" cy="754200"/>
          </a:xfrm>
          <a:prstGeom prst="ellipse">
            <a:avLst/>
          </a:prstGeom>
          <a:noFill/>
          <a:ln cap="flat" cmpd="sng" w="38100">
            <a:solidFill>
              <a:srgbClr val="9FC5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9FC5E8"/>
                </a:solidFill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endParaRPr b="1" sz="1800">
              <a:solidFill>
                <a:srgbClr val="9FC5E8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1" name="Google Shape;361;p27"/>
          <p:cNvSpPr txBox="1"/>
          <p:nvPr/>
        </p:nvSpPr>
        <p:spPr>
          <a:xfrm>
            <a:off x="2692922" y="3091901"/>
            <a:ext cx="14007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Thrombus formation</a:t>
            </a:r>
            <a:endParaRPr b="1" sz="13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2" name="Google Shape;362;p27"/>
          <p:cNvSpPr/>
          <p:nvPr/>
        </p:nvSpPr>
        <p:spPr>
          <a:xfrm flipH="1" rot="10800000">
            <a:off x="4074786" y="2380022"/>
            <a:ext cx="943500" cy="55500"/>
          </a:xfrm>
          <a:prstGeom prst="roundRect">
            <a:avLst>
              <a:gd fmla="val 50000" name="adj"/>
            </a:avLst>
          </a:prstGeom>
          <a:solidFill>
            <a:srgbClr val="A4C2F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27"/>
          <p:cNvSpPr txBox="1"/>
          <p:nvPr/>
        </p:nvSpPr>
        <p:spPr>
          <a:xfrm>
            <a:off x="5039947" y="3091888"/>
            <a:ext cx="14007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Occlusion of the lumen</a:t>
            </a:r>
            <a:r>
              <a:rPr b="1" lang="en-GB" sz="1300">
                <a:solidFill>
                  <a:srgbClr val="6FA8DC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b="1" sz="1300">
              <a:solidFill>
                <a:srgbClr val="6FA8D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4" name="Google Shape;364;p27"/>
          <p:cNvSpPr/>
          <p:nvPr/>
        </p:nvSpPr>
        <p:spPr>
          <a:xfrm>
            <a:off x="490393" y="951047"/>
            <a:ext cx="5877300" cy="859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Most common cause is</a:t>
            </a:r>
            <a:r>
              <a:rPr lang="en-GB" sz="12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GB" sz="12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acute </a:t>
            </a:r>
            <a:r>
              <a:rPr b="1" lang="en-GB" sz="12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thrombosis</a:t>
            </a:r>
            <a:r>
              <a:rPr b="1" lang="en-GB" sz="1200">
                <a:solidFill>
                  <a:srgbClr val="99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GB" sz="12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(in coronary arteries)</a:t>
            </a:r>
            <a:r>
              <a:rPr b="1" lang="en-GB" sz="12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GB"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on a preexisting disrupted atherosclerotic plaque. In the typical case of MI, the following sequence of events usually occur:</a:t>
            </a:r>
            <a:endParaRPr sz="12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5" name="Google Shape;365;p27"/>
          <p:cNvSpPr txBox="1"/>
          <p:nvPr>
            <p:ph idx="4294967295" type="title"/>
          </p:nvPr>
        </p:nvSpPr>
        <p:spPr>
          <a:xfrm>
            <a:off x="843949" y="4454550"/>
            <a:ext cx="5170200" cy="754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88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Severity of ischemia</a:t>
            </a:r>
            <a:endParaRPr b="1" sz="2866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6" name="Google Shape;366;p27"/>
          <p:cNvSpPr/>
          <p:nvPr/>
        </p:nvSpPr>
        <p:spPr>
          <a:xfrm rot="10800000">
            <a:off x="40929" y="5279799"/>
            <a:ext cx="890100" cy="713700"/>
          </a:xfrm>
          <a:prstGeom prst="triangle">
            <a:avLst>
              <a:gd fmla="val 50000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7"/>
          <p:cNvSpPr/>
          <p:nvPr/>
        </p:nvSpPr>
        <p:spPr>
          <a:xfrm>
            <a:off x="484440" y="6064940"/>
            <a:ext cx="5589300" cy="936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900">
              <a:solidFill>
                <a:schemeClr val="dk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8" name="Google Shape;368;p27"/>
          <p:cNvSpPr/>
          <p:nvPr/>
        </p:nvSpPr>
        <p:spPr>
          <a:xfrm rot="10800000">
            <a:off x="40927" y="6064560"/>
            <a:ext cx="892500" cy="936600"/>
          </a:xfrm>
          <a:prstGeom prst="triangle">
            <a:avLst>
              <a:gd fmla="val 50000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7"/>
          <p:cNvSpPr/>
          <p:nvPr/>
        </p:nvSpPr>
        <p:spPr>
          <a:xfrm>
            <a:off x="484443" y="7058328"/>
            <a:ext cx="5589300" cy="1206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28600" lvl="0" marL="45720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itillium Web"/>
              <a:buNone/>
            </a:pPr>
            <a:r>
              <a:rPr lang="en-GB"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full size of the infarct is usually determined within</a:t>
            </a:r>
            <a:r>
              <a:rPr lang="en-GB" sz="12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1" lang="en-GB" sz="12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3-6 hours</a:t>
            </a:r>
            <a:r>
              <a:rPr lang="en-GB" sz="1200">
                <a:solidFill>
                  <a:srgbClr val="98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GB" sz="12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o</a:t>
            </a:r>
            <a:r>
              <a:rPr lang="en-GB"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f the onset of severe myocardial ischemia. During this period,</a:t>
            </a:r>
            <a:r>
              <a:rPr lang="en-GB" sz="12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1" lang="en-GB" sz="12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lysis </a:t>
            </a:r>
            <a:r>
              <a:rPr lang="en-GB"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of the</a:t>
            </a:r>
            <a:r>
              <a:rPr lang="en-GB" sz="12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1" lang="en-GB" sz="12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thrombus</a:t>
            </a:r>
            <a:r>
              <a:rPr lang="en-GB" sz="12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GB"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by treatment with streptokinase or tissue plasminogen activator, may</a:t>
            </a:r>
            <a:r>
              <a:rPr lang="en-GB" sz="12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1" lang="en-GB" sz="12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limit</a:t>
            </a:r>
            <a:r>
              <a:rPr lang="en-GB" sz="12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GB"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size of the infarct. So any intervention in this time frame can potentially limit the final extent of necrosis.</a:t>
            </a:r>
            <a:endParaRPr sz="12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70" name="Google Shape;370;p27"/>
          <p:cNvSpPr/>
          <p:nvPr/>
        </p:nvSpPr>
        <p:spPr>
          <a:xfrm rot="10800000">
            <a:off x="40551" y="7058272"/>
            <a:ext cx="890400" cy="1206600"/>
          </a:xfrm>
          <a:prstGeom prst="triangle">
            <a:avLst>
              <a:gd fmla="val 50000" name="adj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1" name="Google Shape;37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50" y="4213950"/>
            <a:ext cx="1384649" cy="9764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Dot"/>
            <a:round/>
            <a:headEnd len="sm" w="sm" type="none"/>
            <a:tailEnd len="sm" w="sm" type="none"/>
          </a:ln>
        </p:spPr>
      </p:pic>
      <p:sp>
        <p:nvSpPr>
          <p:cNvPr id="372" name="Google Shape;372;p27"/>
          <p:cNvSpPr txBox="1"/>
          <p:nvPr/>
        </p:nvSpPr>
        <p:spPr>
          <a:xfrm>
            <a:off x="6752900" y="59432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27"/>
          <p:cNvSpPr txBox="1"/>
          <p:nvPr/>
        </p:nvSpPr>
        <p:spPr>
          <a:xfrm>
            <a:off x="946350" y="6133379"/>
            <a:ext cx="4965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Myocardial necrosis mostly starts in the </a:t>
            </a:r>
            <a:r>
              <a:rPr lang="en-GB" sz="12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sub-endocardial region</a:t>
            </a:r>
            <a:r>
              <a:rPr lang="en-GB"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 (because it is less perfused and has high intramural pressure).</a:t>
            </a:r>
            <a:r>
              <a:rPr lang="en-GB" sz="8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 that a very narrow zone of myocardium immediately beneath the endocardium is  spared from necrosis because it can be oxygenated by diffusion from the ventricle.</a:t>
            </a:r>
            <a:r>
              <a:rPr b="1" lang="en-GB" sz="6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1" lang="en-GB" sz="4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Robbins book</a:t>
            </a:r>
            <a:endParaRPr sz="12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74" name="Google Shape;37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600" y="8480775"/>
            <a:ext cx="1916173" cy="136370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dash"/>
            <a:round/>
            <a:headEnd len="sm" w="sm" type="none"/>
            <a:tailEnd len="sm" w="sm" type="none"/>
          </a:ln>
        </p:spPr>
      </p:pic>
      <p:sp>
        <p:nvSpPr>
          <p:cNvPr id="375" name="Google Shape;375;p27"/>
          <p:cNvSpPr txBox="1"/>
          <p:nvPr/>
        </p:nvSpPr>
        <p:spPr>
          <a:xfrm>
            <a:off x="2194275" y="8583925"/>
            <a:ext cx="4354800" cy="1157400"/>
          </a:xfrm>
          <a:prstGeom prst="rect">
            <a:avLst/>
          </a:prstGeom>
          <a:noFill/>
          <a:ln cap="flat" cmpd="sng" w="9525">
            <a:solidFill>
              <a:srgbClr val="6AA84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800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reperfusion injury</a:t>
            </a:r>
            <a:r>
              <a:rPr lang="en-GB" sz="800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 can incite </a:t>
            </a:r>
            <a:r>
              <a:rPr i="1" lang="en-GB" sz="800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greater</a:t>
            </a:r>
            <a:r>
              <a:rPr lang="en-GB" sz="800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 local damage than the damage might have occurred without rapid restoration of blood flow. reperfusion injury is </a:t>
            </a:r>
            <a:r>
              <a:rPr b="1" lang="en-GB" sz="800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mediated in part by oxygen free radicals</a:t>
            </a:r>
            <a:r>
              <a:rPr lang="en-GB" sz="800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 generated by the increased number of infiltrating leukocytes facilitated by reperfusion. Reperfusion-induced microvascular injury causes not only hemorrhage but also endothelial swelling that occludes capillaries and may prevent local blood flow (called </a:t>
            </a:r>
            <a:r>
              <a:rPr i="1" lang="en-GB" sz="800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no-reflow</a:t>
            </a:r>
            <a:r>
              <a:rPr lang="en-GB" sz="800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).</a:t>
            </a:r>
            <a:endParaRPr sz="800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A reperfused infarct usually has hemorrhage because the vasculature injured during the period of ischemia is leaky after flow is restored</a:t>
            </a:r>
            <a:endParaRPr sz="800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76" name="Google Shape;376;p27"/>
          <p:cNvSpPr txBox="1"/>
          <p:nvPr/>
        </p:nvSpPr>
        <p:spPr>
          <a:xfrm>
            <a:off x="2376696" y="3426722"/>
            <a:ext cx="2104500" cy="679200"/>
          </a:xfrm>
          <a:prstGeom prst="rect">
            <a:avLst/>
          </a:prstGeom>
          <a:noFill/>
          <a:ln cap="flat" cmpd="sng" w="9525">
            <a:solidFill>
              <a:srgbClr val="C27BA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Exposure of the thrombogenic subendothelial basement membrane resulting in </a:t>
            </a:r>
            <a:r>
              <a:rPr b="1" lang="en-GB" sz="8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thrombus formation</a:t>
            </a:r>
            <a:endParaRPr b="1" sz="800">
              <a:solidFill>
                <a:srgbClr val="CC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77" name="Google Shape;377;p27"/>
          <p:cNvSpPr txBox="1"/>
          <p:nvPr/>
        </p:nvSpPr>
        <p:spPr>
          <a:xfrm>
            <a:off x="4559590" y="3426659"/>
            <a:ext cx="2104500" cy="679200"/>
          </a:xfrm>
          <a:prstGeom prst="rect">
            <a:avLst/>
          </a:prstGeom>
          <a:noFill/>
          <a:ln cap="flat" cmpd="sng" w="9525">
            <a:solidFill>
              <a:srgbClr val="C27BA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Frequently within minutes</a:t>
            </a: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, the </a:t>
            </a:r>
            <a:r>
              <a:rPr b="1"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thrombus</a:t>
            </a: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 evolves to completely</a:t>
            </a:r>
            <a:r>
              <a:rPr lang="en-GB" sz="8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1" lang="en-GB" sz="8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occlude</a:t>
            </a:r>
            <a:r>
              <a:rPr lang="en-GB" sz="8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lumen of the coronary vessel.</a:t>
            </a:r>
            <a:endParaRPr b="1" sz="800">
              <a:solidFill>
                <a:srgbClr val="CC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8"/>
          <p:cNvSpPr/>
          <p:nvPr/>
        </p:nvSpPr>
        <p:spPr>
          <a:xfrm>
            <a:off x="474604" y="4663389"/>
            <a:ext cx="5908500" cy="550500"/>
          </a:xfrm>
          <a:prstGeom prst="roundRect">
            <a:avLst>
              <a:gd fmla="val 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     </a:t>
            </a:r>
            <a:r>
              <a:rPr lang="en-GB" sz="9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Other factors, such as blood vessel spasm, alterations in blood pressure, heart rate, and cardiac rhythm.</a:t>
            </a:r>
            <a:endParaRPr sz="9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83" name="Google Shape;383;p28"/>
          <p:cNvSpPr/>
          <p:nvPr/>
        </p:nvSpPr>
        <p:spPr>
          <a:xfrm>
            <a:off x="474604" y="4025626"/>
            <a:ext cx="5908500" cy="550500"/>
          </a:xfrm>
          <a:prstGeom prst="roundRect">
            <a:avLst>
              <a:gd fmla="val 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extent of collateral blood vessels</a:t>
            </a:r>
            <a:endParaRPr sz="10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84" name="Google Shape;384;p28"/>
          <p:cNvSpPr/>
          <p:nvPr/>
        </p:nvSpPr>
        <p:spPr>
          <a:xfrm>
            <a:off x="474604" y="3408495"/>
            <a:ext cx="5908500" cy="550500"/>
          </a:xfrm>
          <a:prstGeom prst="roundRect">
            <a:avLst>
              <a:gd fmla="val 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oxygen needs of the myocardium at risk</a:t>
            </a:r>
            <a:endParaRPr sz="10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85" name="Google Shape;385;p28"/>
          <p:cNvSpPr/>
          <p:nvPr/>
        </p:nvSpPr>
        <p:spPr>
          <a:xfrm>
            <a:off x="474604" y="2764136"/>
            <a:ext cx="5908500" cy="550500"/>
          </a:xfrm>
          <a:prstGeom prst="roundRect">
            <a:avLst>
              <a:gd fmla="val 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duration of the occlusion</a:t>
            </a:r>
            <a:endParaRPr sz="10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86" name="Google Shape;386;p28"/>
          <p:cNvSpPr/>
          <p:nvPr/>
        </p:nvSpPr>
        <p:spPr>
          <a:xfrm>
            <a:off x="474604" y="2131137"/>
            <a:ext cx="5908500" cy="550500"/>
          </a:xfrm>
          <a:prstGeom prst="roundRect">
            <a:avLst>
              <a:gd fmla="val 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size of the area supplied by the obstructed vessels.</a:t>
            </a:r>
            <a:endParaRPr sz="10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87" name="Google Shape;387;p28"/>
          <p:cNvSpPr/>
          <p:nvPr/>
        </p:nvSpPr>
        <p:spPr>
          <a:xfrm>
            <a:off x="474500" y="1518684"/>
            <a:ext cx="5908500" cy="550500"/>
          </a:xfrm>
          <a:prstGeom prst="roundRect">
            <a:avLst>
              <a:gd fmla="val 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The location, severity, and rate of development of coronary atherosclerotic obstructions</a:t>
            </a:r>
            <a:endParaRPr sz="10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88" name="Google Shape;388;p28"/>
          <p:cNvSpPr txBox="1"/>
          <p:nvPr>
            <p:ph idx="4294967295" type="title"/>
          </p:nvPr>
        </p:nvSpPr>
        <p:spPr>
          <a:xfrm>
            <a:off x="120700" y="30925"/>
            <a:ext cx="6858000" cy="68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b="1" lang="en-GB" sz="36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Pathogenesis Cont. </a:t>
            </a:r>
            <a:r>
              <a:rPr b="1" lang="en-GB"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(Female slides)</a:t>
            </a:r>
            <a:endParaRPr b="1" sz="32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9" name="Google Shape;389;p28"/>
          <p:cNvSpPr/>
          <p:nvPr/>
        </p:nvSpPr>
        <p:spPr>
          <a:xfrm>
            <a:off x="474511" y="5321905"/>
            <a:ext cx="5908500" cy="550500"/>
          </a:xfrm>
          <a:prstGeom prst="roundRect">
            <a:avLst>
              <a:gd fmla="val 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addition reperfusion may limit the size of the infarct.</a:t>
            </a:r>
            <a:endParaRPr sz="10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aphicFrame>
        <p:nvGraphicFramePr>
          <p:cNvPr id="390" name="Google Shape;390;p28"/>
          <p:cNvGraphicFramePr/>
          <p:nvPr/>
        </p:nvGraphicFramePr>
        <p:xfrm>
          <a:off x="3" y="639790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{68F10DC3-A4B9-4D53-B141-664226F2BBA3}</a:tableStyleId>
              </a:tblPr>
              <a:tblGrid>
                <a:gridCol w="876725"/>
                <a:gridCol w="2608250"/>
                <a:gridCol w="3373025"/>
              </a:tblGrid>
              <a:tr h="393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Time</a:t>
                      </a:r>
                      <a:endParaRPr b="1" sz="12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Gross changes</a:t>
                      </a:r>
                      <a:endParaRPr b="1" sz="1200">
                        <a:solidFill>
                          <a:schemeClr val="l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Microscopic changes</a:t>
                      </a:r>
                      <a:endParaRPr b="1" sz="1200">
                        <a:solidFill>
                          <a:schemeClr val="l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</a:tr>
              <a:tr h="393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0-4h</a:t>
                      </a:r>
                      <a:endParaRPr b="1" sz="1200">
                        <a:solidFill>
                          <a:schemeClr val="l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None</a:t>
                      </a:r>
                      <a:endParaRPr sz="12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None</a:t>
                      </a:r>
                      <a:endParaRPr sz="12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3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4-12h</a:t>
                      </a:r>
                      <a:endParaRPr b="1" sz="1200">
                        <a:solidFill>
                          <a:schemeClr val="l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Mottling </a:t>
                      </a:r>
                      <a:endParaRPr sz="12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Coagulation necrosis</a:t>
                      </a:r>
                      <a:endParaRPr b="1" sz="1200">
                        <a:solidFill>
                          <a:srgbClr val="CC000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8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12-24h</a:t>
                      </a:r>
                      <a:endParaRPr b="1" sz="1200">
                        <a:solidFill>
                          <a:schemeClr val="l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Mottling</a:t>
                      </a:r>
                      <a:endParaRPr sz="12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Coagulation necrosis, </a:t>
                      </a:r>
                      <a:r>
                        <a:rPr b="1" lang="en-GB" sz="1200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neutrophils</a:t>
                      </a:r>
                      <a:r>
                        <a:rPr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come in</a:t>
                      </a:r>
                      <a:endParaRPr sz="12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8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1-7 days</a:t>
                      </a:r>
                      <a:endParaRPr b="1" sz="1200">
                        <a:solidFill>
                          <a:schemeClr val="l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Yellow infarct center</a:t>
                      </a:r>
                      <a:endParaRPr sz="12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Neutrophils die</a:t>
                      </a:r>
                      <a:r>
                        <a:rPr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</a:t>
                      </a:r>
                      <a:r>
                        <a:rPr b="1" lang="en-GB" sz="1200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macrophages</a:t>
                      </a:r>
                      <a:r>
                        <a:rPr b="1"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come to eat dead cells</a:t>
                      </a:r>
                      <a:endParaRPr sz="12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3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1-2 w</a:t>
                      </a:r>
                      <a:endParaRPr b="1" sz="1200">
                        <a:solidFill>
                          <a:schemeClr val="l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dk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Yellow center, red border</a:t>
                      </a:r>
                      <a:endParaRPr sz="1200">
                        <a:solidFill>
                          <a:schemeClr val="dk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Granulation tissue</a:t>
                      </a:r>
                      <a:r>
                        <a:rPr b="1" lang="en-GB" sz="1200">
                          <a:solidFill>
                            <a:srgbClr val="6AA84F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*</a:t>
                      </a:r>
                      <a:endParaRPr b="1" sz="1200">
                        <a:solidFill>
                          <a:srgbClr val="6AA84F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3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2-8 w</a:t>
                      </a:r>
                      <a:endParaRPr b="1" sz="1200">
                        <a:solidFill>
                          <a:schemeClr val="l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98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GB" sz="1200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Scar</a:t>
                      </a:r>
                      <a:endParaRPr b="1" sz="1200">
                        <a:solidFill>
                          <a:srgbClr val="CC000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CC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Collagen</a:t>
                      </a:r>
                      <a:endParaRPr b="1" sz="1200">
                        <a:solidFill>
                          <a:srgbClr val="CC000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91" name="Google Shape;391;p28"/>
          <p:cNvSpPr txBox="1"/>
          <p:nvPr>
            <p:ph idx="4294967295" type="title"/>
          </p:nvPr>
        </p:nvSpPr>
        <p:spPr>
          <a:xfrm>
            <a:off x="858350" y="5706689"/>
            <a:ext cx="5140800" cy="8103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Morphologic changes in MI</a:t>
            </a:r>
            <a:endParaRPr b="1" sz="27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2" name="Google Shape;392;p28"/>
          <p:cNvSpPr/>
          <p:nvPr/>
        </p:nvSpPr>
        <p:spPr>
          <a:xfrm>
            <a:off x="474608" y="1518687"/>
            <a:ext cx="383700" cy="5505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1</a:t>
            </a:r>
            <a:endParaRPr b="1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3" name="Google Shape;393;p28"/>
          <p:cNvSpPr/>
          <p:nvPr/>
        </p:nvSpPr>
        <p:spPr>
          <a:xfrm>
            <a:off x="474510" y="2131140"/>
            <a:ext cx="383700" cy="5505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2</a:t>
            </a:r>
            <a:endParaRPr b="1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4" name="Google Shape;394;p28"/>
          <p:cNvSpPr/>
          <p:nvPr/>
        </p:nvSpPr>
        <p:spPr>
          <a:xfrm>
            <a:off x="474510" y="2764148"/>
            <a:ext cx="383700" cy="5505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3</a:t>
            </a:r>
            <a:endParaRPr b="1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5" name="Google Shape;395;p28"/>
          <p:cNvSpPr/>
          <p:nvPr/>
        </p:nvSpPr>
        <p:spPr>
          <a:xfrm>
            <a:off x="474608" y="3408494"/>
            <a:ext cx="383700" cy="5505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4</a:t>
            </a:r>
            <a:endParaRPr b="1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6" name="Google Shape;396;p28"/>
          <p:cNvSpPr/>
          <p:nvPr/>
        </p:nvSpPr>
        <p:spPr>
          <a:xfrm>
            <a:off x="474608" y="4025628"/>
            <a:ext cx="383700" cy="5505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5</a:t>
            </a:r>
            <a:endParaRPr b="1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7" name="Google Shape;397;p28"/>
          <p:cNvSpPr/>
          <p:nvPr/>
        </p:nvSpPr>
        <p:spPr>
          <a:xfrm>
            <a:off x="474510" y="4663391"/>
            <a:ext cx="383700" cy="5505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6</a:t>
            </a:r>
            <a:endParaRPr b="1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8" name="Google Shape;398;p28"/>
          <p:cNvSpPr/>
          <p:nvPr/>
        </p:nvSpPr>
        <p:spPr>
          <a:xfrm>
            <a:off x="474510" y="5321905"/>
            <a:ext cx="383700" cy="5505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7</a:t>
            </a:r>
            <a:endParaRPr b="1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9" name="Google Shape;399;p28"/>
          <p:cNvSpPr/>
          <p:nvPr/>
        </p:nvSpPr>
        <p:spPr>
          <a:xfrm>
            <a:off x="490260" y="718825"/>
            <a:ext cx="5877300" cy="670800"/>
          </a:xfrm>
          <a:prstGeom prst="roundRect">
            <a:avLst>
              <a:gd fmla="val 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precise location, size, and specific morphologic features of</a:t>
            </a:r>
            <a:r>
              <a:rPr lang="en-GB"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GB"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an</a:t>
            </a:r>
            <a:r>
              <a:rPr lang="en-GB"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	</a:t>
            </a:r>
            <a:endParaRPr sz="12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acute myocardial infarct depend on:</a:t>
            </a:r>
            <a:endParaRPr sz="12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00" name="Google Shape;400;p28"/>
          <p:cNvSpPr/>
          <p:nvPr/>
        </p:nvSpPr>
        <p:spPr>
          <a:xfrm>
            <a:off x="578900" y="5989201"/>
            <a:ext cx="279300" cy="291900"/>
          </a:xfrm>
          <a:prstGeom prst="star5">
            <a:avLst>
              <a:gd fmla="val 21129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28"/>
          <p:cNvSpPr txBox="1"/>
          <p:nvPr/>
        </p:nvSpPr>
        <p:spPr>
          <a:xfrm>
            <a:off x="-65050" y="9542075"/>
            <a:ext cx="6987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*the granulation tissue, it’s not stable ( it’s not fibrotic ) thus it will be </a:t>
            </a:r>
            <a:r>
              <a:rPr b="1" lang="en-GB" sz="10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prone</a:t>
            </a:r>
            <a:r>
              <a:rPr b="1" lang="en-GB" sz="1000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 to complication ( </a:t>
            </a:r>
            <a:r>
              <a:rPr b="1" lang="en-GB" sz="1000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rupture</a:t>
            </a:r>
            <a:r>
              <a:rPr b="1" lang="en-GB" sz="1000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the infarcted area )</a:t>
            </a:r>
            <a:endParaRPr b="1" sz="1000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551" y="881050"/>
            <a:ext cx="1037102" cy="80961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</p:pic>
      <p:pic>
        <p:nvPicPr>
          <p:cNvPr id="407" name="Google Shape;40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7377" y="881050"/>
            <a:ext cx="1037102" cy="80961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</p:pic>
      <p:pic>
        <p:nvPicPr>
          <p:cNvPr id="408" name="Google Shape;40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7975" y="881050"/>
            <a:ext cx="1037102" cy="80961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</p:pic>
      <p:pic>
        <p:nvPicPr>
          <p:cNvPr id="409" name="Google Shape;40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901" y="3286871"/>
            <a:ext cx="1380725" cy="142135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</p:pic>
      <p:pic>
        <p:nvPicPr>
          <p:cNvPr id="410" name="Google Shape;410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24751" y="3286871"/>
            <a:ext cx="1380725" cy="142135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</p:pic>
      <p:sp>
        <p:nvSpPr>
          <p:cNvPr id="411" name="Google Shape;411;p29"/>
          <p:cNvSpPr txBox="1"/>
          <p:nvPr/>
        </p:nvSpPr>
        <p:spPr>
          <a:xfrm>
            <a:off x="560551" y="1739408"/>
            <a:ext cx="1037100" cy="1045500"/>
          </a:xfrm>
          <a:prstGeom prst="rect">
            <a:avLst/>
          </a:prstGeom>
          <a:noFill/>
          <a:ln cap="flat" cmpd="sng" w="9525">
            <a:solidFill>
              <a:srgbClr val="A64D79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A</a:t>
            </a: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. plaque rupture without superimposed thrombus in patient who died suddenly </a:t>
            </a:r>
            <a:endParaRPr sz="8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12" name="Google Shape;412;p29"/>
          <p:cNvSpPr txBox="1"/>
          <p:nvPr/>
        </p:nvSpPr>
        <p:spPr>
          <a:xfrm>
            <a:off x="1737377" y="1748974"/>
            <a:ext cx="1037100" cy="1421400"/>
          </a:xfrm>
          <a:prstGeom prst="rect">
            <a:avLst/>
          </a:prstGeom>
          <a:noFill/>
          <a:ln cap="flat" cmpd="sng" w="9525">
            <a:solidFill>
              <a:srgbClr val="A64D79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B</a:t>
            </a: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. Acute coronary thrombosis superimposed</a:t>
            </a:r>
            <a:endParaRPr sz="8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 on an atherosclerotic plaque with focal </a:t>
            </a:r>
            <a:endParaRPr sz="8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disruption of the fibrous cap, </a:t>
            </a:r>
            <a:endParaRPr sz="8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triggering fatal myocardial infarction</a:t>
            </a:r>
            <a:endParaRPr b="1" sz="8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13" name="Google Shape;413;p29"/>
          <p:cNvSpPr txBox="1"/>
          <p:nvPr/>
        </p:nvSpPr>
        <p:spPr>
          <a:xfrm>
            <a:off x="2937989" y="1748974"/>
            <a:ext cx="1037100" cy="1421400"/>
          </a:xfrm>
          <a:prstGeom prst="rect">
            <a:avLst/>
          </a:prstGeom>
          <a:noFill/>
          <a:ln cap="flat" cmpd="sng" w="9525">
            <a:solidFill>
              <a:srgbClr val="A64D79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C</a:t>
            </a: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. Massive plaque rupture with superimposed thrombus, also triggering a fatal myocardial infarction (special stain highlighting fibrin in red) in both.</a:t>
            </a:r>
            <a:endParaRPr sz="8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414" name="Google Shape;414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12075" y="6502175"/>
            <a:ext cx="2534398" cy="3339775"/>
          </a:xfrm>
          <a:prstGeom prst="rect">
            <a:avLst/>
          </a:prstGeom>
          <a:noFill/>
          <a:ln cap="flat" cmpd="sng" w="9525">
            <a:solidFill>
              <a:srgbClr val="3C78D8"/>
            </a:solidFill>
            <a:prstDash val="dashDot"/>
            <a:round/>
            <a:headEnd len="sm" w="sm" type="none"/>
            <a:tailEnd len="sm" w="sm" type="none"/>
          </a:ln>
        </p:spPr>
      </p:pic>
      <p:pic>
        <p:nvPicPr>
          <p:cNvPr id="415" name="Google Shape;415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35601" y="3303845"/>
            <a:ext cx="3208499" cy="142135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</p:pic>
      <p:sp>
        <p:nvSpPr>
          <p:cNvPr id="416" name="Google Shape;416;p29"/>
          <p:cNvSpPr txBox="1"/>
          <p:nvPr/>
        </p:nvSpPr>
        <p:spPr>
          <a:xfrm>
            <a:off x="3335601" y="4783505"/>
            <a:ext cx="3208500" cy="5391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8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Coagulation necrosis: Can be seen after the ﬁrst 4 hours till the end. Neutrophils: Can be seen after the ﬁrst 12 hour till the 3rd day Macrophages: can be seen after the second day till the 7th day.</a:t>
            </a:r>
            <a:endParaRPr b="1" sz="8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17" name="Google Shape;417;p29"/>
          <p:cNvSpPr txBox="1"/>
          <p:nvPr/>
        </p:nvSpPr>
        <p:spPr>
          <a:xfrm>
            <a:off x="5865432" y="5071041"/>
            <a:ext cx="678600" cy="3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MED439</a:t>
            </a:r>
            <a:endParaRPr b="1" sz="900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18" name="Google Shape;418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38601" y="881050"/>
            <a:ext cx="1037100" cy="809619"/>
          </a:xfrm>
          <a:prstGeom prst="rect">
            <a:avLst/>
          </a:prstGeom>
          <a:noFill/>
          <a:ln cap="flat" cmpd="sng" w="9525">
            <a:solidFill>
              <a:srgbClr val="A64D79"/>
            </a:solidFill>
            <a:prstDash val="dashDot"/>
            <a:round/>
            <a:headEnd len="sm" w="sm" type="none"/>
            <a:tailEnd len="sm" w="sm" type="none"/>
          </a:ln>
        </p:spPr>
      </p:pic>
      <p:pic>
        <p:nvPicPr>
          <p:cNvPr id="419" name="Google Shape;419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60349" y="881050"/>
            <a:ext cx="1037099" cy="809619"/>
          </a:xfrm>
          <a:prstGeom prst="rect">
            <a:avLst/>
          </a:prstGeom>
          <a:noFill/>
          <a:ln cap="flat" cmpd="sng" w="9525">
            <a:solidFill>
              <a:srgbClr val="A64D79"/>
            </a:solidFill>
            <a:prstDash val="dashDot"/>
            <a:round/>
            <a:headEnd len="sm" w="sm" type="none"/>
            <a:tailEnd len="sm" w="sm" type="none"/>
          </a:ln>
        </p:spPr>
      </p:pic>
      <p:sp>
        <p:nvSpPr>
          <p:cNvPr id="420" name="Google Shape;420;p29"/>
          <p:cNvSpPr txBox="1"/>
          <p:nvPr/>
        </p:nvSpPr>
        <p:spPr>
          <a:xfrm>
            <a:off x="4138601" y="1748974"/>
            <a:ext cx="1037100" cy="1479600"/>
          </a:xfrm>
          <a:prstGeom prst="rect">
            <a:avLst/>
          </a:prstGeom>
          <a:noFill/>
          <a:ln cap="flat" cmpd="sng" w="9525">
            <a:solidFill>
              <a:srgbClr val="A64D79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A</a:t>
            </a: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.one-day-old infarct showing coagulative necrosis with few neutrophils, wavy fibers with elongation, and narrowing, compared with adjacent normal fibers (lower right).</a:t>
            </a:r>
            <a:endParaRPr sz="8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sz="8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21" name="Google Shape;421;p29"/>
          <p:cNvSpPr txBox="1"/>
          <p:nvPr/>
        </p:nvSpPr>
        <p:spPr>
          <a:xfrm>
            <a:off x="5260349" y="1748974"/>
            <a:ext cx="1037100" cy="1479600"/>
          </a:xfrm>
          <a:prstGeom prst="rect">
            <a:avLst/>
          </a:prstGeom>
          <a:noFill/>
          <a:ln cap="flat" cmpd="sng" w="9525">
            <a:solidFill>
              <a:srgbClr val="A64D79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B</a:t>
            </a: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. Dense neutrophilic infiltrate in an area of acute myocardial infarction of 3 to 4 days' duration.</a:t>
            </a:r>
            <a:endParaRPr sz="8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422" name="Google Shape;422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13900" y="4793722"/>
            <a:ext cx="1380725" cy="699439"/>
          </a:xfrm>
          <a:prstGeom prst="rect">
            <a:avLst/>
          </a:prstGeom>
          <a:noFill/>
          <a:ln cap="flat" cmpd="sng" w="9525">
            <a:solidFill>
              <a:srgbClr val="A64D79"/>
            </a:solidFill>
            <a:prstDash val="dashDot"/>
            <a:round/>
            <a:headEnd len="sm" w="sm" type="none"/>
            <a:tailEnd len="sm" w="sm" type="none"/>
          </a:ln>
        </p:spPr>
      </p:pic>
      <p:sp>
        <p:nvSpPr>
          <p:cNvPr id="423" name="Google Shape;423;p29"/>
          <p:cNvSpPr txBox="1"/>
          <p:nvPr/>
        </p:nvSpPr>
        <p:spPr>
          <a:xfrm>
            <a:off x="313976" y="5578658"/>
            <a:ext cx="1380600" cy="699300"/>
          </a:xfrm>
          <a:prstGeom prst="rect">
            <a:avLst/>
          </a:prstGeom>
          <a:noFill/>
          <a:ln cap="flat" cmpd="sng" w="9525">
            <a:solidFill>
              <a:srgbClr val="A64D79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C. </a:t>
            </a: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Nearly complete removal of necrotic myocytes by phagocytosis (approximately 7 to 10 days).</a:t>
            </a: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sz="8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424" name="Google Shape;424;p2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769475" y="4790564"/>
            <a:ext cx="1380725" cy="699415"/>
          </a:xfrm>
          <a:prstGeom prst="rect">
            <a:avLst/>
          </a:prstGeom>
          <a:noFill/>
          <a:ln cap="flat" cmpd="sng" w="9525">
            <a:solidFill>
              <a:srgbClr val="A64D79"/>
            </a:solidFill>
            <a:prstDash val="dashDot"/>
            <a:round/>
            <a:headEnd len="sm" w="sm" type="none"/>
            <a:tailEnd len="sm" w="sm" type="none"/>
          </a:ln>
        </p:spPr>
      </p:pic>
      <p:sp>
        <p:nvSpPr>
          <p:cNvPr id="425" name="Google Shape;425;p29"/>
          <p:cNvSpPr txBox="1"/>
          <p:nvPr/>
        </p:nvSpPr>
        <p:spPr>
          <a:xfrm>
            <a:off x="1769451" y="5572319"/>
            <a:ext cx="1380600" cy="699300"/>
          </a:xfrm>
          <a:prstGeom prst="rect">
            <a:avLst/>
          </a:prstGeom>
          <a:noFill/>
          <a:ln cap="flat" cmpd="sng" w="9525">
            <a:solidFill>
              <a:srgbClr val="A64D79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D</a:t>
            </a:r>
            <a:r>
              <a:rPr b="1"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. </a:t>
            </a:r>
            <a:r>
              <a:rPr lang="en-GB" sz="8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Granulation tissue approximately 3 weeks post MI</a:t>
            </a:r>
            <a:endParaRPr sz="8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426" name="Google Shape;426;p2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335601" y="5562682"/>
            <a:ext cx="1380599" cy="699416"/>
          </a:xfrm>
          <a:prstGeom prst="rect">
            <a:avLst/>
          </a:prstGeom>
          <a:noFill/>
          <a:ln cap="flat" cmpd="sng" w="9525">
            <a:solidFill>
              <a:srgbClr val="A64D79"/>
            </a:solidFill>
            <a:prstDash val="dashDot"/>
            <a:round/>
            <a:headEnd len="sm" w="sm" type="none"/>
            <a:tailEnd len="sm" w="sm" type="none"/>
          </a:ln>
        </p:spPr>
      </p:pic>
      <p:sp>
        <p:nvSpPr>
          <p:cNvPr id="427" name="Google Shape;427;p29"/>
          <p:cNvSpPr txBox="1"/>
          <p:nvPr/>
        </p:nvSpPr>
        <p:spPr>
          <a:xfrm>
            <a:off x="4809525" y="5562636"/>
            <a:ext cx="1491300" cy="699300"/>
          </a:xfrm>
          <a:prstGeom prst="rect">
            <a:avLst/>
          </a:prstGeom>
          <a:noFill/>
          <a:ln cap="flat" cmpd="sng" w="9525">
            <a:solidFill>
              <a:srgbClr val="A64D79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7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E</a:t>
            </a:r>
            <a:r>
              <a:rPr b="1" lang="en-GB" sz="7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. </a:t>
            </a:r>
            <a:r>
              <a:rPr lang="en-GB" sz="7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Healed MI with replacement of the necrotic fibers by dense collagenous scar. Residual cardiac muscle cells are present</a:t>
            </a:r>
            <a:endParaRPr sz="7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28" name="Google Shape;428;p29"/>
          <p:cNvSpPr txBox="1"/>
          <p:nvPr>
            <p:ph idx="4294967295" type="title"/>
          </p:nvPr>
        </p:nvSpPr>
        <p:spPr>
          <a:xfrm>
            <a:off x="307212" y="161735"/>
            <a:ext cx="6243600" cy="68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rgbClr val="1155CC"/>
                </a:solidFill>
                <a:latin typeface="Comfortaa"/>
                <a:ea typeface="Comfortaa"/>
                <a:cs typeface="Comfortaa"/>
                <a:sym typeface="Comfortaa"/>
              </a:rPr>
              <a:t>Microscopic changes</a:t>
            </a:r>
            <a:endParaRPr b="1" sz="3200">
              <a:solidFill>
                <a:srgbClr val="1155C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29" name="Google Shape;429;p2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91050" y="6502175"/>
            <a:ext cx="3846652" cy="3339783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dashDot"/>
            <a:round/>
            <a:headEnd len="sm" w="sm" type="none"/>
            <a:tailEnd len="sm" w="sm" type="none"/>
          </a:ln>
        </p:spPr>
      </p:pic>
      <p:sp>
        <p:nvSpPr>
          <p:cNvPr id="430" name="Google Shape;430;p29"/>
          <p:cNvSpPr/>
          <p:nvPr/>
        </p:nvSpPr>
        <p:spPr>
          <a:xfrm>
            <a:off x="218333" y="8215252"/>
            <a:ext cx="252000" cy="2481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9"/>
          <p:cNvSpPr/>
          <p:nvPr/>
        </p:nvSpPr>
        <p:spPr>
          <a:xfrm>
            <a:off x="1644013" y="8215252"/>
            <a:ext cx="1280100" cy="2481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9"/>
          <p:cNvSpPr/>
          <p:nvPr/>
        </p:nvSpPr>
        <p:spPr>
          <a:xfrm>
            <a:off x="218333" y="8837674"/>
            <a:ext cx="297600" cy="2481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29"/>
          <p:cNvSpPr/>
          <p:nvPr/>
        </p:nvSpPr>
        <p:spPr>
          <a:xfrm>
            <a:off x="1682960" y="8837674"/>
            <a:ext cx="1280100" cy="3414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29"/>
          <p:cNvSpPr/>
          <p:nvPr/>
        </p:nvSpPr>
        <p:spPr>
          <a:xfrm>
            <a:off x="218333" y="9643924"/>
            <a:ext cx="297600" cy="2187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29"/>
          <p:cNvSpPr/>
          <p:nvPr/>
        </p:nvSpPr>
        <p:spPr>
          <a:xfrm>
            <a:off x="1612161" y="9700474"/>
            <a:ext cx="753900" cy="1647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9"/>
          <p:cNvSpPr/>
          <p:nvPr/>
        </p:nvSpPr>
        <p:spPr>
          <a:xfrm>
            <a:off x="218350" y="6924225"/>
            <a:ext cx="3756600" cy="2481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29"/>
          <p:cNvSpPr/>
          <p:nvPr/>
        </p:nvSpPr>
        <p:spPr>
          <a:xfrm>
            <a:off x="218325" y="6769675"/>
            <a:ext cx="628500" cy="1272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