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9907200" cx="6858000"/>
  <p:notesSz cx="6858000" cy="9144000"/>
  <p:embeddedFontLst>
    <p:embeddedFont>
      <p:font typeface="Cabin"/>
      <p:regular r:id="rId29"/>
      <p:bold r:id="rId30"/>
      <p:italic r:id="rId31"/>
      <p:boldItalic r:id="rId32"/>
    </p:embeddedFont>
    <p:embeddedFont>
      <p:font typeface="Titillium Web"/>
      <p:regular r:id="rId33"/>
      <p:bold r:id="rId34"/>
      <p:italic r:id="rId35"/>
      <p:boldItalic r:id="rId36"/>
    </p:embeddedFont>
    <p:embeddedFont>
      <p:font typeface="Mada"/>
      <p:regular r:id="rId37"/>
      <p:bold r:id="rId38"/>
    </p:embeddedFont>
    <p:embeddedFont>
      <p:font typeface="Exo"/>
      <p:regular r:id="rId39"/>
      <p:bold r:id="rId40"/>
      <p:italic r:id="rId41"/>
      <p:boldItalic r:id="rId42"/>
    </p:embeddedFont>
    <p:embeddedFont>
      <p:font typeface="Comfortaa"/>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0">
          <p15:clr>
            <a:srgbClr val="A4A3A4"/>
          </p15:clr>
        </p15:guide>
        <p15:guide id="2" pos="2160">
          <p15:clr>
            <a:srgbClr val="A4A3A4"/>
          </p15:clr>
        </p15:guide>
        <p15:guide id="3" orient="horz" pos="223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208594-EEB4-4CAB-8CEC-71538D1FA177}">
  <a:tblStyle styleId="{78208594-EEB4-4CAB-8CEC-71538D1FA17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5C1ED30-D672-44D1-B1A2-5959726030DA}"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20" orient="horz"/>
        <p:guide pos="2160"/>
        <p:guide pos="223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xo-bold.fntdata"/><Relationship Id="rId20" Type="http://schemas.openxmlformats.org/officeDocument/2006/relationships/slide" Target="slides/slide14.xml"/><Relationship Id="rId42" Type="http://schemas.openxmlformats.org/officeDocument/2006/relationships/font" Target="fonts/Exo-boldItalic.fntdata"/><Relationship Id="rId41" Type="http://schemas.openxmlformats.org/officeDocument/2006/relationships/font" Target="fonts/Exo-italic.fntdata"/><Relationship Id="rId22" Type="http://schemas.openxmlformats.org/officeDocument/2006/relationships/slide" Target="slides/slide16.xml"/><Relationship Id="rId44" Type="http://schemas.openxmlformats.org/officeDocument/2006/relationships/font" Target="fonts/Comfortaa-bold.fntdata"/><Relationship Id="rId21" Type="http://schemas.openxmlformats.org/officeDocument/2006/relationships/slide" Target="slides/slide15.xml"/><Relationship Id="rId43" Type="http://schemas.openxmlformats.org/officeDocument/2006/relationships/font" Target="fonts/Comfortaa-regular.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abin-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abin-italic.fntdata"/><Relationship Id="rId30" Type="http://schemas.openxmlformats.org/officeDocument/2006/relationships/font" Target="fonts/Cabin-bold.fntdata"/><Relationship Id="rId11" Type="http://schemas.openxmlformats.org/officeDocument/2006/relationships/slide" Target="slides/slide5.xml"/><Relationship Id="rId33" Type="http://schemas.openxmlformats.org/officeDocument/2006/relationships/font" Target="fonts/TitilliumWeb-regular.fntdata"/><Relationship Id="rId10" Type="http://schemas.openxmlformats.org/officeDocument/2006/relationships/slide" Target="slides/slide4.xml"/><Relationship Id="rId32" Type="http://schemas.openxmlformats.org/officeDocument/2006/relationships/font" Target="fonts/Cabin-boldItalic.fntdata"/><Relationship Id="rId13" Type="http://schemas.openxmlformats.org/officeDocument/2006/relationships/slide" Target="slides/slide7.xml"/><Relationship Id="rId35" Type="http://schemas.openxmlformats.org/officeDocument/2006/relationships/font" Target="fonts/TitilliumWeb-italic.fntdata"/><Relationship Id="rId12" Type="http://schemas.openxmlformats.org/officeDocument/2006/relationships/slide" Target="slides/slide6.xml"/><Relationship Id="rId34" Type="http://schemas.openxmlformats.org/officeDocument/2006/relationships/font" Target="fonts/TitilliumWeb-bold.fntdata"/><Relationship Id="rId15" Type="http://schemas.openxmlformats.org/officeDocument/2006/relationships/slide" Target="slides/slide9.xml"/><Relationship Id="rId37" Type="http://schemas.openxmlformats.org/officeDocument/2006/relationships/font" Target="fonts/Mada-regular.fntdata"/><Relationship Id="rId14" Type="http://schemas.openxmlformats.org/officeDocument/2006/relationships/slide" Target="slides/slide8.xml"/><Relationship Id="rId36" Type="http://schemas.openxmlformats.org/officeDocument/2006/relationships/font" Target="fonts/TitilliumWeb-boldItalic.fntdata"/><Relationship Id="rId17" Type="http://schemas.openxmlformats.org/officeDocument/2006/relationships/slide" Target="slides/slide11.xml"/><Relationship Id="rId39" Type="http://schemas.openxmlformats.org/officeDocument/2006/relationships/font" Target="fonts/Exo-regular.fntdata"/><Relationship Id="rId16" Type="http://schemas.openxmlformats.org/officeDocument/2006/relationships/slide" Target="slides/slide10.xml"/><Relationship Id="rId38" Type="http://schemas.openxmlformats.org/officeDocument/2006/relationships/font" Target="fonts/Mada-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11f27c23d43_0_527: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11f27c23d43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1f27c23d43_0_559: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11f27c23d43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1f27c23d43_0_668: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11f27c23d43_0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120a3dba42e_2_0: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120a3dba42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120a3dba42e_2_22: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120a3dba42e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120a3dba42e_2_30: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120a3dba42e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120a3dba42e_2_45: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120a3dba42e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120a3dba42e_2_67: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120a3dba42e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120a3dba42e_2_80: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120a3dba42e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120a3dba42e_2_87: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120a3dba42e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686034211_0_329: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1686034211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121257b5a8c_0_15: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121257b5a8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118005c8b23_0_28: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118005c8b2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118005c8b23_0_3: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118005c8b2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2c53a574b_2_4: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2c53a574b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22d19253b7_0_0: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22d19253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22ce5218a3_1_1: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22ce5218a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1686034211_0_333: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1686034211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18005c8b23_0_0: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18005c8b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1f27c23d43_0_337: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1f27c23d43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1f27c23d43_0_446: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1f27c23d43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flipH="1" rot="10800000">
            <a:off x="-4249995" y="-693863"/>
            <a:ext cx="7896309" cy="4376970"/>
            <a:chOff x="4178350" y="2375050"/>
            <a:chExt cx="938350" cy="515775"/>
          </a:xfrm>
        </p:grpSpPr>
        <p:sp>
          <p:nvSpPr>
            <p:cNvPr id="11" name="Google Shape;11;p2"/>
            <p:cNvSpPr/>
            <p:nvPr/>
          </p:nvSpPr>
          <p:spPr>
            <a:xfrm>
              <a:off x="4178350" y="2375050"/>
              <a:ext cx="938350" cy="470050"/>
            </a:xfrm>
            <a:custGeom>
              <a:rect b="b" l="l" r="r" t="t"/>
              <a:pathLst>
                <a:path extrusionOk="0" h="18802" w="37534">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rgbClr val="EFF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192225" y="2449850"/>
              <a:ext cx="867875" cy="411650"/>
            </a:xfrm>
            <a:custGeom>
              <a:rect b="b" l="l" r="r" t="t"/>
              <a:pathLst>
                <a:path extrusionOk="0" h="16466" w="34715">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252800" y="2496850"/>
              <a:ext cx="761025" cy="376950"/>
            </a:xfrm>
            <a:custGeom>
              <a:rect b="b" l="l" r="r" t="t"/>
              <a:pathLst>
                <a:path extrusionOk="0" h="15078" w="30441">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4311275" y="2568125"/>
              <a:ext cx="619300" cy="306050"/>
            </a:xfrm>
            <a:custGeom>
              <a:rect b="b" l="l" r="r" t="t"/>
              <a:pathLst>
                <a:path extrusionOk="0" h="12242" w="24772">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4374000" y="2647325"/>
              <a:ext cx="513325" cy="228750"/>
            </a:xfrm>
            <a:custGeom>
              <a:rect b="b" l="l" r="r" t="t"/>
              <a:pathLst>
                <a:path extrusionOk="0" h="9150" w="20533">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4437575" y="2724875"/>
              <a:ext cx="345675" cy="156550"/>
            </a:xfrm>
            <a:custGeom>
              <a:rect b="b" l="l" r="r" t="t"/>
              <a:pathLst>
                <a:path extrusionOk="0" h="6262" w="13827">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4481575" y="2799000"/>
              <a:ext cx="244675" cy="91825"/>
            </a:xfrm>
            <a:custGeom>
              <a:rect b="b" l="l" r="r" t="t"/>
              <a:pathLst>
                <a:path extrusionOk="0" h="3673" w="9787">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p2"/>
          <p:cNvSpPr txBox="1"/>
          <p:nvPr>
            <p:ph type="ctrTitle"/>
          </p:nvPr>
        </p:nvSpPr>
        <p:spPr>
          <a:xfrm>
            <a:off x="233850" y="3424786"/>
            <a:ext cx="6390300" cy="28080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1pPr>
            <a:lvl2pPr lvl="1"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2pPr>
            <a:lvl3pPr lvl="2"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3pPr>
            <a:lvl4pPr lvl="3"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4pPr>
            <a:lvl5pPr lvl="4"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5pPr>
            <a:lvl6pPr lvl="5"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6pPr>
            <a:lvl7pPr lvl="6"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7pPr>
            <a:lvl8pPr lvl="7"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8pPr>
            <a:lvl9pPr lvl="8"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9pPr>
          </a:lstStyle>
          <a:p/>
        </p:txBody>
      </p:sp>
      <p:sp>
        <p:nvSpPr>
          <p:cNvPr id="19" name="Google Shape;19;p2"/>
          <p:cNvSpPr txBox="1"/>
          <p:nvPr>
            <p:ph idx="12" type="sldNum"/>
          </p:nvPr>
        </p:nvSpPr>
        <p:spPr>
          <a:xfrm>
            <a:off x="9783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2"/>
          <p:cNvSpPr txBox="1"/>
          <p:nvPr/>
        </p:nvSpPr>
        <p:spPr>
          <a:xfrm>
            <a:off x="78375" y="7889749"/>
            <a:ext cx="1974300" cy="192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a:solidFill>
                  <a:srgbClr val="262626"/>
                </a:solidFill>
                <a:highlight>
                  <a:srgbClr val="EFF6FC"/>
                </a:highlight>
                <a:latin typeface="Titillium Web"/>
                <a:ea typeface="Titillium Web"/>
                <a:cs typeface="Titillium Web"/>
                <a:sym typeface="Titillium Web"/>
              </a:rPr>
              <a:t>Color Index:</a:t>
            </a:r>
            <a:endParaRPr b="1" sz="2000">
              <a:highlight>
                <a:srgbClr val="EFF6FC"/>
              </a:highlight>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CC0000"/>
                </a:solidFill>
                <a:latin typeface="Titillium Web"/>
                <a:ea typeface="Titillium Web"/>
                <a:cs typeface="Titillium Web"/>
                <a:sym typeface="Titillium Web"/>
              </a:rPr>
              <a:t>Important</a:t>
            </a:r>
            <a:endParaRPr b="1" sz="1600">
              <a:solidFill>
                <a:srgbClr val="CC0000"/>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A64D79"/>
                </a:solidFill>
                <a:latin typeface="Titillium Web"/>
                <a:ea typeface="Titillium Web"/>
                <a:cs typeface="Titillium Web"/>
                <a:sym typeface="Titillium Web"/>
              </a:rPr>
              <a:t>Females slides</a:t>
            </a:r>
            <a:endParaRPr b="1" sz="1600">
              <a:solidFill>
                <a:srgbClr val="A64D79"/>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3C78D8"/>
                </a:solidFill>
                <a:latin typeface="Titillium Web"/>
                <a:ea typeface="Titillium Web"/>
                <a:cs typeface="Titillium Web"/>
                <a:sym typeface="Titillium Web"/>
              </a:rPr>
              <a:t>Males slides</a:t>
            </a:r>
            <a:endParaRPr b="1" sz="1600">
              <a:solidFill>
                <a:srgbClr val="3C78D8"/>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6AA84F"/>
                </a:solidFill>
                <a:latin typeface="Titillium Web"/>
                <a:ea typeface="Titillium Web"/>
                <a:cs typeface="Titillium Web"/>
                <a:sym typeface="Titillium Web"/>
              </a:rPr>
              <a:t>Doctor’s notes</a:t>
            </a:r>
            <a:endParaRPr b="1" sz="1600">
              <a:solidFill>
                <a:srgbClr val="6AA84F"/>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pic>
        <p:nvPicPr>
          <p:cNvPr id="21" name="Google Shape;21;p2"/>
          <p:cNvPicPr preferRelativeResize="0"/>
          <p:nvPr/>
        </p:nvPicPr>
        <p:blipFill>
          <a:blip r:embed="rId2">
            <a:alphaModFix/>
          </a:blip>
          <a:stretch>
            <a:fillRect/>
          </a:stretch>
        </p:blipFill>
        <p:spPr>
          <a:xfrm>
            <a:off x="5216146" y="255279"/>
            <a:ext cx="1556629" cy="1512514"/>
          </a:xfrm>
          <a:prstGeom prst="rect">
            <a:avLst/>
          </a:prstGeom>
          <a:noFill/>
          <a:ln>
            <a:noFill/>
          </a:ln>
          <a:effectLst>
            <a:outerShdw blurRad="185738" rotWithShape="0" algn="bl" dir="5400000" dist="19050">
              <a:srgbClr val="000000">
                <a:alpha val="50000"/>
              </a:srgbClr>
            </a:outerShdw>
          </a:effectLst>
        </p:spPr>
      </p:pic>
      <p:pic>
        <p:nvPicPr>
          <p:cNvPr id="22" name="Google Shape;22;p2"/>
          <p:cNvPicPr preferRelativeResize="0"/>
          <p:nvPr/>
        </p:nvPicPr>
        <p:blipFill>
          <a:blip r:embed="rId3">
            <a:alphaModFix/>
          </a:blip>
          <a:stretch>
            <a:fillRect/>
          </a:stretch>
        </p:blipFill>
        <p:spPr>
          <a:xfrm>
            <a:off x="3375200" y="122100"/>
            <a:ext cx="1840948" cy="1778875"/>
          </a:xfrm>
          <a:prstGeom prst="rect">
            <a:avLst/>
          </a:prstGeom>
          <a:noFill/>
          <a:ln>
            <a:noFill/>
          </a:ln>
          <a:effectLst>
            <a:outerShdw blurRad="185738" rotWithShape="0" algn="bl" dir="5400000" dist="19050">
              <a:srgbClr val="000000">
                <a:alpha val="50000"/>
              </a:srgbClr>
            </a:outerShdw>
          </a:effectLst>
        </p:spPr>
      </p:pic>
      <p:grpSp>
        <p:nvGrpSpPr>
          <p:cNvPr id="23" name="Google Shape;23;p2"/>
          <p:cNvGrpSpPr/>
          <p:nvPr/>
        </p:nvGrpSpPr>
        <p:grpSpPr>
          <a:xfrm flipH="1">
            <a:off x="2128874" y="7759983"/>
            <a:ext cx="6168412" cy="2782086"/>
            <a:chOff x="5619200" y="4458200"/>
            <a:chExt cx="1647150" cy="742900"/>
          </a:xfrm>
        </p:grpSpPr>
        <p:sp>
          <p:nvSpPr>
            <p:cNvPr id="24" name="Google Shape;24;p2"/>
            <p:cNvSpPr/>
            <p:nvPr/>
          </p:nvSpPr>
          <p:spPr>
            <a:xfrm>
              <a:off x="5619200" y="4458200"/>
              <a:ext cx="1647150" cy="690850"/>
            </a:xfrm>
            <a:custGeom>
              <a:rect b="b" l="l" r="r" t="t"/>
              <a:pathLst>
                <a:path extrusionOk="0" h="27634" w="65886">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rgbClr val="C7E0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solidFill>
              <a:srgbClr val="C7E0F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solidFill>
              <a:srgbClr val="C7E0F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solidFill>
              <a:srgbClr val="C7E0F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solidFill>
              <a:srgbClr val="C7E0F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29" name="Shape 29"/>
        <p:cNvGrpSpPr/>
        <p:nvPr/>
      </p:nvGrpSpPr>
      <p:grpSpPr>
        <a:xfrm>
          <a:off x="0" y="0"/>
          <a:ext cx="0" cy="0"/>
          <a:chOff x="0" y="0"/>
          <a:chExt cx="0" cy="0"/>
        </a:xfrm>
      </p:grpSpPr>
      <p:sp>
        <p:nvSpPr>
          <p:cNvPr id="30" name="Google Shape;30;p3"/>
          <p:cNvSpPr txBox="1"/>
          <p:nvPr>
            <p:ph idx="12" type="sldNum"/>
          </p:nvPr>
        </p:nvSpPr>
        <p:spPr>
          <a:xfrm>
            <a:off x="9783343" y="8982098"/>
            <a:ext cx="411600" cy="7581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1" name="Google Shape;31;p3"/>
          <p:cNvSpPr txBox="1"/>
          <p:nvPr/>
        </p:nvSpPr>
        <p:spPr>
          <a:xfrm>
            <a:off x="7925034" y="8641991"/>
            <a:ext cx="453900" cy="81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solidFill>
                <a:srgbClr val="000000"/>
              </a:solidFill>
            </a:endParaRPr>
          </a:p>
        </p:txBody>
      </p:sp>
      <p:grpSp>
        <p:nvGrpSpPr>
          <p:cNvPr id="32" name="Google Shape;32;p3"/>
          <p:cNvGrpSpPr/>
          <p:nvPr/>
        </p:nvGrpSpPr>
        <p:grpSpPr>
          <a:xfrm>
            <a:off x="3344615" y="8369760"/>
            <a:ext cx="6850330" cy="3765261"/>
            <a:chOff x="4178350" y="2375050"/>
            <a:chExt cx="938350" cy="515775"/>
          </a:xfrm>
        </p:grpSpPr>
        <p:sp>
          <p:nvSpPr>
            <p:cNvPr id="33" name="Google Shape;33;p3"/>
            <p:cNvSpPr/>
            <p:nvPr/>
          </p:nvSpPr>
          <p:spPr>
            <a:xfrm>
              <a:off x="4178350" y="2375050"/>
              <a:ext cx="938350" cy="470050"/>
            </a:xfrm>
            <a:custGeom>
              <a:rect b="b" l="l" r="r" t="t"/>
              <a:pathLst>
                <a:path extrusionOk="0" h="18802" w="37534">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rgbClr val="EFF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4192225" y="2449850"/>
              <a:ext cx="867875" cy="411650"/>
            </a:xfrm>
            <a:custGeom>
              <a:rect b="b" l="l" r="r" t="t"/>
              <a:pathLst>
                <a:path extrusionOk="0" h="16466" w="34715">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4252800" y="2496850"/>
              <a:ext cx="761025" cy="376950"/>
            </a:xfrm>
            <a:custGeom>
              <a:rect b="b" l="l" r="r" t="t"/>
              <a:pathLst>
                <a:path extrusionOk="0" h="15078" w="30441">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4311275" y="2568125"/>
              <a:ext cx="619300" cy="306050"/>
            </a:xfrm>
            <a:custGeom>
              <a:rect b="b" l="l" r="r" t="t"/>
              <a:pathLst>
                <a:path extrusionOk="0" h="12242" w="24772">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4374000" y="2647325"/>
              <a:ext cx="513325" cy="228750"/>
            </a:xfrm>
            <a:custGeom>
              <a:rect b="b" l="l" r="r" t="t"/>
              <a:pathLst>
                <a:path extrusionOk="0" h="9150" w="20533">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4437575" y="2724875"/>
              <a:ext cx="345675" cy="156550"/>
            </a:xfrm>
            <a:custGeom>
              <a:rect b="b" l="l" r="r" t="t"/>
              <a:pathLst>
                <a:path extrusionOk="0" h="6262" w="13827">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4481575" y="2799000"/>
              <a:ext cx="244675" cy="91825"/>
            </a:xfrm>
            <a:custGeom>
              <a:rect b="b" l="l" r="r" t="t"/>
              <a:pathLst>
                <a:path extrusionOk="0" h="3673" w="9787">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3"/>
          <p:cNvSpPr txBox="1"/>
          <p:nvPr/>
        </p:nvSpPr>
        <p:spPr>
          <a:xfrm>
            <a:off x="290700" y="551900"/>
            <a:ext cx="6276600" cy="7389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GB" sz="3600">
                <a:solidFill>
                  <a:srgbClr val="1155CC"/>
                </a:solidFill>
                <a:latin typeface="Comfortaa"/>
                <a:ea typeface="Comfortaa"/>
                <a:cs typeface="Comfortaa"/>
                <a:sym typeface="Comfortaa"/>
              </a:rPr>
              <a:t>Objectives</a:t>
            </a:r>
            <a:endParaRPr b="1" sz="3600">
              <a:solidFill>
                <a:srgbClr val="1155CC"/>
              </a:solidFill>
              <a:latin typeface="Comfortaa"/>
              <a:ea typeface="Comfortaa"/>
              <a:cs typeface="Comfortaa"/>
              <a:sym typeface="Comfortaa"/>
            </a:endParaRPr>
          </a:p>
        </p:txBody>
      </p:sp>
      <p:sp>
        <p:nvSpPr>
          <p:cNvPr id="41" name="Google Shape;41;p3"/>
          <p:cNvSpPr txBox="1"/>
          <p:nvPr>
            <p:ph idx="1" type="body"/>
          </p:nvPr>
        </p:nvSpPr>
        <p:spPr>
          <a:xfrm>
            <a:off x="550400" y="1530800"/>
            <a:ext cx="5607300" cy="6278100"/>
          </a:xfrm>
          <a:prstGeom prst="rect">
            <a:avLst/>
          </a:prstGeom>
        </p:spPr>
        <p:txBody>
          <a:bodyPr anchorCtr="0" anchor="t" bIns="91425" lIns="91425" spcFirstLastPara="1" rIns="91425" wrap="square" tIns="91425">
            <a:normAutofit/>
          </a:bodyPr>
          <a:lstStyle>
            <a:lvl1pPr indent="-330200" lvl="0" marL="457200">
              <a:spcBef>
                <a:spcPts val="0"/>
              </a:spcBef>
              <a:spcAft>
                <a:spcPts val="0"/>
              </a:spcAft>
              <a:buSzPts val="1600"/>
              <a:buFont typeface="Titillium Web"/>
              <a:buChar char="➜"/>
              <a:defRPr sz="1600">
                <a:latin typeface="Titillium Web"/>
                <a:ea typeface="Titillium Web"/>
                <a:cs typeface="Titillium Web"/>
                <a:sym typeface="Titillium Web"/>
              </a:defRPr>
            </a:lvl1pPr>
            <a:lvl2pPr indent="-304800" lvl="1" marL="914400">
              <a:spcBef>
                <a:spcPts val="0"/>
              </a:spcBef>
              <a:spcAft>
                <a:spcPts val="0"/>
              </a:spcAft>
              <a:buSzPts val="1200"/>
              <a:buFont typeface="Titillium Web"/>
              <a:buChar char="○"/>
              <a:defRPr sz="1200">
                <a:latin typeface="Titillium Web"/>
                <a:ea typeface="Titillium Web"/>
                <a:cs typeface="Titillium Web"/>
                <a:sym typeface="Titillium Web"/>
              </a:defRPr>
            </a:lvl2pPr>
            <a:lvl3pPr indent="-304800" lvl="2" marL="1371600">
              <a:spcBef>
                <a:spcPts val="0"/>
              </a:spcBef>
              <a:spcAft>
                <a:spcPts val="0"/>
              </a:spcAft>
              <a:buSzPts val="1200"/>
              <a:buFont typeface="Titillium Web"/>
              <a:buChar char="■"/>
              <a:defRPr sz="1200">
                <a:latin typeface="Titillium Web"/>
                <a:ea typeface="Titillium Web"/>
                <a:cs typeface="Titillium Web"/>
                <a:sym typeface="Titillium Web"/>
              </a:defRPr>
            </a:lvl3pPr>
            <a:lvl4pPr indent="-304800" lvl="3" marL="1828800">
              <a:spcBef>
                <a:spcPts val="0"/>
              </a:spcBef>
              <a:spcAft>
                <a:spcPts val="0"/>
              </a:spcAft>
              <a:buSzPts val="1200"/>
              <a:buFont typeface="Titillium Web"/>
              <a:buChar char="●"/>
              <a:defRPr sz="1200">
                <a:latin typeface="Titillium Web"/>
                <a:ea typeface="Titillium Web"/>
                <a:cs typeface="Titillium Web"/>
                <a:sym typeface="Titillium Web"/>
              </a:defRPr>
            </a:lvl4pPr>
            <a:lvl5pPr indent="-304800" lvl="4" marL="2286000">
              <a:spcBef>
                <a:spcPts val="0"/>
              </a:spcBef>
              <a:spcAft>
                <a:spcPts val="0"/>
              </a:spcAft>
              <a:buSzPts val="1200"/>
              <a:buFont typeface="Titillium Web"/>
              <a:buChar char="○"/>
              <a:defRPr sz="1200">
                <a:latin typeface="Titillium Web"/>
                <a:ea typeface="Titillium Web"/>
                <a:cs typeface="Titillium Web"/>
                <a:sym typeface="Titillium Web"/>
              </a:defRPr>
            </a:lvl5pPr>
            <a:lvl6pPr indent="-304800" lvl="5" marL="2743200">
              <a:spcBef>
                <a:spcPts val="0"/>
              </a:spcBef>
              <a:spcAft>
                <a:spcPts val="0"/>
              </a:spcAft>
              <a:buSzPts val="1200"/>
              <a:buFont typeface="Titillium Web"/>
              <a:buChar char="■"/>
              <a:defRPr sz="1200">
                <a:latin typeface="Titillium Web"/>
                <a:ea typeface="Titillium Web"/>
                <a:cs typeface="Titillium Web"/>
                <a:sym typeface="Titillium Web"/>
              </a:defRPr>
            </a:lvl6pPr>
            <a:lvl7pPr indent="-304800" lvl="6" marL="3200400">
              <a:spcBef>
                <a:spcPts val="0"/>
              </a:spcBef>
              <a:spcAft>
                <a:spcPts val="0"/>
              </a:spcAft>
              <a:buSzPts val="1200"/>
              <a:buFont typeface="Titillium Web"/>
              <a:buChar char="●"/>
              <a:defRPr sz="1200">
                <a:latin typeface="Titillium Web"/>
                <a:ea typeface="Titillium Web"/>
                <a:cs typeface="Titillium Web"/>
                <a:sym typeface="Titillium Web"/>
              </a:defRPr>
            </a:lvl7pPr>
            <a:lvl8pPr indent="-304800" lvl="7" marL="3657600">
              <a:spcBef>
                <a:spcPts val="0"/>
              </a:spcBef>
              <a:spcAft>
                <a:spcPts val="0"/>
              </a:spcAft>
              <a:buSzPts val="1200"/>
              <a:buFont typeface="Titillium Web"/>
              <a:buChar char="○"/>
              <a:defRPr sz="1200">
                <a:latin typeface="Titillium Web"/>
                <a:ea typeface="Titillium Web"/>
                <a:cs typeface="Titillium Web"/>
                <a:sym typeface="Titillium Web"/>
              </a:defRPr>
            </a:lvl8pPr>
            <a:lvl9pPr indent="-304800" lvl="8" marL="4114800">
              <a:spcBef>
                <a:spcPts val="0"/>
              </a:spcBef>
              <a:spcAft>
                <a:spcPts val="0"/>
              </a:spcAft>
              <a:buSzPts val="1200"/>
              <a:buFont typeface="Titillium Web"/>
              <a:buChar char="■"/>
              <a:defRPr sz="1200">
                <a:latin typeface="Titillium Web"/>
                <a:ea typeface="Titillium Web"/>
                <a:cs typeface="Titillium Web"/>
                <a:sym typeface="Titillium Web"/>
              </a:defRPr>
            </a:lvl9pPr>
          </a:lstStyle>
          <a:p/>
        </p:txBody>
      </p:sp>
      <p:grpSp>
        <p:nvGrpSpPr>
          <p:cNvPr id="42" name="Google Shape;42;p3"/>
          <p:cNvGrpSpPr/>
          <p:nvPr/>
        </p:nvGrpSpPr>
        <p:grpSpPr>
          <a:xfrm flipH="1" rot="9961656">
            <a:off x="-1970665" y="-799404"/>
            <a:ext cx="4983745" cy="2242765"/>
            <a:chOff x="5706150" y="4536325"/>
            <a:chExt cx="1477225" cy="664775"/>
          </a:xfrm>
        </p:grpSpPr>
        <p:sp>
          <p:nvSpPr>
            <p:cNvPr id="43" name="Google Shape;43;p3"/>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2_1">
    <p:spTree>
      <p:nvGrpSpPr>
        <p:cNvPr id="47" name="Shape 47"/>
        <p:cNvGrpSpPr/>
        <p:nvPr/>
      </p:nvGrpSpPr>
      <p:grpSpPr>
        <a:xfrm>
          <a:off x="0" y="0"/>
          <a:ext cx="0" cy="0"/>
          <a:chOff x="0" y="0"/>
          <a:chExt cx="0" cy="0"/>
        </a:xfrm>
      </p:grpSpPr>
      <p:sp>
        <p:nvSpPr>
          <p:cNvPr id="48" name="Google Shape;48;p4"/>
          <p:cNvSpPr txBox="1"/>
          <p:nvPr>
            <p:ph idx="12" type="sldNum"/>
          </p:nvPr>
        </p:nvSpPr>
        <p:spPr>
          <a:xfrm>
            <a:off x="9783343" y="8982098"/>
            <a:ext cx="411600" cy="7581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9" name="Google Shape;49;p4"/>
          <p:cNvSpPr txBox="1"/>
          <p:nvPr/>
        </p:nvSpPr>
        <p:spPr>
          <a:xfrm>
            <a:off x="7925034" y="8641991"/>
            <a:ext cx="453900" cy="81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solidFill>
                <a:srgbClr val="000000"/>
              </a:solidFill>
            </a:endParaRPr>
          </a:p>
        </p:txBody>
      </p:sp>
      <p:grpSp>
        <p:nvGrpSpPr>
          <p:cNvPr id="50" name="Google Shape;50;p4"/>
          <p:cNvGrpSpPr/>
          <p:nvPr/>
        </p:nvGrpSpPr>
        <p:grpSpPr>
          <a:xfrm>
            <a:off x="3344615" y="8369760"/>
            <a:ext cx="6850330" cy="3765261"/>
            <a:chOff x="4178350" y="2375050"/>
            <a:chExt cx="938350" cy="515775"/>
          </a:xfrm>
        </p:grpSpPr>
        <p:sp>
          <p:nvSpPr>
            <p:cNvPr id="51" name="Google Shape;51;p4"/>
            <p:cNvSpPr/>
            <p:nvPr/>
          </p:nvSpPr>
          <p:spPr>
            <a:xfrm>
              <a:off x="4178350" y="2375050"/>
              <a:ext cx="938350" cy="470050"/>
            </a:xfrm>
            <a:custGeom>
              <a:rect b="b" l="l" r="r" t="t"/>
              <a:pathLst>
                <a:path extrusionOk="0" h="18802" w="37534">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rgbClr val="EFF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4192225" y="2449850"/>
              <a:ext cx="867875" cy="411650"/>
            </a:xfrm>
            <a:custGeom>
              <a:rect b="b" l="l" r="r" t="t"/>
              <a:pathLst>
                <a:path extrusionOk="0" h="16466" w="34715">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4252800" y="2496850"/>
              <a:ext cx="761025" cy="376950"/>
            </a:xfrm>
            <a:custGeom>
              <a:rect b="b" l="l" r="r" t="t"/>
              <a:pathLst>
                <a:path extrusionOk="0" h="15078" w="30441">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4311275" y="2568125"/>
              <a:ext cx="619300" cy="306050"/>
            </a:xfrm>
            <a:custGeom>
              <a:rect b="b" l="l" r="r" t="t"/>
              <a:pathLst>
                <a:path extrusionOk="0" h="12242" w="24772">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4374000" y="2647325"/>
              <a:ext cx="513325" cy="228750"/>
            </a:xfrm>
            <a:custGeom>
              <a:rect b="b" l="l" r="r" t="t"/>
              <a:pathLst>
                <a:path extrusionOk="0" h="9150" w="20533">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4437575" y="2724875"/>
              <a:ext cx="345675" cy="156550"/>
            </a:xfrm>
            <a:custGeom>
              <a:rect b="b" l="l" r="r" t="t"/>
              <a:pathLst>
                <a:path extrusionOk="0" h="6262" w="13827">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4481575" y="2799000"/>
              <a:ext cx="244675" cy="91825"/>
            </a:xfrm>
            <a:custGeom>
              <a:rect b="b" l="l" r="r" t="t"/>
              <a:pathLst>
                <a:path extrusionOk="0" h="3673" w="9787">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4"/>
          <p:cNvSpPr txBox="1"/>
          <p:nvPr>
            <p:ph type="title"/>
          </p:nvPr>
        </p:nvSpPr>
        <p:spPr>
          <a:xfrm>
            <a:off x="307200" y="577400"/>
            <a:ext cx="6243600" cy="6879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1155CC"/>
              </a:buClr>
              <a:buSzPts val="3600"/>
              <a:buFont typeface="Comfortaa"/>
              <a:buNone/>
              <a:defRPr b="1" sz="3600">
                <a:solidFill>
                  <a:srgbClr val="1155CC"/>
                </a:solidFill>
                <a:latin typeface="Comfortaa"/>
                <a:ea typeface="Comfortaa"/>
                <a:cs typeface="Comfortaa"/>
                <a:sym typeface="Comfortaa"/>
              </a:defRPr>
            </a:lvl1pPr>
            <a:lvl2pPr lvl="1"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2pPr>
            <a:lvl3pPr lvl="2"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3pPr>
            <a:lvl4pPr lvl="3"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4pPr>
            <a:lvl5pPr lvl="4"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5pPr>
            <a:lvl6pPr lvl="5"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6pPr>
            <a:lvl7pPr lvl="6"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7pPr>
            <a:lvl8pPr lvl="7"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8pPr>
            <a:lvl9pPr lvl="8"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9pPr>
          </a:lstStyle>
          <a:p/>
        </p:txBody>
      </p:sp>
      <p:grpSp>
        <p:nvGrpSpPr>
          <p:cNvPr id="59" name="Google Shape;59;p4"/>
          <p:cNvGrpSpPr/>
          <p:nvPr/>
        </p:nvGrpSpPr>
        <p:grpSpPr>
          <a:xfrm flipH="1" rot="9961656">
            <a:off x="-1970665" y="-799404"/>
            <a:ext cx="4983745" cy="2242765"/>
            <a:chOff x="5706150" y="4536325"/>
            <a:chExt cx="1477225" cy="664775"/>
          </a:xfrm>
        </p:grpSpPr>
        <p:sp>
          <p:nvSpPr>
            <p:cNvPr id="60" name="Google Shape;60;p4"/>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p:cSld name="TITLE_2_1_1">
    <p:spTree>
      <p:nvGrpSpPr>
        <p:cNvPr id="64" name="Shape 64"/>
        <p:cNvGrpSpPr/>
        <p:nvPr/>
      </p:nvGrpSpPr>
      <p:grpSpPr>
        <a:xfrm>
          <a:off x="0" y="0"/>
          <a:ext cx="0" cy="0"/>
          <a:chOff x="0" y="0"/>
          <a:chExt cx="0" cy="0"/>
        </a:xfrm>
      </p:grpSpPr>
      <p:sp>
        <p:nvSpPr>
          <p:cNvPr id="65" name="Google Shape;65;p5"/>
          <p:cNvSpPr txBox="1"/>
          <p:nvPr>
            <p:ph idx="12" type="sldNum"/>
          </p:nvPr>
        </p:nvSpPr>
        <p:spPr>
          <a:xfrm>
            <a:off x="9783343" y="8982098"/>
            <a:ext cx="411600" cy="7581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66" name="Google Shape;66;p5"/>
          <p:cNvGrpSpPr/>
          <p:nvPr/>
        </p:nvGrpSpPr>
        <p:grpSpPr>
          <a:xfrm flipH="1" rot="9961656">
            <a:off x="-1970665" y="-799404"/>
            <a:ext cx="4983745" cy="2242765"/>
            <a:chOff x="5706150" y="4536325"/>
            <a:chExt cx="1477225" cy="664775"/>
          </a:xfrm>
        </p:grpSpPr>
        <p:sp>
          <p:nvSpPr>
            <p:cNvPr id="67" name="Google Shape;67;p5"/>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5"/>
          <p:cNvGrpSpPr/>
          <p:nvPr/>
        </p:nvGrpSpPr>
        <p:grpSpPr>
          <a:xfrm flipH="1" rot="-1626486">
            <a:off x="4562379" y="7610470"/>
            <a:ext cx="4983725" cy="2242756"/>
            <a:chOff x="5706150" y="4536325"/>
            <a:chExt cx="1477225" cy="664775"/>
          </a:xfrm>
        </p:grpSpPr>
        <p:sp>
          <p:nvSpPr>
            <p:cNvPr id="72" name="Google Shape;72;p5"/>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u/9/d/1hWZI_sEt2OFsjf5rN7ay5J0imNIx-Zggfn8D9Vrxqp4/edi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31.png"/><Relationship Id="rId13" Type="http://schemas.openxmlformats.org/officeDocument/2006/relationships/image" Target="../media/image41.png"/><Relationship Id="rId12"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4.jpg"/><Relationship Id="rId4" Type="http://schemas.openxmlformats.org/officeDocument/2006/relationships/image" Target="../media/image29.jpg"/><Relationship Id="rId9" Type="http://schemas.openxmlformats.org/officeDocument/2006/relationships/image" Target="../media/image32.png"/><Relationship Id="rId5" Type="http://schemas.openxmlformats.org/officeDocument/2006/relationships/image" Target="../media/image28.png"/><Relationship Id="rId6" Type="http://schemas.openxmlformats.org/officeDocument/2006/relationships/image" Target="../media/image5.png"/><Relationship Id="rId7" Type="http://schemas.openxmlformats.org/officeDocument/2006/relationships/image" Target="../media/image20.png"/><Relationship Id="rId8"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33.jpg"/><Relationship Id="rId6"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6.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quizlet.com/join/EUCgG7ZPf" TargetMode="Externa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7.jpg"/><Relationship Id="rId5" Type="http://schemas.openxmlformats.org/officeDocument/2006/relationships/image" Target="../media/image11.jpg"/><Relationship Id="rId6"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5.jpg"/><Relationship Id="rId5" Type="http://schemas.openxmlformats.org/officeDocument/2006/relationships/image" Target="../media/image12.jpg"/><Relationship Id="rId6"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4.png"/><Relationship Id="rId5" Type="http://schemas.openxmlformats.org/officeDocument/2006/relationships/image" Target="../media/image18.png"/><Relationship Id="rId6" Type="http://schemas.openxmlformats.org/officeDocument/2006/relationships/image" Target="../media/image3.png"/><Relationship Id="rId7" Type="http://schemas.openxmlformats.org/officeDocument/2006/relationships/image" Target="../media/image14.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21.png"/><Relationship Id="rId6" Type="http://schemas.openxmlformats.org/officeDocument/2006/relationships/image" Target="../media/image26.png"/><Relationship Id="rId7"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type="ctrTitle"/>
          </p:nvPr>
        </p:nvSpPr>
        <p:spPr>
          <a:xfrm>
            <a:off x="69850" y="3424775"/>
            <a:ext cx="6858000" cy="2808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Thromboembolism</a:t>
            </a:r>
            <a:endParaRPr/>
          </a:p>
        </p:txBody>
      </p:sp>
      <p:sp>
        <p:nvSpPr>
          <p:cNvPr id="81" name="Google Shape;81;p6"/>
          <p:cNvSpPr txBox="1"/>
          <p:nvPr/>
        </p:nvSpPr>
        <p:spPr>
          <a:xfrm>
            <a:off x="165971" y="7426974"/>
            <a:ext cx="18252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400" u="sng">
                <a:solidFill>
                  <a:schemeClr val="hlink"/>
                </a:solidFill>
                <a:latin typeface="Titillium Web"/>
                <a:ea typeface="Titillium Web"/>
                <a:cs typeface="Titillium Web"/>
                <a:sym typeface="Titillium Web"/>
                <a:hlinkClick r:id="rId3"/>
              </a:rPr>
              <a:t>Editing File</a:t>
            </a:r>
            <a:endParaRPr sz="2400">
              <a:solidFill>
                <a:srgbClr val="3C78D8"/>
              </a:solidFill>
              <a:latin typeface="Titillium Web"/>
              <a:ea typeface="Titillium Web"/>
              <a:cs typeface="Titillium Web"/>
              <a:sym typeface="Titillium Web"/>
            </a:endParaRPr>
          </a:p>
        </p:txBody>
      </p:sp>
      <p:pic>
        <p:nvPicPr>
          <p:cNvPr id="82" name="Google Shape;82;p6"/>
          <p:cNvPicPr preferRelativeResize="0"/>
          <p:nvPr/>
        </p:nvPicPr>
        <p:blipFill>
          <a:blip r:embed="rId4">
            <a:alphaModFix/>
          </a:blip>
          <a:stretch>
            <a:fillRect/>
          </a:stretch>
        </p:blipFill>
        <p:spPr>
          <a:xfrm>
            <a:off x="4267550" y="2005775"/>
            <a:ext cx="1752724" cy="1307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15"/>
          <p:cNvSpPr txBox="1"/>
          <p:nvPr>
            <p:ph type="title"/>
          </p:nvPr>
        </p:nvSpPr>
        <p:spPr>
          <a:xfrm>
            <a:off x="1264750" y="87550"/>
            <a:ext cx="4707900" cy="555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2400">
                <a:solidFill>
                  <a:schemeClr val="dk2"/>
                </a:solidFill>
                <a:latin typeface="Titillium Web"/>
                <a:ea typeface="Titillium Web"/>
                <a:cs typeface="Titillium Web"/>
                <a:sym typeface="Titillium Web"/>
              </a:rPr>
              <a:t>       Thrombotic disorders:</a:t>
            </a:r>
            <a:r>
              <a:rPr b="1" lang="en-GB" sz="2400">
                <a:solidFill>
                  <a:schemeClr val="dk2"/>
                </a:solidFill>
                <a:latin typeface="Titillium Web"/>
                <a:ea typeface="Titillium Web"/>
                <a:cs typeface="Titillium Web"/>
                <a:sym typeface="Titillium Web"/>
              </a:rPr>
              <a:t> </a:t>
            </a:r>
            <a:r>
              <a:rPr lang="en-GB" sz="2400">
                <a:solidFill>
                  <a:schemeClr val="dk2"/>
                </a:solidFill>
                <a:latin typeface="Titillium Web"/>
                <a:ea typeface="Titillium Web"/>
                <a:cs typeface="Titillium Web"/>
                <a:sym typeface="Titillium Web"/>
              </a:rPr>
              <a:t>      </a:t>
            </a:r>
            <a:endParaRPr b="1" sz="2400">
              <a:solidFill>
                <a:schemeClr val="dk2"/>
              </a:solidFill>
              <a:latin typeface="Titillium Web"/>
              <a:ea typeface="Titillium Web"/>
              <a:cs typeface="Titillium Web"/>
              <a:sym typeface="Titillium Web"/>
            </a:endParaRPr>
          </a:p>
        </p:txBody>
      </p:sp>
      <p:grpSp>
        <p:nvGrpSpPr>
          <p:cNvPr id="606" name="Google Shape;606;p15"/>
          <p:cNvGrpSpPr/>
          <p:nvPr/>
        </p:nvGrpSpPr>
        <p:grpSpPr>
          <a:xfrm>
            <a:off x="1426570" y="216671"/>
            <a:ext cx="300659" cy="297060"/>
            <a:chOff x="-1017593" y="4240422"/>
            <a:chExt cx="300659" cy="297030"/>
          </a:xfrm>
        </p:grpSpPr>
        <p:sp>
          <p:nvSpPr>
            <p:cNvPr id="607" name="Google Shape;607;p15"/>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5"/>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5"/>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5"/>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5"/>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5"/>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5"/>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5"/>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5"/>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5"/>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5"/>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5"/>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5"/>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5"/>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5"/>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5"/>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5"/>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4" name="Google Shape;624;p15"/>
          <p:cNvSpPr/>
          <p:nvPr/>
        </p:nvSpPr>
        <p:spPr>
          <a:xfrm rot="3200355">
            <a:off x="2796046" y="3660096"/>
            <a:ext cx="544974" cy="433486"/>
          </a:xfrm>
          <a:custGeom>
            <a:rect b="b" l="l" r="r" t="t"/>
            <a:pathLst>
              <a:path extrusionOk="0" h="7288" w="7894">
                <a:moveTo>
                  <a:pt x="155" y="1"/>
                </a:moveTo>
                <a:cubicBezTo>
                  <a:pt x="75" y="1"/>
                  <a:pt x="0" y="74"/>
                  <a:pt x="64" y="170"/>
                </a:cubicBezTo>
                <a:cubicBezTo>
                  <a:pt x="821" y="1327"/>
                  <a:pt x="1710" y="2439"/>
                  <a:pt x="2733" y="3417"/>
                </a:cubicBezTo>
                <a:cubicBezTo>
                  <a:pt x="3223" y="3951"/>
                  <a:pt x="3756" y="4396"/>
                  <a:pt x="4290" y="4885"/>
                </a:cubicBezTo>
                <a:cubicBezTo>
                  <a:pt x="4868" y="5241"/>
                  <a:pt x="5402" y="5730"/>
                  <a:pt x="5891" y="6264"/>
                </a:cubicBezTo>
                <a:cubicBezTo>
                  <a:pt x="5491" y="6264"/>
                  <a:pt x="5180" y="6398"/>
                  <a:pt x="4824" y="6576"/>
                </a:cubicBezTo>
                <a:cubicBezTo>
                  <a:pt x="4735" y="6620"/>
                  <a:pt x="4779" y="6753"/>
                  <a:pt x="4913" y="6753"/>
                </a:cubicBezTo>
                <a:cubicBezTo>
                  <a:pt x="5847" y="6842"/>
                  <a:pt x="6826" y="7020"/>
                  <a:pt x="7715" y="7287"/>
                </a:cubicBezTo>
                <a:cubicBezTo>
                  <a:pt x="7804" y="7287"/>
                  <a:pt x="7893" y="7198"/>
                  <a:pt x="7893" y="7154"/>
                </a:cubicBezTo>
                <a:cubicBezTo>
                  <a:pt x="7626" y="6309"/>
                  <a:pt x="7270" y="5508"/>
                  <a:pt x="6870" y="4796"/>
                </a:cubicBezTo>
                <a:cubicBezTo>
                  <a:pt x="6851" y="4740"/>
                  <a:pt x="6817" y="4716"/>
                  <a:pt x="6784" y="4716"/>
                </a:cubicBezTo>
                <a:cubicBezTo>
                  <a:pt x="6737" y="4716"/>
                  <a:pt x="6692" y="4763"/>
                  <a:pt x="6692" y="4841"/>
                </a:cubicBezTo>
                <a:cubicBezTo>
                  <a:pt x="6692" y="5286"/>
                  <a:pt x="6692" y="5730"/>
                  <a:pt x="6648" y="6175"/>
                </a:cubicBezTo>
                <a:cubicBezTo>
                  <a:pt x="6648" y="6197"/>
                  <a:pt x="6681" y="6209"/>
                  <a:pt x="6714" y="6209"/>
                </a:cubicBezTo>
                <a:cubicBezTo>
                  <a:pt x="6748" y="6209"/>
                  <a:pt x="6781" y="6197"/>
                  <a:pt x="6781" y="6175"/>
                </a:cubicBezTo>
                <a:lnTo>
                  <a:pt x="6870" y="5197"/>
                </a:lnTo>
                <a:cubicBezTo>
                  <a:pt x="7137" y="5775"/>
                  <a:pt x="7359" y="6398"/>
                  <a:pt x="7582" y="6976"/>
                </a:cubicBezTo>
                <a:cubicBezTo>
                  <a:pt x="6870" y="6798"/>
                  <a:pt x="6114" y="6664"/>
                  <a:pt x="5358" y="6576"/>
                </a:cubicBezTo>
                <a:cubicBezTo>
                  <a:pt x="5580" y="6487"/>
                  <a:pt x="5847" y="6487"/>
                  <a:pt x="6114" y="6487"/>
                </a:cubicBezTo>
                <a:cubicBezTo>
                  <a:pt x="6203" y="6442"/>
                  <a:pt x="6247" y="6353"/>
                  <a:pt x="6203" y="6309"/>
                </a:cubicBezTo>
                <a:cubicBezTo>
                  <a:pt x="5802" y="5775"/>
                  <a:pt x="5358" y="5330"/>
                  <a:pt x="4824" y="4974"/>
                </a:cubicBezTo>
                <a:cubicBezTo>
                  <a:pt x="4246" y="4529"/>
                  <a:pt x="3712" y="4085"/>
                  <a:pt x="3223" y="3595"/>
                </a:cubicBezTo>
                <a:cubicBezTo>
                  <a:pt x="2333" y="2706"/>
                  <a:pt x="1488" y="1772"/>
                  <a:pt x="776" y="793"/>
                </a:cubicBezTo>
                <a:lnTo>
                  <a:pt x="776" y="793"/>
                </a:lnTo>
                <a:cubicBezTo>
                  <a:pt x="2689" y="2350"/>
                  <a:pt x="4557" y="3996"/>
                  <a:pt x="6470" y="5552"/>
                </a:cubicBezTo>
                <a:cubicBezTo>
                  <a:pt x="6495" y="5569"/>
                  <a:pt x="6521" y="5577"/>
                  <a:pt x="6545" y="5577"/>
                </a:cubicBezTo>
                <a:cubicBezTo>
                  <a:pt x="6646" y="5577"/>
                  <a:pt x="6720" y="5447"/>
                  <a:pt x="6648" y="5375"/>
                </a:cubicBezTo>
                <a:cubicBezTo>
                  <a:pt x="4557" y="3506"/>
                  <a:pt x="2377" y="1772"/>
                  <a:pt x="242" y="37"/>
                </a:cubicBezTo>
                <a:cubicBezTo>
                  <a:pt x="217" y="12"/>
                  <a:pt x="186" y="1"/>
                  <a:pt x="155" y="1"/>
                </a:cubicBezTo>
                <a:close/>
              </a:path>
            </a:pathLst>
          </a:custGeom>
          <a:solidFill>
            <a:srgbClr val="D9D9D9"/>
          </a:solidFill>
          <a:ln cap="flat" cmpd="sng" w="9525">
            <a:solidFill>
              <a:srgbClr val="B7B7B7"/>
            </a:solidFill>
            <a:prstDash val="solid"/>
            <a:round/>
            <a:headEnd len="sm" w="sm" type="none"/>
            <a:tailEnd len="sm" w="sm" type="none"/>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graphicFrame>
        <p:nvGraphicFramePr>
          <p:cNvPr id="625" name="Google Shape;625;p15"/>
          <p:cNvGraphicFramePr/>
          <p:nvPr/>
        </p:nvGraphicFramePr>
        <p:xfrm>
          <a:off x="120888" y="4293246"/>
          <a:ext cx="3000000" cy="3000000"/>
        </p:xfrm>
        <a:graphic>
          <a:graphicData uri="http://schemas.openxmlformats.org/drawingml/2006/table">
            <a:tbl>
              <a:tblPr>
                <a:noFill/>
                <a:tableStyleId>{78208594-EEB4-4CAB-8CEC-71538D1FA177}</a:tableStyleId>
              </a:tblPr>
              <a:tblGrid>
                <a:gridCol w="1448450"/>
                <a:gridCol w="2590450"/>
                <a:gridCol w="2577275"/>
              </a:tblGrid>
              <a:tr h="5717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solidFill>
                          <a:srgbClr val="666666"/>
                        </a:solidFill>
                        <a:latin typeface="Cabin"/>
                        <a:ea typeface="Cabin"/>
                        <a:cs typeface="Cabin"/>
                        <a:sym typeface="Cabin"/>
                      </a:endParaRPr>
                    </a:p>
                  </a:txBody>
                  <a:tcPr marT="74300" marB="743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a:solidFill>
                            <a:schemeClr val="dk2"/>
                          </a:solidFill>
                          <a:latin typeface="Titillium Web"/>
                          <a:ea typeface="Titillium Web"/>
                          <a:cs typeface="Titillium Web"/>
                          <a:sym typeface="Titillium Web"/>
                        </a:rPr>
                        <a:t>Hereditary Thrombophilia</a:t>
                      </a:r>
                      <a:endParaRPr b="1" u="none" cap="none" strike="noStrike">
                        <a:solidFill>
                          <a:schemeClr val="dk2"/>
                        </a:solidFill>
                        <a:latin typeface="Titillium Web"/>
                        <a:ea typeface="Titillium Web"/>
                        <a:cs typeface="Titillium Web"/>
                        <a:sym typeface="Titillium Web"/>
                      </a:endParaRPr>
                    </a:p>
                  </a:txBody>
                  <a:tcPr marT="74300" marB="743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FF6F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a:solidFill>
                            <a:schemeClr val="dk2"/>
                          </a:solidFill>
                          <a:latin typeface="Titillium Web"/>
                          <a:ea typeface="Titillium Web"/>
                          <a:cs typeface="Titillium Web"/>
                          <a:sym typeface="Titillium Web"/>
                        </a:rPr>
                        <a:t>Antiphospholipid antibody syndrome</a:t>
                      </a:r>
                      <a:endParaRPr b="1" u="none" cap="none" strike="noStrike">
                        <a:solidFill>
                          <a:schemeClr val="dk2"/>
                        </a:solidFill>
                        <a:latin typeface="Titillium Web"/>
                        <a:ea typeface="Titillium Web"/>
                        <a:cs typeface="Titillium Web"/>
                        <a:sym typeface="Titillium Web"/>
                      </a:endParaRPr>
                    </a:p>
                  </a:txBody>
                  <a:tcPr marT="74300" marB="743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FF6FC"/>
                    </a:solidFill>
                  </a:tcPr>
                </a:tc>
              </a:tr>
              <a:tr h="956350">
                <a:tc>
                  <a:txBody>
                    <a:bodyPr/>
                    <a:lstStyle/>
                    <a:p>
                      <a:pPr indent="0" lvl="0" marL="0" marR="0" rtl="0" algn="ctr">
                        <a:lnSpc>
                          <a:spcPct val="100000"/>
                        </a:lnSpc>
                        <a:spcBef>
                          <a:spcPts val="0"/>
                        </a:spcBef>
                        <a:spcAft>
                          <a:spcPts val="0"/>
                        </a:spcAft>
                        <a:buClr>
                          <a:srgbClr val="000000"/>
                        </a:buClr>
                        <a:buSzPts val="1100"/>
                        <a:buFont typeface="Arial"/>
                        <a:buNone/>
                      </a:pPr>
                      <a:r>
                        <a:rPr b="1" lang="en-GB">
                          <a:solidFill>
                            <a:schemeClr val="dk2"/>
                          </a:solidFill>
                          <a:latin typeface="Titillium Web"/>
                          <a:ea typeface="Titillium Web"/>
                          <a:cs typeface="Titillium Web"/>
                          <a:sym typeface="Titillium Web"/>
                        </a:rPr>
                        <a:t>Definition</a:t>
                      </a:r>
                      <a:endParaRPr b="1" u="none" cap="none" strike="noStrike">
                        <a:solidFill>
                          <a:schemeClr val="dk2"/>
                        </a:solidFill>
                        <a:latin typeface="Titillium Web"/>
                        <a:ea typeface="Titillium Web"/>
                        <a:cs typeface="Titillium Web"/>
                        <a:sym typeface="Titillium Web"/>
                      </a:endParaRPr>
                    </a:p>
                  </a:txBody>
                  <a:tcPr marT="74300" marB="743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E2F3"/>
                    </a:solidFill>
                  </a:tcPr>
                </a:tc>
                <a:tc>
                  <a:txBody>
                    <a:bodyPr/>
                    <a:lstStyle/>
                    <a:p>
                      <a:pPr indent="0" lvl="0" marL="0" rtl="0" algn="l">
                        <a:lnSpc>
                          <a:spcPct val="115000"/>
                        </a:lnSpc>
                        <a:spcBef>
                          <a:spcPts val="1200"/>
                        </a:spcBef>
                        <a:spcAft>
                          <a:spcPts val="1200"/>
                        </a:spcAft>
                        <a:buNone/>
                      </a:pPr>
                      <a:r>
                        <a:rPr lang="en-GB" sz="1200">
                          <a:solidFill>
                            <a:schemeClr val="dk2"/>
                          </a:solidFill>
                          <a:latin typeface="Titillium Web"/>
                          <a:ea typeface="Titillium Web"/>
                          <a:cs typeface="Titillium Web"/>
                          <a:sym typeface="Titillium Web"/>
                        </a:rPr>
                        <a:t>Is a </a:t>
                      </a:r>
                      <a:r>
                        <a:rPr b="1" lang="en-GB" sz="1200">
                          <a:solidFill>
                            <a:schemeClr val="dk2"/>
                          </a:solidFill>
                          <a:latin typeface="Titillium Web"/>
                          <a:ea typeface="Titillium Web"/>
                          <a:cs typeface="Titillium Web"/>
                          <a:sym typeface="Titillium Web"/>
                        </a:rPr>
                        <a:t>prothrombotic </a:t>
                      </a:r>
                      <a:r>
                        <a:rPr lang="en-GB" sz="1200">
                          <a:solidFill>
                            <a:schemeClr val="dk2"/>
                          </a:solidFill>
                          <a:latin typeface="Titillium Web"/>
                          <a:ea typeface="Titillium Web"/>
                          <a:cs typeface="Titillium Web"/>
                          <a:sym typeface="Titillium Web"/>
                        </a:rPr>
                        <a:t>familial syndrome.</a:t>
                      </a:r>
                      <a:endParaRPr sz="1200" u="none" cap="none" strike="noStrike">
                        <a:solidFill>
                          <a:schemeClr val="dk2"/>
                        </a:solidFill>
                        <a:latin typeface="Cabin"/>
                        <a:ea typeface="Cabin"/>
                        <a:cs typeface="Cabin"/>
                        <a:sym typeface="Cabin"/>
                      </a:endParaRPr>
                    </a:p>
                  </a:txBody>
                  <a:tcPr marT="74300" marB="743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1200"/>
                        </a:spcBef>
                        <a:spcAft>
                          <a:spcPts val="1200"/>
                        </a:spcAft>
                        <a:buNone/>
                      </a:pPr>
                      <a:r>
                        <a:rPr lang="en-GB" sz="1200">
                          <a:solidFill>
                            <a:schemeClr val="dk2"/>
                          </a:solidFill>
                          <a:latin typeface="Titillium Web"/>
                          <a:ea typeface="Titillium Web"/>
                          <a:cs typeface="Titillium Web"/>
                          <a:sym typeface="Titillium Web"/>
                        </a:rPr>
                        <a:t>Is a </a:t>
                      </a:r>
                      <a:r>
                        <a:rPr b="1" lang="en-GB" sz="1200">
                          <a:solidFill>
                            <a:schemeClr val="dk2"/>
                          </a:solidFill>
                          <a:latin typeface="Titillium Web"/>
                          <a:ea typeface="Titillium Web"/>
                          <a:cs typeface="Titillium Web"/>
                          <a:sym typeface="Titillium Web"/>
                        </a:rPr>
                        <a:t>prothrombotic </a:t>
                      </a:r>
                      <a:r>
                        <a:rPr lang="en-GB" sz="1200">
                          <a:solidFill>
                            <a:schemeClr val="dk2"/>
                          </a:solidFill>
                          <a:latin typeface="Titillium Web"/>
                          <a:ea typeface="Titillium Web"/>
                          <a:cs typeface="Titillium Web"/>
                          <a:sym typeface="Titillium Web"/>
                        </a:rPr>
                        <a:t>hypercoagulable autoimmune multisystem</a:t>
                      </a:r>
                      <a:br>
                        <a:rPr lang="en-GB" sz="1200">
                          <a:solidFill>
                            <a:schemeClr val="dk2"/>
                          </a:solidFill>
                          <a:latin typeface="Titillium Web"/>
                          <a:ea typeface="Titillium Web"/>
                          <a:cs typeface="Titillium Web"/>
                          <a:sym typeface="Titillium Web"/>
                        </a:rPr>
                      </a:br>
                      <a:r>
                        <a:rPr lang="en-GB" sz="1200">
                          <a:solidFill>
                            <a:schemeClr val="dk2"/>
                          </a:solidFill>
                          <a:latin typeface="Titillium Web"/>
                          <a:ea typeface="Titillium Web"/>
                          <a:cs typeface="Titillium Web"/>
                          <a:sym typeface="Titillium Web"/>
                        </a:rPr>
                        <a:t>disorder caused by the presence of antiphospholipid antibodies.</a:t>
                      </a:r>
                      <a:endParaRPr sz="1200" u="none" cap="none" strike="noStrike">
                        <a:solidFill>
                          <a:schemeClr val="dk2"/>
                        </a:solidFill>
                        <a:latin typeface="Cabin"/>
                        <a:ea typeface="Cabin"/>
                        <a:cs typeface="Cabin"/>
                        <a:sym typeface="Cabin"/>
                      </a:endParaRPr>
                    </a:p>
                  </a:txBody>
                  <a:tcPr marT="74300" marB="743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747375">
                <a:tc>
                  <a:txBody>
                    <a:bodyPr/>
                    <a:lstStyle/>
                    <a:p>
                      <a:pPr indent="0" lvl="0" marL="0" marR="0" rtl="0" algn="ctr">
                        <a:lnSpc>
                          <a:spcPct val="100000"/>
                        </a:lnSpc>
                        <a:spcBef>
                          <a:spcPts val="0"/>
                        </a:spcBef>
                        <a:spcAft>
                          <a:spcPts val="0"/>
                        </a:spcAft>
                        <a:buClr>
                          <a:srgbClr val="000000"/>
                        </a:buClr>
                        <a:buSzPts val="1100"/>
                        <a:buFont typeface="Arial"/>
                        <a:buNone/>
                      </a:pPr>
                      <a:r>
                        <a:rPr b="1" lang="en-GB">
                          <a:solidFill>
                            <a:schemeClr val="dk2"/>
                          </a:solidFill>
                          <a:latin typeface="Titillium Web"/>
                          <a:ea typeface="Titillium Web"/>
                          <a:cs typeface="Titillium Web"/>
                          <a:sym typeface="Titillium Web"/>
                        </a:rPr>
                        <a:t>Characteristic</a:t>
                      </a:r>
                      <a:endParaRPr b="1" u="none" cap="none" strike="noStrike">
                        <a:solidFill>
                          <a:schemeClr val="dk2"/>
                        </a:solidFill>
                        <a:latin typeface="Titillium Web"/>
                        <a:ea typeface="Titillium Web"/>
                        <a:cs typeface="Titillium Web"/>
                        <a:sym typeface="Titillium Web"/>
                      </a:endParaRPr>
                    </a:p>
                  </a:txBody>
                  <a:tcPr marT="74300" marB="743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E2F3"/>
                    </a:solidFill>
                  </a:tcPr>
                </a:tc>
                <a:tc>
                  <a:txBody>
                    <a:bodyPr/>
                    <a:lstStyle/>
                    <a:p>
                      <a:pPr indent="0" lvl="0" marL="0" rtl="0" algn="l">
                        <a:lnSpc>
                          <a:spcPct val="115000"/>
                        </a:lnSpc>
                        <a:spcBef>
                          <a:spcPts val="1200"/>
                        </a:spcBef>
                        <a:spcAft>
                          <a:spcPts val="1200"/>
                        </a:spcAft>
                        <a:buNone/>
                      </a:pPr>
                      <a:r>
                        <a:rPr lang="en-GB" sz="1200">
                          <a:solidFill>
                            <a:schemeClr val="dk2"/>
                          </a:solidFill>
                          <a:latin typeface="Titillium Web"/>
                          <a:ea typeface="Titillium Web"/>
                          <a:cs typeface="Titillium Web"/>
                          <a:sym typeface="Titillium Web"/>
                        </a:rPr>
                        <a:t>Characterized by recurrent venous thrombosis and thromboembolism</a:t>
                      </a:r>
                      <a:endParaRPr sz="1200" u="none" cap="none" strike="noStrike">
                        <a:solidFill>
                          <a:schemeClr val="dk2"/>
                        </a:solidFill>
                        <a:latin typeface="Cabin"/>
                        <a:ea typeface="Cabin"/>
                        <a:cs typeface="Cabin"/>
                        <a:sym typeface="Cabin"/>
                      </a:endParaRPr>
                    </a:p>
                  </a:txBody>
                  <a:tcPr marT="74300" marB="743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1200"/>
                        </a:spcBef>
                        <a:spcAft>
                          <a:spcPts val="1200"/>
                        </a:spcAft>
                        <a:buClr>
                          <a:schemeClr val="dk1"/>
                        </a:buClr>
                        <a:buSzPts val="1100"/>
                        <a:buFont typeface="Arial"/>
                        <a:buNone/>
                      </a:pPr>
                      <a:r>
                        <a:rPr lang="en-GB" sz="1200">
                          <a:solidFill>
                            <a:schemeClr val="dk2"/>
                          </a:solidFill>
                          <a:latin typeface="Titillium Web"/>
                          <a:ea typeface="Titillium Web"/>
                          <a:cs typeface="Titillium Web"/>
                          <a:sym typeface="Titillium Web"/>
                        </a:rPr>
                        <a:t>Is characterized by recurrent thrombosis and embolism and fetal loss in pregnancy.</a:t>
                      </a:r>
                      <a:endParaRPr sz="1200" u="none" cap="none" strike="noStrike">
                        <a:solidFill>
                          <a:schemeClr val="dk2"/>
                        </a:solidFill>
                        <a:latin typeface="Cabin"/>
                        <a:ea typeface="Cabin"/>
                        <a:cs typeface="Cabin"/>
                        <a:sym typeface="Cabin"/>
                      </a:endParaRPr>
                    </a:p>
                  </a:txBody>
                  <a:tcPr marT="74300" marB="743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839900">
                <a:tc>
                  <a:txBody>
                    <a:bodyPr/>
                    <a:lstStyle/>
                    <a:p>
                      <a:pPr indent="0" lvl="0" marL="0" marR="0" rtl="0" algn="ctr">
                        <a:lnSpc>
                          <a:spcPct val="100000"/>
                        </a:lnSpc>
                        <a:spcBef>
                          <a:spcPts val="0"/>
                        </a:spcBef>
                        <a:spcAft>
                          <a:spcPts val="0"/>
                        </a:spcAft>
                        <a:buClr>
                          <a:srgbClr val="000000"/>
                        </a:buClr>
                        <a:buSzPts val="1100"/>
                        <a:buFont typeface="Arial"/>
                        <a:buNone/>
                      </a:pPr>
                      <a:r>
                        <a:rPr b="1" lang="en-GB">
                          <a:solidFill>
                            <a:schemeClr val="dk2"/>
                          </a:solidFill>
                          <a:latin typeface="Titillium Web"/>
                          <a:ea typeface="Titillium Web"/>
                          <a:cs typeface="Titillium Web"/>
                          <a:sym typeface="Titillium Web"/>
                        </a:rPr>
                        <a:t>Others</a:t>
                      </a:r>
                      <a:endParaRPr b="1" u="none" cap="none" strike="noStrike">
                        <a:solidFill>
                          <a:schemeClr val="dk2"/>
                        </a:solidFill>
                        <a:latin typeface="Titillium Web"/>
                        <a:ea typeface="Titillium Web"/>
                        <a:cs typeface="Titillium Web"/>
                        <a:sym typeface="Titillium Web"/>
                      </a:endParaRPr>
                    </a:p>
                  </a:txBody>
                  <a:tcPr marT="74300" marB="743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E2F3"/>
                    </a:solidFill>
                  </a:tcPr>
                </a:tc>
                <a:tc>
                  <a:txBody>
                    <a:bodyPr/>
                    <a:lstStyle/>
                    <a:p>
                      <a:pPr indent="-304800" lvl="0" marL="457200" rtl="0" algn="l">
                        <a:lnSpc>
                          <a:spcPct val="115000"/>
                        </a:lnSpc>
                        <a:spcBef>
                          <a:spcPts val="1200"/>
                        </a:spcBef>
                        <a:spcAft>
                          <a:spcPts val="0"/>
                        </a:spcAft>
                        <a:buClr>
                          <a:schemeClr val="dk2"/>
                        </a:buClr>
                        <a:buSzPts val="1200"/>
                        <a:buFont typeface="Titillium Web"/>
                        <a:buChar char="❖"/>
                      </a:pPr>
                      <a:r>
                        <a:rPr b="1" lang="en-GB" sz="1200">
                          <a:solidFill>
                            <a:schemeClr val="dk2"/>
                          </a:solidFill>
                          <a:latin typeface="Titillium Web"/>
                          <a:ea typeface="Titillium Web"/>
                          <a:cs typeface="Titillium Web"/>
                          <a:sym typeface="Titillium Web"/>
                        </a:rPr>
                        <a:t>Factor V leiden thrombophilia </a:t>
                      </a:r>
                      <a:r>
                        <a:rPr lang="en-GB" sz="1200">
                          <a:solidFill>
                            <a:schemeClr val="dk2"/>
                          </a:solidFill>
                          <a:latin typeface="Titillium Web"/>
                          <a:ea typeface="Titillium Web"/>
                          <a:cs typeface="Titillium Web"/>
                          <a:sym typeface="Titillium Web"/>
                        </a:rPr>
                        <a:t>is genetically inherited </a:t>
                      </a:r>
                      <a:r>
                        <a:rPr b="1" lang="en-GB" sz="1200">
                          <a:solidFill>
                            <a:schemeClr val="dk2"/>
                          </a:solidFill>
                          <a:latin typeface="Titillium Web"/>
                          <a:ea typeface="Titillium Web"/>
                          <a:cs typeface="Titillium Web"/>
                          <a:sym typeface="Titillium Web"/>
                        </a:rPr>
                        <a:t>prothrombotic </a:t>
                      </a:r>
                      <a:r>
                        <a:rPr lang="en-GB" sz="1200">
                          <a:solidFill>
                            <a:schemeClr val="dk2"/>
                          </a:solidFill>
                          <a:latin typeface="Titillium Web"/>
                          <a:ea typeface="Titillium Web"/>
                          <a:cs typeface="Titillium Web"/>
                          <a:sym typeface="Titillium Web"/>
                        </a:rPr>
                        <a:t>disorder of blood. Factor V leiden is mutated from human factor V that causes an increase in blood clotting (hypercoagulability).</a:t>
                      </a:r>
                      <a:endParaRPr sz="1200">
                        <a:solidFill>
                          <a:schemeClr val="dk2"/>
                        </a:solidFill>
                        <a:latin typeface="Titillium Web"/>
                        <a:ea typeface="Titillium Web"/>
                        <a:cs typeface="Titillium Web"/>
                        <a:sym typeface="Titillium Web"/>
                      </a:endParaRPr>
                    </a:p>
                    <a:p>
                      <a:pPr indent="-304800" lvl="0" marL="45720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Can be caused by deficiency of antithrombotic proteins, e.g. antithrombin 3, protein C, &amp; protein S.</a:t>
                      </a:r>
                      <a:endParaRPr sz="1200">
                        <a:latin typeface="Cabin"/>
                        <a:ea typeface="Cabin"/>
                        <a:cs typeface="Cabin"/>
                        <a:sym typeface="Cabin"/>
                      </a:endParaRPr>
                    </a:p>
                  </a:txBody>
                  <a:tcPr marT="74300" marB="743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304800" lvl="0" marL="457200" rtl="0" algn="l">
                        <a:lnSpc>
                          <a:spcPct val="115000"/>
                        </a:lnSpc>
                        <a:spcBef>
                          <a:spcPts val="120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Patients have prolonged partial thromboplastin time (PTT).</a:t>
                      </a:r>
                      <a:endParaRPr sz="1200">
                        <a:solidFill>
                          <a:schemeClr val="dk2"/>
                        </a:solidFill>
                        <a:latin typeface="Titillium Web"/>
                        <a:ea typeface="Titillium Web"/>
                        <a:cs typeface="Titillium Web"/>
                        <a:sym typeface="Titillium Web"/>
                      </a:endParaRPr>
                    </a:p>
                    <a:p>
                      <a:pPr indent="-304800" lvl="0" marL="45720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  It is sometimes associated Systemic Lupus Erythematosus and so this antibody is also known as lupus anticoagulant.</a:t>
                      </a:r>
                      <a:endParaRPr sz="1200">
                        <a:solidFill>
                          <a:schemeClr val="dk2"/>
                        </a:solidFill>
                        <a:latin typeface="Cabin"/>
                        <a:ea typeface="Cabin"/>
                        <a:cs typeface="Cabin"/>
                        <a:sym typeface="Cabin"/>
                      </a:endParaRPr>
                    </a:p>
                  </a:txBody>
                  <a:tcPr marT="74300" marB="743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bl>
          </a:graphicData>
        </a:graphic>
      </p:graphicFrame>
      <p:sp>
        <p:nvSpPr>
          <p:cNvPr id="626" name="Google Shape;626;p15"/>
          <p:cNvSpPr/>
          <p:nvPr/>
        </p:nvSpPr>
        <p:spPr>
          <a:xfrm>
            <a:off x="-209150" y="1063850"/>
            <a:ext cx="1473900" cy="1218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7" name="Google Shape;627;p15"/>
          <p:cNvGrpSpPr/>
          <p:nvPr/>
        </p:nvGrpSpPr>
        <p:grpSpPr>
          <a:xfrm>
            <a:off x="197100" y="809933"/>
            <a:ext cx="6616174" cy="2871437"/>
            <a:chOff x="639485" y="2116945"/>
            <a:chExt cx="5579032" cy="1532741"/>
          </a:xfrm>
        </p:grpSpPr>
        <p:sp>
          <p:nvSpPr>
            <p:cNvPr id="628" name="Google Shape;628;p15"/>
            <p:cNvSpPr/>
            <p:nvPr/>
          </p:nvSpPr>
          <p:spPr>
            <a:xfrm>
              <a:off x="4159317" y="2121755"/>
              <a:ext cx="2059200" cy="450000"/>
            </a:xfrm>
            <a:prstGeom prst="chevron">
              <a:avLst>
                <a:gd fmla="val 50000" name="adj"/>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GB" sz="1600">
                  <a:solidFill>
                    <a:schemeClr val="dk2"/>
                  </a:solidFill>
                  <a:latin typeface="Titillium Web"/>
                  <a:ea typeface="Titillium Web"/>
                  <a:cs typeface="Titillium Web"/>
                  <a:sym typeface="Titillium Web"/>
                </a:rPr>
                <a:t>Disseminated Intravascular Coagulation</a:t>
              </a:r>
              <a:endParaRPr b="1" i="0" sz="1600" u="none" cap="none" strike="noStrike">
                <a:solidFill>
                  <a:schemeClr val="dk2"/>
                </a:solidFill>
                <a:latin typeface="Titillium Web"/>
                <a:ea typeface="Titillium Web"/>
                <a:cs typeface="Titillium Web"/>
                <a:sym typeface="Titillium Web"/>
              </a:endParaRPr>
            </a:p>
          </p:txBody>
        </p:sp>
        <p:sp>
          <p:nvSpPr>
            <p:cNvPr id="629" name="Google Shape;629;p15"/>
            <p:cNvSpPr txBox="1"/>
            <p:nvPr/>
          </p:nvSpPr>
          <p:spPr>
            <a:xfrm>
              <a:off x="4163560" y="2638986"/>
              <a:ext cx="1674300" cy="1010700"/>
            </a:xfrm>
            <a:prstGeom prst="rect">
              <a:avLst/>
            </a:prstGeom>
            <a:solidFill>
              <a:srgbClr val="F3F3F3"/>
            </a:solidFill>
            <a:ln>
              <a:noFill/>
            </a:ln>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None/>
              </a:pPr>
              <a:r>
                <a:t/>
              </a:r>
              <a:endParaRPr i="0" sz="1200" u="none" cap="none" strike="noStrike">
                <a:solidFill>
                  <a:schemeClr val="dk2"/>
                </a:solidFill>
                <a:latin typeface="Titillium Web"/>
                <a:ea typeface="Titillium Web"/>
                <a:cs typeface="Titillium Web"/>
                <a:sym typeface="Titillium Web"/>
              </a:endParaRPr>
            </a:p>
          </p:txBody>
        </p:sp>
        <p:sp>
          <p:nvSpPr>
            <p:cNvPr id="630" name="Google Shape;630;p15"/>
            <p:cNvSpPr/>
            <p:nvPr/>
          </p:nvSpPr>
          <p:spPr>
            <a:xfrm>
              <a:off x="639485" y="2116945"/>
              <a:ext cx="1942500" cy="459600"/>
            </a:xfrm>
            <a:prstGeom prst="homePlate">
              <a:avLst>
                <a:gd fmla="val 50000" name="adj"/>
              </a:avLst>
            </a:prstGeom>
            <a:solidFill>
              <a:srgbClr val="6FA8D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GB" sz="1600">
                  <a:solidFill>
                    <a:schemeClr val="dk2"/>
                  </a:solidFill>
                  <a:latin typeface="Titillium Web"/>
                  <a:ea typeface="Titillium Web"/>
                  <a:cs typeface="Titillium Web"/>
                  <a:sym typeface="Titillium Web"/>
                </a:rPr>
                <a:t>1- Anti-thrombotic (hemorrhagic):</a:t>
              </a:r>
              <a:endParaRPr b="1" i="0" sz="1600" u="none" cap="none" strike="noStrike">
                <a:solidFill>
                  <a:schemeClr val="dk2"/>
                </a:solidFill>
                <a:latin typeface="Titillium Web"/>
                <a:ea typeface="Titillium Web"/>
                <a:cs typeface="Titillium Web"/>
                <a:sym typeface="Titillium Web"/>
              </a:endParaRPr>
            </a:p>
          </p:txBody>
        </p:sp>
        <p:sp>
          <p:nvSpPr>
            <p:cNvPr id="631" name="Google Shape;631;p15"/>
            <p:cNvSpPr/>
            <p:nvPr/>
          </p:nvSpPr>
          <p:spPr>
            <a:xfrm>
              <a:off x="2319663" y="2116953"/>
              <a:ext cx="2059200" cy="459600"/>
            </a:xfrm>
            <a:prstGeom prst="chevron">
              <a:avLst>
                <a:gd fmla="val 50000" name="adj"/>
              </a:avLst>
            </a:prstGeom>
            <a:solidFill>
              <a:srgbClr val="9FC5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1" i="0" sz="1600" u="none" cap="none" strike="noStrike">
                <a:solidFill>
                  <a:srgbClr val="FFFFFF"/>
                </a:solidFill>
                <a:latin typeface="Titillium Web"/>
                <a:ea typeface="Titillium Web"/>
                <a:cs typeface="Titillium Web"/>
                <a:sym typeface="Titillium Web"/>
              </a:endParaRPr>
            </a:p>
          </p:txBody>
        </p:sp>
        <p:sp>
          <p:nvSpPr>
            <p:cNvPr id="632" name="Google Shape;632;p15"/>
            <p:cNvSpPr txBox="1"/>
            <p:nvPr/>
          </p:nvSpPr>
          <p:spPr>
            <a:xfrm>
              <a:off x="639485" y="2638979"/>
              <a:ext cx="1596600" cy="988500"/>
            </a:xfrm>
            <a:prstGeom prst="rect">
              <a:avLst/>
            </a:prstGeom>
            <a:solidFill>
              <a:srgbClr val="F3F3F3"/>
            </a:solidFill>
            <a:ln>
              <a:noFill/>
            </a:ln>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None/>
              </a:pPr>
              <a:r>
                <a:t/>
              </a:r>
              <a:endParaRPr i="0" sz="1200" u="none" cap="none" strike="noStrike">
                <a:solidFill>
                  <a:schemeClr val="dk2"/>
                </a:solidFill>
                <a:latin typeface="Titillium Web"/>
                <a:ea typeface="Titillium Web"/>
                <a:cs typeface="Titillium Web"/>
                <a:sym typeface="Titillium Web"/>
              </a:endParaRPr>
            </a:p>
          </p:txBody>
        </p:sp>
        <p:sp>
          <p:nvSpPr>
            <p:cNvPr id="633" name="Google Shape;633;p15"/>
            <p:cNvSpPr txBox="1"/>
            <p:nvPr/>
          </p:nvSpPr>
          <p:spPr>
            <a:xfrm>
              <a:off x="2319665" y="2638979"/>
              <a:ext cx="1674300" cy="988500"/>
            </a:xfrm>
            <a:prstGeom prst="rect">
              <a:avLst/>
            </a:prstGeom>
            <a:solidFill>
              <a:srgbClr val="F3F3F3"/>
            </a:solidFill>
            <a:ln>
              <a:noFill/>
            </a:ln>
          </p:spPr>
          <p:txBody>
            <a:bodyPr anchorCtr="0" anchor="t" bIns="91425" lIns="91425" spcFirstLastPara="1" rIns="91425" wrap="square" tIns="91425">
              <a:noAutofit/>
            </a:bodyPr>
            <a:lstStyle/>
            <a:p>
              <a:pPr indent="0" lvl="0" marL="457200" marR="0" rtl="0" algn="ctr">
                <a:lnSpc>
                  <a:spcPct val="115000"/>
                </a:lnSpc>
                <a:spcBef>
                  <a:spcPts val="0"/>
                </a:spcBef>
                <a:spcAft>
                  <a:spcPts val="0"/>
                </a:spcAft>
                <a:buNone/>
              </a:pPr>
              <a:r>
                <a:t/>
              </a:r>
              <a:endParaRPr i="0" sz="1300" u="none" cap="none" strike="noStrike">
                <a:solidFill>
                  <a:srgbClr val="434343"/>
                </a:solidFill>
                <a:latin typeface="Titillium Web"/>
                <a:ea typeface="Titillium Web"/>
                <a:cs typeface="Titillium Web"/>
                <a:sym typeface="Titillium Web"/>
              </a:endParaRPr>
            </a:p>
          </p:txBody>
        </p:sp>
      </p:grpSp>
      <p:sp>
        <p:nvSpPr>
          <p:cNvPr id="634" name="Google Shape;634;p15"/>
          <p:cNvSpPr txBox="1"/>
          <p:nvPr/>
        </p:nvSpPr>
        <p:spPr>
          <a:xfrm>
            <a:off x="2548850" y="1027875"/>
            <a:ext cx="18618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dk2"/>
                </a:solidFill>
                <a:latin typeface="Titillium Web"/>
                <a:ea typeface="Titillium Web"/>
                <a:cs typeface="Titillium Web"/>
                <a:sym typeface="Titillium Web"/>
              </a:rPr>
              <a:t>2- Prothrombotic:</a:t>
            </a:r>
            <a:endParaRPr sz="1500"/>
          </a:p>
        </p:txBody>
      </p:sp>
      <p:sp>
        <p:nvSpPr>
          <p:cNvPr id="635" name="Google Shape;635;p15"/>
          <p:cNvSpPr txBox="1"/>
          <p:nvPr/>
        </p:nvSpPr>
        <p:spPr>
          <a:xfrm>
            <a:off x="1645550" y="1989250"/>
            <a:ext cx="2590500" cy="12189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lang="en-GB" sz="1200">
                <a:solidFill>
                  <a:schemeClr val="dk2"/>
                </a:solidFill>
                <a:latin typeface="Titillium Web"/>
                <a:ea typeface="Titillium Web"/>
                <a:cs typeface="Titillium Web"/>
                <a:sym typeface="Titillium Web"/>
              </a:rPr>
              <a:t>Leading to hypercoagulability with pathologic thrombosis, e.g. hereditary thrombophilia and antiphospholipid antibody syndrome.</a:t>
            </a:r>
            <a:endParaRPr/>
          </a:p>
        </p:txBody>
      </p:sp>
      <p:sp>
        <p:nvSpPr>
          <p:cNvPr id="636" name="Google Shape;636;p15"/>
          <p:cNvSpPr txBox="1"/>
          <p:nvPr/>
        </p:nvSpPr>
        <p:spPr>
          <a:xfrm>
            <a:off x="-112175" y="2011000"/>
            <a:ext cx="2260800" cy="12189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GB" sz="1200">
                <a:solidFill>
                  <a:schemeClr val="dk2"/>
                </a:solidFill>
                <a:latin typeface="Titillium Web"/>
                <a:ea typeface="Titillium Web"/>
                <a:cs typeface="Titillium Web"/>
                <a:sym typeface="Titillium Web"/>
              </a:rPr>
              <a:t>Leading to pathological bleeding states, such as hemophilia, Christmas disease and Von Willebrand disease.</a:t>
            </a:r>
            <a:endParaRPr/>
          </a:p>
        </p:txBody>
      </p:sp>
      <p:sp>
        <p:nvSpPr>
          <p:cNvPr id="637" name="Google Shape;637;p15"/>
          <p:cNvSpPr txBox="1"/>
          <p:nvPr/>
        </p:nvSpPr>
        <p:spPr>
          <a:xfrm>
            <a:off x="4410650" y="1889525"/>
            <a:ext cx="1993200" cy="185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200">
                <a:solidFill>
                  <a:schemeClr val="dk2"/>
                </a:solidFill>
                <a:latin typeface="Titillium Web"/>
                <a:ea typeface="Titillium Web"/>
                <a:cs typeface="Titillium Web"/>
                <a:sym typeface="Titillium Web"/>
              </a:rPr>
              <a:t>Both prothrombotic and antithrombotic disorder characterized by widespread thrombosis and hemorrhage resulting from the consumption of platelets and coagulation factors.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6"/>
          <p:cNvSpPr/>
          <p:nvPr/>
        </p:nvSpPr>
        <p:spPr>
          <a:xfrm>
            <a:off x="447537" y="3184014"/>
            <a:ext cx="6226200" cy="906300"/>
          </a:xfrm>
          <a:prstGeom prst="rect">
            <a:avLst/>
          </a:prstGeom>
          <a:solidFill>
            <a:srgbClr val="FFFFF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Exo"/>
                <a:ea typeface="Exo"/>
                <a:cs typeface="Exo"/>
                <a:sym typeface="Exo"/>
              </a:rPr>
              <a:t>               </a:t>
            </a:r>
            <a:endParaRPr b="0" i="0" sz="1400" u="none" cap="none" strike="noStrike">
              <a:solidFill>
                <a:srgbClr val="000000"/>
              </a:solidFill>
              <a:latin typeface="Exo"/>
              <a:ea typeface="Exo"/>
              <a:cs typeface="Exo"/>
              <a:sym typeface="Exo"/>
            </a:endParaRPr>
          </a:p>
        </p:txBody>
      </p:sp>
      <p:sp>
        <p:nvSpPr>
          <p:cNvPr id="643" name="Google Shape;643;p16"/>
          <p:cNvSpPr/>
          <p:nvPr/>
        </p:nvSpPr>
        <p:spPr>
          <a:xfrm>
            <a:off x="403553" y="5309725"/>
            <a:ext cx="6270600" cy="906300"/>
          </a:xfrm>
          <a:prstGeom prst="rect">
            <a:avLst/>
          </a:prstGeom>
          <a:solidFill>
            <a:srgbClr val="FFFFF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Exo"/>
                <a:ea typeface="Exo"/>
                <a:cs typeface="Exo"/>
                <a:sym typeface="Exo"/>
              </a:rPr>
              <a:t>               </a:t>
            </a:r>
            <a:endParaRPr b="0" i="0" sz="1400" u="none" cap="none" strike="noStrike">
              <a:solidFill>
                <a:srgbClr val="000000"/>
              </a:solidFill>
              <a:latin typeface="Exo"/>
              <a:ea typeface="Exo"/>
              <a:cs typeface="Exo"/>
              <a:sym typeface="Exo"/>
            </a:endParaRPr>
          </a:p>
        </p:txBody>
      </p:sp>
      <p:sp>
        <p:nvSpPr>
          <p:cNvPr id="644" name="Google Shape;644;p16"/>
          <p:cNvSpPr/>
          <p:nvPr/>
        </p:nvSpPr>
        <p:spPr>
          <a:xfrm>
            <a:off x="432773" y="1086975"/>
            <a:ext cx="6241200" cy="906300"/>
          </a:xfrm>
          <a:prstGeom prst="rect">
            <a:avLst/>
          </a:prstGeom>
          <a:solidFill>
            <a:srgbClr val="FFFFF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Exo"/>
                <a:ea typeface="Exo"/>
                <a:cs typeface="Exo"/>
                <a:sym typeface="Exo"/>
              </a:rPr>
              <a:t>               </a:t>
            </a:r>
            <a:endParaRPr i="0" sz="1200" u="none" cap="none" strike="noStrike">
              <a:solidFill>
                <a:schemeClr val="dk2"/>
              </a:solidFill>
              <a:latin typeface="Titillium Web"/>
              <a:ea typeface="Titillium Web"/>
              <a:cs typeface="Titillium Web"/>
              <a:sym typeface="Titillium Web"/>
            </a:endParaRPr>
          </a:p>
        </p:txBody>
      </p:sp>
      <p:sp>
        <p:nvSpPr>
          <p:cNvPr id="645" name="Google Shape;645;p16"/>
          <p:cNvSpPr/>
          <p:nvPr/>
        </p:nvSpPr>
        <p:spPr>
          <a:xfrm>
            <a:off x="423933" y="1086975"/>
            <a:ext cx="699900" cy="906300"/>
          </a:xfrm>
          <a:prstGeom prst="roundRect">
            <a:avLst>
              <a:gd fmla="val 16667" name="adj"/>
            </a:avLst>
          </a:prstGeom>
          <a:solidFill>
            <a:srgbClr val="6D9EEB"/>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FFFFFF"/>
                </a:solidFill>
                <a:latin typeface="Exo"/>
                <a:ea typeface="Exo"/>
                <a:cs typeface="Exo"/>
                <a:sym typeface="Exo"/>
              </a:rPr>
              <a:t>  1</a:t>
            </a:r>
            <a:endParaRPr b="1" i="0" sz="1400" u="none" cap="none" strike="noStrike">
              <a:solidFill>
                <a:srgbClr val="FFFFFF"/>
              </a:solidFill>
              <a:latin typeface="Exo"/>
              <a:ea typeface="Exo"/>
              <a:cs typeface="Exo"/>
              <a:sym typeface="Exo"/>
            </a:endParaRPr>
          </a:p>
        </p:txBody>
      </p:sp>
      <p:sp>
        <p:nvSpPr>
          <p:cNvPr id="646" name="Google Shape;646;p16"/>
          <p:cNvSpPr/>
          <p:nvPr/>
        </p:nvSpPr>
        <p:spPr>
          <a:xfrm>
            <a:off x="125025" y="1086996"/>
            <a:ext cx="528900" cy="906300"/>
          </a:xfrm>
          <a:prstGeom prst="ellipse">
            <a:avLst/>
          </a:prstGeom>
          <a:solidFill>
            <a:srgbClr val="FFFFFF"/>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Exo"/>
                <a:ea typeface="Exo"/>
                <a:cs typeface="Exo"/>
                <a:sym typeface="Exo"/>
              </a:rPr>
              <a:t>   </a:t>
            </a:r>
            <a:endParaRPr b="0" i="0" sz="1400" u="none" cap="none" strike="noStrike">
              <a:solidFill>
                <a:srgbClr val="000000"/>
              </a:solidFill>
              <a:latin typeface="Exo"/>
              <a:ea typeface="Exo"/>
              <a:cs typeface="Exo"/>
              <a:sym typeface="Exo"/>
            </a:endParaRPr>
          </a:p>
        </p:txBody>
      </p:sp>
      <p:sp>
        <p:nvSpPr>
          <p:cNvPr id="647" name="Google Shape;647;p16"/>
          <p:cNvSpPr/>
          <p:nvPr/>
        </p:nvSpPr>
        <p:spPr>
          <a:xfrm>
            <a:off x="432887" y="2123357"/>
            <a:ext cx="6241200" cy="906300"/>
          </a:xfrm>
          <a:prstGeom prst="rect">
            <a:avLst/>
          </a:prstGeom>
          <a:solidFill>
            <a:srgbClr val="FFFFF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Exo"/>
                <a:ea typeface="Exo"/>
                <a:cs typeface="Exo"/>
                <a:sym typeface="Exo"/>
              </a:rPr>
              <a:t>               </a:t>
            </a:r>
            <a:r>
              <a:rPr b="0" i="0" lang="en-GB" sz="1300" u="none" cap="none" strike="noStrike">
                <a:solidFill>
                  <a:srgbClr val="000000"/>
                </a:solidFill>
                <a:latin typeface="Exo"/>
                <a:ea typeface="Exo"/>
                <a:cs typeface="Exo"/>
                <a:sym typeface="Exo"/>
              </a:rPr>
              <a:t>  </a:t>
            </a:r>
            <a:endParaRPr b="0" i="0" sz="1300" u="none" cap="none" strike="noStrike">
              <a:solidFill>
                <a:srgbClr val="000000"/>
              </a:solidFill>
              <a:latin typeface="Exo"/>
              <a:ea typeface="Exo"/>
              <a:cs typeface="Exo"/>
              <a:sym typeface="Exo"/>
            </a:endParaRPr>
          </a:p>
        </p:txBody>
      </p:sp>
      <p:sp>
        <p:nvSpPr>
          <p:cNvPr id="648" name="Google Shape;648;p16"/>
          <p:cNvSpPr/>
          <p:nvPr/>
        </p:nvSpPr>
        <p:spPr>
          <a:xfrm>
            <a:off x="424051" y="2123357"/>
            <a:ext cx="699900" cy="906300"/>
          </a:xfrm>
          <a:prstGeom prst="roundRect">
            <a:avLst>
              <a:gd fmla="val 16667" name="adj"/>
            </a:avLst>
          </a:prstGeom>
          <a:solidFill>
            <a:srgbClr val="6D9EEB"/>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FFFFFF"/>
                </a:solidFill>
                <a:latin typeface="Exo"/>
                <a:ea typeface="Exo"/>
                <a:cs typeface="Exo"/>
                <a:sym typeface="Exo"/>
              </a:rPr>
              <a:t>  2</a:t>
            </a:r>
            <a:endParaRPr b="1" i="0" sz="1400" u="none" cap="none" strike="noStrike">
              <a:solidFill>
                <a:srgbClr val="FFFFFF"/>
              </a:solidFill>
              <a:latin typeface="Exo"/>
              <a:ea typeface="Exo"/>
              <a:cs typeface="Exo"/>
              <a:sym typeface="Exo"/>
            </a:endParaRPr>
          </a:p>
        </p:txBody>
      </p:sp>
      <p:sp>
        <p:nvSpPr>
          <p:cNvPr id="649" name="Google Shape;649;p16"/>
          <p:cNvSpPr/>
          <p:nvPr/>
        </p:nvSpPr>
        <p:spPr>
          <a:xfrm>
            <a:off x="125146" y="2123347"/>
            <a:ext cx="528900" cy="906300"/>
          </a:xfrm>
          <a:prstGeom prst="ellipse">
            <a:avLst/>
          </a:prstGeom>
          <a:solidFill>
            <a:srgbClr val="FFFFFF"/>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Exo"/>
                <a:ea typeface="Exo"/>
                <a:cs typeface="Exo"/>
                <a:sym typeface="Exo"/>
              </a:rPr>
              <a:t>   </a:t>
            </a:r>
            <a:endParaRPr b="0" i="0" sz="1400" u="none" cap="none" strike="noStrike">
              <a:solidFill>
                <a:srgbClr val="000000"/>
              </a:solidFill>
              <a:latin typeface="Exo"/>
              <a:ea typeface="Exo"/>
              <a:cs typeface="Exo"/>
              <a:sym typeface="Exo"/>
            </a:endParaRPr>
          </a:p>
        </p:txBody>
      </p:sp>
      <p:sp>
        <p:nvSpPr>
          <p:cNvPr id="650" name="Google Shape;650;p16"/>
          <p:cNvSpPr/>
          <p:nvPr/>
        </p:nvSpPr>
        <p:spPr>
          <a:xfrm>
            <a:off x="424051" y="3195325"/>
            <a:ext cx="699900" cy="906300"/>
          </a:xfrm>
          <a:prstGeom prst="roundRect">
            <a:avLst>
              <a:gd fmla="val 16667" name="adj"/>
            </a:avLst>
          </a:prstGeom>
          <a:solidFill>
            <a:srgbClr val="6D9EEB"/>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FFFFFF"/>
                </a:solidFill>
                <a:latin typeface="Exo"/>
                <a:ea typeface="Exo"/>
                <a:cs typeface="Exo"/>
                <a:sym typeface="Exo"/>
              </a:rPr>
              <a:t>  3</a:t>
            </a:r>
            <a:endParaRPr b="1" i="0" sz="1400" u="none" cap="none" strike="noStrike">
              <a:solidFill>
                <a:srgbClr val="FFFFFF"/>
              </a:solidFill>
              <a:latin typeface="Exo"/>
              <a:ea typeface="Exo"/>
              <a:cs typeface="Exo"/>
              <a:sym typeface="Exo"/>
            </a:endParaRPr>
          </a:p>
        </p:txBody>
      </p:sp>
      <p:sp>
        <p:nvSpPr>
          <p:cNvPr id="651" name="Google Shape;651;p16"/>
          <p:cNvSpPr/>
          <p:nvPr/>
        </p:nvSpPr>
        <p:spPr>
          <a:xfrm>
            <a:off x="125146" y="3195339"/>
            <a:ext cx="528900" cy="906300"/>
          </a:xfrm>
          <a:prstGeom prst="ellipse">
            <a:avLst/>
          </a:prstGeom>
          <a:solidFill>
            <a:srgbClr val="FFFFFF"/>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Exo"/>
                <a:ea typeface="Exo"/>
                <a:cs typeface="Exo"/>
                <a:sym typeface="Exo"/>
              </a:rPr>
              <a:t>   </a:t>
            </a:r>
            <a:endParaRPr b="0" i="0" sz="1400" u="none" cap="none" strike="noStrike">
              <a:solidFill>
                <a:srgbClr val="000000"/>
              </a:solidFill>
              <a:latin typeface="Exo"/>
              <a:ea typeface="Exo"/>
              <a:cs typeface="Exo"/>
              <a:sym typeface="Exo"/>
            </a:endParaRPr>
          </a:p>
        </p:txBody>
      </p:sp>
      <p:sp>
        <p:nvSpPr>
          <p:cNvPr id="652" name="Google Shape;652;p16"/>
          <p:cNvSpPr/>
          <p:nvPr/>
        </p:nvSpPr>
        <p:spPr>
          <a:xfrm>
            <a:off x="432897" y="4245070"/>
            <a:ext cx="6241200" cy="906300"/>
          </a:xfrm>
          <a:prstGeom prst="rect">
            <a:avLst/>
          </a:prstGeom>
          <a:solidFill>
            <a:srgbClr val="FFFFF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400" u="none" cap="none" strike="noStrike">
                <a:solidFill>
                  <a:srgbClr val="FFFFFF"/>
                </a:solidFill>
                <a:latin typeface="Exo"/>
                <a:ea typeface="Exo"/>
                <a:cs typeface="Exo"/>
                <a:sym typeface="Exo"/>
              </a:rPr>
              <a:t>            </a:t>
            </a:r>
            <a:endParaRPr b="0" i="0" sz="1600" u="none" cap="none" strike="noStrike">
              <a:solidFill>
                <a:srgbClr val="FFFFFF"/>
              </a:solidFill>
              <a:latin typeface="Exo"/>
              <a:ea typeface="Exo"/>
              <a:cs typeface="Exo"/>
              <a:sym typeface="Exo"/>
            </a:endParaRPr>
          </a:p>
        </p:txBody>
      </p:sp>
      <p:sp>
        <p:nvSpPr>
          <p:cNvPr id="653" name="Google Shape;653;p16"/>
          <p:cNvSpPr/>
          <p:nvPr/>
        </p:nvSpPr>
        <p:spPr>
          <a:xfrm>
            <a:off x="424062" y="4245070"/>
            <a:ext cx="699900" cy="906300"/>
          </a:xfrm>
          <a:prstGeom prst="roundRect">
            <a:avLst>
              <a:gd fmla="val 16667" name="adj"/>
            </a:avLst>
          </a:prstGeom>
          <a:solidFill>
            <a:srgbClr val="6D9EEB"/>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FFFFFF"/>
                </a:solidFill>
                <a:latin typeface="Exo"/>
                <a:ea typeface="Exo"/>
                <a:cs typeface="Exo"/>
                <a:sym typeface="Exo"/>
              </a:rPr>
              <a:t>  4</a:t>
            </a:r>
            <a:endParaRPr b="1" i="0" sz="1400" u="none" cap="none" strike="noStrike">
              <a:solidFill>
                <a:srgbClr val="FFFFFF"/>
              </a:solidFill>
              <a:latin typeface="Exo"/>
              <a:ea typeface="Exo"/>
              <a:cs typeface="Exo"/>
              <a:sym typeface="Exo"/>
            </a:endParaRPr>
          </a:p>
        </p:txBody>
      </p:sp>
      <p:sp>
        <p:nvSpPr>
          <p:cNvPr id="654" name="Google Shape;654;p16"/>
          <p:cNvSpPr/>
          <p:nvPr/>
        </p:nvSpPr>
        <p:spPr>
          <a:xfrm>
            <a:off x="125146" y="4245061"/>
            <a:ext cx="528900" cy="906300"/>
          </a:xfrm>
          <a:prstGeom prst="ellipse">
            <a:avLst/>
          </a:prstGeom>
          <a:solidFill>
            <a:srgbClr val="FFFFFF"/>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Exo"/>
                <a:ea typeface="Exo"/>
                <a:cs typeface="Exo"/>
                <a:sym typeface="Exo"/>
              </a:rPr>
              <a:t>   </a:t>
            </a:r>
            <a:endParaRPr b="0" i="0" sz="1400" u="none" cap="none" strike="noStrike">
              <a:solidFill>
                <a:srgbClr val="000000"/>
              </a:solidFill>
              <a:latin typeface="Exo"/>
              <a:ea typeface="Exo"/>
              <a:cs typeface="Exo"/>
              <a:sym typeface="Exo"/>
            </a:endParaRPr>
          </a:p>
        </p:txBody>
      </p:sp>
      <p:sp>
        <p:nvSpPr>
          <p:cNvPr id="655" name="Google Shape;655;p16"/>
          <p:cNvSpPr/>
          <p:nvPr/>
        </p:nvSpPr>
        <p:spPr>
          <a:xfrm>
            <a:off x="424051" y="5294816"/>
            <a:ext cx="699900" cy="906300"/>
          </a:xfrm>
          <a:prstGeom prst="roundRect">
            <a:avLst>
              <a:gd fmla="val 16667" name="adj"/>
            </a:avLst>
          </a:prstGeom>
          <a:solidFill>
            <a:srgbClr val="6D9EEB"/>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FFFFFF"/>
                </a:solidFill>
                <a:latin typeface="Exo"/>
                <a:ea typeface="Exo"/>
                <a:cs typeface="Exo"/>
                <a:sym typeface="Exo"/>
              </a:rPr>
              <a:t>  5</a:t>
            </a:r>
            <a:endParaRPr b="1" i="0" sz="1400" u="none" cap="none" strike="noStrike">
              <a:solidFill>
                <a:srgbClr val="FFFFFF"/>
              </a:solidFill>
              <a:latin typeface="Exo"/>
              <a:ea typeface="Exo"/>
              <a:cs typeface="Exo"/>
              <a:sym typeface="Exo"/>
            </a:endParaRPr>
          </a:p>
        </p:txBody>
      </p:sp>
      <p:sp>
        <p:nvSpPr>
          <p:cNvPr id="656" name="Google Shape;656;p16"/>
          <p:cNvSpPr/>
          <p:nvPr/>
        </p:nvSpPr>
        <p:spPr>
          <a:xfrm>
            <a:off x="125146" y="5294827"/>
            <a:ext cx="528900" cy="906300"/>
          </a:xfrm>
          <a:prstGeom prst="ellipse">
            <a:avLst/>
          </a:prstGeom>
          <a:solidFill>
            <a:srgbClr val="FFFFFF"/>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Exo"/>
                <a:ea typeface="Exo"/>
                <a:cs typeface="Exo"/>
                <a:sym typeface="Exo"/>
              </a:rPr>
              <a:t>   </a:t>
            </a:r>
            <a:endParaRPr b="0" i="0" sz="1400" u="none" cap="none" strike="noStrike">
              <a:solidFill>
                <a:srgbClr val="000000"/>
              </a:solidFill>
              <a:latin typeface="Exo"/>
              <a:ea typeface="Exo"/>
              <a:cs typeface="Exo"/>
              <a:sym typeface="Exo"/>
            </a:endParaRPr>
          </a:p>
        </p:txBody>
      </p:sp>
      <p:pic>
        <p:nvPicPr>
          <p:cNvPr id="657" name="Google Shape;657;p16"/>
          <p:cNvPicPr preferRelativeResize="0"/>
          <p:nvPr/>
        </p:nvPicPr>
        <p:blipFill rotWithShape="1">
          <a:blip r:embed="rId3">
            <a:alphaModFix/>
          </a:blip>
          <a:srcRect b="-150884" l="-461705" r="481202" t="164595"/>
          <a:stretch/>
        </p:blipFill>
        <p:spPr>
          <a:xfrm>
            <a:off x="150336" y="1087962"/>
            <a:ext cx="498000" cy="830400"/>
          </a:xfrm>
          <a:prstGeom prst="ellipse">
            <a:avLst/>
          </a:prstGeom>
          <a:noFill/>
          <a:ln cap="flat" cmpd="sng" w="9525">
            <a:solidFill>
              <a:srgbClr val="FFF2CC"/>
            </a:solidFill>
            <a:prstDash val="solid"/>
            <a:round/>
            <a:headEnd len="sm" w="sm" type="none"/>
            <a:tailEnd len="sm" w="sm" type="none"/>
          </a:ln>
        </p:spPr>
      </p:pic>
      <p:pic>
        <p:nvPicPr>
          <p:cNvPr id="658" name="Google Shape;658;p16"/>
          <p:cNvPicPr preferRelativeResize="0"/>
          <p:nvPr/>
        </p:nvPicPr>
        <p:blipFill rotWithShape="1">
          <a:blip r:embed="rId4">
            <a:alphaModFix/>
          </a:blip>
          <a:srcRect b="-381070" l="-717300" r="717300" t="381070"/>
          <a:stretch/>
        </p:blipFill>
        <p:spPr>
          <a:xfrm>
            <a:off x="154495" y="2135189"/>
            <a:ext cx="498000" cy="832800"/>
          </a:xfrm>
          <a:prstGeom prst="ellipse">
            <a:avLst/>
          </a:prstGeom>
          <a:noFill/>
          <a:ln cap="flat" cmpd="sng" w="9525">
            <a:solidFill>
              <a:srgbClr val="FFF2CC"/>
            </a:solidFill>
            <a:prstDash val="solid"/>
            <a:round/>
            <a:headEnd len="sm" w="sm" type="none"/>
            <a:tailEnd len="sm" w="sm" type="none"/>
          </a:ln>
        </p:spPr>
      </p:pic>
      <p:pic>
        <p:nvPicPr>
          <p:cNvPr id="659" name="Google Shape;659;p16"/>
          <p:cNvPicPr preferRelativeResize="0"/>
          <p:nvPr/>
        </p:nvPicPr>
        <p:blipFill rotWithShape="1">
          <a:blip r:embed="rId5">
            <a:alphaModFix/>
          </a:blip>
          <a:srcRect b="-295154" l="750370" r="-750370" t="333661"/>
          <a:stretch/>
        </p:blipFill>
        <p:spPr>
          <a:xfrm flipH="1">
            <a:off x="154523" y="3221321"/>
            <a:ext cx="498000" cy="832800"/>
          </a:xfrm>
          <a:prstGeom prst="ellipse">
            <a:avLst/>
          </a:prstGeom>
          <a:noFill/>
          <a:ln cap="flat" cmpd="sng" w="9525">
            <a:solidFill>
              <a:srgbClr val="FFF2CC"/>
            </a:solidFill>
            <a:prstDash val="solid"/>
            <a:round/>
            <a:headEnd len="sm" w="sm" type="none"/>
            <a:tailEnd len="sm" w="sm" type="none"/>
          </a:ln>
        </p:spPr>
      </p:pic>
      <p:sp>
        <p:nvSpPr>
          <p:cNvPr id="660" name="Google Shape;660;p16"/>
          <p:cNvSpPr txBox="1"/>
          <p:nvPr>
            <p:ph type="title"/>
          </p:nvPr>
        </p:nvSpPr>
        <p:spPr>
          <a:xfrm>
            <a:off x="1262325" y="455100"/>
            <a:ext cx="4707900" cy="555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2400">
                <a:solidFill>
                  <a:schemeClr val="dk2"/>
                </a:solidFill>
                <a:latin typeface="Titillium Web"/>
                <a:ea typeface="Titillium Web"/>
                <a:cs typeface="Titillium Web"/>
                <a:sym typeface="Titillium Web"/>
              </a:rPr>
              <a:t>       Morphology of thrombus</a:t>
            </a:r>
            <a:r>
              <a:rPr b="1" lang="en-GB" sz="2400">
                <a:solidFill>
                  <a:schemeClr val="dk2"/>
                </a:solidFill>
                <a:latin typeface="Titillium Web"/>
                <a:ea typeface="Titillium Web"/>
                <a:cs typeface="Titillium Web"/>
                <a:sym typeface="Titillium Web"/>
              </a:rPr>
              <a:t>:  </a:t>
            </a:r>
            <a:r>
              <a:rPr lang="en-GB" sz="2400">
                <a:solidFill>
                  <a:schemeClr val="dk2"/>
                </a:solidFill>
                <a:latin typeface="Titillium Web"/>
                <a:ea typeface="Titillium Web"/>
                <a:cs typeface="Titillium Web"/>
                <a:sym typeface="Titillium Web"/>
              </a:rPr>
              <a:t>      </a:t>
            </a:r>
            <a:endParaRPr b="1" sz="2400">
              <a:solidFill>
                <a:schemeClr val="dk2"/>
              </a:solidFill>
              <a:latin typeface="Titillium Web"/>
              <a:ea typeface="Titillium Web"/>
              <a:cs typeface="Titillium Web"/>
              <a:sym typeface="Titillium Web"/>
            </a:endParaRPr>
          </a:p>
        </p:txBody>
      </p:sp>
      <p:grpSp>
        <p:nvGrpSpPr>
          <p:cNvPr id="661" name="Google Shape;661;p16"/>
          <p:cNvGrpSpPr/>
          <p:nvPr/>
        </p:nvGrpSpPr>
        <p:grpSpPr>
          <a:xfrm>
            <a:off x="1424145" y="584221"/>
            <a:ext cx="300659" cy="297060"/>
            <a:chOff x="-1017593" y="4240422"/>
            <a:chExt cx="300659" cy="297030"/>
          </a:xfrm>
        </p:grpSpPr>
        <p:sp>
          <p:nvSpPr>
            <p:cNvPr id="662" name="Google Shape;662;p16"/>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6"/>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6"/>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6"/>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6"/>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6"/>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6"/>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6"/>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6"/>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6"/>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6"/>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6"/>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6"/>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6"/>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6"/>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6"/>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6"/>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79" name="Google Shape;679;p16"/>
          <p:cNvPicPr preferRelativeResize="0"/>
          <p:nvPr/>
        </p:nvPicPr>
        <p:blipFill>
          <a:blip r:embed="rId6">
            <a:alphaModFix/>
          </a:blip>
          <a:stretch>
            <a:fillRect/>
          </a:stretch>
        </p:blipFill>
        <p:spPr>
          <a:xfrm flipH="1" rot="5400000">
            <a:off x="-21400" y="1347200"/>
            <a:ext cx="841449" cy="402100"/>
          </a:xfrm>
          <a:prstGeom prst="rect">
            <a:avLst/>
          </a:prstGeom>
          <a:noFill/>
          <a:ln>
            <a:noFill/>
          </a:ln>
        </p:spPr>
      </p:pic>
      <p:sp>
        <p:nvSpPr>
          <p:cNvPr id="680" name="Google Shape;680;p16"/>
          <p:cNvSpPr txBox="1"/>
          <p:nvPr/>
        </p:nvSpPr>
        <p:spPr>
          <a:xfrm>
            <a:off x="1206675" y="1040600"/>
            <a:ext cx="4707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200">
                <a:solidFill>
                  <a:schemeClr val="dk2"/>
                </a:solidFill>
                <a:latin typeface="Titillium Web"/>
                <a:ea typeface="Titillium Web"/>
                <a:cs typeface="Titillium Web"/>
                <a:sym typeface="Titillium Web"/>
              </a:rPr>
              <a:t>Thrombi </a:t>
            </a:r>
            <a:r>
              <a:rPr lang="en-GB" sz="1200">
                <a:solidFill>
                  <a:srgbClr val="3C78D8"/>
                </a:solidFill>
                <a:latin typeface="Titillium Web"/>
                <a:ea typeface="Titillium Web"/>
                <a:cs typeface="Titillium Web"/>
                <a:sym typeface="Titillium Web"/>
              </a:rPr>
              <a:t>are focally attached to underlying vascular surface</a:t>
            </a:r>
            <a:r>
              <a:rPr lang="en-GB" sz="1200">
                <a:solidFill>
                  <a:schemeClr val="dk2"/>
                </a:solidFill>
                <a:latin typeface="Titillium Web"/>
                <a:ea typeface="Titillium Web"/>
                <a:cs typeface="Titillium Web"/>
                <a:sym typeface="Titillium Web"/>
              </a:rPr>
              <a:t> and may develop anywhere in the cardiovascular system, the cardiac chambers, valve cusps ( vegetations), arteries, or capillaries. They vary in size and shape, depending on the site of origin.</a:t>
            </a:r>
            <a:endParaRPr/>
          </a:p>
        </p:txBody>
      </p:sp>
      <p:grpSp>
        <p:nvGrpSpPr>
          <p:cNvPr id="681" name="Google Shape;681;p16"/>
          <p:cNvGrpSpPr/>
          <p:nvPr/>
        </p:nvGrpSpPr>
        <p:grpSpPr>
          <a:xfrm>
            <a:off x="172179" y="2253015"/>
            <a:ext cx="498015" cy="715044"/>
            <a:chOff x="6689850" y="1896700"/>
            <a:chExt cx="718325" cy="728225"/>
          </a:xfrm>
        </p:grpSpPr>
        <p:sp>
          <p:nvSpPr>
            <p:cNvPr id="682" name="Google Shape;682;p16"/>
            <p:cNvSpPr/>
            <p:nvPr/>
          </p:nvSpPr>
          <p:spPr>
            <a:xfrm>
              <a:off x="6689850" y="2228650"/>
              <a:ext cx="274525" cy="396275"/>
            </a:xfrm>
            <a:custGeom>
              <a:rect b="b" l="l" r="r" t="t"/>
              <a:pathLst>
                <a:path extrusionOk="0" h="15851" w="10981">
                  <a:moveTo>
                    <a:pt x="5818" y="1"/>
                  </a:moveTo>
                  <a:cubicBezTo>
                    <a:pt x="3703" y="1"/>
                    <a:pt x="1604" y="1335"/>
                    <a:pt x="1381" y="4081"/>
                  </a:cubicBezTo>
                  <a:cubicBezTo>
                    <a:pt x="526" y="4672"/>
                    <a:pt x="0" y="5659"/>
                    <a:pt x="0" y="6711"/>
                  </a:cubicBezTo>
                  <a:lnTo>
                    <a:pt x="0" y="8157"/>
                  </a:lnTo>
                  <a:cubicBezTo>
                    <a:pt x="0" y="12391"/>
                    <a:pt x="3421" y="15851"/>
                    <a:pt x="7640" y="15851"/>
                  </a:cubicBezTo>
                  <a:cubicBezTo>
                    <a:pt x="7679" y="15851"/>
                    <a:pt x="7719" y="15850"/>
                    <a:pt x="7759" y="15850"/>
                  </a:cubicBezTo>
                  <a:cubicBezTo>
                    <a:pt x="9534" y="15850"/>
                    <a:pt x="10980" y="14469"/>
                    <a:pt x="10980" y="12694"/>
                  </a:cubicBezTo>
                  <a:lnTo>
                    <a:pt x="10980" y="8617"/>
                  </a:lnTo>
                  <a:cubicBezTo>
                    <a:pt x="10916" y="6881"/>
                    <a:pt x="9594" y="5459"/>
                    <a:pt x="7875" y="5459"/>
                  </a:cubicBezTo>
                  <a:cubicBezTo>
                    <a:pt x="7836" y="5459"/>
                    <a:pt x="7798" y="5460"/>
                    <a:pt x="7759" y="5461"/>
                  </a:cubicBezTo>
                  <a:lnTo>
                    <a:pt x="7824" y="5527"/>
                  </a:lnTo>
                  <a:lnTo>
                    <a:pt x="7298" y="5527"/>
                  </a:lnTo>
                  <a:cubicBezTo>
                    <a:pt x="7101" y="5527"/>
                    <a:pt x="6904" y="5724"/>
                    <a:pt x="6904" y="5922"/>
                  </a:cubicBezTo>
                  <a:lnTo>
                    <a:pt x="6904" y="9341"/>
                  </a:lnTo>
                  <a:lnTo>
                    <a:pt x="5260" y="10984"/>
                  </a:lnTo>
                  <a:cubicBezTo>
                    <a:pt x="4911" y="11283"/>
                    <a:pt x="5205" y="11733"/>
                    <a:pt x="5539" y="11733"/>
                  </a:cubicBezTo>
                  <a:cubicBezTo>
                    <a:pt x="5646" y="11733"/>
                    <a:pt x="5756" y="11688"/>
                    <a:pt x="5852" y="11576"/>
                  </a:cubicBezTo>
                  <a:lnTo>
                    <a:pt x="6904" y="10524"/>
                  </a:lnTo>
                  <a:lnTo>
                    <a:pt x="6904" y="12168"/>
                  </a:lnTo>
                  <a:cubicBezTo>
                    <a:pt x="6904" y="12365"/>
                    <a:pt x="7035" y="12562"/>
                    <a:pt x="7298" y="12562"/>
                  </a:cubicBezTo>
                  <a:cubicBezTo>
                    <a:pt x="7561" y="12562"/>
                    <a:pt x="7759" y="12431"/>
                    <a:pt x="7759" y="12168"/>
                  </a:cubicBezTo>
                  <a:lnTo>
                    <a:pt x="7759" y="6316"/>
                  </a:lnTo>
                  <a:cubicBezTo>
                    <a:pt x="9074" y="6316"/>
                    <a:pt x="10126" y="7368"/>
                    <a:pt x="10126" y="8617"/>
                  </a:cubicBezTo>
                  <a:lnTo>
                    <a:pt x="10126" y="12760"/>
                  </a:lnTo>
                  <a:cubicBezTo>
                    <a:pt x="10126" y="14009"/>
                    <a:pt x="9074" y="15061"/>
                    <a:pt x="7824" y="15061"/>
                  </a:cubicBezTo>
                  <a:cubicBezTo>
                    <a:pt x="4011" y="15061"/>
                    <a:pt x="921" y="11971"/>
                    <a:pt x="921" y="8157"/>
                  </a:cubicBezTo>
                  <a:lnTo>
                    <a:pt x="921" y="6776"/>
                  </a:lnTo>
                  <a:cubicBezTo>
                    <a:pt x="921" y="6250"/>
                    <a:pt x="1118" y="5724"/>
                    <a:pt x="1447" y="5264"/>
                  </a:cubicBezTo>
                  <a:cubicBezTo>
                    <a:pt x="1593" y="5958"/>
                    <a:pt x="2164" y="6327"/>
                    <a:pt x="2745" y="6327"/>
                  </a:cubicBezTo>
                  <a:cubicBezTo>
                    <a:pt x="3211" y="6327"/>
                    <a:pt x="3682" y="6090"/>
                    <a:pt x="3945" y="5593"/>
                  </a:cubicBezTo>
                  <a:cubicBezTo>
                    <a:pt x="4077" y="5396"/>
                    <a:pt x="4142" y="5198"/>
                    <a:pt x="4142" y="4935"/>
                  </a:cubicBezTo>
                  <a:lnTo>
                    <a:pt x="4142" y="4541"/>
                  </a:lnTo>
                  <a:cubicBezTo>
                    <a:pt x="4142" y="3489"/>
                    <a:pt x="4931" y="2700"/>
                    <a:pt x="5983" y="2700"/>
                  </a:cubicBezTo>
                  <a:lnTo>
                    <a:pt x="6904" y="2700"/>
                  </a:lnTo>
                  <a:lnTo>
                    <a:pt x="6904" y="3620"/>
                  </a:lnTo>
                  <a:lnTo>
                    <a:pt x="5523" y="3620"/>
                  </a:lnTo>
                  <a:cubicBezTo>
                    <a:pt x="5260" y="3620"/>
                    <a:pt x="5063" y="3818"/>
                    <a:pt x="5063" y="4081"/>
                  </a:cubicBezTo>
                  <a:lnTo>
                    <a:pt x="5063" y="5987"/>
                  </a:lnTo>
                  <a:cubicBezTo>
                    <a:pt x="5063" y="6053"/>
                    <a:pt x="5129" y="6119"/>
                    <a:pt x="5194" y="6119"/>
                  </a:cubicBezTo>
                  <a:cubicBezTo>
                    <a:pt x="5264" y="6234"/>
                    <a:pt x="5373" y="6285"/>
                    <a:pt x="5487" y="6285"/>
                  </a:cubicBezTo>
                  <a:cubicBezTo>
                    <a:pt x="5696" y="6285"/>
                    <a:pt x="5918" y="6112"/>
                    <a:pt x="5918" y="5856"/>
                  </a:cubicBezTo>
                  <a:lnTo>
                    <a:pt x="5918" y="4475"/>
                  </a:lnTo>
                  <a:lnTo>
                    <a:pt x="6838" y="4475"/>
                  </a:lnTo>
                  <a:cubicBezTo>
                    <a:pt x="7298" y="4475"/>
                    <a:pt x="7693" y="4081"/>
                    <a:pt x="7693" y="3620"/>
                  </a:cubicBezTo>
                  <a:lnTo>
                    <a:pt x="7693" y="2700"/>
                  </a:lnTo>
                  <a:cubicBezTo>
                    <a:pt x="7693" y="2240"/>
                    <a:pt x="7298" y="1845"/>
                    <a:pt x="6838" y="1845"/>
                  </a:cubicBezTo>
                  <a:lnTo>
                    <a:pt x="3748" y="1845"/>
                  </a:lnTo>
                  <a:cubicBezTo>
                    <a:pt x="3485" y="1845"/>
                    <a:pt x="3222" y="2042"/>
                    <a:pt x="3222" y="2371"/>
                  </a:cubicBezTo>
                  <a:lnTo>
                    <a:pt x="3222" y="5133"/>
                  </a:lnTo>
                  <a:cubicBezTo>
                    <a:pt x="3165" y="5303"/>
                    <a:pt x="2960" y="5474"/>
                    <a:pt x="2735" y="5474"/>
                  </a:cubicBezTo>
                  <a:cubicBezTo>
                    <a:pt x="2701" y="5474"/>
                    <a:pt x="2665" y="5470"/>
                    <a:pt x="2630" y="5461"/>
                  </a:cubicBezTo>
                  <a:cubicBezTo>
                    <a:pt x="2367" y="5396"/>
                    <a:pt x="2236" y="5133"/>
                    <a:pt x="2236" y="4870"/>
                  </a:cubicBezTo>
                  <a:lnTo>
                    <a:pt x="2236" y="2897"/>
                  </a:lnTo>
                  <a:cubicBezTo>
                    <a:pt x="2236" y="2766"/>
                    <a:pt x="2301" y="2700"/>
                    <a:pt x="2367" y="2634"/>
                  </a:cubicBezTo>
                  <a:cubicBezTo>
                    <a:pt x="3513" y="1348"/>
                    <a:pt x="4768" y="818"/>
                    <a:pt x="5902" y="818"/>
                  </a:cubicBezTo>
                  <a:cubicBezTo>
                    <a:pt x="7957" y="818"/>
                    <a:pt x="9619" y="2554"/>
                    <a:pt x="9534" y="4672"/>
                  </a:cubicBezTo>
                  <a:cubicBezTo>
                    <a:pt x="9672" y="4810"/>
                    <a:pt x="9817" y="4867"/>
                    <a:pt x="9948" y="4867"/>
                  </a:cubicBezTo>
                  <a:cubicBezTo>
                    <a:pt x="10193" y="4867"/>
                    <a:pt x="10389" y="4666"/>
                    <a:pt x="10389" y="4409"/>
                  </a:cubicBezTo>
                  <a:cubicBezTo>
                    <a:pt x="10321" y="1500"/>
                    <a:pt x="8060" y="1"/>
                    <a:pt x="5818" y="1"/>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683" name="Google Shape;683;p16"/>
            <p:cNvSpPr/>
            <p:nvPr/>
          </p:nvSpPr>
          <p:spPr>
            <a:xfrm>
              <a:off x="7061725" y="2113475"/>
              <a:ext cx="129475" cy="98850"/>
            </a:xfrm>
            <a:custGeom>
              <a:rect b="b" l="l" r="r" t="t"/>
              <a:pathLst>
                <a:path extrusionOk="0" h="3954" w="5179">
                  <a:moveTo>
                    <a:pt x="2286" y="863"/>
                  </a:moveTo>
                  <a:cubicBezTo>
                    <a:pt x="2483" y="863"/>
                    <a:pt x="2680" y="929"/>
                    <a:pt x="2812" y="1061"/>
                  </a:cubicBezTo>
                  <a:lnTo>
                    <a:pt x="3601" y="1850"/>
                  </a:lnTo>
                  <a:cubicBezTo>
                    <a:pt x="3864" y="2113"/>
                    <a:pt x="3864" y="2573"/>
                    <a:pt x="3601" y="2902"/>
                  </a:cubicBezTo>
                  <a:cubicBezTo>
                    <a:pt x="3437" y="3033"/>
                    <a:pt x="3239" y="3099"/>
                    <a:pt x="3050" y="3099"/>
                  </a:cubicBezTo>
                  <a:cubicBezTo>
                    <a:pt x="2861" y="3099"/>
                    <a:pt x="2680" y="3033"/>
                    <a:pt x="2549" y="2902"/>
                  </a:cubicBezTo>
                  <a:lnTo>
                    <a:pt x="1760" y="2113"/>
                  </a:lnTo>
                  <a:cubicBezTo>
                    <a:pt x="1300" y="1652"/>
                    <a:pt x="1628" y="863"/>
                    <a:pt x="2286" y="863"/>
                  </a:cubicBezTo>
                  <a:close/>
                  <a:moveTo>
                    <a:pt x="2310" y="1"/>
                  </a:moveTo>
                  <a:cubicBezTo>
                    <a:pt x="1067" y="1"/>
                    <a:pt x="1" y="1588"/>
                    <a:pt x="1168" y="2704"/>
                  </a:cubicBezTo>
                  <a:lnTo>
                    <a:pt x="1957" y="3493"/>
                  </a:lnTo>
                  <a:cubicBezTo>
                    <a:pt x="2220" y="3822"/>
                    <a:pt x="2615" y="3954"/>
                    <a:pt x="3075" y="3954"/>
                  </a:cubicBezTo>
                  <a:cubicBezTo>
                    <a:pt x="4456" y="3954"/>
                    <a:pt x="5179" y="2310"/>
                    <a:pt x="4193" y="1258"/>
                  </a:cubicBezTo>
                  <a:lnTo>
                    <a:pt x="3404" y="469"/>
                  </a:lnTo>
                  <a:cubicBezTo>
                    <a:pt x="3059" y="139"/>
                    <a:pt x="2677" y="1"/>
                    <a:pt x="2310" y="1"/>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684" name="Google Shape;684;p16"/>
            <p:cNvSpPr/>
            <p:nvPr/>
          </p:nvSpPr>
          <p:spPr>
            <a:xfrm>
              <a:off x="6772025" y="1896700"/>
              <a:ext cx="636150" cy="570425"/>
            </a:xfrm>
            <a:custGeom>
              <a:rect b="b" l="l" r="r" t="t"/>
              <a:pathLst>
                <a:path extrusionOk="0" h="22817" w="25446">
                  <a:moveTo>
                    <a:pt x="11375" y="1"/>
                  </a:moveTo>
                  <a:cubicBezTo>
                    <a:pt x="5063" y="66"/>
                    <a:pt x="1" y="5129"/>
                    <a:pt x="1" y="11441"/>
                  </a:cubicBezTo>
                  <a:cubicBezTo>
                    <a:pt x="1" y="11704"/>
                    <a:pt x="1" y="12033"/>
                    <a:pt x="1" y="12362"/>
                  </a:cubicBezTo>
                  <a:cubicBezTo>
                    <a:pt x="66" y="12625"/>
                    <a:pt x="264" y="12756"/>
                    <a:pt x="461" y="12756"/>
                  </a:cubicBezTo>
                  <a:cubicBezTo>
                    <a:pt x="724" y="12756"/>
                    <a:pt x="921" y="12559"/>
                    <a:pt x="855" y="12296"/>
                  </a:cubicBezTo>
                  <a:cubicBezTo>
                    <a:pt x="855" y="12033"/>
                    <a:pt x="855" y="11704"/>
                    <a:pt x="855" y="11441"/>
                  </a:cubicBezTo>
                  <a:cubicBezTo>
                    <a:pt x="855" y="5072"/>
                    <a:pt x="6045" y="845"/>
                    <a:pt x="11458" y="845"/>
                  </a:cubicBezTo>
                  <a:cubicBezTo>
                    <a:pt x="14035" y="845"/>
                    <a:pt x="16663" y="1803"/>
                    <a:pt x="18805" y="3946"/>
                  </a:cubicBezTo>
                  <a:cubicBezTo>
                    <a:pt x="25446" y="10586"/>
                    <a:pt x="20778" y="21961"/>
                    <a:pt x="11375" y="21961"/>
                  </a:cubicBezTo>
                  <a:cubicBezTo>
                    <a:pt x="10652" y="21961"/>
                    <a:pt x="9929" y="21895"/>
                    <a:pt x="9206" y="21764"/>
                  </a:cubicBezTo>
                  <a:cubicBezTo>
                    <a:pt x="9159" y="21752"/>
                    <a:pt x="9115" y="21747"/>
                    <a:pt x="9073" y="21747"/>
                  </a:cubicBezTo>
                  <a:cubicBezTo>
                    <a:pt x="8877" y="21747"/>
                    <a:pt x="8734" y="21865"/>
                    <a:pt x="8680" y="22027"/>
                  </a:cubicBezTo>
                  <a:cubicBezTo>
                    <a:pt x="8614" y="22290"/>
                    <a:pt x="8745" y="22487"/>
                    <a:pt x="9008" y="22553"/>
                  </a:cubicBezTo>
                  <a:cubicBezTo>
                    <a:pt x="9828" y="22731"/>
                    <a:pt x="10643" y="22817"/>
                    <a:pt x="11444" y="22817"/>
                  </a:cubicBezTo>
                  <a:cubicBezTo>
                    <a:pt x="17137" y="22817"/>
                    <a:pt x="22116" y="18504"/>
                    <a:pt x="22750" y="12625"/>
                  </a:cubicBezTo>
                  <a:cubicBezTo>
                    <a:pt x="23408" y="5852"/>
                    <a:pt x="18148" y="1"/>
                    <a:pt x="11375" y="1"/>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685" name="Google Shape;685;p16"/>
            <p:cNvSpPr/>
            <p:nvPr/>
          </p:nvSpPr>
          <p:spPr>
            <a:xfrm>
              <a:off x="6816400" y="1942550"/>
              <a:ext cx="558900" cy="478525"/>
            </a:xfrm>
            <a:custGeom>
              <a:rect b="b" l="l" r="r" t="t"/>
              <a:pathLst>
                <a:path extrusionOk="0" h="19141" w="22356">
                  <a:moveTo>
                    <a:pt x="9630" y="0"/>
                  </a:moveTo>
                  <a:cubicBezTo>
                    <a:pt x="4723" y="0"/>
                    <a:pt x="1" y="3826"/>
                    <a:pt x="1" y="9607"/>
                  </a:cubicBezTo>
                  <a:lnTo>
                    <a:pt x="1" y="10067"/>
                  </a:lnTo>
                  <a:cubicBezTo>
                    <a:pt x="1" y="10330"/>
                    <a:pt x="198" y="10462"/>
                    <a:pt x="461" y="10462"/>
                  </a:cubicBezTo>
                  <a:cubicBezTo>
                    <a:pt x="724" y="10462"/>
                    <a:pt x="856" y="10265"/>
                    <a:pt x="856" y="10002"/>
                  </a:cubicBezTo>
                  <a:lnTo>
                    <a:pt x="856" y="9607"/>
                  </a:lnTo>
                  <a:cubicBezTo>
                    <a:pt x="856" y="4283"/>
                    <a:pt x="5201" y="914"/>
                    <a:pt x="9650" y="914"/>
                  </a:cubicBezTo>
                  <a:cubicBezTo>
                    <a:pt x="12124" y="914"/>
                    <a:pt x="14629" y="1955"/>
                    <a:pt x="16439" y="4281"/>
                  </a:cubicBezTo>
                  <a:cubicBezTo>
                    <a:pt x="21013" y="10223"/>
                    <a:pt x="16515" y="18312"/>
                    <a:pt x="9687" y="18312"/>
                  </a:cubicBezTo>
                  <a:cubicBezTo>
                    <a:pt x="8959" y="18312"/>
                    <a:pt x="8204" y="18220"/>
                    <a:pt x="7431" y="18023"/>
                  </a:cubicBezTo>
                  <a:cubicBezTo>
                    <a:pt x="7386" y="18012"/>
                    <a:pt x="7342" y="18006"/>
                    <a:pt x="7302" y="18006"/>
                  </a:cubicBezTo>
                  <a:cubicBezTo>
                    <a:pt x="7104" y="18006"/>
                    <a:pt x="6959" y="18134"/>
                    <a:pt x="6905" y="18352"/>
                  </a:cubicBezTo>
                  <a:cubicBezTo>
                    <a:pt x="6839" y="18549"/>
                    <a:pt x="6970" y="18812"/>
                    <a:pt x="7168" y="18812"/>
                  </a:cubicBezTo>
                  <a:cubicBezTo>
                    <a:pt x="7957" y="19075"/>
                    <a:pt x="8746" y="19141"/>
                    <a:pt x="9600" y="19141"/>
                  </a:cubicBezTo>
                  <a:cubicBezTo>
                    <a:pt x="18082" y="19141"/>
                    <a:pt x="22356" y="8884"/>
                    <a:pt x="16307" y="2835"/>
                  </a:cubicBezTo>
                  <a:cubicBezTo>
                    <a:pt x="14370" y="877"/>
                    <a:pt x="11979" y="0"/>
                    <a:pt x="9630"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686" name="Google Shape;686;p16"/>
            <p:cNvSpPr/>
            <p:nvPr/>
          </p:nvSpPr>
          <p:spPr>
            <a:xfrm>
              <a:off x="6862425" y="2012175"/>
              <a:ext cx="333725" cy="191925"/>
            </a:xfrm>
            <a:custGeom>
              <a:rect b="b" l="l" r="r" t="t"/>
              <a:pathLst>
                <a:path extrusionOk="0" h="7677" w="13349">
                  <a:moveTo>
                    <a:pt x="10957" y="1"/>
                  </a:moveTo>
                  <a:cubicBezTo>
                    <a:pt x="10636" y="1"/>
                    <a:pt x="10324" y="83"/>
                    <a:pt x="10061" y="247"/>
                  </a:cubicBezTo>
                  <a:cubicBezTo>
                    <a:pt x="9863" y="313"/>
                    <a:pt x="9666" y="444"/>
                    <a:pt x="9535" y="576"/>
                  </a:cubicBezTo>
                  <a:cubicBezTo>
                    <a:pt x="9140" y="970"/>
                    <a:pt x="8548" y="1168"/>
                    <a:pt x="8022" y="1168"/>
                  </a:cubicBezTo>
                  <a:cubicBezTo>
                    <a:pt x="7496" y="1102"/>
                    <a:pt x="6970" y="970"/>
                    <a:pt x="6510" y="707"/>
                  </a:cubicBezTo>
                  <a:cubicBezTo>
                    <a:pt x="5853" y="444"/>
                    <a:pt x="5195" y="247"/>
                    <a:pt x="4472" y="116"/>
                  </a:cubicBezTo>
                  <a:cubicBezTo>
                    <a:pt x="4077" y="116"/>
                    <a:pt x="3683" y="247"/>
                    <a:pt x="3354" y="444"/>
                  </a:cubicBezTo>
                  <a:cubicBezTo>
                    <a:pt x="1250" y="1891"/>
                    <a:pt x="1" y="4258"/>
                    <a:pt x="1" y="6822"/>
                  </a:cubicBezTo>
                  <a:lnTo>
                    <a:pt x="1" y="7282"/>
                  </a:lnTo>
                  <a:cubicBezTo>
                    <a:pt x="1" y="7480"/>
                    <a:pt x="198" y="7677"/>
                    <a:pt x="461" y="7677"/>
                  </a:cubicBezTo>
                  <a:cubicBezTo>
                    <a:pt x="658" y="7677"/>
                    <a:pt x="856" y="7480"/>
                    <a:pt x="856" y="7217"/>
                  </a:cubicBezTo>
                  <a:lnTo>
                    <a:pt x="856" y="6822"/>
                  </a:lnTo>
                  <a:cubicBezTo>
                    <a:pt x="856" y="4521"/>
                    <a:pt x="1973" y="2417"/>
                    <a:pt x="3814" y="1168"/>
                  </a:cubicBezTo>
                  <a:cubicBezTo>
                    <a:pt x="3946" y="1036"/>
                    <a:pt x="4143" y="970"/>
                    <a:pt x="4406" y="970"/>
                  </a:cubicBezTo>
                  <a:cubicBezTo>
                    <a:pt x="4998" y="1036"/>
                    <a:pt x="5590" y="1233"/>
                    <a:pt x="6116" y="1496"/>
                  </a:cubicBezTo>
                  <a:cubicBezTo>
                    <a:pt x="6707" y="1825"/>
                    <a:pt x="7299" y="1957"/>
                    <a:pt x="7957" y="2022"/>
                  </a:cubicBezTo>
                  <a:cubicBezTo>
                    <a:pt x="8746" y="2022"/>
                    <a:pt x="9469" y="1759"/>
                    <a:pt x="9995" y="1233"/>
                  </a:cubicBezTo>
                  <a:cubicBezTo>
                    <a:pt x="10126" y="1168"/>
                    <a:pt x="10258" y="1036"/>
                    <a:pt x="10455" y="970"/>
                  </a:cubicBezTo>
                  <a:cubicBezTo>
                    <a:pt x="10574" y="881"/>
                    <a:pt x="10719" y="846"/>
                    <a:pt x="10868" y="846"/>
                  </a:cubicBezTo>
                  <a:cubicBezTo>
                    <a:pt x="11048" y="846"/>
                    <a:pt x="11231" y="898"/>
                    <a:pt x="11376" y="970"/>
                  </a:cubicBezTo>
                  <a:cubicBezTo>
                    <a:pt x="11770" y="1233"/>
                    <a:pt x="12165" y="1562"/>
                    <a:pt x="12559" y="1891"/>
                  </a:cubicBezTo>
                  <a:cubicBezTo>
                    <a:pt x="12625" y="1989"/>
                    <a:pt x="12724" y="2039"/>
                    <a:pt x="12830" y="2039"/>
                  </a:cubicBezTo>
                  <a:cubicBezTo>
                    <a:pt x="12937" y="2039"/>
                    <a:pt x="13052" y="1989"/>
                    <a:pt x="13151" y="1891"/>
                  </a:cubicBezTo>
                  <a:cubicBezTo>
                    <a:pt x="13348" y="1759"/>
                    <a:pt x="13348" y="1496"/>
                    <a:pt x="13151" y="1299"/>
                  </a:cubicBezTo>
                  <a:cubicBezTo>
                    <a:pt x="12757" y="905"/>
                    <a:pt x="12362" y="576"/>
                    <a:pt x="11902" y="247"/>
                  </a:cubicBezTo>
                  <a:cubicBezTo>
                    <a:pt x="11606" y="83"/>
                    <a:pt x="11277" y="1"/>
                    <a:pt x="10957" y="1"/>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687" name="Google Shape;687;p16"/>
            <p:cNvSpPr/>
            <p:nvPr/>
          </p:nvSpPr>
          <p:spPr>
            <a:xfrm>
              <a:off x="6973750" y="2079475"/>
              <a:ext cx="275000" cy="234775"/>
            </a:xfrm>
            <a:custGeom>
              <a:rect b="b" l="l" r="r" t="t"/>
              <a:pathLst>
                <a:path extrusionOk="0" h="9391" w="11000">
                  <a:moveTo>
                    <a:pt x="9532" y="1"/>
                  </a:moveTo>
                  <a:cubicBezTo>
                    <a:pt x="9471" y="1"/>
                    <a:pt x="9411" y="17"/>
                    <a:pt x="9356" y="54"/>
                  </a:cubicBezTo>
                  <a:cubicBezTo>
                    <a:pt x="9158" y="185"/>
                    <a:pt x="9093" y="448"/>
                    <a:pt x="9224" y="645"/>
                  </a:cubicBezTo>
                  <a:cubicBezTo>
                    <a:pt x="9816" y="1697"/>
                    <a:pt x="10145" y="2947"/>
                    <a:pt x="10145" y="4130"/>
                  </a:cubicBezTo>
                  <a:cubicBezTo>
                    <a:pt x="10145" y="4722"/>
                    <a:pt x="10079" y="5314"/>
                    <a:pt x="9947" y="5840"/>
                  </a:cubicBezTo>
                  <a:cubicBezTo>
                    <a:pt x="9816" y="6168"/>
                    <a:pt x="9553" y="6431"/>
                    <a:pt x="9290" y="6497"/>
                  </a:cubicBezTo>
                  <a:cubicBezTo>
                    <a:pt x="8698" y="6694"/>
                    <a:pt x="8238" y="6957"/>
                    <a:pt x="7843" y="7352"/>
                  </a:cubicBezTo>
                  <a:cubicBezTo>
                    <a:pt x="7712" y="7549"/>
                    <a:pt x="7515" y="7681"/>
                    <a:pt x="7317" y="7746"/>
                  </a:cubicBezTo>
                  <a:cubicBezTo>
                    <a:pt x="7147" y="7831"/>
                    <a:pt x="6998" y="7868"/>
                    <a:pt x="6854" y="7868"/>
                  </a:cubicBezTo>
                  <a:cubicBezTo>
                    <a:pt x="6551" y="7868"/>
                    <a:pt x="6271" y="7706"/>
                    <a:pt x="5871" y="7483"/>
                  </a:cubicBezTo>
                  <a:cubicBezTo>
                    <a:pt x="5345" y="7089"/>
                    <a:pt x="4621" y="6892"/>
                    <a:pt x="3964" y="6892"/>
                  </a:cubicBezTo>
                  <a:cubicBezTo>
                    <a:pt x="3175" y="7023"/>
                    <a:pt x="2517" y="7352"/>
                    <a:pt x="1991" y="7944"/>
                  </a:cubicBezTo>
                  <a:cubicBezTo>
                    <a:pt x="1557" y="8324"/>
                    <a:pt x="1257" y="8569"/>
                    <a:pt x="870" y="8569"/>
                  </a:cubicBezTo>
                  <a:cubicBezTo>
                    <a:pt x="788" y="8569"/>
                    <a:pt x="702" y="8558"/>
                    <a:pt x="611" y="8535"/>
                  </a:cubicBezTo>
                  <a:cubicBezTo>
                    <a:pt x="569" y="8517"/>
                    <a:pt x="529" y="8509"/>
                    <a:pt x="492" y="8509"/>
                  </a:cubicBezTo>
                  <a:cubicBezTo>
                    <a:pt x="121" y="8509"/>
                    <a:pt x="1" y="9330"/>
                    <a:pt x="479" y="9390"/>
                  </a:cubicBezTo>
                  <a:lnTo>
                    <a:pt x="874" y="9390"/>
                  </a:lnTo>
                  <a:cubicBezTo>
                    <a:pt x="1531" y="9390"/>
                    <a:pt x="2123" y="9061"/>
                    <a:pt x="2583" y="8601"/>
                  </a:cubicBezTo>
                  <a:lnTo>
                    <a:pt x="2517" y="8601"/>
                  </a:lnTo>
                  <a:cubicBezTo>
                    <a:pt x="2912" y="8141"/>
                    <a:pt x="3438" y="7878"/>
                    <a:pt x="4030" y="7746"/>
                  </a:cubicBezTo>
                  <a:cubicBezTo>
                    <a:pt x="4556" y="7746"/>
                    <a:pt x="5016" y="7878"/>
                    <a:pt x="5410" y="8207"/>
                  </a:cubicBezTo>
                  <a:cubicBezTo>
                    <a:pt x="5827" y="8540"/>
                    <a:pt x="6322" y="8715"/>
                    <a:pt x="6813" y="8715"/>
                  </a:cubicBezTo>
                  <a:cubicBezTo>
                    <a:pt x="7098" y="8715"/>
                    <a:pt x="7381" y="8656"/>
                    <a:pt x="7646" y="8535"/>
                  </a:cubicBezTo>
                  <a:cubicBezTo>
                    <a:pt x="7909" y="8404"/>
                    <a:pt x="8172" y="8207"/>
                    <a:pt x="8435" y="8009"/>
                  </a:cubicBezTo>
                  <a:cubicBezTo>
                    <a:pt x="8698" y="7681"/>
                    <a:pt x="9093" y="7483"/>
                    <a:pt x="9487" y="7286"/>
                  </a:cubicBezTo>
                  <a:cubicBezTo>
                    <a:pt x="10145" y="7155"/>
                    <a:pt x="10605" y="6694"/>
                    <a:pt x="10736" y="6037"/>
                  </a:cubicBezTo>
                  <a:cubicBezTo>
                    <a:pt x="10934" y="5445"/>
                    <a:pt x="10999" y="4788"/>
                    <a:pt x="10999" y="4130"/>
                  </a:cubicBezTo>
                  <a:cubicBezTo>
                    <a:pt x="10999" y="2749"/>
                    <a:pt x="10671" y="1434"/>
                    <a:pt x="9947" y="251"/>
                  </a:cubicBezTo>
                  <a:cubicBezTo>
                    <a:pt x="9852" y="109"/>
                    <a:pt x="9689" y="1"/>
                    <a:pt x="9532" y="1"/>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688" name="Google Shape;688;p16"/>
            <p:cNvSpPr/>
            <p:nvPr/>
          </p:nvSpPr>
          <p:spPr>
            <a:xfrm>
              <a:off x="6920500" y="2171175"/>
              <a:ext cx="111275" cy="65800"/>
            </a:xfrm>
            <a:custGeom>
              <a:rect b="b" l="l" r="r" t="t"/>
              <a:pathLst>
                <a:path extrusionOk="0" h="2632" w="4451">
                  <a:moveTo>
                    <a:pt x="3135" y="857"/>
                  </a:moveTo>
                  <a:cubicBezTo>
                    <a:pt x="3793" y="857"/>
                    <a:pt x="3793" y="1843"/>
                    <a:pt x="3135" y="1843"/>
                  </a:cubicBezTo>
                  <a:lnTo>
                    <a:pt x="1754" y="1843"/>
                  </a:lnTo>
                  <a:cubicBezTo>
                    <a:pt x="1491" y="1843"/>
                    <a:pt x="1228" y="1580"/>
                    <a:pt x="1228" y="1317"/>
                  </a:cubicBezTo>
                  <a:cubicBezTo>
                    <a:pt x="1228" y="1054"/>
                    <a:pt x="1491" y="857"/>
                    <a:pt x="1754" y="857"/>
                  </a:cubicBezTo>
                  <a:close/>
                  <a:moveTo>
                    <a:pt x="1757" y="1"/>
                  </a:moveTo>
                  <a:cubicBezTo>
                    <a:pt x="44" y="1"/>
                    <a:pt x="1" y="2632"/>
                    <a:pt x="1754" y="2632"/>
                  </a:cubicBezTo>
                  <a:lnTo>
                    <a:pt x="3135" y="2632"/>
                  </a:lnTo>
                  <a:cubicBezTo>
                    <a:pt x="3858" y="2632"/>
                    <a:pt x="4450" y="2040"/>
                    <a:pt x="4450" y="1317"/>
                  </a:cubicBezTo>
                  <a:cubicBezTo>
                    <a:pt x="4450" y="594"/>
                    <a:pt x="3858" y="2"/>
                    <a:pt x="3135" y="2"/>
                  </a:cubicBezTo>
                  <a:lnTo>
                    <a:pt x="1820" y="2"/>
                  </a:lnTo>
                  <a:cubicBezTo>
                    <a:pt x="1799" y="1"/>
                    <a:pt x="1778" y="1"/>
                    <a:pt x="1757" y="1"/>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689" name="Google Shape;689;p16"/>
            <p:cNvSpPr/>
            <p:nvPr/>
          </p:nvSpPr>
          <p:spPr>
            <a:xfrm>
              <a:off x="6975850" y="2080800"/>
              <a:ext cx="78925" cy="67275"/>
            </a:xfrm>
            <a:custGeom>
              <a:rect b="b" l="l" r="r" t="t"/>
              <a:pathLst>
                <a:path extrusionOk="0" h="2691" w="3157">
                  <a:moveTo>
                    <a:pt x="1381" y="855"/>
                  </a:moveTo>
                  <a:cubicBezTo>
                    <a:pt x="1644" y="855"/>
                    <a:pt x="1842" y="1053"/>
                    <a:pt x="1842" y="1316"/>
                  </a:cubicBezTo>
                  <a:cubicBezTo>
                    <a:pt x="1842" y="1505"/>
                    <a:pt x="1770" y="1577"/>
                    <a:pt x="1671" y="1577"/>
                  </a:cubicBezTo>
                  <a:cubicBezTo>
                    <a:pt x="1360" y="1577"/>
                    <a:pt x="782" y="855"/>
                    <a:pt x="1381" y="855"/>
                  </a:cubicBezTo>
                  <a:close/>
                  <a:moveTo>
                    <a:pt x="1381" y="1"/>
                  </a:moveTo>
                  <a:cubicBezTo>
                    <a:pt x="592" y="1"/>
                    <a:pt x="1" y="592"/>
                    <a:pt x="1" y="1316"/>
                  </a:cubicBezTo>
                  <a:cubicBezTo>
                    <a:pt x="1" y="2126"/>
                    <a:pt x="710" y="2690"/>
                    <a:pt x="1411" y="2690"/>
                  </a:cubicBezTo>
                  <a:cubicBezTo>
                    <a:pt x="1733" y="2690"/>
                    <a:pt x="2053" y="2571"/>
                    <a:pt x="2302" y="2302"/>
                  </a:cubicBezTo>
                  <a:cubicBezTo>
                    <a:pt x="3157" y="1447"/>
                    <a:pt x="2565" y="1"/>
                    <a:pt x="1381" y="1"/>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690" name="Google Shape;690;p16"/>
            <p:cNvSpPr/>
            <p:nvPr/>
          </p:nvSpPr>
          <p:spPr>
            <a:xfrm>
              <a:off x="7063475" y="2296375"/>
              <a:ext cx="37325" cy="34300"/>
            </a:xfrm>
            <a:custGeom>
              <a:rect b="b" l="l" r="r" t="t"/>
              <a:pathLst>
                <a:path extrusionOk="0" h="1372" w="1493">
                  <a:moveTo>
                    <a:pt x="629" y="1"/>
                  </a:moveTo>
                  <a:cubicBezTo>
                    <a:pt x="296" y="1"/>
                    <a:pt x="0" y="471"/>
                    <a:pt x="309" y="780"/>
                  </a:cubicBezTo>
                  <a:lnTo>
                    <a:pt x="769" y="1240"/>
                  </a:lnTo>
                  <a:cubicBezTo>
                    <a:pt x="835" y="1306"/>
                    <a:pt x="967" y="1372"/>
                    <a:pt x="1032" y="1372"/>
                  </a:cubicBezTo>
                  <a:cubicBezTo>
                    <a:pt x="1164" y="1372"/>
                    <a:pt x="1295" y="1306"/>
                    <a:pt x="1361" y="1240"/>
                  </a:cubicBezTo>
                  <a:cubicBezTo>
                    <a:pt x="1493" y="1043"/>
                    <a:pt x="1493" y="780"/>
                    <a:pt x="1361" y="583"/>
                  </a:cubicBezTo>
                  <a:lnTo>
                    <a:pt x="901" y="122"/>
                  </a:lnTo>
                  <a:cubicBezTo>
                    <a:pt x="815" y="37"/>
                    <a:pt x="721" y="1"/>
                    <a:pt x="629" y="1"/>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691" name="Google Shape;691;p16"/>
            <p:cNvSpPr/>
            <p:nvPr/>
          </p:nvSpPr>
          <p:spPr>
            <a:xfrm>
              <a:off x="7009150" y="2342150"/>
              <a:ext cx="22625" cy="17750"/>
            </a:xfrm>
            <a:custGeom>
              <a:rect b="b" l="l" r="r" t="t"/>
              <a:pathLst>
                <a:path extrusionOk="0" h="710" w="905">
                  <a:moveTo>
                    <a:pt x="510" y="1"/>
                  </a:moveTo>
                  <a:cubicBezTo>
                    <a:pt x="312" y="1"/>
                    <a:pt x="181" y="67"/>
                    <a:pt x="115" y="264"/>
                  </a:cubicBezTo>
                  <a:cubicBezTo>
                    <a:pt x="1" y="531"/>
                    <a:pt x="285" y="709"/>
                    <a:pt x="544" y="709"/>
                  </a:cubicBezTo>
                  <a:cubicBezTo>
                    <a:pt x="731" y="709"/>
                    <a:pt x="904" y="616"/>
                    <a:pt x="904" y="395"/>
                  </a:cubicBezTo>
                  <a:cubicBezTo>
                    <a:pt x="904" y="198"/>
                    <a:pt x="707" y="1"/>
                    <a:pt x="510" y="1"/>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692" name="Google Shape;692;p16"/>
            <p:cNvSpPr/>
            <p:nvPr/>
          </p:nvSpPr>
          <p:spPr>
            <a:xfrm>
              <a:off x="7133650" y="2319150"/>
              <a:ext cx="24675" cy="21400"/>
            </a:xfrm>
            <a:custGeom>
              <a:rect b="b" l="l" r="r" t="t"/>
              <a:pathLst>
                <a:path extrusionOk="0" h="856" w="987">
                  <a:moveTo>
                    <a:pt x="527" y="0"/>
                  </a:moveTo>
                  <a:cubicBezTo>
                    <a:pt x="395" y="0"/>
                    <a:pt x="198" y="66"/>
                    <a:pt x="132" y="263"/>
                  </a:cubicBezTo>
                  <a:cubicBezTo>
                    <a:pt x="1" y="526"/>
                    <a:pt x="198" y="855"/>
                    <a:pt x="527" y="855"/>
                  </a:cubicBezTo>
                  <a:cubicBezTo>
                    <a:pt x="790" y="855"/>
                    <a:pt x="987" y="658"/>
                    <a:pt x="987" y="395"/>
                  </a:cubicBezTo>
                  <a:cubicBezTo>
                    <a:pt x="987" y="198"/>
                    <a:pt x="790" y="0"/>
                    <a:pt x="527"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693" name="Google Shape;693;p16"/>
            <p:cNvSpPr/>
            <p:nvPr/>
          </p:nvSpPr>
          <p:spPr>
            <a:xfrm>
              <a:off x="7064625" y="2353675"/>
              <a:ext cx="27950" cy="21375"/>
            </a:xfrm>
            <a:custGeom>
              <a:rect b="b" l="l" r="r" t="t"/>
              <a:pathLst>
                <a:path extrusionOk="0" h="855" w="1118">
                  <a:moveTo>
                    <a:pt x="526" y="0"/>
                  </a:moveTo>
                  <a:cubicBezTo>
                    <a:pt x="395" y="0"/>
                    <a:pt x="263" y="66"/>
                    <a:pt x="197" y="197"/>
                  </a:cubicBezTo>
                  <a:cubicBezTo>
                    <a:pt x="0" y="460"/>
                    <a:pt x="197" y="855"/>
                    <a:pt x="526" y="855"/>
                  </a:cubicBezTo>
                  <a:cubicBezTo>
                    <a:pt x="921" y="855"/>
                    <a:pt x="1118" y="460"/>
                    <a:pt x="921" y="132"/>
                  </a:cubicBezTo>
                  <a:cubicBezTo>
                    <a:pt x="855" y="66"/>
                    <a:pt x="723" y="0"/>
                    <a:pt x="592"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grpSp>
      <p:sp>
        <p:nvSpPr>
          <p:cNvPr id="694" name="Google Shape;694;p16"/>
          <p:cNvSpPr txBox="1"/>
          <p:nvPr/>
        </p:nvSpPr>
        <p:spPr>
          <a:xfrm>
            <a:off x="1262325" y="2158450"/>
            <a:ext cx="5036100" cy="738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sz="1200">
                <a:solidFill>
                  <a:schemeClr val="dk2"/>
                </a:solidFill>
                <a:latin typeface="Titillium Web"/>
                <a:ea typeface="Titillium Web"/>
                <a:cs typeface="Titillium Web"/>
                <a:sym typeface="Titillium Web"/>
              </a:rPr>
              <a:t>Arterial or cardiac thrombi usually begin at a site of endothelial injury (e.g., atherosclerotic plaque) or turbulence (vessel bifurcation). Venous thrombi characteristically occur in sites of stasis.</a:t>
            </a:r>
            <a:endParaRPr sz="1200">
              <a:solidFill>
                <a:schemeClr val="dk2"/>
              </a:solidFill>
            </a:endParaRPr>
          </a:p>
        </p:txBody>
      </p:sp>
      <p:pic>
        <p:nvPicPr>
          <p:cNvPr id="695" name="Google Shape;695;p16"/>
          <p:cNvPicPr preferRelativeResize="0"/>
          <p:nvPr/>
        </p:nvPicPr>
        <p:blipFill>
          <a:blip r:embed="rId7">
            <a:alphaModFix/>
          </a:blip>
          <a:stretch>
            <a:fillRect/>
          </a:stretch>
        </p:blipFill>
        <p:spPr>
          <a:xfrm>
            <a:off x="4076775" y="2611600"/>
            <a:ext cx="1561125" cy="391600"/>
          </a:xfrm>
          <a:prstGeom prst="rect">
            <a:avLst/>
          </a:prstGeom>
          <a:noFill/>
          <a:ln>
            <a:noFill/>
          </a:ln>
        </p:spPr>
      </p:pic>
      <p:grpSp>
        <p:nvGrpSpPr>
          <p:cNvPr id="696" name="Google Shape;696;p16"/>
          <p:cNvGrpSpPr/>
          <p:nvPr/>
        </p:nvGrpSpPr>
        <p:grpSpPr>
          <a:xfrm>
            <a:off x="176605" y="4425656"/>
            <a:ext cx="402095" cy="560022"/>
            <a:chOff x="3407275" y="4254250"/>
            <a:chExt cx="767650" cy="729575"/>
          </a:xfrm>
        </p:grpSpPr>
        <p:sp>
          <p:nvSpPr>
            <p:cNvPr id="697" name="Google Shape;697;p16"/>
            <p:cNvSpPr/>
            <p:nvPr/>
          </p:nvSpPr>
          <p:spPr>
            <a:xfrm>
              <a:off x="3407275" y="4254250"/>
              <a:ext cx="767650" cy="729575"/>
            </a:xfrm>
            <a:custGeom>
              <a:rect b="b" l="l" r="r" t="t"/>
              <a:pathLst>
                <a:path extrusionOk="0" h="29183" w="30706">
                  <a:moveTo>
                    <a:pt x="16172" y="912"/>
                  </a:moveTo>
                  <a:cubicBezTo>
                    <a:pt x="17044" y="912"/>
                    <a:pt x="17925" y="995"/>
                    <a:pt x="18805" y="1168"/>
                  </a:cubicBezTo>
                  <a:cubicBezTo>
                    <a:pt x="25248" y="2417"/>
                    <a:pt x="29851" y="8071"/>
                    <a:pt x="29851" y="14646"/>
                  </a:cubicBezTo>
                  <a:cubicBezTo>
                    <a:pt x="29851" y="18263"/>
                    <a:pt x="28404" y="21747"/>
                    <a:pt x="25840" y="24312"/>
                  </a:cubicBezTo>
                  <a:cubicBezTo>
                    <a:pt x="23200" y="26952"/>
                    <a:pt x="19672" y="28316"/>
                    <a:pt x="16126" y="28316"/>
                  </a:cubicBezTo>
                  <a:cubicBezTo>
                    <a:pt x="13491" y="28316"/>
                    <a:pt x="10846" y="27563"/>
                    <a:pt x="8548" y="26021"/>
                  </a:cubicBezTo>
                  <a:cubicBezTo>
                    <a:pt x="3090" y="22339"/>
                    <a:pt x="986" y="15370"/>
                    <a:pt x="3485" y="9386"/>
                  </a:cubicBezTo>
                  <a:cubicBezTo>
                    <a:pt x="5639" y="4172"/>
                    <a:pt x="10724" y="912"/>
                    <a:pt x="16172" y="912"/>
                  </a:cubicBezTo>
                  <a:close/>
                  <a:moveTo>
                    <a:pt x="16159" y="0"/>
                  </a:moveTo>
                  <a:cubicBezTo>
                    <a:pt x="13341" y="0"/>
                    <a:pt x="10506" y="817"/>
                    <a:pt x="8022" y="2483"/>
                  </a:cubicBezTo>
                  <a:cubicBezTo>
                    <a:pt x="2236" y="6362"/>
                    <a:pt x="0" y="13726"/>
                    <a:pt x="2696" y="20169"/>
                  </a:cubicBezTo>
                  <a:cubicBezTo>
                    <a:pt x="4965" y="25728"/>
                    <a:pt x="10365" y="29182"/>
                    <a:pt x="16195" y="29182"/>
                  </a:cubicBezTo>
                  <a:cubicBezTo>
                    <a:pt x="17123" y="29182"/>
                    <a:pt x="18063" y="29095"/>
                    <a:pt x="19002" y="28914"/>
                  </a:cubicBezTo>
                  <a:cubicBezTo>
                    <a:pt x="25840" y="27534"/>
                    <a:pt x="30706" y="21550"/>
                    <a:pt x="30706" y="14581"/>
                  </a:cubicBezTo>
                  <a:cubicBezTo>
                    <a:pt x="30706" y="10701"/>
                    <a:pt x="29193" y="7019"/>
                    <a:pt x="26432" y="4258"/>
                  </a:cubicBezTo>
                  <a:cubicBezTo>
                    <a:pt x="23618" y="1444"/>
                    <a:pt x="19904" y="0"/>
                    <a:pt x="16159"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698" name="Google Shape;698;p16"/>
            <p:cNvSpPr/>
            <p:nvPr/>
          </p:nvSpPr>
          <p:spPr>
            <a:xfrm>
              <a:off x="3550275" y="4403025"/>
              <a:ext cx="512875" cy="383425"/>
            </a:xfrm>
            <a:custGeom>
              <a:rect b="b" l="l" r="r" t="t"/>
              <a:pathLst>
                <a:path extrusionOk="0" h="15337" w="20515">
                  <a:moveTo>
                    <a:pt x="14597" y="855"/>
                  </a:moveTo>
                  <a:cubicBezTo>
                    <a:pt x="14992" y="855"/>
                    <a:pt x="15386" y="970"/>
                    <a:pt x="15715" y="1200"/>
                  </a:cubicBezTo>
                  <a:cubicBezTo>
                    <a:pt x="17819" y="2712"/>
                    <a:pt x="19134" y="5013"/>
                    <a:pt x="19463" y="7578"/>
                  </a:cubicBezTo>
                  <a:cubicBezTo>
                    <a:pt x="19594" y="8630"/>
                    <a:pt x="19528" y="9747"/>
                    <a:pt x="19265" y="10865"/>
                  </a:cubicBezTo>
                  <a:cubicBezTo>
                    <a:pt x="19200" y="11260"/>
                    <a:pt x="18871" y="11523"/>
                    <a:pt x="18476" y="11588"/>
                  </a:cubicBezTo>
                  <a:cubicBezTo>
                    <a:pt x="17753" y="11720"/>
                    <a:pt x="17096" y="12049"/>
                    <a:pt x="16635" y="12640"/>
                  </a:cubicBezTo>
                  <a:lnTo>
                    <a:pt x="16767" y="12640"/>
                  </a:lnTo>
                  <a:cubicBezTo>
                    <a:pt x="16438" y="12969"/>
                    <a:pt x="16109" y="13232"/>
                    <a:pt x="15715" y="13429"/>
                  </a:cubicBezTo>
                  <a:cubicBezTo>
                    <a:pt x="15442" y="13555"/>
                    <a:pt x="15210" y="13608"/>
                    <a:pt x="14998" y="13608"/>
                  </a:cubicBezTo>
                  <a:cubicBezTo>
                    <a:pt x="14546" y="13608"/>
                    <a:pt x="14190" y="13369"/>
                    <a:pt x="13742" y="13101"/>
                  </a:cubicBezTo>
                  <a:cubicBezTo>
                    <a:pt x="13091" y="12568"/>
                    <a:pt x="12334" y="12302"/>
                    <a:pt x="11518" y="12302"/>
                  </a:cubicBezTo>
                  <a:cubicBezTo>
                    <a:pt x="11427" y="12302"/>
                    <a:pt x="11336" y="12305"/>
                    <a:pt x="11244" y="12312"/>
                  </a:cubicBezTo>
                  <a:cubicBezTo>
                    <a:pt x="10323" y="12443"/>
                    <a:pt x="9403" y="12903"/>
                    <a:pt x="8811" y="13627"/>
                  </a:cubicBezTo>
                  <a:cubicBezTo>
                    <a:pt x="8274" y="14119"/>
                    <a:pt x="7859" y="14489"/>
                    <a:pt x="7255" y="14489"/>
                  </a:cubicBezTo>
                  <a:cubicBezTo>
                    <a:pt x="6971" y="14489"/>
                    <a:pt x="6646" y="14408"/>
                    <a:pt x="6247" y="14218"/>
                  </a:cubicBezTo>
                  <a:cubicBezTo>
                    <a:pt x="5392" y="13758"/>
                    <a:pt x="4471" y="13495"/>
                    <a:pt x="3551" y="13495"/>
                  </a:cubicBezTo>
                  <a:lnTo>
                    <a:pt x="3222" y="13495"/>
                  </a:lnTo>
                  <a:cubicBezTo>
                    <a:pt x="2893" y="13495"/>
                    <a:pt x="2499" y="13298"/>
                    <a:pt x="2302" y="12969"/>
                  </a:cubicBezTo>
                  <a:cubicBezTo>
                    <a:pt x="132" y="9024"/>
                    <a:pt x="1250" y="4027"/>
                    <a:pt x="4932" y="1266"/>
                  </a:cubicBezTo>
                  <a:cubicBezTo>
                    <a:pt x="5129" y="1068"/>
                    <a:pt x="5458" y="1003"/>
                    <a:pt x="5786" y="1003"/>
                  </a:cubicBezTo>
                  <a:cubicBezTo>
                    <a:pt x="6707" y="1003"/>
                    <a:pt x="7562" y="1266"/>
                    <a:pt x="8351" y="1660"/>
                  </a:cubicBezTo>
                  <a:cubicBezTo>
                    <a:pt x="9074" y="2055"/>
                    <a:pt x="9929" y="2318"/>
                    <a:pt x="10718" y="2318"/>
                  </a:cubicBezTo>
                  <a:cubicBezTo>
                    <a:pt x="11638" y="2318"/>
                    <a:pt x="12559" y="1989"/>
                    <a:pt x="13282" y="1331"/>
                  </a:cubicBezTo>
                  <a:lnTo>
                    <a:pt x="13479" y="1200"/>
                  </a:lnTo>
                  <a:cubicBezTo>
                    <a:pt x="13808" y="970"/>
                    <a:pt x="14203" y="855"/>
                    <a:pt x="14597" y="855"/>
                  </a:cubicBezTo>
                  <a:close/>
                  <a:moveTo>
                    <a:pt x="14655" y="0"/>
                  </a:moveTo>
                  <a:cubicBezTo>
                    <a:pt x="14087" y="0"/>
                    <a:pt x="13512" y="181"/>
                    <a:pt x="13019" y="542"/>
                  </a:cubicBezTo>
                  <a:lnTo>
                    <a:pt x="12822" y="674"/>
                  </a:lnTo>
                  <a:cubicBezTo>
                    <a:pt x="12296" y="1200"/>
                    <a:pt x="11507" y="1463"/>
                    <a:pt x="10784" y="1463"/>
                  </a:cubicBezTo>
                  <a:cubicBezTo>
                    <a:pt x="10060" y="1397"/>
                    <a:pt x="9403" y="1266"/>
                    <a:pt x="8811" y="937"/>
                  </a:cubicBezTo>
                  <a:cubicBezTo>
                    <a:pt x="7891" y="411"/>
                    <a:pt x="6839" y="148"/>
                    <a:pt x="5852" y="148"/>
                  </a:cubicBezTo>
                  <a:cubicBezTo>
                    <a:pt x="5326" y="148"/>
                    <a:pt x="4866" y="279"/>
                    <a:pt x="4471" y="608"/>
                  </a:cubicBezTo>
                  <a:cubicBezTo>
                    <a:pt x="3222" y="1529"/>
                    <a:pt x="2236" y="2712"/>
                    <a:pt x="1513" y="4093"/>
                  </a:cubicBezTo>
                  <a:cubicBezTo>
                    <a:pt x="0" y="6986"/>
                    <a:pt x="66" y="10471"/>
                    <a:pt x="1644" y="13429"/>
                  </a:cubicBezTo>
                  <a:cubicBezTo>
                    <a:pt x="1949" y="13978"/>
                    <a:pt x="2536" y="14357"/>
                    <a:pt x="3197" y="14357"/>
                  </a:cubicBezTo>
                  <a:cubicBezTo>
                    <a:pt x="3249" y="14357"/>
                    <a:pt x="3301" y="14355"/>
                    <a:pt x="3354" y="14350"/>
                  </a:cubicBezTo>
                  <a:cubicBezTo>
                    <a:pt x="3449" y="14343"/>
                    <a:pt x="3543" y="14340"/>
                    <a:pt x="3637" y="14340"/>
                  </a:cubicBezTo>
                  <a:cubicBezTo>
                    <a:pt x="4450" y="14340"/>
                    <a:pt x="5210" y="14588"/>
                    <a:pt x="5918" y="14942"/>
                  </a:cubicBezTo>
                  <a:cubicBezTo>
                    <a:pt x="6378" y="15205"/>
                    <a:pt x="6839" y="15336"/>
                    <a:pt x="7299" y="15336"/>
                  </a:cubicBezTo>
                  <a:cubicBezTo>
                    <a:pt x="8154" y="15270"/>
                    <a:pt x="8877" y="14876"/>
                    <a:pt x="9403" y="14284"/>
                  </a:cubicBezTo>
                  <a:cubicBezTo>
                    <a:pt x="9929" y="13692"/>
                    <a:pt x="10652" y="13298"/>
                    <a:pt x="11375" y="13166"/>
                  </a:cubicBezTo>
                  <a:cubicBezTo>
                    <a:pt x="12099" y="13166"/>
                    <a:pt x="12756" y="13364"/>
                    <a:pt x="13282" y="13758"/>
                  </a:cubicBezTo>
                  <a:cubicBezTo>
                    <a:pt x="13797" y="14188"/>
                    <a:pt x="14425" y="14421"/>
                    <a:pt x="15055" y="14421"/>
                  </a:cubicBezTo>
                  <a:cubicBezTo>
                    <a:pt x="15389" y="14421"/>
                    <a:pt x="15724" y="14355"/>
                    <a:pt x="16044" y="14218"/>
                  </a:cubicBezTo>
                  <a:cubicBezTo>
                    <a:pt x="16570" y="13955"/>
                    <a:pt x="16964" y="13627"/>
                    <a:pt x="17359" y="13232"/>
                  </a:cubicBezTo>
                  <a:cubicBezTo>
                    <a:pt x="17687" y="12838"/>
                    <a:pt x="18148" y="12509"/>
                    <a:pt x="18608" y="12377"/>
                  </a:cubicBezTo>
                  <a:cubicBezTo>
                    <a:pt x="19397" y="12312"/>
                    <a:pt x="19989" y="11786"/>
                    <a:pt x="20186" y="11062"/>
                  </a:cubicBezTo>
                  <a:lnTo>
                    <a:pt x="20120" y="11062"/>
                  </a:lnTo>
                  <a:cubicBezTo>
                    <a:pt x="20449" y="9879"/>
                    <a:pt x="20515" y="8695"/>
                    <a:pt x="20383" y="7446"/>
                  </a:cubicBezTo>
                  <a:cubicBezTo>
                    <a:pt x="20054" y="4685"/>
                    <a:pt x="18542" y="2186"/>
                    <a:pt x="16241" y="542"/>
                  </a:cubicBezTo>
                  <a:cubicBezTo>
                    <a:pt x="15781" y="181"/>
                    <a:pt x="15222" y="0"/>
                    <a:pt x="14655"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699" name="Google Shape;699;p16"/>
            <p:cNvSpPr/>
            <p:nvPr/>
          </p:nvSpPr>
          <p:spPr>
            <a:xfrm>
              <a:off x="3673550" y="4802450"/>
              <a:ext cx="34550" cy="33300"/>
            </a:xfrm>
            <a:custGeom>
              <a:rect b="b" l="l" r="r" t="t"/>
              <a:pathLst>
                <a:path extrusionOk="0" h="1332" w="1382">
                  <a:moveTo>
                    <a:pt x="461" y="0"/>
                  </a:moveTo>
                  <a:cubicBezTo>
                    <a:pt x="346" y="0"/>
                    <a:pt x="231" y="50"/>
                    <a:pt x="132" y="148"/>
                  </a:cubicBezTo>
                  <a:cubicBezTo>
                    <a:pt x="1" y="280"/>
                    <a:pt x="1" y="543"/>
                    <a:pt x="132" y="740"/>
                  </a:cubicBezTo>
                  <a:lnTo>
                    <a:pt x="592" y="1200"/>
                  </a:lnTo>
                  <a:cubicBezTo>
                    <a:pt x="724" y="1266"/>
                    <a:pt x="790" y="1332"/>
                    <a:pt x="921" y="1332"/>
                  </a:cubicBezTo>
                  <a:cubicBezTo>
                    <a:pt x="1053" y="1332"/>
                    <a:pt x="1119" y="1266"/>
                    <a:pt x="1250" y="1200"/>
                  </a:cubicBezTo>
                  <a:cubicBezTo>
                    <a:pt x="1382" y="1003"/>
                    <a:pt x="1382" y="740"/>
                    <a:pt x="1250" y="608"/>
                  </a:cubicBezTo>
                  <a:lnTo>
                    <a:pt x="790" y="148"/>
                  </a:lnTo>
                  <a:cubicBezTo>
                    <a:pt x="691" y="50"/>
                    <a:pt x="576" y="0"/>
                    <a:pt x="461"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700" name="Google Shape;700;p16"/>
            <p:cNvSpPr/>
            <p:nvPr/>
          </p:nvSpPr>
          <p:spPr>
            <a:xfrm>
              <a:off x="3760925" y="4813725"/>
              <a:ext cx="41775" cy="32500"/>
            </a:xfrm>
            <a:custGeom>
              <a:rect b="b" l="l" r="r" t="t"/>
              <a:pathLst>
                <a:path extrusionOk="0" h="1300" w="1671">
                  <a:moveTo>
                    <a:pt x="1084" y="0"/>
                  </a:moveTo>
                  <a:cubicBezTo>
                    <a:pt x="982" y="0"/>
                    <a:pt x="875" y="46"/>
                    <a:pt x="780" y="157"/>
                  </a:cubicBezTo>
                  <a:lnTo>
                    <a:pt x="319" y="618"/>
                  </a:lnTo>
                  <a:cubicBezTo>
                    <a:pt x="1" y="830"/>
                    <a:pt x="411" y="1300"/>
                    <a:pt x="719" y="1300"/>
                  </a:cubicBezTo>
                  <a:cubicBezTo>
                    <a:pt x="793" y="1300"/>
                    <a:pt x="860" y="1273"/>
                    <a:pt x="911" y="1209"/>
                  </a:cubicBezTo>
                  <a:lnTo>
                    <a:pt x="1371" y="749"/>
                  </a:lnTo>
                  <a:cubicBezTo>
                    <a:pt x="1670" y="450"/>
                    <a:pt x="1403" y="0"/>
                    <a:pt x="1084"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701" name="Google Shape;701;p16"/>
            <p:cNvSpPr/>
            <p:nvPr/>
          </p:nvSpPr>
          <p:spPr>
            <a:xfrm>
              <a:off x="3833000" y="4767925"/>
              <a:ext cx="34550" cy="33300"/>
            </a:xfrm>
            <a:custGeom>
              <a:rect b="b" l="l" r="r" t="t"/>
              <a:pathLst>
                <a:path extrusionOk="0" h="1332" w="1382">
                  <a:moveTo>
                    <a:pt x="469" y="1"/>
                  </a:moveTo>
                  <a:cubicBezTo>
                    <a:pt x="362" y="1"/>
                    <a:pt x="264" y="50"/>
                    <a:pt x="198" y="148"/>
                  </a:cubicBezTo>
                  <a:cubicBezTo>
                    <a:pt x="1" y="280"/>
                    <a:pt x="1" y="543"/>
                    <a:pt x="198" y="740"/>
                  </a:cubicBezTo>
                  <a:lnTo>
                    <a:pt x="658" y="1200"/>
                  </a:lnTo>
                  <a:cubicBezTo>
                    <a:pt x="724" y="1266"/>
                    <a:pt x="790" y="1332"/>
                    <a:pt x="921" y="1332"/>
                  </a:cubicBezTo>
                  <a:cubicBezTo>
                    <a:pt x="1053" y="1332"/>
                    <a:pt x="1184" y="1266"/>
                    <a:pt x="1250" y="1200"/>
                  </a:cubicBezTo>
                  <a:cubicBezTo>
                    <a:pt x="1381" y="1003"/>
                    <a:pt x="1381" y="740"/>
                    <a:pt x="1250" y="609"/>
                  </a:cubicBezTo>
                  <a:lnTo>
                    <a:pt x="790" y="148"/>
                  </a:lnTo>
                  <a:cubicBezTo>
                    <a:pt x="691" y="50"/>
                    <a:pt x="576" y="1"/>
                    <a:pt x="469" y="1"/>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702" name="Google Shape;702;p16"/>
            <p:cNvSpPr/>
            <p:nvPr/>
          </p:nvSpPr>
          <p:spPr>
            <a:xfrm>
              <a:off x="3913550" y="4792175"/>
              <a:ext cx="36175" cy="32075"/>
            </a:xfrm>
            <a:custGeom>
              <a:rect b="b" l="l" r="r" t="t"/>
              <a:pathLst>
                <a:path extrusionOk="0" h="1283" w="1447">
                  <a:moveTo>
                    <a:pt x="929" y="0"/>
                  </a:moveTo>
                  <a:cubicBezTo>
                    <a:pt x="822" y="0"/>
                    <a:pt x="724" y="33"/>
                    <a:pt x="658" y="99"/>
                  </a:cubicBezTo>
                  <a:lnTo>
                    <a:pt x="592" y="99"/>
                  </a:lnTo>
                  <a:lnTo>
                    <a:pt x="132" y="559"/>
                  </a:lnTo>
                  <a:cubicBezTo>
                    <a:pt x="0" y="691"/>
                    <a:pt x="0" y="954"/>
                    <a:pt x="132" y="1151"/>
                  </a:cubicBezTo>
                  <a:cubicBezTo>
                    <a:pt x="198" y="1217"/>
                    <a:pt x="329" y="1282"/>
                    <a:pt x="461" y="1282"/>
                  </a:cubicBezTo>
                  <a:cubicBezTo>
                    <a:pt x="592" y="1282"/>
                    <a:pt x="724" y="1217"/>
                    <a:pt x="789" y="1151"/>
                  </a:cubicBezTo>
                  <a:lnTo>
                    <a:pt x="1250" y="691"/>
                  </a:lnTo>
                  <a:cubicBezTo>
                    <a:pt x="1447" y="559"/>
                    <a:pt x="1447" y="296"/>
                    <a:pt x="1250" y="99"/>
                  </a:cubicBezTo>
                  <a:cubicBezTo>
                    <a:pt x="1151" y="33"/>
                    <a:pt x="1036" y="0"/>
                    <a:pt x="929"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703" name="Google Shape;703;p16"/>
            <p:cNvSpPr/>
            <p:nvPr/>
          </p:nvSpPr>
          <p:spPr>
            <a:xfrm>
              <a:off x="3854375" y="4837375"/>
              <a:ext cx="27950" cy="21400"/>
            </a:xfrm>
            <a:custGeom>
              <a:rect b="b" l="l" r="r" t="t"/>
              <a:pathLst>
                <a:path extrusionOk="0" h="856" w="1118">
                  <a:moveTo>
                    <a:pt x="526" y="0"/>
                  </a:moveTo>
                  <a:cubicBezTo>
                    <a:pt x="395" y="0"/>
                    <a:pt x="263" y="66"/>
                    <a:pt x="198" y="198"/>
                  </a:cubicBezTo>
                  <a:cubicBezTo>
                    <a:pt x="0" y="526"/>
                    <a:pt x="198" y="855"/>
                    <a:pt x="526" y="855"/>
                  </a:cubicBezTo>
                  <a:cubicBezTo>
                    <a:pt x="921" y="855"/>
                    <a:pt x="1118" y="461"/>
                    <a:pt x="921" y="198"/>
                  </a:cubicBezTo>
                  <a:cubicBezTo>
                    <a:pt x="789" y="66"/>
                    <a:pt x="724" y="0"/>
                    <a:pt x="592"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704" name="Google Shape;704;p16"/>
            <p:cNvSpPr/>
            <p:nvPr/>
          </p:nvSpPr>
          <p:spPr>
            <a:xfrm>
              <a:off x="3992600" y="4758050"/>
              <a:ext cx="25500" cy="20825"/>
            </a:xfrm>
            <a:custGeom>
              <a:rect b="b" l="l" r="r" t="t"/>
              <a:pathLst>
                <a:path extrusionOk="0" h="833" w="1020">
                  <a:moveTo>
                    <a:pt x="592" y="0"/>
                  </a:moveTo>
                  <a:cubicBezTo>
                    <a:pt x="569" y="0"/>
                    <a:pt x="544" y="5"/>
                    <a:pt x="520" y="17"/>
                  </a:cubicBezTo>
                  <a:lnTo>
                    <a:pt x="455" y="17"/>
                  </a:lnTo>
                  <a:cubicBezTo>
                    <a:pt x="431" y="12"/>
                    <a:pt x="409" y="9"/>
                    <a:pt x="387" y="9"/>
                  </a:cubicBezTo>
                  <a:cubicBezTo>
                    <a:pt x="159" y="9"/>
                    <a:pt x="0" y="304"/>
                    <a:pt x="60" y="543"/>
                  </a:cubicBezTo>
                  <a:cubicBezTo>
                    <a:pt x="126" y="675"/>
                    <a:pt x="192" y="741"/>
                    <a:pt x="323" y="806"/>
                  </a:cubicBezTo>
                  <a:cubicBezTo>
                    <a:pt x="368" y="824"/>
                    <a:pt x="413" y="832"/>
                    <a:pt x="458" y="832"/>
                  </a:cubicBezTo>
                  <a:cubicBezTo>
                    <a:pt x="748" y="832"/>
                    <a:pt x="1020" y="499"/>
                    <a:pt x="849" y="215"/>
                  </a:cubicBezTo>
                  <a:cubicBezTo>
                    <a:pt x="795" y="107"/>
                    <a:pt x="698" y="0"/>
                    <a:pt x="592"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705" name="Google Shape;705;p16"/>
            <p:cNvSpPr/>
            <p:nvPr/>
          </p:nvSpPr>
          <p:spPr>
            <a:xfrm>
              <a:off x="3662050" y="4482325"/>
              <a:ext cx="92075" cy="65775"/>
            </a:xfrm>
            <a:custGeom>
              <a:rect b="b" l="l" r="r" t="t"/>
              <a:pathLst>
                <a:path extrusionOk="0" h="2631" w="3683">
                  <a:moveTo>
                    <a:pt x="2302" y="855"/>
                  </a:moveTo>
                  <a:cubicBezTo>
                    <a:pt x="2959" y="855"/>
                    <a:pt x="2959" y="1841"/>
                    <a:pt x="2302" y="1841"/>
                  </a:cubicBezTo>
                  <a:lnTo>
                    <a:pt x="1381" y="1841"/>
                  </a:lnTo>
                  <a:cubicBezTo>
                    <a:pt x="724" y="1841"/>
                    <a:pt x="724" y="855"/>
                    <a:pt x="1381" y="855"/>
                  </a:cubicBezTo>
                  <a:close/>
                  <a:moveTo>
                    <a:pt x="1447" y="0"/>
                  </a:moveTo>
                  <a:cubicBezTo>
                    <a:pt x="658" y="0"/>
                    <a:pt x="0" y="658"/>
                    <a:pt x="66" y="1447"/>
                  </a:cubicBezTo>
                  <a:cubicBezTo>
                    <a:pt x="132" y="2104"/>
                    <a:pt x="724" y="2630"/>
                    <a:pt x="1447" y="2630"/>
                  </a:cubicBezTo>
                  <a:lnTo>
                    <a:pt x="2302" y="2630"/>
                  </a:lnTo>
                  <a:cubicBezTo>
                    <a:pt x="3025" y="2630"/>
                    <a:pt x="3617" y="2039"/>
                    <a:pt x="3683" y="1315"/>
                  </a:cubicBezTo>
                  <a:lnTo>
                    <a:pt x="3617" y="1315"/>
                  </a:lnTo>
                  <a:cubicBezTo>
                    <a:pt x="3617" y="592"/>
                    <a:pt x="3025" y="0"/>
                    <a:pt x="2302"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706" name="Google Shape;706;p16"/>
            <p:cNvSpPr/>
            <p:nvPr/>
          </p:nvSpPr>
          <p:spPr>
            <a:xfrm>
              <a:off x="3888100" y="4596850"/>
              <a:ext cx="111850" cy="83975"/>
            </a:xfrm>
            <a:custGeom>
              <a:rect b="b" l="l" r="r" t="t"/>
              <a:pathLst>
                <a:path extrusionOk="0" h="3359" w="4474">
                  <a:moveTo>
                    <a:pt x="2563" y="860"/>
                  </a:moveTo>
                  <a:cubicBezTo>
                    <a:pt x="2695" y="860"/>
                    <a:pt x="2826" y="910"/>
                    <a:pt x="2925" y="1008"/>
                  </a:cubicBezTo>
                  <a:cubicBezTo>
                    <a:pt x="3122" y="1205"/>
                    <a:pt x="3122" y="1468"/>
                    <a:pt x="2925" y="1666"/>
                  </a:cubicBezTo>
                  <a:lnTo>
                    <a:pt x="2268" y="2323"/>
                  </a:lnTo>
                  <a:cubicBezTo>
                    <a:pt x="2169" y="2422"/>
                    <a:pt x="2037" y="2471"/>
                    <a:pt x="1914" y="2471"/>
                  </a:cubicBezTo>
                  <a:cubicBezTo>
                    <a:pt x="1791" y="2471"/>
                    <a:pt x="1676" y="2422"/>
                    <a:pt x="1610" y="2323"/>
                  </a:cubicBezTo>
                  <a:cubicBezTo>
                    <a:pt x="1413" y="2126"/>
                    <a:pt x="1413" y="1863"/>
                    <a:pt x="1610" y="1666"/>
                  </a:cubicBezTo>
                  <a:lnTo>
                    <a:pt x="2202" y="1008"/>
                  </a:lnTo>
                  <a:cubicBezTo>
                    <a:pt x="2300" y="910"/>
                    <a:pt x="2432" y="860"/>
                    <a:pt x="2563" y="860"/>
                  </a:cubicBezTo>
                  <a:close/>
                  <a:moveTo>
                    <a:pt x="2547" y="1"/>
                  </a:moveTo>
                  <a:cubicBezTo>
                    <a:pt x="2231" y="1"/>
                    <a:pt x="1903" y="124"/>
                    <a:pt x="1610" y="416"/>
                  </a:cubicBezTo>
                  <a:lnTo>
                    <a:pt x="953" y="1074"/>
                  </a:lnTo>
                  <a:cubicBezTo>
                    <a:pt x="1" y="2026"/>
                    <a:pt x="881" y="3359"/>
                    <a:pt x="1906" y="3359"/>
                  </a:cubicBezTo>
                  <a:cubicBezTo>
                    <a:pt x="2227" y="3359"/>
                    <a:pt x="2562" y="3228"/>
                    <a:pt x="2859" y="2915"/>
                  </a:cubicBezTo>
                  <a:lnTo>
                    <a:pt x="3517" y="2323"/>
                  </a:lnTo>
                  <a:cubicBezTo>
                    <a:pt x="4473" y="1316"/>
                    <a:pt x="3579" y="1"/>
                    <a:pt x="2547" y="1"/>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707" name="Google Shape;707;p16"/>
            <p:cNvSpPr/>
            <p:nvPr/>
          </p:nvSpPr>
          <p:spPr>
            <a:xfrm>
              <a:off x="3839575" y="4485950"/>
              <a:ext cx="110150" cy="88525"/>
            </a:xfrm>
            <a:custGeom>
              <a:rect b="b" l="l" r="r" t="t"/>
              <a:pathLst>
                <a:path extrusionOk="0" h="3541" w="4406">
                  <a:moveTo>
                    <a:pt x="1509" y="863"/>
                  </a:moveTo>
                  <a:cubicBezTo>
                    <a:pt x="1620" y="863"/>
                    <a:pt x="1734" y="897"/>
                    <a:pt x="1842" y="973"/>
                  </a:cubicBezTo>
                  <a:lnTo>
                    <a:pt x="2828" y="1565"/>
                  </a:lnTo>
                  <a:cubicBezTo>
                    <a:pt x="3025" y="1631"/>
                    <a:pt x="3091" y="1762"/>
                    <a:pt x="3157" y="1894"/>
                  </a:cubicBezTo>
                  <a:cubicBezTo>
                    <a:pt x="3157" y="2091"/>
                    <a:pt x="3157" y="2222"/>
                    <a:pt x="3091" y="2354"/>
                  </a:cubicBezTo>
                  <a:cubicBezTo>
                    <a:pt x="3025" y="2551"/>
                    <a:pt x="2894" y="2617"/>
                    <a:pt x="2696" y="2683"/>
                  </a:cubicBezTo>
                  <a:cubicBezTo>
                    <a:pt x="2565" y="2683"/>
                    <a:pt x="2368" y="2683"/>
                    <a:pt x="2236" y="2617"/>
                  </a:cubicBezTo>
                  <a:lnTo>
                    <a:pt x="1250" y="2025"/>
                  </a:lnTo>
                  <a:cubicBezTo>
                    <a:pt x="1053" y="1959"/>
                    <a:pt x="987" y="1828"/>
                    <a:pt x="921" y="1631"/>
                  </a:cubicBezTo>
                  <a:cubicBezTo>
                    <a:pt x="820" y="1227"/>
                    <a:pt x="1145" y="863"/>
                    <a:pt x="1509" y="863"/>
                  </a:cubicBezTo>
                  <a:close/>
                  <a:moveTo>
                    <a:pt x="1582" y="1"/>
                  </a:moveTo>
                  <a:cubicBezTo>
                    <a:pt x="1051" y="1"/>
                    <a:pt x="534" y="280"/>
                    <a:pt x="264" y="776"/>
                  </a:cubicBezTo>
                  <a:cubicBezTo>
                    <a:pt x="66" y="1105"/>
                    <a:pt x="1" y="1499"/>
                    <a:pt x="132" y="1894"/>
                  </a:cubicBezTo>
                  <a:cubicBezTo>
                    <a:pt x="198" y="2222"/>
                    <a:pt x="461" y="2551"/>
                    <a:pt x="790" y="2748"/>
                  </a:cubicBezTo>
                  <a:lnTo>
                    <a:pt x="1842" y="3340"/>
                  </a:lnTo>
                  <a:cubicBezTo>
                    <a:pt x="2054" y="3468"/>
                    <a:pt x="2294" y="3540"/>
                    <a:pt x="2543" y="3540"/>
                  </a:cubicBezTo>
                  <a:cubicBezTo>
                    <a:pt x="2680" y="3540"/>
                    <a:pt x="2820" y="3518"/>
                    <a:pt x="2959" y="3472"/>
                  </a:cubicBezTo>
                  <a:cubicBezTo>
                    <a:pt x="4209" y="3143"/>
                    <a:pt x="4406" y="1433"/>
                    <a:pt x="3288" y="776"/>
                  </a:cubicBezTo>
                  <a:lnTo>
                    <a:pt x="2302" y="184"/>
                  </a:lnTo>
                  <a:cubicBezTo>
                    <a:pt x="2074" y="60"/>
                    <a:pt x="1827" y="1"/>
                    <a:pt x="1582" y="1"/>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708" name="Google Shape;708;p16"/>
            <p:cNvSpPr/>
            <p:nvPr/>
          </p:nvSpPr>
          <p:spPr>
            <a:xfrm>
              <a:off x="3703750" y="4570475"/>
              <a:ext cx="151675" cy="113025"/>
            </a:xfrm>
            <a:custGeom>
              <a:rect b="b" l="l" r="r" t="t"/>
              <a:pathLst>
                <a:path extrusionOk="0" h="4521" w="6067">
                  <a:moveTo>
                    <a:pt x="2719" y="880"/>
                  </a:moveTo>
                  <a:cubicBezTo>
                    <a:pt x="2969" y="880"/>
                    <a:pt x="3230" y="977"/>
                    <a:pt x="3461" y="1208"/>
                  </a:cubicBezTo>
                  <a:lnTo>
                    <a:pt x="4119" y="1866"/>
                  </a:lnTo>
                  <a:cubicBezTo>
                    <a:pt x="4513" y="2260"/>
                    <a:pt x="4513" y="2918"/>
                    <a:pt x="4119" y="3312"/>
                  </a:cubicBezTo>
                  <a:cubicBezTo>
                    <a:pt x="3921" y="3543"/>
                    <a:pt x="3642" y="3658"/>
                    <a:pt x="3362" y="3658"/>
                  </a:cubicBezTo>
                  <a:cubicBezTo>
                    <a:pt x="3083" y="3658"/>
                    <a:pt x="2804" y="3543"/>
                    <a:pt x="2606" y="3312"/>
                  </a:cubicBezTo>
                  <a:lnTo>
                    <a:pt x="1949" y="2721"/>
                  </a:lnTo>
                  <a:cubicBezTo>
                    <a:pt x="1194" y="1916"/>
                    <a:pt x="1903" y="880"/>
                    <a:pt x="2719" y="880"/>
                  </a:cubicBezTo>
                  <a:close/>
                  <a:moveTo>
                    <a:pt x="2713" y="0"/>
                  </a:moveTo>
                  <a:cubicBezTo>
                    <a:pt x="1254" y="0"/>
                    <a:pt x="1" y="1906"/>
                    <a:pt x="1357" y="3312"/>
                  </a:cubicBezTo>
                  <a:lnTo>
                    <a:pt x="2015" y="3904"/>
                  </a:lnTo>
                  <a:cubicBezTo>
                    <a:pt x="2433" y="4339"/>
                    <a:pt x="2904" y="4520"/>
                    <a:pt x="3354" y="4520"/>
                  </a:cubicBezTo>
                  <a:cubicBezTo>
                    <a:pt x="4813" y="4520"/>
                    <a:pt x="6067" y="2615"/>
                    <a:pt x="4710" y="1208"/>
                  </a:cubicBezTo>
                  <a:lnTo>
                    <a:pt x="4053" y="617"/>
                  </a:lnTo>
                  <a:cubicBezTo>
                    <a:pt x="3634" y="182"/>
                    <a:pt x="3164" y="0"/>
                    <a:pt x="2713"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709" name="Google Shape;709;p16"/>
            <p:cNvSpPr/>
            <p:nvPr/>
          </p:nvSpPr>
          <p:spPr>
            <a:xfrm>
              <a:off x="3617675" y="4643400"/>
              <a:ext cx="78925" cy="66025"/>
            </a:xfrm>
            <a:custGeom>
              <a:rect b="b" l="l" r="r" t="t"/>
              <a:pathLst>
                <a:path extrusionOk="0" h="2641" w="3157">
                  <a:moveTo>
                    <a:pt x="1808" y="823"/>
                  </a:moveTo>
                  <a:cubicBezTo>
                    <a:pt x="2055" y="823"/>
                    <a:pt x="2301" y="987"/>
                    <a:pt x="2301" y="1316"/>
                  </a:cubicBezTo>
                  <a:cubicBezTo>
                    <a:pt x="2301" y="1579"/>
                    <a:pt x="2038" y="1776"/>
                    <a:pt x="1775" y="1776"/>
                  </a:cubicBezTo>
                  <a:cubicBezTo>
                    <a:pt x="1512" y="1776"/>
                    <a:pt x="1315" y="1579"/>
                    <a:pt x="1315" y="1316"/>
                  </a:cubicBezTo>
                  <a:cubicBezTo>
                    <a:pt x="1315" y="987"/>
                    <a:pt x="1562" y="823"/>
                    <a:pt x="1808" y="823"/>
                  </a:cubicBezTo>
                  <a:close/>
                  <a:moveTo>
                    <a:pt x="1775" y="1"/>
                  </a:moveTo>
                  <a:cubicBezTo>
                    <a:pt x="592" y="1"/>
                    <a:pt x="0" y="1382"/>
                    <a:pt x="855" y="2236"/>
                  </a:cubicBezTo>
                  <a:cubicBezTo>
                    <a:pt x="1135" y="2516"/>
                    <a:pt x="1477" y="2641"/>
                    <a:pt x="1812" y="2641"/>
                  </a:cubicBezTo>
                  <a:cubicBezTo>
                    <a:pt x="2501" y="2641"/>
                    <a:pt x="3156" y="2112"/>
                    <a:pt x="3156" y="1316"/>
                  </a:cubicBezTo>
                  <a:cubicBezTo>
                    <a:pt x="3156" y="593"/>
                    <a:pt x="2499" y="1"/>
                    <a:pt x="1775" y="1"/>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710" name="Google Shape;710;p16"/>
            <p:cNvSpPr/>
            <p:nvPr/>
          </p:nvSpPr>
          <p:spPr>
            <a:xfrm>
              <a:off x="3484525" y="4323225"/>
              <a:ext cx="526825" cy="491150"/>
            </a:xfrm>
            <a:custGeom>
              <a:rect b="b" l="l" r="r" t="t"/>
              <a:pathLst>
                <a:path extrusionOk="0" h="19646" w="21073">
                  <a:moveTo>
                    <a:pt x="13052" y="0"/>
                  </a:moveTo>
                  <a:cubicBezTo>
                    <a:pt x="10002" y="0"/>
                    <a:pt x="6966" y="1174"/>
                    <a:pt x="4669" y="3471"/>
                  </a:cubicBezTo>
                  <a:cubicBezTo>
                    <a:pt x="263" y="7811"/>
                    <a:pt x="0" y="14780"/>
                    <a:pt x="4011" y="19514"/>
                  </a:cubicBezTo>
                  <a:cubicBezTo>
                    <a:pt x="4077" y="19580"/>
                    <a:pt x="4208" y="19646"/>
                    <a:pt x="4340" y="19646"/>
                  </a:cubicBezTo>
                  <a:cubicBezTo>
                    <a:pt x="4406" y="19646"/>
                    <a:pt x="4537" y="19646"/>
                    <a:pt x="4603" y="19580"/>
                  </a:cubicBezTo>
                  <a:cubicBezTo>
                    <a:pt x="4800" y="19383"/>
                    <a:pt x="4800" y="19120"/>
                    <a:pt x="4669" y="18923"/>
                  </a:cubicBezTo>
                  <a:cubicBezTo>
                    <a:pt x="2959" y="16950"/>
                    <a:pt x="2039" y="14452"/>
                    <a:pt x="2039" y="11822"/>
                  </a:cubicBezTo>
                  <a:cubicBezTo>
                    <a:pt x="2085" y="5285"/>
                    <a:pt x="7449" y="843"/>
                    <a:pt x="13099" y="843"/>
                  </a:cubicBezTo>
                  <a:cubicBezTo>
                    <a:pt x="15519" y="843"/>
                    <a:pt x="17991" y="1658"/>
                    <a:pt x="20120" y="3471"/>
                  </a:cubicBezTo>
                  <a:cubicBezTo>
                    <a:pt x="20220" y="3571"/>
                    <a:pt x="20325" y="3612"/>
                    <a:pt x="20425" y="3612"/>
                  </a:cubicBezTo>
                  <a:cubicBezTo>
                    <a:pt x="20787" y="3612"/>
                    <a:pt x="21073" y="3072"/>
                    <a:pt x="20712" y="2814"/>
                  </a:cubicBezTo>
                  <a:cubicBezTo>
                    <a:pt x="18484" y="927"/>
                    <a:pt x="15762" y="0"/>
                    <a:pt x="13052"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sp>
          <p:nvSpPr>
            <p:cNvPr id="711" name="Google Shape;711;p16"/>
            <p:cNvSpPr/>
            <p:nvPr/>
          </p:nvSpPr>
          <p:spPr>
            <a:xfrm>
              <a:off x="3610000" y="4422275"/>
              <a:ext cx="525475" cy="492625"/>
            </a:xfrm>
            <a:custGeom>
              <a:rect b="b" l="l" r="r" t="t"/>
              <a:pathLst>
                <a:path extrusionOk="0" h="19705" w="21019">
                  <a:moveTo>
                    <a:pt x="16732" y="0"/>
                  </a:moveTo>
                  <a:cubicBezTo>
                    <a:pt x="16387" y="0"/>
                    <a:pt x="16073" y="416"/>
                    <a:pt x="16416" y="759"/>
                  </a:cubicBezTo>
                  <a:cubicBezTo>
                    <a:pt x="20098" y="5098"/>
                    <a:pt x="19835" y="11607"/>
                    <a:pt x="15759" y="15618"/>
                  </a:cubicBezTo>
                  <a:cubicBezTo>
                    <a:pt x="13644" y="17768"/>
                    <a:pt x="10834" y="18857"/>
                    <a:pt x="8014" y="18857"/>
                  </a:cubicBezTo>
                  <a:cubicBezTo>
                    <a:pt x="5486" y="18857"/>
                    <a:pt x="2950" y="17982"/>
                    <a:pt x="899" y="16210"/>
                  </a:cubicBezTo>
                  <a:cubicBezTo>
                    <a:pt x="824" y="16147"/>
                    <a:pt x="741" y="16120"/>
                    <a:pt x="660" y="16120"/>
                  </a:cubicBezTo>
                  <a:cubicBezTo>
                    <a:pt x="317" y="16120"/>
                    <a:pt x="1" y="16602"/>
                    <a:pt x="373" y="16867"/>
                  </a:cubicBezTo>
                  <a:cubicBezTo>
                    <a:pt x="2580" y="18763"/>
                    <a:pt x="5300" y="19704"/>
                    <a:pt x="8014" y="19704"/>
                  </a:cubicBezTo>
                  <a:cubicBezTo>
                    <a:pt x="11042" y="19704"/>
                    <a:pt x="14062" y="18533"/>
                    <a:pt x="16350" y="16210"/>
                  </a:cubicBezTo>
                  <a:cubicBezTo>
                    <a:pt x="20756" y="11870"/>
                    <a:pt x="21019" y="4901"/>
                    <a:pt x="17074" y="167"/>
                  </a:cubicBezTo>
                  <a:cubicBezTo>
                    <a:pt x="16973" y="49"/>
                    <a:pt x="16851" y="0"/>
                    <a:pt x="16732" y="0"/>
                  </a:cubicBezTo>
                  <a:close/>
                </a:path>
              </a:pathLst>
            </a:custGeom>
            <a:solidFill>
              <a:srgbClr val="231F20"/>
            </a:solidFill>
            <a:ln>
              <a:noFill/>
            </a:ln>
          </p:spPr>
          <p:txBody>
            <a:bodyPr anchorCtr="0" anchor="ctr" bIns="32875" lIns="32875" spcFirstLastPara="1" rIns="32875" wrap="square" tIns="32875">
              <a:noAutofit/>
            </a:bodyPr>
            <a:lstStyle/>
            <a:p>
              <a:pPr indent="0" lvl="0" marL="0" rtl="0" algn="l">
                <a:spcBef>
                  <a:spcPts val="0"/>
                </a:spcBef>
                <a:spcAft>
                  <a:spcPts val="0"/>
                </a:spcAft>
                <a:buNone/>
              </a:pPr>
              <a:r>
                <a:t/>
              </a:r>
              <a:endParaRPr/>
            </a:p>
          </p:txBody>
        </p:sp>
      </p:grpSp>
      <p:pic>
        <p:nvPicPr>
          <p:cNvPr id="712" name="Google Shape;712;p16"/>
          <p:cNvPicPr preferRelativeResize="0"/>
          <p:nvPr/>
        </p:nvPicPr>
        <p:blipFill>
          <a:blip r:embed="rId8">
            <a:alphaModFix/>
          </a:blip>
          <a:stretch>
            <a:fillRect/>
          </a:stretch>
        </p:blipFill>
        <p:spPr>
          <a:xfrm>
            <a:off x="170101" y="3216650"/>
            <a:ext cx="402101" cy="841425"/>
          </a:xfrm>
          <a:prstGeom prst="rect">
            <a:avLst/>
          </a:prstGeom>
          <a:noFill/>
          <a:ln>
            <a:noFill/>
          </a:ln>
        </p:spPr>
      </p:pic>
      <p:pic>
        <p:nvPicPr>
          <p:cNvPr id="713" name="Google Shape;713;p16"/>
          <p:cNvPicPr preferRelativeResize="0"/>
          <p:nvPr/>
        </p:nvPicPr>
        <p:blipFill>
          <a:blip r:embed="rId9">
            <a:alphaModFix/>
          </a:blip>
          <a:stretch>
            <a:fillRect/>
          </a:stretch>
        </p:blipFill>
        <p:spPr>
          <a:xfrm>
            <a:off x="220125" y="5338375"/>
            <a:ext cx="402100" cy="830400"/>
          </a:xfrm>
          <a:prstGeom prst="rect">
            <a:avLst/>
          </a:prstGeom>
          <a:noFill/>
          <a:ln>
            <a:noFill/>
          </a:ln>
        </p:spPr>
      </p:pic>
      <p:sp>
        <p:nvSpPr>
          <p:cNvPr id="714" name="Google Shape;714;p16"/>
          <p:cNvSpPr txBox="1"/>
          <p:nvPr/>
        </p:nvSpPr>
        <p:spPr>
          <a:xfrm>
            <a:off x="1262325" y="3133925"/>
            <a:ext cx="4707900" cy="1006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sz="1200">
                <a:solidFill>
                  <a:schemeClr val="dk2"/>
                </a:solidFill>
                <a:latin typeface="Titillium Web"/>
                <a:ea typeface="Titillium Web"/>
                <a:cs typeface="Titillium Web"/>
                <a:sym typeface="Titillium Web"/>
              </a:rPr>
              <a:t>The propagating tail of either thrombi may not be well attached (particularly in veins) is prone to fragmentation, creating an embolus</a:t>
            </a:r>
            <a:endParaRPr sz="1200">
              <a:solidFill>
                <a:schemeClr val="dk2"/>
              </a:solidFill>
            </a:endParaRPr>
          </a:p>
        </p:txBody>
      </p:sp>
      <p:sp>
        <p:nvSpPr>
          <p:cNvPr id="715" name="Google Shape;715;p16"/>
          <p:cNvSpPr txBox="1"/>
          <p:nvPr/>
        </p:nvSpPr>
        <p:spPr>
          <a:xfrm>
            <a:off x="1262325" y="4342575"/>
            <a:ext cx="5308200" cy="714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sz="1200">
                <a:solidFill>
                  <a:schemeClr val="dk2"/>
                </a:solidFill>
                <a:latin typeface="Titillium Web"/>
                <a:ea typeface="Titillium Web"/>
                <a:cs typeface="Titillium Web"/>
                <a:sym typeface="Titillium Web"/>
              </a:rPr>
              <a:t>Arterial thrombi grow in a retrograde direction from the point of attachment (i.e. toward the heart). Venous thrombi extend in the direction of blood flow (i.e. toward the heart).</a:t>
            </a:r>
            <a:endParaRPr sz="1200">
              <a:solidFill>
                <a:schemeClr val="dk2"/>
              </a:solidFill>
            </a:endParaRPr>
          </a:p>
        </p:txBody>
      </p:sp>
      <p:sp>
        <p:nvSpPr>
          <p:cNvPr id="716" name="Google Shape;716;p16"/>
          <p:cNvSpPr txBox="1"/>
          <p:nvPr/>
        </p:nvSpPr>
        <p:spPr>
          <a:xfrm>
            <a:off x="2269750" y="4985675"/>
            <a:ext cx="4922400" cy="1139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sz="1200">
              <a:solidFill>
                <a:schemeClr val="dk2"/>
              </a:solidFill>
              <a:latin typeface="Titillium Web"/>
              <a:ea typeface="Titillium Web"/>
              <a:cs typeface="Titillium Web"/>
              <a:sym typeface="Titillium Web"/>
            </a:endParaRPr>
          </a:p>
          <a:p>
            <a:pPr indent="-304800" lvl="0" marL="450000" rtl="0" algn="l">
              <a:lnSpc>
                <a:spcPct val="115000"/>
              </a:lnSpc>
              <a:spcBef>
                <a:spcPts val="120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Fibrin</a:t>
            </a:r>
            <a:endParaRPr sz="1200">
              <a:solidFill>
                <a:schemeClr val="dk2"/>
              </a:solidFill>
              <a:latin typeface="Titillium Web"/>
              <a:ea typeface="Titillium Web"/>
              <a:cs typeface="Titillium Web"/>
              <a:sym typeface="Titillium Web"/>
            </a:endParaRPr>
          </a:p>
          <a:p>
            <a:pPr indent="-304800" lvl="0" marL="4500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Platelets</a:t>
            </a:r>
            <a:r>
              <a:rPr lang="en-GB" sz="1200">
                <a:solidFill>
                  <a:schemeClr val="dk2"/>
                </a:solidFill>
                <a:latin typeface="Titillium Web"/>
                <a:ea typeface="Titillium Web"/>
                <a:cs typeface="Titillium Web"/>
                <a:sym typeface="Titillium Web"/>
              </a:rPr>
              <a:t>  </a:t>
            </a:r>
            <a:endParaRPr sz="1200">
              <a:solidFill>
                <a:schemeClr val="dk2"/>
              </a:solidFill>
              <a:latin typeface="Titillium Web"/>
              <a:ea typeface="Titillium Web"/>
              <a:cs typeface="Titillium Web"/>
              <a:sym typeface="Titillium Web"/>
            </a:endParaRPr>
          </a:p>
          <a:p>
            <a:pPr indent="-304800" lvl="0" marL="4500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Red blood cell</a:t>
            </a:r>
            <a:endParaRPr sz="1200">
              <a:solidFill>
                <a:schemeClr val="dk2"/>
              </a:solidFill>
              <a:latin typeface="Titillium Web"/>
              <a:ea typeface="Titillium Web"/>
              <a:cs typeface="Titillium Web"/>
              <a:sym typeface="Titillium Web"/>
            </a:endParaRPr>
          </a:p>
          <a:p>
            <a:pPr indent="-304800" lvl="0" marL="4500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Few inflammatory cells</a:t>
            </a:r>
            <a:endParaRPr sz="1200">
              <a:solidFill>
                <a:schemeClr val="dk2"/>
              </a:solidFill>
            </a:endParaRPr>
          </a:p>
        </p:txBody>
      </p:sp>
      <p:sp>
        <p:nvSpPr>
          <p:cNvPr id="717" name="Google Shape;717;p16"/>
          <p:cNvSpPr txBox="1"/>
          <p:nvPr/>
        </p:nvSpPr>
        <p:spPr>
          <a:xfrm>
            <a:off x="1262325" y="5485825"/>
            <a:ext cx="1336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2"/>
                </a:solidFill>
                <a:latin typeface="Titillium Web"/>
                <a:ea typeface="Titillium Web"/>
                <a:cs typeface="Titillium Web"/>
                <a:sym typeface="Titillium Web"/>
              </a:rPr>
              <a:t>A thrombus is made up of:</a:t>
            </a:r>
            <a:endParaRPr sz="1200">
              <a:solidFill>
                <a:schemeClr val="dk2"/>
              </a:solidFill>
              <a:latin typeface="Titillium Web"/>
              <a:ea typeface="Titillium Web"/>
              <a:cs typeface="Titillium Web"/>
              <a:sym typeface="Titillium Web"/>
            </a:endParaRPr>
          </a:p>
        </p:txBody>
      </p:sp>
      <p:pic>
        <p:nvPicPr>
          <p:cNvPr id="718" name="Google Shape;718;p16"/>
          <p:cNvPicPr preferRelativeResize="0"/>
          <p:nvPr/>
        </p:nvPicPr>
        <p:blipFill rotWithShape="1">
          <a:blip r:embed="rId10">
            <a:alphaModFix/>
          </a:blip>
          <a:srcRect b="26721" l="18739" r="15393" t="21311"/>
          <a:stretch/>
        </p:blipFill>
        <p:spPr>
          <a:xfrm>
            <a:off x="4462375" y="5306125"/>
            <a:ext cx="2211351" cy="906299"/>
          </a:xfrm>
          <a:prstGeom prst="rect">
            <a:avLst/>
          </a:prstGeom>
          <a:noFill/>
          <a:ln>
            <a:noFill/>
          </a:ln>
        </p:spPr>
      </p:pic>
      <p:sp>
        <p:nvSpPr>
          <p:cNvPr id="719" name="Google Shape;719;p16"/>
          <p:cNvSpPr txBox="1"/>
          <p:nvPr/>
        </p:nvSpPr>
        <p:spPr>
          <a:xfrm>
            <a:off x="7254150" y="2897350"/>
            <a:ext cx="6592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720" name="Google Shape;720;p16"/>
          <p:cNvSpPr/>
          <p:nvPr/>
        </p:nvSpPr>
        <p:spPr>
          <a:xfrm>
            <a:off x="3723500" y="7092400"/>
            <a:ext cx="3134400" cy="2814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1" name="Google Shape;721;p16"/>
          <p:cNvGrpSpPr/>
          <p:nvPr/>
        </p:nvGrpSpPr>
        <p:grpSpPr>
          <a:xfrm>
            <a:off x="263638" y="6290983"/>
            <a:ext cx="6330417" cy="2578192"/>
            <a:chOff x="239575" y="5101400"/>
            <a:chExt cx="6330417" cy="3334875"/>
          </a:xfrm>
        </p:grpSpPr>
        <p:cxnSp>
          <p:nvCxnSpPr>
            <p:cNvPr id="722" name="Google Shape;722;p16"/>
            <p:cNvCxnSpPr>
              <a:stCxn id="723" idx="2"/>
            </p:cNvCxnSpPr>
            <p:nvPr/>
          </p:nvCxnSpPr>
          <p:spPr>
            <a:xfrm rot="5400000">
              <a:off x="2147506" y="4501850"/>
              <a:ext cx="211500" cy="2303400"/>
            </a:xfrm>
            <a:prstGeom prst="bentConnector2">
              <a:avLst/>
            </a:prstGeom>
            <a:noFill/>
            <a:ln cap="flat" cmpd="sng" w="9525">
              <a:solidFill>
                <a:srgbClr val="6D9EEB"/>
              </a:solidFill>
              <a:prstDash val="solid"/>
              <a:round/>
              <a:headEnd len="sm" w="sm" type="none"/>
              <a:tailEnd len="sm" w="sm" type="none"/>
            </a:ln>
          </p:spPr>
        </p:cxnSp>
        <p:cxnSp>
          <p:nvCxnSpPr>
            <p:cNvPr id="724" name="Google Shape;724;p16"/>
            <p:cNvCxnSpPr>
              <a:stCxn id="723" idx="2"/>
            </p:cNvCxnSpPr>
            <p:nvPr/>
          </p:nvCxnSpPr>
          <p:spPr>
            <a:xfrm flipH="1" rot="-5400000">
              <a:off x="4336306" y="4616450"/>
              <a:ext cx="211500" cy="2074200"/>
            </a:xfrm>
            <a:prstGeom prst="bentConnector2">
              <a:avLst/>
            </a:prstGeom>
            <a:noFill/>
            <a:ln cap="flat" cmpd="sng" w="9525">
              <a:solidFill>
                <a:srgbClr val="6D9EEB"/>
              </a:solidFill>
              <a:prstDash val="solid"/>
              <a:round/>
              <a:headEnd len="sm" w="sm" type="none"/>
              <a:tailEnd len="sm" w="sm" type="none"/>
            </a:ln>
          </p:spPr>
        </p:cxnSp>
        <p:sp>
          <p:nvSpPr>
            <p:cNvPr id="725" name="Google Shape;725;p16"/>
            <p:cNvSpPr txBox="1"/>
            <p:nvPr/>
          </p:nvSpPr>
          <p:spPr>
            <a:xfrm>
              <a:off x="2414757" y="6137627"/>
              <a:ext cx="1952700" cy="2296200"/>
            </a:xfrm>
            <a:prstGeom prst="rect">
              <a:avLst/>
            </a:prstGeom>
            <a:no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2"/>
                  </a:solidFill>
                  <a:highlight>
                    <a:schemeClr val="lt1"/>
                  </a:highlight>
                  <a:latin typeface="Titillium Web"/>
                  <a:ea typeface="Titillium Web"/>
                  <a:cs typeface="Titillium Web"/>
                  <a:sym typeface="Titillium Web"/>
                </a:rPr>
                <a:t>Abnormal myocardial contraction or endomyocardial injury promotes cardiac mural thrombi.</a:t>
              </a:r>
              <a:endParaRPr b="0" i="0" sz="1200" u="none" cap="none" strike="noStrike">
                <a:solidFill>
                  <a:schemeClr val="dk2"/>
                </a:solidFill>
                <a:latin typeface="Mada"/>
                <a:ea typeface="Mada"/>
                <a:cs typeface="Mada"/>
                <a:sym typeface="Mada"/>
              </a:endParaRPr>
            </a:p>
            <a:p>
              <a:pPr indent="0" lvl="0" marL="0" marR="0" rtl="0" algn="l">
                <a:lnSpc>
                  <a:spcPct val="100000"/>
                </a:lnSpc>
                <a:spcBef>
                  <a:spcPts val="1200"/>
                </a:spcBef>
                <a:spcAft>
                  <a:spcPts val="0"/>
                </a:spcAft>
                <a:buClr>
                  <a:srgbClr val="000000"/>
                </a:buClr>
                <a:buSzPts val="1200"/>
                <a:buFont typeface="Arial"/>
                <a:buNone/>
              </a:pPr>
              <a:r>
                <a:t/>
              </a:r>
              <a:endParaRPr b="0" i="0" sz="1200" u="none" cap="none" strike="noStrike">
                <a:solidFill>
                  <a:srgbClr val="1C4587"/>
                </a:solidFill>
                <a:latin typeface="Mada"/>
                <a:ea typeface="Mada"/>
                <a:cs typeface="Mada"/>
                <a:sym typeface="Mada"/>
              </a:endParaRPr>
            </a:p>
          </p:txBody>
        </p:sp>
        <p:sp>
          <p:nvSpPr>
            <p:cNvPr id="726" name="Google Shape;726;p16"/>
            <p:cNvSpPr txBox="1"/>
            <p:nvPr/>
          </p:nvSpPr>
          <p:spPr>
            <a:xfrm>
              <a:off x="4617288" y="6113975"/>
              <a:ext cx="1944000" cy="2322300"/>
            </a:xfrm>
            <a:prstGeom prst="rect">
              <a:avLst/>
            </a:prstGeom>
            <a:no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GB" sz="1000">
                  <a:solidFill>
                    <a:srgbClr val="44546A"/>
                  </a:solidFill>
                  <a:latin typeface="Titillium Web"/>
                  <a:ea typeface="Titillium Web"/>
                  <a:cs typeface="Titillium Web"/>
                  <a:sym typeface="Titillium Web"/>
                </a:rPr>
                <a:t>Thrombi formed in the heart or aorta may have apparent laminations, called </a:t>
              </a:r>
              <a:r>
                <a:rPr b="1" lang="en-GB" sz="1000">
                  <a:solidFill>
                    <a:srgbClr val="44546A"/>
                  </a:solidFill>
                  <a:latin typeface="Titillium Web"/>
                  <a:ea typeface="Titillium Web"/>
                  <a:cs typeface="Titillium Web"/>
                  <a:sym typeface="Titillium Web"/>
                </a:rPr>
                <a:t>lines of Zahn </a:t>
              </a:r>
              <a:r>
                <a:rPr lang="en-GB" sz="1000">
                  <a:solidFill>
                    <a:srgbClr val="44546A"/>
                  </a:solidFill>
                  <a:latin typeface="Titillium Web"/>
                  <a:ea typeface="Titillium Web"/>
                  <a:cs typeface="Titillium Web"/>
                  <a:sym typeface="Titillium Web"/>
                </a:rPr>
                <a:t>seen grossly (and microscopically). Lines of Zahn are produced by alternating pale layers of platelets admixed with some fibrin and darker layers containing more red cells. Show antemortem thrombsosis</a:t>
              </a:r>
              <a:endParaRPr sz="1000">
                <a:solidFill>
                  <a:srgbClr val="44546A"/>
                </a:solidFill>
                <a:latin typeface="Titillium Web"/>
                <a:ea typeface="Titillium Web"/>
                <a:cs typeface="Titillium Web"/>
                <a:sym typeface="Titillium Web"/>
              </a:endParaRPr>
            </a:p>
          </p:txBody>
        </p:sp>
        <p:sp>
          <p:nvSpPr>
            <p:cNvPr id="727" name="Google Shape;727;p16"/>
            <p:cNvSpPr txBox="1"/>
            <p:nvPr/>
          </p:nvSpPr>
          <p:spPr>
            <a:xfrm>
              <a:off x="239575" y="5742964"/>
              <a:ext cx="1952700" cy="368100"/>
            </a:xfrm>
            <a:prstGeom prst="rect">
              <a:avLst/>
            </a:prstGeom>
            <a:solidFill>
              <a:srgbClr val="C7E0F4"/>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304800" lvl="0" marL="457200" marR="0" rtl="0" algn="l">
                <a:lnSpc>
                  <a:spcPct val="100000"/>
                </a:lnSpc>
                <a:spcBef>
                  <a:spcPts val="0"/>
                </a:spcBef>
                <a:spcAft>
                  <a:spcPts val="0"/>
                </a:spcAft>
                <a:buClr>
                  <a:schemeClr val="dk2"/>
                </a:buClr>
                <a:buSzPts val="1200"/>
                <a:buFont typeface="Mada"/>
                <a:buChar char="❖"/>
              </a:pPr>
              <a:r>
                <a:rPr b="1" lang="en-GB" sz="1200">
                  <a:solidFill>
                    <a:schemeClr val="dk2"/>
                  </a:solidFill>
                  <a:latin typeface="Mada"/>
                  <a:ea typeface="Mada"/>
                  <a:cs typeface="Mada"/>
                  <a:sym typeface="Mada"/>
                </a:rPr>
                <a:t>Definition:</a:t>
              </a:r>
              <a:endParaRPr b="1" i="0" sz="1200" u="none" cap="none" strike="noStrike">
                <a:solidFill>
                  <a:schemeClr val="dk2"/>
                </a:solidFill>
                <a:latin typeface="Mada"/>
                <a:ea typeface="Mada"/>
                <a:cs typeface="Mada"/>
                <a:sym typeface="Mada"/>
              </a:endParaRPr>
            </a:p>
          </p:txBody>
        </p:sp>
        <p:sp>
          <p:nvSpPr>
            <p:cNvPr id="728" name="Google Shape;728;p16"/>
            <p:cNvSpPr txBox="1"/>
            <p:nvPr/>
          </p:nvSpPr>
          <p:spPr>
            <a:xfrm>
              <a:off x="246728" y="6111065"/>
              <a:ext cx="1944000" cy="2322300"/>
            </a:xfrm>
            <a:prstGeom prst="rect">
              <a:avLst/>
            </a:prstGeom>
            <a:no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GB" sz="1200">
                  <a:solidFill>
                    <a:schemeClr val="dk2"/>
                  </a:solidFill>
                  <a:latin typeface="Titillium Web"/>
                  <a:ea typeface="Titillium Web"/>
                  <a:cs typeface="Titillium Web"/>
                  <a:sym typeface="Titillium Web"/>
                </a:rPr>
                <a:t>When arterial thrombi arise in heart chambers or in large blood vessels such as the aortic lumen</a:t>
              </a:r>
              <a:endParaRPr b="0" i="0" sz="1200" u="none" cap="none" strike="noStrike">
                <a:solidFill>
                  <a:schemeClr val="dk2"/>
                </a:solidFill>
                <a:latin typeface="Mada"/>
                <a:ea typeface="Mada"/>
                <a:cs typeface="Mada"/>
                <a:sym typeface="Mada"/>
              </a:endParaRPr>
            </a:p>
            <a:p>
              <a:pPr indent="0" lvl="0" marL="0" marR="0" rtl="0" algn="l">
                <a:lnSpc>
                  <a:spcPct val="100000"/>
                </a:lnSpc>
                <a:spcBef>
                  <a:spcPts val="1200"/>
                </a:spcBef>
                <a:spcAft>
                  <a:spcPts val="0"/>
                </a:spcAft>
                <a:buClr>
                  <a:srgbClr val="000000"/>
                </a:buClr>
                <a:buSzPts val="1100"/>
                <a:buFont typeface="Arial"/>
                <a:buNone/>
              </a:pPr>
              <a:r>
                <a:t/>
              </a:r>
              <a:endParaRPr b="0" i="0" sz="1200" u="none" cap="none" strike="noStrike">
                <a:solidFill>
                  <a:srgbClr val="6AA84F"/>
                </a:solidFill>
                <a:latin typeface="Mada"/>
                <a:ea typeface="Mada"/>
                <a:cs typeface="Mada"/>
                <a:sym typeface="Mada"/>
              </a:endParaRPr>
            </a:p>
          </p:txBody>
        </p:sp>
        <p:sp>
          <p:nvSpPr>
            <p:cNvPr id="729" name="Google Shape;729;p16"/>
            <p:cNvSpPr txBox="1"/>
            <p:nvPr/>
          </p:nvSpPr>
          <p:spPr>
            <a:xfrm>
              <a:off x="2414757" y="5741198"/>
              <a:ext cx="1952700" cy="398700"/>
            </a:xfrm>
            <a:prstGeom prst="rect">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304800" lvl="0" marL="457200" marR="0" rtl="0" algn="l">
                <a:lnSpc>
                  <a:spcPct val="100000"/>
                </a:lnSpc>
                <a:spcBef>
                  <a:spcPts val="0"/>
                </a:spcBef>
                <a:spcAft>
                  <a:spcPts val="0"/>
                </a:spcAft>
                <a:buClr>
                  <a:schemeClr val="dk2"/>
                </a:buClr>
                <a:buSzPts val="1200"/>
                <a:buFont typeface="Mada"/>
                <a:buChar char="❖"/>
              </a:pPr>
              <a:r>
                <a:rPr b="1" lang="en-GB" sz="1200">
                  <a:solidFill>
                    <a:schemeClr val="dk2"/>
                  </a:solidFill>
                  <a:latin typeface="Mada"/>
                  <a:ea typeface="Mada"/>
                  <a:cs typeface="Mada"/>
                  <a:sym typeface="Mada"/>
                </a:rPr>
                <a:t>Cause:</a:t>
              </a:r>
              <a:endParaRPr b="1" i="0" sz="1200" u="none" cap="none" strike="noStrike">
                <a:solidFill>
                  <a:schemeClr val="dk2"/>
                </a:solidFill>
                <a:latin typeface="Mada"/>
                <a:ea typeface="Mada"/>
                <a:cs typeface="Mada"/>
                <a:sym typeface="Mada"/>
              </a:endParaRPr>
            </a:p>
          </p:txBody>
        </p:sp>
        <p:sp>
          <p:nvSpPr>
            <p:cNvPr id="730" name="Google Shape;730;p16"/>
            <p:cNvSpPr txBox="1"/>
            <p:nvPr/>
          </p:nvSpPr>
          <p:spPr>
            <a:xfrm>
              <a:off x="4617292" y="5756584"/>
              <a:ext cx="1952700" cy="368100"/>
            </a:xfrm>
            <a:prstGeom prst="rect">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304800" lvl="0" marL="457200" marR="0" rtl="0" algn="l">
                <a:lnSpc>
                  <a:spcPct val="100000"/>
                </a:lnSpc>
                <a:spcBef>
                  <a:spcPts val="0"/>
                </a:spcBef>
                <a:spcAft>
                  <a:spcPts val="0"/>
                </a:spcAft>
                <a:buClr>
                  <a:schemeClr val="dk2"/>
                </a:buClr>
                <a:buSzPts val="1200"/>
                <a:buFont typeface="Mada"/>
                <a:buChar char="❖"/>
              </a:pPr>
              <a:r>
                <a:rPr b="1" lang="en-GB" sz="1200">
                  <a:solidFill>
                    <a:schemeClr val="dk2"/>
                  </a:solidFill>
                  <a:latin typeface="Mada"/>
                  <a:ea typeface="Mada"/>
                  <a:cs typeface="Mada"/>
                  <a:sym typeface="Mada"/>
                </a:rPr>
                <a:t>Lines of Zahn:</a:t>
              </a:r>
              <a:endParaRPr b="1" i="0" sz="1200" u="none" cap="none" strike="noStrike">
                <a:solidFill>
                  <a:schemeClr val="dk2"/>
                </a:solidFill>
                <a:latin typeface="Mada"/>
                <a:ea typeface="Mada"/>
                <a:cs typeface="Mada"/>
                <a:sym typeface="Mada"/>
              </a:endParaRPr>
            </a:p>
          </p:txBody>
        </p:sp>
        <p:sp>
          <p:nvSpPr>
            <p:cNvPr id="723" name="Google Shape;723;p16"/>
            <p:cNvSpPr txBox="1"/>
            <p:nvPr/>
          </p:nvSpPr>
          <p:spPr>
            <a:xfrm>
              <a:off x="1681306" y="5101400"/>
              <a:ext cx="3447300" cy="446400"/>
            </a:xfrm>
            <a:prstGeom prst="rect">
              <a:avLst/>
            </a:prstGeom>
            <a:solidFill>
              <a:srgbClr val="9FC5E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GB" sz="1600">
                  <a:solidFill>
                    <a:schemeClr val="dk2"/>
                  </a:solidFill>
                  <a:latin typeface="Mada"/>
                  <a:ea typeface="Mada"/>
                  <a:cs typeface="Mada"/>
                  <a:sym typeface="Mada"/>
                </a:rPr>
                <a:t>Mural Thrombus</a:t>
              </a:r>
              <a:endParaRPr b="1" i="0" sz="1600" u="none" cap="none" strike="noStrike">
                <a:solidFill>
                  <a:schemeClr val="dk2"/>
                </a:solidFill>
                <a:latin typeface="Mada"/>
                <a:ea typeface="Mada"/>
                <a:cs typeface="Mada"/>
                <a:sym typeface="Mada"/>
              </a:endParaRPr>
            </a:p>
          </p:txBody>
        </p:sp>
      </p:grpSp>
      <p:pic>
        <p:nvPicPr>
          <p:cNvPr id="731" name="Google Shape;731;p16"/>
          <p:cNvPicPr preferRelativeResize="0"/>
          <p:nvPr/>
        </p:nvPicPr>
        <p:blipFill>
          <a:blip r:embed="rId11">
            <a:alphaModFix/>
          </a:blip>
          <a:stretch>
            <a:fillRect/>
          </a:stretch>
        </p:blipFill>
        <p:spPr>
          <a:xfrm>
            <a:off x="447525" y="8887625"/>
            <a:ext cx="1484400" cy="906300"/>
          </a:xfrm>
          <a:prstGeom prst="roundRect">
            <a:avLst>
              <a:gd fmla="val 16667" name="adj"/>
            </a:avLst>
          </a:prstGeom>
          <a:noFill/>
          <a:ln>
            <a:noFill/>
          </a:ln>
        </p:spPr>
      </p:pic>
      <p:pic>
        <p:nvPicPr>
          <p:cNvPr id="732" name="Google Shape;732;p16"/>
          <p:cNvPicPr preferRelativeResize="0"/>
          <p:nvPr/>
        </p:nvPicPr>
        <p:blipFill rotWithShape="1">
          <a:blip r:embed="rId12">
            <a:alphaModFix/>
          </a:blip>
          <a:srcRect b="17223" l="0" r="0" t="33914"/>
          <a:stretch/>
        </p:blipFill>
        <p:spPr>
          <a:xfrm>
            <a:off x="4561025" y="8945375"/>
            <a:ext cx="2013900" cy="714900"/>
          </a:xfrm>
          <a:prstGeom prst="roundRect">
            <a:avLst>
              <a:gd fmla="val 16667" name="adj"/>
            </a:avLst>
          </a:prstGeom>
          <a:noFill/>
          <a:ln>
            <a:noFill/>
          </a:ln>
        </p:spPr>
      </p:pic>
      <p:sp>
        <p:nvSpPr>
          <p:cNvPr id="733" name="Google Shape;733;p16"/>
          <p:cNvSpPr txBox="1"/>
          <p:nvPr/>
        </p:nvSpPr>
        <p:spPr>
          <a:xfrm>
            <a:off x="2420125" y="9096525"/>
            <a:ext cx="1008900" cy="600300"/>
          </a:xfrm>
          <a:prstGeom prst="rect">
            <a:avLst/>
          </a:prstGeom>
          <a:noFill/>
          <a:ln cap="flat" cmpd="sng" w="9525">
            <a:solidFill>
              <a:srgbClr val="00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Looks like the wave rock in Arizona </a:t>
            </a:r>
            <a:endParaRPr sz="1000">
              <a:solidFill>
                <a:srgbClr val="999999"/>
              </a:solidFill>
            </a:endParaRPr>
          </a:p>
        </p:txBody>
      </p:sp>
      <p:pic>
        <p:nvPicPr>
          <p:cNvPr id="734" name="Google Shape;734;p16"/>
          <p:cNvPicPr preferRelativeResize="0"/>
          <p:nvPr/>
        </p:nvPicPr>
        <p:blipFill>
          <a:blip r:embed="rId13">
            <a:alphaModFix/>
          </a:blip>
          <a:stretch>
            <a:fillRect/>
          </a:stretch>
        </p:blipFill>
        <p:spPr>
          <a:xfrm>
            <a:off x="3525250" y="8925575"/>
            <a:ext cx="868800" cy="830400"/>
          </a:xfrm>
          <a:prstGeom prst="roundRect">
            <a:avLst>
              <a:gd fmla="val 16667" name="adj"/>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17"/>
          <p:cNvSpPr txBox="1"/>
          <p:nvPr>
            <p:ph idx="4294967295" type="title"/>
          </p:nvPr>
        </p:nvSpPr>
        <p:spPr>
          <a:xfrm>
            <a:off x="1164700" y="372350"/>
            <a:ext cx="4995300" cy="555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2400">
                <a:solidFill>
                  <a:schemeClr val="dk2"/>
                </a:solidFill>
                <a:latin typeface="Titillium Web"/>
                <a:ea typeface="Titillium Web"/>
                <a:cs typeface="Titillium Web"/>
                <a:sym typeface="Titillium Web"/>
              </a:rPr>
              <a:t>       </a:t>
            </a:r>
            <a:r>
              <a:rPr b="1" lang="en-GB" sz="2400">
                <a:solidFill>
                  <a:schemeClr val="dk2"/>
                </a:solidFill>
                <a:latin typeface="Titillium Web"/>
                <a:ea typeface="Titillium Web"/>
                <a:cs typeface="Titillium Web"/>
                <a:sym typeface="Titillium Web"/>
              </a:rPr>
              <a:t>Clinical effects of thrombosis</a:t>
            </a:r>
            <a:r>
              <a:rPr b="1" lang="en-GB" sz="2400">
                <a:solidFill>
                  <a:schemeClr val="dk2"/>
                </a:solidFill>
                <a:latin typeface="Titillium Web"/>
                <a:ea typeface="Titillium Web"/>
                <a:cs typeface="Titillium Web"/>
                <a:sym typeface="Titillium Web"/>
              </a:rPr>
              <a:t>:  </a:t>
            </a:r>
            <a:r>
              <a:rPr lang="en-GB" sz="2400">
                <a:solidFill>
                  <a:schemeClr val="dk2"/>
                </a:solidFill>
                <a:latin typeface="Titillium Web"/>
                <a:ea typeface="Titillium Web"/>
                <a:cs typeface="Titillium Web"/>
                <a:sym typeface="Titillium Web"/>
              </a:rPr>
              <a:t>      </a:t>
            </a:r>
            <a:endParaRPr b="1" sz="2400">
              <a:solidFill>
                <a:schemeClr val="dk2"/>
              </a:solidFill>
              <a:latin typeface="Titillium Web"/>
              <a:ea typeface="Titillium Web"/>
              <a:cs typeface="Titillium Web"/>
              <a:sym typeface="Titillium Web"/>
            </a:endParaRPr>
          </a:p>
        </p:txBody>
      </p:sp>
      <p:grpSp>
        <p:nvGrpSpPr>
          <p:cNvPr id="740" name="Google Shape;740;p17"/>
          <p:cNvGrpSpPr/>
          <p:nvPr/>
        </p:nvGrpSpPr>
        <p:grpSpPr>
          <a:xfrm>
            <a:off x="1164709" y="501471"/>
            <a:ext cx="397260" cy="297060"/>
            <a:chOff x="-1017593" y="4240422"/>
            <a:chExt cx="300659" cy="297030"/>
          </a:xfrm>
        </p:grpSpPr>
        <p:sp>
          <p:nvSpPr>
            <p:cNvPr id="741" name="Google Shape;741;p1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8" name="Google Shape;758;p17"/>
          <p:cNvSpPr/>
          <p:nvPr/>
        </p:nvSpPr>
        <p:spPr>
          <a:xfrm>
            <a:off x="3516417" y="4326495"/>
            <a:ext cx="3126000" cy="1279500"/>
          </a:xfrm>
          <a:prstGeom prst="rect">
            <a:avLst/>
          </a:prstGeom>
          <a:no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317500" lvl="0" marL="457200" marR="0" rtl="0" algn="l">
              <a:lnSpc>
                <a:spcPct val="100000"/>
              </a:lnSpc>
              <a:spcBef>
                <a:spcPts val="0"/>
              </a:spcBef>
              <a:spcAft>
                <a:spcPts val="0"/>
              </a:spcAft>
              <a:buClr>
                <a:schemeClr val="dk2"/>
              </a:buClr>
              <a:buSzPts val="1400"/>
              <a:buFont typeface="Titillium Web"/>
              <a:buChar char="❖"/>
            </a:pPr>
            <a:r>
              <a:rPr b="1" lang="en-GB">
                <a:solidFill>
                  <a:schemeClr val="dk2"/>
                </a:solidFill>
                <a:latin typeface="Titillium Web"/>
                <a:ea typeface="Titillium Web"/>
                <a:cs typeface="Titillium Web"/>
                <a:sym typeface="Titillium Web"/>
              </a:rPr>
              <a:t>Arterial thrombi </a:t>
            </a:r>
            <a:r>
              <a:rPr lang="en-GB">
                <a:solidFill>
                  <a:schemeClr val="dk2"/>
                </a:solidFill>
                <a:latin typeface="Titillium Web"/>
                <a:ea typeface="Titillium Web"/>
                <a:cs typeface="Titillium Web"/>
                <a:sym typeface="Titillium Web"/>
              </a:rPr>
              <a:t>can cause vascular obstruction at </a:t>
            </a:r>
            <a:r>
              <a:rPr b="1" lang="en-GB">
                <a:solidFill>
                  <a:schemeClr val="dk2"/>
                </a:solidFill>
                <a:latin typeface="Titillium Web"/>
                <a:ea typeface="Titillium Web"/>
                <a:cs typeface="Titillium Web"/>
                <a:sym typeface="Titillium Web"/>
              </a:rPr>
              <a:t>critical sites </a:t>
            </a:r>
            <a:r>
              <a:rPr lang="en-GB">
                <a:solidFill>
                  <a:schemeClr val="dk2"/>
                </a:solidFill>
                <a:latin typeface="Titillium Web"/>
                <a:ea typeface="Titillium Web"/>
                <a:cs typeface="Titillium Web"/>
                <a:sym typeface="Titillium Web"/>
              </a:rPr>
              <a:t>and cause serious consequence, e.g. ischemia and necrosis.</a:t>
            </a:r>
            <a:endParaRPr i="0" u="none" cap="none" strike="noStrike">
              <a:solidFill>
                <a:schemeClr val="dk2"/>
              </a:solidFill>
              <a:latin typeface="Titillium Web"/>
              <a:ea typeface="Titillium Web"/>
              <a:cs typeface="Titillium Web"/>
              <a:sym typeface="Titillium Web"/>
            </a:endParaRPr>
          </a:p>
        </p:txBody>
      </p:sp>
      <p:sp>
        <p:nvSpPr>
          <p:cNvPr id="759" name="Google Shape;759;p17"/>
          <p:cNvSpPr/>
          <p:nvPr/>
        </p:nvSpPr>
        <p:spPr>
          <a:xfrm>
            <a:off x="215575" y="4326495"/>
            <a:ext cx="3126000" cy="1279500"/>
          </a:xfrm>
          <a:prstGeom prst="rect">
            <a:avLst/>
          </a:prstGeom>
          <a:solidFill>
            <a:srgbClr val="FFFFFF"/>
          </a:soli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317500" lvl="0" marL="457200" marR="0" rtl="0" algn="l">
              <a:lnSpc>
                <a:spcPct val="100000"/>
              </a:lnSpc>
              <a:spcBef>
                <a:spcPts val="0"/>
              </a:spcBef>
              <a:spcAft>
                <a:spcPts val="0"/>
              </a:spcAft>
              <a:buClr>
                <a:schemeClr val="dk2"/>
              </a:buClr>
              <a:buSzPts val="1400"/>
              <a:buFont typeface="Titillium Web"/>
              <a:buChar char="❖"/>
            </a:pPr>
            <a:r>
              <a:rPr b="1" lang="en-GB">
                <a:solidFill>
                  <a:schemeClr val="dk2"/>
                </a:solidFill>
                <a:latin typeface="Titillium Web"/>
                <a:ea typeface="Titillium Web"/>
                <a:cs typeface="Titillium Web"/>
                <a:sym typeface="Titillium Web"/>
              </a:rPr>
              <a:t>Venous thrombi </a:t>
            </a:r>
            <a:r>
              <a:rPr lang="en-GB">
                <a:solidFill>
                  <a:schemeClr val="dk2"/>
                </a:solidFill>
                <a:latin typeface="Titillium Web"/>
                <a:ea typeface="Titillium Web"/>
                <a:cs typeface="Titillium Web"/>
                <a:sym typeface="Titillium Web"/>
              </a:rPr>
              <a:t>have capacity to embolize to the </a:t>
            </a:r>
            <a:r>
              <a:rPr b="1" lang="en-GB">
                <a:solidFill>
                  <a:schemeClr val="dk2"/>
                </a:solidFill>
                <a:latin typeface="Titillium Web"/>
                <a:ea typeface="Titillium Web"/>
                <a:cs typeface="Titillium Web"/>
                <a:sym typeface="Titillium Web"/>
              </a:rPr>
              <a:t>lungs</a:t>
            </a:r>
            <a:r>
              <a:rPr lang="en-GB">
                <a:solidFill>
                  <a:schemeClr val="dk2"/>
                </a:solidFill>
                <a:latin typeface="Titillium Web"/>
                <a:ea typeface="Titillium Web"/>
                <a:cs typeface="Titillium Web"/>
                <a:sym typeface="Titillium Web"/>
              </a:rPr>
              <a:t> and can cause death.</a:t>
            </a:r>
            <a:endParaRPr i="0" u="none" cap="none" strike="noStrike">
              <a:solidFill>
                <a:schemeClr val="dk2"/>
              </a:solidFill>
              <a:latin typeface="Titillium Web"/>
              <a:ea typeface="Titillium Web"/>
              <a:cs typeface="Titillium Web"/>
              <a:sym typeface="Titillium Web"/>
            </a:endParaRPr>
          </a:p>
        </p:txBody>
      </p:sp>
      <p:pic>
        <p:nvPicPr>
          <p:cNvPr id="760" name="Google Shape;760;p17"/>
          <p:cNvPicPr preferRelativeResize="0"/>
          <p:nvPr/>
        </p:nvPicPr>
        <p:blipFill>
          <a:blip r:embed="rId3">
            <a:alphaModFix/>
          </a:blip>
          <a:stretch>
            <a:fillRect/>
          </a:stretch>
        </p:blipFill>
        <p:spPr>
          <a:xfrm>
            <a:off x="1362966" y="4025771"/>
            <a:ext cx="831313" cy="642692"/>
          </a:xfrm>
          <a:prstGeom prst="rect">
            <a:avLst/>
          </a:prstGeom>
          <a:noFill/>
          <a:ln>
            <a:noFill/>
          </a:ln>
        </p:spPr>
      </p:pic>
      <p:pic>
        <p:nvPicPr>
          <p:cNvPr id="761" name="Google Shape;761;p17"/>
          <p:cNvPicPr preferRelativeResize="0"/>
          <p:nvPr/>
        </p:nvPicPr>
        <p:blipFill>
          <a:blip r:embed="rId4">
            <a:alphaModFix/>
          </a:blip>
          <a:stretch>
            <a:fillRect/>
          </a:stretch>
        </p:blipFill>
        <p:spPr>
          <a:xfrm rot="-2525265">
            <a:off x="4514607" y="3839655"/>
            <a:ext cx="872086" cy="674214"/>
          </a:xfrm>
          <a:prstGeom prst="rect">
            <a:avLst/>
          </a:prstGeom>
          <a:noFill/>
          <a:ln>
            <a:noFill/>
          </a:ln>
        </p:spPr>
      </p:pic>
      <p:sp>
        <p:nvSpPr>
          <p:cNvPr id="762" name="Google Shape;762;p17"/>
          <p:cNvSpPr/>
          <p:nvPr/>
        </p:nvSpPr>
        <p:spPr>
          <a:xfrm>
            <a:off x="1429050" y="3196025"/>
            <a:ext cx="3999900" cy="438300"/>
          </a:xfrm>
          <a:prstGeom prst="rect">
            <a:avLst/>
          </a:prstGeom>
          <a:solidFill>
            <a:schemeClr val="lt2"/>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2"/>
                </a:solidFill>
                <a:latin typeface="Titillium Web"/>
                <a:ea typeface="Titillium Web"/>
                <a:cs typeface="Titillium Web"/>
                <a:sym typeface="Titillium Web"/>
              </a:rPr>
              <a:t>Clinical effects depend on the site of thrombosis</a:t>
            </a:r>
            <a:endParaRPr b="1">
              <a:solidFill>
                <a:schemeClr val="dk2"/>
              </a:solidFill>
              <a:latin typeface="Titillium Web"/>
              <a:ea typeface="Titillium Web"/>
              <a:cs typeface="Titillium Web"/>
              <a:sym typeface="Titillium Web"/>
            </a:endParaRPr>
          </a:p>
        </p:txBody>
      </p:sp>
      <p:cxnSp>
        <p:nvCxnSpPr>
          <p:cNvPr id="763" name="Google Shape;763;p17"/>
          <p:cNvCxnSpPr>
            <a:stCxn id="762" idx="3"/>
          </p:cNvCxnSpPr>
          <p:nvPr/>
        </p:nvCxnSpPr>
        <p:spPr>
          <a:xfrm>
            <a:off x="5428950" y="3415175"/>
            <a:ext cx="501900" cy="895200"/>
          </a:xfrm>
          <a:prstGeom prst="bentConnector2">
            <a:avLst/>
          </a:prstGeom>
          <a:noFill/>
          <a:ln cap="flat" cmpd="sng" w="28575">
            <a:solidFill>
              <a:srgbClr val="999999"/>
            </a:solidFill>
            <a:prstDash val="solid"/>
            <a:round/>
            <a:headEnd len="med" w="med" type="none"/>
            <a:tailEnd len="med" w="med" type="none"/>
          </a:ln>
        </p:spPr>
      </p:cxnSp>
      <p:cxnSp>
        <p:nvCxnSpPr>
          <p:cNvPr id="764" name="Google Shape;764;p17"/>
          <p:cNvCxnSpPr>
            <a:stCxn id="762" idx="1"/>
          </p:cNvCxnSpPr>
          <p:nvPr/>
        </p:nvCxnSpPr>
        <p:spPr>
          <a:xfrm flipH="1">
            <a:off x="918750" y="3415175"/>
            <a:ext cx="510300" cy="912000"/>
          </a:xfrm>
          <a:prstGeom prst="bentConnector2">
            <a:avLst/>
          </a:prstGeom>
          <a:noFill/>
          <a:ln cap="flat" cmpd="sng" w="28575">
            <a:solidFill>
              <a:srgbClr val="999999"/>
            </a:solidFill>
            <a:prstDash val="solid"/>
            <a:round/>
            <a:headEnd len="med" w="med" type="none"/>
            <a:tailEnd len="med" w="med" type="none"/>
          </a:ln>
        </p:spPr>
      </p:cxnSp>
      <p:grpSp>
        <p:nvGrpSpPr>
          <p:cNvPr id="765" name="Google Shape;765;p17"/>
          <p:cNvGrpSpPr/>
          <p:nvPr/>
        </p:nvGrpSpPr>
        <p:grpSpPr>
          <a:xfrm>
            <a:off x="77025" y="6882237"/>
            <a:ext cx="6532175" cy="1995531"/>
            <a:chOff x="146050" y="1648423"/>
            <a:chExt cx="6532175" cy="1995331"/>
          </a:xfrm>
        </p:grpSpPr>
        <p:cxnSp>
          <p:nvCxnSpPr>
            <p:cNvPr id="766" name="Google Shape;766;p17"/>
            <p:cNvCxnSpPr/>
            <p:nvPr/>
          </p:nvCxnSpPr>
          <p:spPr>
            <a:xfrm flipH="1" rot="10800000">
              <a:off x="244725" y="2694677"/>
              <a:ext cx="6433500" cy="43800"/>
            </a:xfrm>
            <a:prstGeom prst="straightConnector1">
              <a:avLst/>
            </a:prstGeom>
            <a:noFill/>
            <a:ln cap="flat" cmpd="sng" w="57150">
              <a:solidFill>
                <a:srgbClr val="EFEFEF"/>
              </a:solidFill>
              <a:prstDash val="solid"/>
              <a:miter lim="800000"/>
              <a:headEnd len="sm" w="sm" type="none"/>
              <a:tailEnd len="sm" w="sm" type="none"/>
            </a:ln>
          </p:spPr>
        </p:cxnSp>
        <p:cxnSp>
          <p:nvCxnSpPr>
            <p:cNvPr id="767" name="Google Shape;767;p17"/>
            <p:cNvCxnSpPr/>
            <p:nvPr/>
          </p:nvCxnSpPr>
          <p:spPr>
            <a:xfrm rot="10800000">
              <a:off x="643644" y="2696914"/>
              <a:ext cx="0" cy="489600"/>
            </a:xfrm>
            <a:prstGeom prst="straightConnector1">
              <a:avLst/>
            </a:prstGeom>
            <a:noFill/>
            <a:ln cap="flat" cmpd="sng" w="57150">
              <a:solidFill>
                <a:srgbClr val="D9D9D9"/>
              </a:solidFill>
              <a:prstDash val="solid"/>
              <a:miter lim="800000"/>
              <a:headEnd len="sm" w="sm" type="oval"/>
              <a:tailEnd len="med" w="med" type="oval"/>
            </a:ln>
          </p:spPr>
        </p:cxnSp>
        <p:cxnSp>
          <p:nvCxnSpPr>
            <p:cNvPr id="768" name="Google Shape;768;p17"/>
            <p:cNvCxnSpPr/>
            <p:nvPr/>
          </p:nvCxnSpPr>
          <p:spPr>
            <a:xfrm rot="10800000">
              <a:off x="2035792" y="2186923"/>
              <a:ext cx="0" cy="489600"/>
            </a:xfrm>
            <a:prstGeom prst="straightConnector1">
              <a:avLst/>
            </a:prstGeom>
            <a:noFill/>
            <a:ln cap="flat" cmpd="sng" w="57150">
              <a:solidFill>
                <a:srgbClr val="C9DAF8"/>
              </a:solidFill>
              <a:prstDash val="solid"/>
              <a:miter lim="800000"/>
              <a:headEnd len="sm" w="sm" type="oval"/>
              <a:tailEnd len="sm" w="sm" type="oval"/>
            </a:ln>
          </p:spPr>
        </p:cxnSp>
        <p:sp>
          <p:nvSpPr>
            <p:cNvPr id="769" name="Google Shape;769;p17"/>
            <p:cNvSpPr/>
            <p:nvPr/>
          </p:nvSpPr>
          <p:spPr>
            <a:xfrm>
              <a:off x="1835182" y="2476031"/>
              <a:ext cx="401100" cy="406200"/>
            </a:xfrm>
            <a:prstGeom prst="ellipse">
              <a:avLst/>
            </a:prstGeom>
            <a:solidFill>
              <a:srgbClr val="FFFFFF"/>
            </a:solidFill>
            <a:ln cap="flat" cmpd="sng" w="57150">
              <a:solidFill>
                <a:srgbClr val="C9DAF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770" name="Google Shape;770;p17"/>
            <p:cNvCxnSpPr/>
            <p:nvPr/>
          </p:nvCxnSpPr>
          <p:spPr>
            <a:xfrm rot="10800000">
              <a:off x="3428143" y="2696913"/>
              <a:ext cx="0" cy="489600"/>
            </a:xfrm>
            <a:prstGeom prst="straightConnector1">
              <a:avLst/>
            </a:prstGeom>
            <a:noFill/>
            <a:ln cap="flat" cmpd="sng" w="57150">
              <a:solidFill>
                <a:srgbClr val="A4C2F4"/>
              </a:solidFill>
              <a:prstDash val="solid"/>
              <a:miter lim="800000"/>
              <a:headEnd len="sm" w="sm" type="oval"/>
              <a:tailEnd len="med" w="med" type="oval"/>
            </a:ln>
          </p:spPr>
        </p:cxnSp>
        <p:sp>
          <p:nvSpPr>
            <p:cNvPr id="771" name="Google Shape;771;p17"/>
            <p:cNvSpPr/>
            <p:nvPr/>
          </p:nvSpPr>
          <p:spPr>
            <a:xfrm>
              <a:off x="3227246" y="2477402"/>
              <a:ext cx="401100" cy="406200"/>
            </a:xfrm>
            <a:prstGeom prst="ellipse">
              <a:avLst/>
            </a:prstGeom>
            <a:solidFill>
              <a:srgbClr val="FFFFFF"/>
            </a:solidFill>
            <a:ln cap="flat" cmpd="sng" w="57150">
              <a:solidFill>
                <a:srgbClr val="A4C2F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772" name="Google Shape;772;p17"/>
            <p:cNvCxnSpPr/>
            <p:nvPr/>
          </p:nvCxnSpPr>
          <p:spPr>
            <a:xfrm rot="10800000">
              <a:off x="4819921" y="2186923"/>
              <a:ext cx="0" cy="489600"/>
            </a:xfrm>
            <a:prstGeom prst="straightConnector1">
              <a:avLst/>
            </a:prstGeom>
            <a:noFill/>
            <a:ln cap="flat" cmpd="sng" w="57150">
              <a:solidFill>
                <a:srgbClr val="6D9EEB"/>
              </a:solidFill>
              <a:prstDash val="solid"/>
              <a:miter lim="800000"/>
              <a:headEnd len="sm" w="sm" type="oval"/>
              <a:tailEnd len="sm" w="sm" type="oval"/>
            </a:ln>
          </p:spPr>
        </p:cxnSp>
        <p:sp>
          <p:nvSpPr>
            <p:cNvPr id="773" name="Google Shape;773;p17"/>
            <p:cNvSpPr/>
            <p:nvPr/>
          </p:nvSpPr>
          <p:spPr>
            <a:xfrm>
              <a:off x="4619311" y="2476031"/>
              <a:ext cx="401100" cy="406200"/>
            </a:xfrm>
            <a:prstGeom prst="ellipse">
              <a:avLst/>
            </a:prstGeom>
            <a:solidFill>
              <a:srgbClr val="FFFFFF"/>
            </a:solidFill>
            <a:ln cap="flat" cmpd="sng" w="57150">
              <a:solidFill>
                <a:srgbClr val="6D9EE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774" name="Google Shape;774;p17"/>
            <p:cNvCxnSpPr/>
            <p:nvPr/>
          </p:nvCxnSpPr>
          <p:spPr>
            <a:xfrm rot="10800000">
              <a:off x="6212066" y="2696913"/>
              <a:ext cx="0" cy="489600"/>
            </a:xfrm>
            <a:prstGeom prst="straightConnector1">
              <a:avLst/>
            </a:prstGeom>
            <a:noFill/>
            <a:ln cap="flat" cmpd="sng" w="57150">
              <a:solidFill>
                <a:srgbClr val="3C78D8"/>
              </a:solidFill>
              <a:prstDash val="solid"/>
              <a:miter lim="800000"/>
              <a:headEnd len="sm" w="sm" type="oval"/>
              <a:tailEnd len="sm" w="sm" type="oval"/>
            </a:ln>
          </p:spPr>
        </p:cxnSp>
        <p:sp>
          <p:nvSpPr>
            <p:cNvPr id="775" name="Google Shape;775;p17"/>
            <p:cNvSpPr/>
            <p:nvPr/>
          </p:nvSpPr>
          <p:spPr>
            <a:xfrm>
              <a:off x="6011456" y="2478774"/>
              <a:ext cx="401100" cy="406200"/>
            </a:xfrm>
            <a:prstGeom prst="ellipse">
              <a:avLst/>
            </a:prstGeom>
            <a:solidFill>
              <a:srgbClr val="FFFFFF"/>
            </a:solidFill>
            <a:ln cap="flat" cmpd="sng" w="57150">
              <a:solidFill>
                <a:srgbClr val="3C7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76" name="Google Shape;776;p17"/>
            <p:cNvSpPr txBox="1"/>
            <p:nvPr/>
          </p:nvSpPr>
          <p:spPr>
            <a:xfrm>
              <a:off x="1367500" y="1717441"/>
              <a:ext cx="1393200" cy="43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r>
                <a:rPr b="1" lang="en-GB" sz="1600">
                  <a:solidFill>
                    <a:schemeClr val="dk2"/>
                  </a:solidFill>
                  <a:latin typeface="Titillium Web"/>
                  <a:ea typeface="Titillium Web"/>
                  <a:cs typeface="Titillium Web"/>
                  <a:sym typeface="Titillium Web"/>
                </a:rPr>
                <a:t>Propagation</a:t>
              </a:r>
              <a:endParaRPr b="1" sz="1200">
                <a:solidFill>
                  <a:schemeClr val="dk2"/>
                </a:solidFill>
                <a:latin typeface="Titillium Web"/>
                <a:ea typeface="Titillium Web"/>
                <a:cs typeface="Titillium Web"/>
                <a:sym typeface="Titillium Web"/>
              </a:endParaRPr>
            </a:p>
          </p:txBody>
        </p:sp>
        <p:sp>
          <p:nvSpPr>
            <p:cNvPr id="777" name="Google Shape;777;p17"/>
            <p:cNvSpPr txBox="1"/>
            <p:nvPr/>
          </p:nvSpPr>
          <p:spPr>
            <a:xfrm>
              <a:off x="2931453" y="3210554"/>
              <a:ext cx="1216800" cy="43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r>
                <a:rPr b="1" lang="en-GB" sz="1600">
                  <a:solidFill>
                    <a:schemeClr val="dk2"/>
                  </a:solidFill>
                  <a:latin typeface="Titillium Web"/>
                  <a:ea typeface="Titillium Web"/>
                  <a:cs typeface="Titillium Web"/>
                  <a:sym typeface="Titillium Web"/>
                </a:rPr>
                <a:t>Embolism</a:t>
              </a:r>
              <a:endParaRPr b="1" sz="1200">
                <a:solidFill>
                  <a:schemeClr val="dk2"/>
                </a:solidFill>
                <a:latin typeface="Titillium Web"/>
                <a:ea typeface="Titillium Web"/>
                <a:cs typeface="Titillium Web"/>
                <a:sym typeface="Titillium Web"/>
              </a:endParaRPr>
            </a:p>
          </p:txBody>
        </p:sp>
        <p:sp>
          <p:nvSpPr>
            <p:cNvPr id="778" name="Google Shape;778;p17"/>
            <p:cNvSpPr txBox="1"/>
            <p:nvPr/>
          </p:nvSpPr>
          <p:spPr>
            <a:xfrm>
              <a:off x="146050" y="3186531"/>
              <a:ext cx="1216800" cy="433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GB" sz="1600">
                  <a:solidFill>
                    <a:schemeClr val="dk2"/>
                  </a:solidFill>
                  <a:latin typeface="Titillium Web"/>
                  <a:ea typeface="Titillium Web"/>
                  <a:cs typeface="Titillium Web"/>
                  <a:sym typeface="Titillium Web"/>
                </a:rPr>
                <a:t>Resolution</a:t>
              </a:r>
              <a:endParaRPr b="1" i="0" sz="1600" u="none" cap="none" strike="noStrike">
                <a:solidFill>
                  <a:schemeClr val="dk2"/>
                </a:solidFill>
                <a:latin typeface="Titillium Web"/>
                <a:ea typeface="Titillium Web"/>
                <a:cs typeface="Titillium Web"/>
                <a:sym typeface="Titillium Web"/>
              </a:endParaRPr>
            </a:p>
          </p:txBody>
        </p:sp>
        <p:sp>
          <p:nvSpPr>
            <p:cNvPr id="779" name="Google Shape;779;p17"/>
            <p:cNvSpPr txBox="1"/>
            <p:nvPr/>
          </p:nvSpPr>
          <p:spPr>
            <a:xfrm>
              <a:off x="3942650" y="1648423"/>
              <a:ext cx="1754400" cy="43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r>
                <a:rPr b="1" lang="en-GB" sz="1600">
                  <a:solidFill>
                    <a:schemeClr val="dk2"/>
                  </a:solidFill>
                  <a:latin typeface="Titillium Web"/>
                  <a:ea typeface="Titillium Web"/>
                  <a:cs typeface="Titillium Web"/>
                  <a:sym typeface="Titillium Web"/>
                </a:rPr>
                <a:t>Organization and recanalization</a:t>
              </a:r>
              <a:endParaRPr b="1" sz="1600">
                <a:solidFill>
                  <a:schemeClr val="dk2"/>
                </a:solidFill>
                <a:latin typeface="Titillium Web"/>
                <a:ea typeface="Titillium Web"/>
                <a:cs typeface="Titillium Web"/>
                <a:sym typeface="Titillium Web"/>
              </a:endParaRPr>
            </a:p>
          </p:txBody>
        </p:sp>
        <p:sp>
          <p:nvSpPr>
            <p:cNvPr id="780" name="Google Shape;780;p17"/>
            <p:cNvSpPr/>
            <p:nvPr/>
          </p:nvSpPr>
          <p:spPr>
            <a:xfrm>
              <a:off x="443034" y="2476031"/>
              <a:ext cx="401100" cy="406200"/>
            </a:xfrm>
            <a:prstGeom prst="ellipse">
              <a:avLst/>
            </a:prstGeom>
            <a:solidFill>
              <a:srgbClr val="FFFFFF"/>
            </a:solidFill>
            <a:ln cap="flat" cmpd="sng" w="57150">
              <a:solidFill>
                <a:srgbClr val="D9D9D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GB" sz="1800">
                  <a:solidFill>
                    <a:srgbClr val="FFFFFF"/>
                  </a:solidFill>
                </a:rPr>
                <a:t>111</a:t>
              </a:r>
              <a:endParaRPr b="0" i="0" sz="1800" u="none" cap="none" strike="noStrike">
                <a:solidFill>
                  <a:srgbClr val="FFFFFF"/>
                </a:solidFill>
                <a:latin typeface="Arial"/>
                <a:ea typeface="Arial"/>
                <a:cs typeface="Arial"/>
                <a:sym typeface="Arial"/>
              </a:endParaRPr>
            </a:p>
          </p:txBody>
        </p:sp>
      </p:grpSp>
      <p:sp>
        <p:nvSpPr>
          <p:cNvPr id="781" name="Google Shape;781;p17"/>
          <p:cNvSpPr txBox="1"/>
          <p:nvPr>
            <p:ph idx="4294967295" type="title"/>
          </p:nvPr>
        </p:nvSpPr>
        <p:spPr>
          <a:xfrm>
            <a:off x="215575" y="6070538"/>
            <a:ext cx="4995300" cy="555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2400">
                <a:solidFill>
                  <a:schemeClr val="dk2"/>
                </a:solidFill>
                <a:latin typeface="Titillium Web"/>
                <a:ea typeface="Titillium Web"/>
                <a:cs typeface="Titillium Web"/>
                <a:sym typeface="Titillium Web"/>
              </a:rPr>
              <a:t>       </a:t>
            </a:r>
            <a:r>
              <a:rPr b="1" lang="en-GB" sz="2400">
                <a:solidFill>
                  <a:schemeClr val="dk2"/>
                </a:solidFill>
                <a:latin typeface="Titillium Web"/>
                <a:ea typeface="Titillium Web"/>
                <a:cs typeface="Titillium Web"/>
                <a:sym typeface="Titillium Web"/>
              </a:rPr>
              <a:t>Fate of thrombus</a:t>
            </a:r>
            <a:r>
              <a:rPr b="1" lang="en-GB" sz="2400">
                <a:solidFill>
                  <a:schemeClr val="dk2"/>
                </a:solidFill>
                <a:latin typeface="Titillium Web"/>
                <a:ea typeface="Titillium Web"/>
                <a:cs typeface="Titillium Web"/>
                <a:sym typeface="Titillium Web"/>
              </a:rPr>
              <a:t>:  </a:t>
            </a:r>
            <a:r>
              <a:rPr lang="en-GB" sz="2400">
                <a:solidFill>
                  <a:schemeClr val="dk2"/>
                </a:solidFill>
                <a:latin typeface="Titillium Web"/>
                <a:ea typeface="Titillium Web"/>
                <a:cs typeface="Titillium Web"/>
                <a:sym typeface="Titillium Web"/>
              </a:rPr>
              <a:t>      </a:t>
            </a:r>
            <a:endParaRPr b="1" sz="2400">
              <a:solidFill>
                <a:schemeClr val="dk2"/>
              </a:solidFill>
              <a:latin typeface="Titillium Web"/>
              <a:ea typeface="Titillium Web"/>
              <a:cs typeface="Titillium Web"/>
              <a:sym typeface="Titillium Web"/>
            </a:endParaRPr>
          </a:p>
        </p:txBody>
      </p:sp>
      <p:grpSp>
        <p:nvGrpSpPr>
          <p:cNvPr id="782" name="Google Shape;782;p17"/>
          <p:cNvGrpSpPr/>
          <p:nvPr/>
        </p:nvGrpSpPr>
        <p:grpSpPr>
          <a:xfrm>
            <a:off x="215584" y="6199659"/>
            <a:ext cx="397260" cy="297060"/>
            <a:chOff x="-1017593" y="4240422"/>
            <a:chExt cx="300659" cy="297030"/>
          </a:xfrm>
        </p:grpSpPr>
        <p:sp>
          <p:nvSpPr>
            <p:cNvPr id="783" name="Google Shape;783;p1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00" name="Google Shape;800;p17"/>
          <p:cNvPicPr preferRelativeResize="0"/>
          <p:nvPr/>
        </p:nvPicPr>
        <p:blipFill rotWithShape="1">
          <a:blip r:embed="rId5">
            <a:alphaModFix/>
          </a:blip>
          <a:srcRect b="0" l="2744" r="41368" t="0"/>
          <a:stretch/>
        </p:blipFill>
        <p:spPr>
          <a:xfrm>
            <a:off x="3516425" y="5900600"/>
            <a:ext cx="2071550" cy="895200"/>
          </a:xfrm>
          <a:prstGeom prst="rect">
            <a:avLst/>
          </a:prstGeom>
          <a:noFill/>
          <a:ln cap="flat" cmpd="sng" w="19050">
            <a:solidFill>
              <a:srgbClr val="434343"/>
            </a:solidFill>
            <a:prstDash val="solid"/>
            <a:round/>
            <a:headEnd len="sm" w="sm" type="none"/>
            <a:tailEnd len="sm" w="sm" type="none"/>
          </a:ln>
        </p:spPr>
      </p:pic>
      <p:grpSp>
        <p:nvGrpSpPr>
          <p:cNvPr id="801" name="Google Shape;801;p17"/>
          <p:cNvGrpSpPr/>
          <p:nvPr/>
        </p:nvGrpSpPr>
        <p:grpSpPr>
          <a:xfrm>
            <a:off x="344936" y="2045624"/>
            <a:ext cx="5898588" cy="642739"/>
            <a:chOff x="479702" y="8699388"/>
            <a:chExt cx="5898588" cy="1009802"/>
          </a:xfrm>
        </p:grpSpPr>
        <p:sp>
          <p:nvSpPr>
            <p:cNvPr id="802" name="Google Shape;802;p17"/>
            <p:cNvSpPr/>
            <p:nvPr/>
          </p:nvSpPr>
          <p:spPr>
            <a:xfrm flipH="1">
              <a:off x="479702" y="8699389"/>
              <a:ext cx="2949300" cy="10098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i="0" sz="1600" u="none" cap="none" strike="noStrike">
                <a:solidFill>
                  <a:srgbClr val="434343"/>
                </a:solidFill>
                <a:latin typeface="Titillium Web"/>
                <a:ea typeface="Titillium Web"/>
                <a:cs typeface="Titillium Web"/>
                <a:sym typeface="Titillium Web"/>
              </a:endParaRPr>
            </a:p>
          </p:txBody>
        </p:sp>
        <p:sp>
          <p:nvSpPr>
            <p:cNvPr id="803" name="Google Shape;803;p17"/>
            <p:cNvSpPr/>
            <p:nvPr/>
          </p:nvSpPr>
          <p:spPr>
            <a:xfrm flipH="1">
              <a:off x="2837408" y="8699388"/>
              <a:ext cx="591600" cy="1009800"/>
            </a:xfrm>
            <a:prstGeom prst="homePlate">
              <a:avLst>
                <a:gd fmla="val 137634" name="adj"/>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600">
                  <a:solidFill>
                    <a:schemeClr val="dk2"/>
                  </a:solidFill>
                  <a:latin typeface="Titillium Web"/>
                  <a:ea typeface="Titillium Web"/>
                  <a:cs typeface="Titillium Web"/>
                  <a:sym typeface="Titillium Web"/>
                </a:rPr>
                <a:t>1</a:t>
              </a:r>
              <a:endParaRPr b="1" i="0" sz="1600" u="none" cap="none" strike="noStrike">
                <a:solidFill>
                  <a:schemeClr val="dk2"/>
                </a:solidFill>
                <a:latin typeface="Titillium Web"/>
                <a:ea typeface="Titillium Web"/>
                <a:cs typeface="Titillium Web"/>
                <a:sym typeface="Titillium Web"/>
              </a:endParaRPr>
            </a:p>
          </p:txBody>
        </p:sp>
        <p:sp>
          <p:nvSpPr>
            <p:cNvPr id="804" name="Google Shape;804;p17"/>
            <p:cNvSpPr/>
            <p:nvPr/>
          </p:nvSpPr>
          <p:spPr>
            <a:xfrm flipH="1">
              <a:off x="3428990" y="8699389"/>
              <a:ext cx="2949300" cy="10098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200"/>
                <a:buFont typeface="Arial"/>
                <a:buNone/>
              </a:pPr>
              <a:r>
                <a:t/>
              </a:r>
              <a:endParaRPr b="1" sz="1600">
                <a:solidFill>
                  <a:srgbClr val="44546A"/>
                </a:solidFill>
                <a:latin typeface="Titillium Web"/>
                <a:ea typeface="Titillium Web"/>
                <a:cs typeface="Titillium Web"/>
                <a:sym typeface="Titillium Web"/>
              </a:endParaRPr>
            </a:p>
          </p:txBody>
        </p:sp>
        <p:sp>
          <p:nvSpPr>
            <p:cNvPr id="805" name="Google Shape;805;p17"/>
            <p:cNvSpPr/>
            <p:nvPr/>
          </p:nvSpPr>
          <p:spPr>
            <a:xfrm>
              <a:off x="3429001" y="8699388"/>
              <a:ext cx="591600" cy="1009800"/>
            </a:xfrm>
            <a:prstGeom prst="homePlate">
              <a:avLst>
                <a:gd fmla="val 137634" name="adj"/>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600">
                  <a:solidFill>
                    <a:schemeClr val="dk2"/>
                  </a:solidFill>
                  <a:latin typeface="Titillium Web"/>
                  <a:ea typeface="Titillium Web"/>
                  <a:cs typeface="Titillium Web"/>
                  <a:sym typeface="Titillium Web"/>
                </a:rPr>
                <a:t>2</a:t>
              </a:r>
              <a:endParaRPr b="1" i="0" sz="1600" u="none" cap="none" strike="noStrike">
                <a:solidFill>
                  <a:schemeClr val="dk2"/>
                </a:solidFill>
                <a:latin typeface="Titillium Web"/>
                <a:ea typeface="Titillium Web"/>
                <a:cs typeface="Titillium Web"/>
                <a:sym typeface="Titillium Web"/>
              </a:endParaRPr>
            </a:p>
          </p:txBody>
        </p:sp>
      </p:grpSp>
      <p:sp>
        <p:nvSpPr>
          <p:cNvPr id="806" name="Google Shape;806;p17"/>
          <p:cNvSpPr txBox="1"/>
          <p:nvPr/>
        </p:nvSpPr>
        <p:spPr>
          <a:xfrm>
            <a:off x="500638" y="2045538"/>
            <a:ext cx="2289000" cy="581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sz="1200">
                <a:solidFill>
                  <a:schemeClr val="dk2"/>
                </a:solidFill>
                <a:highlight>
                  <a:schemeClr val="lt1"/>
                </a:highlight>
                <a:latin typeface="Titillium Web"/>
                <a:ea typeface="Titillium Web"/>
                <a:cs typeface="Titillium Web"/>
                <a:sym typeface="Titillium Web"/>
              </a:rPr>
              <a:t>They cause obstruction of arteries and veins </a:t>
            </a:r>
            <a:endParaRPr sz="1200">
              <a:solidFill>
                <a:schemeClr val="dk2"/>
              </a:solidFill>
            </a:endParaRPr>
          </a:p>
        </p:txBody>
      </p:sp>
      <p:sp>
        <p:nvSpPr>
          <p:cNvPr id="807" name="Google Shape;807;p17"/>
          <p:cNvSpPr txBox="1"/>
          <p:nvPr/>
        </p:nvSpPr>
        <p:spPr>
          <a:xfrm>
            <a:off x="4003863" y="2166888"/>
            <a:ext cx="2509200" cy="400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sz="1200">
                <a:solidFill>
                  <a:schemeClr val="dk2"/>
                </a:solidFill>
                <a:highlight>
                  <a:schemeClr val="lt1"/>
                </a:highlight>
                <a:latin typeface="Titillium Web"/>
                <a:ea typeface="Titillium Web"/>
                <a:cs typeface="Titillium Web"/>
                <a:sym typeface="Titillium Web"/>
              </a:rPr>
              <a:t>t</a:t>
            </a:r>
            <a:r>
              <a:rPr lang="en-GB" sz="1200">
                <a:solidFill>
                  <a:schemeClr val="dk2"/>
                </a:solidFill>
                <a:highlight>
                  <a:schemeClr val="lt1"/>
                </a:highlight>
                <a:latin typeface="Titillium Web"/>
                <a:ea typeface="Titillium Web"/>
                <a:cs typeface="Titillium Web"/>
                <a:sym typeface="Titillium Web"/>
              </a:rPr>
              <a:t>hey are potential sources of emboli</a:t>
            </a:r>
            <a:r>
              <a:rPr lang="en-GB">
                <a:solidFill>
                  <a:schemeClr val="dk2"/>
                </a:solidFill>
                <a:highlight>
                  <a:schemeClr val="lt1"/>
                </a:highlight>
                <a:latin typeface="Titillium Web"/>
                <a:ea typeface="Titillium Web"/>
                <a:cs typeface="Titillium Web"/>
                <a:sym typeface="Titillium Web"/>
              </a:rPr>
              <a:t>.</a:t>
            </a:r>
            <a:endParaRPr>
              <a:solidFill>
                <a:schemeClr val="dk2"/>
              </a:solidFill>
            </a:endParaRPr>
          </a:p>
        </p:txBody>
      </p:sp>
      <p:sp>
        <p:nvSpPr>
          <p:cNvPr id="808" name="Google Shape;808;p17"/>
          <p:cNvSpPr/>
          <p:nvPr/>
        </p:nvSpPr>
        <p:spPr>
          <a:xfrm>
            <a:off x="1298475" y="1267450"/>
            <a:ext cx="3999900" cy="438300"/>
          </a:xfrm>
          <a:prstGeom prst="rect">
            <a:avLst/>
          </a:prstGeom>
          <a:solidFill>
            <a:schemeClr val="lt2"/>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2"/>
                </a:solidFill>
                <a:latin typeface="Titillium Web"/>
                <a:ea typeface="Titillium Web"/>
                <a:cs typeface="Titillium Web"/>
                <a:sym typeface="Titillium Web"/>
              </a:rPr>
              <a:t>Thrombi are significant because</a:t>
            </a:r>
            <a:endParaRPr b="1">
              <a:solidFill>
                <a:schemeClr val="dk2"/>
              </a:solidFill>
              <a:latin typeface="Titillium Web"/>
              <a:ea typeface="Titillium Web"/>
              <a:cs typeface="Titillium Web"/>
              <a:sym typeface="Titillium Web"/>
            </a:endParaRPr>
          </a:p>
        </p:txBody>
      </p:sp>
      <p:cxnSp>
        <p:nvCxnSpPr>
          <p:cNvPr id="809" name="Google Shape;809;p17"/>
          <p:cNvCxnSpPr>
            <a:stCxn id="808" idx="3"/>
          </p:cNvCxnSpPr>
          <p:nvPr/>
        </p:nvCxnSpPr>
        <p:spPr>
          <a:xfrm>
            <a:off x="5298375" y="1486600"/>
            <a:ext cx="532500" cy="573000"/>
          </a:xfrm>
          <a:prstGeom prst="bentConnector2">
            <a:avLst/>
          </a:prstGeom>
          <a:noFill/>
          <a:ln cap="flat" cmpd="sng" w="28575">
            <a:solidFill>
              <a:srgbClr val="CCCCCC"/>
            </a:solidFill>
            <a:prstDash val="solid"/>
            <a:round/>
            <a:headEnd len="med" w="med" type="none"/>
            <a:tailEnd len="med" w="med" type="none"/>
          </a:ln>
        </p:spPr>
      </p:cxnSp>
      <p:cxnSp>
        <p:nvCxnSpPr>
          <p:cNvPr id="810" name="Google Shape;810;p17"/>
          <p:cNvCxnSpPr>
            <a:stCxn id="808" idx="1"/>
          </p:cNvCxnSpPr>
          <p:nvPr/>
        </p:nvCxnSpPr>
        <p:spPr>
          <a:xfrm flipH="1">
            <a:off x="751875" y="1486600"/>
            <a:ext cx="546600" cy="556500"/>
          </a:xfrm>
          <a:prstGeom prst="bentConnector2">
            <a:avLst/>
          </a:prstGeom>
          <a:noFill/>
          <a:ln cap="flat" cmpd="sng" w="28575">
            <a:solidFill>
              <a:srgbClr val="CCCCCC"/>
            </a:solidFill>
            <a:prstDash val="solid"/>
            <a:round/>
            <a:headEnd len="med" w="med" type="none"/>
            <a:tailEnd len="med" w="med" type="none"/>
          </a:ln>
        </p:spPr>
      </p:cxnSp>
      <p:pic>
        <p:nvPicPr>
          <p:cNvPr id="811" name="Google Shape;811;p17"/>
          <p:cNvPicPr preferRelativeResize="0"/>
          <p:nvPr/>
        </p:nvPicPr>
        <p:blipFill>
          <a:blip r:embed="rId6">
            <a:alphaModFix/>
          </a:blip>
          <a:stretch>
            <a:fillRect/>
          </a:stretch>
        </p:blipFill>
        <p:spPr>
          <a:xfrm>
            <a:off x="5830875" y="989462"/>
            <a:ext cx="952876" cy="994374"/>
          </a:xfrm>
          <a:prstGeom prst="rect">
            <a:avLst/>
          </a:prstGeom>
          <a:noFill/>
          <a:ln>
            <a:noFill/>
          </a:ln>
        </p:spPr>
      </p:pic>
      <p:cxnSp>
        <p:nvCxnSpPr>
          <p:cNvPr id="812" name="Google Shape;812;p17"/>
          <p:cNvCxnSpPr/>
          <p:nvPr/>
        </p:nvCxnSpPr>
        <p:spPr>
          <a:xfrm>
            <a:off x="200475" y="5763875"/>
            <a:ext cx="6498900" cy="0"/>
          </a:xfrm>
          <a:prstGeom prst="straightConnector1">
            <a:avLst/>
          </a:prstGeom>
          <a:noFill/>
          <a:ln cap="flat" cmpd="sng" w="19050">
            <a:solidFill>
              <a:schemeClr val="dk2"/>
            </a:solidFill>
            <a:prstDash val="solid"/>
            <a:round/>
            <a:headEnd len="med" w="med" type="oval"/>
            <a:tailEnd len="med" w="med" type="oval"/>
          </a:ln>
        </p:spPr>
      </p:cxnSp>
      <p:sp>
        <p:nvSpPr>
          <p:cNvPr id="813" name="Google Shape;813;p17"/>
          <p:cNvSpPr/>
          <p:nvPr/>
        </p:nvSpPr>
        <p:spPr>
          <a:xfrm>
            <a:off x="4931425" y="8595850"/>
            <a:ext cx="2149800" cy="144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7"/>
          <p:cNvSpPr txBox="1"/>
          <p:nvPr/>
        </p:nvSpPr>
        <p:spPr>
          <a:xfrm>
            <a:off x="5210875" y="8386025"/>
            <a:ext cx="1754400" cy="1084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r>
              <a:rPr b="1" lang="en-GB" sz="1600">
                <a:solidFill>
                  <a:schemeClr val="dk2"/>
                </a:solidFill>
                <a:latin typeface="Titillium Web"/>
                <a:ea typeface="Titillium Web"/>
                <a:cs typeface="Titillium Web"/>
                <a:sym typeface="Titillium Web"/>
              </a:rPr>
              <a:t>Organization and</a:t>
            </a:r>
            <a:endParaRPr b="1" sz="1600">
              <a:solidFill>
                <a:schemeClr val="dk2"/>
              </a:solidFill>
              <a:latin typeface="Titillium Web"/>
              <a:ea typeface="Titillium Web"/>
              <a:cs typeface="Titillium Web"/>
              <a:sym typeface="Titillium Web"/>
            </a:endParaRPr>
          </a:p>
          <a:p>
            <a:pPr indent="0" lvl="0" marL="0" rtl="0" algn="ctr">
              <a:spcBef>
                <a:spcPts val="0"/>
              </a:spcBef>
              <a:spcAft>
                <a:spcPts val="0"/>
              </a:spcAft>
              <a:buClr>
                <a:srgbClr val="000000"/>
              </a:buClr>
              <a:buSzPts val="1200"/>
              <a:buFont typeface="Arial"/>
              <a:buNone/>
            </a:pPr>
            <a:r>
              <a:rPr b="1" lang="en-GB" sz="1600">
                <a:solidFill>
                  <a:schemeClr val="dk2"/>
                </a:solidFill>
                <a:latin typeface="Titillium Web"/>
                <a:ea typeface="Titillium Web"/>
                <a:cs typeface="Titillium Web"/>
                <a:sym typeface="Titillium Web"/>
              </a:rPr>
              <a:t>Incorporation into the wall </a:t>
            </a:r>
            <a:endParaRPr b="1" sz="1200">
              <a:solidFill>
                <a:schemeClr val="dk2"/>
              </a:solidFill>
              <a:latin typeface="Titillium Web"/>
              <a:ea typeface="Titillium Web"/>
              <a:cs typeface="Titillium Web"/>
              <a:sym typeface="Titillium Web"/>
            </a:endParaRPr>
          </a:p>
        </p:txBody>
      </p:sp>
      <p:sp>
        <p:nvSpPr>
          <p:cNvPr id="815" name="Google Shape;815;p17"/>
          <p:cNvSpPr txBox="1"/>
          <p:nvPr/>
        </p:nvSpPr>
        <p:spPr>
          <a:xfrm>
            <a:off x="77025" y="8727200"/>
            <a:ext cx="59736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solidFill>
                  <a:srgbClr val="6AA84F"/>
                </a:solidFill>
                <a:latin typeface="Titillium Web"/>
                <a:ea typeface="Titillium Web"/>
                <a:cs typeface="Titillium Web"/>
                <a:sym typeface="Titillium Web"/>
              </a:rPr>
              <a:t>Resolution :</a:t>
            </a:r>
            <a:r>
              <a:rPr lang="en-GB" sz="1300">
                <a:solidFill>
                  <a:srgbClr val="6AA84F"/>
                </a:solidFill>
                <a:latin typeface="Titillium Web"/>
                <a:ea typeface="Titillium Web"/>
                <a:cs typeface="Titillium Web"/>
                <a:sym typeface="Titillium Web"/>
              </a:rPr>
              <a:t> removed </a:t>
            </a:r>
            <a:endParaRPr sz="13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b="1" lang="en-GB" sz="1300">
                <a:solidFill>
                  <a:srgbClr val="6AA84F"/>
                </a:solidFill>
                <a:latin typeface="Titillium Web"/>
                <a:ea typeface="Titillium Web"/>
                <a:cs typeface="Titillium Web"/>
                <a:sym typeface="Titillium Web"/>
              </a:rPr>
              <a:t>Propagation : </a:t>
            </a:r>
            <a:r>
              <a:rPr lang="en-GB" sz="1300">
                <a:solidFill>
                  <a:srgbClr val="6AA84F"/>
                </a:solidFill>
                <a:latin typeface="Titillium Web"/>
                <a:ea typeface="Titillium Web"/>
                <a:cs typeface="Titillium Web"/>
                <a:sym typeface="Titillium Web"/>
              </a:rPr>
              <a:t>clot grow in layers </a:t>
            </a:r>
            <a:endParaRPr sz="13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b="1" lang="en-GB" sz="1300">
                <a:solidFill>
                  <a:srgbClr val="6AA84F"/>
                </a:solidFill>
                <a:latin typeface="Titillium Web"/>
                <a:ea typeface="Titillium Web"/>
                <a:cs typeface="Titillium Web"/>
                <a:sym typeface="Titillium Web"/>
              </a:rPr>
              <a:t>Embolism : </a:t>
            </a:r>
            <a:r>
              <a:rPr lang="en-GB" sz="1300">
                <a:solidFill>
                  <a:srgbClr val="6AA84F"/>
                </a:solidFill>
                <a:latin typeface="Titillium Web"/>
                <a:ea typeface="Titillium Web"/>
                <a:cs typeface="Titillium Web"/>
                <a:sym typeface="Titillium Web"/>
              </a:rPr>
              <a:t>the clot </a:t>
            </a:r>
            <a:r>
              <a:rPr lang="en-GB" sz="1300">
                <a:solidFill>
                  <a:srgbClr val="6AA84F"/>
                </a:solidFill>
                <a:latin typeface="Titillium Web"/>
                <a:ea typeface="Titillium Web"/>
                <a:cs typeface="Titillium Web"/>
                <a:sym typeface="Titillium Web"/>
              </a:rPr>
              <a:t>carried</a:t>
            </a:r>
            <a:r>
              <a:rPr lang="en-GB" sz="1300">
                <a:solidFill>
                  <a:srgbClr val="6AA84F"/>
                </a:solidFill>
                <a:latin typeface="Titillium Web"/>
                <a:ea typeface="Titillium Web"/>
                <a:cs typeface="Titillium Web"/>
                <a:sym typeface="Titillium Web"/>
              </a:rPr>
              <a:t> with the blood </a:t>
            </a:r>
            <a:endParaRPr sz="13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b="1" lang="en-GB" sz="1300">
                <a:solidFill>
                  <a:srgbClr val="6AA84F"/>
                </a:solidFill>
                <a:latin typeface="Titillium Web"/>
                <a:ea typeface="Titillium Web"/>
                <a:cs typeface="Titillium Web"/>
                <a:sym typeface="Titillium Web"/>
              </a:rPr>
              <a:t>Organization</a:t>
            </a:r>
            <a:r>
              <a:rPr b="1" lang="en-GB" sz="1300">
                <a:solidFill>
                  <a:srgbClr val="6AA84F"/>
                </a:solidFill>
                <a:latin typeface="Titillium Web"/>
                <a:ea typeface="Titillium Web"/>
                <a:cs typeface="Titillium Web"/>
                <a:sym typeface="Titillium Web"/>
              </a:rPr>
              <a:t> :</a:t>
            </a:r>
            <a:r>
              <a:rPr lang="en-GB" sz="1300">
                <a:solidFill>
                  <a:srgbClr val="6AA84F"/>
                </a:solidFill>
                <a:latin typeface="Titillium Web"/>
                <a:ea typeface="Titillium Web"/>
                <a:cs typeface="Titillium Web"/>
                <a:sym typeface="Titillium Web"/>
              </a:rPr>
              <a:t> like fibrosis or granulation </a:t>
            </a:r>
            <a:endParaRPr sz="13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b="1" lang="en-GB" sz="1300">
                <a:solidFill>
                  <a:srgbClr val="6AA84F"/>
                </a:solidFill>
                <a:latin typeface="Titillium Web"/>
                <a:ea typeface="Titillium Web"/>
                <a:cs typeface="Titillium Web"/>
                <a:sym typeface="Titillium Web"/>
              </a:rPr>
              <a:t>Recanalization</a:t>
            </a:r>
            <a:r>
              <a:rPr b="1" lang="en-GB" sz="1300">
                <a:solidFill>
                  <a:srgbClr val="6AA84F"/>
                </a:solidFill>
                <a:latin typeface="Titillium Web"/>
                <a:ea typeface="Titillium Web"/>
                <a:cs typeface="Titillium Web"/>
                <a:sym typeface="Titillium Web"/>
              </a:rPr>
              <a:t> : </a:t>
            </a:r>
            <a:r>
              <a:rPr lang="en-GB" sz="1300">
                <a:solidFill>
                  <a:srgbClr val="6AA84F"/>
                </a:solidFill>
                <a:latin typeface="Titillium Web"/>
                <a:ea typeface="Titillium Web"/>
                <a:cs typeface="Titillium Web"/>
                <a:sym typeface="Titillium Web"/>
              </a:rPr>
              <a:t>fibrinolysis but not </a:t>
            </a:r>
            <a:r>
              <a:rPr lang="en-GB" sz="1300">
                <a:solidFill>
                  <a:srgbClr val="6AA84F"/>
                </a:solidFill>
                <a:latin typeface="Titillium Web"/>
                <a:ea typeface="Titillium Web"/>
                <a:cs typeface="Titillium Web"/>
                <a:sym typeface="Titillium Web"/>
              </a:rPr>
              <a:t>complete</a:t>
            </a:r>
            <a:r>
              <a:rPr lang="en-GB" sz="1300">
                <a:solidFill>
                  <a:srgbClr val="6AA84F"/>
                </a:solidFill>
                <a:latin typeface="Titillium Web"/>
                <a:ea typeface="Titillium Web"/>
                <a:cs typeface="Titillium Web"/>
                <a:sym typeface="Titillium Web"/>
              </a:rPr>
              <a:t> so the blood can go through the clot </a:t>
            </a:r>
            <a:endParaRPr sz="1300">
              <a:solidFill>
                <a:srgbClr val="6AA84F"/>
              </a:solidFill>
              <a:latin typeface="Titillium Web"/>
              <a:ea typeface="Titillium Web"/>
              <a:cs typeface="Titillium Web"/>
              <a:sym typeface="Titillium Web"/>
            </a:endParaRPr>
          </a:p>
          <a:p>
            <a:pPr indent="0" lvl="0" marL="0" rtl="0" algn="l">
              <a:spcBef>
                <a:spcPts val="0"/>
              </a:spcBef>
              <a:spcAft>
                <a:spcPts val="0"/>
              </a:spcAft>
              <a:buClr>
                <a:srgbClr val="000000"/>
              </a:buClr>
              <a:buSzPts val="1200"/>
              <a:buFont typeface="Arial"/>
              <a:buNone/>
            </a:pPr>
            <a:r>
              <a:rPr lang="en-GB" sz="1300">
                <a:solidFill>
                  <a:srgbClr val="6AA84F"/>
                </a:solidFill>
                <a:latin typeface="Titillium Web"/>
                <a:ea typeface="Titillium Web"/>
                <a:cs typeface="Titillium Web"/>
                <a:sym typeface="Titillium Web"/>
              </a:rPr>
              <a:t> </a:t>
            </a:r>
            <a:endParaRPr sz="13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300">
              <a:solidFill>
                <a:srgbClr val="6AA84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8"/>
          <p:cNvSpPr txBox="1"/>
          <p:nvPr/>
        </p:nvSpPr>
        <p:spPr>
          <a:xfrm>
            <a:off x="151200" y="583675"/>
            <a:ext cx="6555600" cy="13272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1155CC"/>
                </a:solidFill>
                <a:highlight>
                  <a:schemeClr val="lt1"/>
                </a:highlight>
                <a:latin typeface="Comfortaa"/>
                <a:ea typeface="Comfortaa"/>
                <a:cs typeface="Comfortaa"/>
                <a:sym typeface="Comfortaa"/>
              </a:rPr>
              <a:t>Disseminated </a:t>
            </a:r>
            <a:r>
              <a:rPr b="1" lang="en-GB" sz="3500">
                <a:solidFill>
                  <a:srgbClr val="1155CC"/>
                </a:solidFill>
                <a:latin typeface="Comfortaa"/>
                <a:ea typeface="Comfortaa"/>
                <a:cs typeface="Comfortaa"/>
                <a:sym typeface="Comfortaa"/>
              </a:rPr>
              <a:t>Intravascular Coagulation (DIC)</a:t>
            </a:r>
            <a:endParaRPr b="1" sz="3500">
              <a:solidFill>
                <a:srgbClr val="1155CC"/>
              </a:solidFill>
              <a:latin typeface="Comfortaa"/>
              <a:ea typeface="Comfortaa"/>
              <a:cs typeface="Comfortaa"/>
              <a:sym typeface="Comfortaa"/>
            </a:endParaRPr>
          </a:p>
        </p:txBody>
      </p:sp>
      <p:sp>
        <p:nvSpPr>
          <p:cNvPr id="821" name="Google Shape;821;p18"/>
          <p:cNvSpPr txBox="1"/>
          <p:nvPr/>
        </p:nvSpPr>
        <p:spPr>
          <a:xfrm>
            <a:off x="443375" y="183475"/>
            <a:ext cx="21252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22" name="Google Shape;822;p18"/>
          <p:cNvSpPr txBox="1"/>
          <p:nvPr/>
        </p:nvSpPr>
        <p:spPr>
          <a:xfrm>
            <a:off x="733875" y="0"/>
            <a:ext cx="1926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23" name="Google Shape;823;p18"/>
          <p:cNvSpPr txBox="1"/>
          <p:nvPr/>
        </p:nvSpPr>
        <p:spPr>
          <a:xfrm>
            <a:off x="0" y="1131250"/>
            <a:ext cx="443400" cy="626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8"/>
          <p:cNvSpPr txBox="1"/>
          <p:nvPr/>
        </p:nvSpPr>
        <p:spPr>
          <a:xfrm>
            <a:off x="5091225" y="175825"/>
            <a:ext cx="1269000" cy="415500"/>
          </a:xfrm>
          <a:prstGeom prst="rect">
            <a:avLst/>
          </a:prstGeom>
          <a:noFill/>
          <a:ln cap="flat" cmpd="sng" w="19050">
            <a:solidFill>
              <a:schemeClr val="accent1"/>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GB" sz="1500">
                <a:solidFill>
                  <a:srgbClr val="3C78D8"/>
                </a:solidFill>
                <a:latin typeface="Titillium Web"/>
                <a:ea typeface="Titillium Web"/>
                <a:cs typeface="Titillium Web"/>
                <a:sym typeface="Titillium Web"/>
              </a:rPr>
              <a:t>Male slides</a:t>
            </a:r>
            <a:endParaRPr sz="1500"/>
          </a:p>
        </p:txBody>
      </p:sp>
      <p:sp>
        <p:nvSpPr>
          <p:cNvPr id="825" name="Google Shape;825;p18"/>
          <p:cNvSpPr txBox="1"/>
          <p:nvPr/>
        </p:nvSpPr>
        <p:spPr>
          <a:xfrm>
            <a:off x="366925" y="583675"/>
            <a:ext cx="443400" cy="147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826" name="Google Shape;826;p18"/>
          <p:cNvGrpSpPr/>
          <p:nvPr/>
        </p:nvGrpSpPr>
        <p:grpSpPr>
          <a:xfrm>
            <a:off x="-125" y="2026050"/>
            <a:ext cx="6858243" cy="4472804"/>
            <a:chOff x="1135120" y="3925567"/>
            <a:chExt cx="4587760" cy="3161439"/>
          </a:xfrm>
        </p:grpSpPr>
        <p:grpSp>
          <p:nvGrpSpPr>
            <p:cNvPr id="827" name="Google Shape;827;p18"/>
            <p:cNvGrpSpPr/>
            <p:nvPr/>
          </p:nvGrpSpPr>
          <p:grpSpPr>
            <a:xfrm>
              <a:off x="1135120" y="3925567"/>
              <a:ext cx="4587760" cy="627298"/>
              <a:chOff x="93135" y="5887634"/>
              <a:chExt cx="3780602" cy="615300"/>
            </a:xfrm>
          </p:grpSpPr>
          <p:sp>
            <p:nvSpPr>
              <p:cNvPr id="828" name="Google Shape;828;p18"/>
              <p:cNvSpPr/>
              <p:nvPr/>
            </p:nvSpPr>
            <p:spPr>
              <a:xfrm>
                <a:off x="779537" y="5887634"/>
                <a:ext cx="3094200" cy="615300"/>
              </a:xfrm>
              <a:prstGeom prst="rect">
                <a:avLst/>
              </a:prstGeom>
              <a:solidFill>
                <a:srgbClr val="FBFBFB"/>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864000" marR="0" rtl="0" algn="ctr">
                  <a:lnSpc>
                    <a:spcPct val="100000"/>
                  </a:lnSpc>
                  <a:spcBef>
                    <a:spcPts val="0"/>
                  </a:spcBef>
                  <a:spcAft>
                    <a:spcPts val="0"/>
                  </a:spcAft>
                  <a:buClr>
                    <a:srgbClr val="000000"/>
                  </a:buClr>
                  <a:buSzPts val="1200"/>
                  <a:buFont typeface="Arial"/>
                  <a:buNone/>
                </a:pPr>
                <a:r>
                  <a:rPr lang="en-GB" sz="1600">
                    <a:solidFill>
                      <a:srgbClr val="3C78D8"/>
                    </a:solidFill>
                    <a:latin typeface="Titillium Web"/>
                    <a:ea typeface="Titillium Web"/>
                    <a:cs typeface="Titillium Web"/>
                    <a:sym typeface="Titillium Web"/>
                  </a:rPr>
                  <a:t>Sudden or insidious onset of widespread fibrin thrombi </a:t>
                </a:r>
                <a:r>
                  <a:rPr lang="en-GB" sz="1600">
                    <a:solidFill>
                      <a:srgbClr val="D5A6BD"/>
                    </a:solidFill>
                    <a:latin typeface="Titillium Web"/>
                    <a:ea typeface="Titillium Web"/>
                    <a:cs typeface="Titillium Web"/>
                    <a:sym typeface="Titillium Web"/>
                  </a:rPr>
                  <a:t>and hemorrhage</a:t>
                </a:r>
                <a:r>
                  <a:rPr lang="en-GB" sz="1600">
                    <a:solidFill>
                      <a:srgbClr val="EAD1DC"/>
                    </a:solidFill>
                    <a:latin typeface="Titillium Web"/>
                    <a:ea typeface="Titillium Web"/>
                    <a:cs typeface="Titillium Web"/>
                    <a:sym typeface="Titillium Web"/>
                  </a:rPr>
                  <a:t> </a:t>
                </a:r>
                <a:r>
                  <a:rPr lang="en-GB" sz="1600">
                    <a:solidFill>
                      <a:srgbClr val="3C78D8"/>
                    </a:solidFill>
                    <a:latin typeface="Titillium Web"/>
                    <a:ea typeface="Titillium Web"/>
                    <a:cs typeface="Titillium Web"/>
                    <a:sym typeface="Titillium Web"/>
                  </a:rPr>
                  <a:t>in the microcirculation.</a:t>
                </a:r>
                <a:endParaRPr sz="1600">
                  <a:solidFill>
                    <a:srgbClr val="3C78D8"/>
                  </a:solidFill>
                  <a:latin typeface="Titillium Web"/>
                  <a:ea typeface="Titillium Web"/>
                  <a:cs typeface="Titillium Web"/>
                  <a:sym typeface="Titillium Web"/>
                </a:endParaRPr>
              </a:p>
              <a:p>
                <a:pPr indent="0" lvl="0" marL="864000" marR="0" rtl="0" algn="ctr">
                  <a:lnSpc>
                    <a:spcPct val="100000"/>
                  </a:lnSpc>
                  <a:spcBef>
                    <a:spcPts val="0"/>
                  </a:spcBef>
                  <a:spcAft>
                    <a:spcPts val="0"/>
                  </a:spcAft>
                  <a:buClr>
                    <a:schemeClr val="dk1"/>
                  </a:buClr>
                  <a:buSzPts val="1100"/>
                  <a:buFont typeface="Arial"/>
                  <a:buNone/>
                </a:pPr>
                <a:r>
                  <a:rPr lang="en-GB" sz="1600">
                    <a:solidFill>
                      <a:srgbClr val="D5A6BD"/>
                    </a:solidFill>
                    <a:latin typeface="Titillium Web"/>
                    <a:ea typeface="Titillium Web"/>
                    <a:cs typeface="Titillium Web"/>
                    <a:sym typeface="Titillium Web"/>
                  </a:rPr>
                  <a:t>Is both prothrombotic and antithrombotic disorder</a:t>
                </a:r>
                <a:endParaRPr sz="1600">
                  <a:solidFill>
                    <a:srgbClr val="D5A6BD"/>
                  </a:solidFill>
                  <a:latin typeface="Titillium Web"/>
                  <a:ea typeface="Titillium Web"/>
                  <a:cs typeface="Titillium Web"/>
                  <a:sym typeface="Titillium Web"/>
                </a:endParaRPr>
              </a:p>
            </p:txBody>
          </p:sp>
          <p:sp>
            <p:nvSpPr>
              <p:cNvPr id="829" name="Google Shape;829;p18"/>
              <p:cNvSpPr/>
              <p:nvPr/>
            </p:nvSpPr>
            <p:spPr>
              <a:xfrm>
                <a:off x="93135" y="5887634"/>
                <a:ext cx="1302300" cy="615300"/>
              </a:xfrm>
              <a:prstGeom prst="homePlate">
                <a:avLst>
                  <a:gd fmla="val 50000"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rgbClr val="434343"/>
                    </a:solidFill>
                    <a:latin typeface="Titillium Web"/>
                    <a:ea typeface="Titillium Web"/>
                    <a:cs typeface="Titillium Web"/>
                    <a:sym typeface="Titillium Web"/>
                  </a:rPr>
                  <a:t>Definition</a:t>
                </a:r>
                <a:endParaRPr b="1" i="0" sz="1800" u="none" cap="none" strike="noStrike">
                  <a:solidFill>
                    <a:srgbClr val="434343"/>
                  </a:solidFill>
                  <a:latin typeface="Titillium Web"/>
                  <a:ea typeface="Titillium Web"/>
                  <a:cs typeface="Titillium Web"/>
                  <a:sym typeface="Titillium Web"/>
                </a:endParaRPr>
              </a:p>
            </p:txBody>
          </p:sp>
        </p:grpSp>
        <p:grpSp>
          <p:nvGrpSpPr>
            <p:cNvPr id="830" name="Google Shape;830;p18"/>
            <p:cNvGrpSpPr/>
            <p:nvPr/>
          </p:nvGrpSpPr>
          <p:grpSpPr>
            <a:xfrm>
              <a:off x="1135120" y="4990753"/>
              <a:ext cx="4587760" cy="1410886"/>
              <a:chOff x="93135" y="5971853"/>
              <a:chExt cx="3780602" cy="1383900"/>
            </a:xfrm>
          </p:grpSpPr>
          <p:sp>
            <p:nvSpPr>
              <p:cNvPr id="831" name="Google Shape;831;p18"/>
              <p:cNvSpPr/>
              <p:nvPr/>
            </p:nvSpPr>
            <p:spPr>
              <a:xfrm>
                <a:off x="779537" y="5971853"/>
                <a:ext cx="3094200" cy="1369800"/>
              </a:xfrm>
              <a:prstGeom prst="rect">
                <a:avLst/>
              </a:prstGeom>
              <a:solidFill>
                <a:srgbClr val="FBFBFB"/>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864000" marR="0" rtl="0" algn="l">
                  <a:lnSpc>
                    <a:spcPct val="100000"/>
                  </a:lnSpc>
                  <a:spcBef>
                    <a:spcPts val="0"/>
                  </a:spcBef>
                  <a:spcAft>
                    <a:spcPts val="0"/>
                  </a:spcAft>
                  <a:buClr>
                    <a:srgbClr val="000000"/>
                  </a:buClr>
                  <a:buSzPts val="1200"/>
                  <a:buFont typeface="Arial"/>
                  <a:buNone/>
                </a:pPr>
                <a:r>
                  <a:rPr b="1" lang="en-GB" sz="1600">
                    <a:solidFill>
                      <a:srgbClr val="3C78D8"/>
                    </a:solidFill>
                    <a:latin typeface="Titillium Web"/>
                    <a:ea typeface="Titillium Web"/>
                    <a:cs typeface="Titillium Web"/>
                    <a:sym typeface="Titillium Web"/>
                  </a:rPr>
                  <a:t>    </a:t>
                </a:r>
                <a:r>
                  <a:rPr b="1" lang="en-GB" sz="1600">
                    <a:solidFill>
                      <a:srgbClr val="3C78D8"/>
                    </a:solidFill>
                    <a:latin typeface="Titillium Web"/>
                    <a:ea typeface="Titillium Web"/>
                    <a:cs typeface="Titillium Web"/>
                    <a:sym typeface="Titillium Web"/>
                  </a:rPr>
                  <a:t>-  </a:t>
                </a:r>
                <a:r>
                  <a:rPr lang="en-GB" sz="1500">
                    <a:solidFill>
                      <a:srgbClr val="3C78D8"/>
                    </a:solidFill>
                    <a:latin typeface="Titillium Web"/>
                    <a:ea typeface="Titillium Web"/>
                    <a:cs typeface="Titillium Web"/>
                    <a:sym typeface="Titillium Web"/>
                  </a:rPr>
                  <a:t>Can cause diffuse circulatory insufficiency,</a:t>
                </a:r>
                <a:r>
                  <a:rPr lang="en-GB" sz="1500">
                    <a:solidFill>
                      <a:srgbClr val="3C78D8"/>
                    </a:solidFill>
                    <a:latin typeface="Titillium Web"/>
                    <a:ea typeface="Titillium Web"/>
                    <a:cs typeface="Titillium Web"/>
                    <a:sym typeface="Titillium Web"/>
                  </a:rPr>
                  <a:t>   </a:t>
                </a:r>
                <a:endParaRPr sz="1500">
                  <a:solidFill>
                    <a:srgbClr val="3C78D8"/>
                  </a:solidFill>
                  <a:latin typeface="Titillium Web"/>
                  <a:ea typeface="Titillium Web"/>
                  <a:cs typeface="Titillium Web"/>
                  <a:sym typeface="Titillium Web"/>
                </a:endParaRPr>
              </a:p>
              <a:p>
                <a:pPr indent="0" lvl="0" marL="864000" marR="0" rtl="0" algn="l">
                  <a:lnSpc>
                    <a:spcPct val="100000"/>
                  </a:lnSpc>
                  <a:spcBef>
                    <a:spcPts val="0"/>
                  </a:spcBef>
                  <a:spcAft>
                    <a:spcPts val="0"/>
                  </a:spcAft>
                  <a:buClr>
                    <a:srgbClr val="000000"/>
                  </a:buClr>
                  <a:buSzPts val="1200"/>
                  <a:buFont typeface="Arial"/>
                  <a:buNone/>
                </a:pPr>
                <a:r>
                  <a:rPr lang="en-GB" sz="1500">
                    <a:solidFill>
                      <a:srgbClr val="3C78D8"/>
                    </a:solidFill>
                    <a:latin typeface="Titillium Web"/>
                    <a:ea typeface="Titillium Web"/>
                    <a:cs typeface="Titillium Web"/>
                    <a:sym typeface="Titillium Web"/>
                  </a:rPr>
                  <a:t>        </a:t>
                </a:r>
                <a:r>
                  <a:rPr lang="en-GB" sz="1500">
                    <a:solidFill>
                      <a:srgbClr val="3C78D8"/>
                    </a:solidFill>
                    <a:latin typeface="Titillium Web"/>
                    <a:ea typeface="Titillium Web"/>
                    <a:cs typeface="Titillium Web"/>
                    <a:sym typeface="Titillium Web"/>
                  </a:rPr>
                  <a:t>particularly in the brain, lungs, heart, and kidneys</a:t>
                </a:r>
                <a:r>
                  <a:rPr lang="en-GB" sz="1600">
                    <a:solidFill>
                      <a:srgbClr val="3C78D8"/>
                    </a:solidFill>
                    <a:latin typeface="Titillium Web"/>
                    <a:ea typeface="Titillium Web"/>
                    <a:cs typeface="Titillium Web"/>
                    <a:sym typeface="Titillium Web"/>
                  </a:rPr>
                  <a:t>.</a:t>
                </a:r>
                <a:endParaRPr sz="300">
                  <a:solidFill>
                    <a:srgbClr val="3C78D8"/>
                  </a:solidFill>
                  <a:latin typeface="Titillium Web"/>
                  <a:ea typeface="Titillium Web"/>
                  <a:cs typeface="Titillium Web"/>
                  <a:sym typeface="Titillium Web"/>
                </a:endParaRPr>
              </a:p>
              <a:p>
                <a:pPr indent="0" lvl="0" marL="864000" marR="0" rtl="0" algn="l">
                  <a:lnSpc>
                    <a:spcPct val="100000"/>
                  </a:lnSpc>
                  <a:spcBef>
                    <a:spcPts val="0"/>
                  </a:spcBef>
                  <a:spcAft>
                    <a:spcPts val="0"/>
                  </a:spcAft>
                  <a:buClr>
                    <a:srgbClr val="000000"/>
                  </a:buClr>
                  <a:buSzPts val="1200"/>
                  <a:buFont typeface="Arial"/>
                  <a:buNone/>
                </a:pPr>
                <a:r>
                  <a:t/>
                </a:r>
                <a:endParaRPr sz="300">
                  <a:solidFill>
                    <a:srgbClr val="3C78D8"/>
                  </a:solidFill>
                  <a:latin typeface="Titillium Web"/>
                  <a:ea typeface="Titillium Web"/>
                  <a:cs typeface="Titillium Web"/>
                  <a:sym typeface="Titillium Web"/>
                </a:endParaRPr>
              </a:p>
              <a:p>
                <a:pPr indent="0" lvl="0" marL="864000" marR="0" rtl="0" algn="l">
                  <a:lnSpc>
                    <a:spcPct val="100000"/>
                  </a:lnSpc>
                  <a:spcBef>
                    <a:spcPts val="0"/>
                  </a:spcBef>
                  <a:spcAft>
                    <a:spcPts val="0"/>
                  </a:spcAft>
                  <a:buClr>
                    <a:srgbClr val="000000"/>
                  </a:buClr>
                  <a:buSzPts val="1200"/>
                  <a:buFont typeface="Arial"/>
                  <a:buNone/>
                </a:pPr>
                <a:r>
                  <a:rPr b="1" lang="en-GB" sz="1500">
                    <a:solidFill>
                      <a:srgbClr val="3C78D8"/>
                    </a:solidFill>
                    <a:latin typeface="Titillium Web"/>
                    <a:ea typeface="Titillium Web"/>
                    <a:cs typeface="Titillium Web"/>
                    <a:sym typeface="Titillium Web"/>
                  </a:rPr>
                  <a:t>    </a:t>
                </a:r>
                <a:r>
                  <a:rPr b="1" lang="en-GB" sz="1500">
                    <a:solidFill>
                      <a:srgbClr val="3C78D8"/>
                    </a:solidFill>
                    <a:latin typeface="Titillium Web"/>
                    <a:ea typeface="Titillium Web"/>
                    <a:cs typeface="Titillium Web"/>
                    <a:sym typeface="Titillium Web"/>
                  </a:rPr>
                  <a:t>- I</a:t>
                </a:r>
                <a:r>
                  <a:rPr b="1" lang="en-GB" sz="1500">
                    <a:solidFill>
                      <a:srgbClr val="3C78D8"/>
                    </a:solidFill>
                    <a:latin typeface="Titillium Web"/>
                    <a:ea typeface="Titillium Web"/>
                    <a:cs typeface="Titillium Web"/>
                    <a:sym typeface="Titillium Web"/>
                  </a:rPr>
                  <a:t>t can evolve into a bleeding catastrophe:</a:t>
                </a:r>
                <a:r>
                  <a:rPr lang="en-GB" sz="1500">
                    <a:solidFill>
                      <a:srgbClr val="3C78D8"/>
                    </a:solidFill>
                    <a:latin typeface="Titillium Web"/>
                    <a:ea typeface="Titillium Web"/>
                    <a:cs typeface="Titillium Web"/>
                    <a:sym typeface="Titillium Web"/>
                  </a:rPr>
                  <a:t> </a:t>
                </a:r>
                <a:endParaRPr sz="200">
                  <a:solidFill>
                    <a:srgbClr val="3C78D8"/>
                  </a:solidFill>
                  <a:latin typeface="Titillium Web"/>
                  <a:ea typeface="Titillium Web"/>
                  <a:cs typeface="Titillium Web"/>
                  <a:sym typeface="Titillium Web"/>
                </a:endParaRPr>
              </a:p>
              <a:p>
                <a:pPr indent="0" lvl="0" marL="864000" marR="0" rtl="0" algn="l">
                  <a:lnSpc>
                    <a:spcPct val="100000"/>
                  </a:lnSpc>
                  <a:spcBef>
                    <a:spcPts val="0"/>
                  </a:spcBef>
                  <a:spcAft>
                    <a:spcPts val="0"/>
                  </a:spcAft>
                  <a:buClr>
                    <a:srgbClr val="000000"/>
                  </a:buClr>
                  <a:buSzPts val="1200"/>
                  <a:buFont typeface="Arial"/>
                  <a:buNone/>
                </a:pPr>
                <a:r>
                  <a:t/>
                </a:r>
                <a:endParaRPr sz="300">
                  <a:solidFill>
                    <a:srgbClr val="3C78D8"/>
                  </a:solidFill>
                  <a:latin typeface="Titillium Web"/>
                  <a:ea typeface="Titillium Web"/>
                  <a:cs typeface="Titillium Web"/>
                  <a:sym typeface="Titillium Web"/>
                </a:endParaRPr>
              </a:p>
              <a:p>
                <a:pPr indent="0" lvl="0" marL="864000" marR="0" rtl="0" algn="l">
                  <a:lnSpc>
                    <a:spcPct val="100000"/>
                  </a:lnSpc>
                  <a:spcBef>
                    <a:spcPts val="0"/>
                  </a:spcBef>
                  <a:spcAft>
                    <a:spcPts val="0"/>
                  </a:spcAft>
                  <a:buClr>
                    <a:srgbClr val="000000"/>
                  </a:buClr>
                  <a:buSzPts val="1200"/>
                  <a:buFont typeface="Arial"/>
                  <a:buNone/>
                </a:pPr>
                <a:r>
                  <a:rPr b="1" lang="en-GB" sz="1600">
                    <a:solidFill>
                      <a:srgbClr val="3C78D8"/>
                    </a:solidFill>
                    <a:latin typeface="Titillium Web"/>
                    <a:ea typeface="Titillium Web"/>
                    <a:cs typeface="Titillium Web"/>
                    <a:sym typeface="Titillium Web"/>
                  </a:rPr>
                  <a:t>         - </a:t>
                </a:r>
                <a:r>
                  <a:rPr lang="en-GB" sz="1600">
                    <a:solidFill>
                      <a:srgbClr val="3C78D8"/>
                    </a:solidFill>
                    <a:latin typeface="Titillium Web"/>
                    <a:ea typeface="Titillium Web"/>
                    <a:cs typeface="Titillium Web"/>
                    <a:sym typeface="Titillium Web"/>
                  </a:rPr>
                  <a:t> </a:t>
                </a:r>
                <a:r>
                  <a:rPr lang="en-GB" sz="1500">
                    <a:solidFill>
                      <a:srgbClr val="3C78D8"/>
                    </a:solidFill>
                    <a:latin typeface="Titillium Web"/>
                    <a:ea typeface="Titillium Web"/>
                    <a:cs typeface="Titillium Web"/>
                    <a:sym typeface="Titillium Web"/>
                  </a:rPr>
                  <a:t>platelet and coagulation protein consumption </a:t>
                </a:r>
                <a:endParaRPr sz="1500">
                  <a:solidFill>
                    <a:srgbClr val="3C78D8"/>
                  </a:solidFill>
                  <a:latin typeface="Titillium Web"/>
                  <a:ea typeface="Titillium Web"/>
                  <a:cs typeface="Titillium Web"/>
                  <a:sym typeface="Titillium Web"/>
                </a:endParaRPr>
              </a:p>
              <a:p>
                <a:pPr indent="0" lvl="0" marL="864000" marR="0" rtl="0" algn="l">
                  <a:lnSpc>
                    <a:spcPct val="100000"/>
                  </a:lnSpc>
                  <a:spcBef>
                    <a:spcPts val="0"/>
                  </a:spcBef>
                  <a:spcAft>
                    <a:spcPts val="0"/>
                  </a:spcAft>
                  <a:buClr>
                    <a:srgbClr val="000000"/>
                  </a:buClr>
                  <a:buSzPts val="1200"/>
                  <a:buFont typeface="Arial"/>
                  <a:buNone/>
                </a:pPr>
                <a:r>
                  <a:rPr lang="en-GB" sz="1500">
                    <a:solidFill>
                      <a:srgbClr val="3C78D8"/>
                    </a:solidFill>
                    <a:latin typeface="Titillium Web"/>
                    <a:ea typeface="Titillium Web"/>
                    <a:cs typeface="Titillium Web"/>
                    <a:sym typeface="Titillium Web"/>
                  </a:rPr>
                  <a:t>             (hence the synonym consumption coagulopathy</a:t>
                </a:r>
                <a:r>
                  <a:rPr lang="en-GB" sz="1500">
                    <a:solidFill>
                      <a:srgbClr val="3C78D8"/>
                    </a:solidFill>
                    <a:latin typeface="Titillium Web"/>
                    <a:ea typeface="Titillium Web"/>
                    <a:cs typeface="Titillium Web"/>
                    <a:sym typeface="Titillium Web"/>
                  </a:rPr>
                  <a:t>)</a:t>
                </a:r>
                <a:r>
                  <a:rPr b="1" lang="en-GB" sz="1600">
                    <a:solidFill>
                      <a:srgbClr val="3C78D8"/>
                    </a:solidFill>
                    <a:latin typeface="Titillium Web"/>
                    <a:ea typeface="Titillium Web"/>
                    <a:cs typeface="Titillium Web"/>
                    <a:sym typeface="Titillium Web"/>
                  </a:rPr>
                  <a:t>  </a:t>
                </a:r>
                <a:endParaRPr sz="300">
                  <a:solidFill>
                    <a:srgbClr val="3C78D8"/>
                  </a:solidFill>
                  <a:latin typeface="Titillium Web"/>
                  <a:ea typeface="Titillium Web"/>
                  <a:cs typeface="Titillium Web"/>
                  <a:sym typeface="Titillium Web"/>
                </a:endParaRPr>
              </a:p>
              <a:p>
                <a:pPr indent="0" lvl="0" marL="864000" marR="0" rtl="0" algn="l">
                  <a:lnSpc>
                    <a:spcPct val="100000"/>
                  </a:lnSpc>
                  <a:spcBef>
                    <a:spcPts val="0"/>
                  </a:spcBef>
                  <a:spcAft>
                    <a:spcPts val="0"/>
                  </a:spcAft>
                  <a:buClr>
                    <a:srgbClr val="000000"/>
                  </a:buClr>
                  <a:buSzPts val="1200"/>
                  <a:buFont typeface="Arial"/>
                  <a:buNone/>
                </a:pPr>
                <a:r>
                  <a:t/>
                </a:r>
                <a:endParaRPr sz="300">
                  <a:solidFill>
                    <a:srgbClr val="3C78D8"/>
                  </a:solidFill>
                  <a:latin typeface="Titillium Web"/>
                  <a:ea typeface="Titillium Web"/>
                  <a:cs typeface="Titillium Web"/>
                  <a:sym typeface="Titillium Web"/>
                </a:endParaRPr>
              </a:p>
              <a:p>
                <a:pPr indent="0" lvl="0" marL="864000" marR="0" rtl="0" algn="l">
                  <a:lnSpc>
                    <a:spcPct val="100000"/>
                  </a:lnSpc>
                  <a:spcBef>
                    <a:spcPts val="0"/>
                  </a:spcBef>
                  <a:spcAft>
                    <a:spcPts val="0"/>
                  </a:spcAft>
                  <a:buClr>
                    <a:srgbClr val="000000"/>
                  </a:buClr>
                  <a:buSzPts val="1200"/>
                  <a:buFont typeface="Arial"/>
                  <a:buNone/>
                </a:pPr>
                <a:r>
                  <a:rPr lang="en-GB" sz="1600">
                    <a:solidFill>
                      <a:srgbClr val="3C78D8"/>
                    </a:solidFill>
                    <a:latin typeface="Titillium Web"/>
                    <a:ea typeface="Titillium Web"/>
                    <a:cs typeface="Titillium Web"/>
                    <a:sym typeface="Titillium Web"/>
                  </a:rPr>
                  <a:t>         </a:t>
                </a:r>
                <a:r>
                  <a:rPr b="1" lang="en-GB" sz="1600">
                    <a:solidFill>
                      <a:srgbClr val="3C78D8"/>
                    </a:solidFill>
                    <a:latin typeface="Titillium Web"/>
                    <a:ea typeface="Titillium Web"/>
                    <a:cs typeface="Titillium Web"/>
                    <a:sym typeface="Titillium Web"/>
                  </a:rPr>
                  <a:t>- </a:t>
                </a:r>
                <a:r>
                  <a:rPr lang="en-GB" sz="1600">
                    <a:solidFill>
                      <a:srgbClr val="3C78D8"/>
                    </a:solidFill>
                    <a:latin typeface="Titillium Web"/>
                    <a:ea typeface="Titillium Web"/>
                    <a:cs typeface="Titillium Web"/>
                    <a:sym typeface="Titillium Web"/>
                  </a:rPr>
                  <a:t> </a:t>
                </a:r>
                <a:r>
                  <a:rPr lang="en-GB" sz="1500">
                    <a:solidFill>
                      <a:srgbClr val="3C78D8"/>
                    </a:solidFill>
                    <a:latin typeface="Titillium Web"/>
                    <a:ea typeface="Titillium Web"/>
                    <a:cs typeface="Titillium Web"/>
                    <a:sym typeface="Titillium Web"/>
                  </a:rPr>
                  <a:t>At the same time, fibrinolytic mechan</a:t>
                </a:r>
                <a:r>
                  <a:rPr lang="en-GB" sz="1500">
                    <a:solidFill>
                      <a:srgbClr val="3C78D8"/>
                    </a:solidFill>
                    <a:latin typeface="Titillium Web"/>
                    <a:ea typeface="Titillium Web"/>
                    <a:cs typeface="Titillium Web"/>
                    <a:sym typeface="Titillium Web"/>
                  </a:rPr>
                  <a:t>isms are</a:t>
                </a:r>
                <a:endParaRPr sz="1500">
                  <a:solidFill>
                    <a:srgbClr val="3C78D8"/>
                  </a:solidFill>
                  <a:latin typeface="Titillium Web"/>
                  <a:ea typeface="Titillium Web"/>
                  <a:cs typeface="Titillium Web"/>
                  <a:sym typeface="Titillium Web"/>
                </a:endParaRPr>
              </a:p>
              <a:p>
                <a:pPr indent="0" lvl="0" marL="864000" marR="0" rtl="0" algn="l">
                  <a:lnSpc>
                    <a:spcPct val="100000"/>
                  </a:lnSpc>
                  <a:spcBef>
                    <a:spcPts val="0"/>
                  </a:spcBef>
                  <a:spcAft>
                    <a:spcPts val="0"/>
                  </a:spcAft>
                  <a:buClr>
                    <a:srgbClr val="000000"/>
                  </a:buClr>
                  <a:buSzPts val="1200"/>
                  <a:buFont typeface="Arial"/>
                  <a:buNone/>
                </a:pPr>
                <a:r>
                  <a:rPr lang="en-GB" sz="1500">
                    <a:solidFill>
                      <a:srgbClr val="3C78D8"/>
                    </a:solidFill>
                    <a:latin typeface="Titillium Web"/>
                    <a:ea typeface="Titillium Web"/>
                    <a:cs typeface="Titillium Web"/>
                    <a:sym typeface="Titillium Web"/>
                  </a:rPr>
                  <a:t>              </a:t>
                </a:r>
                <a:r>
                  <a:rPr lang="en-GB" sz="1500">
                    <a:solidFill>
                      <a:srgbClr val="3C78D8"/>
                    </a:solidFill>
                    <a:latin typeface="Titillium Web"/>
                    <a:ea typeface="Titillium Web"/>
                    <a:cs typeface="Titillium Web"/>
                    <a:sym typeface="Titillium Web"/>
                  </a:rPr>
                  <a:t>activated</a:t>
                </a:r>
                <a:r>
                  <a:rPr lang="en-GB" sz="1600">
                    <a:solidFill>
                      <a:srgbClr val="3C78D8"/>
                    </a:solidFill>
                    <a:latin typeface="Titillium Web"/>
                    <a:ea typeface="Titillium Web"/>
                    <a:cs typeface="Titillium Web"/>
                    <a:sym typeface="Titillium Web"/>
                  </a:rPr>
                  <a:t>  </a:t>
                </a:r>
                <a:endParaRPr i="0" sz="1600" u="none" cap="none" strike="noStrike">
                  <a:solidFill>
                    <a:srgbClr val="3C78D8"/>
                  </a:solidFill>
                  <a:latin typeface="Titillium Web"/>
                  <a:ea typeface="Titillium Web"/>
                  <a:cs typeface="Titillium Web"/>
                  <a:sym typeface="Titillium Web"/>
                </a:endParaRPr>
              </a:p>
            </p:txBody>
          </p:sp>
          <p:sp>
            <p:nvSpPr>
              <p:cNvPr id="832" name="Google Shape;832;p18"/>
              <p:cNvSpPr/>
              <p:nvPr/>
            </p:nvSpPr>
            <p:spPr>
              <a:xfrm>
                <a:off x="93135" y="5971853"/>
                <a:ext cx="1302300" cy="1383900"/>
              </a:xfrm>
              <a:prstGeom prst="homePlate">
                <a:avLst>
                  <a:gd fmla="val 50000"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rgbClr val="434343"/>
                    </a:solidFill>
                    <a:latin typeface="Titillium Web"/>
                    <a:ea typeface="Titillium Web"/>
                    <a:cs typeface="Titillium Web"/>
                    <a:sym typeface="Titillium Web"/>
                  </a:rPr>
                  <a:t>Complications</a:t>
                </a:r>
                <a:endParaRPr b="1" i="0" sz="1800" u="none" cap="none" strike="noStrike">
                  <a:solidFill>
                    <a:srgbClr val="434343"/>
                  </a:solidFill>
                  <a:latin typeface="Titillium Web"/>
                  <a:ea typeface="Titillium Web"/>
                  <a:cs typeface="Titillium Web"/>
                  <a:sym typeface="Titillium Web"/>
                </a:endParaRPr>
              </a:p>
            </p:txBody>
          </p:sp>
        </p:grpSp>
        <p:grpSp>
          <p:nvGrpSpPr>
            <p:cNvPr id="833" name="Google Shape;833;p18"/>
            <p:cNvGrpSpPr/>
            <p:nvPr/>
          </p:nvGrpSpPr>
          <p:grpSpPr>
            <a:xfrm>
              <a:off x="1135120" y="6387221"/>
              <a:ext cx="4587760" cy="699785"/>
              <a:chOff x="93135" y="6381017"/>
              <a:chExt cx="3780602" cy="686400"/>
            </a:xfrm>
          </p:grpSpPr>
          <p:sp>
            <p:nvSpPr>
              <p:cNvPr id="834" name="Google Shape;834;p18"/>
              <p:cNvSpPr/>
              <p:nvPr/>
            </p:nvSpPr>
            <p:spPr>
              <a:xfrm>
                <a:off x="779537" y="6381017"/>
                <a:ext cx="3094200" cy="686400"/>
              </a:xfrm>
              <a:prstGeom prst="rect">
                <a:avLst/>
              </a:prstGeom>
              <a:solidFill>
                <a:srgbClr val="FBFBFB"/>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864000" marR="0" rtl="0" algn="ctr">
                  <a:lnSpc>
                    <a:spcPct val="100000"/>
                  </a:lnSpc>
                  <a:spcBef>
                    <a:spcPts val="0"/>
                  </a:spcBef>
                  <a:spcAft>
                    <a:spcPts val="0"/>
                  </a:spcAft>
                  <a:buClr>
                    <a:srgbClr val="000000"/>
                  </a:buClr>
                  <a:buSzPts val="1200"/>
                  <a:buFont typeface="Arial"/>
                  <a:buNone/>
                </a:pPr>
                <a:r>
                  <a:rPr b="1" lang="en-GB" sz="1600">
                    <a:solidFill>
                      <a:srgbClr val="CC0000"/>
                    </a:solidFill>
                    <a:latin typeface="Titillium Web"/>
                    <a:ea typeface="Titillium Web"/>
                    <a:cs typeface="Titillium Web"/>
                    <a:sym typeface="Titillium Web"/>
                  </a:rPr>
                  <a:t>DIC is not a primary disease but rather a potential complication </a:t>
                </a:r>
                <a:r>
                  <a:rPr lang="en-GB" sz="1600">
                    <a:solidFill>
                      <a:srgbClr val="3C78D8"/>
                    </a:solidFill>
                    <a:latin typeface="Titillium Web"/>
                    <a:ea typeface="Titillium Web"/>
                    <a:cs typeface="Titillium Web"/>
                    <a:sym typeface="Titillium Web"/>
                  </a:rPr>
                  <a:t>of any condition associated with widespread activation of thrombin.</a:t>
                </a:r>
                <a:endParaRPr i="0" sz="1600" u="none" cap="none" strike="noStrike">
                  <a:solidFill>
                    <a:srgbClr val="3C78D8"/>
                  </a:solidFill>
                  <a:latin typeface="Titillium Web"/>
                  <a:ea typeface="Titillium Web"/>
                  <a:cs typeface="Titillium Web"/>
                  <a:sym typeface="Titillium Web"/>
                </a:endParaRPr>
              </a:p>
            </p:txBody>
          </p:sp>
          <p:sp>
            <p:nvSpPr>
              <p:cNvPr id="835" name="Google Shape;835;p18"/>
              <p:cNvSpPr/>
              <p:nvPr/>
            </p:nvSpPr>
            <p:spPr>
              <a:xfrm>
                <a:off x="93135" y="6381017"/>
                <a:ext cx="1302300" cy="686400"/>
              </a:xfrm>
              <a:prstGeom prst="homePlate">
                <a:avLst>
                  <a:gd fmla="val 50000"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rgbClr val="434343"/>
                    </a:solidFill>
                    <a:latin typeface="Titillium Web"/>
                    <a:ea typeface="Titillium Web"/>
                    <a:cs typeface="Titillium Web"/>
                    <a:sym typeface="Titillium Web"/>
                  </a:rPr>
                  <a:t>Classification</a:t>
                </a:r>
                <a:endParaRPr b="1" i="0" sz="1800" u="none" cap="none" strike="noStrike">
                  <a:solidFill>
                    <a:srgbClr val="434343"/>
                  </a:solidFill>
                  <a:latin typeface="Titillium Web"/>
                  <a:ea typeface="Titillium Web"/>
                  <a:cs typeface="Titillium Web"/>
                  <a:sym typeface="Titillium Web"/>
                </a:endParaRPr>
              </a:p>
            </p:txBody>
          </p:sp>
        </p:grpSp>
      </p:grpSp>
      <p:pic>
        <p:nvPicPr>
          <p:cNvPr id="836" name="Google Shape;836;p18"/>
          <p:cNvPicPr preferRelativeResize="0"/>
          <p:nvPr/>
        </p:nvPicPr>
        <p:blipFill>
          <a:blip r:embed="rId3">
            <a:alphaModFix/>
          </a:blip>
          <a:stretch>
            <a:fillRect/>
          </a:stretch>
        </p:blipFill>
        <p:spPr>
          <a:xfrm>
            <a:off x="25" y="6498725"/>
            <a:ext cx="4660650" cy="2614349"/>
          </a:xfrm>
          <a:prstGeom prst="rect">
            <a:avLst/>
          </a:prstGeom>
          <a:noFill/>
          <a:ln>
            <a:noFill/>
          </a:ln>
        </p:spPr>
      </p:pic>
      <p:pic>
        <p:nvPicPr>
          <p:cNvPr id="837" name="Google Shape;837;p18"/>
          <p:cNvPicPr preferRelativeResize="0"/>
          <p:nvPr/>
        </p:nvPicPr>
        <p:blipFill>
          <a:blip r:embed="rId4">
            <a:alphaModFix/>
          </a:blip>
          <a:stretch>
            <a:fillRect/>
          </a:stretch>
        </p:blipFill>
        <p:spPr>
          <a:xfrm>
            <a:off x="4660650" y="6498725"/>
            <a:ext cx="2251975" cy="3408463"/>
          </a:xfrm>
          <a:prstGeom prst="rect">
            <a:avLst/>
          </a:prstGeom>
          <a:noFill/>
          <a:ln>
            <a:noFill/>
          </a:ln>
        </p:spPr>
      </p:pic>
      <p:sp>
        <p:nvSpPr>
          <p:cNvPr id="838" name="Google Shape;838;p18"/>
          <p:cNvSpPr txBox="1"/>
          <p:nvPr/>
        </p:nvSpPr>
        <p:spPr>
          <a:xfrm>
            <a:off x="465450" y="243800"/>
            <a:ext cx="17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CC0000"/>
                </a:solidFill>
                <a:latin typeface="Titillium Web"/>
                <a:ea typeface="Titillium Web"/>
                <a:cs typeface="Titillium Web"/>
                <a:sym typeface="Titillium Web"/>
              </a:rPr>
              <a:t>Important</a:t>
            </a:r>
            <a:r>
              <a:rPr b="1" lang="en-GB">
                <a:solidFill>
                  <a:srgbClr val="CC0000"/>
                </a:solidFill>
                <a:latin typeface="Titillium Web"/>
                <a:ea typeface="Titillium Web"/>
                <a:cs typeface="Titillium Web"/>
                <a:sym typeface="Titillium Web"/>
              </a:rPr>
              <a:t> slide </a:t>
            </a:r>
            <a:endParaRPr b="1">
              <a:solidFill>
                <a:srgbClr val="CC0000"/>
              </a:solidFill>
              <a:latin typeface="Titillium Web"/>
              <a:ea typeface="Titillium Web"/>
              <a:cs typeface="Titillium Web"/>
              <a:sym typeface="Titillium Web"/>
            </a:endParaRPr>
          </a:p>
        </p:txBody>
      </p:sp>
      <p:sp>
        <p:nvSpPr>
          <p:cNvPr id="839" name="Google Shape;839;p18"/>
          <p:cNvSpPr/>
          <p:nvPr/>
        </p:nvSpPr>
        <p:spPr>
          <a:xfrm>
            <a:off x="1245000" y="2913575"/>
            <a:ext cx="5613000" cy="626700"/>
          </a:xfrm>
          <a:prstGeom prst="rect">
            <a:avLst/>
          </a:prstGeom>
          <a:solidFill>
            <a:srgbClr val="FBFBFB"/>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864000" marR="0" rtl="0" algn="ctr">
              <a:lnSpc>
                <a:spcPct val="100000"/>
              </a:lnSpc>
              <a:spcBef>
                <a:spcPts val="0"/>
              </a:spcBef>
              <a:spcAft>
                <a:spcPts val="0"/>
              </a:spcAft>
              <a:buClr>
                <a:schemeClr val="dk1"/>
              </a:buClr>
              <a:buSzPts val="1100"/>
              <a:buFont typeface="Arial"/>
              <a:buNone/>
            </a:pPr>
            <a:r>
              <a:rPr lang="en-GB" sz="1600">
                <a:solidFill>
                  <a:srgbClr val="3C78D8"/>
                </a:solidFill>
                <a:latin typeface="Titillium Web"/>
                <a:ea typeface="Titillium Web"/>
                <a:cs typeface="Titillium Web"/>
                <a:sym typeface="Titillium Web"/>
              </a:rPr>
              <a:t>     Although these thrombi are not grossly visible, they are readily apparent microscopically </a:t>
            </a:r>
            <a:endParaRPr sz="1600">
              <a:solidFill>
                <a:srgbClr val="D5A6BD"/>
              </a:solidFill>
              <a:latin typeface="Titillium Web"/>
              <a:ea typeface="Titillium Web"/>
              <a:cs typeface="Titillium Web"/>
              <a:sym typeface="Titillium Web"/>
            </a:endParaRPr>
          </a:p>
        </p:txBody>
      </p:sp>
      <p:sp>
        <p:nvSpPr>
          <p:cNvPr id="840" name="Google Shape;840;p18"/>
          <p:cNvSpPr/>
          <p:nvPr/>
        </p:nvSpPr>
        <p:spPr>
          <a:xfrm>
            <a:off x="-125" y="2913575"/>
            <a:ext cx="2362500" cy="626700"/>
          </a:xfrm>
          <a:prstGeom prst="homePlate">
            <a:avLst>
              <a:gd fmla="val 50000"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rgbClr val="434343"/>
                </a:solidFill>
                <a:latin typeface="Titillium Web"/>
                <a:ea typeface="Titillium Web"/>
                <a:cs typeface="Titillium Web"/>
                <a:sym typeface="Titillium Web"/>
              </a:rPr>
              <a:t>Morphology</a:t>
            </a:r>
            <a:endParaRPr b="1" i="0" sz="1800" u="none" cap="none" strike="noStrike">
              <a:solidFill>
                <a:srgbClr val="434343"/>
              </a:solidFill>
              <a:latin typeface="Titillium Web"/>
              <a:ea typeface="Titillium Web"/>
              <a:cs typeface="Titillium Web"/>
              <a:sym typeface="Titillium We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19"/>
          <p:cNvSpPr txBox="1"/>
          <p:nvPr>
            <p:ph type="title"/>
          </p:nvPr>
        </p:nvSpPr>
        <p:spPr>
          <a:xfrm>
            <a:off x="307188" y="193575"/>
            <a:ext cx="6243600" cy="68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GB" sz="3640"/>
              <a:t>Types of Thrombi</a:t>
            </a:r>
            <a:endParaRPr sz="3640"/>
          </a:p>
        </p:txBody>
      </p:sp>
      <p:graphicFrame>
        <p:nvGraphicFramePr>
          <p:cNvPr id="846" name="Google Shape;846;p19"/>
          <p:cNvGraphicFramePr/>
          <p:nvPr/>
        </p:nvGraphicFramePr>
        <p:xfrm>
          <a:off x="0" y="1019576"/>
          <a:ext cx="3000000" cy="3000000"/>
        </p:xfrm>
        <a:graphic>
          <a:graphicData uri="http://schemas.openxmlformats.org/drawingml/2006/table">
            <a:tbl>
              <a:tblPr>
                <a:noFill/>
                <a:tableStyleId>{78208594-EEB4-4CAB-8CEC-71538D1FA177}</a:tableStyleId>
              </a:tblPr>
              <a:tblGrid>
                <a:gridCol w="1584450"/>
                <a:gridCol w="2562150"/>
                <a:gridCol w="2711400"/>
              </a:tblGrid>
              <a:tr h="504475">
                <a:tc>
                  <a:txBody>
                    <a:bodyPr/>
                    <a:lstStyle/>
                    <a:p>
                      <a:pPr indent="0" lvl="0" marL="0" marR="0" rtl="0" algn="ctr">
                        <a:lnSpc>
                          <a:spcPct val="100000"/>
                        </a:lnSpc>
                        <a:spcBef>
                          <a:spcPts val="0"/>
                        </a:spcBef>
                        <a:spcAft>
                          <a:spcPts val="0"/>
                        </a:spcAft>
                        <a:buClr>
                          <a:srgbClr val="000000"/>
                        </a:buClr>
                        <a:buSzPts val="1100"/>
                        <a:buFont typeface="Arial"/>
                        <a:buNone/>
                      </a:pPr>
                      <a:r>
                        <a:rPr b="1" lang="en-GB" sz="1500">
                          <a:solidFill>
                            <a:srgbClr val="FFFFFF"/>
                          </a:solidFill>
                          <a:latin typeface="Titillium Web"/>
                          <a:ea typeface="Titillium Web"/>
                          <a:cs typeface="Titillium Web"/>
                          <a:sym typeface="Titillium Web"/>
                        </a:rPr>
                        <a:t>Types And Characteristics</a:t>
                      </a:r>
                      <a:endParaRPr b="1" sz="1500" u="none" cap="none" strike="noStrike">
                        <a:solidFill>
                          <a:srgbClr val="FFFFFF"/>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3C7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500">
                          <a:solidFill>
                            <a:srgbClr val="FFFFFF"/>
                          </a:solidFill>
                          <a:latin typeface="Titillium Web"/>
                          <a:ea typeface="Titillium Web"/>
                          <a:cs typeface="Titillium Web"/>
                          <a:sym typeface="Titillium Web"/>
                        </a:rPr>
                        <a:t>Arterial Thrombi</a:t>
                      </a:r>
                      <a:endParaRPr b="1" sz="1500" u="none" cap="none" strike="noStrike">
                        <a:solidFill>
                          <a:srgbClr val="FFFFFF"/>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500">
                          <a:solidFill>
                            <a:srgbClr val="FFFFFF"/>
                          </a:solidFill>
                          <a:latin typeface="Titillium Web"/>
                          <a:ea typeface="Titillium Web"/>
                          <a:cs typeface="Titillium Web"/>
                          <a:sym typeface="Titillium Web"/>
                        </a:rPr>
                        <a:t>Venous Thrombi</a:t>
                      </a:r>
                      <a:endParaRPr b="1" sz="15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b="1" lang="en-GB" sz="1500">
                          <a:solidFill>
                            <a:srgbClr val="FFFFFF"/>
                          </a:solidFill>
                          <a:latin typeface="Titillium Web"/>
                          <a:ea typeface="Titillium Web"/>
                          <a:cs typeface="Titillium Web"/>
                          <a:sym typeface="Titillium Web"/>
                        </a:rPr>
                        <a:t>‘phlebothrombosis’</a:t>
                      </a:r>
                      <a:endParaRPr b="1" sz="15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r>
              <a:tr h="618700">
                <a:tc>
                  <a:txBody>
                    <a:bodyPr/>
                    <a:lstStyle/>
                    <a:p>
                      <a:pPr indent="0" lvl="0" marL="0" marR="0" rtl="0" algn="ctr">
                        <a:lnSpc>
                          <a:spcPct val="100000"/>
                        </a:lnSpc>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Nature</a:t>
                      </a:r>
                      <a:endParaRPr b="1" u="none" cap="none" strike="noStrike">
                        <a:solidFill>
                          <a:srgbClr val="434343"/>
                        </a:solidFill>
                        <a:latin typeface="Titillium Web"/>
                        <a:ea typeface="Titillium Web"/>
                        <a:cs typeface="Titillium Web"/>
                        <a:sym typeface="Titillium Web"/>
                      </a:endParaRPr>
                    </a:p>
                  </a:txBody>
                  <a:tcPr marT="83750" marB="8375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300">
                          <a:solidFill>
                            <a:srgbClr val="434343"/>
                          </a:solidFill>
                          <a:latin typeface="Titillium Web"/>
                          <a:ea typeface="Titillium Web"/>
                          <a:cs typeface="Titillium Web"/>
                          <a:sym typeface="Titillium Web"/>
                        </a:rPr>
                        <a:t>Usually </a:t>
                      </a:r>
                      <a:r>
                        <a:rPr b="1" lang="en-GB" sz="1300">
                          <a:solidFill>
                            <a:srgbClr val="434343"/>
                          </a:solidFill>
                          <a:latin typeface="Titillium Web"/>
                          <a:ea typeface="Titillium Web"/>
                          <a:cs typeface="Titillium Web"/>
                          <a:sym typeface="Titillium Web"/>
                        </a:rPr>
                        <a:t>occlusive</a:t>
                      </a:r>
                      <a:endParaRPr b="1" sz="1300" u="none" cap="none" strike="noStrike">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300">
                          <a:solidFill>
                            <a:srgbClr val="434343"/>
                          </a:solidFill>
                          <a:latin typeface="Titillium Web"/>
                          <a:ea typeface="Titillium Web"/>
                          <a:cs typeface="Titillium Web"/>
                          <a:sym typeface="Titillium Web"/>
                        </a:rPr>
                        <a:t>Almost invariably occlusive, and </a:t>
                      </a:r>
                      <a:r>
                        <a:rPr lang="en-GB" sz="1300">
                          <a:solidFill>
                            <a:srgbClr val="3C78D8"/>
                          </a:solidFill>
                          <a:latin typeface="Titillium Web"/>
                          <a:ea typeface="Titillium Web"/>
                          <a:cs typeface="Titillium Web"/>
                          <a:sym typeface="Titillium Web"/>
                        </a:rPr>
                        <a:t>often occurs at sites of stasis</a:t>
                      </a:r>
                      <a:r>
                        <a:rPr lang="en-GB" sz="1300">
                          <a:solidFill>
                            <a:srgbClr val="434343"/>
                          </a:solidFill>
                          <a:latin typeface="Titillium Web"/>
                          <a:ea typeface="Titillium Web"/>
                          <a:cs typeface="Titillium Web"/>
                          <a:sym typeface="Titillium Web"/>
                        </a:rPr>
                        <a:t> </a:t>
                      </a:r>
                      <a:r>
                        <a:rPr b="1" lang="en-GB" sz="1300">
                          <a:solidFill>
                            <a:srgbClr val="A64D79"/>
                          </a:solidFill>
                          <a:latin typeface="Titillium Web"/>
                          <a:ea typeface="Titillium Web"/>
                          <a:cs typeface="Titillium Web"/>
                          <a:sym typeface="Titillium Web"/>
                        </a:rPr>
                        <a:t>taking the shape of the vein</a:t>
                      </a:r>
                      <a:endParaRPr b="1" sz="1300" u="none" cap="none" strike="noStrike">
                        <a:solidFill>
                          <a:srgbClr val="A64D79"/>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041625">
                <a:tc>
                  <a:txBody>
                    <a:bodyPr/>
                    <a:lstStyle/>
                    <a:p>
                      <a:pPr indent="0" lvl="0" marL="0" marR="0" rtl="0" algn="ctr">
                        <a:lnSpc>
                          <a:spcPct val="100000"/>
                        </a:lnSpc>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Setting</a:t>
                      </a:r>
                      <a:endParaRPr b="1" baseline="30000" u="none" cap="none" strike="noStrike">
                        <a:solidFill>
                          <a:srgbClr val="434343"/>
                        </a:solidFill>
                        <a:latin typeface="Titillium Web"/>
                        <a:ea typeface="Titillium Web"/>
                        <a:cs typeface="Titillium Web"/>
                        <a:sym typeface="Titillium Web"/>
                      </a:endParaRPr>
                    </a:p>
                  </a:txBody>
                  <a:tcPr marT="83750" marB="8375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300">
                          <a:solidFill>
                            <a:srgbClr val="434343"/>
                          </a:solidFill>
                          <a:latin typeface="Titillium Web"/>
                          <a:ea typeface="Titillium Web"/>
                          <a:cs typeface="Titillium Web"/>
                          <a:sym typeface="Titillium Web"/>
                        </a:rPr>
                        <a:t>Usually superimposed on a </a:t>
                      </a:r>
                      <a:r>
                        <a:rPr b="1" lang="en-GB" sz="1300">
                          <a:solidFill>
                            <a:srgbClr val="434343"/>
                          </a:solidFill>
                          <a:latin typeface="Titillium Web"/>
                          <a:ea typeface="Titillium Web"/>
                          <a:cs typeface="Titillium Web"/>
                          <a:sym typeface="Titillium Web"/>
                        </a:rPr>
                        <a:t>ru</a:t>
                      </a:r>
                      <a:r>
                        <a:rPr b="1" lang="en-GB" sz="1300">
                          <a:solidFill>
                            <a:srgbClr val="434343"/>
                          </a:solidFill>
                          <a:latin typeface="Titillium Web"/>
                          <a:ea typeface="Titillium Web"/>
                          <a:cs typeface="Titillium Web"/>
                          <a:sym typeface="Titillium Web"/>
                        </a:rPr>
                        <a:t>ptured atherosclerotic plaque</a:t>
                      </a:r>
                      <a:r>
                        <a:rPr lang="en-GB" sz="1300">
                          <a:solidFill>
                            <a:srgbClr val="434343"/>
                          </a:solidFill>
                          <a:latin typeface="Titillium Web"/>
                          <a:ea typeface="Titillium Web"/>
                          <a:cs typeface="Titillium Web"/>
                          <a:sym typeface="Titillium Web"/>
                        </a:rPr>
                        <a:t>, </a:t>
                      </a:r>
                      <a:r>
                        <a:rPr lang="en-GB" sz="1300">
                          <a:solidFill>
                            <a:srgbClr val="3C78D8"/>
                          </a:solidFill>
                          <a:latin typeface="Titillium Web"/>
                          <a:ea typeface="Titillium Web"/>
                          <a:cs typeface="Titillium Web"/>
                          <a:sym typeface="Titillium Web"/>
                        </a:rPr>
                        <a:t>but other vascular injuries (vasculitis, trauma) may be the underlying cause.</a:t>
                      </a:r>
                      <a:endParaRPr sz="1300" u="none" cap="none" strike="noStrike">
                        <a:solidFill>
                          <a:srgbClr val="3C78D8"/>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200">
                          <a:solidFill>
                            <a:srgbClr val="434343"/>
                          </a:solidFill>
                          <a:latin typeface="Titillium Web"/>
                          <a:ea typeface="Titillium Web"/>
                          <a:cs typeface="Titillium Web"/>
                          <a:sym typeface="Titillium Web"/>
                        </a:rPr>
                        <a:t>These thrombi form in the relatively static venous circulation so they tend to contain more enmeshed RBCs (and relatively few platelets) therefore they are known as </a:t>
                      </a:r>
                      <a:r>
                        <a:rPr b="1" lang="en-GB" sz="1200">
                          <a:solidFill>
                            <a:srgbClr val="434343"/>
                          </a:solidFill>
                          <a:latin typeface="Titillium Web"/>
                          <a:ea typeface="Titillium Web"/>
                          <a:cs typeface="Titillium Web"/>
                          <a:sym typeface="Titillium Web"/>
                        </a:rPr>
                        <a:t>red</a:t>
                      </a:r>
                      <a:r>
                        <a:rPr lang="en-GB" sz="1200">
                          <a:solidFill>
                            <a:srgbClr val="434343"/>
                          </a:solidFill>
                          <a:latin typeface="Titillium Web"/>
                          <a:ea typeface="Titillium Web"/>
                          <a:cs typeface="Titillium Web"/>
                          <a:sym typeface="Titillium Web"/>
                        </a:rPr>
                        <a:t>, or </a:t>
                      </a:r>
                      <a:r>
                        <a:rPr b="1" lang="en-GB" sz="1200">
                          <a:solidFill>
                            <a:srgbClr val="434343"/>
                          </a:solidFill>
                          <a:latin typeface="Titillium Web"/>
                          <a:ea typeface="Titillium Web"/>
                          <a:cs typeface="Titillium Web"/>
                          <a:sym typeface="Titillium Web"/>
                        </a:rPr>
                        <a:t>stasis thrombi</a:t>
                      </a:r>
                      <a:r>
                        <a:rPr b="1" lang="en-GB" sz="1300">
                          <a:solidFill>
                            <a:srgbClr val="434343"/>
                          </a:solidFill>
                          <a:latin typeface="Titillium Web"/>
                          <a:ea typeface="Titillium Web"/>
                          <a:cs typeface="Titillium Web"/>
                          <a:sym typeface="Titillium Web"/>
                        </a:rPr>
                        <a:t>.</a:t>
                      </a:r>
                      <a:endParaRPr b="1" sz="1300" u="none" cap="none" strike="noStrike">
                        <a:solidFill>
                          <a:srgbClr val="434343"/>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65225">
                <a:tc>
                  <a:txBody>
                    <a:bodyPr/>
                    <a:lstStyle/>
                    <a:p>
                      <a:pPr indent="0" lvl="0" marL="0" marR="0" rtl="0" algn="ctr">
                        <a:lnSpc>
                          <a:spcPct val="100000"/>
                        </a:lnSpc>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Most affected sites</a:t>
                      </a:r>
                      <a:endParaRPr b="1" baseline="30000" sz="1500" u="none" cap="none" strike="noStrike">
                        <a:solidFill>
                          <a:srgbClr val="434343"/>
                        </a:solidFill>
                        <a:latin typeface="Titillium Web"/>
                        <a:ea typeface="Titillium Web"/>
                        <a:cs typeface="Titillium Web"/>
                        <a:sym typeface="Titillium Web"/>
                      </a:endParaRPr>
                    </a:p>
                  </a:txBody>
                  <a:tcPr marT="83750" marB="8375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300">
                          <a:solidFill>
                            <a:srgbClr val="434343"/>
                          </a:solidFill>
                          <a:latin typeface="Titillium Web"/>
                          <a:ea typeface="Titillium Web"/>
                          <a:cs typeface="Titillium Web"/>
                          <a:sym typeface="Titillium Web"/>
                        </a:rPr>
                        <a:t>Most common</a:t>
                      </a:r>
                      <a:r>
                        <a:rPr lang="en-GB" sz="1300">
                          <a:solidFill>
                            <a:srgbClr val="434343"/>
                          </a:solidFill>
                          <a:latin typeface="Titillium Web"/>
                          <a:ea typeface="Titillium Web"/>
                          <a:cs typeface="Titillium Web"/>
                          <a:sym typeface="Titillium Web"/>
                        </a:rPr>
                        <a:t> sites in descending order, are coronary, cerebral, and femoral arteries.</a:t>
                      </a:r>
                      <a:endParaRPr sz="1300" u="none" cap="none" strike="noStrike">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200">
                          <a:solidFill>
                            <a:srgbClr val="434343"/>
                          </a:solidFill>
                          <a:latin typeface="Titillium Web"/>
                          <a:ea typeface="Titillium Web"/>
                          <a:cs typeface="Titillium Web"/>
                          <a:sym typeface="Titillium Web"/>
                        </a:rPr>
                        <a:t>Veins of the </a:t>
                      </a:r>
                      <a:r>
                        <a:rPr b="1" lang="en-GB" sz="1200">
                          <a:solidFill>
                            <a:srgbClr val="434343"/>
                          </a:solidFill>
                          <a:latin typeface="Titillium Web"/>
                          <a:ea typeface="Titillium Web"/>
                          <a:cs typeface="Titillium Web"/>
                          <a:sym typeface="Titillium Web"/>
                        </a:rPr>
                        <a:t>lower extremities</a:t>
                      </a:r>
                      <a:r>
                        <a:rPr lang="en-GB" sz="1200">
                          <a:solidFill>
                            <a:srgbClr val="434343"/>
                          </a:solidFill>
                          <a:latin typeface="Titillium Web"/>
                          <a:ea typeface="Titillium Web"/>
                          <a:cs typeface="Titillium Web"/>
                          <a:sym typeface="Titillium Web"/>
                        </a:rPr>
                        <a:t> </a:t>
                      </a:r>
                      <a:endParaRPr sz="1200">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lang="en-GB" sz="1200">
                          <a:solidFill>
                            <a:srgbClr val="434343"/>
                          </a:solidFill>
                          <a:latin typeface="Titillium Web"/>
                          <a:ea typeface="Titillium Web"/>
                          <a:cs typeface="Titillium Web"/>
                          <a:sym typeface="Titillium Web"/>
                        </a:rPr>
                        <a:t>(90% of cases</a:t>
                      </a:r>
                      <a:r>
                        <a:rPr lang="en-GB" sz="1300">
                          <a:solidFill>
                            <a:srgbClr val="434343"/>
                          </a:solidFill>
                          <a:latin typeface="Titillium Web"/>
                          <a:ea typeface="Titillium Web"/>
                          <a:cs typeface="Titillium Web"/>
                          <a:sym typeface="Titillium Web"/>
                        </a:rPr>
                        <a:t>)</a:t>
                      </a:r>
                      <a:endParaRPr sz="300">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t/>
                      </a:r>
                      <a:endParaRPr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rPr b="1" lang="en-GB" sz="1100">
                          <a:solidFill>
                            <a:srgbClr val="3C78D8"/>
                          </a:solidFill>
                          <a:latin typeface="Titillium Web"/>
                          <a:ea typeface="Titillium Web"/>
                          <a:cs typeface="Titillium Web"/>
                          <a:sym typeface="Titillium Web"/>
                        </a:rPr>
                        <a:t>   -</a:t>
                      </a:r>
                      <a:r>
                        <a:rPr lang="en-GB" sz="1100">
                          <a:solidFill>
                            <a:srgbClr val="3C78D8"/>
                          </a:solidFill>
                          <a:latin typeface="Titillium Web"/>
                          <a:ea typeface="Titillium Web"/>
                          <a:cs typeface="Titillium Web"/>
                          <a:sym typeface="Titillium Web"/>
                        </a:rPr>
                        <a:t> Upper extremities, periprostatic plexus,</a:t>
                      </a:r>
                      <a:endParaRPr sz="1100">
                        <a:solidFill>
                          <a:srgbClr val="3C78D8"/>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rPr lang="en-GB" sz="1100">
                          <a:solidFill>
                            <a:srgbClr val="3C78D8"/>
                          </a:solidFill>
                          <a:latin typeface="Titillium Web"/>
                          <a:ea typeface="Titillium Web"/>
                          <a:cs typeface="Titillium Web"/>
                          <a:sym typeface="Titillium Web"/>
                        </a:rPr>
                        <a:t>      or the ovarian and periuterine veins can </a:t>
                      </a:r>
                      <a:br>
                        <a:rPr lang="en-GB" sz="1100">
                          <a:solidFill>
                            <a:srgbClr val="3C78D8"/>
                          </a:solidFill>
                          <a:latin typeface="Titillium Web"/>
                          <a:ea typeface="Titillium Web"/>
                          <a:cs typeface="Titillium Web"/>
                          <a:sym typeface="Titillium Web"/>
                        </a:rPr>
                      </a:br>
                      <a:r>
                        <a:rPr lang="en-GB" sz="1100">
                          <a:solidFill>
                            <a:srgbClr val="3C78D8"/>
                          </a:solidFill>
                          <a:latin typeface="Titillium Web"/>
                          <a:ea typeface="Titillium Web"/>
                          <a:cs typeface="Titillium Web"/>
                          <a:sym typeface="Titillium Web"/>
                        </a:rPr>
                        <a:t>      also be affected.</a:t>
                      </a:r>
                      <a:endParaRPr sz="300">
                        <a:solidFill>
                          <a:srgbClr val="3C78D8"/>
                        </a:solidFill>
                        <a:latin typeface="Titillium Web"/>
                        <a:ea typeface="Titillium Web"/>
                        <a:cs typeface="Titillium Web"/>
                        <a:sym typeface="Titillium Web"/>
                      </a:endParaRPr>
                    </a:p>
                    <a:p>
                      <a:pPr indent="0" lvl="0" marL="0" rtl="0" algn="ctr">
                        <a:lnSpc>
                          <a:spcPct val="115000"/>
                        </a:lnSpc>
                        <a:spcBef>
                          <a:spcPts val="0"/>
                        </a:spcBef>
                        <a:spcAft>
                          <a:spcPts val="0"/>
                        </a:spcAft>
                        <a:buClr>
                          <a:schemeClr val="dk1"/>
                        </a:buClr>
                        <a:buSzPts val="1100"/>
                        <a:buFont typeface="Arial"/>
                        <a:buNone/>
                      </a:pPr>
                      <a:r>
                        <a:t/>
                      </a:r>
                      <a:endParaRPr sz="300">
                        <a:solidFill>
                          <a:srgbClr val="3C78D8"/>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rPr b="1" lang="en-GB" sz="1100">
                          <a:solidFill>
                            <a:srgbClr val="3C78D8"/>
                          </a:solidFill>
                          <a:latin typeface="Titillium Web"/>
                          <a:ea typeface="Titillium Web"/>
                          <a:cs typeface="Titillium Web"/>
                          <a:sym typeface="Titillium Web"/>
                        </a:rPr>
                        <a:t>   - </a:t>
                      </a:r>
                      <a:r>
                        <a:rPr lang="en-GB" sz="1100">
                          <a:solidFill>
                            <a:srgbClr val="3C78D8"/>
                          </a:solidFill>
                          <a:latin typeface="Titillium Web"/>
                          <a:ea typeface="Titillium Web"/>
                          <a:cs typeface="Titillium Web"/>
                          <a:sym typeface="Titillium Web"/>
                        </a:rPr>
                        <a:t>Under special circumstances, they can  </a:t>
                      </a:r>
                      <a:endParaRPr sz="1100">
                        <a:solidFill>
                          <a:srgbClr val="3C78D8"/>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rPr lang="en-GB" sz="1100">
                          <a:solidFill>
                            <a:srgbClr val="3C78D8"/>
                          </a:solidFill>
                          <a:latin typeface="Titillium Web"/>
                          <a:ea typeface="Titillium Web"/>
                          <a:cs typeface="Titillium Web"/>
                          <a:sym typeface="Titillium Web"/>
                        </a:rPr>
                        <a:t>      also occur in the dural sinuses, portal </a:t>
                      </a:r>
                      <a:endParaRPr sz="1100">
                        <a:solidFill>
                          <a:srgbClr val="3C78D8"/>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rPr lang="en-GB" sz="1100">
                          <a:solidFill>
                            <a:srgbClr val="3C78D8"/>
                          </a:solidFill>
                          <a:latin typeface="Titillium Web"/>
                          <a:ea typeface="Titillium Web"/>
                          <a:cs typeface="Titillium Web"/>
                          <a:sym typeface="Titillium Web"/>
                        </a:rPr>
                        <a:t>      vein, or hepatic vein.</a:t>
                      </a:r>
                      <a:endParaRPr sz="1300">
                        <a:solidFill>
                          <a:srgbClr val="434343"/>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44250">
                <a:tc>
                  <a:txBody>
                    <a:bodyPr/>
                    <a:lstStyle/>
                    <a:p>
                      <a:pPr indent="0" lvl="0" marL="0" marR="0" rtl="0" algn="ctr">
                        <a:lnSpc>
                          <a:spcPct val="100000"/>
                        </a:lnSpc>
                        <a:spcBef>
                          <a:spcPts val="0"/>
                        </a:spcBef>
                        <a:spcAft>
                          <a:spcPts val="0"/>
                        </a:spcAft>
                        <a:buClr>
                          <a:srgbClr val="000000"/>
                        </a:buClr>
                        <a:buSzPts val="1200"/>
                        <a:buFont typeface="Arial"/>
                        <a:buNone/>
                      </a:pPr>
                      <a:r>
                        <a:t/>
                      </a:r>
                      <a:endParaRPr b="1" sz="1500">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t/>
                      </a:r>
                      <a:endParaRPr b="1" sz="800">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Gross appearance</a:t>
                      </a:r>
                      <a:endParaRPr b="1" sz="1500" u="none" cap="none" strike="noStrike">
                        <a:solidFill>
                          <a:srgbClr val="434343"/>
                        </a:solidFill>
                        <a:latin typeface="Titillium Web"/>
                        <a:ea typeface="Titillium Web"/>
                        <a:cs typeface="Titillium Web"/>
                        <a:sym typeface="Titillium Web"/>
                      </a:endParaRPr>
                    </a:p>
                  </a:txBody>
                  <a:tcPr marT="83750" marB="83750"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300">
                          <a:solidFill>
                            <a:srgbClr val="434343"/>
                          </a:solidFill>
                          <a:latin typeface="Titillium Web"/>
                          <a:ea typeface="Titillium Web"/>
                          <a:cs typeface="Titillium Web"/>
                          <a:sym typeface="Titillium Web"/>
                        </a:rPr>
                        <a:t>Gray-white and friable</a:t>
                      </a:r>
                      <a:endParaRPr sz="1300">
                        <a:solidFill>
                          <a:srgbClr val="434343"/>
                        </a:solidFill>
                        <a:latin typeface="Titillium Web"/>
                        <a:ea typeface="Titillium Web"/>
                        <a:cs typeface="Titillium Web"/>
                        <a:sym typeface="Titillium Web"/>
                      </a:endParaRPr>
                    </a:p>
                  </a:txBody>
                  <a:tcPr marT="74300" marB="74300"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200">
                          <a:solidFill>
                            <a:srgbClr val="434343"/>
                          </a:solidFill>
                          <a:latin typeface="Titillium Web"/>
                          <a:ea typeface="Titillium Web"/>
                          <a:cs typeface="Titillium Web"/>
                          <a:sym typeface="Titillium Web"/>
                        </a:rPr>
                        <a:t>Red</a:t>
                      </a:r>
                      <a:endParaRPr b="1" sz="1200" u="none" cap="none" strike="noStrike">
                        <a:solidFill>
                          <a:srgbClr val="434343"/>
                        </a:solidFill>
                        <a:latin typeface="Titillium Web"/>
                        <a:ea typeface="Titillium Web"/>
                        <a:cs typeface="Titillium Web"/>
                        <a:sym typeface="Titillium Web"/>
                      </a:endParaRPr>
                    </a:p>
                  </a:txBody>
                  <a:tcPr marT="74300" marB="74300"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847" name="Google Shape;847;p19"/>
          <p:cNvPicPr preferRelativeResize="0"/>
          <p:nvPr/>
        </p:nvPicPr>
        <p:blipFill>
          <a:blip r:embed="rId3">
            <a:alphaModFix/>
          </a:blip>
          <a:stretch>
            <a:fillRect/>
          </a:stretch>
        </p:blipFill>
        <p:spPr>
          <a:xfrm>
            <a:off x="4146600" y="5571525"/>
            <a:ext cx="2711400" cy="1326850"/>
          </a:xfrm>
          <a:prstGeom prst="rect">
            <a:avLst/>
          </a:prstGeom>
          <a:noFill/>
          <a:ln>
            <a:noFill/>
          </a:ln>
        </p:spPr>
      </p:pic>
      <p:pic>
        <p:nvPicPr>
          <p:cNvPr id="848" name="Google Shape;848;p19"/>
          <p:cNvPicPr preferRelativeResize="0"/>
          <p:nvPr/>
        </p:nvPicPr>
        <p:blipFill>
          <a:blip r:embed="rId4">
            <a:alphaModFix/>
          </a:blip>
          <a:stretch>
            <a:fillRect/>
          </a:stretch>
        </p:blipFill>
        <p:spPr>
          <a:xfrm>
            <a:off x="1584450" y="5571525"/>
            <a:ext cx="2562150" cy="1283525"/>
          </a:xfrm>
          <a:prstGeom prst="rect">
            <a:avLst/>
          </a:prstGeom>
          <a:noFill/>
          <a:ln>
            <a:noFill/>
          </a:ln>
        </p:spPr>
      </p:pic>
      <p:graphicFrame>
        <p:nvGraphicFramePr>
          <p:cNvPr id="849" name="Google Shape;849;p19"/>
          <p:cNvGraphicFramePr/>
          <p:nvPr/>
        </p:nvGraphicFramePr>
        <p:xfrm>
          <a:off x="-10" y="6855056"/>
          <a:ext cx="3000000" cy="3000000"/>
        </p:xfrm>
        <a:graphic>
          <a:graphicData uri="http://schemas.openxmlformats.org/drawingml/2006/table">
            <a:tbl>
              <a:tblPr>
                <a:noFill/>
                <a:tableStyleId>{78208594-EEB4-4CAB-8CEC-71538D1FA177}</a:tableStyleId>
              </a:tblPr>
              <a:tblGrid>
                <a:gridCol w="3437750"/>
                <a:gridCol w="3420250"/>
              </a:tblGrid>
              <a:tr h="651225">
                <a:tc gridSpan="2">
                  <a:txBody>
                    <a:bodyPr/>
                    <a:lstStyle/>
                    <a:p>
                      <a:pPr indent="0" lvl="0" marL="0" marR="0" rtl="0" algn="ctr">
                        <a:lnSpc>
                          <a:spcPct val="100000"/>
                        </a:lnSpc>
                        <a:spcBef>
                          <a:spcPts val="0"/>
                        </a:spcBef>
                        <a:spcAft>
                          <a:spcPts val="0"/>
                        </a:spcAft>
                        <a:buClr>
                          <a:srgbClr val="000000"/>
                        </a:buClr>
                        <a:buSzPts val="1500"/>
                        <a:buFont typeface="Arial"/>
                        <a:buNone/>
                      </a:pPr>
                      <a:r>
                        <a:rPr b="1" lang="en-GB" sz="1700">
                          <a:solidFill>
                            <a:srgbClr val="FFFFFF"/>
                          </a:solidFill>
                          <a:latin typeface="Titillium Web"/>
                          <a:ea typeface="Titillium Web"/>
                          <a:cs typeface="Titillium Web"/>
                          <a:sym typeface="Titillium Web"/>
                        </a:rPr>
                        <a:t>Thrombi on heart valves</a:t>
                      </a:r>
                      <a:endParaRPr b="1" sz="17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rPr lang="en-GB" sz="1700">
                          <a:solidFill>
                            <a:srgbClr val="FFFFFF"/>
                          </a:solidFill>
                          <a:latin typeface="Titillium Web"/>
                          <a:ea typeface="Titillium Web"/>
                          <a:cs typeface="Titillium Web"/>
                          <a:sym typeface="Titillium Web"/>
                        </a:rPr>
                        <a:t>‘Vegetations’</a:t>
                      </a:r>
                      <a:endParaRPr sz="17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solidFill>
                      <a:srgbClr val="1155CC"/>
                    </a:solidFill>
                  </a:tcPr>
                </a:tc>
                <a:tc hMerge="1"/>
              </a:tr>
              <a:tr h="367200">
                <a:tc>
                  <a:txBody>
                    <a:bodyPr/>
                    <a:lstStyle/>
                    <a:p>
                      <a:pPr indent="0" lvl="0" marL="0" marR="0" rtl="0" algn="ctr">
                        <a:lnSpc>
                          <a:spcPct val="100000"/>
                        </a:lnSpc>
                        <a:spcBef>
                          <a:spcPts val="0"/>
                        </a:spcBef>
                        <a:spcAft>
                          <a:spcPts val="0"/>
                        </a:spcAft>
                        <a:buClr>
                          <a:srgbClr val="000000"/>
                        </a:buClr>
                        <a:buSzPts val="1100"/>
                        <a:buFont typeface="Arial"/>
                        <a:buNone/>
                      </a:pPr>
                      <a:r>
                        <a:rPr lang="en-GB" sz="1500">
                          <a:solidFill>
                            <a:schemeClr val="lt1"/>
                          </a:solidFill>
                          <a:latin typeface="Titillium Web"/>
                          <a:ea typeface="Titillium Web"/>
                          <a:cs typeface="Titillium Web"/>
                          <a:sym typeface="Titillium Web"/>
                        </a:rPr>
                        <a:t>Infective</a:t>
                      </a:r>
                      <a:endParaRPr sz="1500" u="none" cap="none" strike="noStrike">
                        <a:solidFill>
                          <a:schemeClr val="lt1"/>
                        </a:solidFill>
                        <a:latin typeface="Titillium Web"/>
                        <a:ea typeface="Titillium Web"/>
                        <a:cs typeface="Titillium Web"/>
                        <a:sym typeface="Titillium Web"/>
                      </a:endParaRPr>
                    </a:p>
                  </a:txBody>
                  <a:tcPr marT="74300" marB="74300"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3C7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500">
                          <a:solidFill>
                            <a:schemeClr val="lt1"/>
                          </a:solidFill>
                          <a:latin typeface="Titillium Web"/>
                          <a:ea typeface="Titillium Web"/>
                          <a:cs typeface="Titillium Web"/>
                          <a:sym typeface="Titillium Web"/>
                        </a:rPr>
                        <a:t>Sterile</a:t>
                      </a:r>
                      <a:endParaRPr sz="1500" u="none" cap="none" strike="noStrike">
                        <a:solidFill>
                          <a:schemeClr val="lt1"/>
                        </a:solidFill>
                        <a:latin typeface="Titillium Web"/>
                        <a:ea typeface="Titillium Web"/>
                        <a:cs typeface="Titillium Web"/>
                        <a:sym typeface="Titillium Web"/>
                      </a:endParaRPr>
                    </a:p>
                  </a:txBody>
                  <a:tcPr marT="74300" marB="74300"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3C78D8"/>
                    </a:solidFill>
                  </a:tcPr>
                </a:tc>
              </a:tr>
              <a:tr h="1954975">
                <a:tc>
                  <a:txBody>
                    <a:bodyPr/>
                    <a:lstStyle/>
                    <a:p>
                      <a:pPr indent="0" lvl="0" marL="0" marR="0" rtl="0" algn="ctr">
                        <a:lnSpc>
                          <a:spcPct val="115000"/>
                        </a:lnSpc>
                        <a:spcBef>
                          <a:spcPts val="0"/>
                        </a:spcBef>
                        <a:spcAft>
                          <a:spcPts val="0"/>
                        </a:spcAft>
                        <a:buClr>
                          <a:srgbClr val="000000"/>
                        </a:buClr>
                        <a:buSzPts val="1100"/>
                        <a:buFont typeface="Arial"/>
                        <a:buNone/>
                      </a:pPr>
                      <a:r>
                        <a:rPr b="1" lang="en-GB">
                          <a:solidFill>
                            <a:srgbClr val="434343"/>
                          </a:solidFill>
                          <a:latin typeface="Titillium Web"/>
                          <a:ea typeface="Titillium Web"/>
                          <a:cs typeface="Titillium Web"/>
                          <a:sym typeface="Titillium Web"/>
                        </a:rPr>
                        <a:t>Infective endocarditis:</a:t>
                      </a:r>
                      <a:r>
                        <a:rPr lang="en-GB" sz="1300">
                          <a:solidFill>
                            <a:srgbClr val="434343"/>
                          </a:solidFill>
                          <a:latin typeface="Titillium Web"/>
                          <a:ea typeface="Titillium Web"/>
                          <a:cs typeface="Titillium Web"/>
                          <a:sym typeface="Titillium Web"/>
                        </a:rPr>
                        <a:t> bacterial or fungal blood-borne infections may result in the</a:t>
                      </a:r>
                      <a:endParaRPr sz="1300">
                        <a:solidFill>
                          <a:srgbClr val="434343"/>
                        </a:solidFill>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100"/>
                        <a:buFont typeface="Arial"/>
                        <a:buNone/>
                      </a:pPr>
                      <a:r>
                        <a:rPr lang="en-GB" sz="1300">
                          <a:solidFill>
                            <a:srgbClr val="434343"/>
                          </a:solidFill>
                          <a:latin typeface="Titillium Web"/>
                          <a:ea typeface="Titillium Web"/>
                          <a:cs typeface="Titillium Web"/>
                          <a:sym typeface="Titillium Web"/>
                        </a:rPr>
                        <a:t> development of large thrombotic masses on heart valves.</a:t>
                      </a:r>
                      <a:endParaRPr sz="1300" u="none" cap="none" strike="noStrike">
                        <a:solidFill>
                          <a:srgbClr val="434343"/>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a:solidFill>
                            <a:srgbClr val="434343"/>
                          </a:solidFill>
                          <a:latin typeface="Titillium Web"/>
                          <a:ea typeface="Titillium Web"/>
                          <a:cs typeface="Titillium Web"/>
                          <a:sym typeface="Titillium Web"/>
                        </a:rPr>
                        <a:t>Non-bacterial thrombotic endocarditis:</a:t>
                      </a:r>
                      <a:endParaRPr b="1">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lang="en-GB" sz="1200">
                          <a:solidFill>
                            <a:srgbClr val="434343"/>
                          </a:solidFill>
                          <a:latin typeface="Titillium Web"/>
                          <a:ea typeface="Titillium Web"/>
                          <a:cs typeface="Titillium Web"/>
                          <a:sym typeface="Titillium Web"/>
                        </a:rPr>
                        <a:t>   Is non-infective vegetations on valves in </a:t>
                      </a:r>
                      <a:endParaRPr sz="1200">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lang="en-GB" sz="1200">
                          <a:solidFill>
                            <a:srgbClr val="434343"/>
                          </a:solidFill>
                          <a:latin typeface="Titillium Web"/>
                          <a:ea typeface="Titillium Web"/>
                          <a:cs typeface="Titillium Web"/>
                          <a:sym typeface="Titillium Web"/>
                        </a:rPr>
                        <a:t>Patients with:</a:t>
                      </a:r>
                      <a:endParaRPr sz="300">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t/>
                      </a:r>
                      <a:endParaRPr sz="300">
                        <a:solidFill>
                          <a:srgbClr val="434343"/>
                        </a:solidFill>
                        <a:latin typeface="Titillium Web"/>
                        <a:ea typeface="Titillium Web"/>
                        <a:cs typeface="Titillium Web"/>
                        <a:sym typeface="Titillium Web"/>
                      </a:endParaRPr>
                    </a:p>
                    <a:p>
                      <a:pPr indent="-198600" lvl="0" marL="410400" marR="0" rtl="0" algn="l">
                        <a:lnSpc>
                          <a:spcPct val="115000"/>
                        </a:lnSpc>
                        <a:spcBef>
                          <a:spcPts val="0"/>
                        </a:spcBef>
                        <a:spcAft>
                          <a:spcPts val="0"/>
                        </a:spcAft>
                        <a:buClr>
                          <a:srgbClr val="434343"/>
                        </a:buClr>
                        <a:buSzPts val="1200"/>
                        <a:buFont typeface="Titillium Web"/>
                        <a:buChar char="●"/>
                      </a:pPr>
                      <a:r>
                        <a:rPr b="1" lang="en-GB" sz="1200">
                          <a:solidFill>
                            <a:srgbClr val="434343"/>
                          </a:solidFill>
                          <a:latin typeface="Titillium Web"/>
                          <a:ea typeface="Titillium Web"/>
                          <a:cs typeface="Titillium Web"/>
                          <a:sym typeface="Titillium Web"/>
                        </a:rPr>
                        <a:t>hypercoagulable states</a:t>
                      </a:r>
                      <a:endParaRPr b="1" sz="1200">
                        <a:solidFill>
                          <a:srgbClr val="434343"/>
                        </a:solidFill>
                        <a:latin typeface="Titillium Web"/>
                        <a:ea typeface="Titillium Web"/>
                        <a:cs typeface="Titillium Web"/>
                        <a:sym typeface="Titillium Web"/>
                      </a:endParaRPr>
                    </a:p>
                    <a:p>
                      <a:pPr indent="-198600" lvl="0" marL="410400" marR="0" rtl="0" algn="l">
                        <a:lnSpc>
                          <a:spcPct val="115000"/>
                        </a:lnSpc>
                        <a:spcBef>
                          <a:spcPts val="0"/>
                        </a:spcBef>
                        <a:spcAft>
                          <a:spcPts val="0"/>
                        </a:spcAft>
                        <a:buClr>
                          <a:srgbClr val="A64D79"/>
                        </a:buClr>
                        <a:buSzPts val="1200"/>
                        <a:buFont typeface="Titillium Web"/>
                        <a:buChar char="●"/>
                      </a:pPr>
                      <a:r>
                        <a:rPr b="1" lang="en-GB" sz="1200">
                          <a:solidFill>
                            <a:srgbClr val="A64D79"/>
                          </a:solidFill>
                          <a:latin typeface="Titillium Web"/>
                          <a:ea typeface="Titillium Web"/>
                          <a:cs typeface="Titillium Web"/>
                          <a:sym typeface="Titillium Web"/>
                        </a:rPr>
                        <a:t>Subtle endothelial abnormalities</a:t>
                      </a:r>
                      <a:r>
                        <a:rPr b="1" lang="en-GB" sz="1200">
                          <a:solidFill>
                            <a:srgbClr val="A64D79"/>
                          </a:solidFill>
                          <a:latin typeface="Titillium Web"/>
                          <a:ea typeface="Titillium Web"/>
                          <a:cs typeface="Titillium Web"/>
                          <a:sym typeface="Titillium Web"/>
                        </a:rPr>
                        <a:t> </a:t>
                      </a:r>
                      <a:endParaRPr b="1" sz="1200">
                        <a:solidFill>
                          <a:srgbClr val="A64D79"/>
                        </a:solidFill>
                        <a:latin typeface="Titillium Web"/>
                        <a:ea typeface="Titillium Web"/>
                        <a:cs typeface="Titillium Web"/>
                        <a:sym typeface="Titillium Web"/>
                      </a:endParaRPr>
                    </a:p>
                    <a:p>
                      <a:pPr indent="-198600" lvl="0" marL="410400" marR="0" rtl="0" algn="l">
                        <a:lnSpc>
                          <a:spcPct val="115000"/>
                        </a:lnSpc>
                        <a:spcBef>
                          <a:spcPts val="0"/>
                        </a:spcBef>
                        <a:spcAft>
                          <a:spcPts val="0"/>
                        </a:spcAft>
                        <a:buClr>
                          <a:srgbClr val="A64D79"/>
                        </a:buClr>
                        <a:buSzPts val="1200"/>
                        <a:buFont typeface="Titillium Web"/>
                        <a:buChar char="●"/>
                      </a:pPr>
                      <a:r>
                        <a:rPr b="1" lang="en-GB" sz="1200">
                          <a:solidFill>
                            <a:srgbClr val="A64D79"/>
                          </a:solidFill>
                          <a:latin typeface="Titillium Web"/>
                          <a:ea typeface="Titillium Web"/>
                          <a:cs typeface="Titillium Web"/>
                          <a:sym typeface="Titillium Web"/>
                        </a:rPr>
                        <a:t>M</a:t>
                      </a:r>
                      <a:r>
                        <a:rPr b="1" lang="en-GB" sz="1200">
                          <a:solidFill>
                            <a:srgbClr val="A64D79"/>
                          </a:solidFill>
                          <a:latin typeface="Titillium Web"/>
                          <a:ea typeface="Titillium Web"/>
                          <a:cs typeface="Titillium Web"/>
                          <a:sym typeface="Titillium Web"/>
                        </a:rPr>
                        <a:t>alignancy and other debilitatin</a:t>
                      </a:r>
                      <a:r>
                        <a:rPr b="1" lang="en-GB" sz="1200">
                          <a:solidFill>
                            <a:srgbClr val="A64D79"/>
                          </a:solidFill>
                          <a:latin typeface="Titillium Web"/>
                          <a:ea typeface="Titillium Web"/>
                          <a:cs typeface="Titillium Web"/>
                          <a:sym typeface="Titillium Web"/>
                        </a:rPr>
                        <a:t>g </a:t>
                      </a:r>
                      <a:r>
                        <a:rPr b="1" lang="en-GB" sz="1200">
                          <a:solidFill>
                            <a:srgbClr val="A64D79"/>
                          </a:solidFill>
                          <a:latin typeface="Titillium Web"/>
                          <a:ea typeface="Titillium Web"/>
                          <a:cs typeface="Titillium Web"/>
                          <a:sym typeface="Titillium Web"/>
                        </a:rPr>
                        <a:t>diseases</a:t>
                      </a:r>
                      <a:endParaRPr b="1" sz="300">
                        <a:solidFill>
                          <a:srgbClr val="A64D79"/>
                        </a:solidFill>
                        <a:latin typeface="Titillium Web"/>
                        <a:ea typeface="Titillium Web"/>
                        <a:cs typeface="Titillium Web"/>
                        <a:sym typeface="Titillium Web"/>
                      </a:endParaRPr>
                    </a:p>
                    <a:p>
                      <a:pPr indent="-141450" lvl="0" marL="410400" marR="0" rtl="0" algn="l">
                        <a:lnSpc>
                          <a:spcPct val="115000"/>
                        </a:lnSpc>
                        <a:spcBef>
                          <a:spcPts val="0"/>
                        </a:spcBef>
                        <a:spcAft>
                          <a:spcPts val="0"/>
                        </a:spcAft>
                        <a:buClr>
                          <a:srgbClr val="A64D79"/>
                        </a:buClr>
                        <a:buSzPts val="300"/>
                        <a:buFont typeface="Titillium Web"/>
                        <a:buChar char="●"/>
                      </a:pPr>
                      <a:r>
                        <a:t/>
                      </a:r>
                      <a:endParaRPr b="1" sz="300">
                        <a:solidFill>
                          <a:srgbClr val="A64D79"/>
                        </a:solidFill>
                        <a:latin typeface="Titillium Web"/>
                        <a:ea typeface="Titillium Web"/>
                        <a:cs typeface="Titillium Web"/>
                        <a:sym typeface="Titillium Web"/>
                      </a:endParaRPr>
                    </a:p>
                    <a:p>
                      <a:pPr indent="-198600" lvl="0" marL="277200" marR="0" rtl="0" algn="ctr">
                        <a:lnSpc>
                          <a:spcPct val="100000"/>
                        </a:lnSpc>
                        <a:spcBef>
                          <a:spcPts val="0"/>
                        </a:spcBef>
                        <a:spcAft>
                          <a:spcPts val="0"/>
                        </a:spcAft>
                        <a:buClr>
                          <a:srgbClr val="434343"/>
                        </a:buClr>
                        <a:buSzPts val="1200"/>
                        <a:buFont typeface="Cabin"/>
                        <a:buChar char="❖"/>
                      </a:pPr>
                      <a:r>
                        <a:rPr lang="en-GB" sz="1200">
                          <a:solidFill>
                            <a:srgbClr val="434343"/>
                          </a:solidFill>
                          <a:latin typeface="Titillium Web"/>
                          <a:ea typeface="Titillium Web"/>
                          <a:cs typeface="Titillium Web"/>
                          <a:sym typeface="Titillium Web"/>
                        </a:rPr>
                        <a:t>Patients with </a:t>
                      </a:r>
                      <a:r>
                        <a:rPr b="1" lang="en-GB" sz="1200">
                          <a:solidFill>
                            <a:srgbClr val="434343"/>
                          </a:solidFill>
                          <a:latin typeface="Titillium Web"/>
                          <a:ea typeface="Titillium Web"/>
                          <a:cs typeface="Titillium Web"/>
                          <a:sym typeface="Titillium Web"/>
                        </a:rPr>
                        <a:t>systemic lupus erythematosus</a:t>
                      </a:r>
                      <a:endParaRPr b="1" sz="1200">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en-GB" sz="1200">
                          <a:solidFill>
                            <a:srgbClr val="434343"/>
                          </a:solidFill>
                          <a:latin typeface="Titillium Web"/>
                          <a:ea typeface="Titillium Web"/>
                          <a:cs typeface="Titillium Web"/>
                          <a:sym typeface="Titillium Web"/>
                        </a:rPr>
                        <a:t> can have noninfective, verrucous</a:t>
                      </a:r>
                      <a:endParaRPr sz="1200">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en-GB" sz="1200">
                          <a:solidFill>
                            <a:srgbClr val="434343"/>
                          </a:solidFill>
                          <a:latin typeface="Titillium Web"/>
                          <a:ea typeface="Titillium Web"/>
                          <a:cs typeface="Titillium Web"/>
                          <a:sym typeface="Titillium Web"/>
                        </a:rPr>
                        <a:t> </a:t>
                      </a:r>
                      <a:r>
                        <a:rPr b="1" lang="en-GB" sz="1200">
                          <a:solidFill>
                            <a:srgbClr val="434343"/>
                          </a:solidFill>
                          <a:latin typeface="Titillium Web"/>
                          <a:ea typeface="Titillium Web"/>
                          <a:cs typeface="Titillium Web"/>
                          <a:sym typeface="Titillium Web"/>
                        </a:rPr>
                        <a:t>(Libman-sacks) endocarditis.</a:t>
                      </a:r>
                      <a:endParaRPr b="1" sz="1200">
                        <a:solidFill>
                          <a:srgbClr val="434343"/>
                        </a:solidFill>
                        <a:latin typeface="Titillium Web"/>
                        <a:ea typeface="Titillium Web"/>
                        <a:cs typeface="Titillium Web"/>
                        <a:sym typeface="Titillium Web"/>
                      </a:endParaRPr>
                    </a:p>
                  </a:txBody>
                  <a:tcPr marT="75600" marB="75600" marR="91425" marL="90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20"/>
          <p:cNvSpPr txBox="1"/>
          <p:nvPr>
            <p:ph type="title"/>
          </p:nvPr>
        </p:nvSpPr>
        <p:spPr>
          <a:xfrm>
            <a:off x="222900" y="332225"/>
            <a:ext cx="6412200" cy="128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GB" sz="3640"/>
              <a:t>Deep vein thrombosis   (DVT) &amp; Thrombophlebitis</a:t>
            </a:r>
            <a:endParaRPr sz="3640"/>
          </a:p>
        </p:txBody>
      </p:sp>
      <p:sp>
        <p:nvSpPr>
          <p:cNvPr id="855" name="Google Shape;855;p20"/>
          <p:cNvSpPr/>
          <p:nvPr/>
        </p:nvSpPr>
        <p:spPr>
          <a:xfrm>
            <a:off x="57150" y="7058581"/>
            <a:ext cx="1136100" cy="10695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600">
                <a:solidFill>
                  <a:srgbClr val="434343"/>
                </a:solidFill>
                <a:latin typeface="Titillium Web"/>
                <a:ea typeface="Titillium Web"/>
                <a:cs typeface="Titillium Web"/>
                <a:sym typeface="Titillium Web"/>
              </a:rPr>
              <a:t>DVT</a:t>
            </a:r>
            <a:endParaRPr b="1" sz="1600">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rPr b="1" lang="en-GB" sz="1600">
                <a:solidFill>
                  <a:srgbClr val="434343"/>
                </a:solidFill>
                <a:latin typeface="Titillium Web"/>
                <a:ea typeface="Titillium Web"/>
                <a:cs typeface="Titillium Web"/>
                <a:sym typeface="Titillium Web"/>
              </a:rPr>
              <a:t> occurs</a:t>
            </a:r>
            <a:endParaRPr b="1" i="0" sz="1600" u="none" cap="none" strike="noStrike">
              <a:solidFill>
                <a:srgbClr val="434343"/>
              </a:solidFill>
              <a:latin typeface="Titillium Web"/>
              <a:ea typeface="Titillium Web"/>
              <a:cs typeface="Titillium Web"/>
              <a:sym typeface="Titillium Web"/>
            </a:endParaRPr>
          </a:p>
        </p:txBody>
      </p:sp>
      <p:sp>
        <p:nvSpPr>
          <p:cNvPr id="856" name="Google Shape;856;p20"/>
          <p:cNvSpPr/>
          <p:nvPr/>
        </p:nvSpPr>
        <p:spPr>
          <a:xfrm>
            <a:off x="1438896" y="7058581"/>
            <a:ext cx="1136100" cy="10695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600">
                <a:solidFill>
                  <a:srgbClr val="434343"/>
                </a:solidFill>
                <a:latin typeface="Titillium Web"/>
                <a:ea typeface="Titillium Web"/>
                <a:cs typeface="Titillium Web"/>
                <a:sym typeface="Titillium Web"/>
              </a:rPr>
              <a:t>Embolize</a:t>
            </a:r>
            <a:endParaRPr b="1" i="0" sz="1600" u="none" cap="none" strike="noStrike">
              <a:solidFill>
                <a:srgbClr val="434343"/>
              </a:solidFill>
              <a:latin typeface="Titillium Web"/>
              <a:ea typeface="Titillium Web"/>
              <a:cs typeface="Titillium Web"/>
              <a:sym typeface="Titillium Web"/>
            </a:endParaRPr>
          </a:p>
        </p:txBody>
      </p:sp>
      <p:sp>
        <p:nvSpPr>
          <p:cNvPr id="857" name="Google Shape;857;p20"/>
          <p:cNvSpPr/>
          <p:nvPr/>
        </p:nvSpPr>
        <p:spPr>
          <a:xfrm>
            <a:off x="2851348" y="7058581"/>
            <a:ext cx="1136100" cy="10695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600">
                <a:solidFill>
                  <a:srgbClr val="434343"/>
                </a:solidFill>
                <a:latin typeface="Titillium Web"/>
                <a:ea typeface="Titillium Web"/>
                <a:cs typeface="Titillium Web"/>
                <a:sym typeface="Titillium Web"/>
              </a:rPr>
              <a:t>Travels to the </a:t>
            </a:r>
            <a:r>
              <a:rPr b="1" lang="en-GB" sz="1600">
                <a:solidFill>
                  <a:srgbClr val="434343"/>
                </a:solidFill>
                <a:latin typeface="Titillium Web"/>
                <a:ea typeface="Titillium Web"/>
                <a:cs typeface="Titillium Web"/>
                <a:sym typeface="Titillium Web"/>
              </a:rPr>
              <a:t>right side</a:t>
            </a:r>
            <a:r>
              <a:rPr lang="en-GB" sz="1600">
                <a:solidFill>
                  <a:srgbClr val="434343"/>
                </a:solidFill>
                <a:latin typeface="Titillium Web"/>
                <a:ea typeface="Titillium Web"/>
                <a:cs typeface="Titillium Web"/>
                <a:sym typeface="Titillium Web"/>
              </a:rPr>
              <a:t> of the heart</a:t>
            </a:r>
            <a:endParaRPr i="0" sz="1600" u="none" cap="none" strike="noStrike">
              <a:solidFill>
                <a:srgbClr val="434343"/>
              </a:solidFill>
              <a:latin typeface="Titillium Web"/>
              <a:ea typeface="Titillium Web"/>
              <a:cs typeface="Titillium Web"/>
              <a:sym typeface="Titillium Web"/>
            </a:endParaRPr>
          </a:p>
        </p:txBody>
      </p:sp>
      <p:sp>
        <p:nvSpPr>
          <p:cNvPr id="858" name="Google Shape;858;p20"/>
          <p:cNvSpPr/>
          <p:nvPr/>
        </p:nvSpPr>
        <p:spPr>
          <a:xfrm>
            <a:off x="4263800" y="7058581"/>
            <a:ext cx="1136100" cy="10695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600">
                <a:solidFill>
                  <a:srgbClr val="434343"/>
                </a:solidFill>
                <a:latin typeface="Titillium Web"/>
                <a:ea typeface="Titillium Web"/>
                <a:cs typeface="Titillium Web"/>
                <a:sym typeface="Titillium Web"/>
              </a:rPr>
              <a:t>Travels to the lungs</a:t>
            </a:r>
            <a:endParaRPr i="0" sz="1600" u="none" cap="none" strike="noStrike">
              <a:solidFill>
                <a:srgbClr val="434343"/>
              </a:solidFill>
              <a:latin typeface="Titillium Web"/>
              <a:ea typeface="Titillium Web"/>
              <a:cs typeface="Titillium Web"/>
              <a:sym typeface="Titillium Web"/>
            </a:endParaRPr>
          </a:p>
        </p:txBody>
      </p:sp>
      <p:sp>
        <p:nvSpPr>
          <p:cNvPr id="859" name="Google Shape;859;p20"/>
          <p:cNvSpPr/>
          <p:nvPr/>
        </p:nvSpPr>
        <p:spPr>
          <a:xfrm>
            <a:off x="463937" y="8241868"/>
            <a:ext cx="1335600" cy="480600"/>
          </a:xfrm>
          <a:prstGeom prst="curvedUpArrow">
            <a:avLst>
              <a:gd fmla="val 25000" name="adj1"/>
              <a:gd fmla="val 50000" name="adj2"/>
              <a:gd fmla="val 25000" name="adj3"/>
            </a:avLst>
          </a:prstGeom>
          <a:solidFill>
            <a:srgbClr val="4A86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20"/>
          <p:cNvSpPr/>
          <p:nvPr/>
        </p:nvSpPr>
        <p:spPr>
          <a:xfrm>
            <a:off x="3350252" y="8241868"/>
            <a:ext cx="1335600" cy="480600"/>
          </a:xfrm>
          <a:prstGeom prst="curvedUpArrow">
            <a:avLst>
              <a:gd fmla="val 25000" name="adj1"/>
              <a:gd fmla="val 50000" name="adj2"/>
              <a:gd fmla="val 25000" name="adj3"/>
            </a:avLst>
          </a:prstGeom>
          <a:solidFill>
            <a:srgbClr val="4A86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20"/>
          <p:cNvSpPr/>
          <p:nvPr/>
        </p:nvSpPr>
        <p:spPr>
          <a:xfrm>
            <a:off x="2029916" y="6474688"/>
            <a:ext cx="1427700" cy="480600"/>
          </a:xfrm>
          <a:prstGeom prst="curvedDownArrow">
            <a:avLst>
              <a:gd fmla="val 25000" name="adj1"/>
              <a:gd fmla="val 50000" name="adj2"/>
              <a:gd fmla="val 25000" name="adj3"/>
            </a:avLst>
          </a:prstGeom>
          <a:solidFill>
            <a:srgbClr val="4A86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20"/>
          <p:cNvSpPr/>
          <p:nvPr/>
        </p:nvSpPr>
        <p:spPr>
          <a:xfrm>
            <a:off x="5664747" y="7058581"/>
            <a:ext cx="1136100" cy="10695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434343"/>
                </a:solidFill>
                <a:latin typeface="Titillium Web"/>
                <a:ea typeface="Titillium Web"/>
                <a:cs typeface="Titillium Web"/>
                <a:sym typeface="Titillium Web"/>
              </a:rPr>
              <a:t>Pulmonary embolism</a:t>
            </a:r>
            <a:endParaRPr b="1" i="0" u="none" cap="none" strike="noStrike">
              <a:solidFill>
                <a:srgbClr val="434343"/>
              </a:solidFill>
              <a:latin typeface="Titillium Web"/>
              <a:ea typeface="Titillium Web"/>
              <a:cs typeface="Titillium Web"/>
              <a:sym typeface="Titillium Web"/>
            </a:endParaRPr>
          </a:p>
        </p:txBody>
      </p:sp>
      <p:sp>
        <p:nvSpPr>
          <p:cNvPr id="863" name="Google Shape;863;p20"/>
          <p:cNvSpPr/>
          <p:nvPr/>
        </p:nvSpPr>
        <p:spPr>
          <a:xfrm>
            <a:off x="4843316" y="6474688"/>
            <a:ext cx="1427700" cy="480600"/>
          </a:xfrm>
          <a:prstGeom prst="curvedDownArrow">
            <a:avLst>
              <a:gd fmla="val 25000" name="adj1"/>
              <a:gd fmla="val 50000" name="adj2"/>
              <a:gd fmla="val 25000" name="adj3"/>
            </a:avLst>
          </a:prstGeom>
          <a:solidFill>
            <a:srgbClr val="4A86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64" name="Google Shape;864;p20"/>
          <p:cNvGraphicFramePr/>
          <p:nvPr/>
        </p:nvGraphicFramePr>
        <p:xfrm>
          <a:off x="-9" y="1904753"/>
          <a:ext cx="3000000" cy="3000000"/>
        </p:xfrm>
        <a:graphic>
          <a:graphicData uri="http://schemas.openxmlformats.org/drawingml/2006/table">
            <a:tbl>
              <a:tblPr>
                <a:noFill/>
                <a:tableStyleId>{78208594-EEB4-4CAB-8CEC-71538D1FA177}</a:tableStyleId>
              </a:tblPr>
              <a:tblGrid>
                <a:gridCol w="1374250"/>
                <a:gridCol w="5483750"/>
              </a:tblGrid>
              <a:tr h="630475">
                <a:tc gridSpan="2">
                  <a:txBody>
                    <a:bodyPr/>
                    <a:lstStyle/>
                    <a:p>
                      <a:pPr indent="0" lvl="0" marL="0" rtl="0" algn="ctr">
                        <a:lnSpc>
                          <a:spcPct val="115000"/>
                        </a:lnSpc>
                        <a:spcBef>
                          <a:spcPts val="0"/>
                        </a:spcBef>
                        <a:spcAft>
                          <a:spcPts val="0"/>
                        </a:spcAft>
                        <a:buNone/>
                      </a:pPr>
                      <a:r>
                        <a:rPr lang="en-GB" sz="2800">
                          <a:solidFill>
                            <a:srgbClr val="FFFFFF"/>
                          </a:solidFill>
                          <a:latin typeface="Titillium Web"/>
                          <a:ea typeface="Titillium Web"/>
                          <a:cs typeface="Titillium Web"/>
                          <a:sym typeface="Titillium Web"/>
                        </a:rPr>
                        <a:t>Deep vein thrombosis</a:t>
                      </a:r>
                      <a:endParaRPr sz="2800" u="none" cap="none" strike="noStrike">
                        <a:solidFill>
                          <a:srgbClr val="FFFFFF"/>
                        </a:solidFill>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hMerge="1"/>
              </a:tr>
              <a:tr h="866350">
                <a:tc>
                  <a:txBody>
                    <a:bodyPr/>
                    <a:lstStyle/>
                    <a:p>
                      <a:pPr indent="0" lvl="0" marL="0" marR="0" rtl="0" algn="ctr">
                        <a:lnSpc>
                          <a:spcPct val="115000"/>
                        </a:lnSpc>
                        <a:spcBef>
                          <a:spcPts val="0"/>
                        </a:spcBef>
                        <a:spcAft>
                          <a:spcPts val="0"/>
                        </a:spcAft>
                        <a:buClr>
                          <a:srgbClr val="000000"/>
                        </a:buClr>
                        <a:buSzPts val="1300"/>
                        <a:buFont typeface="Arial"/>
                        <a:buNone/>
                      </a:pPr>
                      <a:r>
                        <a:rPr b="1" lang="en-GB" sz="1600">
                          <a:solidFill>
                            <a:srgbClr val="FFFFFF"/>
                          </a:solidFill>
                          <a:latin typeface="Titillium Web"/>
                          <a:ea typeface="Titillium Web"/>
                          <a:cs typeface="Titillium Web"/>
                          <a:sym typeface="Titillium Web"/>
                        </a:rPr>
                        <a:t>Definition</a:t>
                      </a:r>
                      <a:endParaRPr b="1" sz="1600" u="none" cap="none" strike="noStrike">
                        <a:solidFill>
                          <a:srgbClr val="FFFFFF"/>
                        </a:solidFill>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a:txBody>
                    <a:bodyPr/>
                    <a:lstStyle/>
                    <a:p>
                      <a:pPr indent="0" lvl="0" marL="0" marR="0" rtl="0" algn="l">
                        <a:lnSpc>
                          <a:spcPct val="115000"/>
                        </a:lnSpc>
                        <a:spcBef>
                          <a:spcPts val="0"/>
                        </a:spcBef>
                        <a:spcAft>
                          <a:spcPts val="0"/>
                        </a:spcAft>
                        <a:buNone/>
                      </a:pPr>
                      <a:r>
                        <a:rPr b="1" lang="en-GB" sz="1300">
                          <a:solidFill>
                            <a:srgbClr val="434343"/>
                          </a:solidFill>
                          <a:latin typeface="Titillium Web"/>
                          <a:ea typeface="Titillium Web"/>
                          <a:cs typeface="Titillium Web"/>
                          <a:sym typeface="Titillium Web"/>
                        </a:rPr>
                        <a:t>Venous thrombosis that arises in the deep veins of the legs.</a:t>
                      </a:r>
                      <a:r>
                        <a:rPr lang="en-GB" sz="1300">
                          <a:solidFill>
                            <a:srgbClr val="434343"/>
                          </a:solidFill>
                          <a:latin typeface="Titillium Web"/>
                          <a:ea typeface="Titillium Web"/>
                          <a:cs typeface="Titillium Web"/>
                          <a:sym typeface="Titillium Web"/>
                        </a:rPr>
                        <a:t> </a:t>
                      </a:r>
                      <a:r>
                        <a:rPr lang="en-GB" sz="1300">
                          <a:solidFill>
                            <a:srgbClr val="A64D79"/>
                          </a:solidFill>
                          <a:latin typeface="Titillium Web"/>
                          <a:ea typeface="Titillium Web"/>
                          <a:cs typeface="Titillium Web"/>
                          <a:sym typeface="Titillium Web"/>
                        </a:rPr>
                        <a:t>They occur with stasis or in hypercoagulable states.</a:t>
                      </a:r>
                      <a:endParaRPr sz="1300">
                        <a:solidFill>
                          <a:srgbClr val="A64D79"/>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100"/>
                        <a:buFont typeface="Arial"/>
                        <a:buNone/>
                      </a:pPr>
                      <a:r>
                        <a:rPr lang="en-GB" sz="1300">
                          <a:solidFill>
                            <a:srgbClr val="A64D79"/>
                          </a:solidFill>
                          <a:latin typeface="Titillium Web"/>
                          <a:ea typeface="Titillium Web"/>
                          <a:cs typeface="Titillium Web"/>
                          <a:sym typeface="Titillium Web"/>
                        </a:rPr>
                        <a:t>Often associated with </a:t>
                      </a:r>
                      <a:r>
                        <a:rPr b="1" lang="en-GB" sz="1300">
                          <a:solidFill>
                            <a:srgbClr val="A64D79"/>
                          </a:solidFill>
                          <a:latin typeface="Titillium Web"/>
                          <a:ea typeface="Titillium Web"/>
                          <a:cs typeface="Titillium Web"/>
                          <a:sym typeface="Titillium Web"/>
                        </a:rPr>
                        <a:t>inflammation </a:t>
                      </a:r>
                      <a:r>
                        <a:rPr lang="en-GB" sz="1300">
                          <a:solidFill>
                            <a:srgbClr val="A64D79"/>
                          </a:solidFill>
                          <a:latin typeface="Titillium Web"/>
                          <a:ea typeface="Titillium Web"/>
                          <a:cs typeface="Titillium Web"/>
                          <a:sym typeface="Titillium Web"/>
                        </a:rPr>
                        <a:t>and then it is termed </a:t>
                      </a:r>
                      <a:r>
                        <a:rPr b="1" lang="en-GB" sz="1300">
                          <a:solidFill>
                            <a:srgbClr val="A64D79"/>
                          </a:solidFill>
                          <a:latin typeface="Titillium Web"/>
                          <a:ea typeface="Titillium Web"/>
                          <a:cs typeface="Titillium Web"/>
                          <a:sym typeface="Titillium Web"/>
                        </a:rPr>
                        <a:t>thrombophlebitis.</a:t>
                      </a:r>
                      <a:endParaRPr b="1" sz="1300">
                        <a:solidFill>
                          <a:srgbClr val="A64D79"/>
                        </a:solidFill>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686775">
                <a:tc>
                  <a:txBody>
                    <a:bodyPr/>
                    <a:lstStyle/>
                    <a:p>
                      <a:pPr indent="0" lvl="0" marL="0" marR="0" rtl="0" algn="ctr">
                        <a:lnSpc>
                          <a:spcPct val="115000"/>
                        </a:lnSpc>
                        <a:spcBef>
                          <a:spcPts val="0"/>
                        </a:spcBef>
                        <a:spcAft>
                          <a:spcPts val="0"/>
                        </a:spcAft>
                        <a:buNone/>
                      </a:pPr>
                      <a:r>
                        <a:rPr b="1" lang="en-GB" sz="1600">
                          <a:solidFill>
                            <a:srgbClr val="FFFFFF"/>
                          </a:solidFill>
                          <a:latin typeface="Titillium Web"/>
                          <a:ea typeface="Titillium Web"/>
                          <a:cs typeface="Titillium Web"/>
                          <a:sym typeface="Titillium Web"/>
                        </a:rPr>
                        <a:t>Site</a:t>
                      </a:r>
                      <a:endParaRPr b="1" sz="1600">
                        <a:solidFill>
                          <a:srgbClr val="FFFFFF"/>
                        </a:solidFill>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a:txBody>
                    <a:bodyPr/>
                    <a:lstStyle/>
                    <a:p>
                      <a:pPr indent="0" lvl="0" marL="0" marR="0" rtl="0" algn="l">
                        <a:lnSpc>
                          <a:spcPct val="115000"/>
                        </a:lnSpc>
                        <a:spcBef>
                          <a:spcPts val="0"/>
                        </a:spcBef>
                        <a:spcAft>
                          <a:spcPts val="0"/>
                        </a:spcAft>
                        <a:buNone/>
                      </a:pPr>
                      <a:r>
                        <a:rPr lang="en-GB" sz="1300">
                          <a:solidFill>
                            <a:srgbClr val="434343"/>
                          </a:solidFill>
                          <a:latin typeface="Titillium Web"/>
                          <a:ea typeface="Titillium Web"/>
                          <a:cs typeface="Titillium Web"/>
                          <a:sym typeface="Titillium Web"/>
                        </a:rPr>
                        <a:t>Common in </a:t>
                      </a:r>
                      <a:r>
                        <a:rPr b="1" lang="en-GB" sz="1300">
                          <a:solidFill>
                            <a:srgbClr val="434343"/>
                          </a:solidFill>
                          <a:latin typeface="Titillium Web"/>
                          <a:ea typeface="Titillium Web"/>
                          <a:cs typeface="Titillium Web"/>
                          <a:sym typeface="Titillium Web"/>
                        </a:rPr>
                        <a:t>deep the larger leg veins</a:t>
                      </a:r>
                      <a:r>
                        <a:rPr lang="en-GB" sz="1300">
                          <a:solidFill>
                            <a:srgbClr val="434343"/>
                          </a:solidFill>
                          <a:latin typeface="Titillium Web"/>
                          <a:ea typeface="Titillium Web"/>
                          <a:cs typeface="Titillium Web"/>
                          <a:sym typeface="Titillium Web"/>
                        </a:rPr>
                        <a:t> at or above the knee,</a:t>
                      </a:r>
                      <a:endParaRPr sz="1300">
                        <a:solidFill>
                          <a:srgbClr val="434343"/>
                        </a:solidFill>
                        <a:latin typeface="Titillium Web"/>
                        <a:ea typeface="Titillium Web"/>
                        <a:cs typeface="Titillium Web"/>
                        <a:sym typeface="Titillium Web"/>
                      </a:endParaRPr>
                    </a:p>
                    <a:p>
                      <a:pPr indent="0" lvl="0" marL="0" marR="0" rtl="0" algn="l">
                        <a:lnSpc>
                          <a:spcPct val="115000"/>
                        </a:lnSpc>
                        <a:spcBef>
                          <a:spcPts val="0"/>
                        </a:spcBef>
                        <a:spcAft>
                          <a:spcPts val="0"/>
                        </a:spcAft>
                        <a:buNone/>
                      </a:pPr>
                      <a:r>
                        <a:rPr lang="en-GB" sz="1300">
                          <a:solidFill>
                            <a:srgbClr val="434343"/>
                          </a:solidFill>
                          <a:latin typeface="Titillium Web"/>
                          <a:ea typeface="Titillium Web"/>
                          <a:cs typeface="Titillium Web"/>
                          <a:sym typeface="Titillium Web"/>
                        </a:rPr>
                        <a:t>(e.g. Popliteal, femoral, and iliac veins).</a:t>
                      </a:r>
                      <a:endParaRPr sz="1300">
                        <a:solidFill>
                          <a:srgbClr val="434343"/>
                        </a:solidFill>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866350">
                <a:tc>
                  <a:txBody>
                    <a:bodyPr/>
                    <a:lstStyle/>
                    <a:p>
                      <a:pPr indent="0" lvl="0" marL="0" marR="0" rtl="0" algn="ctr">
                        <a:lnSpc>
                          <a:spcPct val="100000"/>
                        </a:lnSpc>
                        <a:spcBef>
                          <a:spcPts val="0"/>
                        </a:spcBef>
                        <a:spcAft>
                          <a:spcPts val="0"/>
                        </a:spcAft>
                        <a:buNone/>
                      </a:pPr>
                      <a:r>
                        <a:rPr b="1" lang="en-GB" sz="1600">
                          <a:solidFill>
                            <a:srgbClr val="FFFFFF"/>
                          </a:solidFill>
                          <a:latin typeface="Titillium Web"/>
                          <a:ea typeface="Titillium Web"/>
                          <a:cs typeface="Titillium Web"/>
                          <a:sym typeface="Titillium Web"/>
                        </a:rPr>
                        <a:t>Clinical</a:t>
                      </a:r>
                      <a:endParaRPr b="1" sz="16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b="1" lang="en-GB" sz="1600">
                          <a:solidFill>
                            <a:srgbClr val="FFFFFF"/>
                          </a:solidFill>
                          <a:latin typeface="Titillium Web"/>
                          <a:ea typeface="Titillium Web"/>
                          <a:cs typeface="Titillium Web"/>
                          <a:sym typeface="Titillium Web"/>
                        </a:rPr>
                        <a:t>Features</a:t>
                      </a:r>
                      <a:endParaRPr b="1" sz="1600">
                        <a:solidFill>
                          <a:srgbClr val="FFFFFF"/>
                        </a:solidFill>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a:txBody>
                    <a:bodyPr/>
                    <a:lstStyle/>
                    <a:p>
                      <a:pPr indent="0" lvl="0" marL="0" marR="0" rtl="0" algn="l">
                        <a:lnSpc>
                          <a:spcPct val="115000"/>
                        </a:lnSpc>
                        <a:spcBef>
                          <a:spcPts val="0"/>
                        </a:spcBef>
                        <a:spcAft>
                          <a:spcPts val="0"/>
                        </a:spcAft>
                        <a:buNone/>
                      </a:pPr>
                      <a:r>
                        <a:rPr lang="en-GB" sz="1300">
                          <a:solidFill>
                            <a:srgbClr val="3C78D8"/>
                          </a:solidFill>
                          <a:latin typeface="Titillium Web"/>
                          <a:ea typeface="Titillium Web"/>
                          <a:cs typeface="Titillium Web"/>
                          <a:sym typeface="Titillium Web"/>
                        </a:rPr>
                        <a:t>DVTs can cause local pain and edema,</a:t>
                      </a:r>
                      <a:endParaRPr sz="13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chemeClr val="dk1"/>
                        </a:buClr>
                        <a:buSzPts val="1100"/>
                        <a:buFont typeface="Arial"/>
                        <a:buNone/>
                      </a:pPr>
                      <a:r>
                        <a:rPr lang="en-GB" sz="1300">
                          <a:solidFill>
                            <a:srgbClr val="3C78D8"/>
                          </a:solidFill>
                          <a:latin typeface="Titillium Web"/>
                          <a:ea typeface="Titillium Web"/>
                          <a:cs typeface="Titillium Web"/>
                          <a:sym typeface="Titillium Web"/>
                        </a:rPr>
                        <a:t>venous obstructions from DVTs can be rapidly offset</a:t>
                      </a:r>
                      <a:endParaRPr sz="13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None/>
                      </a:pPr>
                      <a:r>
                        <a:rPr lang="en-GB" sz="1300">
                          <a:solidFill>
                            <a:srgbClr val="3C78D8"/>
                          </a:solidFill>
                          <a:latin typeface="Titillium Web"/>
                          <a:ea typeface="Titillium Web"/>
                          <a:cs typeface="Titillium Web"/>
                          <a:sym typeface="Titillium Web"/>
                        </a:rPr>
                        <a:t>by collateral channels</a:t>
                      </a:r>
                      <a:r>
                        <a:rPr lang="en-GB" sz="1300">
                          <a:solidFill>
                            <a:srgbClr val="434343"/>
                          </a:solidFill>
                          <a:latin typeface="Titillium Web"/>
                          <a:ea typeface="Titillium Web"/>
                          <a:cs typeface="Titillium Web"/>
                          <a:sym typeface="Titillium Web"/>
                        </a:rPr>
                        <a:t>.  But it can be  </a:t>
                      </a:r>
                      <a:r>
                        <a:rPr b="1" lang="en-GB" sz="1300">
                          <a:solidFill>
                            <a:srgbClr val="434343"/>
                          </a:solidFill>
                          <a:latin typeface="Titillium Web"/>
                          <a:ea typeface="Titillium Web"/>
                          <a:cs typeface="Titillium Web"/>
                          <a:sym typeface="Titillium Web"/>
                        </a:rPr>
                        <a:t>asymptomatic </a:t>
                      </a:r>
                      <a:r>
                        <a:rPr lang="en-GB" sz="1300">
                          <a:solidFill>
                            <a:srgbClr val="434343"/>
                          </a:solidFill>
                          <a:latin typeface="Titillium Web"/>
                          <a:ea typeface="Titillium Web"/>
                          <a:cs typeface="Titillium Web"/>
                          <a:sym typeface="Titillium Web"/>
                        </a:rPr>
                        <a:t>in approximately 50% of affected individuals,</a:t>
                      </a:r>
                      <a:r>
                        <a:rPr lang="en-GB" sz="1300">
                          <a:solidFill>
                            <a:srgbClr val="3C78D8"/>
                          </a:solidFill>
                          <a:latin typeface="Titillium Web"/>
                          <a:ea typeface="Titillium Web"/>
                          <a:cs typeface="Titillium Web"/>
                          <a:sym typeface="Titillium Web"/>
                        </a:rPr>
                        <a:t>and it will be </a:t>
                      </a:r>
                      <a:r>
                        <a:rPr lang="en-GB" sz="1300">
                          <a:solidFill>
                            <a:srgbClr val="3C78D8"/>
                          </a:solidFill>
                          <a:latin typeface="Titillium Web"/>
                          <a:ea typeface="Titillium Web"/>
                          <a:cs typeface="Titillium Web"/>
                          <a:sym typeface="Titillium Web"/>
                        </a:rPr>
                        <a:t>recognized</a:t>
                      </a:r>
                      <a:r>
                        <a:rPr lang="en-GB" sz="1300">
                          <a:solidFill>
                            <a:srgbClr val="3C78D8"/>
                          </a:solidFill>
                          <a:latin typeface="Titillium Web"/>
                          <a:ea typeface="Titillium Web"/>
                          <a:cs typeface="Titillium Web"/>
                          <a:sym typeface="Titillium Web"/>
                        </a:rPr>
                        <a:t> only in </a:t>
                      </a:r>
                      <a:r>
                        <a:rPr lang="en-GB" sz="1300">
                          <a:solidFill>
                            <a:srgbClr val="3C78D8"/>
                          </a:solidFill>
                          <a:latin typeface="Titillium Web"/>
                          <a:ea typeface="Titillium Web"/>
                          <a:cs typeface="Titillium Web"/>
                          <a:sym typeface="Titillium Web"/>
                        </a:rPr>
                        <a:t>retrospect</a:t>
                      </a:r>
                      <a:r>
                        <a:rPr lang="en-GB" sz="1300">
                          <a:solidFill>
                            <a:srgbClr val="3C78D8"/>
                          </a:solidFill>
                          <a:latin typeface="Titillium Web"/>
                          <a:ea typeface="Titillium Web"/>
                          <a:cs typeface="Titillium Web"/>
                          <a:sym typeface="Titillium Web"/>
                        </a:rPr>
                        <a:t> after </a:t>
                      </a:r>
                      <a:r>
                        <a:rPr lang="en-GB" sz="1300">
                          <a:solidFill>
                            <a:srgbClr val="3C78D8"/>
                          </a:solidFill>
                          <a:latin typeface="Titillium Web"/>
                          <a:ea typeface="Titillium Web"/>
                          <a:cs typeface="Titillium Web"/>
                          <a:sym typeface="Titillium Web"/>
                        </a:rPr>
                        <a:t>embolization</a:t>
                      </a:r>
                      <a:r>
                        <a:rPr lang="en-GB" sz="1300">
                          <a:solidFill>
                            <a:srgbClr val="3C78D8"/>
                          </a:solidFill>
                          <a:latin typeface="Titillium Web"/>
                          <a:ea typeface="Titillium Web"/>
                          <a:cs typeface="Titillium Web"/>
                          <a:sym typeface="Titillium Web"/>
                        </a:rPr>
                        <a:t>.</a:t>
                      </a:r>
                      <a:endParaRPr sz="1300">
                        <a:solidFill>
                          <a:srgbClr val="3C78D8"/>
                        </a:solidFill>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sp>
        <p:nvSpPr>
          <p:cNvPr id="865" name="Google Shape;865;p20"/>
          <p:cNvSpPr/>
          <p:nvPr/>
        </p:nvSpPr>
        <p:spPr>
          <a:xfrm>
            <a:off x="257700" y="5649542"/>
            <a:ext cx="2115000" cy="445800"/>
          </a:xfrm>
          <a:prstGeom prst="flowChartAlternateProcess">
            <a:avLst/>
          </a:prstGeom>
          <a:solidFill>
            <a:srgbClr val="6D9EEB"/>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GB" sz="2000">
                <a:solidFill>
                  <a:srgbClr val="FFFFFF"/>
                </a:solidFill>
                <a:latin typeface="Exo"/>
                <a:ea typeface="Exo"/>
                <a:cs typeface="Exo"/>
                <a:sym typeface="Exo"/>
              </a:rPr>
              <a:t>Complications</a:t>
            </a:r>
            <a:endParaRPr b="1" i="0" sz="2000" u="none" cap="none" strike="noStrike">
              <a:solidFill>
                <a:srgbClr val="FFFFFF"/>
              </a:solidFill>
              <a:latin typeface="Exo"/>
              <a:ea typeface="Exo"/>
              <a:cs typeface="Exo"/>
              <a:sym typeface="Ex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grpSp>
        <p:nvGrpSpPr>
          <p:cNvPr id="870" name="Google Shape;870;p21"/>
          <p:cNvGrpSpPr/>
          <p:nvPr/>
        </p:nvGrpSpPr>
        <p:grpSpPr>
          <a:xfrm>
            <a:off x="671826" y="574324"/>
            <a:ext cx="5511024" cy="5759000"/>
            <a:chOff x="676926" y="6481540"/>
            <a:chExt cx="5511024" cy="7085384"/>
          </a:xfrm>
        </p:grpSpPr>
        <p:sp>
          <p:nvSpPr>
            <p:cNvPr id="871" name="Google Shape;871;p21"/>
            <p:cNvSpPr/>
            <p:nvPr/>
          </p:nvSpPr>
          <p:spPr>
            <a:xfrm>
              <a:off x="676926" y="6481540"/>
              <a:ext cx="5504100" cy="574800"/>
            </a:xfrm>
            <a:prstGeom prst="roundRect">
              <a:avLst>
                <a:gd fmla="val 16667" name="adj"/>
              </a:avLst>
            </a:prstGeom>
            <a:solidFill>
              <a:srgbClr val="1155CC"/>
            </a:solidFill>
            <a:ln cap="flat" cmpd="sng" w="9525">
              <a:solidFill>
                <a:srgbClr val="CCCCCC"/>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2400"/>
                <a:buFont typeface="Arial"/>
                <a:buNone/>
              </a:pPr>
              <a:r>
                <a:rPr lang="en-GB" sz="2500">
                  <a:solidFill>
                    <a:schemeClr val="lt1"/>
                  </a:solidFill>
                  <a:latin typeface="Titillium Web"/>
                  <a:ea typeface="Titillium Web"/>
                  <a:cs typeface="Titillium Web"/>
                  <a:sym typeface="Titillium Web"/>
                </a:rPr>
                <a:t>Predisposing factors for DVT</a:t>
              </a:r>
              <a:endParaRPr i="0" sz="2500" u="none" cap="none" strike="noStrike">
                <a:solidFill>
                  <a:srgbClr val="FFFFFF"/>
                </a:solidFill>
                <a:latin typeface="Titillium Web"/>
                <a:ea typeface="Titillium Web"/>
                <a:cs typeface="Titillium Web"/>
                <a:sym typeface="Titillium Web"/>
              </a:endParaRPr>
            </a:p>
          </p:txBody>
        </p:sp>
        <p:cxnSp>
          <p:nvCxnSpPr>
            <p:cNvPr id="872" name="Google Shape;872;p21"/>
            <p:cNvCxnSpPr/>
            <p:nvPr/>
          </p:nvCxnSpPr>
          <p:spPr>
            <a:xfrm>
              <a:off x="973063" y="7090524"/>
              <a:ext cx="13200" cy="6476400"/>
            </a:xfrm>
            <a:prstGeom prst="straightConnector1">
              <a:avLst/>
            </a:prstGeom>
            <a:noFill/>
            <a:ln cap="flat" cmpd="sng" w="9525">
              <a:solidFill>
                <a:srgbClr val="CCCCCC"/>
              </a:solidFill>
              <a:prstDash val="lgDash"/>
              <a:round/>
              <a:headEnd len="sm" w="sm" type="none"/>
              <a:tailEnd len="sm" w="sm" type="none"/>
            </a:ln>
          </p:spPr>
        </p:cxnSp>
        <p:cxnSp>
          <p:nvCxnSpPr>
            <p:cNvPr id="873" name="Google Shape;873;p21"/>
            <p:cNvCxnSpPr/>
            <p:nvPr/>
          </p:nvCxnSpPr>
          <p:spPr>
            <a:xfrm flipH="1" rot="10800000">
              <a:off x="979915" y="7528579"/>
              <a:ext cx="651600" cy="3600"/>
            </a:xfrm>
            <a:prstGeom prst="straightConnector1">
              <a:avLst/>
            </a:prstGeom>
            <a:noFill/>
            <a:ln cap="flat" cmpd="sng" w="9525">
              <a:solidFill>
                <a:srgbClr val="CCCCCC"/>
              </a:solidFill>
              <a:prstDash val="lgDash"/>
              <a:round/>
              <a:headEnd len="sm" w="sm" type="none"/>
              <a:tailEnd len="sm" w="sm" type="none"/>
            </a:ln>
          </p:spPr>
        </p:cxnSp>
        <p:sp>
          <p:nvSpPr>
            <p:cNvPr id="874" name="Google Shape;874;p21"/>
            <p:cNvSpPr txBox="1"/>
            <p:nvPr/>
          </p:nvSpPr>
          <p:spPr>
            <a:xfrm>
              <a:off x="1631474" y="7312726"/>
              <a:ext cx="4547400" cy="435300"/>
            </a:xfrm>
            <a:prstGeom prst="rect">
              <a:avLst/>
            </a:prstGeom>
            <a:noFill/>
            <a:ln cap="flat" cmpd="sng" w="9525">
              <a:solidFill>
                <a:srgbClr val="CCCCCC"/>
              </a:solidFill>
              <a:prstDash val="lgDash"/>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1" lang="en-GB">
                  <a:solidFill>
                    <a:srgbClr val="434343"/>
                  </a:solidFill>
                  <a:latin typeface="Titillium Web"/>
                  <a:ea typeface="Titillium Web"/>
                  <a:cs typeface="Titillium Web"/>
                  <a:sym typeface="Titillium Web"/>
                </a:rPr>
                <a:t>Bed rest and immobilization</a:t>
              </a:r>
              <a:endParaRPr b="1" i="0" u="none" cap="none" strike="noStrike">
                <a:solidFill>
                  <a:srgbClr val="434343"/>
                </a:solidFill>
                <a:latin typeface="Titillium Web"/>
                <a:ea typeface="Titillium Web"/>
                <a:cs typeface="Titillium Web"/>
                <a:sym typeface="Titillium Web"/>
              </a:endParaRPr>
            </a:p>
          </p:txBody>
        </p:sp>
        <p:cxnSp>
          <p:nvCxnSpPr>
            <p:cNvPr id="875" name="Google Shape;875;p21"/>
            <p:cNvCxnSpPr/>
            <p:nvPr/>
          </p:nvCxnSpPr>
          <p:spPr>
            <a:xfrm flipH="1" rot="10800000">
              <a:off x="989990" y="8533655"/>
              <a:ext cx="651600" cy="3600"/>
            </a:xfrm>
            <a:prstGeom prst="straightConnector1">
              <a:avLst/>
            </a:prstGeom>
            <a:noFill/>
            <a:ln cap="flat" cmpd="sng" w="9525">
              <a:solidFill>
                <a:srgbClr val="CCCCCC"/>
              </a:solidFill>
              <a:prstDash val="lgDash"/>
              <a:round/>
              <a:headEnd len="sm" w="sm" type="none"/>
              <a:tailEnd len="sm" w="sm" type="none"/>
            </a:ln>
          </p:spPr>
        </p:cxnSp>
        <p:sp>
          <p:nvSpPr>
            <p:cNvPr id="876" name="Google Shape;876;p21"/>
            <p:cNvSpPr txBox="1"/>
            <p:nvPr/>
          </p:nvSpPr>
          <p:spPr>
            <a:xfrm>
              <a:off x="1631475" y="8004392"/>
              <a:ext cx="4547400" cy="1145100"/>
            </a:xfrm>
            <a:prstGeom prst="rect">
              <a:avLst/>
            </a:prstGeom>
            <a:noFill/>
            <a:ln cap="flat" cmpd="sng" w="9525">
              <a:solidFill>
                <a:srgbClr val="CCCCCC"/>
              </a:solidFill>
              <a:prstDash val="lgDash"/>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chemeClr val="dk1"/>
                </a:buClr>
                <a:buSzPts val="1100"/>
                <a:buFont typeface="Arial"/>
                <a:buNone/>
              </a:pPr>
              <a:r>
                <a:t/>
              </a:r>
              <a:endParaRPr b="1">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b="1">
                <a:solidFill>
                  <a:srgbClr val="434343"/>
                </a:solidFill>
                <a:latin typeface="Titillium Web"/>
                <a:ea typeface="Titillium Web"/>
                <a:cs typeface="Titillium Web"/>
                <a:sym typeface="Titillium Web"/>
              </a:endParaRPr>
            </a:p>
          </p:txBody>
        </p:sp>
        <p:cxnSp>
          <p:nvCxnSpPr>
            <p:cNvPr id="877" name="Google Shape;877;p21"/>
            <p:cNvCxnSpPr/>
            <p:nvPr/>
          </p:nvCxnSpPr>
          <p:spPr>
            <a:xfrm flipH="1" rot="10800000">
              <a:off x="979923" y="10014588"/>
              <a:ext cx="651600" cy="3600"/>
            </a:xfrm>
            <a:prstGeom prst="straightConnector1">
              <a:avLst/>
            </a:prstGeom>
            <a:noFill/>
            <a:ln cap="flat" cmpd="sng" w="9525">
              <a:solidFill>
                <a:srgbClr val="CCCCCC"/>
              </a:solidFill>
              <a:prstDash val="lgDash"/>
              <a:round/>
              <a:headEnd len="sm" w="sm" type="none"/>
              <a:tailEnd len="sm" w="sm" type="none"/>
            </a:ln>
          </p:spPr>
        </p:cxnSp>
        <p:sp>
          <p:nvSpPr>
            <p:cNvPr id="878" name="Google Shape;878;p21"/>
            <p:cNvSpPr txBox="1"/>
            <p:nvPr/>
          </p:nvSpPr>
          <p:spPr>
            <a:xfrm>
              <a:off x="1631475" y="9366706"/>
              <a:ext cx="4547400" cy="1568400"/>
            </a:xfrm>
            <a:prstGeom prst="rect">
              <a:avLst/>
            </a:prstGeom>
            <a:noFill/>
            <a:ln cap="flat" cmpd="sng" w="9525">
              <a:solidFill>
                <a:srgbClr val="CCCCCC"/>
              </a:solidFill>
              <a:prstDash val="lgDash"/>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t/>
              </a:r>
              <a:endParaRPr b="1" sz="500">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b="1" sz="500">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rPr b="1" lang="en-GB">
                  <a:solidFill>
                    <a:srgbClr val="434343"/>
                  </a:solidFill>
                  <a:latin typeface="Titillium Web"/>
                  <a:ea typeface="Titillium Web"/>
                  <a:cs typeface="Titillium Web"/>
                  <a:sym typeface="Titillium Web"/>
                </a:rPr>
                <a:t>Trauma, surgery, and burns </a:t>
              </a:r>
              <a:endParaRPr b="1" sz="600">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b="1" sz="600">
                <a:solidFill>
                  <a:srgbClr val="434343"/>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900"/>
                <a:buFont typeface="Arial"/>
                <a:buNone/>
              </a:pPr>
              <a:r>
                <a:rPr lang="en-GB" sz="1300">
                  <a:solidFill>
                    <a:srgbClr val="3C78D8"/>
                  </a:solidFill>
                  <a:latin typeface="Titillium Web"/>
                  <a:ea typeface="Titillium Web"/>
                  <a:cs typeface="Titillium Web"/>
                  <a:sym typeface="Titillium Web"/>
                </a:rPr>
                <a:t>(immobilize and are also associated with vascular insults, procoagulant release from injured tissues, increased hepatic synthesis of coagulation factors, and altered t-PA production)</a:t>
              </a:r>
              <a:endParaRPr sz="1300">
                <a:solidFill>
                  <a:srgbClr val="3C78D8"/>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b="1" sz="1300">
                <a:solidFill>
                  <a:srgbClr val="434343"/>
                </a:solidFill>
                <a:latin typeface="Titillium Web"/>
                <a:ea typeface="Titillium Web"/>
                <a:cs typeface="Titillium Web"/>
                <a:sym typeface="Titillium Web"/>
              </a:endParaRPr>
            </a:p>
          </p:txBody>
        </p:sp>
        <p:cxnSp>
          <p:nvCxnSpPr>
            <p:cNvPr id="879" name="Google Shape;879;p21"/>
            <p:cNvCxnSpPr/>
            <p:nvPr/>
          </p:nvCxnSpPr>
          <p:spPr>
            <a:xfrm flipH="1" rot="10800000">
              <a:off x="979915" y="11347543"/>
              <a:ext cx="651600" cy="3600"/>
            </a:xfrm>
            <a:prstGeom prst="straightConnector1">
              <a:avLst/>
            </a:prstGeom>
            <a:noFill/>
            <a:ln cap="flat" cmpd="sng" w="9525">
              <a:solidFill>
                <a:srgbClr val="CCCCCC"/>
              </a:solidFill>
              <a:prstDash val="lgDash"/>
              <a:round/>
              <a:headEnd len="sm" w="sm" type="none"/>
              <a:tailEnd len="sm" w="sm" type="none"/>
            </a:ln>
          </p:spPr>
        </p:cxnSp>
        <p:sp>
          <p:nvSpPr>
            <p:cNvPr id="880" name="Google Shape;880;p21"/>
            <p:cNvSpPr txBox="1"/>
            <p:nvPr/>
          </p:nvSpPr>
          <p:spPr>
            <a:xfrm>
              <a:off x="1640549" y="11152339"/>
              <a:ext cx="4547400" cy="435300"/>
            </a:xfrm>
            <a:prstGeom prst="rect">
              <a:avLst/>
            </a:prstGeom>
            <a:noFill/>
            <a:ln cap="flat" cmpd="sng" w="9525">
              <a:solidFill>
                <a:srgbClr val="CCCCCC"/>
              </a:solidFill>
              <a:prstDash val="lgDash"/>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1" lang="en-GB">
                  <a:solidFill>
                    <a:srgbClr val="434343"/>
                  </a:solidFill>
                  <a:latin typeface="Titillium Web"/>
                  <a:ea typeface="Titillium Web"/>
                  <a:cs typeface="Titillium Web"/>
                  <a:sym typeface="Titillium Web"/>
                </a:rPr>
                <a:t>Advanced age  </a:t>
              </a:r>
              <a:r>
                <a:rPr lang="en-GB" sz="1200">
                  <a:solidFill>
                    <a:srgbClr val="3C78D8"/>
                  </a:solidFill>
                  <a:latin typeface="Titillium Web"/>
                  <a:ea typeface="Titillium Web"/>
                  <a:cs typeface="Titillium Web"/>
                  <a:sym typeface="Titillium Web"/>
                </a:rPr>
                <a:t>(Regardless of the specific clinical setting) </a:t>
              </a:r>
              <a:endParaRPr i="0" sz="1200" u="none" cap="none" strike="noStrike">
                <a:solidFill>
                  <a:srgbClr val="3C78D8"/>
                </a:solidFill>
                <a:latin typeface="Titillium Web"/>
                <a:ea typeface="Titillium Web"/>
                <a:cs typeface="Titillium Web"/>
                <a:sym typeface="Titillium Web"/>
              </a:endParaRPr>
            </a:p>
          </p:txBody>
        </p:sp>
        <p:cxnSp>
          <p:nvCxnSpPr>
            <p:cNvPr id="881" name="Google Shape;881;p21"/>
            <p:cNvCxnSpPr/>
            <p:nvPr/>
          </p:nvCxnSpPr>
          <p:spPr>
            <a:xfrm flipH="1" rot="10800000">
              <a:off x="981998" y="12237370"/>
              <a:ext cx="651600" cy="3600"/>
            </a:xfrm>
            <a:prstGeom prst="straightConnector1">
              <a:avLst/>
            </a:prstGeom>
            <a:noFill/>
            <a:ln cap="flat" cmpd="sng" w="9525">
              <a:solidFill>
                <a:srgbClr val="CCCCCC"/>
              </a:solidFill>
              <a:prstDash val="lgDash"/>
              <a:round/>
              <a:headEnd len="sm" w="sm" type="none"/>
              <a:tailEnd len="sm" w="sm" type="none"/>
            </a:ln>
          </p:spPr>
        </p:cxnSp>
        <p:sp>
          <p:nvSpPr>
            <p:cNvPr id="882" name="Google Shape;882;p21"/>
            <p:cNvSpPr txBox="1"/>
            <p:nvPr/>
          </p:nvSpPr>
          <p:spPr>
            <a:xfrm>
              <a:off x="1640550" y="11792656"/>
              <a:ext cx="4547400" cy="855300"/>
            </a:xfrm>
            <a:prstGeom prst="rect">
              <a:avLst/>
            </a:prstGeom>
            <a:noFill/>
            <a:ln cap="flat" cmpd="sng" w="9525">
              <a:solidFill>
                <a:srgbClr val="CCCCCC"/>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lnSpc>
                  <a:spcPct val="115000"/>
                </a:lnSpc>
                <a:spcBef>
                  <a:spcPts val="0"/>
                </a:spcBef>
                <a:spcAft>
                  <a:spcPts val="0"/>
                </a:spcAft>
                <a:buClr>
                  <a:schemeClr val="dk1"/>
                </a:buClr>
                <a:buSzPts val="1900"/>
                <a:buFont typeface="Arial"/>
                <a:buNone/>
              </a:pPr>
              <a:r>
                <a:rPr b="1" lang="en-GB">
                  <a:solidFill>
                    <a:srgbClr val="434343"/>
                  </a:solidFill>
                  <a:latin typeface="Titillium Web"/>
                  <a:ea typeface="Titillium Web"/>
                  <a:cs typeface="Titillium Web"/>
                  <a:sym typeface="Titillium Web"/>
                </a:rPr>
                <a:t>Congestive heart failure</a:t>
              </a:r>
              <a:endParaRPr b="1">
                <a:solidFill>
                  <a:srgbClr val="434343"/>
                </a:solidFill>
                <a:latin typeface="Titillium Web"/>
                <a:ea typeface="Titillium Web"/>
                <a:cs typeface="Titillium Web"/>
                <a:sym typeface="Titillium Web"/>
              </a:endParaRPr>
            </a:p>
            <a:p>
              <a:pPr indent="-175299" lvl="0" marL="208799" rtl="0" algn="l">
                <a:lnSpc>
                  <a:spcPct val="115000"/>
                </a:lnSpc>
                <a:spcBef>
                  <a:spcPts val="0"/>
                </a:spcBef>
                <a:spcAft>
                  <a:spcPts val="0"/>
                </a:spcAft>
                <a:buClr>
                  <a:srgbClr val="434343"/>
                </a:buClr>
                <a:buSzPts val="1400"/>
                <a:buFont typeface="Titillium Web"/>
                <a:buChar char="●"/>
              </a:pPr>
              <a:r>
                <a:rPr lang="en-GB">
                  <a:solidFill>
                    <a:srgbClr val="434343"/>
                  </a:solidFill>
                  <a:latin typeface="Titillium Web"/>
                  <a:ea typeface="Titillium Web"/>
                  <a:cs typeface="Titillium Web"/>
                  <a:sym typeface="Titillium Web"/>
                </a:rPr>
                <a:t>Causes impaired venous return.</a:t>
              </a:r>
              <a:endParaRPr b="1">
                <a:solidFill>
                  <a:srgbClr val="434343"/>
                </a:solidFill>
                <a:latin typeface="Titillium Web"/>
                <a:ea typeface="Titillium Web"/>
                <a:cs typeface="Titillium Web"/>
                <a:sym typeface="Titillium Web"/>
              </a:endParaRPr>
            </a:p>
          </p:txBody>
        </p:sp>
      </p:grpSp>
      <p:cxnSp>
        <p:nvCxnSpPr>
          <p:cNvPr id="883" name="Google Shape;883;p21"/>
          <p:cNvCxnSpPr/>
          <p:nvPr/>
        </p:nvCxnSpPr>
        <p:spPr>
          <a:xfrm flipH="1" rot="10800000">
            <a:off x="988361" y="6354264"/>
            <a:ext cx="651600" cy="3000"/>
          </a:xfrm>
          <a:prstGeom prst="straightConnector1">
            <a:avLst/>
          </a:prstGeom>
          <a:noFill/>
          <a:ln cap="flat" cmpd="sng" w="9525">
            <a:solidFill>
              <a:srgbClr val="CCCCCC"/>
            </a:solidFill>
            <a:prstDash val="lgDash"/>
            <a:round/>
            <a:headEnd len="sm" w="sm" type="none"/>
            <a:tailEnd len="sm" w="sm" type="none"/>
          </a:ln>
        </p:spPr>
      </p:cxnSp>
      <p:sp>
        <p:nvSpPr>
          <p:cNvPr id="884" name="Google Shape;884;p21"/>
          <p:cNvSpPr txBox="1"/>
          <p:nvPr/>
        </p:nvSpPr>
        <p:spPr>
          <a:xfrm>
            <a:off x="1639963" y="5686325"/>
            <a:ext cx="4546200" cy="1338900"/>
          </a:xfrm>
          <a:prstGeom prst="rect">
            <a:avLst/>
          </a:prstGeom>
          <a:noFill/>
          <a:ln cap="flat" cmpd="sng" w="9525">
            <a:solidFill>
              <a:srgbClr val="CCCCCC"/>
            </a:solidFill>
            <a:prstDash val="lgDash"/>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1" lang="en-GB">
                <a:solidFill>
                  <a:srgbClr val="434343"/>
                </a:solidFill>
                <a:latin typeface="Titillium Web"/>
                <a:ea typeface="Titillium Web"/>
                <a:cs typeface="Titillium Web"/>
                <a:sym typeface="Titillium Web"/>
              </a:rPr>
              <a:t>Pregnancy </a:t>
            </a:r>
            <a:endParaRPr b="1">
              <a:solidFill>
                <a:srgbClr val="434343"/>
              </a:solidFill>
              <a:latin typeface="Titillium Web"/>
              <a:ea typeface="Titillium Web"/>
              <a:cs typeface="Titillium Web"/>
              <a:sym typeface="Titillium Web"/>
            </a:endParaRPr>
          </a:p>
          <a:p>
            <a:pPr indent="-162599" lvl="0" marL="208799" marR="0" rtl="0" algn="l">
              <a:lnSpc>
                <a:spcPct val="115000"/>
              </a:lnSpc>
              <a:spcBef>
                <a:spcPts val="0"/>
              </a:spcBef>
              <a:spcAft>
                <a:spcPts val="0"/>
              </a:spcAft>
              <a:buClr>
                <a:srgbClr val="434343"/>
              </a:buClr>
              <a:buSzPts val="1200"/>
              <a:buFont typeface="Titillium Web"/>
              <a:buChar char="●"/>
            </a:pPr>
            <a:r>
              <a:rPr lang="en-GB" sz="1200">
                <a:solidFill>
                  <a:srgbClr val="434343"/>
                </a:solidFill>
                <a:latin typeface="Titillium Web"/>
                <a:ea typeface="Titillium Web"/>
                <a:cs typeface="Titillium Web"/>
                <a:sym typeface="Titillium Web"/>
              </a:rPr>
              <a:t>The potential for amniotic fluid infusion into the circulation at the time of delivery can cause thrombogenesis.</a:t>
            </a:r>
            <a:endParaRPr sz="1200">
              <a:solidFill>
                <a:srgbClr val="434343"/>
              </a:solidFill>
              <a:latin typeface="Titillium Web"/>
              <a:ea typeface="Titillium Web"/>
              <a:cs typeface="Titillium Web"/>
              <a:sym typeface="Titillium Web"/>
            </a:endParaRPr>
          </a:p>
          <a:p>
            <a:pPr indent="-162599" lvl="0" marL="208799" marR="0" rtl="0" algn="l">
              <a:lnSpc>
                <a:spcPct val="115000"/>
              </a:lnSpc>
              <a:spcBef>
                <a:spcPts val="0"/>
              </a:spcBef>
              <a:spcAft>
                <a:spcPts val="0"/>
              </a:spcAft>
              <a:buClr>
                <a:srgbClr val="434343"/>
              </a:buClr>
              <a:buSzPts val="1200"/>
              <a:buFont typeface="Titillium Web"/>
              <a:buChar char="●"/>
            </a:pPr>
            <a:r>
              <a:rPr lang="en-GB" sz="1200">
                <a:solidFill>
                  <a:srgbClr val="434343"/>
                </a:solidFill>
                <a:latin typeface="Titillium Web"/>
                <a:ea typeface="Titillium Web"/>
                <a:cs typeface="Titillium Web"/>
                <a:sym typeface="Titillium Web"/>
              </a:rPr>
              <a:t>late pregnancy and the postpartum period are also associated with systemic hypercoagulability.</a:t>
            </a:r>
            <a:endParaRPr sz="1200">
              <a:solidFill>
                <a:srgbClr val="434343"/>
              </a:solidFill>
              <a:latin typeface="Titillium Web"/>
              <a:ea typeface="Titillium Web"/>
              <a:cs typeface="Titillium Web"/>
              <a:sym typeface="Titillium Web"/>
            </a:endParaRPr>
          </a:p>
        </p:txBody>
      </p:sp>
      <p:pic>
        <p:nvPicPr>
          <p:cNvPr id="885" name="Google Shape;885;p21"/>
          <p:cNvPicPr preferRelativeResize="0"/>
          <p:nvPr/>
        </p:nvPicPr>
        <p:blipFill>
          <a:blip r:embed="rId3">
            <a:alphaModFix/>
          </a:blip>
          <a:stretch>
            <a:fillRect/>
          </a:stretch>
        </p:blipFill>
        <p:spPr>
          <a:xfrm>
            <a:off x="0" y="7355162"/>
            <a:ext cx="3627225" cy="2420050"/>
          </a:xfrm>
          <a:prstGeom prst="rect">
            <a:avLst/>
          </a:prstGeom>
          <a:noFill/>
          <a:ln>
            <a:noFill/>
          </a:ln>
        </p:spPr>
      </p:pic>
      <p:pic>
        <p:nvPicPr>
          <p:cNvPr id="886" name="Google Shape;886;p21"/>
          <p:cNvPicPr preferRelativeResize="0"/>
          <p:nvPr/>
        </p:nvPicPr>
        <p:blipFill>
          <a:blip r:embed="rId4">
            <a:alphaModFix/>
          </a:blip>
          <a:stretch>
            <a:fillRect/>
          </a:stretch>
        </p:blipFill>
        <p:spPr>
          <a:xfrm>
            <a:off x="3813250" y="7203223"/>
            <a:ext cx="2970326" cy="2705026"/>
          </a:xfrm>
          <a:prstGeom prst="rect">
            <a:avLst/>
          </a:prstGeom>
          <a:noFill/>
          <a:ln>
            <a:noFill/>
          </a:ln>
        </p:spPr>
      </p:pic>
      <p:sp>
        <p:nvSpPr>
          <p:cNvPr id="887" name="Google Shape;887;p21"/>
          <p:cNvSpPr txBox="1"/>
          <p:nvPr/>
        </p:nvSpPr>
        <p:spPr>
          <a:xfrm>
            <a:off x="6708775" y="8766175"/>
            <a:ext cx="149100" cy="609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1"/>
          <p:cNvSpPr txBox="1"/>
          <p:nvPr/>
        </p:nvSpPr>
        <p:spPr>
          <a:xfrm>
            <a:off x="4975225" y="9508050"/>
            <a:ext cx="5145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89" name="Google Shape;889;p21"/>
          <p:cNvSpPr txBox="1"/>
          <p:nvPr/>
        </p:nvSpPr>
        <p:spPr>
          <a:xfrm>
            <a:off x="1639963" y="1728575"/>
            <a:ext cx="4463400" cy="106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434343"/>
                </a:solidFill>
                <a:latin typeface="Titillium Web"/>
                <a:ea typeface="Titillium Web"/>
                <a:cs typeface="Titillium Web"/>
                <a:sym typeface="Titillium Web"/>
              </a:rPr>
              <a:t>Tumors </a:t>
            </a:r>
            <a:endParaRPr b="1">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rPr b="1" lang="en-GB" sz="1300">
                <a:solidFill>
                  <a:srgbClr val="3C78D8"/>
                </a:solidFill>
                <a:latin typeface="Titillium Web"/>
                <a:ea typeface="Titillium Web"/>
                <a:cs typeface="Titillium Web"/>
                <a:sym typeface="Titillium Web"/>
              </a:rPr>
              <a:t>- </a:t>
            </a:r>
            <a:r>
              <a:rPr lang="en-GB" sz="1300">
                <a:solidFill>
                  <a:srgbClr val="3C78D8"/>
                </a:solidFill>
                <a:latin typeface="Titillium Web"/>
                <a:ea typeface="Titillium Web"/>
                <a:cs typeface="Titillium Web"/>
                <a:sym typeface="Titillium Web"/>
              </a:rPr>
              <a:t>associated inflammation and coagulation factors (tissue  </a:t>
            </a:r>
            <a:endParaRPr sz="1300">
              <a:solidFill>
                <a:srgbClr val="3C78D8"/>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rPr lang="en-GB" sz="1300">
                <a:solidFill>
                  <a:srgbClr val="3C78D8"/>
                </a:solidFill>
                <a:latin typeface="Titillium Web"/>
                <a:ea typeface="Titillium Web"/>
                <a:cs typeface="Titillium Web"/>
                <a:sym typeface="Titillium Web"/>
              </a:rPr>
              <a:t>   factor, factor VIII)</a:t>
            </a:r>
            <a:endParaRPr sz="1300">
              <a:solidFill>
                <a:srgbClr val="3C78D8"/>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rPr b="1" lang="en-GB" sz="1300">
                <a:solidFill>
                  <a:srgbClr val="3C78D8"/>
                </a:solidFill>
                <a:latin typeface="Titillium Web"/>
                <a:ea typeface="Titillium Web"/>
                <a:cs typeface="Titillium Web"/>
                <a:sym typeface="Titillium Web"/>
              </a:rPr>
              <a:t>- </a:t>
            </a:r>
            <a:r>
              <a:rPr lang="en-GB" sz="1300">
                <a:solidFill>
                  <a:srgbClr val="3C78D8"/>
                </a:solidFill>
                <a:latin typeface="Titillium Web"/>
                <a:ea typeface="Titillium Web"/>
                <a:cs typeface="Titillium Web"/>
                <a:sym typeface="Titillium Web"/>
              </a:rPr>
              <a:t>procoagulants (e.g., mucin) release</a:t>
            </a:r>
            <a:endParaRPr sz="1300">
              <a:solidFill>
                <a:srgbClr val="3C78D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graphicFrame>
        <p:nvGraphicFramePr>
          <p:cNvPr id="894" name="Google Shape;894;p22"/>
          <p:cNvGraphicFramePr/>
          <p:nvPr/>
        </p:nvGraphicFramePr>
        <p:xfrm>
          <a:off x="0" y="1290476"/>
          <a:ext cx="3000000" cy="3000000"/>
        </p:xfrm>
        <a:graphic>
          <a:graphicData uri="http://schemas.openxmlformats.org/drawingml/2006/table">
            <a:tbl>
              <a:tblPr>
                <a:noFill/>
                <a:tableStyleId>{78208594-EEB4-4CAB-8CEC-71538D1FA177}</a:tableStyleId>
              </a:tblPr>
              <a:tblGrid>
                <a:gridCol w="1584450"/>
                <a:gridCol w="2562150"/>
                <a:gridCol w="2711400"/>
              </a:tblGrid>
              <a:tr h="639075">
                <a:tc>
                  <a:txBody>
                    <a:bodyPr/>
                    <a:lstStyle/>
                    <a:p>
                      <a:pPr indent="0" lvl="0" marL="0" marR="0" rtl="0" algn="ctr">
                        <a:lnSpc>
                          <a:spcPct val="100000"/>
                        </a:lnSpc>
                        <a:spcBef>
                          <a:spcPts val="0"/>
                        </a:spcBef>
                        <a:spcAft>
                          <a:spcPts val="0"/>
                        </a:spcAft>
                        <a:buClr>
                          <a:srgbClr val="000000"/>
                        </a:buClr>
                        <a:buSzPts val="1100"/>
                        <a:buFont typeface="Arial"/>
                        <a:buNone/>
                      </a:pPr>
                      <a:r>
                        <a:rPr b="1" lang="en-GB" sz="1500">
                          <a:solidFill>
                            <a:srgbClr val="FFFFFF"/>
                          </a:solidFill>
                          <a:latin typeface="Titillium Web"/>
                          <a:ea typeface="Titillium Web"/>
                          <a:cs typeface="Titillium Web"/>
                          <a:sym typeface="Titillium Web"/>
                        </a:rPr>
                        <a:t>Differences</a:t>
                      </a:r>
                      <a:endParaRPr b="1" sz="1500" u="none" cap="none" strike="noStrike">
                        <a:solidFill>
                          <a:srgbClr val="FFFFFF"/>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3C7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500">
                          <a:solidFill>
                            <a:srgbClr val="FFFFFF"/>
                          </a:solidFill>
                          <a:latin typeface="Titillium Web"/>
                          <a:ea typeface="Titillium Web"/>
                          <a:cs typeface="Titillium Web"/>
                          <a:sym typeface="Titillium Web"/>
                        </a:rPr>
                        <a:t>Postmortem clot</a:t>
                      </a:r>
                      <a:endParaRPr b="1" sz="1500" u="none" cap="none" strike="noStrike">
                        <a:solidFill>
                          <a:srgbClr val="FFFFFF"/>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500">
                          <a:solidFill>
                            <a:srgbClr val="FFFFFF"/>
                          </a:solidFill>
                          <a:latin typeface="Titillium Web"/>
                          <a:ea typeface="Titillium Web"/>
                          <a:cs typeface="Titillium Web"/>
                          <a:sym typeface="Titillium Web"/>
                        </a:rPr>
                        <a:t>Venous Thrombus</a:t>
                      </a:r>
                      <a:endParaRPr b="1" sz="15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r>
              <a:tr h="650950">
                <a:tc>
                  <a:txBody>
                    <a:bodyPr/>
                    <a:lstStyle/>
                    <a:p>
                      <a:pPr indent="0" lvl="0" marL="0" marR="0" rtl="0" algn="ctr">
                        <a:lnSpc>
                          <a:spcPct val="100000"/>
                        </a:lnSpc>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Feel</a:t>
                      </a:r>
                      <a:endParaRPr b="1" u="none" cap="none" strike="noStrike">
                        <a:solidFill>
                          <a:srgbClr val="434343"/>
                        </a:solidFill>
                        <a:latin typeface="Titillium Web"/>
                        <a:ea typeface="Titillium Web"/>
                        <a:cs typeface="Titillium Web"/>
                        <a:sym typeface="Titillium Web"/>
                      </a:endParaRPr>
                    </a:p>
                  </a:txBody>
                  <a:tcPr marT="83750" marB="8375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300">
                          <a:solidFill>
                            <a:srgbClr val="434343"/>
                          </a:solidFill>
                          <a:latin typeface="Titillium Web"/>
                          <a:ea typeface="Titillium Web"/>
                          <a:cs typeface="Titillium Web"/>
                          <a:sym typeface="Titillium Web"/>
                        </a:rPr>
                        <a:t>Gelatinous</a:t>
                      </a:r>
                      <a:endParaRPr b="1" sz="1300" u="none" cap="none" strike="noStrike">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300">
                          <a:solidFill>
                            <a:srgbClr val="434343"/>
                          </a:solidFill>
                          <a:latin typeface="Titillium Web"/>
                          <a:ea typeface="Titillium Web"/>
                          <a:cs typeface="Titillium Web"/>
                          <a:sym typeface="Titillium Web"/>
                        </a:rPr>
                        <a:t>Firm</a:t>
                      </a:r>
                      <a:endParaRPr b="1" sz="1300" u="none" cap="none" strike="noStrike">
                        <a:solidFill>
                          <a:srgbClr val="434343"/>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151425">
                <a:tc>
                  <a:txBody>
                    <a:bodyPr/>
                    <a:lstStyle/>
                    <a:p>
                      <a:pPr indent="0" lvl="0" marL="0" marR="0" rtl="0" algn="ctr">
                        <a:lnSpc>
                          <a:spcPct val="100000"/>
                        </a:lnSpc>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Morphology</a:t>
                      </a:r>
                      <a:endParaRPr b="1" baseline="30000" u="none" cap="none" strike="noStrike">
                        <a:solidFill>
                          <a:srgbClr val="434343"/>
                        </a:solidFill>
                        <a:latin typeface="Titillium Web"/>
                        <a:ea typeface="Titillium Web"/>
                        <a:cs typeface="Titillium Web"/>
                        <a:sym typeface="Titillium Web"/>
                      </a:endParaRPr>
                    </a:p>
                  </a:txBody>
                  <a:tcPr marT="83750" marB="8375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300">
                          <a:solidFill>
                            <a:srgbClr val="434343"/>
                          </a:solidFill>
                          <a:latin typeface="Titillium Web"/>
                          <a:ea typeface="Titillium Web"/>
                          <a:cs typeface="Titillium Web"/>
                          <a:sym typeface="Titillium Web"/>
                        </a:rPr>
                        <a:t>Has </a:t>
                      </a:r>
                      <a:r>
                        <a:rPr b="1" lang="en-GB" sz="1300">
                          <a:solidFill>
                            <a:srgbClr val="434343"/>
                          </a:solidFill>
                          <a:latin typeface="Titillium Web"/>
                          <a:ea typeface="Titillium Web"/>
                          <a:cs typeface="Titillium Web"/>
                          <a:sym typeface="Titillium Web"/>
                        </a:rPr>
                        <a:t>dark red dependent portion</a:t>
                      </a:r>
                      <a:r>
                        <a:rPr lang="en-GB" sz="1300">
                          <a:solidFill>
                            <a:srgbClr val="434343"/>
                          </a:solidFill>
                          <a:latin typeface="Titillium Web"/>
                          <a:ea typeface="Titillium Web"/>
                          <a:cs typeface="Titillium Web"/>
                          <a:sym typeface="Titillium Web"/>
                        </a:rPr>
                        <a:t> where red cells have settled by gravity and a </a:t>
                      </a:r>
                      <a:r>
                        <a:rPr b="1" lang="en-GB" sz="1300">
                          <a:solidFill>
                            <a:srgbClr val="434343"/>
                          </a:solidFill>
                          <a:latin typeface="Titillium Web"/>
                          <a:ea typeface="Titillium Web"/>
                          <a:cs typeface="Titillium Web"/>
                          <a:sym typeface="Titillium Web"/>
                        </a:rPr>
                        <a:t>top layer of yellow “chicken fat”.</a:t>
                      </a:r>
                      <a:endParaRPr b="1" sz="1300" u="none" cap="none" strike="noStrike">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300">
                          <a:solidFill>
                            <a:srgbClr val="434343"/>
                          </a:solidFill>
                          <a:latin typeface="Titillium Web"/>
                          <a:ea typeface="Titillium Web"/>
                          <a:cs typeface="Titillium Web"/>
                          <a:sym typeface="Titillium Web"/>
                        </a:rPr>
                        <a:t> </a:t>
                      </a:r>
                      <a:r>
                        <a:rPr lang="en-GB" sz="1300">
                          <a:solidFill>
                            <a:srgbClr val="3C78D8"/>
                          </a:solidFill>
                          <a:latin typeface="Titillium Web"/>
                          <a:ea typeface="Titillium Web"/>
                          <a:cs typeface="Titillium Web"/>
                          <a:sym typeface="Titillium Web"/>
                        </a:rPr>
                        <a:t>Sectioning typically reveals gross and/or microscopic </a:t>
                      </a:r>
                      <a:r>
                        <a:rPr b="1" lang="en-GB" sz="1300">
                          <a:solidFill>
                            <a:srgbClr val="3C78D8"/>
                          </a:solidFill>
                          <a:latin typeface="Titillium Web"/>
                          <a:ea typeface="Titillium Web"/>
                          <a:cs typeface="Titillium Web"/>
                          <a:sym typeface="Titillium Web"/>
                        </a:rPr>
                        <a:t>lines of Zahn.</a:t>
                      </a:r>
                      <a:endParaRPr b="1" sz="1300">
                        <a:solidFill>
                          <a:srgbClr val="3C78D8"/>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755250">
                <a:tc>
                  <a:txBody>
                    <a:bodyPr/>
                    <a:lstStyle/>
                    <a:p>
                      <a:pPr indent="0" lvl="0" marL="0" marR="0" rtl="0" algn="ctr">
                        <a:lnSpc>
                          <a:spcPct val="100000"/>
                        </a:lnSpc>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Attachment</a:t>
                      </a:r>
                      <a:endParaRPr b="1" baseline="30000" sz="1500" u="none" cap="none" strike="noStrike">
                        <a:solidFill>
                          <a:srgbClr val="434343"/>
                        </a:solidFill>
                        <a:latin typeface="Titillium Web"/>
                        <a:ea typeface="Titillium Web"/>
                        <a:cs typeface="Titillium Web"/>
                        <a:sym typeface="Titillium Web"/>
                      </a:endParaRPr>
                    </a:p>
                  </a:txBody>
                  <a:tcPr marT="83750" marB="8375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300">
                          <a:solidFill>
                            <a:srgbClr val="434343"/>
                          </a:solidFill>
                          <a:latin typeface="Titillium Web"/>
                          <a:ea typeface="Titillium Web"/>
                          <a:cs typeface="Titillium Web"/>
                          <a:sym typeface="Titillium Web"/>
                        </a:rPr>
                        <a:t>Not attached</a:t>
                      </a:r>
                      <a:r>
                        <a:rPr lang="en-GB" sz="1300">
                          <a:solidFill>
                            <a:srgbClr val="434343"/>
                          </a:solidFill>
                          <a:latin typeface="Titillium Web"/>
                          <a:ea typeface="Titillium Web"/>
                          <a:cs typeface="Titillium Web"/>
                          <a:sym typeface="Titillium Web"/>
                        </a:rPr>
                        <a:t> to the underlying wall</a:t>
                      </a:r>
                      <a:endParaRPr sz="1300" u="none" cap="none" strike="noStrike">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300">
                          <a:solidFill>
                            <a:srgbClr val="A64D79"/>
                          </a:solidFill>
                          <a:latin typeface="Titillium Web"/>
                          <a:ea typeface="Titillium Web"/>
                          <a:cs typeface="Titillium Web"/>
                          <a:sym typeface="Titillium Web"/>
                        </a:rPr>
                        <a:t>Almost always has  a point of attachment.</a:t>
                      </a:r>
                      <a:endParaRPr b="1" sz="1300">
                        <a:solidFill>
                          <a:srgbClr val="A64D79"/>
                        </a:solidFill>
                        <a:latin typeface="Titillium Web"/>
                        <a:ea typeface="Titillium Web"/>
                        <a:cs typeface="Titillium Web"/>
                        <a:sym typeface="Titillium Web"/>
                      </a:endParaRPr>
                    </a:p>
                  </a:txBody>
                  <a:tcPr marT="74300" marB="74300"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895" name="Google Shape;895;p22"/>
          <p:cNvSpPr/>
          <p:nvPr/>
        </p:nvSpPr>
        <p:spPr>
          <a:xfrm>
            <a:off x="628450" y="314300"/>
            <a:ext cx="5606400" cy="687900"/>
          </a:xfrm>
          <a:prstGeom prst="roundRect">
            <a:avLst>
              <a:gd fmla="val 16667" name="adj"/>
            </a:avLst>
          </a:prstGeom>
          <a:solidFill>
            <a:srgbClr val="E0EAFB"/>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224000" lvl="0" marL="244800" rtl="0" algn="l">
              <a:spcBef>
                <a:spcPts val="0"/>
              </a:spcBef>
              <a:spcAft>
                <a:spcPts val="0"/>
              </a:spcAft>
              <a:buClr>
                <a:srgbClr val="434343"/>
              </a:buClr>
              <a:buSzPts val="1600"/>
              <a:buFont typeface="Titillium Web"/>
              <a:buChar char="●"/>
            </a:pPr>
            <a:r>
              <a:rPr b="1" lang="en-GB" sz="1600">
                <a:solidFill>
                  <a:srgbClr val="434343"/>
                </a:solidFill>
                <a:latin typeface="Titillium Web"/>
                <a:ea typeface="Titillium Web"/>
                <a:cs typeface="Titillium Web"/>
                <a:sym typeface="Titillium Web"/>
              </a:rPr>
              <a:t>Postmortem clots may be confused with </a:t>
            </a:r>
            <a:r>
              <a:rPr b="1" lang="en-GB" sz="1600">
                <a:solidFill>
                  <a:srgbClr val="434343"/>
                </a:solidFill>
                <a:latin typeface="Titillium Web"/>
                <a:ea typeface="Titillium Web"/>
                <a:cs typeface="Titillium Web"/>
                <a:sym typeface="Titillium Web"/>
              </a:rPr>
              <a:t>v</a:t>
            </a:r>
            <a:r>
              <a:rPr b="1" lang="en-GB" sz="1600">
                <a:solidFill>
                  <a:srgbClr val="434343"/>
                </a:solidFill>
                <a:latin typeface="Titillium Web"/>
                <a:ea typeface="Titillium Web"/>
                <a:cs typeface="Titillium Web"/>
                <a:sym typeface="Titillium Web"/>
              </a:rPr>
              <a:t>enous thrombi</a:t>
            </a:r>
            <a:endParaRPr b="1" sz="1600">
              <a:solidFill>
                <a:srgbClr val="434343"/>
              </a:solidFill>
              <a:latin typeface="Titillium Web"/>
              <a:ea typeface="Titillium Web"/>
              <a:cs typeface="Titillium Web"/>
              <a:sym typeface="Titillium Web"/>
            </a:endParaRPr>
          </a:p>
        </p:txBody>
      </p:sp>
      <p:cxnSp>
        <p:nvCxnSpPr>
          <p:cNvPr id="896" name="Google Shape;896;p22"/>
          <p:cNvCxnSpPr/>
          <p:nvPr/>
        </p:nvCxnSpPr>
        <p:spPr>
          <a:xfrm>
            <a:off x="-19225" y="4656150"/>
            <a:ext cx="6899100" cy="0"/>
          </a:xfrm>
          <a:prstGeom prst="straightConnector1">
            <a:avLst/>
          </a:prstGeom>
          <a:noFill/>
          <a:ln cap="flat" cmpd="sng" w="28575">
            <a:solidFill>
              <a:schemeClr val="accent1"/>
            </a:solidFill>
            <a:prstDash val="dash"/>
            <a:round/>
            <a:headEnd len="med" w="med" type="none"/>
            <a:tailEnd len="med" w="med" type="none"/>
          </a:ln>
        </p:spPr>
      </p:cxnSp>
      <p:sp>
        <p:nvSpPr>
          <p:cNvPr id="897" name="Google Shape;897;p22"/>
          <p:cNvSpPr txBox="1"/>
          <p:nvPr/>
        </p:nvSpPr>
        <p:spPr>
          <a:xfrm>
            <a:off x="309850" y="4729875"/>
            <a:ext cx="62436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640">
                <a:solidFill>
                  <a:srgbClr val="1155CC"/>
                </a:solidFill>
                <a:latin typeface="Comfortaa"/>
                <a:ea typeface="Comfortaa"/>
                <a:cs typeface="Comfortaa"/>
                <a:sym typeface="Comfortaa"/>
              </a:rPr>
              <a:t>Embolism</a:t>
            </a:r>
            <a:endParaRPr b="1" sz="3640">
              <a:solidFill>
                <a:srgbClr val="1155CC"/>
              </a:solidFill>
              <a:latin typeface="Comfortaa"/>
              <a:ea typeface="Comfortaa"/>
              <a:cs typeface="Comfortaa"/>
              <a:sym typeface="Comfortaa"/>
            </a:endParaRPr>
          </a:p>
        </p:txBody>
      </p:sp>
      <p:grpSp>
        <p:nvGrpSpPr>
          <p:cNvPr id="898" name="Google Shape;898;p22"/>
          <p:cNvGrpSpPr/>
          <p:nvPr/>
        </p:nvGrpSpPr>
        <p:grpSpPr>
          <a:xfrm>
            <a:off x="260375" y="5539123"/>
            <a:ext cx="6339900" cy="1027626"/>
            <a:chOff x="259050" y="1644710"/>
            <a:chExt cx="6339900" cy="1264303"/>
          </a:xfrm>
        </p:grpSpPr>
        <p:sp>
          <p:nvSpPr>
            <p:cNvPr id="899" name="Google Shape;899;p22"/>
            <p:cNvSpPr/>
            <p:nvPr/>
          </p:nvSpPr>
          <p:spPr>
            <a:xfrm>
              <a:off x="259050" y="1899213"/>
              <a:ext cx="6339900" cy="1009800"/>
            </a:xfrm>
            <a:prstGeom prst="roundRect">
              <a:avLst>
                <a:gd fmla="val 16667" name="adj"/>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a:solidFill>
                    <a:srgbClr val="434343"/>
                  </a:solidFill>
                  <a:latin typeface="Titillium Web"/>
                  <a:ea typeface="Titillium Web"/>
                  <a:cs typeface="Titillium Web"/>
                  <a:sym typeface="Titillium Web"/>
                </a:rPr>
                <a:t>An embolus (pleural: emboli) is a detached intravascular solid, liquid, or gaseous mass that is carried by the blood to a site distant from its point of origin</a:t>
              </a:r>
              <a:endParaRPr i="0" u="none" cap="none" strike="noStrike">
                <a:solidFill>
                  <a:srgbClr val="434343"/>
                </a:solidFill>
                <a:latin typeface="Titillium Web"/>
                <a:ea typeface="Titillium Web"/>
                <a:cs typeface="Titillium Web"/>
                <a:sym typeface="Titillium Web"/>
              </a:endParaRPr>
            </a:p>
          </p:txBody>
        </p:sp>
        <p:sp>
          <p:nvSpPr>
            <p:cNvPr id="900" name="Google Shape;900;p22"/>
            <p:cNvSpPr/>
            <p:nvPr/>
          </p:nvSpPr>
          <p:spPr>
            <a:xfrm>
              <a:off x="401025" y="1644710"/>
              <a:ext cx="2115000" cy="445800"/>
            </a:xfrm>
            <a:prstGeom prst="flowChartAlternateProcess">
              <a:avLst/>
            </a:prstGeom>
            <a:solidFill>
              <a:srgbClr val="6D9EEB"/>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FFFFFF"/>
                  </a:solidFill>
                  <a:latin typeface="Titillium Web"/>
                  <a:ea typeface="Titillium Web"/>
                  <a:cs typeface="Titillium Web"/>
                  <a:sym typeface="Titillium Web"/>
                </a:rPr>
                <a:t>Definition</a:t>
              </a:r>
              <a:endParaRPr b="1" i="0" sz="2000" u="none" cap="none" strike="noStrike">
                <a:solidFill>
                  <a:srgbClr val="FFFFFF"/>
                </a:solidFill>
                <a:latin typeface="Titillium Web"/>
                <a:ea typeface="Titillium Web"/>
                <a:cs typeface="Titillium Web"/>
                <a:sym typeface="Titillium Web"/>
              </a:endParaRPr>
            </a:p>
          </p:txBody>
        </p:sp>
      </p:grpSp>
      <p:sp>
        <p:nvSpPr>
          <p:cNvPr id="901" name="Google Shape;901;p22"/>
          <p:cNvSpPr/>
          <p:nvPr/>
        </p:nvSpPr>
        <p:spPr>
          <a:xfrm>
            <a:off x="359950" y="6870100"/>
            <a:ext cx="6143400" cy="588300"/>
          </a:xfrm>
          <a:prstGeom prst="homePlate">
            <a:avLst>
              <a:gd fmla="val 50000" name="adj"/>
            </a:avLst>
          </a:prstGeom>
          <a:solidFill>
            <a:srgbClr val="3C78D8"/>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a:solidFill>
                  <a:srgbClr val="FFFFFF"/>
                </a:solidFill>
                <a:latin typeface="Titillium Web"/>
                <a:ea typeface="Titillium Web"/>
                <a:cs typeface="Titillium Web"/>
                <a:sym typeface="Titillium Web"/>
              </a:rPr>
              <a:t>Majority of the emboli </a:t>
            </a:r>
            <a:r>
              <a:rPr b="1" lang="en-GB">
                <a:solidFill>
                  <a:srgbClr val="FFFFFF"/>
                </a:solidFill>
                <a:latin typeface="Titillium Web"/>
                <a:ea typeface="Titillium Web"/>
                <a:cs typeface="Titillium Web"/>
                <a:sym typeface="Titillium Web"/>
              </a:rPr>
              <a:t>represent some part of a dislodged thrombus</a:t>
            </a:r>
            <a:r>
              <a:rPr lang="en-GB">
                <a:solidFill>
                  <a:srgbClr val="FFFFFF"/>
                </a:solidFill>
                <a:latin typeface="Titillium Web"/>
                <a:ea typeface="Titillium Web"/>
                <a:cs typeface="Titillium Web"/>
                <a:sym typeface="Titillium Web"/>
              </a:rPr>
              <a:t>, </a:t>
            </a:r>
            <a:endParaRPr>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rPr lang="en-GB">
                <a:solidFill>
                  <a:srgbClr val="FFFFFF"/>
                </a:solidFill>
                <a:latin typeface="Titillium Web"/>
                <a:ea typeface="Titillium Web"/>
                <a:cs typeface="Titillium Web"/>
                <a:sym typeface="Titillium Web"/>
              </a:rPr>
              <a:t>hence the commonly used term thromboembolism</a:t>
            </a:r>
            <a:endParaRPr i="0" sz="1400" u="none" cap="none" strike="noStrike">
              <a:solidFill>
                <a:srgbClr val="FFFFFF"/>
              </a:solidFill>
              <a:latin typeface="Titillium Web"/>
              <a:ea typeface="Titillium Web"/>
              <a:cs typeface="Titillium Web"/>
              <a:sym typeface="Titillium Web"/>
            </a:endParaRPr>
          </a:p>
        </p:txBody>
      </p:sp>
      <p:sp>
        <p:nvSpPr>
          <p:cNvPr id="902" name="Google Shape;902;p22"/>
          <p:cNvSpPr/>
          <p:nvPr/>
        </p:nvSpPr>
        <p:spPr>
          <a:xfrm>
            <a:off x="359950" y="7773563"/>
            <a:ext cx="6143400" cy="778200"/>
          </a:xfrm>
          <a:prstGeom prst="homePlate">
            <a:avLst>
              <a:gd fmla="val 50000" name="adj"/>
            </a:avLst>
          </a:prstGeom>
          <a:solidFill>
            <a:srgbClr val="000000">
              <a:alpha val="0"/>
            </a:srgbClr>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a:solidFill>
                  <a:srgbClr val="A64D79"/>
                </a:solidFill>
                <a:latin typeface="Titillium Web"/>
                <a:ea typeface="Titillium Web"/>
                <a:cs typeface="Titillium Web"/>
                <a:sym typeface="Titillium Web"/>
              </a:rPr>
              <a:t>If t</a:t>
            </a:r>
            <a:r>
              <a:rPr lang="en-GB">
                <a:solidFill>
                  <a:srgbClr val="A64D79"/>
                </a:solidFill>
                <a:latin typeface="Titillium Web"/>
                <a:ea typeface="Titillium Web"/>
                <a:cs typeface="Titillium Web"/>
                <a:sym typeface="Titillium Web"/>
              </a:rPr>
              <a:t>he </a:t>
            </a:r>
            <a:r>
              <a:rPr lang="en-GB">
                <a:solidFill>
                  <a:srgbClr val="A64D79"/>
                </a:solidFill>
                <a:latin typeface="Titillium Web"/>
                <a:ea typeface="Titillium Web"/>
                <a:cs typeface="Titillium Web"/>
                <a:sym typeface="Titillium Web"/>
              </a:rPr>
              <a:t>emboli is lodged in vessels too small to permit further passage, it results in partial or complete vascular occlusion leading to ischemic</a:t>
            </a:r>
            <a:endParaRPr>
              <a:solidFill>
                <a:srgbClr val="A64D79"/>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rPr lang="en-GB">
                <a:solidFill>
                  <a:srgbClr val="A64D79"/>
                </a:solidFill>
                <a:latin typeface="Titillium Web"/>
                <a:ea typeface="Titillium Web"/>
                <a:cs typeface="Titillium Web"/>
                <a:sym typeface="Titillium Web"/>
              </a:rPr>
              <a:t> necrosis of distal tissue (infarction)</a:t>
            </a:r>
            <a:endParaRPr i="0" u="none" cap="none" strike="noStrike">
              <a:solidFill>
                <a:srgbClr val="A64D79"/>
              </a:solidFill>
              <a:latin typeface="Titillium Web"/>
              <a:ea typeface="Titillium Web"/>
              <a:cs typeface="Titillium Web"/>
              <a:sym typeface="Titillium Web"/>
            </a:endParaRPr>
          </a:p>
        </p:txBody>
      </p:sp>
      <p:sp>
        <p:nvSpPr>
          <p:cNvPr id="903" name="Google Shape;903;p22"/>
          <p:cNvSpPr/>
          <p:nvPr/>
        </p:nvSpPr>
        <p:spPr>
          <a:xfrm>
            <a:off x="359950" y="8866925"/>
            <a:ext cx="6143400" cy="588300"/>
          </a:xfrm>
          <a:prstGeom prst="homePlate">
            <a:avLst>
              <a:gd fmla="val 50000" name="adj"/>
            </a:avLst>
          </a:prstGeom>
          <a:solidFill>
            <a:srgbClr val="FFFFFF"/>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a:solidFill>
                  <a:srgbClr val="A64D79"/>
                </a:solidFill>
                <a:latin typeface="Titillium Web"/>
                <a:ea typeface="Titillium Web"/>
                <a:cs typeface="Titillium Web"/>
                <a:sym typeface="Titillium Web"/>
              </a:rPr>
              <a:t>Depending on the site of origin, emboli may lodge in the pulmonary </a:t>
            </a:r>
            <a:endParaRPr>
              <a:solidFill>
                <a:srgbClr val="A64D79"/>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rPr lang="en-GB">
                <a:solidFill>
                  <a:srgbClr val="A64D79"/>
                </a:solidFill>
                <a:latin typeface="Titillium Web"/>
                <a:ea typeface="Titillium Web"/>
                <a:cs typeface="Titillium Web"/>
                <a:sym typeface="Titillium Web"/>
              </a:rPr>
              <a:t>or systemic circulations</a:t>
            </a:r>
            <a:endParaRPr i="0" sz="1400" u="none" cap="none" strike="noStrike">
              <a:solidFill>
                <a:srgbClr val="A64D79"/>
              </a:solidFill>
              <a:latin typeface="Titillium Web"/>
              <a:ea typeface="Titillium Web"/>
              <a:cs typeface="Titillium Web"/>
              <a:sym typeface="Titillium Web"/>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graphicFrame>
        <p:nvGraphicFramePr>
          <p:cNvPr id="908" name="Google Shape;908;p23"/>
          <p:cNvGraphicFramePr/>
          <p:nvPr/>
        </p:nvGraphicFramePr>
        <p:xfrm>
          <a:off x="0" y="640045"/>
          <a:ext cx="3000000" cy="3000000"/>
        </p:xfrm>
        <a:graphic>
          <a:graphicData uri="http://schemas.openxmlformats.org/drawingml/2006/table">
            <a:tbl>
              <a:tblPr>
                <a:noFill/>
                <a:tableStyleId>{78208594-EEB4-4CAB-8CEC-71538D1FA177}</a:tableStyleId>
              </a:tblPr>
              <a:tblGrid>
                <a:gridCol w="1144525"/>
                <a:gridCol w="1325550"/>
                <a:gridCol w="4387925"/>
              </a:tblGrid>
              <a:tr h="102000">
                <a:tc rowSpan="4">
                  <a:txBody>
                    <a:bodyPr/>
                    <a:lstStyle/>
                    <a:p>
                      <a:pPr indent="0" lvl="0" marL="0" rtl="0" algn="ctr">
                        <a:spcBef>
                          <a:spcPts val="0"/>
                        </a:spcBef>
                        <a:spcAft>
                          <a:spcPts val="0"/>
                        </a:spcAft>
                        <a:buNone/>
                      </a:pPr>
                      <a:r>
                        <a:rPr b="1" lang="en-GB" sz="1500">
                          <a:solidFill>
                            <a:srgbClr val="FFFFFF"/>
                          </a:solidFill>
                          <a:latin typeface="Titillium Web"/>
                          <a:ea typeface="Titillium Web"/>
                          <a:cs typeface="Titillium Web"/>
                          <a:sym typeface="Titillium Web"/>
                        </a:rPr>
                        <a:t>Pulmonary</a:t>
                      </a:r>
                      <a:endParaRPr b="1" sz="1500">
                        <a:solidFill>
                          <a:srgbClr val="FFFFFF"/>
                        </a:solidFill>
                        <a:latin typeface="Titillium Web"/>
                        <a:ea typeface="Titillium Web"/>
                        <a:cs typeface="Titillium Web"/>
                        <a:sym typeface="Titillium Web"/>
                      </a:endParaRPr>
                    </a:p>
                    <a:p>
                      <a:pPr indent="0" lvl="0" marL="0" rtl="0" algn="ctr">
                        <a:spcBef>
                          <a:spcPts val="0"/>
                        </a:spcBef>
                        <a:spcAft>
                          <a:spcPts val="0"/>
                        </a:spcAft>
                        <a:buNone/>
                      </a:pPr>
                      <a:r>
                        <a:rPr b="1" lang="en-GB" sz="1500">
                          <a:solidFill>
                            <a:srgbClr val="FFFFFF"/>
                          </a:solidFill>
                          <a:latin typeface="Titillium Web"/>
                          <a:ea typeface="Titillium Web"/>
                          <a:cs typeface="Titillium Web"/>
                          <a:sym typeface="Titillium Web"/>
                        </a:rPr>
                        <a:t>Embolism</a:t>
                      </a:r>
                      <a:endParaRPr b="1" sz="15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4A86E8"/>
                    </a:solidFill>
                  </a:tcPr>
                </a:tc>
                <a:tc rowSpan="2">
                  <a:txBody>
                    <a:bodyPr/>
                    <a:lstStyle/>
                    <a:p>
                      <a:pPr indent="0" lvl="0" marL="0" rtl="0" algn="ctr">
                        <a:spcBef>
                          <a:spcPts val="0"/>
                        </a:spcBef>
                        <a:spcAft>
                          <a:spcPts val="0"/>
                        </a:spcAft>
                        <a:buNone/>
                      </a:pPr>
                      <a:r>
                        <a:rPr b="1" lang="en-GB" sz="1200">
                          <a:solidFill>
                            <a:srgbClr val="FFFFFF"/>
                          </a:solidFill>
                          <a:latin typeface="Titillium Web"/>
                          <a:ea typeface="Titillium Web"/>
                          <a:cs typeface="Titillium Web"/>
                          <a:sym typeface="Titillium Web"/>
                        </a:rPr>
                        <a:t>Site of lodging</a:t>
                      </a:r>
                      <a:endParaRPr b="1" sz="1200">
                        <a:solidFill>
                          <a:srgbClr val="FFFFFF"/>
                        </a:solidFill>
                        <a:latin typeface="Titillium Web"/>
                        <a:ea typeface="Titillium Web"/>
                        <a:cs typeface="Titillium Web"/>
                        <a:sym typeface="Titillium Web"/>
                      </a:endParaRPr>
                    </a:p>
                    <a:p>
                      <a:pPr indent="0" lvl="0" marL="0" rtl="0" algn="ctr">
                        <a:spcBef>
                          <a:spcPts val="0"/>
                        </a:spcBef>
                        <a:spcAft>
                          <a:spcPts val="0"/>
                        </a:spcAft>
                        <a:buNone/>
                      </a:pPr>
                      <a:r>
                        <a:rPr b="1" lang="en-GB" sz="1200">
                          <a:solidFill>
                            <a:srgbClr val="FFFFFF"/>
                          </a:solidFill>
                          <a:latin typeface="Titillium Web"/>
                          <a:ea typeface="Titillium Web"/>
                          <a:cs typeface="Titillium Web"/>
                          <a:sym typeface="Titillium Web"/>
                        </a:rPr>
                        <a:t>&amp; Occlusion</a:t>
                      </a:r>
                      <a:endParaRPr b="1" sz="12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rowSpan="2">
                  <a:txBody>
                    <a:bodyPr/>
                    <a:lstStyle/>
                    <a:p>
                      <a:pPr indent="0" lvl="0" marL="0" rtl="0" algn="l">
                        <a:lnSpc>
                          <a:spcPct val="115000"/>
                        </a:lnSpc>
                        <a:spcBef>
                          <a:spcPts val="0"/>
                        </a:spcBef>
                        <a:spcAft>
                          <a:spcPts val="0"/>
                        </a:spcAft>
                        <a:buNone/>
                      </a:pPr>
                      <a:r>
                        <a:rPr lang="en-GB" sz="200">
                          <a:solidFill>
                            <a:srgbClr val="434343"/>
                          </a:solidFill>
                          <a:latin typeface="Titillium Web"/>
                          <a:ea typeface="Titillium Web"/>
                          <a:cs typeface="Titillium Web"/>
                          <a:sym typeface="Titillium Web"/>
                        </a:rPr>
                        <a:t>              </a:t>
                      </a:r>
                      <a:r>
                        <a:rPr lang="en-GB" sz="1200">
                          <a:solidFill>
                            <a:srgbClr val="434343"/>
                          </a:solidFill>
                          <a:latin typeface="Titillium Web"/>
                          <a:ea typeface="Titillium Web"/>
                          <a:cs typeface="Titillium Web"/>
                          <a:sym typeface="Titillium Web"/>
                        </a:rPr>
                        <a:t>In the pulmonary vasculature </a:t>
                      </a:r>
                      <a:endParaRPr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 Depending on the size:</a:t>
                      </a:r>
                      <a:r>
                        <a:rPr lang="en-GB" sz="1200">
                          <a:solidFill>
                            <a:srgbClr val="434343"/>
                          </a:solidFill>
                          <a:latin typeface="Titillium Web"/>
                          <a:ea typeface="Titillium Web"/>
                          <a:cs typeface="Titillium Web"/>
                          <a:sym typeface="Titillium Web"/>
                        </a:rPr>
                        <a:t> occlude main pulmonary artery, or</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impact across the bifurcation </a:t>
                      </a:r>
                      <a:r>
                        <a:rPr b="1" lang="en-GB" sz="1200">
                          <a:solidFill>
                            <a:srgbClr val="434343"/>
                          </a:solidFill>
                          <a:latin typeface="Titillium Web"/>
                          <a:ea typeface="Titillium Web"/>
                          <a:cs typeface="Titillium Web"/>
                          <a:sym typeface="Titillium Web"/>
                        </a:rPr>
                        <a:t>(saddle embolus)</a:t>
                      </a:r>
                      <a:r>
                        <a:rPr lang="en-GB" sz="1200">
                          <a:solidFill>
                            <a:srgbClr val="434343"/>
                          </a:solidFill>
                          <a:latin typeface="Titillium Web"/>
                          <a:ea typeface="Titillium Web"/>
                          <a:cs typeface="Titillium Web"/>
                          <a:sym typeface="Titillium Web"/>
                        </a:rPr>
                        <a:t> or pass out into</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smaller, branching arterioles of the pulmonary circulation.</a:t>
                      </a:r>
                      <a:endParaRPr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 Paradoxical embolism: </a:t>
                      </a:r>
                      <a:r>
                        <a:rPr lang="en-GB" sz="1200">
                          <a:solidFill>
                            <a:srgbClr val="434343"/>
                          </a:solidFill>
                          <a:latin typeface="Titillium Web"/>
                          <a:ea typeface="Titillium Web"/>
                          <a:cs typeface="Titillium Web"/>
                          <a:sym typeface="Titillium Web"/>
                        </a:rPr>
                        <a:t>embolus may pass through interatrial or</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interventricular defect to gain access to the systemic circulation.</a:t>
                      </a:r>
                      <a:endParaRPr sz="1200">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435250">
                <a:tc vMerge="1"/>
                <a:tc vMerge="1"/>
                <a:tc vMerge="1"/>
              </a:tr>
              <a:tr h="3318100">
                <a:tc vMerge="1"/>
                <a:tc>
                  <a:txBody>
                    <a:bodyPr/>
                    <a:lstStyle/>
                    <a:p>
                      <a:pPr indent="0" lvl="0" marL="0" marR="0" rtl="0" algn="ctr">
                        <a:lnSpc>
                          <a:spcPct val="100000"/>
                        </a:lnSpc>
                        <a:spcBef>
                          <a:spcPts val="0"/>
                        </a:spcBef>
                        <a:spcAft>
                          <a:spcPts val="0"/>
                        </a:spcAft>
                        <a:buClr>
                          <a:srgbClr val="000000"/>
                        </a:buClr>
                        <a:buSzPts val="1100"/>
                        <a:buFont typeface="Arial"/>
                        <a:buNone/>
                      </a:pPr>
                      <a:r>
                        <a:rPr b="1" lang="en-GB" sz="1200">
                          <a:solidFill>
                            <a:srgbClr val="FFFFFF"/>
                          </a:solidFill>
                          <a:latin typeface="Titillium Web"/>
                          <a:ea typeface="Titillium Web"/>
                          <a:cs typeface="Titillium Web"/>
                          <a:sym typeface="Titillium Web"/>
                        </a:rPr>
                        <a:t>Complications</a:t>
                      </a:r>
                      <a:endParaRPr b="1" sz="1200" u="none" cap="none" strike="noStrike">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200">
                          <a:solidFill>
                            <a:srgbClr val="3C78D8"/>
                          </a:solidFill>
                          <a:latin typeface="Titillium Web"/>
                          <a:ea typeface="Titillium Web"/>
                          <a:cs typeface="Titillium Web"/>
                          <a:sym typeface="Titillium Web"/>
                        </a:rPr>
                        <a:t>-  </a:t>
                      </a:r>
                      <a:r>
                        <a:rPr lang="en-GB" sz="1200">
                          <a:solidFill>
                            <a:srgbClr val="3C78D8"/>
                          </a:solidFill>
                          <a:latin typeface="Titillium Web"/>
                          <a:ea typeface="Titillium Web"/>
                          <a:cs typeface="Titillium Web"/>
                          <a:sym typeface="Titillium Web"/>
                        </a:rPr>
                        <a:t>Frequently multiple emboli (perhaps sequentially, or as a</a:t>
                      </a:r>
                      <a:endParaRPr sz="12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lang="en-GB" sz="1200">
                          <a:solidFill>
                            <a:srgbClr val="3C78D8"/>
                          </a:solidFill>
                          <a:latin typeface="Titillium Web"/>
                          <a:ea typeface="Titillium Web"/>
                          <a:cs typeface="Titillium Web"/>
                          <a:sym typeface="Titillium Web"/>
                        </a:rPr>
                        <a:t>    shower of smaller emboli from a single large thrombus).</a:t>
                      </a:r>
                      <a:endParaRPr sz="12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b="1" lang="en-GB" sz="1200">
                          <a:solidFill>
                            <a:srgbClr val="3C78D8"/>
                          </a:solidFill>
                          <a:latin typeface="Titillium Web"/>
                          <a:ea typeface="Titillium Web"/>
                          <a:cs typeface="Titillium Web"/>
                          <a:sym typeface="Titillium Web"/>
                        </a:rPr>
                        <a:t>- </a:t>
                      </a:r>
                      <a:r>
                        <a:rPr lang="en-GB" sz="1200">
                          <a:solidFill>
                            <a:srgbClr val="3C78D8"/>
                          </a:solidFill>
                          <a:latin typeface="Titillium Web"/>
                          <a:ea typeface="Titillium Web"/>
                          <a:cs typeface="Titillium Web"/>
                          <a:sym typeface="Titillium Web"/>
                        </a:rPr>
                        <a:t>In general, the patient who has had one pulmonary embolus is</a:t>
                      </a:r>
                      <a:endParaRPr sz="12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lang="en-GB" sz="1200">
                          <a:solidFill>
                            <a:srgbClr val="3C78D8"/>
                          </a:solidFill>
                          <a:latin typeface="Titillium Web"/>
                          <a:ea typeface="Titillium Web"/>
                          <a:cs typeface="Titillium Web"/>
                          <a:sym typeface="Titillium Web"/>
                        </a:rPr>
                        <a:t>   at high risk of having more.</a:t>
                      </a:r>
                      <a:endParaRPr sz="3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t/>
                      </a:r>
                      <a:endParaRPr sz="3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b="1" lang="en-GB" sz="1200">
                          <a:solidFill>
                            <a:srgbClr val="434343"/>
                          </a:solidFill>
                          <a:latin typeface="Titillium Web"/>
                          <a:ea typeface="Titillium Web"/>
                          <a:cs typeface="Titillium Web"/>
                          <a:sym typeface="Titillium Web"/>
                        </a:rPr>
                        <a:t>-</a:t>
                      </a:r>
                      <a:r>
                        <a:rPr lang="en-GB" sz="1200">
                          <a:solidFill>
                            <a:srgbClr val="434343"/>
                          </a:solidFill>
                          <a:latin typeface="Titillium Web"/>
                          <a:ea typeface="Titillium Web"/>
                          <a:cs typeface="Titillium Web"/>
                          <a:sym typeface="Titillium Web"/>
                        </a:rPr>
                        <a:t> </a:t>
                      </a:r>
                      <a:r>
                        <a:rPr lang="en-GB" sz="1200">
                          <a:solidFill>
                            <a:srgbClr val="434343"/>
                          </a:solidFill>
                          <a:latin typeface="Titillium Web"/>
                          <a:ea typeface="Titillium Web"/>
                          <a:cs typeface="Titillium Web"/>
                          <a:sym typeface="Titillium Web"/>
                        </a:rPr>
                        <a:t>Most (60-80%) are clinically silent because they are small.</a:t>
                      </a:r>
                      <a:endParaRPr sz="400">
                        <a:solidFill>
                          <a:srgbClr val="434343"/>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t/>
                      </a:r>
                      <a:endParaRPr sz="400">
                        <a:solidFill>
                          <a:srgbClr val="434343"/>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b="1" lang="en-GB" sz="1200">
                          <a:solidFill>
                            <a:srgbClr val="434343"/>
                          </a:solidFill>
                          <a:latin typeface="Titillium Web"/>
                          <a:ea typeface="Titillium Web"/>
                          <a:cs typeface="Titillium Web"/>
                          <a:sym typeface="Titillium Web"/>
                        </a:rPr>
                        <a:t>-</a:t>
                      </a:r>
                      <a:r>
                        <a:rPr lang="en-GB" sz="1200">
                          <a:solidFill>
                            <a:srgbClr val="434343"/>
                          </a:solidFill>
                          <a:latin typeface="Titillium Web"/>
                          <a:ea typeface="Titillium Web"/>
                          <a:cs typeface="Titillium Web"/>
                          <a:sym typeface="Titillium Web"/>
                        </a:rPr>
                        <a:t> </a:t>
                      </a:r>
                      <a:r>
                        <a:rPr lang="en-GB" sz="1200">
                          <a:solidFill>
                            <a:srgbClr val="434343"/>
                          </a:solidFill>
                          <a:latin typeface="Titillium Web"/>
                          <a:ea typeface="Titillium Web"/>
                          <a:cs typeface="Titillium Web"/>
                          <a:sym typeface="Titillium Web"/>
                        </a:rPr>
                        <a:t>When </a:t>
                      </a:r>
                      <a:r>
                        <a:rPr b="1" lang="en-GB" sz="1200">
                          <a:solidFill>
                            <a:srgbClr val="434343"/>
                          </a:solidFill>
                          <a:latin typeface="Titillium Web"/>
                          <a:ea typeface="Titillium Web"/>
                          <a:cs typeface="Titillium Web"/>
                          <a:sym typeface="Titillium Web"/>
                        </a:rPr>
                        <a:t>more than 60%</a:t>
                      </a:r>
                      <a:r>
                        <a:rPr lang="en-GB" sz="1200">
                          <a:solidFill>
                            <a:srgbClr val="434343"/>
                          </a:solidFill>
                          <a:latin typeface="Titillium Web"/>
                          <a:ea typeface="Titillium Web"/>
                          <a:cs typeface="Titillium Web"/>
                          <a:sym typeface="Titillium Web"/>
                        </a:rPr>
                        <a:t> of the pulmonary circulation is obstructed </a:t>
                      </a:r>
                      <a:endParaRPr sz="1200">
                        <a:solidFill>
                          <a:srgbClr val="434343"/>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lang="en-GB" sz="1200">
                          <a:solidFill>
                            <a:srgbClr val="434343"/>
                          </a:solidFill>
                          <a:latin typeface="Titillium Web"/>
                          <a:ea typeface="Titillium Web"/>
                          <a:cs typeface="Titillium Web"/>
                          <a:sym typeface="Titillium Web"/>
                        </a:rPr>
                        <a:t>   by emboli. Sudden death, infarction, right heart failure (cor</a:t>
                      </a:r>
                      <a:endParaRPr sz="1200">
                        <a:solidFill>
                          <a:srgbClr val="434343"/>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lang="en-GB" sz="1200">
                          <a:solidFill>
                            <a:srgbClr val="434343"/>
                          </a:solidFill>
                          <a:latin typeface="Titillium Web"/>
                          <a:ea typeface="Titillium Web"/>
                          <a:cs typeface="Titillium Web"/>
                          <a:sym typeface="Titillium Web"/>
                        </a:rPr>
                        <a:t>   pulmonale) occurs </a:t>
                      </a:r>
                      <a:r>
                        <a:rPr lang="en-GB" sz="1200">
                          <a:solidFill>
                            <a:srgbClr val="3C78D8"/>
                          </a:solidFill>
                          <a:latin typeface="Titillium Web"/>
                          <a:ea typeface="Titillium Web"/>
                          <a:cs typeface="Titillium Web"/>
                          <a:sym typeface="Titillium Web"/>
                        </a:rPr>
                        <a:t>and </a:t>
                      </a:r>
                      <a:r>
                        <a:rPr lang="en-GB" sz="1200">
                          <a:solidFill>
                            <a:srgbClr val="3C78D8"/>
                          </a:solidFill>
                          <a:latin typeface="Titillium Web"/>
                          <a:ea typeface="Titillium Web"/>
                          <a:cs typeface="Titillium Web"/>
                          <a:sym typeface="Titillium Web"/>
                        </a:rPr>
                        <a:t>cardiovascular</a:t>
                      </a:r>
                      <a:r>
                        <a:rPr lang="en-GB" sz="1200">
                          <a:solidFill>
                            <a:srgbClr val="3C78D8"/>
                          </a:solidFill>
                          <a:latin typeface="Titillium Web"/>
                          <a:ea typeface="Titillium Web"/>
                          <a:cs typeface="Titillium Web"/>
                          <a:sym typeface="Titillium Web"/>
                        </a:rPr>
                        <a:t> collapse.</a:t>
                      </a:r>
                      <a:endParaRPr sz="3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t/>
                      </a:r>
                      <a:endParaRPr sz="3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b="1" lang="en-GB" sz="1200">
                          <a:solidFill>
                            <a:srgbClr val="3C78D8"/>
                          </a:solidFill>
                          <a:latin typeface="Titillium Web"/>
                          <a:ea typeface="Titillium Web"/>
                          <a:cs typeface="Titillium Web"/>
                          <a:sym typeface="Titillium Web"/>
                        </a:rPr>
                        <a:t>- </a:t>
                      </a:r>
                      <a:r>
                        <a:rPr lang="en-GB" sz="1200">
                          <a:solidFill>
                            <a:srgbClr val="3C78D8"/>
                          </a:solidFill>
                          <a:latin typeface="Titillium Web"/>
                          <a:ea typeface="Titillium Web"/>
                          <a:cs typeface="Titillium Web"/>
                          <a:sym typeface="Titillium Web"/>
                        </a:rPr>
                        <a:t>Embolic obstruction of medium-sized arteries can cause  </a:t>
                      </a:r>
                      <a:endParaRPr sz="12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lang="en-GB" sz="1200">
                          <a:solidFill>
                            <a:srgbClr val="3C78D8"/>
                          </a:solidFill>
                          <a:latin typeface="Titillium Web"/>
                          <a:ea typeface="Titillium Web"/>
                          <a:cs typeface="Titillium Web"/>
                          <a:sym typeface="Titillium Web"/>
                        </a:rPr>
                        <a:t>   pulmonary hemorrhage but usually </a:t>
                      </a:r>
                      <a:r>
                        <a:rPr b="1" lang="en-GB" sz="1200">
                          <a:solidFill>
                            <a:srgbClr val="3C78D8"/>
                          </a:solidFill>
                          <a:latin typeface="Titillium Web"/>
                          <a:ea typeface="Titillium Web"/>
                          <a:cs typeface="Titillium Web"/>
                          <a:sym typeface="Titillium Web"/>
                        </a:rPr>
                        <a:t>not </a:t>
                      </a:r>
                      <a:r>
                        <a:rPr lang="en-GB" sz="1200">
                          <a:solidFill>
                            <a:srgbClr val="3C78D8"/>
                          </a:solidFill>
                          <a:latin typeface="Titillium Web"/>
                          <a:ea typeface="Titillium Web"/>
                          <a:cs typeface="Titillium Web"/>
                          <a:sym typeface="Titillium Web"/>
                        </a:rPr>
                        <a:t>pulmonary infarction:</a:t>
                      </a:r>
                      <a:endParaRPr sz="15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t/>
                      </a:r>
                      <a:endParaRPr sz="15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lang="en-GB" sz="1200">
                          <a:solidFill>
                            <a:srgbClr val="3C78D8"/>
                          </a:solidFill>
                          <a:latin typeface="Titillium Web"/>
                          <a:ea typeface="Titillium Web"/>
                          <a:cs typeface="Titillium Web"/>
                          <a:sym typeface="Titillium Web"/>
                        </a:rPr>
                        <a:t>   </a:t>
                      </a:r>
                      <a:r>
                        <a:rPr b="1" lang="en-GB" sz="1200">
                          <a:solidFill>
                            <a:srgbClr val="3C78D8"/>
                          </a:solidFill>
                          <a:latin typeface="Titillium Web"/>
                          <a:ea typeface="Titillium Web"/>
                          <a:cs typeface="Titillium Web"/>
                          <a:sym typeface="Titillium Web"/>
                        </a:rPr>
                        <a:t>- </a:t>
                      </a:r>
                      <a:r>
                        <a:rPr lang="en-GB" sz="1200">
                          <a:solidFill>
                            <a:srgbClr val="3C78D8"/>
                          </a:solidFill>
                          <a:latin typeface="Titillium Web"/>
                          <a:ea typeface="Titillium Web"/>
                          <a:cs typeface="Titillium Web"/>
                          <a:sym typeface="Titillium Web"/>
                        </a:rPr>
                        <a:t> the lung has a dual blood supply and the intact bronchial </a:t>
                      </a:r>
                      <a:endParaRPr sz="12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lang="en-GB" sz="1200">
                          <a:solidFill>
                            <a:srgbClr val="3C78D8"/>
                          </a:solidFill>
                          <a:latin typeface="Titillium Web"/>
                          <a:ea typeface="Titillium Web"/>
                          <a:cs typeface="Titillium Web"/>
                          <a:sym typeface="Titillium Web"/>
                        </a:rPr>
                        <a:t>       arterial circulation continues to supply blood to the area.</a:t>
                      </a:r>
                      <a:endParaRPr sz="3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t/>
                      </a:r>
                      <a:endParaRPr sz="3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b="1" lang="en-GB" sz="1200">
                          <a:solidFill>
                            <a:srgbClr val="3C78D8"/>
                          </a:solidFill>
                          <a:latin typeface="Titillium Web"/>
                          <a:ea typeface="Titillium Web"/>
                          <a:cs typeface="Titillium Web"/>
                          <a:sym typeface="Titillium Web"/>
                        </a:rPr>
                        <a:t>-</a:t>
                      </a:r>
                      <a:r>
                        <a:rPr lang="en-GB" sz="1200">
                          <a:solidFill>
                            <a:srgbClr val="3C78D8"/>
                          </a:solidFill>
                          <a:latin typeface="Titillium Web"/>
                          <a:ea typeface="Titillium Web"/>
                          <a:cs typeface="Titillium Web"/>
                          <a:sym typeface="Titillium Web"/>
                        </a:rPr>
                        <a:t> Embolic obstruction of small end-arteriolar pulmonary branches</a:t>
                      </a:r>
                      <a:endParaRPr sz="12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lang="en-GB" sz="1200">
                          <a:solidFill>
                            <a:srgbClr val="3C78D8"/>
                          </a:solidFill>
                          <a:latin typeface="Titillium Web"/>
                          <a:ea typeface="Titillium Web"/>
                          <a:cs typeface="Titillium Web"/>
                          <a:sym typeface="Titillium Web"/>
                        </a:rPr>
                        <a:t>   usually does result in associated infarction </a:t>
                      </a:r>
                      <a:endParaRPr sz="1200">
                        <a:solidFill>
                          <a:srgbClr val="3C78D8"/>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370900">
                <a:tc vMerge="1"/>
                <a:tc>
                  <a:txBody>
                    <a:bodyPr/>
                    <a:lstStyle/>
                    <a:p>
                      <a:pPr indent="0" lvl="0" marL="0" marR="0" rtl="0" algn="ctr">
                        <a:lnSpc>
                          <a:spcPct val="100000"/>
                        </a:lnSpc>
                        <a:spcBef>
                          <a:spcPts val="0"/>
                        </a:spcBef>
                        <a:spcAft>
                          <a:spcPts val="0"/>
                        </a:spcAft>
                        <a:buNone/>
                      </a:pPr>
                      <a:r>
                        <a:rPr b="1" lang="en-GB" sz="1200">
                          <a:solidFill>
                            <a:srgbClr val="FFFFFF"/>
                          </a:solidFill>
                          <a:latin typeface="Titillium Web"/>
                          <a:ea typeface="Titillium Web"/>
                          <a:cs typeface="Titillium Web"/>
                          <a:sym typeface="Titillium Web"/>
                        </a:rPr>
                        <a:t>Origin &amp;</a:t>
                      </a:r>
                      <a:endParaRPr b="1" sz="12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b="1" lang="en-GB" sz="1200">
                          <a:solidFill>
                            <a:srgbClr val="FFFFFF"/>
                          </a:solidFill>
                          <a:latin typeface="Titillium Web"/>
                          <a:ea typeface="Titillium Web"/>
                          <a:cs typeface="Titillium Web"/>
                          <a:sym typeface="Titillium Web"/>
                        </a:rPr>
                        <a:t>Pathway</a:t>
                      </a:r>
                      <a:endParaRPr b="1" sz="12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a:txBody>
                    <a:bodyPr/>
                    <a:lstStyle/>
                    <a:p>
                      <a:pPr indent="0" lvl="0" marL="0" marR="0" rtl="0" algn="l">
                        <a:lnSpc>
                          <a:spcPct val="115000"/>
                        </a:lnSpc>
                        <a:spcBef>
                          <a:spcPts val="0"/>
                        </a:spcBef>
                        <a:spcAft>
                          <a:spcPts val="0"/>
                        </a:spcAft>
                        <a:buNone/>
                      </a:pPr>
                      <a:r>
                        <a:rPr b="1" lang="en-GB" sz="1200">
                          <a:solidFill>
                            <a:srgbClr val="3C78D8"/>
                          </a:solidFill>
                          <a:latin typeface="Titillium Web"/>
                          <a:ea typeface="Titillium Web"/>
                          <a:cs typeface="Titillium Web"/>
                          <a:sym typeface="Titillium Web"/>
                        </a:rPr>
                        <a:t>- </a:t>
                      </a:r>
                      <a:r>
                        <a:rPr lang="en-GB" sz="1200">
                          <a:solidFill>
                            <a:srgbClr val="3C78D8"/>
                          </a:solidFill>
                          <a:latin typeface="Titillium Web"/>
                          <a:ea typeface="Titillium Web"/>
                          <a:cs typeface="Titillium Web"/>
                          <a:sym typeface="Titillium Web"/>
                        </a:rPr>
                        <a:t>In more than 95% of cases, venous emboli originate from </a:t>
                      </a:r>
                      <a:r>
                        <a:rPr b="1" lang="en-GB" sz="1200">
                          <a:solidFill>
                            <a:srgbClr val="3C78D8"/>
                          </a:solidFill>
                          <a:latin typeface="Titillium Web"/>
                          <a:ea typeface="Titillium Web"/>
                          <a:cs typeface="Titillium Web"/>
                          <a:sym typeface="Titillium Web"/>
                        </a:rPr>
                        <a:t>deep</a:t>
                      </a:r>
                      <a:endParaRPr b="1" sz="12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None/>
                      </a:pPr>
                      <a:r>
                        <a:rPr b="1" lang="en-GB" sz="1200">
                          <a:solidFill>
                            <a:srgbClr val="3C78D8"/>
                          </a:solidFill>
                          <a:latin typeface="Titillium Web"/>
                          <a:ea typeface="Titillium Web"/>
                          <a:cs typeface="Titillium Web"/>
                          <a:sym typeface="Titillium Web"/>
                        </a:rPr>
                        <a:t>   leg vein thrombi</a:t>
                      </a:r>
                      <a:r>
                        <a:rPr lang="en-GB" sz="1200">
                          <a:solidFill>
                            <a:srgbClr val="3C78D8"/>
                          </a:solidFill>
                          <a:latin typeface="Titillium Web"/>
                          <a:ea typeface="Titillium Web"/>
                          <a:cs typeface="Titillium Web"/>
                          <a:sym typeface="Titillium Web"/>
                        </a:rPr>
                        <a:t> above the level of the knee through</a:t>
                      </a:r>
                      <a:endParaRPr sz="12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None/>
                      </a:pPr>
                      <a:r>
                        <a:rPr lang="en-GB" sz="1200">
                          <a:solidFill>
                            <a:srgbClr val="3C78D8"/>
                          </a:solidFill>
                          <a:latin typeface="Titillium Web"/>
                          <a:ea typeface="Titillium Web"/>
                          <a:cs typeface="Titillium Web"/>
                          <a:sym typeface="Titillium Web"/>
                        </a:rPr>
                        <a:t>   progressively larger channels and pass through the right side of </a:t>
                      </a:r>
                      <a:endParaRPr sz="12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None/>
                      </a:pPr>
                      <a:r>
                        <a:rPr lang="en-GB" sz="1200">
                          <a:solidFill>
                            <a:srgbClr val="3C78D8"/>
                          </a:solidFill>
                          <a:latin typeface="Titillium Web"/>
                          <a:ea typeface="Titillium Web"/>
                          <a:cs typeface="Titillium Web"/>
                          <a:sym typeface="Titillium Web"/>
                        </a:rPr>
                        <a:t>   the heart entering the pulmonary vasculature.</a:t>
                      </a:r>
                      <a:endParaRPr sz="1200">
                        <a:solidFill>
                          <a:srgbClr val="3C78D8"/>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909" name="Google Shape;909;p23"/>
          <p:cNvGraphicFramePr/>
          <p:nvPr/>
        </p:nvGraphicFramePr>
        <p:xfrm>
          <a:off x="0" y="6866300"/>
          <a:ext cx="3000000" cy="3000000"/>
        </p:xfrm>
        <a:graphic>
          <a:graphicData uri="http://schemas.openxmlformats.org/drawingml/2006/table">
            <a:tbl>
              <a:tblPr>
                <a:noFill/>
                <a:tableStyleId>{78208594-EEB4-4CAB-8CEC-71538D1FA177}</a:tableStyleId>
              </a:tblPr>
              <a:tblGrid>
                <a:gridCol w="1144525"/>
                <a:gridCol w="1325550"/>
                <a:gridCol w="4387925"/>
              </a:tblGrid>
              <a:tr h="652250">
                <a:tc rowSpan="3">
                  <a:txBody>
                    <a:bodyPr/>
                    <a:lstStyle/>
                    <a:p>
                      <a:pPr indent="0" lvl="0" marL="0" marR="0" rtl="0" algn="ctr">
                        <a:lnSpc>
                          <a:spcPct val="100000"/>
                        </a:lnSpc>
                        <a:spcBef>
                          <a:spcPts val="0"/>
                        </a:spcBef>
                        <a:spcAft>
                          <a:spcPts val="0"/>
                        </a:spcAft>
                        <a:buClr>
                          <a:srgbClr val="000000"/>
                        </a:buClr>
                        <a:buSzPts val="900"/>
                        <a:buFont typeface="Arial"/>
                        <a:buNone/>
                      </a:pPr>
                      <a:r>
                        <a:rPr b="1" lang="en-GB" sz="1500">
                          <a:solidFill>
                            <a:srgbClr val="FFFFFF"/>
                          </a:solidFill>
                          <a:latin typeface="Titillium Web"/>
                          <a:ea typeface="Titillium Web"/>
                          <a:cs typeface="Titillium Web"/>
                          <a:sym typeface="Titillium Web"/>
                        </a:rPr>
                        <a:t>Systemic</a:t>
                      </a:r>
                      <a:endParaRPr b="1" sz="15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900"/>
                        <a:buFont typeface="Arial"/>
                        <a:buNone/>
                      </a:pPr>
                      <a:r>
                        <a:rPr b="1" lang="en-GB" sz="1500">
                          <a:solidFill>
                            <a:srgbClr val="FFFFFF"/>
                          </a:solidFill>
                          <a:latin typeface="Titillium Web"/>
                          <a:ea typeface="Titillium Web"/>
                          <a:cs typeface="Titillium Web"/>
                          <a:sym typeface="Titillium Web"/>
                        </a:rPr>
                        <a:t>Thrombo-</a:t>
                      </a:r>
                      <a:endParaRPr b="1" sz="15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900"/>
                        <a:buFont typeface="Arial"/>
                        <a:buNone/>
                      </a:pPr>
                      <a:r>
                        <a:rPr b="1" lang="en-GB" sz="1500">
                          <a:solidFill>
                            <a:srgbClr val="FFFFFF"/>
                          </a:solidFill>
                          <a:latin typeface="Titillium Web"/>
                          <a:ea typeface="Titillium Web"/>
                          <a:cs typeface="Titillium Web"/>
                          <a:sym typeface="Titillium Web"/>
                        </a:rPr>
                        <a:t>embolism</a:t>
                      </a:r>
                      <a:endParaRPr b="1" sz="15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4A86E8"/>
                    </a:solidFill>
                  </a:tcPr>
                </a:tc>
                <a:tc rowSpan="2">
                  <a:txBody>
                    <a:bodyPr/>
                    <a:lstStyle/>
                    <a:p>
                      <a:pPr indent="0" lvl="0" marL="0" rtl="0" algn="ctr">
                        <a:spcBef>
                          <a:spcPts val="0"/>
                        </a:spcBef>
                        <a:spcAft>
                          <a:spcPts val="0"/>
                        </a:spcAft>
                        <a:buNone/>
                      </a:pPr>
                      <a:r>
                        <a:rPr b="1" lang="en-GB" sz="1200">
                          <a:solidFill>
                            <a:srgbClr val="FFFFFF"/>
                          </a:solidFill>
                          <a:latin typeface="Titillium Web"/>
                          <a:ea typeface="Titillium Web"/>
                          <a:cs typeface="Titillium Web"/>
                          <a:sym typeface="Titillium Web"/>
                        </a:rPr>
                        <a:t>Site of lodging</a:t>
                      </a:r>
                      <a:endParaRPr b="1" sz="1200">
                        <a:solidFill>
                          <a:srgbClr val="FFFFFF"/>
                        </a:solidFill>
                        <a:latin typeface="Titillium Web"/>
                        <a:ea typeface="Titillium Web"/>
                        <a:cs typeface="Titillium Web"/>
                        <a:sym typeface="Titillium Web"/>
                      </a:endParaRPr>
                    </a:p>
                    <a:p>
                      <a:pPr indent="0" lvl="0" marL="0" rtl="0" algn="ctr">
                        <a:spcBef>
                          <a:spcPts val="0"/>
                        </a:spcBef>
                        <a:spcAft>
                          <a:spcPts val="0"/>
                        </a:spcAft>
                        <a:buNone/>
                      </a:pPr>
                      <a:r>
                        <a:rPr b="1" lang="en-GB" sz="1200">
                          <a:solidFill>
                            <a:srgbClr val="FFFFFF"/>
                          </a:solidFill>
                          <a:latin typeface="Titillium Web"/>
                          <a:ea typeface="Titillium Web"/>
                          <a:cs typeface="Titillium Web"/>
                          <a:sym typeface="Titillium Web"/>
                        </a:rPr>
                        <a:t>&amp; Occlusion</a:t>
                      </a:r>
                      <a:endParaRPr b="1" sz="12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rowSpan="2">
                  <a:txBody>
                    <a:bodyPr/>
                    <a:lstStyle/>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a:t>
                      </a:r>
                      <a:r>
                        <a:rPr lang="en-GB" sz="1200">
                          <a:solidFill>
                            <a:srgbClr val="434343"/>
                          </a:solidFill>
                          <a:latin typeface="Titillium Web"/>
                          <a:ea typeface="Titillium Web"/>
                          <a:cs typeface="Titillium Web"/>
                          <a:sym typeface="Titillium Web"/>
                        </a:rPr>
                        <a:t> In the a</a:t>
                      </a:r>
                      <a:r>
                        <a:rPr lang="en-GB" sz="1200">
                          <a:solidFill>
                            <a:srgbClr val="434343"/>
                          </a:solidFill>
                          <a:latin typeface="Titillium Web"/>
                          <a:ea typeface="Titillium Web"/>
                          <a:cs typeface="Titillium Web"/>
                          <a:sym typeface="Titillium Web"/>
                        </a:rPr>
                        <a:t>rterial circulation</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a:t>
                      </a:r>
                      <a:r>
                        <a:rPr lang="en-GB" sz="1200">
                          <a:solidFill>
                            <a:srgbClr val="434343"/>
                          </a:solidFill>
                          <a:latin typeface="Titillium Web"/>
                          <a:ea typeface="Titillium Web"/>
                          <a:cs typeface="Titillium Web"/>
                          <a:sym typeface="Titillium Web"/>
                        </a:rPr>
                        <a:t> Major sites are the lower </a:t>
                      </a:r>
                      <a:r>
                        <a:rPr lang="en-GB" sz="1200">
                          <a:solidFill>
                            <a:srgbClr val="434343"/>
                          </a:solidFill>
                          <a:latin typeface="Titillium Web"/>
                          <a:ea typeface="Titillium Web"/>
                          <a:cs typeface="Titillium Web"/>
                          <a:sym typeface="Titillium Web"/>
                        </a:rPr>
                        <a:t>extremities</a:t>
                      </a:r>
                      <a:r>
                        <a:rPr lang="en-GB" sz="1200">
                          <a:solidFill>
                            <a:srgbClr val="434343"/>
                          </a:solidFill>
                          <a:latin typeface="Titillium Web"/>
                          <a:ea typeface="Titillium Web"/>
                          <a:cs typeface="Titillium Web"/>
                          <a:sym typeface="Titillium Web"/>
                        </a:rPr>
                        <a:t> (75%) and the brain (10%).</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a:t>
                      </a:r>
                      <a:r>
                        <a:rPr lang="en-GB" sz="1200">
                          <a:solidFill>
                            <a:srgbClr val="434343"/>
                          </a:solidFill>
                          <a:latin typeface="Titillium Web"/>
                          <a:ea typeface="Titillium Web"/>
                          <a:cs typeface="Titillium Web"/>
                          <a:sym typeface="Titillium Web"/>
                        </a:rPr>
                        <a:t> Most arise from an intracardiac mural thrombi (80%).</a:t>
                      </a:r>
                      <a:endParaRPr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200">
                          <a:solidFill>
                            <a:srgbClr val="3C78D8"/>
                          </a:solidFill>
                          <a:latin typeface="Titillium Web"/>
                          <a:ea typeface="Titillium Web"/>
                          <a:cs typeface="Titillium Web"/>
                          <a:sym typeface="Titillium Web"/>
                        </a:rPr>
                        <a:t>   </a:t>
                      </a:r>
                      <a:r>
                        <a:rPr b="1" lang="en-GB" sz="1150">
                          <a:solidFill>
                            <a:srgbClr val="3C78D8"/>
                          </a:solidFill>
                          <a:latin typeface="Titillium Web"/>
                          <a:ea typeface="Titillium Web"/>
                          <a:cs typeface="Titillium Web"/>
                          <a:sym typeface="Titillium Web"/>
                        </a:rPr>
                        <a:t>- </a:t>
                      </a:r>
                      <a:r>
                        <a:rPr lang="en-GB" sz="1150">
                          <a:solidFill>
                            <a:srgbClr val="3C78D8"/>
                          </a:solidFill>
                          <a:latin typeface="Titillium Web"/>
                          <a:ea typeface="Titillium Web"/>
                          <a:cs typeface="Titillium Web"/>
                          <a:sym typeface="Titillium Web"/>
                        </a:rPr>
                        <a:t>2/3</a:t>
                      </a:r>
                      <a:r>
                        <a:rPr lang="en-GB" sz="1150">
                          <a:solidFill>
                            <a:srgbClr val="3C78D8"/>
                          </a:solidFill>
                          <a:latin typeface="Titillium Web"/>
                          <a:ea typeface="Titillium Web"/>
                          <a:cs typeface="Titillium Web"/>
                          <a:sym typeface="Titillium Web"/>
                        </a:rPr>
                        <a:t> of which are associated with Lt ventricular wall infarcts.</a:t>
                      </a:r>
                      <a:endParaRPr sz="1150">
                        <a:solidFill>
                          <a:srgbClr val="3C78D8"/>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150">
                          <a:solidFill>
                            <a:srgbClr val="3C78D8"/>
                          </a:solidFill>
                          <a:latin typeface="Titillium Web"/>
                          <a:ea typeface="Titillium Web"/>
                          <a:cs typeface="Titillium Web"/>
                          <a:sym typeface="Titillium Web"/>
                        </a:rPr>
                        <a:t>   - </a:t>
                      </a:r>
                      <a:r>
                        <a:rPr lang="en-GB" sz="1150">
                          <a:solidFill>
                            <a:srgbClr val="3C78D8"/>
                          </a:solidFill>
                          <a:latin typeface="Titillium Web"/>
                          <a:ea typeface="Titillium Web"/>
                          <a:cs typeface="Titillium Web"/>
                          <a:sym typeface="Titillium Web"/>
                        </a:rPr>
                        <a:t>1/4</a:t>
                      </a:r>
                      <a:r>
                        <a:rPr lang="en-GB" sz="1150">
                          <a:solidFill>
                            <a:srgbClr val="3C78D8"/>
                          </a:solidFill>
                          <a:latin typeface="Titillium Web"/>
                          <a:ea typeface="Titillium Web"/>
                          <a:cs typeface="Titillium Web"/>
                          <a:sym typeface="Titillium Web"/>
                        </a:rPr>
                        <a:t> with dilated left atria (e.g. secondary to mitral valve disease).</a:t>
                      </a:r>
                      <a:endParaRPr sz="1150">
                        <a:solidFill>
                          <a:srgbClr val="3C78D8"/>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150">
                          <a:solidFill>
                            <a:srgbClr val="3C78D8"/>
                          </a:solidFill>
                          <a:latin typeface="Titillium Web"/>
                          <a:ea typeface="Titillium Web"/>
                          <a:cs typeface="Titillium Web"/>
                          <a:sym typeface="Titillium Web"/>
                        </a:rPr>
                        <a:t> </a:t>
                      </a:r>
                      <a:r>
                        <a:rPr b="1" lang="en-GB" sz="1150">
                          <a:solidFill>
                            <a:srgbClr val="3C78D8"/>
                          </a:solidFill>
                          <a:latin typeface="Titillium Web"/>
                          <a:ea typeface="Titillium Web"/>
                          <a:cs typeface="Titillium Web"/>
                          <a:sym typeface="Titillium Web"/>
                        </a:rPr>
                        <a:t>- The remainder originates from:</a:t>
                      </a:r>
                      <a:endParaRPr b="1" sz="1150">
                        <a:solidFill>
                          <a:srgbClr val="3C78D8"/>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150">
                          <a:solidFill>
                            <a:srgbClr val="3C78D8"/>
                          </a:solidFill>
                          <a:latin typeface="Titillium Web"/>
                          <a:ea typeface="Titillium Web"/>
                          <a:cs typeface="Titillium Web"/>
                          <a:sym typeface="Titillium Web"/>
                        </a:rPr>
                        <a:t>   </a:t>
                      </a:r>
                      <a:r>
                        <a:rPr b="1" lang="en-GB" sz="1150">
                          <a:solidFill>
                            <a:srgbClr val="3C78D8"/>
                          </a:solidFill>
                          <a:latin typeface="Titillium Web"/>
                          <a:ea typeface="Titillium Web"/>
                          <a:cs typeface="Titillium Web"/>
                          <a:sym typeface="Titillium Web"/>
                        </a:rPr>
                        <a:t>- </a:t>
                      </a:r>
                      <a:r>
                        <a:rPr lang="en-GB" sz="1150">
                          <a:solidFill>
                            <a:srgbClr val="3C78D8"/>
                          </a:solidFill>
                          <a:latin typeface="Titillium Web"/>
                          <a:ea typeface="Titillium Web"/>
                          <a:cs typeface="Titillium Web"/>
                          <a:sym typeface="Titillium Web"/>
                        </a:rPr>
                        <a:t>Aortic aneurysms</a:t>
                      </a:r>
                      <a:endParaRPr sz="1150">
                        <a:solidFill>
                          <a:srgbClr val="3C78D8"/>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150">
                          <a:solidFill>
                            <a:srgbClr val="3C78D8"/>
                          </a:solidFill>
                          <a:latin typeface="Titillium Web"/>
                          <a:ea typeface="Titillium Web"/>
                          <a:cs typeface="Titillium Web"/>
                          <a:sym typeface="Titillium Web"/>
                        </a:rPr>
                        <a:t>   </a:t>
                      </a:r>
                      <a:r>
                        <a:rPr b="1" lang="en-GB" sz="1150">
                          <a:solidFill>
                            <a:srgbClr val="3C78D8"/>
                          </a:solidFill>
                          <a:latin typeface="Titillium Web"/>
                          <a:ea typeface="Titillium Web"/>
                          <a:cs typeface="Titillium Web"/>
                          <a:sym typeface="Titillium Web"/>
                        </a:rPr>
                        <a:t>- </a:t>
                      </a:r>
                      <a:r>
                        <a:rPr lang="en-GB" sz="1150">
                          <a:solidFill>
                            <a:srgbClr val="3C78D8"/>
                          </a:solidFill>
                          <a:latin typeface="Titillium Web"/>
                          <a:ea typeface="Titillium Web"/>
                          <a:cs typeface="Titillium Web"/>
                          <a:sym typeface="Titillium Web"/>
                        </a:rPr>
                        <a:t>Thrombi on ulcerated atherosclerotic plaques</a:t>
                      </a:r>
                      <a:endParaRPr sz="1150">
                        <a:solidFill>
                          <a:srgbClr val="3C78D8"/>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150">
                          <a:solidFill>
                            <a:srgbClr val="3C78D8"/>
                          </a:solidFill>
                          <a:latin typeface="Titillium Web"/>
                          <a:ea typeface="Titillium Web"/>
                          <a:cs typeface="Titillium Web"/>
                          <a:sym typeface="Titillium Web"/>
                        </a:rPr>
                        <a:t>   </a:t>
                      </a:r>
                      <a:r>
                        <a:rPr b="1" lang="en-GB" sz="1150">
                          <a:solidFill>
                            <a:srgbClr val="3C78D8"/>
                          </a:solidFill>
                          <a:latin typeface="Titillium Web"/>
                          <a:ea typeface="Titillium Web"/>
                          <a:cs typeface="Titillium Web"/>
                          <a:sym typeface="Titillium Web"/>
                        </a:rPr>
                        <a:t>- </a:t>
                      </a:r>
                      <a:r>
                        <a:rPr lang="en-GB" sz="1150">
                          <a:solidFill>
                            <a:srgbClr val="3C78D8"/>
                          </a:solidFill>
                          <a:latin typeface="Titillium Web"/>
                          <a:ea typeface="Titillium Web"/>
                          <a:cs typeface="Titillium Web"/>
                          <a:sym typeface="Titillium Web"/>
                        </a:rPr>
                        <a:t>Fragmentation of valvular vegetations</a:t>
                      </a:r>
                      <a:endParaRPr sz="1150">
                        <a:solidFill>
                          <a:srgbClr val="3C78D8"/>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510900">
                <a:tc vMerge="1"/>
                <a:tc vMerge="1"/>
                <a:tc vMerge="1"/>
              </a:tr>
              <a:tr h="1069600">
                <a:tc vMerge="1"/>
                <a:tc>
                  <a:txBody>
                    <a:bodyPr/>
                    <a:lstStyle/>
                    <a:p>
                      <a:pPr indent="0" lvl="0" marL="0" marR="0" rtl="0" algn="ctr">
                        <a:lnSpc>
                          <a:spcPct val="100000"/>
                        </a:lnSpc>
                        <a:spcBef>
                          <a:spcPts val="0"/>
                        </a:spcBef>
                        <a:spcAft>
                          <a:spcPts val="0"/>
                        </a:spcAft>
                        <a:buClr>
                          <a:srgbClr val="000000"/>
                        </a:buClr>
                        <a:buSzPts val="1100"/>
                        <a:buFont typeface="Arial"/>
                        <a:buNone/>
                      </a:pPr>
                      <a:r>
                        <a:rPr b="1" lang="en-GB" sz="1200">
                          <a:solidFill>
                            <a:srgbClr val="FFFFFF"/>
                          </a:solidFill>
                          <a:latin typeface="Titillium Web"/>
                          <a:ea typeface="Titillium Web"/>
                          <a:cs typeface="Titillium Web"/>
                          <a:sym typeface="Titillium Web"/>
                        </a:rPr>
                        <a:t>Complications</a:t>
                      </a:r>
                      <a:endParaRPr b="1" sz="1200" u="none" cap="none" strike="noStrike">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200">
                          <a:solidFill>
                            <a:srgbClr val="A64D79"/>
                          </a:solidFill>
                          <a:latin typeface="Titillium Web"/>
                          <a:ea typeface="Titillium Web"/>
                          <a:cs typeface="Titillium Web"/>
                          <a:sym typeface="Titillium Web"/>
                        </a:rPr>
                        <a:t>-</a:t>
                      </a:r>
                      <a:r>
                        <a:rPr lang="en-GB" sz="1200">
                          <a:solidFill>
                            <a:srgbClr val="A64D79"/>
                          </a:solidFill>
                          <a:latin typeface="Titillium Web"/>
                          <a:ea typeface="Titillium Web"/>
                          <a:cs typeface="Titillium Web"/>
                          <a:sym typeface="Titillium Web"/>
                        </a:rPr>
                        <a:t> </a:t>
                      </a:r>
                      <a:r>
                        <a:rPr lang="en-GB" sz="1200">
                          <a:solidFill>
                            <a:srgbClr val="A64D79"/>
                          </a:solidFill>
                          <a:latin typeface="Titillium Web"/>
                          <a:ea typeface="Titillium Web"/>
                          <a:cs typeface="Titillium Web"/>
                          <a:sym typeface="Titillium Web"/>
                        </a:rPr>
                        <a:t>Consequences depend on the extent of </a:t>
                      </a:r>
                      <a:r>
                        <a:rPr b="1" lang="en-GB" sz="1200">
                          <a:solidFill>
                            <a:srgbClr val="A64D79"/>
                          </a:solidFill>
                          <a:latin typeface="Titillium Web"/>
                          <a:ea typeface="Titillium Web"/>
                          <a:cs typeface="Titillium Web"/>
                          <a:sym typeface="Titillium Web"/>
                        </a:rPr>
                        <a:t>collateral vascular </a:t>
                      </a:r>
                      <a:endParaRPr b="1" sz="1200">
                        <a:solidFill>
                          <a:srgbClr val="A64D79"/>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b="1" lang="en-GB" sz="1200">
                          <a:solidFill>
                            <a:srgbClr val="A64D79"/>
                          </a:solidFill>
                          <a:latin typeface="Titillium Web"/>
                          <a:ea typeface="Titillium Web"/>
                          <a:cs typeface="Titillium Web"/>
                          <a:sym typeface="Titillium Web"/>
                        </a:rPr>
                        <a:t>    supply</a:t>
                      </a:r>
                      <a:r>
                        <a:rPr lang="en-GB" sz="1200">
                          <a:solidFill>
                            <a:srgbClr val="A64D79"/>
                          </a:solidFill>
                          <a:latin typeface="Titillium Web"/>
                          <a:ea typeface="Titillium Web"/>
                          <a:cs typeface="Titillium Web"/>
                          <a:sym typeface="Titillium Web"/>
                        </a:rPr>
                        <a:t> in the affected tissue, the </a:t>
                      </a:r>
                      <a:r>
                        <a:rPr b="1" lang="en-GB" sz="1200">
                          <a:solidFill>
                            <a:srgbClr val="A64D79"/>
                          </a:solidFill>
                          <a:latin typeface="Titillium Web"/>
                          <a:ea typeface="Titillium Web"/>
                          <a:cs typeface="Titillium Web"/>
                          <a:sym typeface="Titillium Web"/>
                        </a:rPr>
                        <a:t>tissue’s vulnerability</a:t>
                      </a:r>
                      <a:r>
                        <a:rPr lang="en-GB" sz="1200">
                          <a:solidFill>
                            <a:srgbClr val="A64D79"/>
                          </a:solidFill>
                          <a:latin typeface="Titillium Web"/>
                          <a:ea typeface="Titillium Web"/>
                          <a:cs typeface="Titillium Web"/>
                          <a:sym typeface="Titillium Web"/>
                        </a:rPr>
                        <a:t> to </a:t>
                      </a:r>
                      <a:endParaRPr sz="1200">
                        <a:solidFill>
                          <a:srgbClr val="A64D79"/>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lang="en-GB" sz="1200">
                          <a:solidFill>
                            <a:srgbClr val="A64D79"/>
                          </a:solidFill>
                          <a:latin typeface="Titillium Web"/>
                          <a:ea typeface="Titillium Web"/>
                          <a:cs typeface="Titillium Web"/>
                          <a:sym typeface="Titillium Web"/>
                        </a:rPr>
                        <a:t>    ischemia, and the </a:t>
                      </a:r>
                      <a:r>
                        <a:rPr b="1" lang="en-GB" sz="1200">
                          <a:solidFill>
                            <a:srgbClr val="A64D79"/>
                          </a:solidFill>
                          <a:latin typeface="Titillium Web"/>
                          <a:ea typeface="Titillium Web"/>
                          <a:cs typeface="Titillium Web"/>
                          <a:sym typeface="Titillium Web"/>
                        </a:rPr>
                        <a:t>caliber of the vessel</a:t>
                      </a:r>
                      <a:r>
                        <a:rPr lang="en-GB" sz="1200">
                          <a:solidFill>
                            <a:srgbClr val="A64D79"/>
                          </a:solidFill>
                          <a:latin typeface="Titillium Web"/>
                          <a:ea typeface="Titillium Web"/>
                          <a:cs typeface="Titillium Web"/>
                          <a:sym typeface="Titillium Web"/>
                        </a:rPr>
                        <a:t> occluded.</a:t>
                      </a:r>
                      <a:endParaRPr sz="200">
                        <a:solidFill>
                          <a:srgbClr val="A64D79"/>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t/>
                      </a:r>
                      <a:endParaRPr sz="200">
                        <a:solidFill>
                          <a:srgbClr val="A64D79"/>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b="1" lang="en-GB" sz="1200">
                          <a:solidFill>
                            <a:srgbClr val="A64D79"/>
                          </a:solidFill>
                          <a:latin typeface="Titillium Web"/>
                          <a:ea typeface="Titillium Web"/>
                          <a:cs typeface="Titillium Web"/>
                          <a:sym typeface="Titillium Web"/>
                        </a:rPr>
                        <a:t>-</a:t>
                      </a:r>
                      <a:r>
                        <a:rPr lang="en-GB" sz="1200">
                          <a:solidFill>
                            <a:srgbClr val="A64D79"/>
                          </a:solidFill>
                          <a:latin typeface="Titillium Web"/>
                          <a:ea typeface="Titillium Web"/>
                          <a:cs typeface="Titillium Web"/>
                          <a:sym typeface="Titillium Web"/>
                        </a:rPr>
                        <a:t> </a:t>
                      </a:r>
                      <a:r>
                        <a:rPr b="1" lang="en-GB" sz="1200">
                          <a:solidFill>
                            <a:srgbClr val="A64D79"/>
                          </a:solidFill>
                          <a:latin typeface="Titillium Web"/>
                          <a:ea typeface="Titillium Web"/>
                          <a:cs typeface="Titillium Web"/>
                          <a:sym typeface="Titillium Web"/>
                        </a:rPr>
                        <a:t>Causes infarction</a:t>
                      </a:r>
                      <a:r>
                        <a:rPr lang="en-GB" sz="1200">
                          <a:solidFill>
                            <a:srgbClr val="A64D79"/>
                          </a:solidFill>
                          <a:latin typeface="Titillium Web"/>
                          <a:ea typeface="Titillium Web"/>
                          <a:cs typeface="Titillium Web"/>
                          <a:sym typeface="Titillium Web"/>
                        </a:rPr>
                        <a:t> of tissues supplied by the artery.</a:t>
                      </a:r>
                      <a:endParaRPr sz="1200">
                        <a:solidFill>
                          <a:srgbClr val="A64D79"/>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bl>
          </a:graphicData>
        </a:graphic>
      </p:graphicFrame>
      <p:graphicFrame>
        <p:nvGraphicFramePr>
          <p:cNvPr id="910" name="Google Shape;910;p23"/>
          <p:cNvGraphicFramePr/>
          <p:nvPr/>
        </p:nvGraphicFramePr>
        <p:xfrm>
          <a:off x="0" y="0"/>
          <a:ext cx="3000000" cy="3000000"/>
        </p:xfrm>
        <a:graphic>
          <a:graphicData uri="http://schemas.openxmlformats.org/drawingml/2006/table">
            <a:tbl>
              <a:tblPr>
                <a:noFill/>
                <a:tableStyleId>{B5C1ED30-D672-44D1-B1A2-5959726030DA}</a:tableStyleId>
              </a:tblPr>
              <a:tblGrid>
                <a:gridCol w="6858000"/>
              </a:tblGrid>
              <a:tr h="576625">
                <a:tc>
                  <a:txBody>
                    <a:bodyPr/>
                    <a:lstStyle/>
                    <a:p>
                      <a:pPr indent="0" lvl="0" marL="0" rtl="0" algn="ctr">
                        <a:spcBef>
                          <a:spcPts val="0"/>
                        </a:spcBef>
                        <a:spcAft>
                          <a:spcPts val="0"/>
                        </a:spcAft>
                        <a:buNone/>
                      </a:pPr>
                      <a:r>
                        <a:rPr b="1" lang="en-GB" sz="3000">
                          <a:solidFill>
                            <a:srgbClr val="FFFFFF"/>
                          </a:solidFill>
                          <a:latin typeface="Titillium Web"/>
                          <a:ea typeface="Titillium Web"/>
                          <a:cs typeface="Titillium Web"/>
                          <a:sym typeface="Titillium Web"/>
                        </a:rPr>
                        <a:t>Types of Embolism</a:t>
                      </a:r>
                      <a:endParaRPr b="1" sz="3000">
                        <a:solidFill>
                          <a:srgbClr val="FFFFFF"/>
                        </a:solidFill>
                        <a:latin typeface="Titillium Web"/>
                        <a:ea typeface="Titillium Web"/>
                        <a:cs typeface="Titillium Web"/>
                        <a:sym typeface="Titillium Web"/>
                      </a:endParaRPr>
                    </a:p>
                  </a:txBody>
                  <a:tcPr marT="91425" marB="91425" marR="91425" marL="91425" anchor="ctr">
                    <a:solidFill>
                      <a:srgbClr val="4A86E8"/>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graphicFrame>
        <p:nvGraphicFramePr>
          <p:cNvPr id="915" name="Google Shape;915;p24"/>
          <p:cNvGraphicFramePr/>
          <p:nvPr/>
        </p:nvGraphicFramePr>
        <p:xfrm>
          <a:off x="0" y="3019395"/>
          <a:ext cx="3000000" cy="3000000"/>
        </p:xfrm>
        <a:graphic>
          <a:graphicData uri="http://schemas.openxmlformats.org/drawingml/2006/table">
            <a:tbl>
              <a:tblPr>
                <a:noFill/>
                <a:tableStyleId>{78208594-EEB4-4CAB-8CEC-71538D1FA177}</a:tableStyleId>
              </a:tblPr>
              <a:tblGrid>
                <a:gridCol w="1144525"/>
                <a:gridCol w="1325550"/>
                <a:gridCol w="4387925"/>
              </a:tblGrid>
              <a:tr h="572400">
                <a:tc rowSpan="3">
                  <a:txBody>
                    <a:bodyPr/>
                    <a:lstStyle/>
                    <a:p>
                      <a:pPr indent="0" lvl="0" marL="0" marR="0" rtl="0" algn="ctr">
                        <a:lnSpc>
                          <a:spcPct val="100000"/>
                        </a:lnSpc>
                        <a:spcBef>
                          <a:spcPts val="0"/>
                        </a:spcBef>
                        <a:spcAft>
                          <a:spcPts val="0"/>
                        </a:spcAft>
                        <a:buClr>
                          <a:srgbClr val="000000"/>
                        </a:buClr>
                        <a:buSzPts val="900"/>
                        <a:buFont typeface="Arial"/>
                        <a:buNone/>
                      </a:pPr>
                      <a:r>
                        <a:rPr b="1" lang="en-GB" sz="1500">
                          <a:solidFill>
                            <a:srgbClr val="FFFFFF"/>
                          </a:solidFill>
                          <a:latin typeface="Titillium Web"/>
                          <a:ea typeface="Titillium Web"/>
                          <a:cs typeface="Titillium Web"/>
                          <a:sym typeface="Titillium Web"/>
                        </a:rPr>
                        <a:t>Amniotic</a:t>
                      </a:r>
                      <a:endParaRPr b="1" sz="15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900"/>
                        <a:buFont typeface="Arial"/>
                        <a:buNone/>
                      </a:pPr>
                      <a:r>
                        <a:rPr b="1" lang="en-GB" sz="1500">
                          <a:solidFill>
                            <a:srgbClr val="FFFFFF"/>
                          </a:solidFill>
                          <a:latin typeface="Titillium Web"/>
                          <a:ea typeface="Titillium Web"/>
                          <a:cs typeface="Titillium Web"/>
                          <a:sym typeface="Titillium Web"/>
                        </a:rPr>
                        <a:t>Embolism</a:t>
                      </a:r>
                      <a:endParaRPr b="1" sz="15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4A86E8"/>
                    </a:solidFill>
                  </a:tcPr>
                </a:tc>
                <a:tc rowSpan="2">
                  <a:txBody>
                    <a:bodyPr/>
                    <a:lstStyle/>
                    <a:p>
                      <a:pPr indent="0" lvl="0" marL="0" rtl="0" algn="ctr">
                        <a:spcBef>
                          <a:spcPts val="0"/>
                        </a:spcBef>
                        <a:spcAft>
                          <a:spcPts val="0"/>
                        </a:spcAft>
                        <a:buNone/>
                      </a:pPr>
                      <a:r>
                        <a:rPr b="1" lang="en-GB" sz="1200">
                          <a:solidFill>
                            <a:srgbClr val="FFFFFF"/>
                          </a:solidFill>
                          <a:latin typeface="Titillium Web"/>
                          <a:ea typeface="Titillium Web"/>
                          <a:cs typeface="Titillium Web"/>
                          <a:sym typeface="Titillium Web"/>
                        </a:rPr>
                        <a:t>Site of lodging,</a:t>
                      </a:r>
                      <a:endParaRPr b="1" sz="1200">
                        <a:solidFill>
                          <a:srgbClr val="FFFFFF"/>
                        </a:solidFill>
                        <a:latin typeface="Titillium Web"/>
                        <a:ea typeface="Titillium Web"/>
                        <a:cs typeface="Titillium Web"/>
                        <a:sym typeface="Titillium Web"/>
                      </a:endParaRPr>
                    </a:p>
                    <a:p>
                      <a:pPr indent="0" lvl="0" marL="0" rtl="0" algn="ctr">
                        <a:spcBef>
                          <a:spcPts val="0"/>
                        </a:spcBef>
                        <a:spcAft>
                          <a:spcPts val="0"/>
                        </a:spcAft>
                        <a:buNone/>
                      </a:pPr>
                      <a:r>
                        <a:rPr b="1" lang="en-GB" sz="1200">
                          <a:solidFill>
                            <a:srgbClr val="FFFFFF"/>
                          </a:solidFill>
                          <a:latin typeface="Titillium Web"/>
                          <a:ea typeface="Titillium Web"/>
                          <a:cs typeface="Titillium Web"/>
                          <a:sym typeface="Titillium Web"/>
                        </a:rPr>
                        <a:t>Occlusion &amp; Characteristics</a:t>
                      </a:r>
                      <a:endParaRPr b="1" sz="12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rowSpan="2">
                  <a:txBody>
                    <a:bodyPr/>
                    <a:lstStyle/>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 </a:t>
                      </a:r>
                      <a:r>
                        <a:rPr lang="en-GB" sz="1200">
                          <a:solidFill>
                            <a:srgbClr val="434343"/>
                          </a:solidFill>
                          <a:latin typeface="Titillium Web"/>
                          <a:ea typeface="Titillium Web"/>
                          <a:cs typeface="Titillium Web"/>
                          <a:sym typeface="Titillium Web"/>
                        </a:rPr>
                        <a:t>Uncommon and grave complication of labor and the immediate</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postpartum period.</a:t>
                      </a:r>
                      <a:endParaRPr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 Caused by infusion of amniotic fluid or fetal tissue into the</a:t>
                      </a:r>
                      <a:endParaRPr b="1"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   maternal circulation</a:t>
                      </a:r>
                      <a:r>
                        <a:rPr lang="en-GB" sz="1200">
                          <a:solidFill>
                            <a:srgbClr val="434343"/>
                          </a:solidFill>
                          <a:latin typeface="Titillium Web"/>
                          <a:ea typeface="Titillium Web"/>
                          <a:cs typeface="Titillium Web"/>
                          <a:sym typeface="Titillium Web"/>
                        </a:rPr>
                        <a:t> via a tear in the placental membranes or</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rupture of uterine veins.</a:t>
                      </a:r>
                      <a:endParaRPr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300">
                        <a:solidFill>
                          <a:srgbClr val="A64D79"/>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200">
                          <a:solidFill>
                            <a:srgbClr val="A64D79"/>
                          </a:solidFill>
                          <a:latin typeface="Titillium Web"/>
                          <a:ea typeface="Titillium Web"/>
                          <a:cs typeface="Titillium Web"/>
                          <a:sym typeface="Titillium Web"/>
                        </a:rPr>
                        <a:t>- Microscopy:</a:t>
                      </a:r>
                      <a:r>
                        <a:rPr lang="en-GB" sz="1200">
                          <a:solidFill>
                            <a:srgbClr val="A64D79"/>
                          </a:solidFill>
                          <a:latin typeface="Titillium Web"/>
                          <a:ea typeface="Titillium Web"/>
                          <a:cs typeface="Titillium Web"/>
                          <a:sym typeface="Titillium Web"/>
                        </a:rPr>
                        <a:t> presence in the pulmonary microcirculation of </a:t>
                      </a:r>
                      <a:endParaRPr sz="1200">
                        <a:solidFill>
                          <a:srgbClr val="A64D79"/>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A64D79"/>
                          </a:solidFill>
                          <a:latin typeface="Titillium Web"/>
                          <a:ea typeface="Titillium Web"/>
                          <a:cs typeface="Titillium Web"/>
                          <a:sym typeface="Titillium Web"/>
                        </a:rPr>
                        <a:t>   squamous cells shed from fetal skin, fetal hair, fetal fat,etc.</a:t>
                      </a:r>
                      <a:endParaRPr sz="300">
                        <a:solidFill>
                          <a:srgbClr val="A64D79"/>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300">
                        <a:solidFill>
                          <a:srgbClr val="A64D79"/>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 </a:t>
                      </a:r>
                      <a:r>
                        <a:rPr lang="en-GB" sz="1200">
                          <a:solidFill>
                            <a:srgbClr val="434343"/>
                          </a:solidFill>
                          <a:latin typeface="Titillium Web"/>
                          <a:ea typeface="Titillium Web"/>
                          <a:cs typeface="Titillium Web"/>
                          <a:sym typeface="Titillium Web"/>
                        </a:rPr>
                        <a:t>Characterized by sudden severe dyspnea, cyanosis, and</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hypotensive shock, followed by seizures and coma.</a:t>
                      </a:r>
                      <a:endParaRPr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 </a:t>
                      </a:r>
                      <a:r>
                        <a:rPr lang="en-GB" sz="1200">
                          <a:solidFill>
                            <a:srgbClr val="434343"/>
                          </a:solidFill>
                          <a:latin typeface="Titillium Web"/>
                          <a:ea typeface="Titillium Web"/>
                          <a:cs typeface="Titillium Web"/>
                          <a:sym typeface="Titillium Web"/>
                        </a:rPr>
                        <a:t>Marked pulmonary edema and diffuse alveolar damage are also</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present. Systemic fibrin thrombi indicative of DIC can also be</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seen.</a:t>
                      </a:r>
                      <a:endParaRPr sz="1200">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2373275">
                <a:tc vMerge="1"/>
                <a:tc vMerge="1"/>
                <a:tc vMerge="1"/>
              </a:tr>
              <a:tr h="775925">
                <a:tc vMerge="1"/>
                <a:tc>
                  <a:txBody>
                    <a:bodyPr/>
                    <a:lstStyle/>
                    <a:p>
                      <a:pPr indent="0" lvl="0" marL="0" marR="0" rtl="0" algn="ctr">
                        <a:lnSpc>
                          <a:spcPct val="100000"/>
                        </a:lnSpc>
                        <a:spcBef>
                          <a:spcPts val="0"/>
                        </a:spcBef>
                        <a:spcAft>
                          <a:spcPts val="0"/>
                        </a:spcAft>
                        <a:buClr>
                          <a:srgbClr val="000000"/>
                        </a:buClr>
                        <a:buSzPts val="1100"/>
                        <a:buFont typeface="Arial"/>
                        <a:buNone/>
                      </a:pPr>
                      <a:r>
                        <a:rPr b="1" lang="en-GB" sz="1200">
                          <a:solidFill>
                            <a:srgbClr val="FFFFFF"/>
                          </a:solidFill>
                          <a:latin typeface="Titillium Web"/>
                          <a:ea typeface="Titillium Web"/>
                          <a:cs typeface="Titillium Web"/>
                          <a:sym typeface="Titillium Web"/>
                        </a:rPr>
                        <a:t>Complications</a:t>
                      </a:r>
                      <a:endParaRPr b="1" sz="1200" u="none" cap="none" strike="noStrike">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200">
                          <a:solidFill>
                            <a:srgbClr val="434343"/>
                          </a:solidFill>
                          <a:latin typeface="Titillium Web"/>
                          <a:ea typeface="Titillium Web"/>
                          <a:cs typeface="Titillium Web"/>
                          <a:sym typeface="Titillium Web"/>
                        </a:rPr>
                        <a:t>- </a:t>
                      </a:r>
                      <a:r>
                        <a:rPr lang="en-GB" sz="1200">
                          <a:solidFill>
                            <a:srgbClr val="434343"/>
                          </a:solidFill>
                          <a:latin typeface="Titillium Web"/>
                          <a:ea typeface="Titillium Web"/>
                          <a:cs typeface="Titillium Web"/>
                          <a:sym typeface="Titillium Web"/>
                        </a:rPr>
                        <a:t>If the patient survives the </a:t>
                      </a:r>
                      <a:r>
                        <a:rPr lang="en-GB" sz="1200">
                          <a:solidFill>
                            <a:srgbClr val="434343"/>
                          </a:solidFill>
                          <a:latin typeface="Titillium Web"/>
                          <a:ea typeface="Titillium Web"/>
                          <a:cs typeface="Titillium Web"/>
                          <a:sym typeface="Titillium Web"/>
                        </a:rPr>
                        <a:t>initial</a:t>
                      </a:r>
                      <a:r>
                        <a:rPr lang="en-GB" sz="1200">
                          <a:solidFill>
                            <a:srgbClr val="434343"/>
                          </a:solidFill>
                          <a:latin typeface="Titillium Web"/>
                          <a:ea typeface="Titillium Web"/>
                          <a:cs typeface="Titillium Web"/>
                          <a:sym typeface="Titillium Web"/>
                        </a:rPr>
                        <a:t> crisis, pulmonary edema </a:t>
                      </a:r>
                      <a:endParaRPr sz="1200">
                        <a:solidFill>
                          <a:srgbClr val="434343"/>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lang="en-GB" sz="1200">
                          <a:solidFill>
                            <a:srgbClr val="434343"/>
                          </a:solidFill>
                          <a:latin typeface="Titillium Web"/>
                          <a:ea typeface="Titillium Web"/>
                          <a:cs typeface="Titillium Web"/>
                          <a:sym typeface="Titillium Web"/>
                        </a:rPr>
                        <a:t>   develops, along with disseminated intravascular coagulation,</a:t>
                      </a:r>
                      <a:endParaRPr sz="1200">
                        <a:solidFill>
                          <a:srgbClr val="434343"/>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lang="en-GB" sz="1200">
                          <a:solidFill>
                            <a:srgbClr val="434343"/>
                          </a:solidFill>
                          <a:latin typeface="Titillium Web"/>
                          <a:ea typeface="Titillium Web"/>
                          <a:cs typeface="Titillium Web"/>
                          <a:sym typeface="Titillium Web"/>
                        </a:rPr>
                        <a:t>   owing to release thrombogenic substances from amniotic fluid.</a:t>
                      </a:r>
                      <a:endParaRPr sz="1200" u="none" cap="none" strike="noStrike">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916" name="Google Shape;916;p24"/>
          <p:cNvGraphicFramePr/>
          <p:nvPr/>
        </p:nvGraphicFramePr>
        <p:xfrm>
          <a:off x="0" y="6741020"/>
          <a:ext cx="3000000" cy="3000000"/>
        </p:xfrm>
        <a:graphic>
          <a:graphicData uri="http://schemas.openxmlformats.org/drawingml/2006/table">
            <a:tbl>
              <a:tblPr>
                <a:noFill/>
                <a:tableStyleId>{78208594-EEB4-4CAB-8CEC-71538D1FA177}</a:tableStyleId>
              </a:tblPr>
              <a:tblGrid>
                <a:gridCol w="1144525"/>
                <a:gridCol w="1325550"/>
                <a:gridCol w="4387925"/>
              </a:tblGrid>
              <a:tr h="572500">
                <a:tc rowSpan="3">
                  <a:txBody>
                    <a:bodyPr/>
                    <a:lstStyle/>
                    <a:p>
                      <a:pPr indent="0" lvl="0" marL="0" marR="0" rtl="0" algn="ctr">
                        <a:lnSpc>
                          <a:spcPct val="100000"/>
                        </a:lnSpc>
                        <a:spcBef>
                          <a:spcPts val="0"/>
                        </a:spcBef>
                        <a:spcAft>
                          <a:spcPts val="0"/>
                        </a:spcAft>
                        <a:buClr>
                          <a:srgbClr val="000000"/>
                        </a:buClr>
                        <a:buSzPts val="900"/>
                        <a:buFont typeface="Arial"/>
                        <a:buNone/>
                      </a:pPr>
                      <a:r>
                        <a:rPr b="1" lang="en-GB" sz="1500">
                          <a:solidFill>
                            <a:srgbClr val="FFFFFF"/>
                          </a:solidFill>
                          <a:latin typeface="Titillium Web"/>
                          <a:ea typeface="Titillium Web"/>
                          <a:cs typeface="Titillium Web"/>
                          <a:sym typeface="Titillium Web"/>
                        </a:rPr>
                        <a:t>Air</a:t>
                      </a:r>
                      <a:endParaRPr b="1" sz="15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900"/>
                        <a:buFont typeface="Arial"/>
                        <a:buNone/>
                      </a:pPr>
                      <a:r>
                        <a:rPr b="1" lang="en-GB" sz="1500">
                          <a:solidFill>
                            <a:srgbClr val="FFFFFF"/>
                          </a:solidFill>
                          <a:latin typeface="Titillium Web"/>
                          <a:ea typeface="Titillium Web"/>
                          <a:cs typeface="Titillium Web"/>
                          <a:sym typeface="Titillium Web"/>
                        </a:rPr>
                        <a:t>Embolism</a:t>
                      </a:r>
                      <a:endParaRPr b="1" sz="15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4A86E8"/>
                    </a:solidFill>
                  </a:tcPr>
                </a:tc>
                <a:tc rowSpan="2">
                  <a:txBody>
                    <a:bodyPr/>
                    <a:lstStyle/>
                    <a:p>
                      <a:pPr indent="0" lvl="0" marL="0" rtl="0" algn="ctr">
                        <a:spcBef>
                          <a:spcPts val="0"/>
                        </a:spcBef>
                        <a:spcAft>
                          <a:spcPts val="0"/>
                        </a:spcAft>
                        <a:buNone/>
                      </a:pPr>
                      <a:r>
                        <a:rPr b="1" lang="en-GB" sz="1200">
                          <a:solidFill>
                            <a:srgbClr val="FFFFFF"/>
                          </a:solidFill>
                          <a:latin typeface="Titillium Web"/>
                          <a:ea typeface="Titillium Web"/>
                          <a:cs typeface="Titillium Web"/>
                          <a:sym typeface="Titillium Web"/>
                        </a:rPr>
                        <a:t>Site of lodging</a:t>
                      </a:r>
                      <a:endParaRPr b="1" sz="1200">
                        <a:solidFill>
                          <a:srgbClr val="FFFFFF"/>
                        </a:solidFill>
                        <a:latin typeface="Titillium Web"/>
                        <a:ea typeface="Titillium Web"/>
                        <a:cs typeface="Titillium Web"/>
                        <a:sym typeface="Titillium Web"/>
                      </a:endParaRPr>
                    </a:p>
                    <a:p>
                      <a:pPr indent="0" lvl="0" marL="0" rtl="0" algn="ctr">
                        <a:spcBef>
                          <a:spcPts val="0"/>
                        </a:spcBef>
                        <a:spcAft>
                          <a:spcPts val="0"/>
                        </a:spcAft>
                        <a:buNone/>
                      </a:pPr>
                      <a:r>
                        <a:rPr b="1" lang="en-GB" sz="1200">
                          <a:solidFill>
                            <a:srgbClr val="FFFFFF"/>
                          </a:solidFill>
                          <a:latin typeface="Titillium Web"/>
                          <a:ea typeface="Titillium Web"/>
                          <a:cs typeface="Titillium Web"/>
                          <a:sym typeface="Titillium Web"/>
                        </a:rPr>
                        <a:t>&amp; Occlusion</a:t>
                      </a:r>
                      <a:endParaRPr b="1" sz="12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rowSpan="2">
                  <a:txBody>
                    <a:bodyPr/>
                    <a:lstStyle/>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 Gas bubbles within the circulation can obstruct vascular flow</a:t>
                      </a:r>
                      <a:endParaRPr b="1"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a:t>
                      </a:r>
                      <a:r>
                        <a:rPr lang="en-GB" sz="1200">
                          <a:solidFill>
                            <a:srgbClr val="434343"/>
                          </a:solidFill>
                          <a:latin typeface="Titillium Web"/>
                          <a:ea typeface="Titillium Web"/>
                          <a:cs typeface="Titillium Web"/>
                          <a:sym typeface="Titillium Web"/>
                        </a:rPr>
                        <a:t> (and cause distal ischemic injury) acting as thrombotic masses.</a:t>
                      </a:r>
                      <a:endParaRPr sz="4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4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200">
                          <a:solidFill>
                            <a:srgbClr val="A64D79"/>
                          </a:solidFill>
                          <a:latin typeface="Titillium Web"/>
                          <a:ea typeface="Titillium Web"/>
                          <a:cs typeface="Titillium Web"/>
                          <a:sym typeface="Titillium Web"/>
                        </a:rPr>
                        <a:t>- </a:t>
                      </a:r>
                      <a:r>
                        <a:rPr lang="en-GB" sz="1200">
                          <a:solidFill>
                            <a:srgbClr val="A64D79"/>
                          </a:solidFill>
                          <a:latin typeface="Titillium Web"/>
                          <a:ea typeface="Titillium Web"/>
                          <a:cs typeface="Titillium Web"/>
                          <a:sym typeface="Titillium Web"/>
                        </a:rPr>
                        <a:t>Bubbles may coalesce to form frothy masses sufficiently large</a:t>
                      </a:r>
                      <a:endParaRPr sz="1200">
                        <a:solidFill>
                          <a:srgbClr val="A64D79"/>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A64D79"/>
                          </a:solidFill>
                          <a:latin typeface="Titillium Web"/>
                          <a:ea typeface="Titillium Web"/>
                          <a:cs typeface="Titillium Web"/>
                          <a:sym typeface="Titillium Web"/>
                        </a:rPr>
                        <a:t>   to occlude major vessels.</a:t>
                      </a:r>
                      <a:endParaRPr sz="400">
                        <a:solidFill>
                          <a:srgbClr val="A64D79"/>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4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 </a:t>
                      </a:r>
                      <a:r>
                        <a:rPr lang="en-GB" sz="1200">
                          <a:solidFill>
                            <a:srgbClr val="434343"/>
                          </a:solidFill>
                          <a:latin typeface="Titillium Web"/>
                          <a:ea typeface="Titillium Web"/>
                          <a:cs typeface="Titillium Web"/>
                          <a:sym typeface="Titillium Web"/>
                        </a:rPr>
                        <a:t>Air may enter the circulation during obstetric procedures or as a</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consequence of chest wall injury.</a:t>
                      </a:r>
                      <a:endParaRPr sz="1200">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1015825">
                <a:tc vMerge="1"/>
                <a:tc vMerge="1"/>
                <a:tc vMerge="1"/>
              </a:tr>
              <a:tr h="595400">
                <a:tc vMerge="1"/>
                <a:tc>
                  <a:txBody>
                    <a:bodyPr/>
                    <a:lstStyle/>
                    <a:p>
                      <a:pPr indent="0" lvl="0" marL="0" marR="0" rtl="0" algn="ctr">
                        <a:lnSpc>
                          <a:spcPct val="100000"/>
                        </a:lnSpc>
                        <a:spcBef>
                          <a:spcPts val="0"/>
                        </a:spcBef>
                        <a:spcAft>
                          <a:spcPts val="0"/>
                        </a:spcAft>
                        <a:buClr>
                          <a:srgbClr val="000000"/>
                        </a:buClr>
                        <a:buSzPts val="1100"/>
                        <a:buFont typeface="Arial"/>
                        <a:buNone/>
                      </a:pPr>
                      <a:r>
                        <a:rPr b="1" lang="en-GB" sz="1200">
                          <a:solidFill>
                            <a:srgbClr val="FFFFFF"/>
                          </a:solidFill>
                          <a:latin typeface="Titillium Web"/>
                          <a:ea typeface="Titillium Web"/>
                          <a:cs typeface="Titillium Web"/>
                          <a:sym typeface="Titillium Web"/>
                        </a:rPr>
                        <a:t>Complications</a:t>
                      </a:r>
                      <a:endParaRPr b="1" sz="1200" u="none" cap="none" strike="noStrike">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200">
                          <a:solidFill>
                            <a:srgbClr val="434343"/>
                          </a:solidFill>
                          <a:latin typeface="Titillium Web"/>
                          <a:ea typeface="Titillium Web"/>
                          <a:cs typeface="Titillium Web"/>
                          <a:sym typeface="Titillium Web"/>
                        </a:rPr>
                        <a:t>- </a:t>
                      </a:r>
                      <a:r>
                        <a:rPr lang="en-GB" sz="1200">
                          <a:solidFill>
                            <a:srgbClr val="434343"/>
                          </a:solidFill>
                          <a:latin typeface="Titillium Web"/>
                          <a:ea typeface="Titillium Web"/>
                          <a:cs typeface="Titillium Web"/>
                          <a:sym typeface="Titillium Web"/>
                        </a:rPr>
                        <a:t>An excess of 100 cc </a:t>
                      </a:r>
                      <a:r>
                        <a:rPr lang="en-GB" sz="1200">
                          <a:solidFill>
                            <a:srgbClr val="CCCCCC"/>
                          </a:solidFill>
                          <a:latin typeface="Titillium Web"/>
                          <a:ea typeface="Titillium Web"/>
                          <a:cs typeface="Titillium Web"/>
                          <a:sym typeface="Titillium Web"/>
                        </a:rPr>
                        <a:t>(ml)</a:t>
                      </a:r>
                      <a:r>
                        <a:rPr lang="en-GB" sz="1200">
                          <a:solidFill>
                            <a:srgbClr val="434343"/>
                          </a:solidFill>
                          <a:latin typeface="Titillium Web"/>
                          <a:ea typeface="Titillium Web"/>
                          <a:cs typeface="Titillium Web"/>
                          <a:sym typeface="Titillium Web"/>
                        </a:rPr>
                        <a:t> is required to have a clinical effect.</a:t>
                      </a:r>
                      <a:endParaRPr sz="1200">
                        <a:solidFill>
                          <a:srgbClr val="434343"/>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000"/>
                        <a:buFont typeface="Arial"/>
                        <a:buNone/>
                      </a:pPr>
                      <a:r>
                        <a:rPr lang="en-GB" sz="1200">
                          <a:solidFill>
                            <a:srgbClr val="CC0000"/>
                          </a:solidFill>
                          <a:latin typeface="Titillium Web"/>
                          <a:ea typeface="Titillium Web"/>
                          <a:cs typeface="Titillium Web"/>
                          <a:sym typeface="Titillium Web"/>
                        </a:rPr>
                        <a:t>   </a:t>
                      </a:r>
                      <a:r>
                        <a:rPr lang="en-GB" sz="1200">
                          <a:solidFill>
                            <a:srgbClr val="CC0000"/>
                          </a:solidFill>
                          <a:latin typeface="Titillium Web"/>
                          <a:ea typeface="Titillium Web"/>
                          <a:cs typeface="Titillium Web"/>
                          <a:sym typeface="Titillium Web"/>
                        </a:rPr>
                        <a:t>E.g. : Decompression sickness.</a:t>
                      </a:r>
                      <a:endParaRPr sz="1200">
                        <a:solidFill>
                          <a:srgbClr val="CC0000"/>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bl>
          </a:graphicData>
        </a:graphic>
      </p:graphicFrame>
      <p:graphicFrame>
        <p:nvGraphicFramePr>
          <p:cNvPr id="917" name="Google Shape;917;p24"/>
          <p:cNvGraphicFramePr/>
          <p:nvPr/>
        </p:nvGraphicFramePr>
        <p:xfrm>
          <a:off x="0" y="-5"/>
          <a:ext cx="3000000" cy="3000000"/>
        </p:xfrm>
        <a:graphic>
          <a:graphicData uri="http://schemas.openxmlformats.org/drawingml/2006/table">
            <a:tbl>
              <a:tblPr>
                <a:noFill/>
                <a:tableStyleId>{78208594-EEB4-4CAB-8CEC-71538D1FA177}</a:tableStyleId>
              </a:tblPr>
              <a:tblGrid>
                <a:gridCol w="1144525"/>
                <a:gridCol w="1325550"/>
                <a:gridCol w="4387925"/>
              </a:tblGrid>
              <a:tr h="221400">
                <a:tc rowSpan="3">
                  <a:txBody>
                    <a:bodyPr/>
                    <a:lstStyle/>
                    <a:p>
                      <a:pPr indent="0" lvl="0" marL="0" marR="0" rtl="0" algn="ctr">
                        <a:lnSpc>
                          <a:spcPct val="100000"/>
                        </a:lnSpc>
                        <a:spcBef>
                          <a:spcPts val="0"/>
                        </a:spcBef>
                        <a:spcAft>
                          <a:spcPts val="0"/>
                        </a:spcAft>
                        <a:buClr>
                          <a:srgbClr val="000000"/>
                        </a:buClr>
                        <a:buSzPts val="900"/>
                        <a:buFont typeface="Arial"/>
                        <a:buNone/>
                      </a:pPr>
                      <a:r>
                        <a:rPr b="1" lang="en-GB" sz="1500">
                          <a:solidFill>
                            <a:srgbClr val="FFFFFF"/>
                          </a:solidFill>
                          <a:latin typeface="Titillium Web"/>
                          <a:ea typeface="Titillium Web"/>
                          <a:cs typeface="Titillium Web"/>
                          <a:sym typeface="Titillium Web"/>
                        </a:rPr>
                        <a:t>Fat</a:t>
                      </a:r>
                      <a:endParaRPr b="1" sz="15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900"/>
                        <a:buFont typeface="Arial"/>
                        <a:buNone/>
                      </a:pPr>
                      <a:r>
                        <a:rPr b="1" lang="en-GB" sz="1500">
                          <a:solidFill>
                            <a:srgbClr val="FFFFFF"/>
                          </a:solidFill>
                          <a:latin typeface="Titillium Web"/>
                          <a:ea typeface="Titillium Web"/>
                          <a:cs typeface="Titillium Web"/>
                          <a:sym typeface="Titillium Web"/>
                        </a:rPr>
                        <a:t>Embolism</a:t>
                      </a:r>
                      <a:endParaRPr b="1" sz="15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4A86E8"/>
                    </a:solidFill>
                  </a:tcPr>
                </a:tc>
                <a:tc rowSpan="2">
                  <a:txBody>
                    <a:bodyPr/>
                    <a:lstStyle/>
                    <a:p>
                      <a:pPr indent="0" lvl="0" marL="0" rtl="0" algn="ctr">
                        <a:spcBef>
                          <a:spcPts val="0"/>
                        </a:spcBef>
                        <a:spcAft>
                          <a:spcPts val="0"/>
                        </a:spcAft>
                        <a:buNone/>
                      </a:pPr>
                      <a:r>
                        <a:rPr b="1" lang="en-GB" sz="1200">
                          <a:solidFill>
                            <a:srgbClr val="FFFFFF"/>
                          </a:solidFill>
                          <a:latin typeface="Titillium Web"/>
                          <a:ea typeface="Titillium Web"/>
                          <a:cs typeface="Titillium Web"/>
                          <a:sym typeface="Titillium Web"/>
                        </a:rPr>
                        <a:t>Site of lodging</a:t>
                      </a:r>
                      <a:endParaRPr b="1" sz="1200">
                        <a:solidFill>
                          <a:srgbClr val="FFFFFF"/>
                        </a:solidFill>
                        <a:latin typeface="Titillium Web"/>
                        <a:ea typeface="Titillium Web"/>
                        <a:cs typeface="Titillium Web"/>
                        <a:sym typeface="Titillium Web"/>
                      </a:endParaRPr>
                    </a:p>
                    <a:p>
                      <a:pPr indent="0" lvl="0" marL="0" rtl="0" algn="ctr">
                        <a:spcBef>
                          <a:spcPts val="0"/>
                        </a:spcBef>
                        <a:spcAft>
                          <a:spcPts val="0"/>
                        </a:spcAft>
                        <a:buNone/>
                      </a:pPr>
                      <a:r>
                        <a:rPr b="1" lang="en-GB" sz="1200">
                          <a:solidFill>
                            <a:srgbClr val="FFFFFF"/>
                          </a:solidFill>
                          <a:latin typeface="Titillium Web"/>
                          <a:ea typeface="Titillium Web"/>
                          <a:cs typeface="Titillium Web"/>
                          <a:sym typeface="Titillium Web"/>
                        </a:rPr>
                        <a:t>&amp; Occlusion</a:t>
                      </a:r>
                      <a:endParaRPr b="1" sz="1200">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rowSpan="2">
                  <a:txBody>
                    <a:bodyPr/>
                    <a:lstStyle/>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 </a:t>
                      </a:r>
                      <a:r>
                        <a:rPr lang="en-GB" sz="1200">
                          <a:solidFill>
                            <a:srgbClr val="434343"/>
                          </a:solidFill>
                          <a:latin typeface="Titillium Web"/>
                          <a:ea typeface="Titillium Web"/>
                          <a:cs typeface="Titillium Web"/>
                          <a:sym typeface="Titillium Web"/>
                        </a:rPr>
                        <a:t>Microscopic fat globules may be found in the circulation after</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a:t>
                      </a:r>
                      <a:r>
                        <a:rPr b="1" lang="en-GB" sz="1200">
                          <a:solidFill>
                            <a:srgbClr val="434343"/>
                          </a:solidFill>
                          <a:latin typeface="Titillium Web"/>
                          <a:ea typeface="Titillium Web"/>
                          <a:cs typeface="Titillium Web"/>
                          <a:sym typeface="Titillium Web"/>
                        </a:rPr>
                        <a:t>fractures of long bones</a:t>
                      </a:r>
                      <a:r>
                        <a:rPr lang="en-GB" sz="1200">
                          <a:solidFill>
                            <a:srgbClr val="434343"/>
                          </a:solidFill>
                          <a:latin typeface="Titillium Web"/>
                          <a:ea typeface="Titillium Web"/>
                          <a:cs typeface="Titillium Web"/>
                          <a:sym typeface="Titillium Web"/>
                        </a:rPr>
                        <a:t> (which have fatty marrow) or, rarely in</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a:t>
                      </a:r>
                      <a:r>
                        <a:rPr b="1" lang="en-GB" sz="1200">
                          <a:solidFill>
                            <a:srgbClr val="434343"/>
                          </a:solidFill>
                          <a:latin typeface="Titillium Web"/>
                          <a:ea typeface="Titillium Web"/>
                          <a:cs typeface="Titillium Web"/>
                          <a:sym typeface="Titillium Web"/>
                        </a:rPr>
                        <a:t>soft tissue trauma and burns.</a:t>
                      </a:r>
                      <a:endParaRPr b="1"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b="1"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200">
                          <a:solidFill>
                            <a:srgbClr val="434343"/>
                          </a:solidFill>
                          <a:latin typeface="Titillium Web"/>
                          <a:ea typeface="Titillium Web"/>
                          <a:cs typeface="Titillium Web"/>
                          <a:sym typeface="Titillium Web"/>
                        </a:rPr>
                        <a:t>- Fat is released by marrow or adipose tissue injury</a:t>
                      </a:r>
                      <a:r>
                        <a:rPr lang="en-GB" sz="1200">
                          <a:solidFill>
                            <a:srgbClr val="434343"/>
                          </a:solidFill>
                          <a:latin typeface="Titillium Web"/>
                          <a:ea typeface="Titillium Web"/>
                          <a:cs typeface="Titillium Web"/>
                          <a:sym typeface="Titillium Web"/>
                        </a:rPr>
                        <a:t> and enters</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the circulation through rupture of the blood vessels and act as </a:t>
                      </a:r>
                      <a:endParaRPr sz="12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200">
                          <a:solidFill>
                            <a:srgbClr val="434343"/>
                          </a:solidFill>
                          <a:latin typeface="Titillium Web"/>
                          <a:ea typeface="Titillium Web"/>
                          <a:cs typeface="Titillium Web"/>
                          <a:sym typeface="Titillium Web"/>
                        </a:rPr>
                        <a:t>   embolus..</a:t>
                      </a:r>
                      <a:endParaRPr sz="1200">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1344400">
                <a:tc vMerge="1"/>
                <a:tc vMerge="1"/>
                <a:tc vMerge="1"/>
              </a:tr>
              <a:tr h="1453600">
                <a:tc vMerge="1"/>
                <a:tc>
                  <a:txBody>
                    <a:bodyPr/>
                    <a:lstStyle/>
                    <a:p>
                      <a:pPr indent="0" lvl="0" marL="0" marR="0" rtl="0" algn="ctr">
                        <a:lnSpc>
                          <a:spcPct val="100000"/>
                        </a:lnSpc>
                        <a:spcBef>
                          <a:spcPts val="0"/>
                        </a:spcBef>
                        <a:spcAft>
                          <a:spcPts val="0"/>
                        </a:spcAft>
                        <a:buClr>
                          <a:srgbClr val="000000"/>
                        </a:buClr>
                        <a:buSzPts val="1100"/>
                        <a:buFont typeface="Arial"/>
                        <a:buNone/>
                      </a:pPr>
                      <a:r>
                        <a:rPr b="1" lang="en-GB" sz="1200">
                          <a:solidFill>
                            <a:srgbClr val="FFFFFF"/>
                          </a:solidFill>
                          <a:latin typeface="Titillium Web"/>
                          <a:ea typeface="Titillium Web"/>
                          <a:cs typeface="Titillium Web"/>
                          <a:sym typeface="Titillium Web"/>
                        </a:rPr>
                        <a:t>Complications</a:t>
                      </a:r>
                      <a:endParaRPr b="1" sz="1200" u="none" cap="none" strike="noStrike">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a:txBody>
                    <a:bodyPr/>
                    <a:lstStyle/>
                    <a:p>
                      <a:pPr indent="0" lvl="0" marL="0" rtl="0" algn="l">
                        <a:lnSpc>
                          <a:spcPct val="115000"/>
                        </a:lnSpc>
                        <a:spcBef>
                          <a:spcPts val="0"/>
                        </a:spcBef>
                        <a:spcAft>
                          <a:spcPts val="0"/>
                        </a:spcAft>
                        <a:buClr>
                          <a:schemeClr val="dk1"/>
                        </a:buClr>
                        <a:buSzPts val="1100"/>
                        <a:buFont typeface="Arial"/>
                        <a:buNone/>
                      </a:pPr>
                      <a:r>
                        <a:rPr b="1" lang="en-GB" sz="1100">
                          <a:solidFill>
                            <a:srgbClr val="434343"/>
                          </a:solidFill>
                          <a:latin typeface="Titillium Web"/>
                          <a:ea typeface="Titillium Web"/>
                          <a:cs typeface="Titillium Web"/>
                          <a:sym typeface="Titillium Web"/>
                        </a:rPr>
                        <a:t>- </a:t>
                      </a:r>
                      <a:r>
                        <a:rPr lang="en-GB" sz="1100">
                          <a:solidFill>
                            <a:srgbClr val="434343"/>
                          </a:solidFill>
                          <a:latin typeface="Titillium Web"/>
                          <a:ea typeface="Titillium Web"/>
                          <a:cs typeface="Titillium Web"/>
                          <a:sym typeface="Titillium Web"/>
                        </a:rPr>
                        <a:t>Although fat and marrow embolism occurs in some 90% of individuals with severe skeletal injuries, fewer than 10% of such patients show any clinical findings. </a:t>
                      </a:r>
                      <a:endParaRPr sz="11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t/>
                      </a:r>
                      <a:endParaRPr sz="3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rPr b="1" lang="en-GB" sz="1100">
                          <a:solidFill>
                            <a:srgbClr val="434343"/>
                          </a:solidFill>
                          <a:latin typeface="Titillium Web"/>
                          <a:ea typeface="Titillium Web"/>
                          <a:cs typeface="Titillium Web"/>
                          <a:sym typeface="Titillium Web"/>
                        </a:rPr>
                        <a:t>- Fat embolism syndrome</a:t>
                      </a:r>
                      <a:r>
                        <a:rPr lang="en-GB" sz="1100">
                          <a:solidFill>
                            <a:srgbClr val="434343"/>
                          </a:solidFill>
                          <a:latin typeface="Titillium Web"/>
                          <a:ea typeface="Titillium Web"/>
                          <a:cs typeface="Titillium Web"/>
                          <a:sym typeface="Titillium Web"/>
                        </a:rPr>
                        <a:t> is characterized by pulmonary </a:t>
                      </a:r>
                      <a:endParaRPr sz="11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rPr lang="en-GB" sz="1100">
                          <a:solidFill>
                            <a:srgbClr val="434343"/>
                          </a:solidFill>
                          <a:latin typeface="Titillium Web"/>
                          <a:ea typeface="Titillium Web"/>
                          <a:cs typeface="Titillium Web"/>
                          <a:sym typeface="Titillium Web"/>
                        </a:rPr>
                        <a:t>   insufficiency, neurologic symptoms, anemia, and </a:t>
                      </a:r>
                      <a:endParaRPr sz="11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rPr lang="en-GB" sz="1100">
                          <a:solidFill>
                            <a:srgbClr val="434343"/>
                          </a:solidFill>
                          <a:latin typeface="Titillium Web"/>
                          <a:ea typeface="Titillium Web"/>
                          <a:cs typeface="Titillium Web"/>
                          <a:sym typeface="Titillium Web"/>
                        </a:rPr>
                        <a:t>   thrombocytopenia.</a:t>
                      </a:r>
                      <a:endParaRPr sz="1200">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bl>
          </a:graphicData>
        </a:graphic>
      </p:graphicFrame>
      <p:sp>
        <p:nvSpPr>
          <p:cNvPr id="918" name="Google Shape;918;p24"/>
          <p:cNvSpPr/>
          <p:nvPr/>
        </p:nvSpPr>
        <p:spPr>
          <a:xfrm>
            <a:off x="89100" y="9031150"/>
            <a:ext cx="6679800" cy="760500"/>
          </a:xfrm>
          <a:prstGeom prst="roundRect">
            <a:avLst>
              <a:gd fmla="val 16667" name="adj"/>
            </a:avLst>
          </a:prstGeom>
          <a:solidFill>
            <a:srgbClr val="E0EAFB"/>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100">
                <a:solidFill>
                  <a:srgbClr val="3C78D8"/>
                </a:solidFill>
                <a:latin typeface="Titillium Web"/>
                <a:ea typeface="Titillium Web"/>
                <a:cs typeface="Titillium Web"/>
                <a:sym typeface="Titillium Web"/>
              </a:rPr>
              <a:t>Rare forms of emboli include:</a:t>
            </a:r>
            <a:endParaRPr b="1" sz="1100">
              <a:solidFill>
                <a:srgbClr val="3C78D8"/>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100">
                <a:solidFill>
                  <a:srgbClr val="3C78D8"/>
                </a:solidFill>
                <a:latin typeface="Titillium Web"/>
                <a:ea typeface="Titillium Web"/>
                <a:cs typeface="Titillium Web"/>
                <a:sym typeface="Titillium Web"/>
              </a:rPr>
              <a:t> -  </a:t>
            </a:r>
            <a:r>
              <a:rPr lang="en-GB" sz="1100">
                <a:solidFill>
                  <a:srgbClr val="3C78D8"/>
                </a:solidFill>
                <a:latin typeface="Titillium Web"/>
                <a:ea typeface="Titillium Web"/>
                <a:cs typeface="Titillium Web"/>
                <a:sym typeface="Titillium Web"/>
              </a:rPr>
              <a:t>Fat droplets                                                               </a:t>
            </a:r>
            <a:r>
              <a:rPr b="1" lang="en-GB" sz="1100">
                <a:solidFill>
                  <a:srgbClr val="3C78D8"/>
                </a:solidFill>
                <a:latin typeface="Titillium Web"/>
                <a:ea typeface="Titillium Web"/>
                <a:cs typeface="Titillium Web"/>
                <a:sym typeface="Titillium Web"/>
              </a:rPr>
              <a:t>- </a:t>
            </a:r>
            <a:r>
              <a:rPr lang="en-GB" sz="1100">
                <a:solidFill>
                  <a:srgbClr val="3C78D8"/>
                </a:solidFill>
                <a:latin typeface="Titillium Web"/>
                <a:ea typeface="Titillium Web"/>
                <a:cs typeface="Titillium Web"/>
                <a:sym typeface="Titillium Web"/>
              </a:rPr>
              <a:t>Bubbles of air or nitrogen           </a:t>
            </a:r>
            <a:r>
              <a:rPr b="1" lang="en-GB" sz="1100">
                <a:solidFill>
                  <a:srgbClr val="3C78D8"/>
                </a:solidFill>
                <a:latin typeface="Titillium Web"/>
                <a:ea typeface="Titillium Web"/>
                <a:cs typeface="Titillium Web"/>
                <a:sym typeface="Titillium Web"/>
              </a:rPr>
              <a:t>- </a:t>
            </a:r>
            <a:r>
              <a:rPr lang="en-GB" sz="1100">
                <a:solidFill>
                  <a:srgbClr val="3C78D8"/>
                </a:solidFill>
                <a:latin typeface="Titillium Web"/>
                <a:ea typeface="Titillium Web"/>
                <a:cs typeface="Titillium Web"/>
                <a:sym typeface="Titillium Web"/>
              </a:rPr>
              <a:t>Foreign bodies (e.g. bullets)</a:t>
            </a:r>
            <a:r>
              <a:rPr lang="en-GB" sz="1100">
                <a:solidFill>
                  <a:srgbClr val="3C78D8"/>
                </a:solidFill>
                <a:latin typeface="Titillium Web"/>
                <a:ea typeface="Titillium Web"/>
                <a:cs typeface="Titillium Web"/>
                <a:sym typeface="Titillium Web"/>
              </a:rPr>
              <a:t>                           </a:t>
            </a:r>
            <a:endParaRPr sz="1100">
              <a:solidFill>
                <a:srgbClr val="3C78D8"/>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en-GB" sz="1100">
                <a:solidFill>
                  <a:srgbClr val="3C78D8"/>
                </a:solidFill>
                <a:latin typeface="Titillium Web"/>
                <a:ea typeface="Titillium Web"/>
                <a:cs typeface="Titillium Web"/>
                <a:sym typeface="Titillium Web"/>
              </a:rPr>
              <a:t> - </a:t>
            </a:r>
            <a:r>
              <a:rPr lang="en-GB" sz="1100">
                <a:solidFill>
                  <a:srgbClr val="3C78D8"/>
                </a:solidFill>
                <a:latin typeface="Titillium Web"/>
                <a:ea typeface="Titillium Web"/>
                <a:cs typeface="Titillium Web"/>
                <a:sym typeface="Titillium Web"/>
              </a:rPr>
              <a:t>Atherosclerotic debris (cholesterol emboli)      </a:t>
            </a:r>
            <a:r>
              <a:rPr b="1" lang="en-GB" sz="1100">
                <a:solidFill>
                  <a:srgbClr val="3C78D8"/>
                </a:solidFill>
                <a:latin typeface="Titillium Web"/>
                <a:ea typeface="Titillium Web"/>
                <a:cs typeface="Titillium Web"/>
                <a:sym typeface="Titillium Web"/>
              </a:rPr>
              <a:t> - </a:t>
            </a:r>
            <a:r>
              <a:rPr lang="en-GB" sz="1100">
                <a:solidFill>
                  <a:srgbClr val="3C78D8"/>
                </a:solidFill>
                <a:latin typeface="Titillium Web"/>
                <a:ea typeface="Titillium Web"/>
                <a:cs typeface="Titillium Web"/>
                <a:sym typeface="Titillium Web"/>
              </a:rPr>
              <a:t>Tumor fragments                         </a:t>
            </a:r>
            <a:r>
              <a:rPr b="1" lang="en-GB" sz="1100">
                <a:solidFill>
                  <a:srgbClr val="3C78D8"/>
                </a:solidFill>
                <a:latin typeface="Titillium Web"/>
                <a:ea typeface="Titillium Web"/>
                <a:cs typeface="Titillium Web"/>
                <a:sym typeface="Titillium Web"/>
              </a:rPr>
              <a:t> - </a:t>
            </a:r>
            <a:r>
              <a:rPr lang="en-GB" sz="1100">
                <a:solidFill>
                  <a:srgbClr val="3C78D8"/>
                </a:solidFill>
                <a:latin typeface="Titillium Web"/>
                <a:ea typeface="Titillium Web"/>
                <a:cs typeface="Titillium Web"/>
                <a:sym typeface="Titillium Web"/>
              </a:rPr>
              <a:t>Bits of bone marrow  </a:t>
            </a:r>
            <a:endParaRPr sz="1100">
              <a:solidFill>
                <a:srgbClr val="3C78D8"/>
              </a:solidFill>
              <a:latin typeface="Titillium Web"/>
              <a:ea typeface="Titillium Web"/>
              <a:cs typeface="Titillium Web"/>
              <a:sym typeface="Titillium We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7"/>
          <p:cNvSpPr txBox="1"/>
          <p:nvPr>
            <p:ph idx="1" type="body"/>
          </p:nvPr>
        </p:nvSpPr>
        <p:spPr>
          <a:xfrm>
            <a:off x="678825" y="1681525"/>
            <a:ext cx="5551500" cy="466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400"/>
              <a:t>	</a:t>
            </a:r>
            <a:endParaRPr sz="3000">
              <a:solidFill>
                <a:srgbClr val="44546A"/>
              </a:solidFill>
              <a:highlight>
                <a:schemeClr val="lt1"/>
              </a:highlight>
              <a:latin typeface="Arial"/>
              <a:ea typeface="Arial"/>
              <a:cs typeface="Arial"/>
              <a:sym typeface="Arial"/>
            </a:endParaRPr>
          </a:p>
          <a:p>
            <a:pPr indent="0" lvl="0" marL="0" rtl="0" algn="l">
              <a:lnSpc>
                <a:spcPct val="100000"/>
              </a:lnSpc>
              <a:spcBef>
                <a:spcPts val="1200"/>
              </a:spcBef>
              <a:spcAft>
                <a:spcPts val="0"/>
              </a:spcAft>
              <a:buNone/>
            </a:pPr>
            <a:r>
              <a:rPr lang="en-GB" sz="1400"/>
              <a:t>Understand the basic pathology of thrombogenesis and the risk factors for development of deep vein thrombosis. Know the types of embolus than can occur and the pathology of pulmonary embolism.</a:t>
            </a:r>
            <a:endParaRPr sz="1400"/>
          </a:p>
          <a:p>
            <a:pPr indent="0" lvl="0" marL="0" rtl="0" algn="l">
              <a:lnSpc>
                <a:spcPct val="100000"/>
              </a:lnSpc>
              <a:spcBef>
                <a:spcPts val="1200"/>
              </a:spcBef>
              <a:spcAft>
                <a:spcPts val="0"/>
              </a:spcAft>
              <a:buNone/>
            </a:pPr>
            <a:r>
              <a:rPr lang="en-GB" sz="1400"/>
              <a:t>Pathological aspects of thrombogenesis: vessel wall abnormality, vascular stasis or turbulent flow and increased blood coagulability. Causes of thrombus and embolism formation.</a:t>
            </a:r>
            <a:endParaRPr sz="1400"/>
          </a:p>
          <a:p>
            <a:pPr indent="-228600" lvl="0" marL="457200" rtl="0" algn="l">
              <a:lnSpc>
                <a:spcPct val="100000"/>
              </a:lnSpc>
              <a:spcBef>
                <a:spcPts val="1200"/>
              </a:spcBef>
              <a:spcAft>
                <a:spcPts val="0"/>
              </a:spcAft>
              <a:buClr>
                <a:schemeClr val="dk2"/>
              </a:buClr>
              <a:buSzPts val="1400"/>
              <a:buFont typeface="Arial"/>
              <a:buNone/>
            </a:pPr>
            <a:r>
              <a:t/>
            </a:r>
            <a:endParaRPr sz="1400"/>
          </a:p>
          <a:p>
            <a:pPr indent="0" lvl="0" marL="0" rtl="0" algn="l">
              <a:spcBef>
                <a:spcPts val="1200"/>
              </a:spcBef>
              <a:spcAft>
                <a:spcPts val="0"/>
              </a:spcAft>
              <a:buNone/>
            </a:pPr>
            <a:r>
              <a:rPr lang="en-GB" sz="1400"/>
              <a:t>Predisposing factors for deep vein thrombosis.</a:t>
            </a:r>
            <a:endParaRPr sz="1400"/>
          </a:p>
          <a:p>
            <a:pPr indent="-228600" lvl="0" marL="457200" rtl="0" algn="l">
              <a:spcBef>
                <a:spcPts val="1200"/>
              </a:spcBef>
              <a:spcAft>
                <a:spcPts val="0"/>
              </a:spcAft>
              <a:buClr>
                <a:schemeClr val="dk2"/>
              </a:buClr>
              <a:buSzPts val="1400"/>
              <a:buFont typeface="Arial"/>
              <a:buNone/>
            </a:pPr>
            <a:r>
              <a:t/>
            </a:r>
            <a:endParaRPr sz="1400"/>
          </a:p>
          <a:p>
            <a:pPr indent="0" lvl="0" marL="0" rtl="0" algn="l">
              <a:spcBef>
                <a:spcPts val="1200"/>
              </a:spcBef>
              <a:spcAft>
                <a:spcPts val="0"/>
              </a:spcAft>
              <a:buNone/>
            </a:pPr>
            <a:r>
              <a:rPr lang="en-GB" sz="1400"/>
              <a:t> Pathology of pulmonary </a:t>
            </a:r>
            <a:r>
              <a:rPr lang="en-GB" sz="1400"/>
              <a:t>thromboembolism</a:t>
            </a:r>
            <a:r>
              <a:rPr lang="en-GB" sz="1400"/>
              <a:t>.</a:t>
            </a:r>
            <a:endParaRPr sz="1400"/>
          </a:p>
          <a:p>
            <a:pPr indent="-228600" lvl="0" marL="457200" rtl="0" algn="l">
              <a:spcBef>
                <a:spcPts val="1200"/>
              </a:spcBef>
              <a:spcAft>
                <a:spcPts val="0"/>
              </a:spcAft>
              <a:buClr>
                <a:schemeClr val="dk2"/>
              </a:buClr>
              <a:buSzPts val="1400"/>
              <a:buFont typeface="Arial"/>
              <a:buNone/>
            </a:pPr>
            <a:r>
              <a:t/>
            </a:r>
            <a:endParaRPr sz="1400"/>
          </a:p>
          <a:p>
            <a:pPr indent="0" lvl="0" marL="0" rtl="0" algn="l">
              <a:spcBef>
                <a:spcPts val="1200"/>
              </a:spcBef>
              <a:spcAft>
                <a:spcPts val="0"/>
              </a:spcAft>
              <a:buNone/>
            </a:pPr>
            <a:r>
              <a:rPr lang="en-GB" sz="1400"/>
              <a:t> Brief description of other forms of emboli like: fat embolism, air embolism, atherosclerotic plaque embolism, amniotic fluid embolism, nitrogen embolism and infective endocarditis</a:t>
            </a:r>
            <a:endParaRPr sz="1400"/>
          </a:p>
          <a:p>
            <a:pPr indent="-228600" lvl="0" marL="457200" rtl="0" algn="ctr">
              <a:lnSpc>
                <a:spcPct val="100000"/>
              </a:lnSpc>
              <a:spcBef>
                <a:spcPts val="1200"/>
              </a:spcBef>
              <a:spcAft>
                <a:spcPts val="0"/>
              </a:spcAft>
              <a:buClr>
                <a:srgbClr val="44546A"/>
              </a:buClr>
              <a:buSzPts val="1400"/>
              <a:buFont typeface="Arial"/>
              <a:buNone/>
            </a:pPr>
            <a:r>
              <a:t/>
            </a:r>
            <a:endParaRPr sz="1400">
              <a:solidFill>
                <a:srgbClr val="44546A"/>
              </a:solidFill>
            </a:endParaRPr>
          </a:p>
        </p:txBody>
      </p:sp>
      <p:grpSp>
        <p:nvGrpSpPr>
          <p:cNvPr id="88" name="Google Shape;88;p7"/>
          <p:cNvGrpSpPr/>
          <p:nvPr/>
        </p:nvGrpSpPr>
        <p:grpSpPr>
          <a:xfrm>
            <a:off x="378170" y="1858646"/>
            <a:ext cx="300659" cy="297060"/>
            <a:chOff x="-1017593" y="4240422"/>
            <a:chExt cx="300659" cy="297030"/>
          </a:xfrm>
        </p:grpSpPr>
        <p:sp>
          <p:nvSpPr>
            <p:cNvPr id="89" name="Google Shape;89;p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7"/>
          <p:cNvGrpSpPr/>
          <p:nvPr/>
        </p:nvGrpSpPr>
        <p:grpSpPr>
          <a:xfrm>
            <a:off x="378170" y="2662396"/>
            <a:ext cx="300659" cy="297060"/>
            <a:chOff x="-1017593" y="4240422"/>
            <a:chExt cx="300659" cy="297030"/>
          </a:xfrm>
        </p:grpSpPr>
        <p:sp>
          <p:nvSpPr>
            <p:cNvPr id="107" name="Google Shape;107;p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 name="Google Shape;124;p7"/>
          <p:cNvGrpSpPr/>
          <p:nvPr/>
        </p:nvGrpSpPr>
        <p:grpSpPr>
          <a:xfrm>
            <a:off x="378170" y="3790071"/>
            <a:ext cx="300659" cy="297060"/>
            <a:chOff x="-1017593" y="4240422"/>
            <a:chExt cx="300659" cy="297030"/>
          </a:xfrm>
        </p:grpSpPr>
        <p:sp>
          <p:nvSpPr>
            <p:cNvPr id="125" name="Google Shape;125;p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 name="Google Shape;142;p7"/>
          <p:cNvGrpSpPr/>
          <p:nvPr/>
        </p:nvGrpSpPr>
        <p:grpSpPr>
          <a:xfrm>
            <a:off x="378170" y="4595546"/>
            <a:ext cx="300659" cy="297060"/>
            <a:chOff x="-1017593" y="4240422"/>
            <a:chExt cx="300659" cy="297030"/>
          </a:xfrm>
        </p:grpSpPr>
        <p:sp>
          <p:nvSpPr>
            <p:cNvPr id="143" name="Google Shape;143;p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7"/>
          <p:cNvGrpSpPr/>
          <p:nvPr/>
        </p:nvGrpSpPr>
        <p:grpSpPr>
          <a:xfrm>
            <a:off x="378170" y="5401021"/>
            <a:ext cx="300659" cy="297060"/>
            <a:chOff x="-1017593" y="4240422"/>
            <a:chExt cx="300659" cy="297030"/>
          </a:xfrm>
        </p:grpSpPr>
        <p:sp>
          <p:nvSpPr>
            <p:cNvPr id="161" name="Google Shape;161;p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25"/>
          <p:cNvSpPr txBox="1"/>
          <p:nvPr/>
        </p:nvSpPr>
        <p:spPr>
          <a:xfrm>
            <a:off x="307200" y="395050"/>
            <a:ext cx="62436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640">
                <a:solidFill>
                  <a:srgbClr val="1155CC"/>
                </a:solidFill>
                <a:latin typeface="Comfortaa"/>
                <a:ea typeface="Comfortaa"/>
                <a:cs typeface="Comfortaa"/>
                <a:sym typeface="Comfortaa"/>
              </a:rPr>
              <a:t>Decompression sickness</a:t>
            </a:r>
            <a:endParaRPr b="1" sz="3640">
              <a:solidFill>
                <a:srgbClr val="1155CC"/>
              </a:solidFill>
              <a:latin typeface="Comfortaa"/>
              <a:ea typeface="Comfortaa"/>
              <a:cs typeface="Comfortaa"/>
              <a:sym typeface="Comfortaa"/>
            </a:endParaRPr>
          </a:p>
        </p:txBody>
      </p:sp>
      <p:sp>
        <p:nvSpPr>
          <p:cNvPr id="924" name="Google Shape;924;p25"/>
          <p:cNvSpPr/>
          <p:nvPr/>
        </p:nvSpPr>
        <p:spPr>
          <a:xfrm>
            <a:off x="723900" y="1386925"/>
            <a:ext cx="5849100" cy="1160100"/>
          </a:xfrm>
          <a:prstGeom prst="rect">
            <a:avLst/>
          </a:prstGeom>
          <a:solidFill>
            <a:srgbClr val="FFFFF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lang="en-GB" sz="1200">
                <a:latin typeface="Titillium Web"/>
                <a:ea typeface="Titillium Web"/>
                <a:cs typeface="Titillium Web"/>
                <a:sym typeface="Titillium Web"/>
              </a:rPr>
              <a:t>       </a:t>
            </a:r>
            <a:r>
              <a:rPr lang="en-GB" sz="1200">
                <a:latin typeface="Titillium Web"/>
                <a:ea typeface="Titillium Web"/>
                <a:cs typeface="Titillium Web"/>
                <a:sym typeface="Titillium Web"/>
              </a:rPr>
              <a:t> When air is breathed at high pressure (e.g., during a deep-sea dive) increased   </a:t>
            </a:r>
            <a:endParaRPr sz="1200">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200"/>
              <a:buFont typeface="Arial"/>
              <a:buNone/>
            </a:pPr>
            <a:r>
              <a:rPr lang="en-GB" sz="1200">
                <a:latin typeface="Titillium Web"/>
                <a:ea typeface="Titillium Web"/>
                <a:cs typeface="Titillium Web"/>
                <a:sym typeface="Titillium Web"/>
              </a:rPr>
              <a:t>               amounts of gas (particularly nitrogen) become dissolved in the blood and tissues. </a:t>
            </a:r>
            <a:endParaRPr sz="300">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200"/>
              <a:buFont typeface="Arial"/>
              <a:buNone/>
            </a:pPr>
            <a:r>
              <a:t/>
            </a:r>
            <a:endParaRPr sz="300">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200"/>
              <a:buFont typeface="Arial"/>
              <a:buNone/>
            </a:pPr>
            <a:r>
              <a:rPr lang="en-GB" sz="1200">
                <a:latin typeface="Titillium Web"/>
                <a:ea typeface="Titillium Web"/>
                <a:cs typeface="Titillium Web"/>
                <a:sym typeface="Titillium Web"/>
              </a:rPr>
              <a:t>              If the diver then ascends (depressurizes) too rapidly  the nitrogen expands in the</a:t>
            </a:r>
            <a:endParaRPr sz="1200">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200"/>
              <a:buFont typeface="Arial"/>
              <a:buNone/>
            </a:pPr>
            <a:r>
              <a:rPr lang="en-GB" sz="1200">
                <a:latin typeface="Titillium Web"/>
                <a:ea typeface="Titillium Web"/>
                <a:cs typeface="Titillium Web"/>
                <a:sym typeface="Titillium Web"/>
              </a:rPr>
              <a:t>   tissues and bubbles out of solution in the blood which leads to gas emboli.</a:t>
            </a:r>
            <a:endParaRPr i="0" sz="1200" u="none" cap="none" strike="noStrike">
              <a:solidFill>
                <a:srgbClr val="000000"/>
              </a:solidFill>
              <a:latin typeface="Titillium Web"/>
              <a:ea typeface="Titillium Web"/>
              <a:cs typeface="Titillium Web"/>
              <a:sym typeface="Titillium Web"/>
            </a:endParaRPr>
          </a:p>
        </p:txBody>
      </p:sp>
      <p:sp>
        <p:nvSpPr>
          <p:cNvPr id="925" name="Google Shape;925;p25"/>
          <p:cNvSpPr/>
          <p:nvPr/>
        </p:nvSpPr>
        <p:spPr>
          <a:xfrm>
            <a:off x="285125" y="1382325"/>
            <a:ext cx="1066800" cy="1160100"/>
          </a:xfrm>
          <a:prstGeom prst="homePlate">
            <a:avLst>
              <a:gd fmla="val 50000" name="adj"/>
            </a:avLst>
          </a:prstGeom>
          <a:solidFill>
            <a:srgbClr val="4A86E8"/>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Titillium Web"/>
                <a:ea typeface="Titillium Web"/>
                <a:cs typeface="Titillium Web"/>
                <a:sym typeface="Titillium Web"/>
              </a:rPr>
              <a:t>Causes</a:t>
            </a:r>
            <a:endParaRPr b="1" i="0" sz="1400" u="none" cap="none" strike="noStrike">
              <a:solidFill>
                <a:srgbClr val="FFFFFF"/>
              </a:solidFill>
              <a:latin typeface="Titillium Web"/>
              <a:ea typeface="Titillium Web"/>
              <a:cs typeface="Titillium Web"/>
              <a:sym typeface="Titillium Web"/>
            </a:endParaRPr>
          </a:p>
        </p:txBody>
      </p:sp>
      <p:sp>
        <p:nvSpPr>
          <p:cNvPr id="926" name="Google Shape;926;p25"/>
          <p:cNvSpPr/>
          <p:nvPr/>
        </p:nvSpPr>
        <p:spPr>
          <a:xfrm>
            <a:off x="1258825" y="2547075"/>
            <a:ext cx="5313900" cy="898500"/>
          </a:xfrm>
          <a:prstGeom prst="rect">
            <a:avLst/>
          </a:prstGeom>
          <a:solidFill>
            <a:srgbClr val="FFFFF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None/>
            </a:pPr>
            <a:r>
              <a:rPr b="1" lang="en-GB" sz="1200">
                <a:solidFill>
                  <a:srgbClr val="3C78D8"/>
                </a:solidFill>
                <a:latin typeface="Titillium Web"/>
                <a:ea typeface="Titillium Web"/>
                <a:cs typeface="Titillium Web"/>
                <a:sym typeface="Titillium Web"/>
              </a:rPr>
              <a:t>- </a:t>
            </a:r>
            <a:r>
              <a:rPr lang="en-GB" sz="1200">
                <a:solidFill>
                  <a:srgbClr val="3C78D8"/>
                </a:solidFill>
                <a:latin typeface="Titillium Web"/>
                <a:ea typeface="Titillium Web"/>
                <a:cs typeface="Titillium Web"/>
                <a:sym typeface="Titillium Web"/>
              </a:rPr>
              <a:t>can induce focal ischemia in a number of tissues:</a:t>
            </a:r>
            <a:endParaRPr sz="12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100"/>
              <a:buFont typeface="Arial"/>
              <a:buNone/>
            </a:pPr>
            <a:r>
              <a:rPr lang="en-GB" sz="1200">
                <a:solidFill>
                  <a:srgbClr val="3C78D8"/>
                </a:solidFill>
                <a:latin typeface="Titillium Web"/>
                <a:ea typeface="Titillium Web"/>
                <a:cs typeface="Titillium Web"/>
                <a:sym typeface="Titillium Web"/>
              </a:rPr>
              <a:t>                       </a:t>
            </a:r>
            <a:r>
              <a:rPr b="1" lang="en-GB" sz="1200">
                <a:solidFill>
                  <a:srgbClr val="3C78D8"/>
                </a:solidFill>
                <a:latin typeface="Titillium Web"/>
                <a:ea typeface="Titillium Web"/>
                <a:cs typeface="Titillium Web"/>
                <a:sym typeface="Titillium Web"/>
              </a:rPr>
              <a:t>- </a:t>
            </a:r>
            <a:r>
              <a:rPr lang="en-GB" sz="1200">
                <a:solidFill>
                  <a:srgbClr val="3C78D8"/>
                </a:solidFill>
                <a:latin typeface="Titillium Web"/>
                <a:ea typeface="Titillium Web"/>
                <a:cs typeface="Titillium Web"/>
                <a:sym typeface="Titillium Web"/>
              </a:rPr>
              <a:t>brain and heart</a:t>
            </a:r>
            <a:endParaRPr sz="1200">
              <a:solidFill>
                <a:srgbClr val="3C78D8"/>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100"/>
              <a:buFont typeface="Arial"/>
              <a:buNone/>
            </a:pPr>
            <a:r>
              <a:rPr b="1" lang="en-GB" sz="1200">
                <a:solidFill>
                  <a:srgbClr val="434343"/>
                </a:solidFill>
                <a:latin typeface="Titillium Web"/>
                <a:ea typeface="Titillium Web"/>
                <a:cs typeface="Titillium Web"/>
                <a:sym typeface="Titillium Web"/>
              </a:rPr>
              <a:t>                       - </a:t>
            </a:r>
            <a:r>
              <a:rPr lang="en-GB" sz="1200">
                <a:solidFill>
                  <a:srgbClr val="434343"/>
                </a:solidFill>
                <a:latin typeface="Titillium Web"/>
                <a:ea typeface="Titillium Web"/>
                <a:cs typeface="Titillium Web"/>
                <a:sym typeface="Titillium Web"/>
              </a:rPr>
              <a:t>skeletal muscles, causing pain (the bends)</a:t>
            </a:r>
            <a:endParaRPr sz="1200">
              <a:solidFill>
                <a:srgbClr val="434343"/>
              </a:solidFill>
              <a:latin typeface="Titillium Web"/>
              <a:ea typeface="Titillium Web"/>
              <a:cs typeface="Titillium Web"/>
              <a:sym typeface="Titillium Web"/>
            </a:endParaRPr>
          </a:p>
          <a:p>
            <a:pPr indent="0" lvl="0" marL="0" marR="0" rtl="0" algn="l">
              <a:lnSpc>
                <a:spcPct val="115000"/>
              </a:lnSpc>
              <a:spcBef>
                <a:spcPts val="0"/>
              </a:spcBef>
              <a:spcAft>
                <a:spcPts val="0"/>
              </a:spcAft>
              <a:buClr>
                <a:srgbClr val="000000"/>
              </a:buClr>
              <a:buSzPts val="1100"/>
              <a:buFont typeface="Arial"/>
              <a:buNone/>
            </a:pPr>
            <a:r>
              <a:rPr lang="en-GB" sz="1200">
                <a:solidFill>
                  <a:srgbClr val="434343"/>
                </a:solidFill>
                <a:latin typeface="Titillium Web"/>
                <a:ea typeface="Titillium Web"/>
                <a:cs typeface="Titillium Web"/>
                <a:sym typeface="Titillium Web"/>
              </a:rPr>
              <a:t>                       </a:t>
            </a:r>
            <a:r>
              <a:rPr b="1" lang="en-GB" sz="1200">
                <a:solidFill>
                  <a:srgbClr val="434343"/>
                </a:solidFill>
                <a:latin typeface="Titillium Web"/>
                <a:ea typeface="Titillium Web"/>
                <a:cs typeface="Titillium Web"/>
                <a:sym typeface="Titillium Web"/>
              </a:rPr>
              <a:t>-</a:t>
            </a:r>
            <a:r>
              <a:rPr lang="en-GB" sz="1200">
                <a:solidFill>
                  <a:srgbClr val="434343"/>
                </a:solidFill>
                <a:latin typeface="Titillium Web"/>
                <a:ea typeface="Titillium Web"/>
                <a:cs typeface="Titillium Web"/>
                <a:sym typeface="Titillium Web"/>
              </a:rPr>
              <a:t> In the lungs, respiratory distress, (the chokes)</a:t>
            </a:r>
            <a:endParaRPr i="0" sz="1200" u="none" cap="none" strike="noStrike">
              <a:solidFill>
                <a:srgbClr val="434343"/>
              </a:solidFill>
              <a:latin typeface="Titillium Web"/>
              <a:ea typeface="Titillium Web"/>
              <a:cs typeface="Titillium Web"/>
              <a:sym typeface="Titillium Web"/>
            </a:endParaRPr>
          </a:p>
        </p:txBody>
      </p:sp>
      <p:sp>
        <p:nvSpPr>
          <p:cNvPr id="927" name="Google Shape;927;p25"/>
          <p:cNvSpPr/>
          <p:nvPr/>
        </p:nvSpPr>
        <p:spPr>
          <a:xfrm>
            <a:off x="285276" y="2547075"/>
            <a:ext cx="1562700" cy="898500"/>
          </a:xfrm>
          <a:prstGeom prst="homePlate">
            <a:avLst>
              <a:gd fmla="val 50000" name="adj"/>
            </a:avLst>
          </a:prstGeom>
          <a:solidFill>
            <a:srgbClr val="4A86E8"/>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GB">
                <a:solidFill>
                  <a:srgbClr val="FFFFFF"/>
                </a:solidFill>
                <a:latin typeface="Titillium Web"/>
                <a:ea typeface="Titillium Web"/>
                <a:cs typeface="Titillium Web"/>
                <a:sym typeface="Titillium Web"/>
              </a:rPr>
              <a:t>Complications &amp; Symptoms</a:t>
            </a:r>
            <a:endParaRPr b="1" i="0" sz="1400" u="none" cap="none" strike="noStrike">
              <a:solidFill>
                <a:srgbClr val="FFFFFF"/>
              </a:solidFill>
              <a:latin typeface="Titillium Web"/>
              <a:ea typeface="Titillium Web"/>
              <a:cs typeface="Titillium Web"/>
              <a:sym typeface="Titillium Web"/>
            </a:endParaRPr>
          </a:p>
        </p:txBody>
      </p:sp>
      <p:sp>
        <p:nvSpPr>
          <p:cNvPr id="928" name="Google Shape;928;p25"/>
          <p:cNvSpPr/>
          <p:nvPr/>
        </p:nvSpPr>
        <p:spPr>
          <a:xfrm>
            <a:off x="1752555" y="3450925"/>
            <a:ext cx="4820100" cy="782700"/>
          </a:xfrm>
          <a:prstGeom prst="rect">
            <a:avLst/>
          </a:prstGeom>
          <a:solidFill>
            <a:srgbClr val="FFFFF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lang="en-GB" sz="1200">
                <a:solidFill>
                  <a:srgbClr val="A64D79"/>
                </a:solidFill>
                <a:latin typeface="Titillium Web"/>
                <a:ea typeface="Titillium Web"/>
                <a:cs typeface="Titillium Web"/>
                <a:sym typeface="Titillium Web"/>
              </a:rPr>
              <a:t>    Placing the individuals in a compression chamber where the     </a:t>
            </a:r>
            <a:endParaRPr sz="1200">
              <a:solidFill>
                <a:srgbClr val="A64D79"/>
              </a:solidFill>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100"/>
              <a:buFont typeface="Arial"/>
              <a:buNone/>
            </a:pPr>
            <a:r>
              <a:rPr lang="en-GB" sz="1200">
                <a:solidFill>
                  <a:srgbClr val="A64D79"/>
                </a:solidFill>
                <a:latin typeface="Titillium Web"/>
                <a:ea typeface="Titillium Web"/>
                <a:cs typeface="Titillium Web"/>
                <a:sym typeface="Titillium Web"/>
              </a:rPr>
              <a:t>       barometric pressure may be raised, thus forcing the gas bubbles</a:t>
            </a:r>
            <a:endParaRPr sz="1200">
              <a:solidFill>
                <a:srgbClr val="A64D79"/>
              </a:solidFill>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100"/>
              <a:buFont typeface="Arial"/>
              <a:buNone/>
            </a:pPr>
            <a:r>
              <a:rPr lang="en-GB" sz="1200">
                <a:solidFill>
                  <a:srgbClr val="A64D79"/>
                </a:solidFill>
                <a:latin typeface="Titillium Web"/>
                <a:ea typeface="Titillium Web"/>
                <a:cs typeface="Titillium Web"/>
                <a:sym typeface="Titillium Web"/>
              </a:rPr>
              <a:t>        back into solution followed by subsequent slow decompression</a:t>
            </a:r>
            <a:endParaRPr i="0" sz="1200" u="none" cap="none" strike="noStrike">
              <a:solidFill>
                <a:srgbClr val="A64D79"/>
              </a:solidFill>
              <a:latin typeface="Titillium Web"/>
              <a:ea typeface="Titillium Web"/>
              <a:cs typeface="Titillium Web"/>
              <a:sym typeface="Titillium Web"/>
            </a:endParaRPr>
          </a:p>
        </p:txBody>
      </p:sp>
      <p:sp>
        <p:nvSpPr>
          <p:cNvPr id="929" name="Google Shape;929;p25"/>
          <p:cNvSpPr/>
          <p:nvPr/>
        </p:nvSpPr>
        <p:spPr>
          <a:xfrm>
            <a:off x="285300" y="3450925"/>
            <a:ext cx="1867500" cy="782700"/>
          </a:xfrm>
          <a:prstGeom prst="homePlate">
            <a:avLst>
              <a:gd fmla="val 50000" name="adj"/>
            </a:avLst>
          </a:prstGeom>
          <a:solidFill>
            <a:srgbClr val="4A86E8"/>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GB">
                <a:solidFill>
                  <a:srgbClr val="FFFFFF"/>
                </a:solidFill>
                <a:latin typeface="Titillium Web"/>
                <a:ea typeface="Titillium Web"/>
                <a:cs typeface="Titillium Web"/>
                <a:sym typeface="Titillium Web"/>
              </a:rPr>
              <a:t>Treatment</a:t>
            </a:r>
            <a:endParaRPr b="1" i="0" sz="1400" u="none" cap="none" strike="noStrike">
              <a:solidFill>
                <a:srgbClr val="FFFFFF"/>
              </a:solidFill>
              <a:latin typeface="Titillium Web"/>
              <a:ea typeface="Titillium Web"/>
              <a:cs typeface="Titillium Web"/>
              <a:sym typeface="Titillium Web"/>
            </a:endParaRPr>
          </a:p>
        </p:txBody>
      </p:sp>
      <p:sp>
        <p:nvSpPr>
          <p:cNvPr id="930" name="Google Shape;930;p25"/>
          <p:cNvSpPr/>
          <p:nvPr/>
        </p:nvSpPr>
        <p:spPr>
          <a:xfrm>
            <a:off x="307200" y="4562238"/>
            <a:ext cx="6243600" cy="782700"/>
          </a:xfrm>
          <a:prstGeom prst="roundRect">
            <a:avLst>
              <a:gd fmla="val 16667" name="adj"/>
            </a:avLst>
          </a:prstGeom>
          <a:solidFill>
            <a:srgbClr val="E0EAFB"/>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107950" lvl="0" marL="114300" rtl="0" algn="l">
              <a:lnSpc>
                <a:spcPct val="115000"/>
              </a:lnSpc>
              <a:spcBef>
                <a:spcPts val="0"/>
              </a:spcBef>
              <a:spcAft>
                <a:spcPts val="0"/>
              </a:spcAft>
              <a:buClr>
                <a:srgbClr val="A64D79"/>
              </a:buClr>
              <a:buSzPts val="800"/>
              <a:buFont typeface="Titillium Web"/>
              <a:buChar char="●"/>
            </a:pPr>
            <a:r>
              <a:rPr lang="en-GB" sz="1200">
                <a:solidFill>
                  <a:srgbClr val="A64D79"/>
                </a:solidFill>
                <a:latin typeface="Titillium Web"/>
                <a:ea typeface="Titillium Web"/>
                <a:cs typeface="Titillium Web"/>
                <a:sym typeface="Titillium Web"/>
              </a:rPr>
              <a:t>A more chronic form of decompression sickness is called </a:t>
            </a:r>
            <a:r>
              <a:rPr b="1" lang="en-GB" sz="1200">
                <a:solidFill>
                  <a:srgbClr val="A64D79"/>
                </a:solidFill>
                <a:latin typeface="Titillium Web"/>
                <a:ea typeface="Titillium Web"/>
                <a:cs typeface="Titillium Web"/>
                <a:sym typeface="Titillium Web"/>
              </a:rPr>
              <a:t>caisson disease</a:t>
            </a:r>
            <a:r>
              <a:rPr lang="en-GB" sz="1200">
                <a:solidFill>
                  <a:srgbClr val="A64D79"/>
                </a:solidFill>
                <a:latin typeface="Titillium Web"/>
                <a:ea typeface="Titillium Web"/>
                <a:cs typeface="Titillium Web"/>
                <a:sym typeface="Titillium Web"/>
              </a:rPr>
              <a:t> in which, persistence of gas emboli in the skeletal system leads to multiple foci of ischemic necrosis; the more common sites are the heads of the femurs, tibia, and humeri.</a:t>
            </a:r>
            <a:endParaRPr sz="1200">
              <a:solidFill>
                <a:srgbClr val="A64D79"/>
              </a:solidFill>
              <a:latin typeface="Titillium Web"/>
              <a:ea typeface="Titillium Web"/>
              <a:cs typeface="Titillium Web"/>
              <a:sym typeface="Titillium Web"/>
            </a:endParaRPr>
          </a:p>
        </p:txBody>
      </p:sp>
      <p:pic>
        <p:nvPicPr>
          <p:cNvPr id="931" name="Google Shape;931;p25"/>
          <p:cNvPicPr preferRelativeResize="0"/>
          <p:nvPr/>
        </p:nvPicPr>
        <p:blipFill>
          <a:blip r:embed="rId3">
            <a:alphaModFix/>
          </a:blip>
          <a:stretch>
            <a:fillRect/>
          </a:stretch>
        </p:blipFill>
        <p:spPr>
          <a:xfrm>
            <a:off x="1258825" y="5804200"/>
            <a:ext cx="4340700" cy="2720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graphicFrame>
        <p:nvGraphicFramePr>
          <p:cNvPr id="936" name="Google Shape;936;p26"/>
          <p:cNvGraphicFramePr/>
          <p:nvPr/>
        </p:nvGraphicFramePr>
        <p:xfrm>
          <a:off x="351900" y="1737809"/>
          <a:ext cx="3000000" cy="3000000"/>
        </p:xfrm>
        <a:graphic>
          <a:graphicData uri="http://schemas.openxmlformats.org/drawingml/2006/table">
            <a:tbl>
              <a:tblPr>
                <a:noFill/>
                <a:tableStyleId>{B5C1ED30-D672-44D1-B1A2-5959726030DA}</a:tableStyleId>
              </a:tblPr>
              <a:tblGrid>
                <a:gridCol w="1538550"/>
                <a:gridCol w="1538550"/>
                <a:gridCol w="1538550"/>
                <a:gridCol w="1538550"/>
              </a:tblGrid>
              <a:tr h="399125">
                <a:tc gridSpan="4">
                  <a:txBody>
                    <a:bodyPr/>
                    <a:lstStyle/>
                    <a:p>
                      <a:pPr indent="0" lvl="0" marL="0" rtl="0" algn="l">
                        <a:spcBef>
                          <a:spcPts val="0"/>
                        </a:spcBef>
                        <a:spcAft>
                          <a:spcPts val="0"/>
                        </a:spcAft>
                        <a:buNone/>
                      </a:pPr>
                      <a:r>
                        <a:rPr b="1" lang="en-GB">
                          <a:solidFill>
                            <a:schemeClr val="dk2"/>
                          </a:solidFill>
                          <a:latin typeface="Titillium Web"/>
                          <a:ea typeface="Titillium Web"/>
                          <a:cs typeface="Titillium Web"/>
                          <a:sym typeface="Titillium Web"/>
                        </a:rPr>
                        <a:t>1- In thrombus, the dark lines of zahn are due to:</a:t>
                      </a:r>
                      <a:endParaRPr b="1">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EEEEEE"/>
                    </a:solidFill>
                  </a:tcPr>
                </a:tc>
                <a:tc hMerge="1"/>
                <a:tc hMerge="1"/>
                <a:tc hMerge="1"/>
              </a:tr>
              <a:tr h="630400">
                <a:tc>
                  <a:txBody>
                    <a:bodyPr/>
                    <a:lstStyle/>
                    <a:p>
                      <a:pPr indent="0" lvl="0" marL="0" rtl="0" algn="l">
                        <a:spcBef>
                          <a:spcPts val="0"/>
                        </a:spcBef>
                        <a:spcAft>
                          <a:spcPts val="0"/>
                        </a:spcAft>
                        <a:buNone/>
                      </a:pPr>
                      <a:r>
                        <a:rPr lang="en-GB" sz="1300">
                          <a:solidFill>
                            <a:schemeClr val="dk2"/>
                          </a:solidFill>
                          <a:latin typeface="Titillium Web"/>
                          <a:ea typeface="Titillium Web"/>
                          <a:cs typeface="Titillium Web"/>
                          <a:sym typeface="Titillium Web"/>
                        </a:rPr>
                        <a:t>A</a:t>
                      </a:r>
                      <a:r>
                        <a:rPr lang="en-GB" sz="1300">
                          <a:solidFill>
                            <a:schemeClr val="dk2"/>
                          </a:solidFill>
                          <a:latin typeface="Titillium Web"/>
                          <a:ea typeface="Titillium Web"/>
                          <a:cs typeface="Titillium Web"/>
                          <a:sym typeface="Titillium Web"/>
                        </a:rPr>
                        <a:t>- Coagulated fibrin.</a:t>
                      </a:r>
                      <a:endParaRPr sz="1300">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None/>
                      </a:pPr>
                      <a:r>
                        <a:rPr lang="en-GB" sz="1300">
                          <a:solidFill>
                            <a:schemeClr val="dk2"/>
                          </a:solidFill>
                          <a:latin typeface="Titillium Web"/>
                          <a:ea typeface="Titillium Web"/>
                          <a:cs typeface="Titillium Web"/>
                          <a:sym typeface="Titillium Web"/>
                        </a:rPr>
                        <a:t>B</a:t>
                      </a:r>
                      <a:r>
                        <a:rPr lang="en-GB" sz="1300">
                          <a:solidFill>
                            <a:schemeClr val="dk2"/>
                          </a:solidFill>
                          <a:latin typeface="Titillium Web"/>
                          <a:ea typeface="Titillium Web"/>
                          <a:cs typeface="Titillium Web"/>
                          <a:sym typeface="Titillium Web"/>
                        </a:rPr>
                        <a:t>- Aggregated proteins.</a:t>
                      </a:r>
                      <a:endParaRPr sz="1300">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None/>
                      </a:pPr>
                      <a:r>
                        <a:rPr lang="en-GB" sz="1300">
                          <a:solidFill>
                            <a:schemeClr val="dk2"/>
                          </a:solidFill>
                          <a:latin typeface="Titillium Web"/>
                          <a:ea typeface="Titillium Web"/>
                          <a:cs typeface="Titillium Web"/>
                          <a:sym typeface="Titillium Web"/>
                        </a:rPr>
                        <a:t>C</a:t>
                      </a:r>
                      <a:r>
                        <a:rPr lang="en-GB" sz="1300">
                          <a:solidFill>
                            <a:schemeClr val="dk2"/>
                          </a:solidFill>
                          <a:latin typeface="Titillium Web"/>
                          <a:ea typeface="Titillium Web"/>
                          <a:cs typeface="Titillium Web"/>
                          <a:sym typeface="Titillium Web"/>
                        </a:rPr>
                        <a:t>- Aggregated platelets.</a:t>
                      </a:r>
                      <a:endParaRPr sz="1300">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None/>
                      </a:pPr>
                      <a:r>
                        <a:rPr lang="en-GB" sz="1300">
                          <a:solidFill>
                            <a:schemeClr val="dk2"/>
                          </a:solidFill>
                          <a:latin typeface="Titillium Web"/>
                          <a:ea typeface="Titillium Web"/>
                          <a:cs typeface="Titillium Web"/>
                          <a:sym typeface="Titillium Web"/>
                        </a:rPr>
                        <a:t>D</a:t>
                      </a:r>
                      <a:r>
                        <a:rPr lang="en-GB" sz="1300">
                          <a:solidFill>
                            <a:schemeClr val="dk2"/>
                          </a:solidFill>
                          <a:latin typeface="Titillium Web"/>
                          <a:ea typeface="Titillium Web"/>
                          <a:cs typeface="Titillium Web"/>
                          <a:sym typeface="Titillium Web"/>
                        </a:rPr>
                        <a:t>- Aggregated RBCs</a:t>
                      </a:r>
                      <a:endParaRPr sz="1300">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r>
              <a:tr h="747800">
                <a:tc gridSpan="4">
                  <a:txBody>
                    <a:bodyPr/>
                    <a:lstStyle/>
                    <a:p>
                      <a:pPr indent="0" lvl="0" marL="0" rtl="0" algn="l">
                        <a:spcBef>
                          <a:spcPts val="0"/>
                        </a:spcBef>
                        <a:spcAft>
                          <a:spcPts val="0"/>
                        </a:spcAft>
                        <a:buNone/>
                      </a:pPr>
                      <a:r>
                        <a:rPr b="1" lang="en-GB">
                          <a:solidFill>
                            <a:schemeClr val="dk2"/>
                          </a:solidFill>
                          <a:latin typeface="Titillium Web"/>
                          <a:ea typeface="Titillium Web"/>
                          <a:cs typeface="Titillium Web"/>
                          <a:sym typeface="Titillium Web"/>
                        </a:rPr>
                        <a:t>2- The major factors predisposing to thrombogenesis include all of the following except:</a:t>
                      </a:r>
                      <a:endParaRPr b="1">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EEEEEE"/>
                    </a:solidFill>
                  </a:tcPr>
                </a:tc>
                <a:tc hMerge="1"/>
                <a:tc hMerge="1"/>
                <a:tc hMerge="1"/>
              </a:tr>
              <a:tr h="607500">
                <a:tc>
                  <a:txBody>
                    <a:bodyPr/>
                    <a:lstStyle/>
                    <a:p>
                      <a:pPr indent="0" lvl="0" marL="0" rtl="0" algn="l">
                        <a:spcBef>
                          <a:spcPts val="0"/>
                        </a:spcBef>
                        <a:spcAft>
                          <a:spcPts val="0"/>
                        </a:spcAft>
                        <a:buClr>
                          <a:srgbClr val="000000"/>
                        </a:buClr>
                        <a:buSzPts val="1100"/>
                        <a:buFont typeface="Arial"/>
                        <a:buNone/>
                      </a:pPr>
                      <a:r>
                        <a:rPr lang="en-GB" sz="1200">
                          <a:solidFill>
                            <a:schemeClr val="dk2"/>
                          </a:solidFill>
                          <a:latin typeface="Titillium Web"/>
                          <a:ea typeface="Titillium Web"/>
                          <a:cs typeface="Titillium Web"/>
                          <a:sym typeface="Titillium Web"/>
                        </a:rPr>
                        <a:t>A</a:t>
                      </a:r>
                      <a:r>
                        <a:rPr lang="en-GB" sz="1200">
                          <a:solidFill>
                            <a:schemeClr val="dk2"/>
                          </a:solidFill>
                          <a:latin typeface="Titillium Web"/>
                          <a:ea typeface="Titillium Web"/>
                          <a:cs typeface="Titillium Web"/>
                          <a:sym typeface="Titillium Web"/>
                        </a:rPr>
                        <a:t>- Arterial blood flow.</a:t>
                      </a:r>
                      <a:endParaRPr sz="1200">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Clr>
                          <a:srgbClr val="000000"/>
                        </a:buClr>
                        <a:buSzPts val="1100"/>
                        <a:buFont typeface="Arial"/>
                        <a:buNone/>
                      </a:pPr>
                      <a:r>
                        <a:rPr lang="en-GB" sz="1200">
                          <a:solidFill>
                            <a:schemeClr val="dk2"/>
                          </a:solidFill>
                          <a:latin typeface="Titillium Web"/>
                          <a:ea typeface="Titillium Web"/>
                          <a:cs typeface="Titillium Web"/>
                          <a:sym typeface="Titillium Web"/>
                        </a:rPr>
                        <a:t>B</a:t>
                      </a:r>
                      <a:r>
                        <a:rPr lang="en-GB" sz="1200">
                          <a:solidFill>
                            <a:schemeClr val="dk2"/>
                          </a:solidFill>
                          <a:latin typeface="Titillium Web"/>
                          <a:ea typeface="Titillium Web"/>
                          <a:cs typeface="Titillium Web"/>
                          <a:sym typeface="Titillium Web"/>
                        </a:rPr>
                        <a:t>- Pattern of blood flow. </a:t>
                      </a:r>
                      <a:endParaRPr sz="1200">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Clr>
                          <a:srgbClr val="000000"/>
                        </a:buClr>
                        <a:buSzPts val="1100"/>
                        <a:buFont typeface="Arial"/>
                        <a:buNone/>
                      </a:pPr>
                      <a:r>
                        <a:rPr lang="en-GB" sz="1200">
                          <a:solidFill>
                            <a:schemeClr val="dk2"/>
                          </a:solidFill>
                          <a:latin typeface="Titillium Web"/>
                          <a:ea typeface="Titillium Web"/>
                          <a:cs typeface="Titillium Web"/>
                          <a:sym typeface="Titillium Web"/>
                        </a:rPr>
                        <a:t>C</a:t>
                      </a:r>
                      <a:r>
                        <a:rPr lang="en-GB" sz="1200">
                          <a:solidFill>
                            <a:schemeClr val="dk2"/>
                          </a:solidFill>
                          <a:latin typeface="Titillium Web"/>
                          <a:ea typeface="Titillium Web"/>
                          <a:cs typeface="Titillium Web"/>
                          <a:sym typeface="Titillium Web"/>
                        </a:rPr>
                        <a:t>- Hypercoagulability.</a:t>
                      </a:r>
                      <a:endParaRPr sz="1200">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Clr>
                          <a:srgbClr val="000000"/>
                        </a:buClr>
                        <a:buSzPts val="1100"/>
                        <a:buFont typeface="Arial"/>
                        <a:buNone/>
                      </a:pPr>
                      <a:r>
                        <a:rPr lang="en-GB" sz="1200">
                          <a:solidFill>
                            <a:schemeClr val="dk2"/>
                          </a:solidFill>
                          <a:latin typeface="Titillium Web"/>
                          <a:ea typeface="Titillium Web"/>
                          <a:cs typeface="Titillium Web"/>
                          <a:sym typeface="Titillium Web"/>
                        </a:rPr>
                        <a:t>D</a:t>
                      </a:r>
                      <a:r>
                        <a:rPr lang="en-GB" sz="1200">
                          <a:solidFill>
                            <a:schemeClr val="dk2"/>
                          </a:solidFill>
                          <a:latin typeface="Titillium Web"/>
                          <a:ea typeface="Titillium Web"/>
                          <a:cs typeface="Titillium Web"/>
                          <a:sym typeface="Titillium Web"/>
                        </a:rPr>
                        <a:t>- Endothelial injury.</a:t>
                      </a:r>
                      <a:endParaRPr sz="1200">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r>
              <a:tr h="385050">
                <a:tc gridSpan="4">
                  <a:txBody>
                    <a:bodyPr/>
                    <a:lstStyle/>
                    <a:p>
                      <a:pPr indent="0" lvl="0" marL="0" rtl="0" algn="l">
                        <a:spcBef>
                          <a:spcPts val="0"/>
                        </a:spcBef>
                        <a:spcAft>
                          <a:spcPts val="0"/>
                        </a:spcAft>
                        <a:buNone/>
                      </a:pPr>
                      <a:r>
                        <a:rPr b="1" lang="en-GB">
                          <a:solidFill>
                            <a:schemeClr val="dk2"/>
                          </a:solidFill>
                          <a:latin typeface="Titillium Web"/>
                          <a:ea typeface="Titillium Web"/>
                          <a:cs typeface="Titillium Web"/>
                          <a:sym typeface="Titillium Web"/>
                        </a:rPr>
                        <a:t>3- Thrombosis due to Hypercoagulability is seen in: </a:t>
                      </a:r>
                      <a:endParaRPr b="1">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EEEEEE"/>
                    </a:solidFill>
                  </a:tcPr>
                </a:tc>
                <a:tc hMerge="1"/>
                <a:tc hMerge="1"/>
                <a:tc hMerge="1"/>
              </a:tr>
              <a:tr h="587175">
                <a:tc>
                  <a:txBody>
                    <a:bodyPr/>
                    <a:lstStyle/>
                    <a:p>
                      <a:pPr indent="0" lvl="0" marL="0" rtl="0" algn="l">
                        <a:spcBef>
                          <a:spcPts val="0"/>
                        </a:spcBef>
                        <a:spcAft>
                          <a:spcPts val="0"/>
                        </a:spcAft>
                        <a:buClr>
                          <a:srgbClr val="000000"/>
                        </a:buClr>
                        <a:buSzPts val="1100"/>
                        <a:buFont typeface="Arial"/>
                        <a:buNone/>
                      </a:pPr>
                      <a:r>
                        <a:rPr lang="en-GB" sz="1200">
                          <a:solidFill>
                            <a:schemeClr val="dk2"/>
                          </a:solidFill>
                          <a:latin typeface="Titillium Web"/>
                          <a:ea typeface="Titillium Web"/>
                          <a:cs typeface="Titillium Web"/>
                          <a:sym typeface="Titillium Web"/>
                        </a:rPr>
                        <a:t>A</a:t>
                      </a:r>
                      <a:r>
                        <a:rPr lang="en-GB" sz="1200">
                          <a:solidFill>
                            <a:schemeClr val="dk2"/>
                          </a:solidFill>
                          <a:latin typeface="Titillium Web"/>
                          <a:ea typeface="Titillium Web"/>
                          <a:cs typeface="Titillium Web"/>
                          <a:sym typeface="Titillium Web"/>
                        </a:rPr>
                        <a:t>- Severe trauma or burns.</a:t>
                      </a:r>
                      <a:endParaRPr sz="1200">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Clr>
                          <a:srgbClr val="000000"/>
                        </a:buClr>
                        <a:buSzPts val="1100"/>
                        <a:buFont typeface="Arial"/>
                        <a:buNone/>
                      </a:pPr>
                      <a:r>
                        <a:rPr lang="en-GB" sz="1200">
                          <a:solidFill>
                            <a:schemeClr val="dk2"/>
                          </a:solidFill>
                          <a:latin typeface="Titillium Web"/>
                          <a:ea typeface="Titillium Web"/>
                          <a:cs typeface="Titillium Web"/>
                          <a:sym typeface="Titillium Web"/>
                        </a:rPr>
                        <a:t>B</a:t>
                      </a:r>
                      <a:r>
                        <a:rPr lang="en-GB" sz="1200">
                          <a:solidFill>
                            <a:schemeClr val="dk2"/>
                          </a:solidFill>
                          <a:latin typeface="Titillium Web"/>
                          <a:ea typeface="Titillium Web"/>
                          <a:cs typeface="Titillium Web"/>
                          <a:sym typeface="Titillium Web"/>
                        </a:rPr>
                        <a:t>- Cardiac failure.</a:t>
                      </a:r>
                      <a:endParaRPr sz="1200">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Clr>
                          <a:srgbClr val="000000"/>
                        </a:buClr>
                        <a:buSzPts val="1100"/>
                        <a:buFont typeface="Arial"/>
                        <a:buNone/>
                      </a:pPr>
                      <a:r>
                        <a:rPr lang="en-GB" sz="1200">
                          <a:solidFill>
                            <a:schemeClr val="dk2"/>
                          </a:solidFill>
                          <a:latin typeface="Titillium Web"/>
                          <a:ea typeface="Titillium Web"/>
                          <a:cs typeface="Titillium Web"/>
                          <a:sym typeface="Titillium Web"/>
                        </a:rPr>
                        <a:t>C</a:t>
                      </a:r>
                      <a:r>
                        <a:rPr lang="en-GB" sz="1200">
                          <a:solidFill>
                            <a:schemeClr val="dk2"/>
                          </a:solidFill>
                          <a:latin typeface="Titillium Web"/>
                          <a:ea typeface="Titillium Web"/>
                          <a:cs typeface="Titillium Web"/>
                          <a:sym typeface="Titillium Web"/>
                        </a:rPr>
                        <a:t>- Women taking oral contraceptive.</a:t>
                      </a:r>
                      <a:endParaRPr sz="1200">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Clr>
                          <a:srgbClr val="000000"/>
                        </a:buClr>
                        <a:buSzPts val="1100"/>
                        <a:buFont typeface="Arial"/>
                        <a:buNone/>
                      </a:pPr>
                      <a:r>
                        <a:rPr lang="en-GB" sz="1200">
                          <a:solidFill>
                            <a:schemeClr val="dk2"/>
                          </a:solidFill>
                          <a:latin typeface="Titillium Web"/>
                          <a:ea typeface="Titillium Web"/>
                          <a:cs typeface="Titillium Web"/>
                          <a:sym typeface="Titillium Web"/>
                        </a:rPr>
                        <a:t>D</a:t>
                      </a:r>
                      <a:r>
                        <a:rPr lang="en-GB" sz="1200">
                          <a:solidFill>
                            <a:schemeClr val="dk2"/>
                          </a:solidFill>
                          <a:latin typeface="Titillium Web"/>
                          <a:ea typeface="Titillium Web"/>
                          <a:cs typeface="Titillium Web"/>
                          <a:sym typeface="Titillium Web"/>
                        </a:rPr>
                        <a:t>- All of the above.</a:t>
                      </a:r>
                      <a:endParaRPr sz="1200">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r>
              <a:tr h="660500">
                <a:tc gridSpan="4">
                  <a:txBody>
                    <a:bodyPr/>
                    <a:lstStyle/>
                    <a:p>
                      <a:pPr indent="0" lvl="0" marL="0" rtl="0" algn="l">
                        <a:spcBef>
                          <a:spcPts val="0"/>
                        </a:spcBef>
                        <a:spcAft>
                          <a:spcPts val="0"/>
                        </a:spcAft>
                        <a:buNone/>
                      </a:pPr>
                      <a:r>
                        <a:rPr b="1" lang="en-GB">
                          <a:solidFill>
                            <a:schemeClr val="dk2"/>
                          </a:solidFill>
                          <a:latin typeface="Titillium Web"/>
                          <a:ea typeface="Titillium Web"/>
                          <a:cs typeface="Titillium Web"/>
                          <a:sym typeface="Titillium Web"/>
                        </a:rPr>
                        <a:t>4-</a:t>
                      </a:r>
                      <a:r>
                        <a:rPr b="1" lang="en-GB">
                          <a:solidFill>
                            <a:schemeClr val="dk2"/>
                          </a:solidFill>
                          <a:latin typeface="Titillium Web"/>
                          <a:ea typeface="Titillium Web"/>
                          <a:cs typeface="Titillium Web"/>
                          <a:sym typeface="Titillium Web"/>
                        </a:rPr>
                        <a:t> An autopsy of a 30 year-old female Had a firm, red blood clot that showed  </a:t>
                      </a:r>
                      <a:endParaRPr b="1">
                        <a:solidFill>
                          <a:schemeClr val="dk2"/>
                        </a:solidFill>
                        <a:latin typeface="Titillium Web"/>
                        <a:ea typeface="Titillium Web"/>
                        <a:cs typeface="Titillium Web"/>
                        <a:sym typeface="Titillium Web"/>
                      </a:endParaRPr>
                    </a:p>
                    <a:p>
                      <a:pPr indent="0" lvl="0" marL="0" rtl="0" algn="l">
                        <a:spcBef>
                          <a:spcPts val="0"/>
                        </a:spcBef>
                        <a:spcAft>
                          <a:spcPts val="0"/>
                        </a:spcAft>
                        <a:buNone/>
                      </a:pPr>
                      <a:r>
                        <a:rPr b="1" lang="en-GB">
                          <a:solidFill>
                            <a:schemeClr val="dk2"/>
                          </a:solidFill>
                          <a:latin typeface="Titillium Web"/>
                          <a:ea typeface="Titillium Web"/>
                          <a:cs typeface="Titillium Web"/>
                          <a:sym typeface="Titillium Web"/>
                        </a:rPr>
                        <a:t>     lines of Zahn. What type of clot was it?</a:t>
                      </a:r>
                      <a:endParaRPr b="1">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EEEEEE"/>
                    </a:solidFill>
                  </a:tcPr>
                </a:tc>
                <a:tc hMerge="1"/>
                <a:tc hMerge="1"/>
                <a:tc hMerge="1"/>
              </a:tr>
              <a:tr h="594375">
                <a:tc>
                  <a:txBody>
                    <a:bodyPr/>
                    <a:lstStyle/>
                    <a:p>
                      <a:pPr indent="0" lvl="0" marL="0" rtl="0" algn="l">
                        <a:spcBef>
                          <a:spcPts val="0"/>
                        </a:spcBef>
                        <a:spcAft>
                          <a:spcPts val="0"/>
                        </a:spcAft>
                        <a:buClr>
                          <a:srgbClr val="000000"/>
                        </a:buClr>
                        <a:buSzPts val="1100"/>
                        <a:buFont typeface="Arial"/>
                        <a:buNone/>
                      </a:pPr>
                      <a:r>
                        <a:rPr lang="en-GB">
                          <a:solidFill>
                            <a:schemeClr val="dk2"/>
                          </a:solidFill>
                          <a:latin typeface="Titillium Web"/>
                          <a:ea typeface="Titillium Web"/>
                          <a:cs typeface="Titillium Web"/>
                          <a:sym typeface="Titillium Web"/>
                        </a:rPr>
                        <a:t>A</a:t>
                      </a:r>
                      <a:r>
                        <a:rPr lang="en-GB">
                          <a:solidFill>
                            <a:schemeClr val="dk2"/>
                          </a:solidFill>
                          <a:latin typeface="Titillium Web"/>
                          <a:ea typeface="Titillium Web"/>
                          <a:cs typeface="Titillium Web"/>
                          <a:sym typeface="Titillium Web"/>
                        </a:rPr>
                        <a:t>- </a:t>
                      </a:r>
                      <a:r>
                        <a:rPr lang="en-GB">
                          <a:solidFill>
                            <a:schemeClr val="dk2"/>
                          </a:solidFill>
                          <a:latin typeface="Titillium Web"/>
                          <a:ea typeface="Titillium Web"/>
                          <a:cs typeface="Titillium Web"/>
                          <a:sym typeface="Titillium Web"/>
                        </a:rPr>
                        <a:t>Arterial </a:t>
                      </a:r>
                      <a:endParaRPr>
                        <a:solidFill>
                          <a:schemeClr val="dk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solidFill>
                            <a:schemeClr val="dk2"/>
                          </a:solidFill>
                          <a:latin typeface="Titillium Web"/>
                          <a:ea typeface="Titillium Web"/>
                          <a:cs typeface="Titillium Web"/>
                          <a:sym typeface="Titillium Web"/>
                        </a:rPr>
                        <a:t>     thrombus</a:t>
                      </a:r>
                      <a:endParaRPr>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Clr>
                          <a:srgbClr val="000000"/>
                        </a:buClr>
                        <a:buSzPts val="1100"/>
                        <a:buFont typeface="Arial"/>
                        <a:buNone/>
                      </a:pPr>
                      <a:r>
                        <a:rPr lang="en-GB">
                          <a:solidFill>
                            <a:schemeClr val="dk2"/>
                          </a:solidFill>
                          <a:latin typeface="Titillium Web"/>
                          <a:ea typeface="Titillium Web"/>
                          <a:cs typeface="Titillium Web"/>
                          <a:sym typeface="Titillium Web"/>
                        </a:rPr>
                        <a:t>B</a:t>
                      </a:r>
                      <a:r>
                        <a:rPr lang="en-GB">
                          <a:solidFill>
                            <a:schemeClr val="dk2"/>
                          </a:solidFill>
                          <a:latin typeface="Titillium Web"/>
                          <a:ea typeface="Titillium Web"/>
                          <a:cs typeface="Titillium Web"/>
                          <a:sym typeface="Titillium Web"/>
                        </a:rPr>
                        <a:t>- </a:t>
                      </a:r>
                      <a:r>
                        <a:rPr lang="en-GB">
                          <a:solidFill>
                            <a:schemeClr val="dk2"/>
                          </a:solidFill>
                          <a:latin typeface="Titillium Web"/>
                          <a:ea typeface="Titillium Web"/>
                          <a:cs typeface="Titillium Web"/>
                          <a:sym typeface="Titillium Web"/>
                        </a:rPr>
                        <a:t>Venous </a:t>
                      </a:r>
                      <a:endParaRPr>
                        <a:solidFill>
                          <a:schemeClr val="dk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solidFill>
                            <a:schemeClr val="dk2"/>
                          </a:solidFill>
                          <a:latin typeface="Titillium Web"/>
                          <a:ea typeface="Titillium Web"/>
                          <a:cs typeface="Titillium Web"/>
                          <a:sym typeface="Titillium Web"/>
                        </a:rPr>
                        <a:t>    thrombus</a:t>
                      </a:r>
                      <a:endParaRPr>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Clr>
                          <a:srgbClr val="000000"/>
                        </a:buClr>
                        <a:buSzPts val="1100"/>
                        <a:buFont typeface="Arial"/>
                        <a:buNone/>
                      </a:pPr>
                      <a:r>
                        <a:rPr lang="en-GB">
                          <a:solidFill>
                            <a:schemeClr val="dk2"/>
                          </a:solidFill>
                          <a:latin typeface="Titillium Web"/>
                          <a:ea typeface="Titillium Web"/>
                          <a:cs typeface="Titillium Web"/>
                          <a:sym typeface="Titillium Web"/>
                        </a:rPr>
                        <a:t>C</a:t>
                      </a:r>
                      <a:r>
                        <a:rPr lang="en-GB">
                          <a:solidFill>
                            <a:schemeClr val="dk2"/>
                          </a:solidFill>
                          <a:latin typeface="Titillium Web"/>
                          <a:ea typeface="Titillium Web"/>
                          <a:cs typeface="Titillium Web"/>
                          <a:sym typeface="Titillium Web"/>
                        </a:rPr>
                        <a:t>- </a:t>
                      </a:r>
                      <a:r>
                        <a:rPr lang="en-GB">
                          <a:solidFill>
                            <a:schemeClr val="dk2"/>
                          </a:solidFill>
                          <a:latin typeface="Titillium Web"/>
                          <a:ea typeface="Titillium Web"/>
                          <a:cs typeface="Titillium Web"/>
                          <a:sym typeface="Titillium Web"/>
                        </a:rPr>
                        <a:t>Postmortem</a:t>
                      </a:r>
                      <a:endParaRPr>
                        <a:solidFill>
                          <a:schemeClr val="dk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solidFill>
                            <a:schemeClr val="dk2"/>
                          </a:solidFill>
                          <a:latin typeface="Titillium Web"/>
                          <a:ea typeface="Titillium Web"/>
                          <a:cs typeface="Titillium Web"/>
                          <a:sym typeface="Titillium Web"/>
                        </a:rPr>
                        <a:t>      clot</a:t>
                      </a:r>
                      <a:endParaRPr>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Clr>
                          <a:srgbClr val="000000"/>
                        </a:buClr>
                        <a:buSzPts val="1100"/>
                        <a:buFont typeface="Arial"/>
                        <a:buNone/>
                      </a:pPr>
                      <a:r>
                        <a:rPr lang="en-GB">
                          <a:solidFill>
                            <a:schemeClr val="dk2"/>
                          </a:solidFill>
                          <a:latin typeface="Titillium Web"/>
                          <a:ea typeface="Titillium Web"/>
                          <a:cs typeface="Titillium Web"/>
                          <a:sym typeface="Titillium Web"/>
                        </a:rPr>
                        <a:t>D</a:t>
                      </a:r>
                      <a:r>
                        <a:rPr lang="en-GB">
                          <a:solidFill>
                            <a:schemeClr val="dk2"/>
                          </a:solidFill>
                          <a:latin typeface="Titillium Web"/>
                          <a:ea typeface="Titillium Web"/>
                          <a:cs typeface="Titillium Web"/>
                          <a:sym typeface="Titillium Web"/>
                        </a:rPr>
                        <a:t>- </a:t>
                      </a:r>
                      <a:r>
                        <a:rPr lang="en-GB">
                          <a:solidFill>
                            <a:schemeClr val="dk2"/>
                          </a:solidFill>
                          <a:latin typeface="Titillium Web"/>
                          <a:ea typeface="Titillium Web"/>
                          <a:cs typeface="Titillium Web"/>
                          <a:sym typeface="Titillium Web"/>
                        </a:rPr>
                        <a:t>Vegetation</a:t>
                      </a:r>
                      <a:endParaRPr>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r>
              <a:tr h="777050">
                <a:tc gridSpan="4">
                  <a:txBody>
                    <a:bodyPr/>
                    <a:lstStyle/>
                    <a:p>
                      <a:pPr indent="0" lvl="0" marL="0" rtl="0" algn="l">
                        <a:spcBef>
                          <a:spcPts val="0"/>
                        </a:spcBef>
                        <a:spcAft>
                          <a:spcPts val="0"/>
                        </a:spcAft>
                        <a:buNone/>
                      </a:pPr>
                      <a:r>
                        <a:rPr b="1" lang="en-GB">
                          <a:solidFill>
                            <a:schemeClr val="dk2"/>
                          </a:solidFill>
                          <a:latin typeface="Titillium Web"/>
                          <a:ea typeface="Titillium Web"/>
                          <a:cs typeface="Titillium Web"/>
                          <a:sym typeface="Titillium Web"/>
                        </a:rPr>
                        <a:t>5- A 75 year-old man had a catheterization performed on an artery in his left</a:t>
                      </a:r>
                      <a:endParaRPr b="1">
                        <a:solidFill>
                          <a:schemeClr val="dk2"/>
                        </a:solidFill>
                        <a:latin typeface="Titillium Web"/>
                        <a:ea typeface="Titillium Web"/>
                        <a:cs typeface="Titillium Web"/>
                        <a:sym typeface="Titillium Web"/>
                      </a:endParaRPr>
                    </a:p>
                    <a:p>
                      <a:pPr indent="0" lvl="0" marL="0" rtl="0" algn="l">
                        <a:spcBef>
                          <a:spcPts val="0"/>
                        </a:spcBef>
                        <a:spcAft>
                          <a:spcPts val="0"/>
                        </a:spcAft>
                        <a:buNone/>
                      </a:pPr>
                      <a:r>
                        <a:rPr b="1" lang="en-GB">
                          <a:solidFill>
                            <a:schemeClr val="dk2"/>
                          </a:solidFill>
                          <a:latin typeface="Titillium Web"/>
                          <a:ea typeface="Titillium Web"/>
                          <a:cs typeface="Titillium Web"/>
                          <a:sym typeface="Titillium Web"/>
                        </a:rPr>
                        <a:t>      leg because of a an embolism that had risen from a mural thrombus,</a:t>
                      </a:r>
                      <a:endParaRPr b="1">
                        <a:solidFill>
                          <a:schemeClr val="dk2"/>
                        </a:solidFill>
                        <a:latin typeface="Titillium Web"/>
                        <a:ea typeface="Titillium Web"/>
                        <a:cs typeface="Titillium Web"/>
                        <a:sym typeface="Titillium Web"/>
                      </a:endParaRPr>
                    </a:p>
                    <a:p>
                      <a:pPr indent="0" lvl="0" marL="0" rtl="0" algn="l">
                        <a:spcBef>
                          <a:spcPts val="0"/>
                        </a:spcBef>
                        <a:spcAft>
                          <a:spcPts val="0"/>
                        </a:spcAft>
                        <a:buNone/>
                      </a:pPr>
                      <a:r>
                        <a:rPr b="1" lang="en-GB">
                          <a:solidFill>
                            <a:schemeClr val="dk2"/>
                          </a:solidFill>
                          <a:latin typeface="Titillium Web"/>
                          <a:ea typeface="Titillium Web"/>
                          <a:cs typeface="Titillium Web"/>
                          <a:sym typeface="Titillium Web"/>
                        </a:rPr>
                        <a:t>      what type of embolus is it?</a:t>
                      </a:r>
                      <a:endParaRPr b="1">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EEEEEE"/>
                    </a:solidFill>
                  </a:tcPr>
                </a:tc>
                <a:tc hMerge="1"/>
                <a:tc hMerge="1"/>
                <a:tc hMerge="1"/>
              </a:tr>
              <a:tr h="602825">
                <a:tc>
                  <a:txBody>
                    <a:bodyPr/>
                    <a:lstStyle/>
                    <a:p>
                      <a:pPr indent="0" lvl="0" marL="0" rtl="0" algn="l">
                        <a:spcBef>
                          <a:spcPts val="0"/>
                        </a:spcBef>
                        <a:spcAft>
                          <a:spcPts val="0"/>
                        </a:spcAft>
                        <a:buClr>
                          <a:srgbClr val="000000"/>
                        </a:buClr>
                        <a:buSzPts val="1100"/>
                        <a:buFont typeface="Arial"/>
                        <a:buNone/>
                      </a:pPr>
                      <a:r>
                        <a:rPr lang="en-GB">
                          <a:solidFill>
                            <a:schemeClr val="dk2"/>
                          </a:solidFill>
                          <a:latin typeface="Titillium Web"/>
                          <a:ea typeface="Titillium Web"/>
                          <a:cs typeface="Titillium Web"/>
                          <a:sym typeface="Titillium Web"/>
                        </a:rPr>
                        <a:t>A</a:t>
                      </a:r>
                      <a:r>
                        <a:rPr lang="en-GB">
                          <a:solidFill>
                            <a:schemeClr val="dk2"/>
                          </a:solidFill>
                          <a:latin typeface="Titillium Web"/>
                          <a:ea typeface="Titillium Web"/>
                          <a:cs typeface="Titillium Web"/>
                          <a:sym typeface="Titillium Web"/>
                        </a:rPr>
                        <a:t>- </a:t>
                      </a:r>
                      <a:r>
                        <a:rPr lang="en-GB">
                          <a:solidFill>
                            <a:schemeClr val="dk2"/>
                          </a:solidFill>
                          <a:latin typeface="Titillium Web"/>
                          <a:ea typeface="Titillium Web"/>
                          <a:cs typeface="Titillium Web"/>
                          <a:sym typeface="Titillium Web"/>
                        </a:rPr>
                        <a:t>Pulmonary</a:t>
                      </a:r>
                      <a:endParaRPr>
                        <a:solidFill>
                          <a:schemeClr val="dk2"/>
                        </a:solidFill>
                        <a:latin typeface="Titillium Web"/>
                        <a:ea typeface="Titillium Web"/>
                        <a:cs typeface="Titillium Web"/>
                        <a:sym typeface="Titillium Web"/>
                      </a:endParaRPr>
                    </a:p>
                    <a:p>
                      <a:pPr indent="0" lvl="0" marL="0" rtl="0" algn="l">
                        <a:spcBef>
                          <a:spcPts val="0"/>
                        </a:spcBef>
                        <a:spcAft>
                          <a:spcPts val="0"/>
                        </a:spcAft>
                        <a:buClr>
                          <a:srgbClr val="000000"/>
                        </a:buClr>
                        <a:buSzPts val="1100"/>
                        <a:buFont typeface="Arial"/>
                        <a:buNone/>
                      </a:pPr>
                      <a:r>
                        <a:rPr lang="en-GB">
                          <a:solidFill>
                            <a:schemeClr val="dk2"/>
                          </a:solidFill>
                          <a:latin typeface="Titillium Web"/>
                          <a:ea typeface="Titillium Web"/>
                          <a:cs typeface="Titillium Web"/>
                          <a:sym typeface="Titillium Web"/>
                        </a:rPr>
                        <a:t>     embolus</a:t>
                      </a:r>
                      <a:endParaRPr>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Clr>
                          <a:srgbClr val="000000"/>
                        </a:buClr>
                        <a:buSzPts val="1100"/>
                        <a:buFont typeface="Arial"/>
                        <a:buNone/>
                      </a:pPr>
                      <a:r>
                        <a:rPr lang="en-GB">
                          <a:solidFill>
                            <a:schemeClr val="dk2"/>
                          </a:solidFill>
                          <a:latin typeface="Titillium Web"/>
                          <a:ea typeface="Titillium Web"/>
                          <a:cs typeface="Titillium Web"/>
                          <a:sym typeface="Titillium Web"/>
                        </a:rPr>
                        <a:t>B</a:t>
                      </a:r>
                      <a:r>
                        <a:rPr lang="en-GB">
                          <a:solidFill>
                            <a:schemeClr val="dk2"/>
                          </a:solidFill>
                          <a:latin typeface="Titillium Web"/>
                          <a:ea typeface="Titillium Web"/>
                          <a:cs typeface="Titillium Web"/>
                          <a:sym typeface="Titillium Web"/>
                        </a:rPr>
                        <a:t>- Systemic thromboembolus</a:t>
                      </a:r>
                      <a:endParaRPr>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Clr>
                          <a:srgbClr val="000000"/>
                        </a:buClr>
                        <a:buSzPts val="1100"/>
                        <a:buFont typeface="Arial"/>
                        <a:buNone/>
                      </a:pPr>
                      <a:r>
                        <a:rPr lang="en-GB">
                          <a:solidFill>
                            <a:schemeClr val="dk2"/>
                          </a:solidFill>
                          <a:latin typeface="Titillium Web"/>
                          <a:ea typeface="Titillium Web"/>
                          <a:cs typeface="Titillium Web"/>
                          <a:sym typeface="Titillium Web"/>
                        </a:rPr>
                        <a:t>C</a:t>
                      </a:r>
                      <a:r>
                        <a:rPr lang="en-GB">
                          <a:solidFill>
                            <a:schemeClr val="dk2"/>
                          </a:solidFill>
                          <a:latin typeface="Titillium Web"/>
                          <a:ea typeface="Titillium Web"/>
                          <a:cs typeface="Titillium Web"/>
                          <a:sym typeface="Titillium Web"/>
                        </a:rPr>
                        <a:t>- Fat</a:t>
                      </a:r>
                      <a:endParaRPr>
                        <a:solidFill>
                          <a:schemeClr val="dk2"/>
                        </a:solidFill>
                        <a:latin typeface="Titillium Web"/>
                        <a:ea typeface="Titillium Web"/>
                        <a:cs typeface="Titillium Web"/>
                        <a:sym typeface="Titillium Web"/>
                      </a:endParaRPr>
                    </a:p>
                    <a:p>
                      <a:pPr indent="0" lvl="0" marL="0" rtl="0" algn="l">
                        <a:spcBef>
                          <a:spcPts val="0"/>
                        </a:spcBef>
                        <a:spcAft>
                          <a:spcPts val="0"/>
                        </a:spcAft>
                        <a:buClr>
                          <a:srgbClr val="000000"/>
                        </a:buClr>
                        <a:buSzPts val="1100"/>
                        <a:buFont typeface="Arial"/>
                        <a:buNone/>
                      </a:pPr>
                      <a:r>
                        <a:rPr lang="en-GB">
                          <a:solidFill>
                            <a:schemeClr val="dk2"/>
                          </a:solidFill>
                          <a:latin typeface="Titillium Web"/>
                          <a:ea typeface="Titillium Web"/>
                          <a:cs typeface="Titillium Web"/>
                          <a:sym typeface="Titillium Web"/>
                        </a:rPr>
                        <a:t>     </a:t>
                      </a:r>
                      <a:r>
                        <a:rPr lang="en-GB">
                          <a:solidFill>
                            <a:schemeClr val="dk2"/>
                          </a:solidFill>
                          <a:latin typeface="Titillium Web"/>
                          <a:ea typeface="Titillium Web"/>
                          <a:cs typeface="Titillium Web"/>
                          <a:sym typeface="Titillium Web"/>
                        </a:rPr>
                        <a:t>e</a:t>
                      </a:r>
                      <a:r>
                        <a:rPr lang="en-GB">
                          <a:solidFill>
                            <a:schemeClr val="dk2"/>
                          </a:solidFill>
                          <a:latin typeface="Titillium Web"/>
                          <a:ea typeface="Titillium Web"/>
                          <a:cs typeface="Titillium Web"/>
                          <a:sym typeface="Titillium Web"/>
                        </a:rPr>
                        <a:t>mbolus </a:t>
                      </a:r>
                      <a:endParaRPr>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Clr>
                          <a:srgbClr val="000000"/>
                        </a:buClr>
                        <a:buSzPts val="1100"/>
                        <a:buFont typeface="Arial"/>
                        <a:buNone/>
                      </a:pPr>
                      <a:r>
                        <a:rPr lang="en-GB">
                          <a:solidFill>
                            <a:schemeClr val="dk2"/>
                          </a:solidFill>
                          <a:latin typeface="Titillium Web"/>
                          <a:ea typeface="Titillium Web"/>
                          <a:cs typeface="Titillium Web"/>
                          <a:sym typeface="Titillium Web"/>
                        </a:rPr>
                        <a:t>D</a:t>
                      </a:r>
                      <a:r>
                        <a:rPr lang="en-GB">
                          <a:solidFill>
                            <a:schemeClr val="dk2"/>
                          </a:solidFill>
                          <a:latin typeface="Titillium Web"/>
                          <a:ea typeface="Titillium Web"/>
                          <a:cs typeface="Titillium Web"/>
                          <a:sym typeface="Titillium Web"/>
                        </a:rPr>
                        <a:t>- Air </a:t>
                      </a:r>
                      <a:endParaRPr>
                        <a:solidFill>
                          <a:schemeClr val="dk2"/>
                        </a:solidFill>
                        <a:latin typeface="Titillium Web"/>
                        <a:ea typeface="Titillium Web"/>
                        <a:cs typeface="Titillium Web"/>
                        <a:sym typeface="Titillium Web"/>
                      </a:endParaRPr>
                    </a:p>
                    <a:p>
                      <a:pPr indent="0" lvl="0" marL="0" rtl="0" algn="l">
                        <a:spcBef>
                          <a:spcPts val="0"/>
                        </a:spcBef>
                        <a:spcAft>
                          <a:spcPts val="0"/>
                        </a:spcAft>
                        <a:buClr>
                          <a:srgbClr val="000000"/>
                        </a:buClr>
                        <a:buSzPts val="1100"/>
                        <a:buFont typeface="Arial"/>
                        <a:buNone/>
                      </a:pPr>
                      <a:r>
                        <a:rPr lang="en-GB">
                          <a:solidFill>
                            <a:schemeClr val="dk2"/>
                          </a:solidFill>
                          <a:latin typeface="Titillium Web"/>
                          <a:ea typeface="Titillium Web"/>
                          <a:cs typeface="Titillium Web"/>
                          <a:sym typeface="Titillium Web"/>
                        </a:rPr>
                        <a:t>      embolus</a:t>
                      </a:r>
                      <a:endParaRPr>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r>
              <a:tr h="602825">
                <a:tc gridSpan="4">
                  <a:txBody>
                    <a:bodyPr/>
                    <a:lstStyle/>
                    <a:p>
                      <a:pPr indent="0" lvl="0" marL="0" rtl="0" algn="l">
                        <a:spcBef>
                          <a:spcPts val="0"/>
                        </a:spcBef>
                        <a:spcAft>
                          <a:spcPts val="0"/>
                        </a:spcAft>
                        <a:buNone/>
                      </a:pPr>
                      <a:r>
                        <a:rPr b="1" lang="en-GB">
                          <a:solidFill>
                            <a:schemeClr val="dk2"/>
                          </a:solidFill>
                          <a:latin typeface="Titillium Web"/>
                          <a:ea typeface="Titillium Web"/>
                          <a:cs typeface="Titillium Web"/>
                          <a:sym typeface="Titillium Web"/>
                        </a:rPr>
                        <a:t>6- A 25 year-old man was diagnosed with decompression sickness, what </a:t>
                      </a:r>
                      <a:endParaRPr b="1">
                        <a:solidFill>
                          <a:schemeClr val="dk2"/>
                        </a:solidFill>
                        <a:latin typeface="Titillium Web"/>
                        <a:ea typeface="Titillium Web"/>
                        <a:cs typeface="Titillium Web"/>
                        <a:sym typeface="Titillium Web"/>
                      </a:endParaRPr>
                    </a:p>
                    <a:p>
                      <a:pPr indent="0" lvl="0" marL="0" rtl="0" algn="l">
                        <a:spcBef>
                          <a:spcPts val="0"/>
                        </a:spcBef>
                        <a:spcAft>
                          <a:spcPts val="0"/>
                        </a:spcAft>
                        <a:buNone/>
                      </a:pPr>
                      <a:r>
                        <a:rPr b="1" lang="en-GB">
                          <a:solidFill>
                            <a:schemeClr val="dk2"/>
                          </a:solidFill>
                          <a:latin typeface="Titillium Web"/>
                          <a:ea typeface="Titillium Web"/>
                          <a:cs typeface="Titillium Web"/>
                          <a:sym typeface="Titillium Web"/>
                        </a:rPr>
                        <a:t>     chronic complication will you be looking out for?</a:t>
                      </a:r>
                      <a:endParaRPr b="1">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EEEEEE"/>
                    </a:solidFill>
                  </a:tcPr>
                </a:tc>
                <a:tc hMerge="1"/>
                <a:tc hMerge="1"/>
                <a:tc hMerge="1"/>
              </a:tr>
              <a:tr h="602825">
                <a:tc>
                  <a:txBody>
                    <a:bodyPr/>
                    <a:lstStyle/>
                    <a:p>
                      <a:pPr indent="0" lvl="0" marL="0" rtl="0" algn="l">
                        <a:spcBef>
                          <a:spcPts val="0"/>
                        </a:spcBef>
                        <a:spcAft>
                          <a:spcPts val="0"/>
                        </a:spcAft>
                        <a:buNone/>
                      </a:pPr>
                      <a:r>
                        <a:rPr lang="en-GB">
                          <a:solidFill>
                            <a:schemeClr val="dk2"/>
                          </a:solidFill>
                          <a:latin typeface="Titillium Web"/>
                          <a:ea typeface="Titillium Web"/>
                          <a:cs typeface="Titillium Web"/>
                          <a:sym typeface="Titillium Web"/>
                        </a:rPr>
                        <a:t>A- Fat embolus</a:t>
                      </a:r>
                      <a:endParaRPr>
                        <a:solidFill>
                          <a:schemeClr val="dk2"/>
                        </a:solidFill>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None/>
                      </a:pPr>
                      <a:r>
                        <a:rPr lang="en-GB">
                          <a:latin typeface="Titillium Web"/>
                          <a:ea typeface="Titillium Web"/>
                          <a:cs typeface="Titillium Web"/>
                          <a:sym typeface="Titillium Web"/>
                        </a:rPr>
                        <a:t>B</a:t>
                      </a:r>
                      <a:r>
                        <a:rPr lang="en-GB">
                          <a:latin typeface="Titillium Web"/>
                          <a:ea typeface="Titillium Web"/>
                          <a:cs typeface="Titillium Web"/>
                          <a:sym typeface="Titillium Web"/>
                        </a:rPr>
                        <a:t>- Arterial </a:t>
                      </a:r>
                      <a:endParaRPr>
                        <a:latin typeface="Titillium Web"/>
                        <a:ea typeface="Titillium Web"/>
                        <a:cs typeface="Titillium Web"/>
                        <a:sym typeface="Titillium Web"/>
                      </a:endParaRPr>
                    </a:p>
                    <a:p>
                      <a:pPr indent="0" lvl="0" marL="0" rtl="0" algn="l">
                        <a:spcBef>
                          <a:spcPts val="0"/>
                        </a:spcBef>
                        <a:spcAft>
                          <a:spcPts val="0"/>
                        </a:spcAft>
                        <a:buNone/>
                      </a:pPr>
                      <a:r>
                        <a:rPr lang="en-GB">
                          <a:latin typeface="Titillium Web"/>
                          <a:ea typeface="Titillium Web"/>
                          <a:cs typeface="Titillium Web"/>
                          <a:sym typeface="Titillium Web"/>
                        </a:rPr>
                        <a:t>     thrombus</a:t>
                      </a:r>
                      <a:endParaRPr>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None/>
                      </a:pPr>
                      <a:r>
                        <a:rPr lang="en-GB">
                          <a:latin typeface="Titillium Web"/>
                          <a:ea typeface="Titillium Web"/>
                          <a:cs typeface="Titillium Web"/>
                          <a:sym typeface="Titillium Web"/>
                        </a:rPr>
                        <a:t>C</a:t>
                      </a:r>
                      <a:r>
                        <a:rPr lang="en-GB">
                          <a:latin typeface="Titillium Web"/>
                          <a:ea typeface="Titillium Web"/>
                          <a:cs typeface="Titillium Web"/>
                          <a:sym typeface="Titillium Web"/>
                        </a:rPr>
                        <a:t>- Crohn’s </a:t>
                      </a:r>
                      <a:endParaRPr>
                        <a:latin typeface="Titillium Web"/>
                        <a:ea typeface="Titillium Web"/>
                        <a:cs typeface="Titillium Web"/>
                        <a:sym typeface="Titillium Web"/>
                      </a:endParaRPr>
                    </a:p>
                    <a:p>
                      <a:pPr indent="0" lvl="0" marL="0" rtl="0" algn="l">
                        <a:spcBef>
                          <a:spcPts val="0"/>
                        </a:spcBef>
                        <a:spcAft>
                          <a:spcPts val="0"/>
                        </a:spcAft>
                        <a:buNone/>
                      </a:pPr>
                      <a:r>
                        <a:rPr lang="en-GB">
                          <a:latin typeface="Titillium Web"/>
                          <a:ea typeface="Titillium Web"/>
                          <a:cs typeface="Titillium Web"/>
                          <a:sym typeface="Titillium Web"/>
                        </a:rPr>
                        <a:t>     disease</a:t>
                      </a:r>
                      <a:endParaRPr>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c>
                  <a:txBody>
                    <a:bodyPr/>
                    <a:lstStyle/>
                    <a:p>
                      <a:pPr indent="0" lvl="0" marL="0" rtl="0" algn="l">
                        <a:spcBef>
                          <a:spcPts val="0"/>
                        </a:spcBef>
                        <a:spcAft>
                          <a:spcPts val="0"/>
                        </a:spcAft>
                        <a:buNone/>
                      </a:pPr>
                      <a:r>
                        <a:rPr lang="en-GB">
                          <a:latin typeface="Titillium Web"/>
                          <a:ea typeface="Titillium Web"/>
                          <a:cs typeface="Titillium Web"/>
                          <a:sym typeface="Titillium Web"/>
                        </a:rPr>
                        <a:t>D</a:t>
                      </a:r>
                      <a:r>
                        <a:rPr lang="en-GB">
                          <a:latin typeface="Titillium Web"/>
                          <a:ea typeface="Titillium Web"/>
                          <a:cs typeface="Titillium Web"/>
                          <a:sym typeface="Titillium Web"/>
                        </a:rPr>
                        <a:t>- Caisson </a:t>
                      </a:r>
                      <a:endParaRPr>
                        <a:latin typeface="Titillium Web"/>
                        <a:ea typeface="Titillium Web"/>
                        <a:cs typeface="Titillium Web"/>
                        <a:sym typeface="Titillium Web"/>
                      </a:endParaRPr>
                    </a:p>
                    <a:p>
                      <a:pPr indent="0" lvl="0" marL="0" rtl="0" algn="l">
                        <a:spcBef>
                          <a:spcPts val="0"/>
                        </a:spcBef>
                        <a:spcAft>
                          <a:spcPts val="0"/>
                        </a:spcAft>
                        <a:buNone/>
                      </a:pPr>
                      <a:r>
                        <a:rPr lang="en-GB">
                          <a:latin typeface="Titillium Web"/>
                          <a:ea typeface="Titillium Web"/>
                          <a:cs typeface="Titillium Web"/>
                          <a:sym typeface="Titillium Web"/>
                        </a:rPr>
                        <a:t>      disease</a:t>
                      </a:r>
                      <a:endParaRPr>
                        <a:latin typeface="Titillium Web"/>
                        <a:ea typeface="Titillium Web"/>
                        <a:cs typeface="Titillium Web"/>
                        <a:sym typeface="Titillium Web"/>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FBFBFB"/>
                    </a:solidFill>
                  </a:tcPr>
                </a:tc>
              </a:tr>
            </a:tbl>
          </a:graphicData>
        </a:graphic>
      </p:graphicFrame>
      <p:sp>
        <p:nvSpPr>
          <p:cNvPr id="937" name="Google Shape;937;p26"/>
          <p:cNvSpPr txBox="1"/>
          <p:nvPr>
            <p:ph idx="4294967295" type="title"/>
          </p:nvPr>
        </p:nvSpPr>
        <p:spPr>
          <a:xfrm>
            <a:off x="351900" y="953900"/>
            <a:ext cx="4995300" cy="555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2400">
                <a:solidFill>
                  <a:schemeClr val="dk2"/>
                </a:solidFill>
                <a:latin typeface="Titillium Web"/>
                <a:ea typeface="Titillium Web"/>
                <a:cs typeface="Titillium Web"/>
                <a:sym typeface="Titillium Web"/>
              </a:rPr>
              <a:t>       </a:t>
            </a:r>
            <a:r>
              <a:rPr b="1" lang="en-GB" sz="3166">
                <a:solidFill>
                  <a:schemeClr val="dk2"/>
                </a:solidFill>
                <a:latin typeface="Titillium Web"/>
                <a:ea typeface="Titillium Web"/>
                <a:cs typeface="Titillium Web"/>
                <a:sym typeface="Titillium Web"/>
              </a:rPr>
              <a:t>MCQ</a:t>
            </a:r>
            <a:r>
              <a:rPr b="1" lang="en-GB" sz="3166">
                <a:solidFill>
                  <a:schemeClr val="dk2"/>
                </a:solidFill>
                <a:latin typeface="Titillium Web"/>
                <a:ea typeface="Titillium Web"/>
                <a:cs typeface="Titillium Web"/>
                <a:sym typeface="Titillium Web"/>
              </a:rPr>
              <a:t>:  </a:t>
            </a:r>
            <a:r>
              <a:rPr lang="en-GB" sz="3166">
                <a:solidFill>
                  <a:schemeClr val="dk2"/>
                </a:solidFill>
                <a:latin typeface="Titillium Web"/>
                <a:ea typeface="Titillium Web"/>
                <a:cs typeface="Titillium Web"/>
                <a:sym typeface="Titillium Web"/>
              </a:rPr>
              <a:t> </a:t>
            </a:r>
            <a:r>
              <a:rPr lang="en-GB" sz="2400">
                <a:solidFill>
                  <a:schemeClr val="dk2"/>
                </a:solidFill>
                <a:latin typeface="Titillium Web"/>
                <a:ea typeface="Titillium Web"/>
                <a:cs typeface="Titillium Web"/>
                <a:sym typeface="Titillium Web"/>
              </a:rPr>
              <a:t>     </a:t>
            </a:r>
            <a:endParaRPr b="1" sz="2400">
              <a:solidFill>
                <a:schemeClr val="dk2"/>
              </a:solidFill>
              <a:latin typeface="Titillium Web"/>
              <a:ea typeface="Titillium Web"/>
              <a:cs typeface="Titillium Web"/>
              <a:sym typeface="Titillium Web"/>
            </a:endParaRPr>
          </a:p>
        </p:txBody>
      </p:sp>
      <p:grpSp>
        <p:nvGrpSpPr>
          <p:cNvPr id="938" name="Google Shape;938;p26"/>
          <p:cNvGrpSpPr/>
          <p:nvPr/>
        </p:nvGrpSpPr>
        <p:grpSpPr>
          <a:xfrm>
            <a:off x="351899" y="1018458"/>
            <a:ext cx="397260" cy="426179"/>
            <a:chOff x="-1017593" y="4240422"/>
            <a:chExt cx="300659" cy="297030"/>
          </a:xfrm>
        </p:grpSpPr>
        <p:sp>
          <p:nvSpPr>
            <p:cNvPr id="939" name="Google Shape;939;p26"/>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6"/>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6"/>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6"/>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6"/>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6"/>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6"/>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6"/>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6"/>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6"/>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6"/>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6"/>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6"/>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6"/>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6"/>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6"/>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6"/>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6" name="Google Shape;956;p26"/>
          <p:cNvSpPr txBox="1"/>
          <p:nvPr/>
        </p:nvSpPr>
        <p:spPr>
          <a:xfrm rot="10800000">
            <a:off x="514425" y="9067300"/>
            <a:ext cx="252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D9D9D9"/>
                </a:solidFill>
              </a:rPr>
              <a:t>1.D, 2.A, 3.D, 4.B, 5.B, 6. D</a:t>
            </a:r>
            <a:endParaRPr>
              <a:solidFill>
                <a:srgbClr val="D9D9D9"/>
              </a:solidFill>
            </a:endParaRPr>
          </a:p>
        </p:txBody>
      </p:sp>
      <p:sp>
        <p:nvSpPr>
          <p:cNvPr id="957" name="Google Shape;957;p2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58" name="Google Shape;958;p26"/>
          <p:cNvSpPr txBox="1"/>
          <p:nvPr/>
        </p:nvSpPr>
        <p:spPr>
          <a:xfrm>
            <a:off x="4041402" y="530115"/>
            <a:ext cx="2355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rgbClr val="4285F4"/>
                </a:solidFill>
                <a:latin typeface="Titillium Web"/>
                <a:ea typeface="Titillium Web"/>
                <a:cs typeface="Titillium Web"/>
                <a:sym typeface="Titillium Web"/>
              </a:rPr>
              <a:t>Check out 442 Quizlet bank </a:t>
            </a:r>
            <a:endParaRPr b="1" sz="2000">
              <a:solidFill>
                <a:srgbClr val="4285F4"/>
              </a:solidFill>
              <a:latin typeface="Titillium Web"/>
              <a:ea typeface="Titillium Web"/>
              <a:cs typeface="Titillium Web"/>
              <a:sym typeface="Titillium Web"/>
            </a:endParaRPr>
          </a:p>
        </p:txBody>
      </p:sp>
      <p:pic>
        <p:nvPicPr>
          <p:cNvPr id="959" name="Google Shape;959;p26">
            <a:hlinkClick r:id="rId3"/>
          </p:cNvPr>
          <p:cNvPicPr preferRelativeResize="0"/>
          <p:nvPr/>
        </p:nvPicPr>
        <p:blipFill>
          <a:blip r:embed="rId4">
            <a:alphaModFix/>
          </a:blip>
          <a:stretch>
            <a:fillRect/>
          </a:stretch>
        </p:blipFill>
        <p:spPr>
          <a:xfrm>
            <a:off x="5741900" y="530125"/>
            <a:ext cx="800400" cy="80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27"/>
          <p:cNvSpPr txBox="1"/>
          <p:nvPr/>
        </p:nvSpPr>
        <p:spPr>
          <a:xfrm>
            <a:off x="307200" y="577400"/>
            <a:ext cx="62436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140">
                <a:solidFill>
                  <a:srgbClr val="1155CC"/>
                </a:solidFill>
                <a:latin typeface="Comfortaa"/>
                <a:ea typeface="Comfortaa"/>
                <a:cs typeface="Comfortaa"/>
                <a:sym typeface="Comfortaa"/>
              </a:rPr>
              <a:t>Team leaders:</a:t>
            </a:r>
            <a:endParaRPr b="1" sz="4140">
              <a:solidFill>
                <a:srgbClr val="1155CC"/>
              </a:solidFill>
              <a:latin typeface="Comfortaa"/>
              <a:ea typeface="Comfortaa"/>
              <a:cs typeface="Comfortaa"/>
              <a:sym typeface="Comfortaa"/>
            </a:endParaRPr>
          </a:p>
        </p:txBody>
      </p:sp>
      <p:sp>
        <p:nvSpPr>
          <p:cNvPr id="965" name="Google Shape;965;p27"/>
          <p:cNvSpPr txBox="1"/>
          <p:nvPr/>
        </p:nvSpPr>
        <p:spPr>
          <a:xfrm>
            <a:off x="186925" y="1288875"/>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highlight>
                  <a:srgbClr val="D9D9D9"/>
                </a:highlight>
                <a:latin typeface="Comfortaa"/>
                <a:ea typeface="Comfortaa"/>
                <a:cs typeface="Comfortaa"/>
                <a:sym typeface="Comfortaa"/>
              </a:rPr>
              <a:t>Dema </a:t>
            </a:r>
            <a:endParaRPr b="1" sz="1800">
              <a:solidFill>
                <a:srgbClr val="1155CC"/>
              </a:solidFill>
              <a:highlight>
                <a:srgbClr val="D9D9D9"/>
              </a:highlight>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highlight>
                  <a:srgbClr val="D9D9D9"/>
                </a:highlight>
                <a:latin typeface="Comfortaa"/>
                <a:ea typeface="Comfortaa"/>
                <a:cs typeface="Comfortaa"/>
                <a:sym typeface="Comfortaa"/>
              </a:rPr>
              <a:t>Alkhattabi </a:t>
            </a:r>
            <a:endParaRPr b="1" sz="1800">
              <a:solidFill>
                <a:srgbClr val="1155CC"/>
              </a:solidFill>
              <a:highlight>
                <a:srgbClr val="D9D9D9"/>
              </a:highlight>
              <a:latin typeface="Comfortaa"/>
              <a:ea typeface="Comfortaa"/>
              <a:cs typeface="Comfortaa"/>
              <a:sym typeface="Comfortaa"/>
            </a:endParaRPr>
          </a:p>
        </p:txBody>
      </p:sp>
      <p:sp>
        <p:nvSpPr>
          <p:cNvPr id="966" name="Google Shape;966;p27"/>
          <p:cNvSpPr txBox="1"/>
          <p:nvPr/>
        </p:nvSpPr>
        <p:spPr>
          <a:xfrm>
            <a:off x="2295300" y="1288875"/>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Raneem Alwatban</a:t>
            </a:r>
            <a:endParaRPr b="1" sz="1800">
              <a:solidFill>
                <a:srgbClr val="1155CC"/>
              </a:solidFill>
              <a:latin typeface="Comfortaa"/>
              <a:ea typeface="Comfortaa"/>
              <a:cs typeface="Comfortaa"/>
              <a:sym typeface="Comfortaa"/>
            </a:endParaRPr>
          </a:p>
        </p:txBody>
      </p:sp>
      <p:sp>
        <p:nvSpPr>
          <p:cNvPr id="967" name="Google Shape;967;p27"/>
          <p:cNvSpPr txBox="1"/>
          <p:nvPr/>
        </p:nvSpPr>
        <p:spPr>
          <a:xfrm>
            <a:off x="4416750" y="1288875"/>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Ibrahim</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 Alhezam</a:t>
            </a:r>
            <a:endParaRPr b="1" sz="1800">
              <a:solidFill>
                <a:srgbClr val="1155CC"/>
              </a:solidFill>
              <a:latin typeface="Comfortaa"/>
              <a:ea typeface="Comfortaa"/>
              <a:cs typeface="Comfortaa"/>
              <a:sym typeface="Comfortaa"/>
            </a:endParaRPr>
          </a:p>
        </p:txBody>
      </p:sp>
      <p:sp>
        <p:nvSpPr>
          <p:cNvPr id="968" name="Google Shape;968;p27"/>
          <p:cNvSpPr txBox="1"/>
          <p:nvPr/>
        </p:nvSpPr>
        <p:spPr>
          <a:xfrm>
            <a:off x="307200" y="2086100"/>
            <a:ext cx="62436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140">
                <a:solidFill>
                  <a:srgbClr val="1155CC"/>
                </a:solidFill>
                <a:latin typeface="Comfortaa"/>
                <a:ea typeface="Comfortaa"/>
                <a:cs typeface="Comfortaa"/>
                <a:sym typeface="Comfortaa"/>
              </a:rPr>
              <a:t>Sub-leader:</a:t>
            </a:r>
            <a:endParaRPr b="1" sz="4140">
              <a:solidFill>
                <a:srgbClr val="1155CC"/>
              </a:solidFill>
              <a:latin typeface="Comfortaa"/>
              <a:ea typeface="Comfortaa"/>
              <a:cs typeface="Comfortaa"/>
              <a:sym typeface="Comfortaa"/>
            </a:endParaRPr>
          </a:p>
        </p:txBody>
      </p:sp>
      <p:sp>
        <p:nvSpPr>
          <p:cNvPr id="969" name="Google Shape;969;p27"/>
          <p:cNvSpPr txBox="1"/>
          <p:nvPr/>
        </p:nvSpPr>
        <p:spPr>
          <a:xfrm>
            <a:off x="2201550" y="2711150"/>
            <a:ext cx="24549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Hassan Alabdullatif</a:t>
            </a:r>
            <a:endParaRPr b="1" sz="1800">
              <a:solidFill>
                <a:srgbClr val="1155CC"/>
              </a:solidFill>
              <a:latin typeface="Comfortaa"/>
              <a:ea typeface="Comfortaa"/>
              <a:cs typeface="Comfortaa"/>
              <a:sym typeface="Comfortaa"/>
            </a:endParaRPr>
          </a:p>
        </p:txBody>
      </p:sp>
      <p:sp>
        <p:nvSpPr>
          <p:cNvPr id="970" name="Google Shape;970;p27"/>
          <p:cNvSpPr txBox="1"/>
          <p:nvPr/>
        </p:nvSpPr>
        <p:spPr>
          <a:xfrm>
            <a:off x="307200" y="3540125"/>
            <a:ext cx="62436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140">
                <a:solidFill>
                  <a:srgbClr val="1155CC"/>
                </a:solidFill>
                <a:latin typeface="Comfortaa"/>
                <a:ea typeface="Comfortaa"/>
                <a:cs typeface="Comfortaa"/>
                <a:sym typeface="Comfortaa"/>
              </a:rPr>
              <a:t>Team members:</a:t>
            </a:r>
            <a:endParaRPr b="1" sz="4140">
              <a:solidFill>
                <a:srgbClr val="1155CC"/>
              </a:solidFill>
              <a:latin typeface="Comfortaa"/>
              <a:ea typeface="Comfortaa"/>
              <a:cs typeface="Comfortaa"/>
              <a:sym typeface="Comfortaa"/>
            </a:endParaRPr>
          </a:p>
        </p:txBody>
      </p:sp>
      <p:sp>
        <p:nvSpPr>
          <p:cNvPr id="971" name="Google Shape;971;p27"/>
          <p:cNvSpPr txBox="1"/>
          <p:nvPr/>
        </p:nvSpPr>
        <p:spPr>
          <a:xfrm>
            <a:off x="34525" y="4463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Norah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Alrashoud </a:t>
            </a:r>
            <a:endParaRPr b="1" sz="1800">
              <a:solidFill>
                <a:srgbClr val="1155CC"/>
              </a:solidFill>
              <a:latin typeface="Comfortaa"/>
              <a:ea typeface="Comfortaa"/>
              <a:cs typeface="Comfortaa"/>
              <a:sym typeface="Comfortaa"/>
            </a:endParaRPr>
          </a:p>
        </p:txBody>
      </p:sp>
      <p:sp>
        <p:nvSpPr>
          <p:cNvPr id="972" name="Google Shape;972;p27"/>
          <p:cNvSpPr txBox="1"/>
          <p:nvPr/>
        </p:nvSpPr>
        <p:spPr>
          <a:xfrm>
            <a:off x="34525" y="5225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Farah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Alenezi</a:t>
            </a:r>
            <a:endParaRPr b="1" sz="1800">
              <a:solidFill>
                <a:srgbClr val="1155CC"/>
              </a:solidFill>
              <a:latin typeface="Comfortaa"/>
              <a:ea typeface="Comfortaa"/>
              <a:cs typeface="Comfortaa"/>
              <a:sym typeface="Comfortaa"/>
            </a:endParaRPr>
          </a:p>
        </p:txBody>
      </p:sp>
      <p:sp>
        <p:nvSpPr>
          <p:cNvPr id="973" name="Google Shape;973;p27"/>
          <p:cNvSpPr txBox="1"/>
          <p:nvPr/>
        </p:nvSpPr>
        <p:spPr>
          <a:xfrm>
            <a:off x="34525" y="5987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Hoor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Aloraini</a:t>
            </a:r>
            <a:endParaRPr b="1" sz="1800">
              <a:solidFill>
                <a:srgbClr val="1155CC"/>
              </a:solidFill>
              <a:latin typeface="Comfortaa"/>
              <a:ea typeface="Comfortaa"/>
              <a:cs typeface="Comfortaa"/>
              <a:sym typeface="Comfortaa"/>
            </a:endParaRPr>
          </a:p>
        </p:txBody>
      </p:sp>
      <p:sp>
        <p:nvSpPr>
          <p:cNvPr id="974" name="Google Shape;974;p27"/>
          <p:cNvSpPr txBox="1"/>
          <p:nvPr/>
        </p:nvSpPr>
        <p:spPr>
          <a:xfrm>
            <a:off x="34525" y="68259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Mayssar Alshobaki</a:t>
            </a:r>
            <a:endParaRPr b="1" sz="1800">
              <a:solidFill>
                <a:srgbClr val="1155CC"/>
              </a:solidFill>
              <a:latin typeface="Comfortaa"/>
              <a:ea typeface="Comfortaa"/>
              <a:cs typeface="Comfortaa"/>
              <a:sym typeface="Comfortaa"/>
            </a:endParaRPr>
          </a:p>
        </p:txBody>
      </p:sp>
      <p:sp>
        <p:nvSpPr>
          <p:cNvPr id="975" name="Google Shape;975;p27"/>
          <p:cNvSpPr txBox="1"/>
          <p:nvPr/>
        </p:nvSpPr>
        <p:spPr>
          <a:xfrm>
            <a:off x="34525" y="75879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highlight>
                  <a:srgbClr val="D9D9D9"/>
                </a:highlight>
                <a:latin typeface="Comfortaa"/>
                <a:ea typeface="Comfortaa"/>
                <a:cs typeface="Comfortaa"/>
                <a:sym typeface="Comfortaa"/>
              </a:rPr>
              <a:t>Nouf </a:t>
            </a:r>
            <a:endParaRPr b="1" sz="1800">
              <a:solidFill>
                <a:srgbClr val="1155CC"/>
              </a:solidFill>
              <a:highlight>
                <a:srgbClr val="D9D9D9"/>
              </a:highlight>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highlight>
                  <a:srgbClr val="D9D9D9"/>
                </a:highlight>
                <a:latin typeface="Comfortaa"/>
                <a:ea typeface="Comfortaa"/>
                <a:cs typeface="Comfortaa"/>
                <a:sym typeface="Comfortaa"/>
              </a:rPr>
              <a:t>Aldhalaan</a:t>
            </a:r>
            <a:endParaRPr b="1" sz="1800">
              <a:solidFill>
                <a:srgbClr val="1155CC"/>
              </a:solidFill>
              <a:highlight>
                <a:srgbClr val="D9D9D9"/>
              </a:highlight>
              <a:latin typeface="Comfortaa"/>
              <a:ea typeface="Comfortaa"/>
              <a:cs typeface="Comfortaa"/>
              <a:sym typeface="Comfortaa"/>
            </a:endParaRPr>
          </a:p>
        </p:txBody>
      </p:sp>
      <p:sp>
        <p:nvSpPr>
          <p:cNvPr id="976" name="Google Shape;976;p27"/>
          <p:cNvSpPr txBox="1"/>
          <p:nvPr/>
        </p:nvSpPr>
        <p:spPr>
          <a:xfrm>
            <a:off x="2320525" y="4463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Maram</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 Beyari </a:t>
            </a:r>
            <a:endParaRPr b="1" sz="1800">
              <a:solidFill>
                <a:srgbClr val="1155CC"/>
              </a:solidFill>
              <a:latin typeface="Comfortaa"/>
              <a:ea typeface="Comfortaa"/>
              <a:cs typeface="Comfortaa"/>
              <a:sym typeface="Comfortaa"/>
            </a:endParaRPr>
          </a:p>
        </p:txBody>
      </p:sp>
      <p:sp>
        <p:nvSpPr>
          <p:cNvPr id="977" name="Google Shape;977;p27"/>
          <p:cNvSpPr txBox="1"/>
          <p:nvPr/>
        </p:nvSpPr>
        <p:spPr>
          <a:xfrm>
            <a:off x="2320525" y="5987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Nawaf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Alrefaei</a:t>
            </a:r>
            <a:endParaRPr b="1" sz="1800">
              <a:solidFill>
                <a:srgbClr val="1155CC"/>
              </a:solidFill>
              <a:latin typeface="Comfortaa"/>
              <a:ea typeface="Comfortaa"/>
              <a:cs typeface="Comfortaa"/>
              <a:sym typeface="Comfortaa"/>
            </a:endParaRPr>
          </a:p>
        </p:txBody>
      </p:sp>
      <p:sp>
        <p:nvSpPr>
          <p:cNvPr id="978" name="Google Shape;978;p27"/>
          <p:cNvSpPr txBox="1"/>
          <p:nvPr/>
        </p:nvSpPr>
        <p:spPr>
          <a:xfrm>
            <a:off x="2320525" y="6749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Saad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Alahmari</a:t>
            </a:r>
            <a:endParaRPr b="1" sz="1800">
              <a:solidFill>
                <a:srgbClr val="1155CC"/>
              </a:solidFill>
              <a:latin typeface="Comfortaa"/>
              <a:ea typeface="Comfortaa"/>
              <a:cs typeface="Comfortaa"/>
              <a:sym typeface="Comfortaa"/>
            </a:endParaRPr>
          </a:p>
        </p:txBody>
      </p:sp>
      <p:sp>
        <p:nvSpPr>
          <p:cNvPr id="979" name="Google Shape;979;p27"/>
          <p:cNvSpPr txBox="1"/>
          <p:nvPr/>
        </p:nvSpPr>
        <p:spPr>
          <a:xfrm>
            <a:off x="2320525" y="75879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Emad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Almutairi</a:t>
            </a:r>
            <a:endParaRPr b="1" sz="1800">
              <a:solidFill>
                <a:srgbClr val="1155CC"/>
              </a:solidFill>
              <a:latin typeface="Comfortaa"/>
              <a:ea typeface="Comfortaa"/>
              <a:cs typeface="Comfortaa"/>
              <a:sym typeface="Comfortaa"/>
            </a:endParaRPr>
          </a:p>
        </p:txBody>
      </p:sp>
      <p:sp>
        <p:nvSpPr>
          <p:cNvPr id="980" name="Google Shape;980;p27"/>
          <p:cNvSpPr txBox="1"/>
          <p:nvPr/>
        </p:nvSpPr>
        <p:spPr>
          <a:xfrm>
            <a:off x="4682725" y="4463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Omar</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Alkadhi</a:t>
            </a:r>
            <a:endParaRPr b="1" sz="1800">
              <a:solidFill>
                <a:srgbClr val="1155CC"/>
              </a:solidFill>
              <a:latin typeface="Comfortaa"/>
              <a:ea typeface="Comfortaa"/>
              <a:cs typeface="Comfortaa"/>
              <a:sym typeface="Comfortaa"/>
            </a:endParaRPr>
          </a:p>
        </p:txBody>
      </p:sp>
      <p:sp>
        <p:nvSpPr>
          <p:cNvPr id="981" name="Google Shape;981;p27"/>
          <p:cNvSpPr txBox="1"/>
          <p:nvPr/>
        </p:nvSpPr>
        <p:spPr>
          <a:xfrm>
            <a:off x="4682725" y="5225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Othman Alabdullah </a:t>
            </a:r>
            <a:endParaRPr b="1" sz="1800">
              <a:solidFill>
                <a:srgbClr val="1155CC"/>
              </a:solidFill>
              <a:latin typeface="Comfortaa"/>
              <a:ea typeface="Comfortaa"/>
              <a:cs typeface="Comfortaa"/>
              <a:sym typeface="Comfortaa"/>
            </a:endParaRPr>
          </a:p>
        </p:txBody>
      </p:sp>
      <p:sp>
        <p:nvSpPr>
          <p:cNvPr id="982" name="Google Shape;982;p27"/>
          <p:cNvSpPr txBox="1"/>
          <p:nvPr/>
        </p:nvSpPr>
        <p:spPr>
          <a:xfrm>
            <a:off x="4682725" y="5987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Rakan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Alromayan</a:t>
            </a:r>
            <a:endParaRPr b="1" sz="1800">
              <a:solidFill>
                <a:srgbClr val="1155CC"/>
              </a:solidFill>
              <a:latin typeface="Comfortaa"/>
              <a:ea typeface="Comfortaa"/>
              <a:cs typeface="Comfortaa"/>
              <a:sym typeface="Comfortaa"/>
            </a:endParaRPr>
          </a:p>
        </p:txBody>
      </p:sp>
      <p:sp>
        <p:nvSpPr>
          <p:cNvPr id="983" name="Google Shape;983;p27"/>
          <p:cNvSpPr txBox="1"/>
          <p:nvPr/>
        </p:nvSpPr>
        <p:spPr>
          <a:xfrm>
            <a:off x="4682725" y="68259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Osama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alburaih</a:t>
            </a:r>
            <a:endParaRPr b="1" sz="1800">
              <a:solidFill>
                <a:srgbClr val="1155CC"/>
              </a:solidFill>
              <a:latin typeface="Comfortaa"/>
              <a:ea typeface="Comfortaa"/>
              <a:cs typeface="Comfortaa"/>
              <a:sym typeface="Comfortaa"/>
            </a:endParaRPr>
          </a:p>
        </p:txBody>
      </p:sp>
      <p:sp>
        <p:nvSpPr>
          <p:cNvPr id="984" name="Google Shape;984;p27"/>
          <p:cNvSpPr txBox="1"/>
          <p:nvPr/>
        </p:nvSpPr>
        <p:spPr>
          <a:xfrm>
            <a:off x="4682725" y="75879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highlight>
                  <a:srgbClr val="D9D9D9"/>
                </a:highlight>
                <a:latin typeface="Comfortaa"/>
                <a:ea typeface="Comfortaa"/>
                <a:cs typeface="Comfortaa"/>
                <a:sym typeface="Comfortaa"/>
              </a:rPr>
              <a:t>Abdulaziz </a:t>
            </a:r>
            <a:endParaRPr b="1" sz="1800">
              <a:solidFill>
                <a:srgbClr val="1155CC"/>
              </a:solidFill>
              <a:highlight>
                <a:srgbClr val="D9D9D9"/>
              </a:highlight>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highlight>
                  <a:srgbClr val="D9D9D9"/>
                </a:highlight>
                <a:latin typeface="Comfortaa"/>
                <a:ea typeface="Comfortaa"/>
                <a:cs typeface="Comfortaa"/>
                <a:sym typeface="Comfortaa"/>
              </a:rPr>
              <a:t>Alymni</a:t>
            </a:r>
            <a:endParaRPr b="1" sz="1800">
              <a:solidFill>
                <a:srgbClr val="1155CC"/>
              </a:solidFill>
              <a:highlight>
                <a:srgbClr val="D9D9D9"/>
              </a:highlight>
              <a:latin typeface="Comfortaa"/>
              <a:ea typeface="Comfortaa"/>
              <a:cs typeface="Comfortaa"/>
              <a:sym typeface="Comfortaa"/>
            </a:endParaRPr>
          </a:p>
        </p:txBody>
      </p:sp>
      <p:sp>
        <p:nvSpPr>
          <p:cNvPr id="985" name="Google Shape;985;p27"/>
          <p:cNvSpPr txBox="1"/>
          <p:nvPr/>
        </p:nvSpPr>
        <p:spPr>
          <a:xfrm>
            <a:off x="2320525" y="5225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Manar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Alzahrani </a:t>
            </a:r>
            <a:endParaRPr b="1" sz="1800">
              <a:solidFill>
                <a:srgbClr val="1155CC"/>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ph type="title"/>
          </p:nvPr>
        </p:nvSpPr>
        <p:spPr>
          <a:xfrm>
            <a:off x="1877700" y="170350"/>
            <a:ext cx="2368200" cy="555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2400">
                <a:solidFill>
                  <a:schemeClr val="dk2"/>
                </a:solidFill>
                <a:latin typeface="Titillium Web"/>
                <a:ea typeface="Titillium Web"/>
                <a:cs typeface="Titillium Web"/>
                <a:sym typeface="Titillium Web"/>
              </a:rPr>
              <a:t>       Hemostasis:</a:t>
            </a:r>
            <a:endParaRPr sz="2400">
              <a:solidFill>
                <a:schemeClr val="dk2"/>
              </a:solidFill>
              <a:latin typeface="Titillium Web"/>
              <a:ea typeface="Titillium Web"/>
              <a:cs typeface="Titillium Web"/>
              <a:sym typeface="Titillium Web"/>
            </a:endParaRPr>
          </a:p>
        </p:txBody>
      </p:sp>
      <p:grpSp>
        <p:nvGrpSpPr>
          <p:cNvPr id="183" name="Google Shape;183;p8"/>
          <p:cNvGrpSpPr/>
          <p:nvPr/>
        </p:nvGrpSpPr>
        <p:grpSpPr>
          <a:xfrm>
            <a:off x="2039520" y="299471"/>
            <a:ext cx="300659" cy="297060"/>
            <a:chOff x="-1017593" y="4240422"/>
            <a:chExt cx="300659" cy="297030"/>
          </a:xfrm>
        </p:grpSpPr>
        <p:sp>
          <p:nvSpPr>
            <p:cNvPr id="184" name="Google Shape;184;p8"/>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8"/>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 name="Google Shape;201;p8"/>
          <p:cNvSpPr txBox="1"/>
          <p:nvPr/>
        </p:nvSpPr>
        <p:spPr>
          <a:xfrm>
            <a:off x="5251675" y="247900"/>
            <a:ext cx="126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3C78D8"/>
                </a:solidFill>
                <a:latin typeface="Titillium Web"/>
                <a:ea typeface="Titillium Web"/>
                <a:cs typeface="Titillium Web"/>
                <a:sym typeface="Titillium Web"/>
              </a:rPr>
              <a:t>Male slides. </a:t>
            </a:r>
            <a:endParaRPr/>
          </a:p>
        </p:txBody>
      </p:sp>
      <p:grpSp>
        <p:nvGrpSpPr>
          <p:cNvPr id="202" name="Google Shape;202;p8"/>
          <p:cNvGrpSpPr/>
          <p:nvPr/>
        </p:nvGrpSpPr>
        <p:grpSpPr>
          <a:xfrm>
            <a:off x="4951020" y="299477"/>
            <a:ext cx="300659" cy="297060"/>
            <a:chOff x="-1138843" y="4300472"/>
            <a:chExt cx="300659" cy="297030"/>
          </a:xfrm>
        </p:grpSpPr>
        <p:sp>
          <p:nvSpPr>
            <p:cNvPr id="203" name="Google Shape;203;p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20" name="Google Shape;220;p8"/>
          <p:cNvGraphicFramePr/>
          <p:nvPr/>
        </p:nvGraphicFramePr>
        <p:xfrm>
          <a:off x="580380" y="811344"/>
          <a:ext cx="3000000" cy="3000000"/>
        </p:xfrm>
        <a:graphic>
          <a:graphicData uri="http://schemas.openxmlformats.org/drawingml/2006/table">
            <a:tbl>
              <a:tblPr>
                <a:noFill/>
                <a:tableStyleId>{78208594-EEB4-4CAB-8CEC-71538D1FA177}</a:tableStyleId>
              </a:tblPr>
              <a:tblGrid>
                <a:gridCol w="6137025"/>
              </a:tblGrid>
              <a:tr h="2296450">
                <a:tc>
                  <a:txBody>
                    <a:bodyPr/>
                    <a:lstStyle/>
                    <a:p>
                      <a:pPr indent="-311150" lvl="0" marL="457200" marR="0" rtl="0" algn="l">
                        <a:lnSpc>
                          <a:spcPct val="100000"/>
                        </a:lnSpc>
                        <a:spcBef>
                          <a:spcPts val="0"/>
                        </a:spcBef>
                        <a:spcAft>
                          <a:spcPts val="0"/>
                        </a:spcAft>
                        <a:buClr>
                          <a:schemeClr val="dk2"/>
                        </a:buClr>
                        <a:buSzPts val="1300"/>
                        <a:buFont typeface="Cabin"/>
                        <a:buChar char="❖"/>
                      </a:pPr>
                      <a:r>
                        <a:rPr b="1" lang="en-GB">
                          <a:solidFill>
                            <a:schemeClr val="dk2"/>
                          </a:solidFill>
                          <a:latin typeface="Titillium Web"/>
                          <a:ea typeface="Titillium Web"/>
                          <a:cs typeface="Titillium Web"/>
                          <a:sym typeface="Titillium Web"/>
                        </a:rPr>
                        <a:t>Normal Haemostasis:</a:t>
                      </a:r>
                      <a:endParaRPr b="1" sz="1300" u="none" cap="none" strike="noStrike">
                        <a:solidFill>
                          <a:schemeClr val="dk2"/>
                        </a:solidFill>
                        <a:latin typeface="Cabin"/>
                        <a:ea typeface="Cabin"/>
                        <a:cs typeface="Cabin"/>
                        <a:sym typeface="Cabin"/>
                      </a:endParaRPr>
                    </a:p>
                    <a:p>
                      <a:pPr indent="0" lvl="0" marL="368300" marR="0" rtl="0" algn="l">
                        <a:lnSpc>
                          <a:spcPct val="100000"/>
                        </a:lnSpc>
                        <a:spcBef>
                          <a:spcPts val="0"/>
                        </a:spcBef>
                        <a:spcAft>
                          <a:spcPts val="0"/>
                        </a:spcAft>
                        <a:buClr>
                          <a:srgbClr val="000000"/>
                        </a:buClr>
                        <a:buSzPts val="400"/>
                        <a:buFont typeface="Arial"/>
                        <a:buNone/>
                      </a:pPr>
                      <a:r>
                        <a:t/>
                      </a:r>
                      <a:endParaRPr b="1" sz="400" u="none" cap="none" strike="noStrike">
                        <a:solidFill>
                          <a:schemeClr val="dk2"/>
                        </a:solidFill>
                        <a:latin typeface="Cabin"/>
                        <a:ea typeface="Cabin"/>
                        <a:cs typeface="Cabin"/>
                        <a:sym typeface="Cabin"/>
                      </a:endParaRPr>
                    </a:p>
                    <a:p>
                      <a:pPr indent="-304800" lvl="0" marL="457200" marR="0" rtl="0" algn="l">
                        <a:lnSpc>
                          <a:spcPct val="100000"/>
                        </a:lnSpc>
                        <a:spcBef>
                          <a:spcPts val="0"/>
                        </a:spcBef>
                        <a:spcAft>
                          <a:spcPts val="0"/>
                        </a:spcAft>
                        <a:buClr>
                          <a:schemeClr val="dk2"/>
                        </a:buClr>
                        <a:buSzPts val="1200"/>
                        <a:buFont typeface="Titillium Web"/>
                        <a:buChar char="❏"/>
                      </a:pPr>
                      <a:r>
                        <a:rPr b="1" lang="en-GB" sz="1200">
                          <a:solidFill>
                            <a:schemeClr val="dk2"/>
                          </a:solidFill>
                          <a:latin typeface="Titillium Web"/>
                          <a:ea typeface="Titillium Web"/>
                          <a:cs typeface="Titillium Web"/>
                          <a:sym typeface="Titillium Web"/>
                        </a:rPr>
                        <a:t>A consequence of tightly regulated process:</a:t>
                      </a:r>
                      <a:endParaRPr b="1"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Maintain blood in a fluid, clot-ree state in normal vessels.</a:t>
                      </a:r>
                      <a:endParaRPr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Inducing the rapid formation of a localized </a:t>
                      </a:r>
                      <a:r>
                        <a:rPr i="1" lang="en-GB" sz="1200">
                          <a:solidFill>
                            <a:schemeClr val="dk2"/>
                          </a:solidFill>
                          <a:latin typeface="Titillium Web"/>
                          <a:ea typeface="Titillium Web"/>
                          <a:cs typeface="Titillium Web"/>
                          <a:sym typeface="Titillium Web"/>
                        </a:rPr>
                        <a:t>hemostatic plug </a:t>
                      </a:r>
                      <a:r>
                        <a:rPr lang="en-GB" sz="1200">
                          <a:solidFill>
                            <a:schemeClr val="dk2"/>
                          </a:solidFill>
                          <a:latin typeface="Titillium Web"/>
                          <a:ea typeface="Titillium Web"/>
                          <a:cs typeface="Titillium Web"/>
                          <a:sym typeface="Titillium Web"/>
                        </a:rPr>
                        <a:t>at the site of vascular injury.</a:t>
                      </a:r>
                      <a:endParaRPr sz="1200">
                        <a:solidFill>
                          <a:schemeClr val="dk2"/>
                        </a:solidFill>
                        <a:latin typeface="Titillium Web"/>
                        <a:ea typeface="Titillium Web"/>
                        <a:cs typeface="Titillium Web"/>
                        <a:sym typeface="Titillium Web"/>
                      </a:endParaRPr>
                    </a:p>
                    <a:p>
                      <a:pPr indent="-317500" lvl="0" marL="457200" marR="0" rtl="0" algn="l">
                        <a:lnSpc>
                          <a:spcPct val="100000"/>
                        </a:lnSpc>
                        <a:spcBef>
                          <a:spcPts val="0"/>
                        </a:spcBef>
                        <a:spcAft>
                          <a:spcPts val="0"/>
                        </a:spcAft>
                        <a:buClr>
                          <a:schemeClr val="dk2"/>
                        </a:buClr>
                        <a:buSzPts val="1400"/>
                        <a:buFont typeface="Titillium Web"/>
                        <a:buChar char="❖"/>
                      </a:pPr>
                      <a:r>
                        <a:rPr b="1" lang="en-GB">
                          <a:solidFill>
                            <a:schemeClr val="dk2"/>
                          </a:solidFill>
                          <a:latin typeface="Titillium Web"/>
                          <a:ea typeface="Titillium Web"/>
                          <a:cs typeface="Titillium Web"/>
                          <a:sym typeface="Titillium Web"/>
                        </a:rPr>
                        <a:t>Hemostasis and Thrombosis:</a:t>
                      </a:r>
                      <a:endParaRPr b="1">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b="1" lang="en-GB" sz="1200">
                          <a:solidFill>
                            <a:schemeClr val="dk2"/>
                          </a:solidFill>
                          <a:latin typeface="Titillium Web"/>
                          <a:ea typeface="Titillium Web"/>
                          <a:cs typeface="Titillium Web"/>
                          <a:sym typeface="Titillium Web"/>
                        </a:rPr>
                        <a:t>Both hemostasis and thrombosis involve three structural and molecular components:</a:t>
                      </a:r>
                      <a:endParaRPr b="1"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The vascular wall.</a:t>
                      </a:r>
                      <a:endParaRPr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Platelets.</a:t>
                      </a:r>
                      <a:endParaRPr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The coagulation cascade.</a:t>
                      </a:r>
                      <a:endParaRPr sz="1200">
                        <a:solidFill>
                          <a:schemeClr val="dk2"/>
                        </a:solidFill>
                        <a:latin typeface="Titillium Web"/>
                        <a:ea typeface="Titillium Web"/>
                        <a:cs typeface="Titillium Web"/>
                        <a:sym typeface="Titillium Web"/>
                      </a:endParaRPr>
                    </a:p>
                  </a:txBody>
                  <a:tcPr marT="74300" marB="74300"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2457775">
                <a:tc>
                  <a:txBody>
                    <a:bodyPr/>
                    <a:lstStyle/>
                    <a:p>
                      <a:pPr indent="-317500" lvl="0" marL="457200" marR="0" rtl="0" algn="l">
                        <a:lnSpc>
                          <a:spcPct val="100000"/>
                        </a:lnSpc>
                        <a:spcBef>
                          <a:spcPts val="0"/>
                        </a:spcBef>
                        <a:spcAft>
                          <a:spcPts val="0"/>
                        </a:spcAft>
                        <a:buClr>
                          <a:schemeClr val="dk2"/>
                        </a:buClr>
                        <a:buSzPts val="1400"/>
                        <a:buFont typeface="Titillium Web"/>
                        <a:buChar char="❖"/>
                      </a:pPr>
                      <a:r>
                        <a:rPr b="1" lang="en-GB">
                          <a:solidFill>
                            <a:schemeClr val="dk2"/>
                          </a:solidFill>
                          <a:latin typeface="Titillium Web"/>
                          <a:ea typeface="Titillium Web"/>
                          <a:cs typeface="Titillium Web"/>
                          <a:sym typeface="Titillium Web"/>
                        </a:rPr>
                        <a:t>The Vascular Wall:</a:t>
                      </a:r>
                      <a:endParaRPr b="1" u="none" cap="none" strike="noStrike">
                        <a:solidFill>
                          <a:schemeClr val="dk2"/>
                        </a:solidFill>
                        <a:latin typeface="Titillium Web"/>
                        <a:ea typeface="Titillium Web"/>
                        <a:cs typeface="Titillium Web"/>
                        <a:sym typeface="Titillium Web"/>
                      </a:endParaRPr>
                    </a:p>
                    <a:p>
                      <a:pPr indent="0" lvl="0" marL="368300" marR="0" rtl="0" algn="l">
                        <a:lnSpc>
                          <a:spcPct val="100000"/>
                        </a:lnSpc>
                        <a:spcBef>
                          <a:spcPts val="0"/>
                        </a:spcBef>
                        <a:spcAft>
                          <a:spcPts val="0"/>
                        </a:spcAft>
                        <a:buClr>
                          <a:srgbClr val="000000"/>
                        </a:buClr>
                        <a:buSzPts val="400"/>
                        <a:buFont typeface="Arial"/>
                        <a:buNone/>
                      </a:pPr>
                      <a:r>
                        <a:t/>
                      </a:r>
                      <a:endParaRPr b="1" sz="400" u="none" cap="none" strike="noStrike">
                        <a:solidFill>
                          <a:schemeClr val="dk2"/>
                        </a:solidFill>
                        <a:latin typeface="Titillium Web"/>
                        <a:ea typeface="Titillium Web"/>
                        <a:cs typeface="Titillium Web"/>
                        <a:sym typeface="Titillium Web"/>
                      </a:endParaRPr>
                    </a:p>
                    <a:p>
                      <a:pPr indent="-311150" lvl="0" marL="457200" marR="0" rtl="0" algn="l">
                        <a:lnSpc>
                          <a:spcPct val="100000"/>
                        </a:lnSpc>
                        <a:spcBef>
                          <a:spcPts val="0"/>
                        </a:spcBef>
                        <a:spcAft>
                          <a:spcPts val="0"/>
                        </a:spcAft>
                        <a:buClr>
                          <a:schemeClr val="dk2"/>
                        </a:buClr>
                        <a:buSzPts val="1300"/>
                        <a:buFont typeface="Titillium Web"/>
                        <a:buChar char="❏"/>
                      </a:pPr>
                      <a:r>
                        <a:rPr b="1" lang="en-GB" sz="1200">
                          <a:solidFill>
                            <a:schemeClr val="dk2"/>
                          </a:solidFill>
                          <a:latin typeface="Titillium Web"/>
                          <a:ea typeface="Titillium Web"/>
                          <a:cs typeface="Titillium Web"/>
                          <a:sym typeface="Titillium Web"/>
                        </a:rPr>
                        <a:t>Intact endothelial cells maintain liquid blood flow by actively:</a:t>
                      </a:r>
                      <a:endParaRPr b="1"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Inhibiting platelet adherence.</a:t>
                      </a:r>
                      <a:endParaRPr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Preventing coagulation factor activation.</a:t>
                      </a:r>
                      <a:endParaRPr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Lysing blood clots that may form.</a:t>
                      </a:r>
                      <a:endParaRPr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b="1" lang="en-GB" sz="1200">
                          <a:solidFill>
                            <a:schemeClr val="dk2"/>
                          </a:solidFill>
                          <a:latin typeface="Titillium Web"/>
                          <a:ea typeface="Titillium Web"/>
                          <a:cs typeface="Titillium Web"/>
                          <a:sym typeface="Titillium Web"/>
                        </a:rPr>
                        <a:t>Endothelial cell stimulation results in expression of procoagulant proteins (e.g., tissue factor vWF) that contribute to local thrombus formation.</a:t>
                      </a:r>
                      <a:endParaRPr b="1"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b="1" lang="en-GB" sz="1200">
                          <a:solidFill>
                            <a:schemeClr val="dk2"/>
                          </a:solidFill>
                          <a:latin typeface="Titillium Web"/>
                          <a:ea typeface="Titillium Web"/>
                          <a:cs typeface="Titillium Web"/>
                          <a:sym typeface="Titillium Web"/>
                        </a:rPr>
                        <a:t>Loss of endothelial integrity expose underlying </a:t>
                      </a:r>
                      <a:r>
                        <a:rPr b="1" lang="en-GB" sz="1200">
                          <a:solidFill>
                            <a:srgbClr val="CC0000"/>
                          </a:solidFill>
                          <a:latin typeface="Titillium Web"/>
                          <a:ea typeface="Titillium Web"/>
                          <a:cs typeface="Titillium Web"/>
                          <a:sym typeface="Titillium Web"/>
                        </a:rPr>
                        <a:t>vWF</a:t>
                      </a:r>
                      <a:r>
                        <a:rPr b="1" lang="en-GB" sz="1200">
                          <a:solidFill>
                            <a:schemeClr val="dk2"/>
                          </a:solidFill>
                          <a:latin typeface="Titillium Web"/>
                          <a:ea typeface="Titillium Web"/>
                          <a:cs typeface="Titillium Web"/>
                          <a:sym typeface="Titillium Web"/>
                        </a:rPr>
                        <a:t> and basement membrane collagen, both substrate for platelet aggregation and thrombus formation.</a:t>
                      </a:r>
                      <a:endParaRPr b="1"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b="1" lang="en-GB" sz="1200">
                          <a:solidFill>
                            <a:schemeClr val="dk2"/>
                          </a:solidFill>
                          <a:latin typeface="Titillium Web"/>
                          <a:ea typeface="Titillium Web"/>
                          <a:cs typeface="Titillium Web"/>
                          <a:sym typeface="Titillium Web"/>
                        </a:rPr>
                        <a:t>Dysfunctional endothelial cells can produce more procoagulant factors (e.g., platelet adhesion molecules, tissue factor) or may synthesize less anticoagulant effectors (e.g., thrombomodulin, PGI2, t-PA).</a:t>
                      </a:r>
                      <a:endParaRPr b="1" sz="1200">
                        <a:solidFill>
                          <a:schemeClr val="dk2"/>
                        </a:solidFill>
                        <a:latin typeface="Titillium Web"/>
                        <a:ea typeface="Titillium Web"/>
                        <a:cs typeface="Titillium Web"/>
                        <a:sym typeface="Titillium Web"/>
                      </a:endParaRPr>
                    </a:p>
                  </a:txBody>
                  <a:tcPr marT="74300" marB="74300"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2564800">
                <a:tc>
                  <a:txBody>
                    <a:bodyPr/>
                    <a:lstStyle/>
                    <a:p>
                      <a:pPr indent="-317500" lvl="0" marL="457200" marR="0" rtl="0" algn="l">
                        <a:lnSpc>
                          <a:spcPct val="100000"/>
                        </a:lnSpc>
                        <a:spcBef>
                          <a:spcPts val="0"/>
                        </a:spcBef>
                        <a:spcAft>
                          <a:spcPts val="0"/>
                        </a:spcAft>
                        <a:buClr>
                          <a:schemeClr val="dk2"/>
                        </a:buClr>
                        <a:buSzPts val="1400"/>
                        <a:buFont typeface="Titillium Web"/>
                        <a:buChar char="❖"/>
                      </a:pPr>
                      <a:r>
                        <a:rPr b="1" lang="en-GB">
                          <a:solidFill>
                            <a:schemeClr val="dk2"/>
                          </a:solidFill>
                          <a:latin typeface="Titillium Web"/>
                          <a:ea typeface="Titillium Web"/>
                          <a:cs typeface="Titillium Web"/>
                          <a:sym typeface="Titillium Web"/>
                        </a:rPr>
                        <a:t>Coagulation Factors:</a:t>
                      </a:r>
                      <a:endParaRPr b="1">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Cabin"/>
                        <a:buChar char="❏"/>
                      </a:pPr>
                      <a:r>
                        <a:rPr b="1" lang="en-GB" sz="1200">
                          <a:solidFill>
                            <a:schemeClr val="dk2"/>
                          </a:solidFill>
                          <a:latin typeface="Titillium Web"/>
                          <a:ea typeface="Titillium Web"/>
                          <a:cs typeface="Titillium Web"/>
                          <a:sym typeface="Titillium Web"/>
                        </a:rPr>
                        <a:t>Coagulation occurs via the sequential enzymatic conversion of cascade of circulating and locally synthesized proteins.</a:t>
                      </a:r>
                      <a:endParaRPr b="1"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b="1" lang="en-GB" sz="1200">
                          <a:solidFill>
                            <a:schemeClr val="dk2"/>
                          </a:solidFill>
                          <a:latin typeface="Titillium Web"/>
                          <a:ea typeface="Titillium Web"/>
                          <a:cs typeface="Titillium Web"/>
                          <a:sym typeface="Titillium Web"/>
                        </a:rPr>
                        <a:t>Tissue factor elaborated at sites of injury is the most important initiator of coagulation cascade.</a:t>
                      </a:r>
                      <a:endParaRPr b="1"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b="1" lang="en-GB" sz="1200">
                          <a:solidFill>
                            <a:schemeClr val="dk2"/>
                          </a:solidFill>
                          <a:latin typeface="Titillium Web"/>
                          <a:ea typeface="Titillium Web"/>
                          <a:cs typeface="Titillium Web"/>
                          <a:sym typeface="Titillium Web"/>
                        </a:rPr>
                        <a:t>At the final stage of coagulation, thrombin converts fibrinogen into insoluble fibrin, which helps to form the </a:t>
                      </a:r>
                      <a:r>
                        <a:rPr b="1" lang="en-GB" sz="1200" u="sng">
                          <a:solidFill>
                            <a:schemeClr val="dk2"/>
                          </a:solidFill>
                          <a:latin typeface="Titillium Web"/>
                          <a:ea typeface="Titillium Web"/>
                          <a:cs typeface="Titillium Web"/>
                          <a:sym typeface="Titillium Web"/>
                        </a:rPr>
                        <a:t>definitive </a:t>
                      </a:r>
                      <a:r>
                        <a:rPr b="1" lang="en-GB" sz="1200">
                          <a:solidFill>
                            <a:schemeClr val="dk2"/>
                          </a:solidFill>
                          <a:latin typeface="Titillium Web"/>
                          <a:ea typeface="Titillium Web"/>
                          <a:cs typeface="Titillium Web"/>
                          <a:sym typeface="Titillium Web"/>
                        </a:rPr>
                        <a:t>hemostatic plug.</a:t>
                      </a:r>
                      <a:endParaRPr b="1"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b="1" lang="en-GB" sz="1200">
                          <a:solidFill>
                            <a:schemeClr val="dk2"/>
                          </a:solidFill>
                          <a:latin typeface="Titillium Web"/>
                          <a:ea typeface="Titillium Web"/>
                          <a:cs typeface="Titillium Web"/>
                          <a:sym typeface="Titillium Web"/>
                        </a:rPr>
                        <a:t>Coagulation is normally constrained to sites of vascular injury by:</a:t>
                      </a:r>
                      <a:endParaRPr b="1"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Limiting enzymatic activation to phospholipid complexes provided by activated platelets.</a:t>
                      </a:r>
                      <a:endParaRPr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Natural anticoagulants elaborated at the sites of endothelial injury or during activation of the coagulation cascade.</a:t>
                      </a:r>
                      <a:endParaRPr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Inducing of fibrinolytic pathways involving plasmin through the activities  various PAs.</a:t>
                      </a:r>
                      <a:endParaRPr sz="1200">
                        <a:solidFill>
                          <a:schemeClr val="dk2"/>
                        </a:solidFill>
                        <a:latin typeface="Titillium Web"/>
                        <a:ea typeface="Titillium Web"/>
                        <a:cs typeface="Titillium Web"/>
                        <a:sym typeface="Titillium Web"/>
                      </a:endParaRPr>
                    </a:p>
                  </a:txBody>
                  <a:tcPr marT="74300" marB="74300"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sp>
        <p:nvSpPr>
          <p:cNvPr id="221" name="Google Shape;221;p8"/>
          <p:cNvSpPr txBox="1"/>
          <p:nvPr/>
        </p:nvSpPr>
        <p:spPr>
          <a:xfrm rot="-5400000">
            <a:off x="-3295600" y="4247550"/>
            <a:ext cx="7312200" cy="439800"/>
          </a:xfrm>
          <a:prstGeom prst="rect">
            <a:avLst/>
          </a:prstGeom>
          <a:solidFill>
            <a:srgbClr val="3C78D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lang="en-GB" sz="1600">
                <a:solidFill>
                  <a:srgbClr val="FFFFFF"/>
                </a:solidFill>
                <a:latin typeface="Titillium Web"/>
                <a:ea typeface="Titillium Web"/>
                <a:cs typeface="Titillium Web"/>
                <a:sym typeface="Titillium Web"/>
              </a:rPr>
              <a:t>Hemostasis and Thrombosis</a:t>
            </a:r>
            <a:endParaRPr b="1" i="0" sz="500" u="none" cap="none" strike="noStrike">
              <a:solidFill>
                <a:srgbClr val="FFFFFF"/>
              </a:solidFill>
              <a:latin typeface="Titillium Web"/>
              <a:ea typeface="Titillium Web"/>
              <a:cs typeface="Titillium Web"/>
              <a:sym typeface="Titillium We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9"/>
          <p:cNvSpPr txBox="1"/>
          <p:nvPr/>
        </p:nvSpPr>
        <p:spPr>
          <a:xfrm>
            <a:off x="5251675" y="247900"/>
            <a:ext cx="126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3C78D8"/>
                </a:solidFill>
                <a:latin typeface="Titillium Web"/>
                <a:ea typeface="Titillium Web"/>
                <a:cs typeface="Titillium Web"/>
                <a:sym typeface="Titillium Web"/>
              </a:rPr>
              <a:t>Male slides. </a:t>
            </a:r>
            <a:endParaRPr/>
          </a:p>
        </p:txBody>
      </p:sp>
      <p:grpSp>
        <p:nvGrpSpPr>
          <p:cNvPr id="227" name="Google Shape;227;p9"/>
          <p:cNvGrpSpPr/>
          <p:nvPr/>
        </p:nvGrpSpPr>
        <p:grpSpPr>
          <a:xfrm>
            <a:off x="4951020" y="299477"/>
            <a:ext cx="300659" cy="297060"/>
            <a:chOff x="-1138843" y="4300472"/>
            <a:chExt cx="300659" cy="297030"/>
          </a:xfrm>
        </p:grpSpPr>
        <p:sp>
          <p:nvSpPr>
            <p:cNvPr id="228" name="Google Shape;228;p9"/>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9"/>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9"/>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9"/>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9"/>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9"/>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9"/>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9"/>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9"/>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45" name="Google Shape;245;p9"/>
          <p:cNvGraphicFramePr/>
          <p:nvPr/>
        </p:nvGraphicFramePr>
        <p:xfrm>
          <a:off x="3216184" y="1053310"/>
          <a:ext cx="3000000" cy="3000000"/>
        </p:xfrm>
        <a:graphic>
          <a:graphicData uri="http://schemas.openxmlformats.org/drawingml/2006/table">
            <a:tbl>
              <a:tblPr>
                <a:noFill/>
                <a:tableStyleId>{B5C1ED30-D672-44D1-B1A2-5959726030DA}</a:tableStyleId>
              </a:tblPr>
              <a:tblGrid>
                <a:gridCol w="3350400"/>
              </a:tblGrid>
              <a:tr h="418400">
                <a:tc>
                  <a:txBody>
                    <a:bodyPr/>
                    <a:lstStyle/>
                    <a:p>
                      <a:pPr indent="0" lvl="0" marL="0" rtl="0" algn="ctr">
                        <a:spcBef>
                          <a:spcPts val="0"/>
                        </a:spcBef>
                        <a:spcAft>
                          <a:spcPts val="0"/>
                        </a:spcAft>
                        <a:buNone/>
                      </a:pPr>
                      <a:r>
                        <a:rPr b="1" lang="en-GB">
                          <a:solidFill>
                            <a:srgbClr val="FFFFFF"/>
                          </a:solidFill>
                          <a:latin typeface="Titillium Web"/>
                          <a:ea typeface="Titillium Web"/>
                          <a:cs typeface="Titillium Web"/>
                          <a:sym typeface="Titillium Web"/>
                        </a:rPr>
                        <a:t>1-Vasoconstriction</a:t>
                      </a:r>
                      <a:r>
                        <a:rPr lang="en-GB"/>
                        <a:t> </a:t>
                      </a:r>
                      <a:endParaRPr/>
                    </a:p>
                  </a:txBody>
                  <a:tcPr marT="91425" marB="91425" marR="91425" marL="91425">
                    <a:solidFill>
                      <a:srgbClr val="3D85C6"/>
                    </a:solidFill>
                  </a:tcPr>
                </a:tc>
              </a:tr>
              <a:tr h="891150">
                <a:tc>
                  <a:txBody>
                    <a:bodyPr/>
                    <a:lstStyle/>
                    <a:p>
                      <a:pPr indent="-304800" lvl="0" marL="4572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After vascular injury, local neurohumoral factors induce a transient vasoconstriction.</a:t>
                      </a:r>
                      <a:endParaRPr sz="1200">
                        <a:solidFill>
                          <a:schemeClr val="dk2"/>
                        </a:solidFill>
                        <a:latin typeface="Titillium Web"/>
                        <a:ea typeface="Titillium Web"/>
                        <a:cs typeface="Titillium Web"/>
                        <a:sym typeface="Titillium Web"/>
                      </a:endParaRPr>
                    </a:p>
                  </a:txBody>
                  <a:tcPr marT="91425" marB="91425" marR="91425" marL="91425"/>
                </a:tc>
              </a:tr>
              <a:tr h="396200">
                <a:tc>
                  <a:txBody>
                    <a:bodyPr/>
                    <a:lstStyle/>
                    <a:p>
                      <a:pPr indent="0" lvl="0" marL="0" rtl="0" algn="ctr">
                        <a:spcBef>
                          <a:spcPts val="0"/>
                        </a:spcBef>
                        <a:spcAft>
                          <a:spcPts val="0"/>
                        </a:spcAft>
                        <a:buNone/>
                      </a:pPr>
                      <a:r>
                        <a:rPr b="1" lang="en-GB">
                          <a:solidFill>
                            <a:srgbClr val="FFFFFF"/>
                          </a:solidFill>
                        </a:rPr>
                        <a:t>2-Primary Hemostasis</a:t>
                      </a:r>
                      <a:endParaRPr b="1">
                        <a:solidFill>
                          <a:srgbClr val="FFFFFF"/>
                        </a:solidFill>
                      </a:endParaRPr>
                    </a:p>
                  </a:txBody>
                  <a:tcPr marT="91425" marB="91425" marR="91425" marL="91425">
                    <a:solidFill>
                      <a:srgbClr val="3D85C6"/>
                    </a:solidFill>
                  </a:tcPr>
                </a:tc>
              </a:tr>
              <a:tr h="2194525">
                <a:tc>
                  <a:txBody>
                    <a:bodyPr/>
                    <a:lstStyle/>
                    <a:p>
                      <a:pPr indent="-304800" lvl="0" marL="4572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Platelet adhere (via GpIB receptors) to exposed extracellular matrix (ECM) by binding to von Willebrand factor (vWF) and are activated, undergoing a shape change and granule release. Released adenosine diphosphate (ADP) and thromboxane A2 (TXA2) lead to further platelet aggregation (via binding of fibrinogen to platelet GpIlb-IIIa receptors), to form the primary hemostatic plug. </a:t>
                      </a:r>
                      <a:endParaRPr sz="1200">
                        <a:solidFill>
                          <a:schemeClr val="dk2"/>
                        </a:solidFill>
                        <a:latin typeface="Titillium Web"/>
                        <a:ea typeface="Titillium Web"/>
                        <a:cs typeface="Titillium Web"/>
                        <a:sym typeface="Titillium Web"/>
                      </a:endParaRPr>
                    </a:p>
                  </a:txBody>
                  <a:tcPr marT="91425" marB="91425" marR="91425" marL="91425"/>
                </a:tc>
              </a:tr>
            </a:tbl>
          </a:graphicData>
        </a:graphic>
      </p:graphicFrame>
      <p:graphicFrame>
        <p:nvGraphicFramePr>
          <p:cNvPr id="246" name="Google Shape;246;p9"/>
          <p:cNvGraphicFramePr/>
          <p:nvPr/>
        </p:nvGraphicFramePr>
        <p:xfrm>
          <a:off x="3216163" y="5410375"/>
          <a:ext cx="3000000" cy="3000000"/>
        </p:xfrm>
        <a:graphic>
          <a:graphicData uri="http://schemas.openxmlformats.org/drawingml/2006/table">
            <a:tbl>
              <a:tblPr>
                <a:noFill/>
                <a:tableStyleId>{B5C1ED30-D672-44D1-B1A2-5959726030DA}</a:tableStyleId>
              </a:tblPr>
              <a:tblGrid>
                <a:gridCol w="3350400"/>
              </a:tblGrid>
              <a:tr h="480650">
                <a:tc>
                  <a:txBody>
                    <a:bodyPr/>
                    <a:lstStyle/>
                    <a:p>
                      <a:pPr indent="0" lvl="0" marL="0" rtl="0" algn="ctr">
                        <a:spcBef>
                          <a:spcPts val="0"/>
                        </a:spcBef>
                        <a:spcAft>
                          <a:spcPts val="0"/>
                        </a:spcAft>
                        <a:buNone/>
                      </a:pPr>
                      <a:r>
                        <a:rPr b="1" lang="en-GB">
                          <a:solidFill>
                            <a:schemeClr val="lt1"/>
                          </a:solidFill>
                          <a:latin typeface="Titillium Web"/>
                          <a:ea typeface="Titillium Web"/>
                          <a:cs typeface="Titillium Web"/>
                          <a:sym typeface="Titillium Web"/>
                        </a:rPr>
                        <a:t>3-Secondary Hemostasis</a:t>
                      </a:r>
                      <a:endParaRPr b="1">
                        <a:solidFill>
                          <a:schemeClr val="lt1"/>
                        </a:solidFill>
                        <a:latin typeface="Titillium Web"/>
                        <a:ea typeface="Titillium Web"/>
                        <a:cs typeface="Titillium Web"/>
                        <a:sym typeface="Titillium Web"/>
                      </a:endParaRPr>
                    </a:p>
                  </a:txBody>
                  <a:tcPr marT="91425" marB="91425" marR="91425" marL="91425">
                    <a:solidFill>
                      <a:srgbClr val="3D85C6"/>
                    </a:solidFill>
                  </a:tcPr>
                </a:tc>
              </a:tr>
              <a:tr h="1470600">
                <a:tc>
                  <a:txBody>
                    <a:bodyPr/>
                    <a:lstStyle/>
                    <a:p>
                      <a:pPr indent="-304800" lvl="0" marL="4572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Local activation of the coagulation cascade (involving tissue factor and platelet phospholipids) results in fibrin polymerization, “cementing” the platelets into a definitive secondary hemostatic plug.</a:t>
                      </a:r>
                      <a:endParaRPr sz="1200">
                        <a:solidFill>
                          <a:schemeClr val="dk2"/>
                        </a:solidFill>
                        <a:latin typeface="Titillium Web"/>
                        <a:ea typeface="Titillium Web"/>
                        <a:cs typeface="Titillium Web"/>
                        <a:sym typeface="Titillium Web"/>
                      </a:endParaRPr>
                    </a:p>
                  </a:txBody>
                  <a:tcPr marT="91425" marB="91425" marR="91425" marL="91425"/>
                </a:tc>
              </a:tr>
              <a:tr h="438150">
                <a:tc>
                  <a:txBody>
                    <a:bodyPr/>
                    <a:lstStyle/>
                    <a:p>
                      <a:pPr indent="0" lvl="0" marL="0" rtl="0" algn="ctr">
                        <a:spcBef>
                          <a:spcPts val="0"/>
                        </a:spcBef>
                        <a:spcAft>
                          <a:spcPts val="0"/>
                        </a:spcAft>
                        <a:buNone/>
                      </a:pPr>
                      <a:r>
                        <a:rPr b="1" lang="en-GB">
                          <a:solidFill>
                            <a:schemeClr val="lt1"/>
                          </a:solidFill>
                          <a:latin typeface="Titillium Web"/>
                          <a:ea typeface="Titillium Web"/>
                          <a:cs typeface="Titillium Web"/>
                          <a:sym typeface="Titillium Web"/>
                        </a:rPr>
                        <a:t>4-Thrombus and Antithrombotic Events</a:t>
                      </a:r>
                      <a:endParaRPr b="1">
                        <a:solidFill>
                          <a:schemeClr val="lt1"/>
                        </a:solidFill>
                        <a:latin typeface="Titillium Web"/>
                        <a:ea typeface="Titillium Web"/>
                        <a:cs typeface="Titillium Web"/>
                        <a:sym typeface="Titillium Web"/>
                      </a:endParaRPr>
                    </a:p>
                  </a:txBody>
                  <a:tcPr marT="91425" marB="91425" marR="91425" marL="91425">
                    <a:solidFill>
                      <a:srgbClr val="3D85C6"/>
                    </a:solidFill>
                  </a:tcPr>
                </a:tc>
              </a:tr>
              <a:tr h="1120150">
                <a:tc>
                  <a:txBody>
                    <a:bodyPr/>
                    <a:lstStyle/>
                    <a:p>
                      <a:pPr indent="-304800" lvl="0" marL="4572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Counter-regulatory mechanisms, such as release of t-PA )tissue plasminogen activator, a fibrinolytic product), and thrombomodulin (interfering with coagulation cascade), limit the hemostatic process to the site of injury.</a:t>
                      </a:r>
                      <a:endParaRPr sz="1200">
                        <a:solidFill>
                          <a:schemeClr val="dk2"/>
                        </a:solidFill>
                        <a:latin typeface="Titillium Web"/>
                        <a:ea typeface="Titillium Web"/>
                        <a:cs typeface="Titillium Web"/>
                        <a:sym typeface="Titillium Web"/>
                      </a:endParaRPr>
                    </a:p>
                  </a:txBody>
                  <a:tcPr marT="91425" marB="91425" marR="91425" marL="91425"/>
                </a:tc>
              </a:tr>
            </a:tbl>
          </a:graphicData>
        </a:graphic>
      </p:graphicFrame>
      <p:pic>
        <p:nvPicPr>
          <p:cNvPr id="247" name="Google Shape;247;p9"/>
          <p:cNvPicPr preferRelativeResize="0"/>
          <p:nvPr/>
        </p:nvPicPr>
        <p:blipFill>
          <a:blip r:embed="rId3">
            <a:alphaModFix/>
          </a:blip>
          <a:stretch>
            <a:fillRect/>
          </a:stretch>
        </p:blipFill>
        <p:spPr>
          <a:xfrm>
            <a:off x="202375" y="2759050"/>
            <a:ext cx="2806750" cy="2194525"/>
          </a:xfrm>
          <a:prstGeom prst="rect">
            <a:avLst/>
          </a:prstGeom>
          <a:noFill/>
          <a:ln>
            <a:noFill/>
          </a:ln>
        </p:spPr>
      </p:pic>
      <p:pic>
        <p:nvPicPr>
          <p:cNvPr id="248" name="Google Shape;248;p9"/>
          <p:cNvPicPr preferRelativeResize="0"/>
          <p:nvPr/>
        </p:nvPicPr>
        <p:blipFill>
          <a:blip r:embed="rId4">
            <a:alphaModFix/>
          </a:blip>
          <a:stretch>
            <a:fillRect/>
          </a:stretch>
        </p:blipFill>
        <p:spPr>
          <a:xfrm>
            <a:off x="202375" y="5557175"/>
            <a:ext cx="2806750" cy="1646883"/>
          </a:xfrm>
          <a:prstGeom prst="rect">
            <a:avLst/>
          </a:prstGeom>
          <a:noFill/>
          <a:ln>
            <a:noFill/>
          </a:ln>
        </p:spPr>
      </p:pic>
      <p:pic>
        <p:nvPicPr>
          <p:cNvPr id="249" name="Google Shape;249;p9"/>
          <p:cNvPicPr preferRelativeResize="0"/>
          <p:nvPr/>
        </p:nvPicPr>
        <p:blipFill>
          <a:blip r:embed="rId5">
            <a:alphaModFix/>
          </a:blip>
          <a:stretch>
            <a:fillRect/>
          </a:stretch>
        </p:blipFill>
        <p:spPr>
          <a:xfrm>
            <a:off x="202375" y="7470000"/>
            <a:ext cx="2806749" cy="1534600"/>
          </a:xfrm>
          <a:prstGeom prst="rect">
            <a:avLst/>
          </a:prstGeom>
          <a:noFill/>
          <a:ln>
            <a:noFill/>
          </a:ln>
        </p:spPr>
      </p:pic>
      <p:sp>
        <p:nvSpPr>
          <p:cNvPr id="250" name="Google Shape;250;p9"/>
          <p:cNvSpPr/>
          <p:nvPr/>
        </p:nvSpPr>
        <p:spPr>
          <a:xfrm>
            <a:off x="-520850" y="-55400"/>
            <a:ext cx="3413100" cy="1939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txBox="1"/>
          <p:nvPr>
            <p:ph type="title"/>
          </p:nvPr>
        </p:nvSpPr>
        <p:spPr>
          <a:xfrm>
            <a:off x="1877700" y="170350"/>
            <a:ext cx="2368200" cy="555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2400">
                <a:solidFill>
                  <a:schemeClr val="dk2"/>
                </a:solidFill>
                <a:latin typeface="Titillium Web"/>
                <a:ea typeface="Titillium Web"/>
                <a:cs typeface="Titillium Web"/>
                <a:sym typeface="Titillium Web"/>
              </a:rPr>
              <a:t>       Hemostasis:</a:t>
            </a:r>
            <a:endParaRPr sz="2400">
              <a:solidFill>
                <a:schemeClr val="dk2"/>
              </a:solidFill>
              <a:latin typeface="Titillium Web"/>
              <a:ea typeface="Titillium Web"/>
              <a:cs typeface="Titillium Web"/>
              <a:sym typeface="Titillium Web"/>
            </a:endParaRPr>
          </a:p>
        </p:txBody>
      </p:sp>
      <p:grpSp>
        <p:nvGrpSpPr>
          <p:cNvPr id="252" name="Google Shape;252;p9"/>
          <p:cNvGrpSpPr/>
          <p:nvPr/>
        </p:nvGrpSpPr>
        <p:grpSpPr>
          <a:xfrm>
            <a:off x="2039520" y="299471"/>
            <a:ext cx="300659" cy="297060"/>
            <a:chOff x="-1017593" y="4240422"/>
            <a:chExt cx="300659" cy="297030"/>
          </a:xfrm>
        </p:grpSpPr>
        <p:sp>
          <p:nvSpPr>
            <p:cNvPr id="253" name="Google Shape;253;p9"/>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9"/>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9"/>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70" name="Google Shape;270;p9"/>
          <p:cNvPicPr preferRelativeResize="0"/>
          <p:nvPr/>
        </p:nvPicPr>
        <p:blipFill>
          <a:blip r:embed="rId6">
            <a:alphaModFix/>
          </a:blip>
          <a:stretch>
            <a:fillRect/>
          </a:stretch>
        </p:blipFill>
        <p:spPr>
          <a:xfrm>
            <a:off x="202367" y="1053289"/>
            <a:ext cx="2806750" cy="1354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0"/>
          <p:cNvSpPr txBox="1"/>
          <p:nvPr>
            <p:ph type="title"/>
          </p:nvPr>
        </p:nvSpPr>
        <p:spPr>
          <a:xfrm>
            <a:off x="1877700" y="170350"/>
            <a:ext cx="2368200" cy="555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2400">
                <a:solidFill>
                  <a:schemeClr val="dk2"/>
                </a:solidFill>
                <a:latin typeface="Titillium Web"/>
                <a:ea typeface="Titillium Web"/>
                <a:cs typeface="Titillium Web"/>
                <a:sym typeface="Titillium Web"/>
              </a:rPr>
              <a:t>       Hemostasis:</a:t>
            </a:r>
            <a:endParaRPr sz="2400">
              <a:solidFill>
                <a:schemeClr val="dk2"/>
              </a:solidFill>
              <a:latin typeface="Titillium Web"/>
              <a:ea typeface="Titillium Web"/>
              <a:cs typeface="Titillium Web"/>
              <a:sym typeface="Titillium Web"/>
            </a:endParaRPr>
          </a:p>
        </p:txBody>
      </p:sp>
      <p:grpSp>
        <p:nvGrpSpPr>
          <p:cNvPr id="276" name="Google Shape;276;p10"/>
          <p:cNvGrpSpPr/>
          <p:nvPr/>
        </p:nvGrpSpPr>
        <p:grpSpPr>
          <a:xfrm>
            <a:off x="2039520" y="299471"/>
            <a:ext cx="300659" cy="297060"/>
            <a:chOff x="-1017593" y="4240422"/>
            <a:chExt cx="300659" cy="297030"/>
          </a:xfrm>
        </p:grpSpPr>
        <p:sp>
          <p:nvSpPr>
            <p:cNvPr id="277" name="Google Shape;277;p10"/>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0"/>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0"/>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0"/>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0"/>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0"/>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0"/>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0"/>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0"/>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0"/>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0"/>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0"/>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 name="Google Shape;294;p10"/>
          <p:cNvSpPr txBox="1"/>
          <p:nvPr/>
        </p:nvSpPr>
        <p:spPr>
          <a:xfrm>
            <a:off x="5251675" y="247900"/>
            <a:ext cx="126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3C78D8"/>
                </a:solidFill>
                <a:latin typeface="Titillium Web"/>
                <a:ea typeface="Titillium Web"/>
                <a:cs typeface="Titillium Web"/>
                <a:sym typeface="Titillium Web"/>
              </a:rPr>
              <a:t>Male slides. </a:t>
            </a:r>
            <a:endParaRPr/>
          </a:p>
        </p:txBody>
      </p:sp>
      <p:grpSp>
        <p:nvGrpSpPr>
          <p:cNvPr id="295" name="Google Shape;295;p10"/>
          <p:cNvGrpSpPr/>
          <p:nvPr/>
        </p:nvGrpSpPr>
        <p:grpSpPr>
          <a:xfrm>
            <a:off x="4951020" y="299477"/>
            <a:ext cx="300659" cy="297060"/>
            <a:chOff x="-1138843" y="4300472"/>
            <a:chExt cx="300659" cy="297030"/>
          </a:xfrm>
        </p:grpSpPr>
        <p:sp>
          <p:nvSpPr>
            <p:cNvPr id="296" name="Google Shape;296;p10"/>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0"/>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0"/>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0"/>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0"/>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0"/>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0"/>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0"/>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0"/>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0"/>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0"/>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0"/>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0"/>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0"/>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0"/>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0"/>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0"/>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313" name="Google Shape;313;p10"/>
          <p:cNvGraphicFramePr/>
          <p:nvPr/>
        </p:nvGraphicFramePr>
        <p:xfrm>
          <a:off x="199459" y="2853060"/>
          <a:ext cx="3000000" cy="3000000"/>
        </p:xfrm>
        <a:graphic>
          <a:graphicData uri="http://schemas.openxmlformats.org/drawingml/2006/table">
            <a:tbl>
              <a:tblPr>
                <a:noFill/>
                <a:tableStyleId>{B5C1ED30-D672-44D1-B1A2-5959726030DA}</a:tableStyleId>
              </a:tblPr>
              <a:tblGrid>
                <a:gridCol w="3016725"/>
              </a:tblGrid>
              <a:tr h="1828775">
                <a:tc>
                  <a:txBody>
                    <a:bodyPr/>
                    <a:lstStyle/>
                    <a:p>
                      <a:pPr indent="-304800" lvl="0" marL="457200" rtl="0" algn="l">
                        <a:spcBef>
                          <a:spcPts val="0"/>
                        </a:spcBef>
                        <a:spcAft>
                          <a:spcPts val="0"/>
                        </a:spcAft>
                        <a:buClr>
                          <a:schemeClr val="dk2"/>
                        </a:buClr>
                        <a:buSzPts val="1200"/>
                        <a:buFont typeface="Titillium Web"/>
                        <a:buChar char="❖"/>
                      </a:pPr>
                      <a:r>
                        <a:rPr b="1" lang="en-GB" sz="1200">
                          <a:solidFill>
                            <a:schemeClr val="dk2"/>
                          </a:solidFill>
                          <a:latin typeface="Titillium Web"/>
                          <a:ea typeface="Titillium Web"/>
                          <a:cs typeface="Titillium Web"/>
                          <a:sym typeface="Titillium Web"/>
                        </a:rPr>
                        <a:t>Additional reading:</a:t>
                      </a:r>
                      <a:endParaRPr b="1" sz="1200">
                        <a:solidFill>
                          <a:schemeClr val="dk2"/>
                        </a:solidFill>
                        <a:latin typeface="Titillium Web"/>
                        <a:ea typeface="Titillium Web"/>
                        <a:cs typeface="Titillium Web"/>
                        <a:sym typeface="Titillium Web"/>
                      </a:endParaRPr>
                    </a:p>
                    <a:p>
                      <a:pPr indent="-304800" lvl="0" marL="4572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Anti- and procoagulant activities of endothelium. NO, nitric oxide; PGI2, prostacyclin; t-PA, tissue plasminogen activator; vWF, von Willebrand factor. The thrombin receptor is also called a protease-activated receptor (PAR)</a:t>
                      </a:r>
                      <a:endParaRPr sz="1200">
                        <a:solidFill>
                          <a:schemeClr val="dk2"/>
                        </a:solidFill>
                        <a:latin typeface="Titillium Web"/>
                        <a:ea typeface="Titillium Web"/>
                        <a:cs typeface="Titillium Web"/>
                        <a:sym typeface="Titillium Web"/>
                      </a:endParaRPr>
                    </a:p>
                  </a:txBody>
                  <a:tcPr marT="91425" marB="91425" marR="91425" marL="91425"/>
                </a:tc>
              </a:tr>
            </a:tbl>
          </a:graphicData>
        </a:graphic>
      </p:graphicFrame>
      <p:graphicFrame>
        <p:nvGraphicFramePr>
          <p:cNvPr id="314" name="Google Shape;314;p10"/>
          <p:cNvGraphicFramePr/>
          <p:nvPr/>
        </p:nvGraphicFramePr>
        <p:xfrm>
          <a:off x="3490425" y="2853050"/>
          <a:ext cx="3000000" cy="3000000"/>
        </p:xfrm>
        <a:graphic>
          <a:graphicData uri="http://schemas.openxmlformats.org/drawingml/2006/table">
            <a:tbl>
              <a:tblPr>
                <a:noFill/>
                <a:tableStyleId>{B5C1ED30-D672-44D1-B1A2-5959726030DA}</a:tableStyleId>
              </a:tblPr>
              <a:tblGrid>
                <a:gridCol w="3221825"/>
              </a:tblGrid>
              <a:tr h="1645900">
                <a:tc>
                  <a:txBody>
                    <a:bodyPr/>
                    <a:lstStyle/>
                    <a:p>
                      <a:pPr indent="-304800" lvl="0" marL="4572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Platelet adhesion and aggregation. Von Willebrand factor function as an adhesion bridge between subendothelial collagen and the glycoprotein Ib (GpIb) platelet receptor. Aggregation is accomplished by binding of fibrinogen to platelet GpIIb- IIIa receptors and bridging many platelets together. ADP, adenosine diphosphate. </a:t>
                      </a:r>
                      <a:endParaRPr sz="1200">
                        <a:solidFill>
                          <a:schemeClr val="dk2"/>
                        </a:solidFill>
                        <a:latin typeface="Titillium Web"/>
                        <a:ea typeface="Titillium Web"/>
                        <a:cs typeface="Titillium Web"/>
                        <a:sym typeface="Titillium Web"/>
                      </a:endParaRPr>
                    </a:p>
                  </a:txBody>
                  <a:tcPr marT="91425" marB="91425" marR="91425" marL="91425"/>
                </a:tc>
              </a:tr>
            </a:tbl>
          </a:graphicData>
        </a:graphic>
      </p:graphicFrame>
      <p:graphicFrame>
        <p:nvGraphicFramePr>
          <p:cNvPr id="315" name="Google Shape;315;p10"/>
          <p:cNvGraphicFramePr/>
          <p:nvPr/>
        </p:nvGraphicFramePr>
        <p:xfrm>
          <a:off x="199459" y="7046835"/>
          <a:ext cx="3000000" cy="3000000"/>
        </p:xfrm>
        <a:graphic>
          <a:graphicData uri="http://schemas.openxmlformats.org/drawingml/2006/table">
            <a:tbl>
              <a:tblPr>
                <a:noFill/>
                <a:tableStyleId>{B5C1ED30-D672-44D1-B1A2-5959726030DA}</a:tableStyleId>
              </a:tblPr>
              <a:tblGrid>
                <a:gridCol w="3016725"/>
              </a:tblGrid>
              <a:tr h="1586050">
                <a:tc>
                  <a:txBody>
                    <a:bodyPr/>
                    <a:lstStyle/>
                    <a:p>
                      <a:pPr indent="-304800" lvl="0" marL="457200" rtl="0" algn="l">
                        <a:spcBef>
                          <a:spcPts val="0"/>
                        </a:spcBef>
                        <a:spcAft>
                          <a:spcPts val="0"/>
                        </a:spcAft>
                        <a:buClr>
                          <a:schemeClr val="dk2"/>
                        </a:buClr>
                        <a:buSzPts val="1200"/>
                        <a:buFont typeface="Titillium Web"/>
                        <a:buChar char="❖"/>
                      </a:pPr>
                      <a:r>
                        <a:rPr b="1" lang="en-GB" sz="1200">
                          <a:solidFill>
                            <a:schemeClr val="dk2"/>
                          </a:solidFill>
                          <a:latin typeface="Titillium Web"/>
                          <a:ea typeface="Titillium Web"/>
                          <a:cs typeface="Titillium Web"/>
                          <a:sym typeface="Titillium Web"/>
                        </a:rPr>
                        <a:t>The details of the diagram are additional reading:</a:t>
                      </a:r>
                      <a:endParaRPr b="1" sz="1200">
                        <a:solidFill>
                          <a:schemeClr val="dk2"/>
                        </a:solidFill>
                        <a:latin typeface="Titillium Web"/>
                        <a:ea typeface="Titillium Web"/>
                        <a:cs typeface="Titillium Web"/>
                        <a:sym typeface="Titillium Web"/>
                      </a:endParaRPr>
                    </a:p>
                    <a:p>
                      <a:pPr indent="-304800" lvl="0" marL="4572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The classical coagulation cascade. Note the common link between the intrinsic and extrinsic pathways at the level of factor IX activation. Factors in red boxes represents inactive molecules; activated factors are indicated with a lower-case </a:t>
                      </a:r>
                      <a:r>
                        <a:rPr i="1" lang="en-GB" sz="1200">
                          <a:solidFill>
                            <a:schemeClr val="dk2"/>
                          </a:solidFill>
                          <a:latin typeface="Titillium Web"/>
                          <a:ea typeface="Titillium Web"/>
                          <a:cs typeface="Titillium Web"/>
                          <a:sym typeface="Titillium Web"/>
                        </a:rPr>
                        <a:t>a </a:t>
                      </a:r>
                      <a:r>
                        <a:rPr lang="en-GB" sz="1200">
                          <a:solidFill>
                            <a:schemeClr val="dk2"/>
                          </a:solidFill>
                          <a:latin typeface="Titillium Web"/>
                          <a:ea typeface="Titillium Web"/>
                          <a:cs typeface="Titillium Web"/>
                          <a:sym typeface="Titillium Web"/>
                        </a:rPr>
                        <a:t>and a green box. HMWK, high-molecular-weight kininogen.</a:t>
                      </a:r>
                      <a:endParaRPr sz="1200">
                        <a:solidFill>
                          <a:schemeClr val="dk2"/>
                        </a:solidFill>
                        <a:latin typeface="Titillium Web"/>
                        <a:ea typeface="Titillium Web"/>
                        <a:cs typeface="Titillium Web"/>
                        <a:sym typeface="Titillium Web"/>
                      </a:endParaRPr>
                    </a:p>
                    <a:p>
                      <a:pPr indent="-304800" lvl="0" marL="4572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This reaction requires vitamin K as a cofactor.</a:t>
                      </a:r>
                      <a:endParaRPr sz="1200">
                        <a:solidFill>
                          <a:schemeClr val="dk2"/>
                        </a:solidFill>
                        <a:latin typeface="Titillium Web"/>
                        <a:ea typeface="Titillium Web"/>
                        <a:cs typeface="Titillium Web"/>
                        <a:sym typeface="Titillium Web"/>
                      </a:endParaRPr>
                    </a:p>
                  </a:txBody>
                  <a:tcPr marT="91425" marB="91425" marR="91425" marL="91425"/>
                </a:tc>
              </a:tr>
            </a:tbl>
          </a:graphicData>
        </a:graphic>
      </p:graphicFrame>
      <p:graphicFrame>
        <p:nvGraphicFramePr>
          <p:cNvPr id="316" name="Google Shape;316;p10"/>
          <p:cNvGraphicFramePr/>
          <p:nvPr/>
        </p:nvGraphicFramePr>
        <p:xfrm>
          <a:off x="3490425" y="7289125"/>
          <a:ext cx="3000000" cy="3000000"/>
        </p:xfrm>
        <a:graphic>
          <a:graphicData uri="http://schemas.openxmlformats.org/drawingml/2006/table">
            <a:tbl>
              <a:tblPr>
                <a:noFill/>
                <a:tableStyleId>{B5C1ED30-D672-44D1-B1A2-5959726030DA}</a:tableStyleId>
              </a:tblPr>
              <a:tblGrid>
                <a:gridCol w="3221825"/>
              </a:tblGrid>
              <a:tr h="1140250">
                <a:tc>
                  <a:txBody>
                    <a:bodyPr/>
                    <a:lstStyle/>
                    <a:p>
                      <a:pPr indent="-304800" lvl="0" marL="4572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The fibrinolytic system, illustrating various plasminogen activators and inhibitors, major players include t-PA.</a:t>
                      </a:r>
                      <a:endParaRPr sz="1200">
                        <a:solidFill>
                          <a:schemeClr val="dk2"/>
                        </a:solidFill>
                        <a:latin typeface="Titillium Web"/>
                        <a:ea typeface="Titillium Web"/>
                        <a:cs typeface="Titillium Web"/>
                        <a:sym typeface="Titillium Web"/>
                      </a:endParaRPr>
                    </a:p>
                  </a:txBody>
                  <a:tcPr marT="91425" marB="91425" marR="91425" marL="91425"/>
                </a:tc>
              </a:tr>
            </a:tbl>
          </a:graphicData>
        </a:graphic>
      </p:graphicFrame>
      <p:pic>
        <p:nvPicPr>
          <p:cNvPr id="317" name="Google Shape;317;p10"/>
          <p:cNvPicPr preferRelativeResize="0"/>
          <p:nvPr/>
        </p:nvPicPr>
        <p:blipFill>
          <a:blip r:embed="rId3">
            <a:alphaModFix/>
          </a:blip>
          <a:stretch>
            <a:fillRect/>
          </a:stretch>
        </p:blipFill>
        <p:spPr>
          <a:xfrm>
            <a:off x="200475" y="857725"/>
            <a:ext cx="3016725" cy="1853250"/>
          </a:xfrm>
          <a:prstGeom prst="rect">
            <a:avLst/>
          </a:prstGeom>
          <a:noFill/>
          <a:ln>
            <a:noFill/>
          </a:ln>
        </p:spPr>
      </p:pic>
      <p:pic>
        <p:nvPicPr>
          <p:cNvPr id="318" name="Google Shape;318;p10"/>
          <p:cNvPicPr preferRelativeResize="0"/>
          <p:nvPr/>
        </p:nvPicPr>
        <p:blipFill>
          <a:blip r:embed="rId4">
            <a:alphaModFix/>
          </a:blip>
          <a:stretch>
            <a:fillRect/>
          </a:stretch>
        </p:blipFill>
        <p:spPr>
          <a:xfrm>
            <a:off x="3551125" y="1004600"/>
            <a:ext cx="3221825" cy="1569499"/>
          </a:xfrm>
          <a:prstGeom prst="rect">
            <a:avLst/>
          </a:prstGeom>
          <a:noFill/>
          <a:ln>
            <a:noFill/>
          </a:ln>
        </p:spPr>
      </p:pic>
      <p:pic>
        <p:nvPicPr>
          <p:cNvPr id="319" name="Google Shape;319;p10"/>
          <p:cNvPicPr preferRelativeResize="0"/>
          <p:nvPr/>
        </p:nvPicPr>
        <p:blipFill>
          <a:blip r:embed="rId5">
            <a:alphaModFix/>
          </a:blip>
          <a:stretch>
            <a:fillRect/>
          </a:stretch>
        </p:blipFill>
        <p:spPr>
          <a:xfrm>
            <a:off x="265725" y="4958513"/>
            <a:ext cx="2884176" cy="1811625"/>
          </a:xfrm>
          <a:prstGeom prst="rect">
            <a:avLst/>
          </a:prstGeom>
          <a:noFill/>
          <a:ln>
            <a:noFill/>
          </a:ln>
        </p:spPr>
      </p:pic>
      <p:pic>
        <p:nvPicPr>
          <p:cNvPr id="320" name="Google Shape;320;p10"/>
          <p:cNvPicPr preferRelativeResize="0"/>
          <p:nvPr/>
        </p:nvPicPr>
        <p:blipFill>
          <a:blip r:embed="rId6">
            <a:alphaModFix/>
          </a:blip>
          <a:stretch>
            <a:fillRect/>
          </a:stretch>
        </p:blipFill>
        <p:spPr>
          <a:xfrm>
            <a:off x="3659250" y="5071085"/>
            <a:ext cx="2884175" cy="1811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1"/>
          <p:cNvSpPr txBox="1"/>
          <p:nvPr>
            <p:ph type="title"/>
          </p:nvPr>
        </p:nvSpPr>
        <p:spPr>
          <a:xfrm>
            <a:off x="2150250" y="137675"/>
            <a:ext cx="3102600" cy="555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2400">
                <a:solidFill>
                  <a:schemeClr val="dk2"/>
                </a:solidFill>
                <a:latin typeface="Titillium Web"/>
                <a:ea typeface="Titillium Web"/>
                <a:cs typeface="Titillium Web"/>
                <a:sym typeface="Titillium Web"/>
              </a:rPr>
              <a:t>        </a:t>
            </a:r>
            <a:r>
              <a:rPr lang="en-GB" sz="2400">
                <a:solidFill>
                  <a:schemeClr val="dk2"/>
                </a:solidFill>
                <a:latin typeface="Titillium Web"/>
                <a:ea typeface="Titillium Web"/>
                <a:cs typeface="Titillium Web"/>
                <a:sym typeface="Titillium Web"/>
              </a:rPr>
              <a:t>Definitiones:</a:t>
            </a:r>
            <a:endParaRPr sz="2400">
              <a:solidFill>
                <a:schemeClr val="dk2"/>
              </a:solidFill>
              <a:latin typeface="Titillium Web"/>
              <a:ea typeface="Titillium Web"/>
              <a:cs typeface="Titillium Web"/>
              <a:sym typeface="Titillium Web"/>
            </a:endParaRPr>
          </a:p>
        </p:txBody>
      </p:sp>
      <p:sp>
        <p:nvSpPr>
          <p:cNvPr id="326" name="Google Shape;326;p11"/>
          <p:cNvSpPr/>
          <p:nvPr/>
        </p:nvSpPr>
        <p:spPr>
          <a:xfrm>
            <a:off x="602100" y="705250"/>
            <a:ext cx="5128650" cy="1247940"/>
          </a:xfrm>
          <a:prstGeom prst="flowChartTerminator">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p:nvPr/>
        </p:nvSpPr>
        <p:spPr>
          <a:xfrm>
            <a:off x="139400" y="635925"/>
            <a:ext cx="1760700" cy="1317600"/>
          </a:xfrm>
          <a:prstGeom prst="ellipse">
            <a:avLst/>
          </a:prstGeom>
          <a:solidFill>
            <a:srgbClr val="CFE2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dk2"/>
                </a:solidFill>
                <a:latin typeface="Titillium Web"/>
                <a:ea typeface="Titillium Web"/>
                <a:cs typeface="Titillium Web"/>
                <a:sym typeface="Titillium Web"/>
              </a:rPr>
              <a:t>Thrombosis</a:t>
            </a:r>
            <a:endParaRPr b="1" sz="1600">
              <a:solidFill>
                <a:schemeClr val="dk2"/>
              </a:solidFill>
              <a:latin typeface="Titillium Web"/>
              <a:ea typeface="Titillium Web"/>
              <a:cs typeface="Titillium Web"/>
              <a:sym typeface="Titillium Web"/>
            </a:endParaRPr>
          </a:p>
        </p:txBody>
      </p:sp>
      <p:sp>
        <p:nvSpPr>
          <p:cNvPr id="328" name="Google Shape;328;p11"/>
          <p:cNvSpPr txBox="1"/>
          <p:nvPr/>
        </p:nvSpPr>
        <p:spPr>
          <a:xfrm>
            <a:off x="1773596" y="779122"/>
            <a:ext cx="3852000" cy="11004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Clr>
                <a:srgbClr val="44546A"/>
              </a:buClr>
              <a:buSzPts val="1200"/>
              <a:buFont typeface="Titillium Web"/>
              <a:buChar char="❖"/>
            </a:pPr>
            <a:r>
              <a:rPr lang="en-GB" sz="1100">
                <a:solidFill>
                  <a:srgbClr val="44546A"/>
                </a:solidFill>
                <a:latin typeface="Titillium Web"/>
                <a:ea typeface="Titillium Web"/>
                <a:cs typeface="Titillium Web"/>
                <a:sym typeface="Titillium Web"/>
              </a:rPr>
              <a:t>It is a process by which a thrombus is formed. It represents hemostasis in the intact vascular system     </a:t>
            </a:r>
            <a:r>
              <a:rPr lang="en-GB" sz="1100">
                <a:solidFill>
                  <a:srgbClr val="3C78D8"/>
                </a:solidFill>
                <a:latin typeface="Titillium Web"/>
                <a:ea typeface="Titillium Web"/>
                <a:cs typeface="Titillium Web"/>
                <a:sym typeface="Titillium Web"/>
              </a:rPr>
              <a:t>( </a:t>
            </a:r>
            <a:r>
              <a:rPr lang="en-GB" sz="1100">
                <a:solidFill>
                  <a:srgbClr val="3C78D8"/>
                </a:solidFill>
                <a:latin typeface="Titillium Web"/>
                <a:ea typeface="Titillium Web"/>
                <a:cs typeface="Titillium Web"/>
                <a:sym typeface="Titillium Web"/>
              </a:rPr>
              <a:t>It is the pathological form of haemostasis</a:t>
            </a:r>
            <a:r>
              <a:rPr lang="en-GB" sz="1200">
                <a:solidFill>
                  <a:srgbClr val="3C78D8"/>
                </a:solidFill>
                <a:latin typeface="Titillium Web"/>
                <a:ea typeface="Titillium Web"/>
                <a:cs typeface="Titillium Web"/>
                <a:sym typeface="Titillium Web"/>
              </a:rPr>
              <a:t>.) </a:t>
            </a:r>
            <a:endParaRPr sz="1200">
              <a:solidFill>
                <a:srgbClr val="3C78D8"/>
              </a:solidFill>
              <a:latin typeface="Titillium Web"/>
              <a:ea typeface="Titillium Web"/>
              <a:cs typeface="Titillium Web"/>
              <a:sym typeface="Titillium Web"/>
            </a:endParaRPr>
          </a:p>
          <a:p>
            <a:pPr indent="-298450" lvl="0" marL="457200" rtl="0" algn="l">
              <a:lnSpc>
                <a:spcPct val="115000"/>
              </a:lnSpc>
              <a:spcBef>
                <a:spcPts val="0"/>
              </a:spcBef>
              <a:spcAft>
                <a:spcPts val="0"/>
              </a:spcAft>
              <a:buClr>
                <a:srgbClr val="44546A"/>
              </a:buClr>
              <a:buSzPts val="1100"/>
              <a:buFont typeface="Titillium Web"/>
              <a:buChar char="❖"/>
            </a:pPr>
            <a:r>
              <a:rPr lang="en-GB" sz="1100">
                <a:solidFill>
                  <a:srgbClr val="44546A"/>
                </a:solidFill>
                <a:latin typeface="Titillium Web"/>
                <a:ea typeface="Titillium Web"/>
                <a:cs typeface="Titillium Web"/>
                <a:sym typeface="Titillium Web"/>
              </a:rPr>
              <a:t>It is intravascular coagulation of blood and it often causes significant interruption to blood flow.</a:t>
            </a:r>
            <a:endParaRPr sz="1100"/>
          </a:p>
        </p:txBody>
      </p:sp>
      <p:sp>
        <p:nvSpPr>
          <p:cNvPr id="329" name="Google Shape;329;p11"/>
          <p:cNvSpPr/>
          <p:nvPr/>
        </p:nvSpPr>
        <p:spPr>
          <a:xfrm>
            <a:off x="557421" y="2170120"/>
            <a:ext cx="5128650" cy="1154952"/>
          </a:xfrm>
          <a:prstGeom prst="flowChartTerminator">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120075" y="2105950"/>
            <a:ext cx="1760700" cy="1219200"/>
          </a:xfrm>
          <a:prstGeom prst="ellipse">
            <a:avLst/>
          </a:prstGeom>
          <a:solidFill>
            <a:srgbClr val="CFE2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dk2"/>
                </a:solidFill>
                <a:latin typeface="Titillium Web"/>
                <a:ea typeface="Titillium Web"/>
                <a:cs typeface="Titillium Web"/>
                <a:sym typeface="Titillium Web"/>
              </a:rPr>
              <a:t>Thrombus</a:t>
            </a:r>
            <a:endParaRPr b="1" sz="1600">
              <a:solidFill>
                <a:schemeClr val="dk2"/>
              </a:solidFill>
              <a:latin typeface="Titillium Web"/>
              <a:ea typeface="Titillium Web"/>
              <a:cs typeface="Titillium Web"/>
              <a:sym typeface="Titillium Web"/>
            </a:endParaRPr>
          </a:p>
        </p:txBody>
      </p:sp>
      <p:sp>
        <p:nvSpPr>
          <p:cNvPr id="331" name="Google Shape;331;p11"/>
          <p:cNvSpPr txBox="1"/>
          <p:nvPr/>
        </p:nvSpPr>
        <p:spPr>
          <a:xfrm>
            <a:off x="1881004" y="2198789"/>
            <a:ext cx="3641100" cy="10182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Clr>
                <a:srgbClr val="44546A"/>
              </a:buClr>
              <a:buSzPts val="1200"/>
              <a:buFont typeface="Titillium Web"/>
              <a:buChar char="❖"/>
            </a:pPr>
            <a:r>
              <a:rPr lang="en-GB" sz="1200">
                <a:solidFill>
                  <a:srgbClr val="44546A"/>
                </a:solidFill>
                <a:latin typeface="Titillium Web"/>
                <a:ea typeface="Titillium Web"/>
                <a:cs typeface="Titillium Web"/>
                <a:sym typeface="Titillium Web"/>
              </a:rPr>
              <a:t> Is a solid mass (blood clot) made up of blood constituents which develops in artery or vein </a:t>
            </a:r>
            <a:endParaRPr sz="1200">
              <a:solidFill>
                <a:srgbClr val="44546A"/>
              </a:solidFill>
              <a:latin typeface="Titillium Web"/>
              <a:ea typeface="Titillium Web"/>
              <a:cs typeface="Titillium Web"/>
              <a:sym typeface="Titillium Web"/>
            </a:endParaRPr>
          </a:p>
          <a:p>
            <a:pPr indent="-304800" lvl="0" marL="457200" rtl="0" algn="l">
              <a:lnSpc>
                <a:spcPct val="115000"/>
              </a:lnSpc>
              <a:spcBef>
                <a:spcPts val="0"/>
              </a:spcBef>
              <a:spcAft>
                <a:spcPts val="0"/>
              </a:spcAft>
              <a:buClr>
                <a:srgbClr val="3C78D8"/>
              </a:buClr>
              <a:buSzPts val="1200"/>
              <a:buFont typeface="Titillium Web"/>
              <a:buChar char="❖"/>
            </a:pPr>
            <a:r>
              <a:rPr lang="en-GB" sz="1200">
                <a:solidFill>
                  <a:srgbClr val="3C78D8"/>
                </a:solidFill>
                <a:latin typeface="Titillium Web"/>
                <a:ea typeface="Titillium Web"/>
                <a:cs typeface="Titillium Web"/>
                <a:sym typeface="Titillium Web"/>
              </a:rPr>
              <a:t>Can only occur during life but clotting can </a:t>
            </a:r>
            <a:r>
              <a:rPr lang="en-GB" sz="1200">
                <a:solidFill>
                  <a:srgbClr val="3C78D8"/>
                </a:solidFill>
                <a:latin typeface="Titillium Web"/>
                <a:ea typeface="Titillium Web"/>
                <a:cs typeface="Titillium Web"/>
                <a:sym typeface="Titillium Web"/>
              </a:rPr>
              <a:t>occur after death or in test tube </a:t>
            </a:r>
            <a:endParaRPr sz="1200">
              <a:solidFill>
                <a:srgbClr val="3C78D8"/>
              </a:solidFill>
              <a:latin typeface="Titillium Web"/>
              <a:ea typeface="Titillium Web"/>
              <a:cs typeface="Titillium Web"/>
              <a:sym typeface="Titillium Web"/>
            </a:endParaRPr>
          </a:p>
        </p:txBody>
      </p:sp>
      <p:pic>
        <p:nvPicPr>
          <p:cNvPr id="332" name="Google Shape;332;p11"/>
          <p:cNvPicPr preferRelativeResize="0"/>
          <p:nvPr/>
        </p:nvPicPr>
        <p:blipFill>
          <a:blip r:embed="rId3">
            <a:alphaModFix/>
          </a:blip>
          <a:stretch>
            <a:fillRect/>
          </a:stretch>
        </p:blipFill>
        <p:spPr>
          <a:xfrm rot="5400000">
            <a:off x="5329225" y="1649800"/>
            <a:ext cx="2070000" cy="711500"/>
          </a:xfrm>
          <a:prstGeom prst="rect">
            <a:avLst/>
          </a:prstGeom>
          <a:noFill/>
          <a:ln>
            <a:noFill/>
          </a:ln>
        </p:spPr>
      </p:pic>
      <p:grpSp>
        <p:nvGrpSpPr>
          <p:cNvPr id="333" name="Google Shape;333;p11"/>
          <p:cNvGrpSpPr/>
          <p:nvPr/>
        </p:nvGrpSpPr>
        <p:grpSpPr>
          <a:xfrm>
            <a:off x="2312070" y="266796"/>
            <a:ext cx="300659" cy="297060"/>
            <a:chOff x="-1017593" y="4240422"/>
            <a:chExt cx="300659" cy="297030"/>
          </a:xfrm>
        </p:grpSpPr>
        <p:sp>
          <p:nvSpPr>
            <p:cNvPr id="334" name="Google Shape;334;p11"/>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1"/>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1"/>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1"/>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1" name="Google Shape;351;p11"/>
          <p:cNvSpPr txBox="1"/>
          <p:nvPr>
            <p:ph type="title"/>
          </p:nvPr>
        </p:nvSpPr>
        <p:spPr>
          <a:xfrm>
            <a:off x="1877575" y="3462275"/>
            <a:ext cx="3102600" cy="555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2400">
                <a:solidFill>
                  <a:schemeClr val="dk2"/>
                </a:solidFill>
                <a:latin typeface="Titillium Web"/>
                <a:ea typeface="Titillium Web"/>
                <a:cs typeface="Titillium Web"/>
                <a:sym typeface="Titillium Web"/>
              </a:rPr>
              <a:t>       Pathogenesis:</a:t>
            </a:r>
            <a:endParaRPr sz="2400">
              <a:solidFill>
                <a:schemeClr val="dk2"/>
              </a:solidFill>
              <a:latin typeface="Titillium Web"/>
              <a:ea typeface="Titillium Web"/>
              <a:cs typeface="Titillium Web"/>
              <a:sym typeface="Titillium Web"/>
            </a:endParaRPr>
          </a:p>
        </p:txBody>
      </p:sp>
      <p:grpSp>
        <p:nvGrpSpPr>
          <p:cNvPr id="352" name="Google Shape;352;p11"/>
          <p:cNvGrpSpPr/>
          <p:nvPr/>
        </p:nvGrpSpPr>
        <p:grpSpPr>
          <a:xfrm>
            <a:off x="2039395" y="3591396"/>
            <a:ext cx="300659" cy="297060"/>
            <a:chOff x="-1017593" y="4240422"/>
            <a:chExt cx="300659" cy="297030"/>
          </a:xfrm>
        </p:grpSpPr>
        <p:sp>
          <p:nvSpPr>
            <p:cNvPr id="353" name="Google Shape;353;p11"/>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1"/>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1"/>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1"/>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1"/>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1"/>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1"/>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1"/>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1"/>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1"/>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1"/>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1"/>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1"/>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 name="Google Shape;370;p11"/>
          <p:cNvGrpSpPr/>
          <p:nvPr/>
        </p:nvGrpSpPr>
        <p:grpSpPr>
          <a:xfrm>
            <a:off x="863241" y="4017380"/>
            <a:ext cx="4482355" cy="944782"/>
            <a:chOff x="2492145" y="2881565"/>
            <a:chExt cx="607299" cy="229751"/>
          </a:xfrm>
        </p:grpSpPr>
        <p:sp>
          <p:nvSpPr>
            <p:cNvPr id="371" name="Google Shape;371;p11"/>
            <p:cNvSpPr/>
            <p:nvPr/>
          </p:nvSpPr>
          <p:spPr>
            <a:xfrm>
              <a:off x="2530550" y="2913581"/>
              <a:ext cx="530589" cy="165697"/>
            </a:xfrm>
            <a:custGeom>
              <a:rect b="b" l="l" r="r" t="t"/>
              <a:pathLst>
                <a:path extrusionOk="0" h="36397" w="116549">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600">
                  <a:solidFill>
                    <a:srgbClr val="980000"/>
                  </a:solidFill>
                  <a:latin typeface="Titillium Web"/>
                  <a:ea typeface="Titillium Web"/>
                  <a:cs typeface="Titillium Web"/>
                  <a:sym typeface="Titillium Web"/>
                </a:rPr>
                <a:t>Virchow triad</a:t>
              </a:r>
              <a:endParaRPr b="1" sz="1600">
                <a:solidFill>
                  <a:srgbClr val="980000"/>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rPr lang="en-GB" sz="1200">
                  <a:solidFill>
                    <a:schemeClr val="dk2"/>
                  </a:solidFill>
                  <a:latin typeface="Titillium Web"/>
                  <a:ea typeface="Titillium Web"/>
                  <a:cs typeface="Titillium Web"/>
                  <a:sym typeface="Titillium Web"/>
                </a:rPr>
                <a:t>3 primary influences predisposes to thrombus formation </a:t>
              </a:r>
              <a:endParaRPr sz="1200">
                <a:solidFill>
                  <a:schemeClr val="dk2"/>
                </a:solidFill>
                <a:latin typeface="Titillium Web"/>
                <a:ea typeface="Titillium Web"/>
                <a:cs typeface="Titillium Web"/>
                <a:sym typeface="Titillium Web"/>
              </a:endParaRPr>
            </a:p>
          </p:txBody>
        </p:sp>
        <p:sp>
          <p:nvSpPr>
            <p:cNvPr id="372" name="Google Shape;372;p11"/>
            <p:cNvSpPr/>
            <p:nvPr/>
          </p:nvSpPr>
          <p:spPr>
            <a:xfrm>
              <a:off x="2886492" y="2881565"/>
              <a:ext cx="212952" cy="229751"/>
            </a:xfrm>
            <a:custGeom>
              <a:rect b="b" l="l" r="r" t="t"/>
              <a:pathLst>
                <a:path extrusionOk="0" h="50467" w="46777">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6FA8DC"/>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sp>
          <p:nvSpPr>
            <p:cNvPr id="373" name="Google Shape;373;p11"/>
            <p:cNvSpPr/>
            <p:nvPr/>
          </p:nvSpPr>
          <p:spPr>
            <a:xfrm>
              <a:off x="2492145" y="2881565"/>
              <a:ext cx="212934" cy="229751"/>
            </a:xfrm>
            <a:custGeom>
              <a:rect b="b" l="l" r="r" t="t"/>
              <a:pathLst>
                <a:path extrusionOk="0" h="50467" w="46773">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6FA8D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grpSp>
      <p:grpSp>
        <p:nvGrpSpPr>
          <p:cNvPr id="374" name="Google Shape;374;p11"/>
          <p:cNvGrpSpPr/>
          <p:nvPr/>
        </p:nvGrpSpPr>
        <p:grpSpPr>
          <a:xfrm>
            <a:off x="104868" y="4962161"/>
            <a:ext cx="5999089" cy="1220787"/>
            <a:chOff x="2389399" y="3100241"/>
            <a:chExt cx="812797" cy="296869"/>
          </a:xfrm>
        </p:grpSpPr>
        <p:grpSp>
          <p:nvGrpSpPr>
            <p:cNvPr id="375" name="Google Shape;375;p11"/>
            <p:cNvGrpSpPr/>
            <p:nvPr/>
          </p:nvGrpSpPr>
          <p:grpSpPr>
            <a:xfrm>
              <a:off x="2683631" y="3100241"/>
              <a:ext cx="224334" cy="296869"/>
              <a:chOff x="2683631" y="3100241"/>
              <a:chExt cx="224334" cy="296869"/>
            </a:xfrm>
          </p:grpSpPr>
          <p:grpSp>
            <p:nvGrpSpPr>
              <p:cNvPr id="376" name="Google Shape;376;p11"/>
              <p:cNvGrpSpPr/>
              <p:nvPr/>
            </p:nvGrpSpPr>
            <p:grpSpPr>
              <a:xfrm>
                <a:off x="2788083" y="3100241"/>
                <a:ext cx="15356" cy="98236"/>
                <a:chOff x="2788083" y="3100241"/>
                <a:chExt cx="15356" cy="98236"/>
              </a:xfrm>
            </p:grpSpPr>
            <p:sp>
              <p:nvSpPr>
                <p:cNvPr id="377" name="Google Shape;377;p11"/>
                <p:cNvSpPr/>
                <p:nvPr/>
              </p:nvSpPr>
              <p:spPr>
                <a:xfrm>
                  <a:off x="2794655" y="3106808"/>
                  <a:ext cx="2213" cy="85118"/>
                </a:xfrm>
                <a:custGeom>
                  <a:rect b="b" l="l" r="r" t="t"/>
                  <a:pathLst>
                    <a:path extrusionOk="0" h="18697" w="486">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C5E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sp>
              <p:nvSpPr>
                <p:cNvPr id="378" name="Google Shape;378;p11"/>
                <p:cNvSpPr/>
                <p:nvPr/>
              </p:nvSpPr>
              <p:spPr>
                <a:xfrm>
                  <a:off x="2788083" y="3183117"/>
                  <a:ext cx="15356" cy="15360"/>
                </a:xfrm>
                <a:custGeom>
                  <a:rect b="b" l="l" r="r" t="t"/>
                  <a:pathLst>
                    <a:path extrusionOk="0" h="3374" w="3373">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6FA8DC"/>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sp>
              <p:nvSpPr>
                <p:cNvPr id="379" name="Google Shape;379;p11"/>
                <p:cNvSpPr/>
                <p:nvPr/>
              </p:nvSpPr>
              <p:spPr>
                <a:xfrm>
                  <a:off x="2788083" y="3100241"/>
                  <a:ext cx="15356" cy="15356"/>
                </a:xfrm>
                <a:custGeom>
                  <a:rect b="b" l="l" r="r" t="t"/>
                  <a:pathLst>
                    <a:path extrusionOk="0" h="3373" w="3373">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grpSp>
          <p:sp>
            <p:nvSpPr>
              <p:cNvPr id="380" name="Google Shape;380;p11"/>
              <p:cNvSpPr/>
              <p:nvPr/>
            </p:nvSpPr>
            <p:spPr>
              <a:xfrm>
                <a:off x="2683631" y="3223962"/>
                <a:ext cx="224334" cy="173148"/>
              </a:xfrm>
              <a:custGeom>
                <a:rect b="b" l="l" r="r" t="t"/>
                <a:pathLst>
                  <a:path extrusionOk="0" h="39988" w="49277">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a:solidFill>
                      <a:schemeClr val="dk2"/>
                    </a:solidFill>
                    <a:latin typeface="Titillium Web"/>
                    <a:ea typeface="Titillium Web"/>
                    <a:cs typeface="Titillium Web"/>
                    <a:sym typeface="Titillium Web"/>
                  </a:rPr>
                  <a:t>2- Stasis  or turbulence of blood flow.</a:t>
                </a:r>
                <a:endParaRPr b="1" i="0" u="none" cap="none" strike="noStrike">
                  <a:solidFill>
                    <a:schemeClr val="dk2"/>
                  </a:solidFill>
                  <a:latin typeface="Titillium Web"/>
                  <a:ea typeface="Titillium Web"/>
                  <a:cs typeface="Titillium Web"/>
                  <a:sym typeface="Titillium Web"/>
                </a:endParaRPr>
              </a:p>
            </p:txBody>
          </p:sp>
        </p:grpSp>
        <p:grpSp>
          <p:nvGrpSpPr>
            <p:cNvPr id="381" name="Google Shape;381;p11"/>
            <p:cNvGrpSpPr/>
            <p:nvPr/>
          </p:nvGrpSpPr>
          <p:grpSpPr>
            <a:xfrm>
              <a:off x="2389399" y="3100241"/>
              <a:ext cx="363638" cy="296869"/>
              <a:chOff x="2389399" y="3100241"/>
              <a:chExt cx="363638" cy="296869"/>
            </a:xfrm>
          </p:grpSpPr>
          <p:grpSp>
            <p:nvGrpSpPr>
              <p:cNvPr id="382" name="Google Shape;382;p11"/>
              <p:cNvGrpSpPr/>
              <p:nvPr/>
            </p:nvGrpSpPr>
            <p:grpSpPr>
              <a:xfrm>
                <a:off x="2493852" y="3100241"/>
                <a:ext cx="259185" cy="98236"/>
                <a:chOff x="2493852" y="3100241"/>
                <a:chExt cx="259185" cy="98236"/>
              </a:xfrm>
            </p:grpSpPr>
            <p:sp>
              <p:nvSpPr>
                <p:cNvPr id="383" name="Google Shape;383;p11"/>
                <p:cNvSpPr/>
                <p:nvPr/>
              </p:nvSpPr>
              <p:spPr>
                <a:xfrm>
                  <a:off x="2500428" y="3106803"/>
                  <a:ext cx="246126" cy="85123"/>
                </a:xfrm>
                <a:custGeom>
                  <a:rect b="b" l="l" r="r" t="t"/>
                  <a:pathLst>
                    <a:path extrusionOk="0" h="18698" w="54064">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C5E8"/>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sp>
              <p:nvSpPr>
                <p:cNvPr id="384" name="Google Shape;384;p11"/>
                <p:cNvSpPr/>
                <p:nvPr/>
              </p:nvSpPr>
              <p:spPr>
                <a:xfrm>
                  <a:off x="2493852" y="3183117"/>
                  <a:ext cx="15360" cy="15360"/>
                </a:xfrm>
                <a:custGeom>
                  <a:rect b="b" l="l" r="r" t="t"/>
                  <a:pathLst>
                    <a:path extrusionOk="0" h="3374" w="3374">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sp>
              <p:nvSpPr>
                <p:cNvPr id="385" name="Google Shape;385;p11"/>
                <p:cNvSpPr/>
                <p:nvPr/>
              </p:nvSpPr>
              <p:spPr>
                <a:xfrm>
                  <a:off x="2737686" y="3100241"/>
                  <a:ext cx="15351" cy="15356"/>
                </a:xfrm>
                <a:custGeom>
                  <a:rect b="b" l="l" r="r" t="t"/>
                  <a:pathLst>
                    <a:path extrusionOk="0" h="3373" w="3372">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grpSp>
          <p:sp>
            <p:nvSpPr>
              <p:cNvPr id="386" name="Google Shape;386;p11"/>
              <p:cNvSpPr/>
              <p:nvPr/>
            </p:nvSpPr>
            <p:spPr>
              <a:xfrm>
                <a:off x="2389399" y="3215065"/>
                <a:ext cx="224343" cy="182045"/>
              </a:xfrm>
              <a:custGeom>
                <a:rect b="b" l="l" r="r" t="t"/>
                <a:pathLst>
                  <a:path extrusionOk="0" h="39988" w="49279">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a:solidFill>
                      <a:schemeClr val="dk2"/>
                    </a:solidFill>
                    <a:latin typeface="Titillium Web"/>
                    <a:ea typeface="Titillium Web"/>
                    <a:cs typeface="Titillium Web"/>
                    <a:sym typeface="Titillium Web"/>
                  </a:rPr>
                  <a:t>1- Endothelial injury.</a:t>
                </a:r>
                <a:endParaRPr b="1" i="0" sz="1400" u="none" cap="none" strike="noStrike">
                  <a:solidFill>
                    <a:schemeClr val="dk2"/>
                  </a:solidFill>
                  <a:latin typeface="Titillium Web"/>
                  <a:ea typeface="Titillium Web"/>
                  <a:cs typeface="Titillium Web"/>
                  <a:sym typeface="Titillium Web"/>
                </a:endParaRPr>
              </a:p>
            </p:txBody>
          </p:sp>
        </p:grpSp>
        <p:grpSp>
          <p:nvGrpSpPr>
            <p:cNvPr id="387" name="Google Shape;387;p11"/>
            <p:cNvGrpSpPr/>
            <p:nvPr/>
          </p:nvGrpSpPr>
          <p:grpSpPr>
            <a:xfrm>
              <a:off x="2838475" y="3100241"/>
              <a:ext cx="363721" cy="296832"/>
              <a:chOff x="2838475" y="3100241"/>
              <a:chExt cx="363721" cy="296832"/>
            </a:xfrm>
          </p:grpSpPr>
          <p:grpSp>
            <p:nvGrpSpPr>
              <p:cNvPr id="388" name="Google Shape;388;p11"/>
              <p:cNvGrpSpPr/>
              <p:nvPr/>
            </p:nvGrpSpPr>
            <p:grpSpPr>
              <a:xfrm>
                <a:off x="2838475" y="3100241"/>
                <a:ext cx="259186" cy="98236"/>
                <a:chOff x="2838475" y="3100241"/>
                <a:chExt cx="259186" cy="98236"/>
              </a:xfrm>
            </p:grpSpPr>
            <p:sp>
              <p:nvSpPr>
                <p:cNvPr id="389" name="Google Shape;389;p11"/>
                <p:cNvSpPr/>
                <p:nvPr/>
              </p:nvSpPr>
              <p:spPr>
                <a:xfrm>
                  <a:off x="2845042" y="3106803"/>
                  <a:ext cx="246131" cy="85123"/>
                </a:xfrm>
                <a:custGeom>
                  <a:rect b="b" l="l" r="r" t="t"/>
                  <a:pathLst>
                    <a:path extrusionOk="0" h="18698" w="54065">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6FA8DC"/>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sp>
              <p:nvSpPr>
                <p:cNvPr id="390" name="Google Shape;390;p11"/>
                <p:cNvSpPr/>
                <p:nvPr/>
              </p:nvSpPr>
              <p:spPr>
                <a:xfrm>
                  <a:off x="3082301" y="3183117"/>
                  <a:ext cx="15360" cy="15360"/>
                </a:xfrm>
                <a:custGeom>
                  <a:rect b="b" l="l" r="r" t="t"/>
                  <a:pathLst>
                    <a:path extrusionOk="0" h="3374" w="3374">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sp>
              <p:nvSpPr>
                <p:cNvPr id="391" name="Google Shape;391;p11"/>
                <p:cNvSpPr/>
                <p:nvPr/>
              </p:nvSpPr>
              <p:spPr>
                <a:xfrm>
                  <a:off x="2838475" y="3100241"/>
                  <a:ext cx="15351" cy="15356"/>
                </a:xfrm>
                <a:custGeom>
                  <a:rect b="b" l="l" r="r" t="t"/>
                  <a:pathLst>
                    <a:path extrusionOk="0" h="3373" w="3372">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grpSp>
          <p:sp>
            <p:nvSpPr>
              <p:cNvPr id="392" name="Google Shape;392;p11"/>
              <p:cNvSpPr/>
              <p:nvPr/>
            </p:nvSpPr>
            <p:spPr>
              <a:xfrm>
                <a:off x="2977853" y="3223925"/>
                <a:ext cx="224343" cy="173148"/>
              </a:xfrm>
              <a:custGeom>
                <a:rect b="b" l="l" r="r" t="t"/>
                <a:pathLst>
                  <a:path extrusionOk="0" h="39988" w="49279">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a:solidFill>
                      <a:schemeClr val="dk2"/>
                    </a:solidFill>
                    <a:latin typeface="Titillium Web"/>
                    <a:ea typeface="Titillium Web"/>
                    <a:cs typeface="Titillium Web"/>
                    <a:sym typeface="Titillium Web"/>
                  </a:rPr>
                  <a:t>3- Blood hypercoagulability</a:t>
                </a:r>
                <a:endParaRPr b="1" i="0" sz="1400" u="none" cap="none" strike="noStrike">
                  <a:solidFill>
                    <a:schemeClr val="dk2"/>
                  </a:solidFill>
                  <a:latin typeface="Titillium Web"/>
                  <a:ea typeface="Titillium Web"/>
                  <a:cs typeface="Titillium Web"/>
                  <a:sym typeface="Titillium Web"/>
                </a:endParaRPr>
              </a:p>
            </p:txBody>
          </p:sp>
        </p:grpSp>
      </p:grpSp>
      <p:grpSp>
        <p:nvGrpSpPr>
          <p:cNvPr id="393" name="Google Shape;393;p11"/>
          <p:cNvGrpSpPr/>
          <p:nvPr/>
        </p:nvGrpSpPr>
        <p:grpSpPr>
          <a:xfrm>
            <a:off x="5345595" y="3918096"/>
            <a:ext cx="1512510" cy="1219143"/>
            <a:chOff x="12681625" y="11980083"/>
            <a:chExt cx="6299501" cy="5442601"/>
          </a:xfrm>
        </p:grpSpPr>
        <p:pic>
          <p:nvPicPr>
            <p:cNvPr id="394" name="Google Shape;394;p11"/>
            <p:cNvPicPr preferRelativeResize="0"/>
            <p:nvPr/>
          </p:nvPicPr>
          <p:blipFill>
            <a:blip r:embed="rId4">
              <a:alphaModFix/>
            </a:blip>
            <a:stretch>
              <a:fillRect/>
            </a:stretch>
          </p:blipFill>
          <p:spPr>
            <a:xfrm>
              <a:off x="12681625" y="11980083"/>
              <a:ext cx="6299501" cy="5442601"/>
            </a:xfrm>
            <a:prstGeom prst="rect">
              <a:avLst/>
            </a:prstGeom>
            <a:noFill/>
            <a:ln>
              <a:noFill/>
            </a:ln>
          </p:spPr>
        </p:pic>
        <p:pic>
          <p:nvPicPr>
            <p:cNvPr id="395" name="Google Shape;395;p11"/>
            <p:cNvPicPr preferRelativeResize="0"/>
            <p:nvPr/>
          </p:nvPicPr>
          <p:blipFill>
            <a:blip r:embed="rId5">
              <a:alphaModFix/>
            </a:blip>
            <a:stretch>
              <a:fillRect/>
            </a:stretch>
          </p:blipFill>
          <p:spPr>
            <a:xfrm>
              <a:off x="13117935" y="14655480"/>
              <a:ext cx="1600906" cy="1646595"/>
            </a:xfrm>
            <a:prstGeom prst="rect">
              <a:avLst/>
            </a:prstGeom>
            <a:noFill/>
            <a:ln>
              <a:noFill/>
            </a:ln>
          </p:spPr>
        </p:pic>
        <p:pic>
          <p:nvPicPr>
            <p:cNvPr id="396" name="Google Shape;396;p11"/>
            <p:cNvPicPr preferRelativeResize="0"/>
            <p:nvPr/>
          </p:nvPicPr>
          <p:blipFill>
            <a:blip r:embed="rId6">
              <a:alphaModFix/>
            </a:blip>
            <a:stretch>
              <a:fillRect/>
            </a:stretch>
          </p:blipFill>
          <p:spPr>
            <a:xfrm flipH="1" rot="10800000">
              <a:off x="14824603" y="13443659"/>
              <a:ext cx="2185592" cy="965445"/>
            </a:xfrm>
            <a:prstGeom prst="rect">
              <a:avLst/>
            </a:prstGeom>
            <a:noFill/>
            <a:ln>
              <a:noFill/>
            </a:ln>
          </p:spPr>
        </p:pic>
        <p:pic>
          <p:nvPicPr>
            <p:cNvPr id="397" name="Google Shape;397;p11"/>
            <p:cNvPicPr preferRelativeResize="0"/>
            <p:nvPr/>
          </p:nvPicPr>
          <p:blipFill>
            <a:blip r:embed="rId7">
              <a:alphaModFix/>
            </a:blip>
            <a:stretch>
              <a:fillRect/>
            </a:stretch>
          </p:blipFill>
          <p:spPr>
            <a:xfrm>
              <a:off x="16524030" y="14656888"/>
              <a:ext cx="2185575" cy="1645187"/>
            </a:xfrm>
            <a:prstGeom prst="rect">
              <a:avLst/>
            </a:prstGeom>
            <a:noFill/>
            <a:ln>
              <a:noFill/>
            </a:ln>
          </p:spPr>
        </p:pic>
      </p:grpSp>
      <p:sp>
        <p:nvSpPr>
          <p:cNvPr id="398" name="Google Shape;398;p11"/>
          <p:cNvSpPr txBox="1"/>
          <p:nvPr/>
        </p:nvSpPr>
        <p:spPr>
          <a:xfrm>
            <a:off x="-125" y="6159475"/>
            <a:ext cx="68580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Titillium Web"/>
              <a:buChar char="❖"/>
            </a:pPr>
            <a:r>
              <a:rPr lang="en-GB">
                <a:solidFill>
                  <a:schemeClr val="dk2"/>
                </a:solidFill>
                <a:latin typeface="Titillium Web"/>
                <a:ea typeface="Titillium Web"/>
                <a:cs typeface="Titillium Web"/>
                <a:sym typeface="Titillium Web"/>
              </a:rPr>
              <a:t>It results from interaction of platelets, damaged endothelial cells and the coagulation cascade. </a:t>
            </a:r>
            <a:r>
              <a:rPr b="1" lang="en-GB">
                <a:solidFill>
                  <a:schemeClr val="dk2"/>
                </a:solidFill>
                <a:latin typeface="Titillium Web"/>
                <a:ea typeface="Titillium Web"/>
                <a:cs typeface="Titillium Web"/>
                <a:sym typeface="Titillium Web"/>
              </a:rPr>
              <a:t>All 3 are components of the hemostatic process.</a:t>
            </a:r>
            <a:endParaRPr b="1">
              <a:solidFill>
                <a:schemeClr val="dk2"/>
              </a:solidFill>
              <a:latin typeface="Titillium Web"/>
              <a:ea typeface="Titillium Web"/>
              <a:cs typeface="Titillium Web"/>
              <a:sym typeface="Titillium Web"/>
            </a:endParaRPr>
          </a:p>
        </p:txBody>
      </p:sp>
      <p:sp>
        <p:nvSpPr>
          <p:cNvPr id="399" name="Google Shape;399;p11"/>
          <p:cNvSpPr/>
          <p:nvPr/>
        </p:nvSpPr>
        <p:spPr>
          <a:xfrm>
            <a:off x="1414170" y="6698875"/>
            <a:ext cx="3727211" cy="801493"/>
          </a:xfrm>
          <a:prstGeom prst="flowChartDecision">
            <a:avLst/>
          </a:prstGeom>
          <a:solidFill>
            <a:srgbClr val="EEEEEE"/>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2"/>
                </a:solidFill>
                <a:latin typeface="Titillium Web"/>
                <a:ea typeface="Titillium Web"/>
                <a:cs typeface="Titillium Web"/>
                <a:sym typeface="Titillium Web"/>
              </a:rPr>
              <a:t>Component of the hemostatic process</a:t>
            </a:r>
            <a:endParaRPr b="1">
              <a:solidFill>
                <a:schemeClr val="dk2"/>
              </a:solidFill>
              <a:latin typeface="Titillium Web"/>
              <a:ea typeface="Titillium Web"/>
              <a:cs typeface="Titillium Web"/>
              <a:sym typeface="Titillium Web"/>
            </a:endParaRPr>
          </a:p>
        </p:txBody>
      </p:sp>
      <p:cxnSp>
        <p:nvCxnSpPr>
          <p:cNvPr id="400" name="Google Shape;400;p11"/>
          <p:cNvCxnSpPr>
            <a:stCxn id="399" idx="1"/>
          </p:cNvCxnSpPr>
          <p:nvPr/>
        </p:nvCxnSpPr>
        <p:spPr>
          <a:xfrm flipH="1">
            <a:off x="1056270" y="7099621"/>
            <a:ext cx="357900" cy="645000"/>
          </a:xfrm>
          <a:prstGeom prst="bentConnector2">
            <a:avLst/>
          </a:prstGeom>
          <a:noFill/>
          <a:ln cap="flat" cmpd="sng" w="9525">
            <a:solidFill>
              <a:srgbClr val="B7B7B7"/>
            </a:solidFill>
            <a:prstDash val="solid"/>
            <a:round/>
            <a:headEnd len="med" w="med" type="none"/>
            <a:tailEnd len="med" w="med" type="diamond"/>
          </a:ln>
        </p:spPr>
      </p:cxnSp>
      <p:cxnSp>
        <p:nvCxnSpPr>
          <p:cNvPr id="401" name="Google Shape;401;p11"/>
          <p:cNvCxnSpPr>
            <a:stCxn id="399" idx="2"/>
          </p:cNvCxnSpPr>
          <p:nvPr/>
        </p:nvCxnSpPr>
        <p:spPr>
          <a:xfrm>
            <a:off x="3277775" y="7500368"/>
            <a:ext cx="0" cy="543900"/>
          </a:xfrm>
          <a:prstGeom prst="straightConnector1">
            <a:avLst/>
          </a:prstGeom>
          <a:noFill/>
          <a:ln cap="flat" cmpd="sng" w="9525">
            <a:solidFill>
              <a:srgbClr val="B7B7B7"/>
            </a:solidFill>
            <a:prstDash val="solid"/>
            <a:round/>
            <a:headEnd len="med" w="med" type="none"/>
            <a:tailEnd len="med" w="med" type="diamond"/>
          </a:ln>
        </p:spPr>
      </p:cxnSp>
      <p:cxnSp>
        <p:nvCxnSpPr>
          <p:cNvPr id="402" name="Google Shape;402;p11"/>
          <p:cNvCxnSpPr>
            <a:stCxn id="399" idx="3"/>
            <a:endCxn id="403" idx="0"/>
          </p:cNvCxnSpPr>
          <p:nvPr/>
        </p:nvCxnSpPr>
        <p:spPr>
          <a:xfrm>
            <a:off x="5141381" y="7099621"/>
            <a:ext cx="626400" cy="621600"/>
          </a:xfrm>
          <a:prstGeom prst="bentConnector2">
            <a:avLst/>
          </a:prstGeom>
          <a:noFill/>
          <a:ln cap="flat" cmpd="sng" w="9525">
            <a:solidFill>
              <a:srgbClr val="B7B7B7"/>
            </a:solidFill>
            <a:prstDash val="solid"/>
            <a:round/>
            <a:headEnd len="med" w="med" type="none"/>
            <a:tailEnd len="med" w="med" type="diamond"/>
          </a:ln>
        </p:spPr>
      </p:cxnSp>
      <p:sp>
        <p:nvSpPr>
          <p:cNvPr id="404" name="Google Shape;404;p11"/>
          <p:cNvSpPr/>
          <p:nvPr/>
        </p:nvSpPr>
        <p:spPr>
          <a:xfrm>
            <a:off x="121275" y="7317907"/>
            <a:ext cx="1615464" cy="197370"/>
          </a:xfrm>
          <a:prstGeom prst="flowChartTerminator">
            <a:avLst/>
          </a:prstGeom>
          <a:solidFill>
            <a:srgbClr val="F3F3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Titillium Web"/>
                <a:ea typeface="Titillium Web"/>
                <a:cs typeface="Titillium Web"/>
                <a:sym typeface="Titillium Web"/>
              </a:rPr>
              <a:t>Endothelial cell</a:t>
            </a:r>
            <a:endParaRPr b="1" sz="1200">
              <a:solidFill>
                <a:schemeClr val="dk2"/>
              </a:solidFill>
              <a:latin typeface="Titillium Web"/>
              <a:ea typeface="Titillium Web"/>
              <a:cs typeface="Titillium Web"/>
              <a:sym typeface="Titillium Web"/>
            </a:endParaRPr>
          </a:p>
        </p:txBody>
      </p:sp>
      <p:pic>
        <p:nvPicPr>
          <p:cNvPr id="405" name="Google Shape;405;p11"/>
          <p:cNvPicPr preferRelativeResize="0"/>
          <p:nvPr/>
        </p:nvPicPr>
        <p:blipFill>
          <a:blip r:embed="rId8">
            <a:alphaModFix/>
          </a:blip>
          <a:stretch>
            <a:fillRect/>
          </a:stretch>
        </p:blipFill>
        <p:spPr>
          <a:xfrm>
            <a:off x="1414182" y="7278385"/>
            <a:ext cx="463911" cy="287421"/>
          </a:xfrm>
          <a:prstGeom prst="rect">
            <a:avLst/>
          </a:prstGeom>
          <a:noFill/>
          <a:ln>
            <a:noFill/>
          </a:ln>
        </p:spPr>
      </p:pic>
      <p:sp>
        <p:nvSpPr>
          <p:cNvPr id="406" name="Google Shape;406;p11"/>
          <p:cNvSpPr txBox="1"/>
          <p:nvPr/>
        </p:nvSpPr>
        <p:spPr>
          <a:xfrm>
            <a:off x="231500" y="7744550"/>
            <a:ext cx="1975200" cy="12192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chemeClr val="dk1"/>
                </a:solidFill>
                <a:latin typeface="Titillium Web"/>
                <a:ea typeface="Titillium Web"/>
                <a:cs typeface="Titillium Web"/>
                <a:sym typeface="Titillium Web"/>
              </a:rPr>
              <a:t>Integrity of endothelium is the most important factor.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sz="1100">
                <a:solidFill>
                  <a:schemeClr val="dk1"/>
                </a:solidFill>
                <a:latin typeface="Titillium Web"/>
                <a:ea typeface="Titillium Web"/>
                <a:cs typeface="Titillium Web"/>
                <a:sym typeface="Titillium Web"/>
              </a:rPr>
              <a:t>Endothelial cells a</a:t>
            </a:r>
            <a:r>
              <a:rPr lang="en-GB" sz="1100">
                <a:solidFill>
                  <a:schemeClr val="dk1"/>
                </a:solidFill>
                <a:latin typeface="Titillium Web"/>
                <a:ea typeface="Titillium Web"/>
                <a:cs typeface="Titillium Web"/>
                <a:sym typeface="Titillium Web"/>
              </a:rPr>
              <a:t>re resistant to the thrombogenic influence of platelets and coagulation proteins. Intact endothelial cells are thromboresistant.</a:t>
            </a:r>
            <a:endParaRPr sz="1100">
              <a:solidFill>
                <a:schemeClr val="dk1"/>
              </a:solidFill>
              <a:latin typeface="Titillium Web"/>
              <a:ea typeface="Titillium Web"/>
              <a:cs typeface="Titillium Web"/>
              <a:sym typeface="Titillium Web"/>
            </a:endParaRPr>
          </a:p>
        </p:txBody>
      </p:sp>
      <p:sp>
        <p:nvSpPr>
          <p:cNvPr id="407" name="Google Shape;407;p11"/>
          <p:cNvSpPr/>
          <p:nvPr/>
        </p:nvSpPr>
        <p:spPr>
          <a:xfrm>
            <a:off x="2797428" y="7565806"/>
            <a:ext cx="1025136" cy="197370"/>
          </a:xfrm>
          <a:prstGeom prst="flowChartTerminator">
            <a:avLst/>
          </a:prstGeom>
          <a:solidFill>
            <a:srgbClr val="F3F3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Titillium Web"/>
                <a:ea typeface="Titillium Web"/>
                <a:cs typeface="Titillium Web"/>
                <a:sym typeface="Titillium Web"/>
              </a:rPr>
              <a:t>Platelets</a:t>
            </a:r>
            <a:endParaRPr b="1" sz="1200">
              <a:solidFill>
                <a:schemeClr val="dk2"/>
              </a:solidFill>
              <a:latin typeface="Titillium Web"/>
              <a:ea typeface="Titillium Web"/>
              <a:cs typeface="Titillium Web"/>
              <a:sym typeface="Titillium Web"/>
            </a:endParaRPr>
          </a:p>
        </p:txBody>
      </p:sp>
      <p:pic>
        <p:nvPicPr>
          <p:cNvPr id="408" name="Google Shape;408;p11"/>
          <p:cNvPicPr preferRelativeResize="0"/>
          <p:nvPr/>
        </p:nvPicPr>
        <p:blipFill>
          <a:blip r:embed="rId9">
            <a:alphaModFix/>
          </a:blip>
          <a:stretch>
            <a:fillRect/>
          </a:stretch>
        </p:blipFill>
        <p:spPr>
          <a:xfrm rot="-1317175">
            <a:off x="3498784" y="7317618"/>
            <a:ext cx="832608" cy="693770"/>
          </a:xfrm>
          <a:prstGeom prst="rect">
            <a:avLst/>
          </a:prstGeom>
          <a:noFill/>
          <a:ln>
            <a:noFill/>
          </a:ln>
        </p:spPr>
      </p:pic>
      <p:sp>
        <p:nvSpPr>
          <p:cNvPr id="409" name="Google Shape;409;p11"/>
          <p:cNvSpPr/>
          <p:nvPr/>
        </p:nvSpPr>
        <p:spPr>
          <a:xfrm>
            <a:off x="4734620" y="7294123"/>
            <a:ext cx="1832652" cy="197370"/>
          </a:xfrm>
          <a:prstGeom prst="flowChartTerminator">
            <a:avLst/>
          </a:prstGeom>
          <a:solidFill>
            <a:srgbClr val="F3F3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Titillium Web"/>
                <a:ea typeface="Titillium Web"/>
                <a:cs typeface="Titillium Web"/>
                <a:sym typeface="Titillium Web"/>
              </a:rPr>
              <a:t>Coagulation cascade</a:t>
            </a:r>
            <a:endParaRPr b="1" sz="1200">
              <a:solidFill>
                <a:schemeClr val="dk2"/>
              </a:solidFill>
              <a:latin typeface="Titillium Web"/>
              <a:ea typeface="Titillium Web"/>
              <a:cs typeface="Titillium Web"/>
              <a:sym typeface="Titillium Web"/>
            </a:endParaRPr>
          </a:p>
        </p:txBody>
      </p:sp>
      <p:sp>
        <p:nvSpPr>
          <p:cNvPr id="410" name="Google Shape;410;p11"/>
          <p:cNvSpPr/>
          <p:nvPr/>
        </p:nvSpPr>
        <p:spPr>
          <a:xfrm>
            <a:off x="3743325" y="8086725"/>
            <a:ext cx="3641100" cy="180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1"/>
          <p:cNvSpPr txBox="1"/>
          <p:nvPr/>
        </p:nvSpPr>
        <p:spPr>
          <a:xfrm>
            <a:off x="2264138" y="8092500"/>
            <a:ext cx="2356200" cy="14712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1100">
              <a:solidFill>
                <a:schemeClr val="dk1"/>
              </a:solidFill>
              <a:latin typeface="Titillium Web"/>
              <a:ea typeface="Titillium Web"/>
              <a:cs typeface="Titillium Web"/>
              <a:sym typeface="Titillium Web"/>
            </a:endParaRPr>
          </a:p>
        </p:txBody>
      </p:sp>
      <p:sp>
        <p:nvSpPr>
          <p:cNvPr id="403" name="Google Shape;403;p11"/>
          <p:cNvSpPr txBox="1"/>
          <p:nvPr/>
        </p:nvSpPr>
        <p:spPr>
          <a:xfrm>
            <a:off x="4677775" y="7721100"/>
            <a:ext cx="2180100" cy="18096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sz="1100">
                <a:solidFill>
                  <a:schemeClr val="dk1"/>
                </a:solidFill>
                <a:latin typeface="Titillium Web"/>
                <a:ea typeface="Titillium Web"/>
                <a:cs typeface="Titillium Web"/>
                <a:sym typeface="Titillium Web"/>
              </a:rPr>
              <a:t>Is a major contributor to thrombosis. It is a series of enzymatic conversions, that end in the formation of thrombin. Thrombin then converts the soluble plasma protein </a:t>
            </a:r>
            <a:r>
              <a:rPr i="1" lang="en-GB" sz="1100">
                <a:solidFill>
                  <a:schemeClr val="dk1"/>
                </a:solidFill>
                <a:latin typeface="Titillium Web"/>
                <a:ea typeface="Titillium Web"/>
                <a:cs typeface="Titillium Web"/>
                <a:sym typeface="Titillium Web"/>
              </a:rPr>
              <a:t>fibrinogen </a:t>
            </a:r>
            <a:r>
              <a:rPr lang="en-GB" sz="1100">
                <a:solidFill>
                  <a:schemeClr val="dk1"/>
                </a:solidFill>
                <a:latin typeface="Titillium Web"/>
                <a:ea typeface="Titillium Web"/>
                <a:cs typeface="Titillium Web"/>
                <a:sym typeface="Titillium Web"/>
              </a:rPr>
              <a:t>into the insoluble protein </a:t>
            </a:r>
            <a:r>
              <a:rPr i="1" lang="en-GB" sz="1100">
                <a:solidFill>
                  <a:schemeClr val="dk1"/>
                </a:solidFill>
                <a:latin typeface="Titillium Web"/>
                <a:ea typeface="Titillium Web"/>
                <a:cs typeface="Titillium Web"/>
                <a:sym typeface="Titillium Web"/>
              </a:rPr>
              <a:t>fibrin. </a:t>
            </a:r>
            <a:r>
              <a:rPr lang="en-GB" sz="1100">
                <a:solidFill>
                  <a:schemeClr val="dk1"/>
                </a:solidFill>
                <a:latin typeface="Titillium Web"/>
                <a:ea typeface="Titillium Web"/>
                <a:cs typeface="Titillium Web"/>
                <a:sym typeface="Titillium Web"/>
              </a:rPr>
              <a:t>And fibrin is a constituent of the thrombus.</a:t>
            </a:r>
            <a:endParaRPr sz="1100">
              <a:solidFill>
                <a:schemeClr val="dk1"/>
              </a:solidFill>
              <a:latin typeface="Titillium Web"/>
              <a:ea typeface="Titillium Web"/>
              <a:cs typeface="Titillium Web"/>
              <a:sym typeface="Titillium Web"/>
            </a:endParaRPr>
          </a:p>
        </p:txBody>
      </p:sp>
      <p:sp>
        <p:nvSpPr>
          <p:cNvPr id="412" name="Google Shape;412;p11"/>
          <p:cNvSpPr txBox="1"/>
          <p:nvPr/>
        </p:nvSpPr>
        <p:spPr>
          <a:xfrm>
            <a:off x="14375" y="8795075"/>
            <a:ext cx="2180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800">
              <a:solidFill>
                <a:srgbClr val="3C78D8"/>
              </a:solidFill>
              <a:latin typeface="Titillium Web"/>
              <a:ea typeface="Titillium Web"/>
              <a:cs typeface="Titillium Web"/>
              <a:sym typeface="Titillium Web"/>
            </a:endParaRPr>
          </a:p>
          <a:p>
            <a:pPr indent="0" lvl="0" marL="0" rtl="0" algn="l">
              <a:spcBef>
                <a:spcPts val="0"/>
              </a:spcBef>
              <a:spcAft>
                <a:spcPts val="0"/>
              </a:spcAft>
              <a:buNone/>
            </a:pPr>
            <a:r>
              <a:rPr b="1" lang="en-GB" sz="800">
                <a:solidFill>
                  <a:srgbClr val="3C78D8"/>
                </a:solidFill>
                <a:latin typeface="Titillium Web"/>
                <a:ea typeface="Titillium Web"/>
                <a:cs typeface="Titillium Web"/>
                <a:sym typeface="Titillium Web"/>
              </a:rPr>
              <a:t>The factors may act independently or may combine to promote thrombus formation</a:t>
            </a:r>
            <a:endParaRPr b="1" sz="800">
              <a:solidFill>
                <a:srgbClr val="3C78D8"/>
              </a:solidFill>
              <a:latin typeface="Titillium Web"/>
              <a:ea typeface="Titillium Web"/>
              <a:cs typeface="Titillium Web"/>
              <a:sym typeface="Titillium Web"/>
            </a:endParaRPr>
          </a:p>
          <a:p>
            <a:pPr indent="0" lvl="0" marL="0" rtl="0" algn="l">
              <a:spcBef>
                <a:spcPts val="0"/>
              </a:spcBef>
              <a:spcAft>
                <a:spcPts val="0"/>
              </a:spcAft>
              <a:buNone/>
            </a:pPr>
            <a:r>
              <a:rPr b="1" lang="en-GB" sz="800">
                <a:solidFill>
                  <a:srgbClr val="3C78D8"/>
                </a:solidFill>
                <a:latin typeface="Titillium Web"/>
                <a:ea typeface="Titillium Web"/>
                <a:cs typeface="Titillium Web"/>
                <a:sym typeface="Titillium Web"/>
              </a:rPr>
              <a:t>e.g. </a:t>
            </a:r>
            <a:r>
              <a:rPr b="1" lang="en-GB" sz="800">
                <a:solidFill>
                  <a:srgbClr val="3C78D8"/>
                </a:solidFill>
                <a:latin typeface="Titillium Web"/>
                <a:ea typeface="Titillium Web"/>
                <a:cs typeface="Titillium Web"/>
                <a:sym typeface="Titillium Web"/>
              </a:rPr>
              <a:t>Injury to endothelial cells can also alter local blood flow and affect coagulability.</a:t>
            </a:r>
            <a:endParaRPr b="1" sz="800">
              <a:solidFill>
                <a:srgbClr val="3C78D8"/>
              </a:solidFill>
              <a:latin typeface="Titillium Web"/>
              <a:ea typeface="Titillium Web"/>
              <a:cs typeface="Titillium Web"/>
              <a:sym typeface="Titillium Web"/>
            </a:endParaRPr>
          </a:p>
          <a:p>
            <a:pPr indent="0" lvl="0" marL="0" rtl="0" algn="l">
              <a:spcBef>
                <a:spcPts val="0"/>
              </a:spcBef>
              <a:spcAft>
                <a:spcPts val="0"/>
              </a:spcAft>
              <a:buNone/>
            </a:pPr>
            <a:r>
              <a:rPr b="1" lang="en-GB" sz="800">
                <a:solidFill>
                  <a:srgbClr val="3C78D8"/>
                </a:solidFill>
                <a:latin typeface="Titillium Web"/>
                <a:ea typeface="Titillium Web"/>
                <a:cs typeface="Titillium Web"/>
                <a:sym typeface="Titillium Web"/>
              </a:rPr>
              <a:t>or abnormal blood flow (stasis or turbulence), in turn, can cause endothelial injury.</a:t>
            </a:r>
            <a:endParaRPr b="1" sz="800">
              <a:solidFill>
                <a:srgbClr val="3C78D8"/>
              </a:solidFill>
              <a:latin typeface="Titillium Web"/>
              <a:ea typeface="Titillium Web"/>
              <a:cs typeface="Titillium Web"/>
              <a:sym typeface="Titillium Web"/>
            </a:endParaRPr>
          </a:p>
        </p:txBody>
      </p:sp>
      <p:sp>
        <p:nvSpPr>
          <p:cNvPr id="413" name="Google Shape;413;p11"/>
          <p:cNvSpPr/>
          <p:nvPr/>
        </p:nvSpPr>
        <p:spPr>
          <a:xfrm>
            <a:off x="2312075" y="9596850"/>
            <a:ext cx="2356200" cy="19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Titillium Web"/>
                <a:ea typeface="Titillium Web"/>
                <a:cs typeface="Titillium Web"/>
                <a:sym typeface="Titillium Web"/>
              </a:rPr>
              <a:t>PDGF : Platelet-Derived Growth Factor</a:t>
            </a:r>
            <a:endParaRPr sz="1100">
              <a:solidFill>
                <a:srgbClr val="999999"/>
              </a:solidFill>
              <a:latin typeface="Titillium Web"/>
              <a:ea typeface="Titillium Web"/>
              <a:cs typeface="Titillium Web"/>
              <a:sym typeface="Titillium Web"/>
            </a:endParaRPr>
          </a:p>
        </p:txBody>
      </p:sp>
      <p:sp>
        <p:nvSpPr>
          <p:cNvPr id="414" name="Google Shape;414;p11"/>
          <p:cNvSpPr txBox="1"/>
          <p:nvPr/>
        </p:nvSpPr>
        <p:spPr>
          <a:xfrm>
            <a:off x="2258025" y="8037100"/>
            <a:ext cx="2356200" cy="1577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1"/>
              </a:buClr>
              <a:buSzPts val="1100"/>
              <a:buFont typeface="Arial"/>
              <a:buNone/>
            </a:pPr>
            <a:r>
              <a:rPr lang="en-GB" sz="1000">
                <a:solidFill>
                  <a:schemeClr val="dk1"/>
                </a:solidFill>
                <a:latin typeface="Titillium Web"/>
                <a:ea typeface="Titillium Web"/>
                <a:cs typeface="Titillium Web"/>
                <a:sym typeface="Titillium Web"/>
              </a:rPr>
              <a:t>Maintain the integrity of the vascular endothelium and participate in endothelial repair </a:t>
            </a:r>
            <a:r>
              <a:rPr lang="en-GB" sz="1000">
                <a:solidFill>
                  <a:srgbClr val="3C78D8"/>
                </a:solidFill>
                <a:latin typeface="Titillium Web"/>
                <a:ea typeface="Titillium Web"/>
                <a:cs typeface="Titillium Web"/>
                <a:sym typeface="Titillium Web"/>
              </a:rPr>
              <a:t>through </a:t>
            </a:r>
            <a:r>
              <a:rPr lang="en-GB" sz="1000">
                <a:solidFill>
                  <a:srgbClr val="9E9E9E"/>
                </a:solidFill>
                <a:latin typeface="Titillium Web"/>
                <a:ea typeface="Titillium Web"/>
                <a:cs typeface="Titillium Web"/>
                <a:sym typeface="Titillium Web"/>
              </a:rPr>
              <a:t>*</a:t>
            </a:r>
            <a:r>
              <a:rPr lang="en-GB" sz="1000">
                <a:solidFill>
                  <a:srgbClr val="3C78D8"/>
                </a:solidFill>
                <a:latin typeface="Titillium Web"/>
                <a:ea typeface="Titillium Web"/>
                <a:cs typeface="Titillium Web"/>
                <a:sym typeface="Titillium Web"/>
              </a:rPr>
              <a:t>PDGT</a:t>
            </a:r>
            <a:r>
              <a:rPr lang="en-GB" sz="1000">
                <a:solidFill>
                  <a:schemeClr val="dk1"/>
                </a:solidFill>
                <a:latin typeface="Titillium Web"/>
                <a:ea typeface="Titillium Web"/>
                <a:cs typeface="Titillium Web"/>
                <a:sym typeface="Titillium Web"/>
              </a:rPr>
              <a:t>. They form platelet plugs and promote the coagulation cascade through the platelet phospholipid complex (that provide an important surface for coagulation-protein activation)</a:t>
            </a:r>
            <a:endParaRPr/>
          </a:p>
        </p:txBody>
      </p:sp>
      <p:sp>
        <p:nvSpPr>
          <p:cNvPr id="415" name="Google Shape;415;p11"/>
          <p:cNvSpPr txBox="1"/>
          <p:nvPr/>
        </p:nvSpPr>
        <p:spPr>
          <a:xfrm>
            <a:off x="-73675" y="3122075"/>
            <a:ext cx="2356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CC0000"/>
                </a:solidFill>
                <a:latin typeface="Titillium Web"/>
                <a:ea typeface="Titillium Web"/>
                <a:cs typeface="Titillium Web"/>
                <a:sym typeface="Titillium Web"/>
              </a:rPr>
              <a:t>*</a:t>
            </a:r>
            <a:r>
              <a:rPr lang="en-GB" sz="1000">
                <a:solidFill>
                  <a:srgbClr val="6AA84F"/>
                </a:solidFill>
                <a:latin typeface="Titillium Web"/>
                <a:ea typeface="Titillium Web"/>
                <a:cs typeface="Titillium Web"/>
                <a:sym typeface="Titillium Web"/>
              </a:rPr>
              <a:t>Many doctors don’t know the </a:t>
            </a:r>
            <a:r>
              <a:rPr lang="en-GB" sz="1000">
                <a:solidFill>
                  <a:srgbClr val="6AA84F"/>
                </a:solidFill>
                <a:latin typeface="Titillium Web"/>
                <a:ea typeface="Titillium Web"/>
                <a:cs typeface="Titillium Web"/>
                <a:sym typeface="Titillium Web"/>
              </a:rPr>
              <a:t>difference</a:t>
            </a:r>
            <a:r>
              <a:rPr lang="en-GB" sz="1000">
                <a:solidFill>
                  <a:srgbClr val="6AA84F"/>
                </a:solidFill>
                <a:latin typeface="Titillium Web"/>
                <a:ea typeface="Titillium Web"/>
                <a:cs typeface="Titillium Web"/>
                <a:sym typeface="Titillium Web"/>
              </a:rPr>
              <a:t> between clot and thrombus </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en-GB" sz="1000">
                <a:solidFill>
                  <a:srgbClr val="6AA84F"/>
                </a:solidFill>
                <a:latin typeface="Titillium Web"/>
                <a:ea typeface="Titillium Web"/>
                <a:cs typeface="Titillium Web"/>
                <a:sym typeface="Titillium Web"/>
              </a:rPr>
              <a:t>Clot : Physiological </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en-GB" sz="1000">
                <a:solidFill>
                  <a:srgbClr val="6AA84F"/>
                </a:solidFill>
                <a:latin typeface="Titillium Web"/>
                <a:ea typeface="Titillium Web"/>
                <a:cs typeface="Titillium Web"/>
                <a:sym typeface="Titillium Web"/>
              </a:rPr>
              <a:t>Thrombus : Pathological </a:t>
            </a:r>
            <a:endParaRPr sz="1000">
              <a:solidFill>
                <a:srgbClr val="6AA84F"/>
              </a:solidFill>
              <a:latin typeface="Titillium Web"/>
              <a:ea typeface="Titillium Web"/>
              <a:cs typeface="Titillium Web"/>
              <a:sym typeface="Titillium We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2"/>
          <p:cNvSpPr txBox="1"/>
          <p:nvPr>
            <p:ph idx="4294967295" type="title"/>
          </p:nvPr>
        </p:nvSpPr>
        <p:spPr>
          <a:xfrm>
            <a:off x="2150250" y="137675"/>
            <a:ext cx="3102600" cy="555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2400">
                <a:solidFill>
                  <a:schemeClr val="dk2"/>
                </a:solidFill>
                <a:latin typeface="Titillium Web"/>
                <a:ea typeface="Titillium Web"/>
                <a:cs typeface="Titillium Web"/>
                <a:sym typeface="Titillium Web"/>
              </a:rPr>
              <a:t>       </a:t>
            </a:r>
            <a:r>
              <a:rPr b="1" lang="en-GB" sz="2400">
                <a:solidFill>
                  <a:schemeClr val="dk2"/>
                </a:solidFill>
                <a:latin typeface="Titillium Web"/>
                <a:ea typeface="Titillium Web"/>
                <a:cs typeface="Titillium Web"/>
                <a:sym typeface="Titillium Web"/>
              </a:rPr>
              <a:t>Virchow Triad:</a:t>
            </a:r>
            <a:r>
              <a:rPr b="1" lang="en-GB" sz="2400">
                <a:solidFill>
                  <a:schemeClr val="dk2"/>
                </a:solidFill>
                <a:latin typeface="Titillium Web"/>
                <a:ea typeface="Titillium Web"/>
                <a:cs typeface="Titillium Web"/>
                <a:sym typeface="Titillium Web"/>
              </a:rPr>
              <a:t>  </a:t>
            </a:r>
            <a:r>
              <a:rPr lang="en-GB" sz="2400">
                <a:solidFill>
                  <a:schemeClr val="dk2"/>
                </a:solidFill>
                <a:latin typeface="Titillium Web"/>
                <a:ea typeface="Titillium Web"/>
                <a:cs typeface="Titillium Web"/>
                <a:sym typeface="Titillium Web"/>
              </a:rPr>
              <a:t>      </a:t>
            </a:r>
            <a:endParaRPr b="1" sz="2400">
              <a:solidFill>
                <a:schemeClr val="dk2"/>
              </a:solidFill>
              <a:latin typeface="Titillium Web"/>
              <a:ea typeface="Titillium Web"/>
              <a:cs typeface="Titillium Web"/>
              <a:sym typeface="Titillium Web"/>
            </a:endParaRPr>
          </a:p>
        </p:txBody>
      </p:sp>
      <p:grpSp>
        <p:nvGrpSpPr>
          <p:cNvPr id="421" name="Google Shape;421;p12"/>
          <p:cNvGrpSpPr/>
          <p:nvPr/>
        </p:nvGrpSpPr>
        <p:grpSpPr>
          <a:xfrm>
            <a:off x="2312070" y="266796"/>
            <a:ext cx="300659" cy="297060"/>
            <a:chOff x="-1017593" y="4240422"/>
            <a:chExt cx="300659" cy="297030"/>
          </a:xfrm>
        </p:grpSpPr>
        <p:sp>
          <p:nvSpPr>
            <p:cNvPr id="422" name="Google Shape;422;p12"/>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2"/>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2"/>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2"/>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2"/>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2"/>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2"/>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2"/>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2"/>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2"/>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2"/>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2"/>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2"/>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2"/>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2"/>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2"/>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2"/>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 name="Google Shape;439;p12"/>
          <p:cNvGrpSpPr/>
          <p:nvPr/>
        </p:nvGrpSpPr>
        <p:grpSpPr>
          <a:xfrm>
            <a:off x="233932" y="1589317"/>
            <a:ext cx="6332201" cy="909696"/>
            <a:chOff x="639485" y="2116945"/>
            <a:chExt cx="5579032" cy="909605"/>
          </a:xfrm>
        </p:grpSpPr>
        <p:sp>
          <p:nvSpPr>
            <p:cNvPr id="440" name="Google Shape;440;p12"/>
            <p:cNvSpPr/>
            <p:nvPr/>
          </p:nvSpPr>
          <p:spPr>
            <a:xfrm>
              <a:off x="4159317" y="2121755"/>
              <a:ext cx="2059200" cy="450000"/>
            </a:xfrm>
            <a:prstGeom prst="chevron">
              <a:avLst>
                <a:gd fmla="val 50000" name="adj"/>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GB" sz="1600">
                  <a:solidFill>
                    <a:schemeClr val="dk2"/>
                  </a:solidFill>
                  <a:latin typeface="Titillium Web"/>
                  <a:ea typeface="Titillium Web"/>
                  <a:cs typeface="Titillium Web"/>
                  <a:sym typeface="Titillium Web"/>
                </a:rPr>
                <a:t>Importance</a:t>
              </a:r>
              <a:endParaRPr b="1" i="0" sz="1600" u="none" cap="none" strike="noStrike">
                <a:solidFill>
                  <a:schemeClr val="dk2"/>
                </a:solidFill>
                <a:latin typeface="Titillium Web"/>
                <a:ea typeface="Titillium Web"/>
                <a:cs typeface="Titillium Web"/>
                <a:sym typeface="Titillium Web"/>
              </a:endParaRPr>
            </a:p>
          </p:txBody>
        </p:sp>
        <p:sp>
          <p:nvSpPr>
            <p:cNvPr id="441" name="Google Shape;441;p12"/>
            <p:cNvSpPr txBox="1"/>
            <p:nvPr/>
          </p:nvSpPr>
          <p:spPr>
            <a:xfrm>
              <a:off x="4300700" y="2576550"/>
              <a:ext cx="1674300" cy="450000"/>
            </a:xfrm>
            <a:prstGeom prst="rect">
              <a:avLst/>
            </a:prstGeom>
            <a:noFill/>
            <a:ln>
              <a:noFill/>
            </a:ln>
          </p:spPr>
          <p:txBody>
            <a:bodyPr anchorCtr="0" anchor="t"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Exo"/>
                <a:buChar char="●"/>
              </a:pPr>
              <a:r>
                <a:rPr lang="en-GB" sz="1200">
                  <a:solidFill>
                    <a:schemeClr val="dk2"/>
                  </a:solidFill>
                  <a:latin typeface="Titillium Web"/>
                  <a:ea typeface="Titillium Web"/>
                  <a:cs typeface="Titillium Web"/>
                  <a:sym typeface="Titillium Web"/>
                </a:rPr>
                <a:t>Endothelial structural and functional integrity is fundamental to the maintenance of vessel wall homeostasis and normal circulatory function.</a:t>
              </a:r>
              <a:endParaRPr i="0" sz="1200" u="none" cap="none" strike="noStrike">
                <a:solidFill>
                  <a:schemeClr val="dk2"/>
                </a:solidFill>
                <a:latin typeface="Titillium Web"/>
                <a:ea typeface="Titillium Web"/>
                <a:cs typeface="Titillium Web"/>
                <a:sym typeface="Titillium Web"/>
              </a:endParaRPr>
            </a:p>
          </p:txBody>
        </p:sp>
        <p:sp>
          <p:nvSpPr>
            <p:cNvPr id="442" name="Google Shape;442;p12"/>
            <p:cNvSpPr/>
            <p:nvPr/>
          </p:nvSpPr>
          <p:spPr>
            <a:xfrm>
              <a:off x="639485" y="2116945"/>
              <a:ext cx="1942500" cy="459600"/>
            </a:xfrm>
            <a:prstGeom prst="homePlate">
              <a:avLst>
                <a:gd fmla="val 50000" name="adj"/>
              </a:avLst>
            </a:prstGeom>
            <a:solidFill>
              <a:srgbClr val="6FA8D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GB" sz="1600">
                  <a:solidFill>
                    <a:schemeClr val="dk2"/>
                  </a:solidFill>
                  <a:latin typeface="Titillium Web"/>
                  <a:ea typeface="Titillium Web"/>
                  <a:cs typeface="Titillium Web"/>
                  <a:sym typeface="Titillium Web"/>
                </a:rPr>
                <a:t>Definition</a:t>
              </a:r>
              <a:endParaRPr b="1" i="0" sz="1600" u="none" cap="none" strike="noStrike">
                <a:solidFill>
                  <a:schemeClr val="dk2"/>
                </a:solidFill>
                <a:latin typeface="Titillium Web"/>
                <a:ea typeface="Titillium Web"/>
                <a:cs typeface="Titillium Web"/>
                <a:sym typeface="Titillium Web"/>
              </a:endParaRPr>
            </a:p>
          </p:txBody>
        </p:sp>
        <p:sp>
          <p:nvSpPr>
            <p:cNvPr id="443" name="Google Shape;443;p12"/>
            <p:cNvSpPr/>
            <p:nvPr/>
          </p:nvSpPr>
          <p:spPr>
            <a:xfrm>
              <a:off x="2319663" y="2116953"/>
              <a:ext cx="2059200" cy="459600"/>
            </a:xfrm>
            <a:prstGeom prst="chevron">
              <a:avLst>
                <a:gd fmla="val 50000" name="adj"/>
              </a:avLst>
            </a:prstGeom>
            <a:solidFill>
              <a:srgbClr val="9FC5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GB" sz="1600">
                  <a:solidFill>
                    <a:schemeClr val="dk2"/>
                  </a:solidFill>
                  <a:latin typeface="Titillium Web"/>
                  <a:ea typeface="Titillium Web"/>
                  <a:cs typeface="Titillium Web"/>
                  <a:sym typeface="Titillium Web"/>
                </a:rPr>
                <a:t>Location</a:t>
              </a:r>
              <a:endParaRPr b="1" i="0" sz="1600" u="none" cap="none" strike="noStrike">
                <a:solidFill>
                  <a:srgbClr val="FFFFFF"/>
                </a:solidFill>
                <a:latin typeface="Titillium Web"/>
                <a:ea typeface="Titillium Web"/>
                <a:cs typeface="Titillium Web"/>
                <a:sym typeface="Titillium Web"/>
              </a:endParaRPr>
            </a:p>
          </p:txBody>
        </p:sp>
        <p:sp>
          <p:nvSpPr>
            <p:cNvPr id="444" name="Google Shape;444;p12"/>
            <p:cNvSpPr txBox="1"/>
            <p:nvPr/>
          </p:nvSpPr>
          <p:spPr>
            <a:xfrm>
              <a:off x="645475" y="2576550"/>
              <a:ext cx="1674300" cy="450000"/>
            </a:xfrm>
            <a:prstGeom prst="rect">
              <a:avLst/>
            </a:prstGeom>
            <a:noFill/>
            <a:ln>
              <a:noFill/>
            </a:ln>
          </p:spPr>
          <p:txBody>
            <a:bodyPr anchorCtr="0" anchor="t"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Titillium Web"/>
                <a:buChar char="●"/>
              </a:pPr>
              <a:r>
                <a:rPr lang="en-GB" sz="1200">
                  <a:solidFill>
                    <a:schemeClr val="dk2"/>
                  </a:solidFill>
                  <a:latin typeface="Titillium Web"/>
                  <a:ea typeface="Titillium Web"/>
                  <a:cs typeface="Titillium Web"/>
                  <a:sym typeface="Titillium Web"/>
                </a:rPr>
                <a:t>The endothelium is a single thick cell lining of endothelial cells and, it’s the inner lining of the entire cardiovascular system (arteries, veins, and capillaries) and the lymphatic system.</a:t>
              </a:r>
              <a:endParaRPr i="0" sz="1200" u="none" cap="none" strike="noStrike">
                <a:solidFill>
                  <a:schemeClr val="dk2"/>
                </a:solidFill>
                <a:latin typeface="Titillium Web"/>
                <a:ea typeface="Titillium Web"/>
                <a:cs typeface="Titillium Web"/>
                <a:sym typeface="Titillium Web"/>
              </a:endParaRPr>
            </a:p>
          </p:txBody>
        </p:sp>
        <p:sp>
          <p:nvSpPr>
            <p:cNvPr id="445" name="Google Shape;445;p12"/>
            <p:cNvSpPr txBox="1"/>
            <p:nvPr/>
          </p:nvSpPr>
          <p:spPr>
            <a:xfrm>
              <a:off x="2460875" y="2576450"/>
              <a:ext cx="1674300" cy="4500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chemeClr val="dk2"/>
                </a:buClr>
                <a:buSzPts val="1200"/>
                <a:buFont typeface="Exo"/>
                <a:buChar char="●"/>
              </a:pPr>
              <a:r>
                <a:rPr lang="en-GB" sz="1200">
                  <a:solidFill>
                    <a:schemeClr val="dk2"/>
                  </a:solidFill>
                  <a:latin typeface="Titillium Web"/>
                  <a:ea typeface="Titillium Web"/>
                  <a:cs typeface="Titillium Web"/>
                  <a:sym typeface="Titillium Web"/>
                </a:rPr>
                <a:t>It’s in direct contact with the blood/lymph and the cells circulating in it.</a:t>
              </a:r>
              <a:r>
                <a:rPr i="0" lang="en-GB" sz="1300" u="none" cap="none" strike="noStrike">
                  <a:solidFill>
                    <a:srgbClr val="434343"/>
                  </a:solidFill>
                  <a:latin typeface="Titillium Web"/>
                  <a:ea typeface="Titillium Web"/>
                  <a:cs typeface="Titillium Web"/>
                  <a:sym typeface="Titillium Web"/>
                </a:rPr>
                <a:t> </a:t>
              </a:r>
              <a:endParaRPr i="0" sz="1300" u="none" cap="none" strike="noStrike">
                <a:solidFill>
                  <a:srgbClr val="434343"/>
                </a:solidFill>
                <a:latin typeface="Titillium Web"/>
                <a:ea typeface="Titillium Web"/>
                <a:cs typeface="Titillium Web"/>
                <a:sym typeface="Titillium Web"/>
              </a:endParaRPr>
            </a:p>
          </p:txBody>
        </p:sp>
      </p:grpSp>
      <p:sp>
        <p:nvSpPr>
          <p:cNvPr id="446" name="Google Shape;446;p12"/>
          <p:cNvSpPr/>
          <p:nvPr/>
        </p:nvSpPr>
        <p:spPr>
          <a:xfrm>
            <a:off x="617175" y="798950"/>
            <a:ext cx="2811834" cy="555282"/>
          </a:xfrm>
          <a:prstGeom prst="flowChartTerminator">
            <a:avLst/>
          </a:prstGeom>
          <a:solidFill>
            <a:srgbClr val="F3F3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chemeClr val="dk2"/>
                </a:solidFill>
                <a:latin typeface="Titillium Web"/>
                <a:ea typeface="Titillium Web"/>
                <a:cs typeface="Titillium Web"/>
                <a:sym typeface="Titillium Web"/>
              </a:rPr>
              <a:t>Endothelial cell</a:t>
            </a:r>
            <a:endParaRPr b="1" sz="2400">
              <a:solidFill>
                <a:schemeClr val="dk2"/>
              </a:solidFill>
              <a:latin typeface="Titillium Web"/>
              <a:ea typeface="Titillium Web"/>
              <a:cs typeface="Titillium Web"/>
              <a:sym typeface="Titillium Web"/>
            </a:endParaRPr>
          </a:p>
        </p:txBody>
      </p:sp>
      <p:pic>
        <p:nvPicPr>
          <p:cNvPr id="447" name="Google Shape;447;p12"/>
          <p:cNvPicPr preferRelativeResize="0"/>
          <p:nvPr/>
        </p:nvPicPr>
        <p:blipFill>
          <a:blip r:embed="rId3">
            <a:alphaModFix/>
          </a:blip>
          <a:stretch>
            <a:fillRect/>
          </a:stretch>
        </p:blipFill>
        <p:spPr>
          <a:xfrm>
            <a:off x="2951879" y="798939"/>
            <a:ext cx="896295" cy="555300"/>
          </a:xfrm>
          <a:prstGeom prst="rect">
            <a:avLst/>
          </a:prstGeom>
          <a:noFill/>
          <a:ln>
            <a:noFill/>
          </a:ln>
        </p:spPr>
      </p:pic>
      <p:sp>
        <p:nvSpPr>
          <p:cNvPr id="448" name="Google Shape;448;p12"/>
          <p:cNvSpPr/>
          <p:nvPr/>
        </p:nvSpPr>
        <p:spPr>
          <a:xfrm>
            <a:off x="367300" y="4836650"/>
            <a:ext cx="5914242" cy="1002402"/>
          </a:xfrm>
          <a:prstGeom prst="flowChartTerminator">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2"/>
              </a:buClr>
              <a:buSzPts val="1400"/>
              <a:buFont typeface="Titillium Web"/>
              <a:buChar char="❖"/>
            </a:pPr>
            <a:r>
              <a:t/>
            </a:r>
            <a:endParaRPr>
              <a:solidFill>
                <a:schemeClr val="dk2"/>
              </a:solidFill>
              <a:latin typeface="Titillium Web"/>
              <a:ea typeface="Titillium Web"/>
              <a:cs typeface="Titillium Web"/>
              <a:sym typeface="Titillium Web"/>
            </a:endParaRPr>
          </a:p>
          <a:p>
            <a:pPr indent="-317500" lvl="0" marL="457200" rtl="0" algn="l">
              <a:spcBef>
                <a:spcPts val="0"/>
              </a:spcBef>
              <a:spcAft>
                <a:spcPts val="0"/>
              </a:spcAft>
              <a:buClr>
                <a:schemeClr val="dk2"/>
              </a:buClr>
              <a:buSzPts val="1400"/>
              <a:buFont typeface="Titillium Web"/>
              <a:buChar char="❖"/>
            </a:pPr>
            <a:r>
              <a:rPr lang="en-GB">
                <a:solidFill>
                  <a:schemeClr val="dk2"/>
                </a:solidFill>
                <a:latin typeface="Titillium Web"/>
                <a:ea typeface="Titillium Web"/>
                <a:cs typeface="Titillium Web"/>
                <a:sym typeface="Titillium Web"/>
              </a:rPr>
              <a:t>Endothelial injury is a major cause of thrombosis in the heart or arteries.</a:t>
            </a:r>
            <a:endParaRPr>
              <a:solidFill>
                <a:schemeClr val="dk2"/>
              </a:solidFill>
              <a:latin typeface="Titillium Web"/>
              <a:ea typeface="Titillium Web"/>
              <a:cs typeface="Titillium Web"/>
              <a:sym typeface="Titillium Web"/>
            </a:endParaRPr>
          </a:p>
        </p:txBody>
      </p:sp>
      <p:sp>
        <p:nvSpPr>
          <p:cNvPr id="449" name="Google Shape;449;p12"/>
          <p:cNvSpPr/>
          <p:nvPr/>
        </p:nvSpPr>
        <p:spPr>
          <a:xfrm>
            <a:off x="617175" y="4675923"/>
            <a:ext cx="3308958" cy="555282"/>
          </a:xfrm>
          <a:prstGeom prst="flowChartTerminator">
            <a:avLst/>
          </a:prstGeom>
          <a:solidFill>
            <a:srgbClr val="F3F3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chemeClr val="dk2"/>
                </a:solidFill>
                <a:latin typeface="Titillium Web"/>
                <a:ea typeface="Titillium Web"/>
                <a:cs typeface="Titillium Web"/>
                <a:sym typeface="Titillium Web"/>
              </a:rPr>
              <a:t>Endothelial Injury</a:t>
            </a:r>
            <a:endParaRPr b="1" sz="2400">
              <a:solidFill>
                <a:schemeClr val="dk2"/>
              </a:solidFill>
              <a:latin typeface="Titillium Web"/>
              <a:ea typeface="Titillium Web"/>
              <a:cs typeface="Titillium Web"/>
              <a:sym typeface="Titillium Web"/>
            </a:endParaRPr>
          </a:p>
        </p:txBody>
      </p:sp>
      <p:pic>
        <p:nvPicPr>
          <p:cNvPr id="450" name="Google Shape;450;p12"/>
          <p:cNvPicPr preferRelativeResize="0"/>
          <p:nvPr/>
        </p:nvPicPr>
        <p:blipFill>
          <a:blip r:embed="rId4">
            <a:alphaModFix/>
          </a:blip>
          <a:stretch>
            <a:fillRect/>
          </a:stretch>
        </p:blipFill>
        <p:spPr>
          <a:xfrm>
            <a:off x="3279077" y="4651175"/>
            <a:ext cx="647050" cy="647050"/>
          </a:xfrm>
          <a:prstGeom prst="rect">
            <a:avLst/>
          </a:prstGeom>
          <a:noFill/>
          <a:ln>
            <a:noFill/>
          </a:ln>
        </p:spPr>
      </p:pic>
      <p:sp>
        <p:nvSpPr>
          <p:cNvPr id="451" name="Google Shape;451;p12"/>
          <p:cNvSpPr txBox="1"/>
          <p:nvPr/>
        </p:nvSpPr>
        <p:spPr>
          <a:xfrm>
            <a:off x="396600" y="6324439"/>
            <a:ext cx="2768100" cy="157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Hypertension.</a:t>
            </a:r>
            <a:endParaRPr i="0" sz="1200" u="none" cap="none" strike="noStrike">
              <a:solidFill>
                <a:schemeClr val="dk2"/>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rgbClr val="C27BA0"/>
              </a:buClr>
              <a:buSzPts val="1200"/>
              <a:buFont typeface="Titillium Web"/>
              <a:buChar char="●"/>
            </a:pPr>
            <a:r>
              <a:rPr lang="en-GB" sz="1200">
                <a:solidFill>
                  <a:srgbClr val="C27BA0"/>
                </a:solidFill>
                <a:latin typeface="Titillium Web"/>
                <a:ea typeface="Titillium Web"/>
                <a:cs typeface="Titillium Web"/>
                <a:sym typeface="Titillium Web"/>
              </a:rPr>
              <a:t>Scarred Valves.</a:t>
            </a:r>
            <a:endParaRPr i="0" sz="1200" u="none" cap="none" strike="noStrike">
              <a:solidFill>
                <a:srgbClr val="C27BA0"/>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Bacterial endotoxins.</a:t>
            </a:r>
            <a:endParaRPr i="0" sz="1200" u="none" cap="none" strike="noStrike">
              <a:solidFill>
                <a:schemeClr val="dk2"/>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Radiation</a:t>
            </a:r>
            <a:endParaRPr sz="1200">
              <a:solidFill>
                <a:schemeClr val="dk2"/>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Hypercholesterolemia.</a:t>
            </a:r>
            <a:endParaRPr sz="1200">
              <a:solidFill>
                <a:schemeClr val="dk2"/>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Cigarette smoking.</a:t>
            </a:r>
            <a:endParaRPr sz="1200">
              <a:solidFill>
                <a:schemeClr val="dk2"/>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rgbClr val="3C78D8"/>
              </a:buClr>
              <a:buSzPts val="1200"/>
              <a:buFont typeface="Titillium Web"/>
              <a:buChar char="●"/>
            </a:pPr>
            <a:r>
              <a:rPr lang="en-GB" sz="1200">
                <a:solidFill>
                  <a:srgbClr val="3C78D8"/>
                </a:solidFill>
                <a:latin typeface="Titillium Web"/>
                <a:ea typeface="Titillium Web"/>
                <a:cs typeface="Titillium Web"/>
                <a:sym typeface="Titillium Web"/>
              </a:rPr>
              <a:t>Turbulent blood flow </a:t>
            </a:r>
            <a:endParaRPr sz="1200">
              <a:solidFill>
                <a:srgbClr val="3C78D8"/>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rgbClr val="3C78D8"/>
              </a:buClr>
              <a:buSzPts val="1200"/>
              <a:buFont typeface="Titillium Web"/>
              <a:buChar char="●"/>
            </a:pPr>
            <a:r>
              <a:rPr lang="en-GB" sz="1200">
                <a:solidFill>
                  <a:srgbClr val="3C78D8"/>
                </a:solidFill>
                <a:latin typeface="Titillium Web"/>
                <a:ea typeface="Titillium Web"/>
                <a:cs typeface="Titillium Web"/>
                <a:sym typeface="Titillium Web"/>
              </a:rPr>
              <a:t>Homocysteinemia </a:t>
            </a:r>
            <a:endParaRPr sz="1200">
              <a:solidFill>
                <a:srgbClr val="3C78D8"/>
              </a:solidFill>
              <a:latin typeface="Titillium Web"/>
              <a:ea typeface="Titillium Web"/>
              <a:cs typeface="Titillium Web"/>
              <a:sym typeface="Titillium Web"/>
            </a:endParaRPr>
          </a:p>
        </p:txBody>
      </p:sp>
      <p:sp>
        <p:nvSpPr>
          <p:cNvPr id="452" name="Google Shape;452;p12"/>
          <p:cNvSpPr/>
          <p:nvPr/>
        </p:nvSpPr>
        <p:spPr>
          <a:xfrm>
            <a:off x="367300" y="5953150"/>
            <a:ext cx="3141000" cy="588000"/>
          </a:xfrm>
          <a:prstGeom prst="roundRect">
            <a:avLst>
              <a:gd fmla="val 16667" name="adj"/>
            </a:avLst>
          </a:prstGeom>
          <a:solidFill>
            <a:srgbClr val="EFF6F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1" i="0" sz="1400" u="none" cap="none" strike="noStrike">
              <a:solidFill>
                <a:schemeClr val="dk2"/>
              </a:solidFill>
              <a:latin typeface="Titillium Web"/>
              <a:ea typeface="Titillium Web"/>
              <a:cs typeface="Titillium Web"/>
              <a:sym typeface="Titillium Web"/>
            </a:endParaRPr>
          </a:p>
        </p:txBody>
      </p:sp>
      <p:pic>
        <p:nvPicPr>
          <p:cNvPr id="453" name="Google Shape;453;p12"/>
          <p:cNvPicPr preferRelativeResize="0"/>
          <p:nvPr/>
        </p:nvPicPr>
        <p:blipFill>
          <a:blip r:embed="rId5">
            <a:alphaModFix/>
          </a:blip>
          <a:stretch>
            <a:fillRect/>
          </a:stretch>
        </p:blipFill>
        <p:spPr>
          <a:xfrm flipH="1" rot="7271316">
            <a:off x="175079" y="5963715"/>
            <a:ext cx="636219" cy="566868"/>
          </a:xfrm>
          <a:prstGeom prst="rect">
            <a:avLst/>
          </a:prstGeom>
          <a:noFill/>
          <a:ln>
            <a:noFill/>
          </a:ln>
        </p:spPr>
      </p:pic>
      <p:grpSp>
        <p:nvGrpSpPr>
          <p:cNvPr id="454" name="Google Shape;454;p12"/>
          <p:cNvGrpSpPr/>
          <p:nvPr/>
        </p:nvGrpSpPr>
        <p:grpSpPr>
          <a:xfrm>
            <a:off x="2584500" y="5886762"/>
            <a:ext cx="4273500" cy="2296791"/>
            <a:chOff x="1077825" y="6636849"/>
            <a:chExt cx="4273500" cy="2296561"/>
          </a:xfrm>
        </p:grpSpPr>
        <p:sp>
          <p:nvSpPr>
            <p:cNvPr id="455" name="Google Shape;455;p12"/>
            <p:cNvSpPr txBox="1"/>
            <p:nvPr/>
          </p:nvSpPr>
          <p:spPr>
            <a:xfrm>
              <a:off x="2314500" y="6927170"/>
              <a:ext cx="2572800" cy="7527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434343"/>
                  </a:solidFill>
                  <a:latin typeface="Titillium Web"/>
                  <a:ea typeface="Titillium Web"/>
                  <a:cs typeface="Titillium Web"/>
                  <a:sym typeface="Titillium Web"/>
                </a:rPr>
                <a:t>Endothelial injury can contribute to thrombosis in several clinical setting, e.g.:</a:t>
              </a:r>
              <a:endParaRPr b="1" sz="1200">
                <a:solidFill>
                  <a:srgbClr val="434343"/>
                </a:solidFill>
                <a:latin typeface="Titillium Web"/>
                <a:ea typeface="Titillium Web"/>
                <a:cs typeface="Titillium Web"/>
                <a:sym typeface="Titillium Web"/>
              </a:endParaRPr>
            </a:p>
          </p:txBody>
        </p:sp>
        <p:cxnSp>
          <p:nvCxnSpPr>
            <p:cNvPr id="456" name="Google Shape;456;p12"/>
            <p:cNvCxnSpPr/>
            <p:nvPr/>
          </p:nvCxnSpPr>
          <p:spPr>
            <a:xfrm flipH="1" rot="-5400000">
              <a:off x="3402300" y="7878305"/>
              <a:ext cx="397200" cy="600"/>
            </a:xfrm>
            <a:prstGeom prst="bentConnector3">
              <a:avLst>
                <a:gd fmla="val 50000" name="adj1"/>
              </a:avLst>
            </a:prstGeom>
            <a:noFill/>
            <a:ln cap="flat" cmpd="sng" w="19050">
              <a:solidFill>
                <a:srgbClr val="666666"/>
              </a:solidFill>
              <a:prstDash val="solid"/>
              <a:round/>
              <a:headEnd len="med" w="med" type="diamond"/>
              <a:tailEnd len="med" w="med" type="diamond"/>
            </a:ln>
          </p:spPr>
        </p:cxnSp>
        <p:cxnSp>
          <p:nvCxnSpPr>
            <p:cNvPr id="457" name="Google Shape;457;p12"/>
            <p:cNvCxnSpPr>
              <a:stCxn id="458" idx="0"/>
              <a:endCxn id="455" idx="2"/>
            </p:cNvCxnSpPr>
            <p:nvPr/>
          </p:nvCxnSpPr>
          <p:spPr>
            <a:xfrm rot="-5400000">
              <a:off x="2642175" y="7065160"/>
              <a:ext cx="343800" cy="1573500"/>
            </a:xfrm>
            <a:prstGeom prst="bentConnector3">
              <a:avLst>
                <a:gd fmla="val 50020" name="adj1"/>
              </a:avLst>
            </a:prstGeom>
            <a:noFill/>
            <a:ln cap="flat" cmpd="sng" w="19050">
              <a:solidFill>
                <a:srgbClr val="666666"/>
              </a:solidFill>
              <a:prstDash val="solid"/>
              <a:round/>
              <a:headEnd len="med" w="med" type="diamond"/>
              <a:tailEnd len="med" w="med" type="diamond"/>
            </a:ln>
          </p:spPr>
        </p:cxnSp>
        <p:sp>
          <p:nvSpPr>
            <p:cNvPr id="459" name="Google Shape;459;p12"/>
            <p:cNvSpPr txBox="1"/>
            <p:nvPr/>
          </p:nvSpPr>
          <p:spPr>
            <a:xfrm>
              <a:off x="3899450" y="6636849"/>
              <a:ext cx="1040700" cy="354900"/>
            </a:xfrm>
            <a:prstGeom prst="rect">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434343"/>
                  </a:solidFill>
                  <a:latin typeface="Titillium Web"/>
                  <a:ea typeface="Titillium Web"/>
                  <a:cs typeface="Titillium Web"/>
                  <a:sym typeface="Titillium Web"/>
                </a:rPr>
                <a:t>Note</a:t>
              </a:r>
              <a:endParaRPr b="1" sz="1600">
                <a:solidFill>
                  <a:srgbClr val="434343"/>
                </a:solidFill>
                <a:latin typeface="Titillium Web"/>
                <a:ea typeface="Titillium Web"/>
                <a:cs typeface="Titillium Web"/>
                <a:sym typeface="Titillium Web"/>
              </a:endParaRPr>
            </a:p>
          </p:txBody>
        </p:sp>
        <p:sp>
          <p:nvSpPr>
            <p:cNvPr id="460" name="Google Shape;460;p12"/>
            <p:cNvSpPr txBox="1"/>
            <p:nvPr/>
          </p:nvSpPr>
          <p:spPr>
            <a:xfrm>
              <a:off x="4310625" y="8023810"/>
              <a:ext cx="1040700" cy="9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434343"/>
                  </a:solidFill>
                  <a:highlight>
                    <a:srgbClr val="FFFFFF"/>
                  </a:highlight>
                  <a:latin typeface="Titillium Web"/>
                  <a:ea typeface="Titillium Web"/>
                  <a:cs typeface="Titillium Web"/>
                  <a:sym typeface="Titillium Web"/>
                </a:rPr>
                <a:t>Traumatic or inflammatory vascular injury</a:t>
              </a:r>
              <a:endParaRPr sz="1100">
                <a:solidFill>
                  <a:srgbClr val="434343"/>
                </a:solidFill>
                <a:highlight>
                  <a:srgbClr val="FFFFFF"/>
                </a:highlight>
                <a:latin typeface="Titillium Web"/>
                <a:ea typeface="Titillium Web"/>
                <a:cs typeface="Titillium Web"/>
                <a:sym typeface="Titillium Web"/>
              </a:endParaRPr>
            </a:p>
            <a:p>
              <a:pPr indent="0" lvl="0" marL="0" rtl="0" algn="ctr">
                <a:spcBef>
                  <a:spcPts val="0"/>
                </a:spcBef>
                <a:spcAft>
                  <a:spcPts val="0"/>
                </a:spcAft>
                <a:buNone/>
              </a:pPr>
              <a:r>
                <a:t/>
              </a:r>
              <a:endParaRPr sz="1100">
                <a:solidFill>
                  <a:srgbClr val="073763"/>
                </a:solidFill>
                <a:latin typeface="Titillium Web"/>
                <a:ea typeface="Titillium Web"/>
                <a:cs typeface="Titillium Web"/>
                <a:sym typeface="Titillium Web"/>
              </a:endParaRPr>
            </a:p>
          </p:txBody>
        </p:sp>
        <p:sp>
          <p:nvSpPr>
            <p:cNvPr id="461" name="Google Shape;461;p12"/>
            <p:cNvSpPr txBox="1"/>
            <p:nvPr/>
          </p:nvSpPr>
          <p:spPr>
            <a:xfrm>
              <a:off x="2691750" y="8035009"/>
              <a:ext cx="18183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434343"/>
                  </a:solidFill>
                  <a:latin typeface="Titillium Web"/>
                  <a:ea typeface="Titillium Web"/>
                  <a:cs typeface="Titillium Web"/>
                  <a:sym typeface="Titillium Web"/>
                </a:rPr>
                <a:t>Ulcerated plaquues in atherosclersotic arteries</a:t>
              </a:r>
              <a:endParaRPr sz="1200">
                <a:solidFill>
                  <a:srgbClr val="434343"/>
                </a:solidFill>
                <a:latin typeface="Titillium Web"/>
                <a:ea typeface="Titillium Web"/>
                <a:cs typeface="Titillium Web"/>
                <a:sym typeface="Titillium Web"/>
              </a:endParaRPr>
            </a:p>
          </p:txBody>
        </p:sp>
        <p:sp>
          <p:nvSpPr>
            <p:cNvPr id="458" name="Google Shape;458;p12"/>
            <p:cNvSpPr txBox="1"/>
            <p:nvPr/>
          </p:nvSpPr>
          <p:spPr>
            <a:xfrm>
              <a:off x="1077825" y="8023810"/>
              <a:ext cx="18990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434343"/>
                  </a:solidFill>
                  <a:latin typeface="Titillium Web"/>
                  <a:ea typeface="Titillium Web"/>
                  <a:cs typeface="Titillium Web"/>
                  <a:sym typeface="Titillium Web"/>
                </a:rPr>
                <a:t>Endothelial injury due to myocardial infarction</a:t>
              </a:r>
              <a:endParaRPr sz="1200">
                <a:solidFill>
                  <a:srgbClr val="434343"/>
                </a:solidFill>
                <a:latin typeface="Titillium Web"/>
                <a:ea typeface="Titillium Web"/>
                <a:cs typeface="Titillium Web"/>
                <a:sym typeface="Titillium Web"/>
              </a:endParaRPr>
            </a:p>
          </p:txBody>
        </p:sp>
        <p:cxnSp>
          <p:nvCxnSpPr>
            <p:cNvPr id="462" name="Google Shape;462;p12"/>
            <p:cNvCxnSpPr>
              <a:stCxn id="455" idx="2"/>
              <a:endCxn id="460" idx="0"/>
            </p:cNvCxnSpPr>
            <p:nvPr/>
          </p:nvCxnSpPr>
          <p:spPr>
            <a:xfrm flipH="1" rot="-5400000">
              <a:off x="4044000" y="7236770"/>
              <a:ext cx="343800" cy="1230000"/>
            </a:xfrm>
            <a:prstGeom prst="bentConnector3">
              <a:avLst>
                <a:gd fmla="val 50020" name="adj1"/>
              </a:avLst>
            </a:prstGeom>
            <a:noFill/>
            <a:ln cap="flat" cmpd="sng" w="19050">
              <a:solidFill>
                <a:srgbClr val="666666"/>
              </a:solidFill>
              <a:prstDash val="solid"/>
              <a:round/>
              <a:headEnd len="med" w="med" type="diamond"/>
              <a:tailEnd len="med" w="med" type="diamond"/>
            </a:ln>
          </p:spPr>
        </p:cxnSp>
      </p:grpSp>
      <p:sp>
        <p:nvSpPr>
          <p:cNvPr id="463" name="Google Shape;463;p12"/>
          <p:cNvSpPr txBox="1"/>
          <p:nvPr/>
        </p:nvSpPr>
        <p:spPr>
          <a:xfrm>
            <a:off x="615775" y="5940425"/>
            <a:ext cx="3006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GB">
                <a:solidFill>
                  <a:schemeClr val="dk2"/>
                </a:solidFill>
                <a:latin typeface="Titillium Web"/>
                <a:ea typeface="Titillium Web"/>
                <a:cs typeface="Titillium Web"/>
                <a:sym typeface="Titillium Web"/>
              </a:rPr>
              <a:t>Conditions lead to chronic subtle endothelial dysfunction/injury:</a:t>
            </a:r>
            <a:endParaRPr/>
          </a:p>
        </p:txBody>
      </p:sp>
      <p:sp>
        <p:nvSpPr>
          <p:cNvPr id="464" name="Google Shape;464;p12"/>
          <p:cNvSpPr/>
          <p:nvPr/>
        </p:nvSpPr>
        <p:spPr>
          <a:xfrm>
            <a:off x="4078125" y="7934625"/>
            <a:ext cx="3945300" cy="2127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2"/>
          <p:cNvSpPr/>
          <p:nvPr/>
        </p:nvSpPr>
        <p:spPr>
          <a:xfrm>
            <a:off x="619650" y="8772100"/>
            <a:ext cx="2572800" cy="3834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GB">
                <a:solidFill>
                  <a:schemeClr val="dk2"/>
                </a:solidFill>
                <a:latin typeface="Titillium Web"/>
                <a:ea typeface="Titillium Web"/>
                <a:cs typeface="Titillium Web"/>
                <a:sym typeface="Titillium Web"/>
              </a:rPr>
              <a:t> Endothelial injury leads to:</a:t>
            </a:r>
            <a:endParaRPr b="1" i="0" sz="1400" u="none" cap="none" strike="noStrike">
              <a:solidFill>
                <a:schemeClr val="dk2"/>
              </a:solidFill>
              <a:latin typeface="Titillium Web"/>
              <a:ea typeface="Titillium Web"/>
              <a:cs typeface="Titillium Web"/>
              <a:sym typeface="Titillium Web"/>
            </a:endParaRPr>
          </a:p>
        </p:txBody>
      </p:sp>
      <p:cxnSp>
        <p:nvCxnSpPr>
          <p:cNvPr id="466" name="Google Shape;466;p12"/>
          <p:cNvCxnSpPr>
            <a:stCxn id="465" idx="0"/>
          </p:cNvCxnSpPr>
          <p:nvPr/>
        </p:nvCxnSpPr>
        <p:spPr>
          <a:xfrm rot="-5400000">
            <a:off x="2457000" y="7802650"/>
            <a:ext cx="418500" cy="1520400"/>
          </a:xfrm>
          <a:prstGeom prst="curvedConnector2">
            <a:avLst/>
          </a:prstGeom>
          <a:noFill/>
          <a:ln cap="flat" cmpd="sng" w="19050">
            <a:solidFill>
              <a:srgbClr val="999999"/>
            </a:solidFill>
            <a:prstDash val="solid"/>
            <a:round/>
            <a:headEnd len="med" w="med" type="none"/>
            <a:tailEnd len="med" w="med" type="stealth"/>
          </a:ln>
        </p:spPr>
      </p:cxnSp>
      <p:cxnSp>
        <p:nvCxnSpPr>
          <p:cNvPr id="467" name="Google Shape;467;p12"/>
          <p:cNvCxnSpPr>
            <a:stCxn id="465" idx="2"/>
          </p:cNvCxnSpPr>
          <p:nvPr/>
        </p:nvCxnSpPr>
        <p:spPr>
          <a:xfrm flipH="1" rot="-5400000">
            <a:off x="2398950" y="8662600"/>
            <a:ext cx="434400" cy="1420200"/>
          </a:xfrm>
          <a:prstGeom prst="curvedConnector2">
            <a:avLst/>
          </a:prstGeom>
          <a:noFill/>
          <a:ln cap="flat" cmpd="sng" w="19050">
            <a:solidFill>
              <a:srgbClr val="999999"/>
            </a:solidFill>
            <a:prstDash val="solid"/>
            <a:round/>
            <a:headEnd len="med" w="med" type="none"/>
            <a:tailEnd len="med" w="med" type="stealth"/>
          </a:ln>
        </p:spPr>
      </p:cxnSp>
      <p:cxnSp>
        <p:nvCxnSpPr>
          <p:cNvPr id="468" name="Google Shape;468;p12"/>
          <p:cNvCxnSpPr>
            <a:stCxn id="465" idx="3"/>
          </p:cNvCxnSpPr>
          <p:nvPr/>
        </p:nvCxnSpPr>
        <p:spPr>
          <a:xfrm>
            <a:off x="3192450" y="8963800"/>
            <a:ext cx="434400" cy="3900"/>
          </a:xfrm>
          <a:prstGeom prst="straightConnector1">
            <a:avLst/>
          </a:prstGeom>
          <a:noFill/>
          <a:ln cap="flat" cmpd="sng" w="19050">
            <a:solidFill>
              <a:srgbClr val="999999"/>
            </a:solidFill>
            <a:prstDash val="solid"/>
            <a:round/>
            <a:headEnd len="med" w="med" type="none"/>
            <a:tailEnd len="med" w="med" type="stealth"/>
          </a:ln>
        </p:spPr>
      </p:cxnSp>
      <p:sp>
        <p:nvSpPr>
          <p:cNvPr id="469" name="Google Shape;469;p12"/>
          <p:cNvSpPr/>
          <p:nvPr/>
        </p:nvSpPr>
        <p:spPr>
          <a:xfrm>
            <a:off x="3550425" y="8052800"/>
            <a:ext cx="3006900" cy="434400"/>
          </a:xfrm>
          <a:prstGeom prst="roundRect">
            <a:avLst>
              <a:gd fmla="val 16667" name="adj"/>
            </a:avLst>
          </a:prstGeom>
          <a:solidFill>
            <a:srgbClr val="F3F3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Exposure of subendothelial ECM i.e: the basement membrane.</a:t>
            </a:r>
            <a:endParaRPr sz="1200">
              <a:solidFill>
                <a:schemeClr val="dk2"/>
              </a:solidFill>
              <a:latin typeface="Titillium Web"/>
              <a:ea typeface="Titillium Web"/>
              <a:cs typeface="Titillium Web"/>
              <a:sym typeface="Titillium Web"/>
            </a:endParaRPr>
          </a:p>
        </p:txBody>
      </p:sp>
      <p:sp>
        <p:nvSpPr>
          <p:cNvPr id="470" name="Google Shape;470;p12"/>
          <p:cNvSpPr/>
          <p:nvPr/>
        </p:nvSpPr>
        <p:spPr>
          <a:xfrm>
            <a:off x="3664800" y="8817250"/>
            <a:ext cx="2367900" cy="297000"/>
          </a:xfrm>
          <a:prstGeom prst="roundRect">
            <a:avLst>
              <a:gd fmla="val 16667" name="adj"/>
            </a:avLst>
          </a:prstGeom>
          <a:solidFill>
            <a:srgbClr val="F3F3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Adhesion of platelets.</a:t>
            </a:r>
            <a:endParaRPr sz="1200">
              <a:solidFill>
                <a:schemeClr val="dk2"/>
              </a:solidFill>
              <a:latin typeface="Titillium Web"/>
              <a:ea typeface="Titillium Web"/>
              <a:cs typeface="Titillium Web"/>
              <a:sym typeface="Titillium Web"/>
            </a:endParaRPr>
          </a:p>
        </p:txBody>
      </p:sp>
      <p:sp>
        <p:nvSpPr>
          <p:cNvPr id="471" name="Google Shape;471;p12"/>
          <p:cNvSpPr/>
          <p:nvPr/>
        </p:nvSpPr>
        <p:spPr>
          <a:xfrm>
            <a:off x="3426450" y="9357900"/>
            <a:ext cx="3240900" cy="434400"/>
          </a:xfrm>
          <a:prstGeom prst="roundRect">
            <a:avLst>
              <a:gd fmla="val 16667" name="adj"/>
            </a:avLst>
          </a:prstGeom>
          <a:solidFill>
            <a:srgbClr val="F3F3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Release of tissue factor and ultimately thrombosis.</a:t>
            </a:r>
            <a:endParaRPr sz="1200">
              <a:solidFill>
                <a:schemeClr val="dk2"/>
              </a:solidFill>
              <a:latin typeface="Titillium Web"/>
              <a:ea typeface="Titillium Web"/>
              <a:cs typeface="Titillium Web"/>
              <a:sym typeface="Titillium We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3"/>
          <p:cNvSpPr/>
          <p:nvPr/>
        </p:nvSpPr>
        <p:spPr>
          <a:xfrm>
            <a:off x="1096050" y="1315600"/>
            <a:ext cx="5419800" cy="665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chemeClr val="dk2"/>
                </a:solidFill>
                <a:latin typeface="Titillium Web"/>
                <a:ea typeface="Titillium Web"/>
                <a:cs typeface="Titillium Web"/>
                <a:sym typeface="Titillium Web"/>
              </a:rPr>
              <a:t>Abnormal blood flow: disruption of laminar blood flow can bring platelets into contacts with endothelium and promote endothelial cell activation.</a:t>
            </a:r>
            <a:endParaRPr sz="1300">
              <a:solidFill>
                <a:schemeClr val="dk2"/>
              </a:solidFill>
              <a:latin typeface="Titillium Web"/>
              <a:ea typeface="Titillium Web"/>
              <a:cs typeface="Titillium Web"/>
              <a:sym typeface="Titillium Web"/>
            </a:endParaRPr>
          </a:p>
        </p:txBody>
      </p:sp>
      <p:sp>
        <p:nvSpPr>
          <p:cNvPr id="477" name="Google Shape;477;p13"/>
          <p:cNvSpPr/>
          <p:nvPr/>
        </p:nvSpPr>
        <p:spPr>
          <a:xfrm>
            <a:off x="237500" y="692975"/>
            <a:ext cx="5748138" cy="555282"/>
          </a:xfrm>
          <a:prstGeom prst="flowChartTerminator">
            <a:avLst/>
          </a:prstGeom>
          <a:solidFill>
            <a:srgbClr val="F3F3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chemeClr val="dk2"/>
                </a:solidFill>
                <a:latin typeface="Titillium Web"/>
                <a:ea typeface="Titillium Web"/>
                <a:cs typeface="Titillium Web"/>
                <a:sym typeface="Titillium Web"/>
              </a:rPr>
              <a:t>Stasis or turbu</a:t>
            </a:r>
            <a:r>
              <a:rPr b="1" lang="en-GB" sz="2400">
                <a:solidFill>
                  <a:schemeClr val="dk2"/>
                </a:solidFill>
                <a:latin typeface="Titillium Web"/>
                <a:ea typeface="Titillium Web"/>
                <a:cs typeface="Titillium Web"/>
                <a:sym typeface="Titillium Web"/>
              </a:rPr>
              <a:t>lence of blood flow</a:t>
            </a:r>
            <a:endParaRPr b="1" sz="2400">
              <a:solidFill>
                <a:schemeClr val="dk2"/>
              </a:solidFill>
              <a:latin typeface="Titillium Web"/>
              <a:ea typeface="Titillium Web"/>
              <a:cs typeface="Titillium Web"/>
              <a:sym typeface="Titillium Web"/>
            </a:endParaRPr>
          </a:p>
        </p:txBody>
      </p:sp>
      <p:sp>
        <p:nvSpPr>
          <p:cNvPr id="478" name="Google Shape;478;p13"/>
          <p:cNvSpPr txBox="1"/>
          <p:nvPr>
            <p:ph idx="4294967295" type="title"/>
          </p:nvPr>
        </p:nvSpPr>
        <p:spPr>
          <a:xfrm>
            <a:off x="2150250" y="137675"/>
            <a:ext cx="3102600" cy="555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2400">
                <a:solidFill>
                  <a:schemeClr val="dk2"/>
                </a:solidFill>
                <a:latin typeface="Titillium Web"/>
                <a:ea typeface="Titillium Web"/>
                <a:cs typeface="Titillium Web"/>
                <a:sym typeface="Titillium Web"/>
              </a:rPr>
              <a:t>       </a:t>
            </a:r>
            <a:r>
              <a:rPr b="1" lang="en-GB" sz="2400">
                <a:solidFill>
                  <a:schemeClr val="dk2"/>
                </a:solidFill>
                <a:latin typeface="Titillium Web"/>
                <a:ea typeface="Titillium Web"/>
                <a:cs typeface="Titillium Web"/>
                <a:sym typeface="Titillium Web"/>
              </a:rPr>
              <a:t>Virchow Triad:  </a:t>
            </a:r>
            <a:r>
              <a:rPr lang="en-GB" sz="2400">
                <a:solidFill>
                  <a:schemeClr val="dk2"/>
                </a:solidFill>
                <a:latin typeface="Titillium Web"/>
                <a:ea typeface="Titillium Web"/>
                <a:cs typeface="Titillium Web"/>
                <a:sym typeface="Titillium Web"/>
              </a:rPr>
              <a:t>      </a:t>
            </a:r>
            <a:endParaRPr b="1" sz="2400">
              <a:solidFill>
                <a:schemeClr val="dk2"/>
              </a:solidFill>
              <a:latin typeface="Titillium Web"/>
              <a:ea typeface="Titillium Web"/>
              <a:cs typeface="Titillium Web"/>
              <a:sym typeface="Titillium Web"/>
            </a:endParaRPr>
          </a:p>
        </p:txBody>
      </p:sp>
      <p:grpSp>
        <p:nvGrpSpPr>
          <p:cNvPr id="479" name="Google Shape;479;p13"/>
          <p:cNvGrpSpPr/>
          <p:nvPr/>
        </p:nvGrpSpPr>
        <p:grpSpPr>
          <a:xfrm>
            <a:off x="2312070" y="266796"/>
            <a:ext cx="300659" cy="297060"/>
            <a:chOff x="-1017593" y="4240422"/>
            <a:chExt cx="300659" cy="297030"/>
          </a:xfrm>
        </p:grpSpPr>
        <p:sp>
          <p:nvSpPr>
            <p:cNvPr id="480" name="Google Shape;480;p1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97" name="Google Shape;497;p13"/>
          <p:cNvPicPr preferRelativeResize="0"/>
          <p:nvPr/>
        </p:nvPicPr>
        <p:blipFill>
          <a:blip r:embed="rId3">
            <a:alphaModFix/>
          </a:blip>
          <a:stretch>
            <a:fillRect/>
          </a:stretch>
        </p:blipFill>
        <p:spPr>
          <a:xfrm flipH="1" rot="10800000">
            <a:off x="5120347" y="692979"/>
            <a:ext cx="1505801" cy="665175"/>
          </a:xfrm>
          <a:prstGeom prst="rect">
            <a:avLst/>
          </a:prstGeom>
          <a:noFill/>
          <a:ln>
            <a:noFill/>
          </a:ln>
        </p:spPr>
      </p:pic>
      <p:sp>
        <p:nvSpPr>
          <p:cNvPr id="498" name="Google Shape;498;p13"/>
          <p:cNvSpPr/>
          <p:nvPr/>
        </p:nvSpPr>
        <p:spPr>
          <a:xfrm rot="10800000">
            <a:off x="100275" y="1315550"/>
            <a:ext cx="1019100" cy="6681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p>
        </p:txBody>
      </p:sp>
      <p:sp>
        <p:nvSpPr>
          <p:cNvPr id="499" name="Google Shape;499;p13"/>
          <p:cNvSpPr txBox="1"/>
          <p:nvPr/>
        </p:nvSpPr>
        <p:spPr>
          <a:xfrm>
            <a:off x="273150" y="1456613"/>
            <a:ext cx="918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solidFill>
                  <a:schemeClr val="dk2"/>
                </a:solidFill>
                <a:latin typeface="Titillium Web"/>
                <a:ea typeface="Titillium Web"/>
                <a:cs typeface="Titillium Web"/>
                <a:sym typeface="Titillium Web"/>
              </a:rPr>
              <a:t>Definition</a:t>
            </a:r>
            <a:endParaRPr b="1" sz="1200">
              <a:solidFill>
                <a:schemeClr val="dk2"/>
              </a:solidFill>
              <a:latin typeface="Titillium Web"/>
              <a:ea typeface="Titillium Web"/>
              <a:cs typeface="Titillium Web"/>
              <a:sym typeface="Titillium Web"/>
            </a:endParaRPr>
          </a:p>
        </p:txBody>
      </p:sp>
      <p:grpSp>
        <p:nvGrpSpPr>
          <p:cNvPr id="500" name="Google Shape;500;p13"/>
          <p:cNvGrpSpPr/>
          <p:nvPr/>
        </p:nvGrpSpPr>
        <p:grpSpPr>
          <a:xfrm>
            <a:off x="237525" y="2034284"/>
            <a:ext cx="6477646" cy="3662898"/>
            <a:chOff x="2389400" y="3100241"/>
            <a:chExt cx="824128" cy="585146"/>
          </a:xfrm>
        </p:grpSpPr>
        <p:grpSp>
          <p:nvGrpSpPr>
            <p:cNvPr id="501" name="Google Shape;501;p13"/>
            <p:cNvGrpSpPr/>
            <p:nvPr/>
          </p:nvGrpSpPr>
          <p:grpSpPr>
            <a:xfrm>
              <a:off x="2683630" y="3100241"/>
              <a:ext cx="224334" cy="368947"/>
              <a:chOff x="2683630" y="3100241"/>
              <a:chExt cx="224334" cy="368947"/>
            </a:xfrm>
          </p:grpSpPr>
          <p:grpSp>
            <p:nvGrpSpPr>
              <p:cNvPr id="502" name="Google Shape;502;p13"/>
              <p:cNvGrpSpPr/>
              <p:nvPr/>
            </p:nvGrpSpPr>
            <p:grpSpPr>
              <a:xfrm>
                <a:off x="2788083" y="3100241"/>
                <a:ext cx="15356" cy="98236"/>
                <a:chOff x="2788083" y="3100241"/>
                <a:chExt cx="15356" cy="98236"/>
              </a:xfrm>
            </p:grpSpPr>
            <p:sp>
              <p:nvSpPr>
                <p:cNvPr id="503" name="Google Shape;503;p13"/>
                <p:cNvSpPr/>
                <p:nvPr/>
              </p:nvSpPr>
              <p:spPr>
                <a:xfrm>
                  <a:off x="2794655" y="3106808"/>
                  <a:ext cx="2213" cy="85118"/>
                </a:xfrm>
                <a:custGeom>
                  <a:rect b="b" l="l" r="r" t="t"/>
                  <a:pathLst>
                    <a:path extrusionOk="0" h="18697" w="486">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sp>
              <p:nvSpPr>
                <p:cNvPr id="504" name="Google Shape;504;p13"/>
                <p:cNvSpPr/>
                <p:nvPr/>
              </p:nvSpPr>
              <p:spPr>
                <a:xfrm>
                  <a:off x="2788083" y="3183117"/>
                  <a:ext cx="15356" cy="15360"/>
                </a:xfrm>
                <a:custGeom>
                  <a:rect b="b" l="l" r="r" t="t"/>
                  <a:pathLst>
                    <a:path extrusionOk="0" h="3374" w="3373">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sp>
              <p:nvSpPr>
                <p:cNvPr id="505" name="Google Shape;505;p13"/>
                <p:cNvSpPr/>
                <p:nvPr/>
              </p:nvSpPr>
              <p:spPr>
                <a:xfrm>
                  <a:off x="2788083" y="3100241"/>
                  <a:ext cx="15356" cy="15356"/>
                </a:xfrm>
                <a:custGeom>
                  <a:rect b="b" l="l" r="r" t="t"/>
                  <a:pathLst>
                    <a:path extrusionOk="0" h="3373" w="3373">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grpSp>
          <p:sp>
            <p:nvSpPr>
              <p:cNvPr id="506" name="Google Shape;506;p13"/>
              <p:cNvSpPr/>
              <p:nvPr/>
            </p:nvSpPr>
            <p:spPr>
              <a:xfrm>
                <a:off x="2683630" y="3223962"/>
                <a:ext cx="224334" cy="245226"/>
              </a:xfrm>
              <a:custGeom>
                <a:rect b="b" l="l" r="r" t="t"/>
                <a:pathLst>
                  <a:path extrusionOk="0" h="39988" w="49277">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a:solidFill>
                      <a:srgbClr val="980000"/>
                    </a:solidFill>
                    <a:latin typeface="Titillium Web"/>
                    <a:ea typeface="Titillium Web"/>
                    <a:cs typeface="Titillium Web"/>
                    <a:sym typeface="Titillium Web"/>
                  </a:rPr>
                  <a:t>2. Turbulence: </a:t>
                </a:r>
                <a:r>
                  <a:rPr lang="en-GB">
                    <a:solidFill>
                      <a:schemeClr val="dk2"/>
                    </a:solidFill>
                    <a:latin typeface="Titillium Web"/>
                    <a:ea typeface="Titillium Web"/>
                    <a:cs typeface="Titillium Web"/>
                    <a:sym typeface="Titillium Web"/>
                  </a:rPr>
                  <a:t>contributes to </a:t>
                </a:r>
                <a:r>
                  <a:rPr b="1" lang="en-GB">
                    <a:solidFill>
                      <a:schemeClr val="dk2"/>
                    </a:solidFill>
                    <a:latin typeface="Titillium Web"/>
                    <a:ea typeface="Titillium Web"/>
                    <a:cs typeface="Titillium Web"/>
                    <a:sym typeface="Titillium Web"/>
                  </a:rPr>
                  <a:t>arterial </a:t>
                </a:r>
                <a:r>
                  <a:rPr lang="en-GB">
                    <a:solidFill>
                      <a:schemeClr val="dk2"/>
                    </a:solidFill>
                    <a:latin typeface="Titillium Web"/>
                    <a:ea typeface="Titillium Web"/>
                    <a:cs typeface="Titillium Web"/>
                    <a:sym typeface="Titillium Web"/>
                  </a:rPr>
                  <a:t>and </a:t>
                </a:r>
                <a:r>
                  <a:rPr b="1" lang="en-GB">
                    <a:solidFill>
                      <a:schemeClr val="dk2"/>
                    </a:solidFill>
                    <a:latin typeface="Titillium Web"/>
                    <a:ea typeface="Titillium Web"/>
                    <a:cs typeface="Titillium Web"/>
                    <a:sym typeface="Titillium Web"/>
                  </a:rPr>
                  <a:t>cardiac </a:t>
                </a:r>
                <a:r>
                  <a:rPr lang="en-GB">
                    <a:solidFill>
                      <a:schemeClr val="dk2"/>
                    </a:solidFill>
                    <a:latin typeface="Titillium Web"/>
                    <a:ea typeface="Titillium Web"/>
                    <a:cs typeface="Titillium Web"/>
                    <a:sym typeface="Titillium Web"/>
                  </a:rPr>
                  <a:t>thrombosis by causing endothelial injury or dysfunction</a:t>
                </a:r>
                <a:endParaRPr i="0" sz="1400" u="none" cap="none" strike="noStrike">
                  <a:solidFill>
                    <a:schemeClr val="dk2"/>
                  </a:solidFill>
                  <a:latin typeface="Titillium Web"/>
                  <a:ea typeface="Titillium Web"/>
                  <a:cs typeface="Titillium Web"/>
                  <a:sym typeface="Titillium Web"/>
                </a:endParaRPr>
              </a:p>
            </p:txBody>
          </p:sp>
        </p:grpSp>
        <p:grpSp>
          <p:nvGrpSpPr>
            <p:cNvPr id="507" name="Google Shape;507;p13"/>
            <p:cNvGrpSpPr/>
            <p:nvPr/>
          </p:nvGrpSpPr>
          <p:grpSpPr>
            <a:xfrm>
              <a:off x="2389400" y="3100241"/>
              <a:ext cx="363637" cy="339555"/>
              <a:chOff x="2389400" y="3100241"/>
              <a:chExt cx="363637" cy="339555"/>
            </a:xfrm>
          </p:grpSpPr>
          <p:grpSp>
            <p:nvGrpSpPr>
              <p:cNvPr id="508" name="Google Shape;508;p13"/>
              <p:cNvGrpSpPr/>
              <p:nvPr/>
            </p:nvGrpSpPr>
            <p:grpSpPr>
              <a:xfrm>
                <a:off x="2493852" y="3100241"/>
                <a:ext cx="259185" cy="98236"/>
                <a:chOff x="2493852" y="3100241"/>
                <a:chExt cx="259185" cy="98236"/>
              </a:xfrm>
            </p:grpSpPr>
            <p:sp>
              <p:nvSpPr>
                <p:cNvPr id="509" name="Google Shape;509;p13"/>
                <p:cNvSpPr/>
                <p:nvPr/>
              </p:nvSpPr>
              <p:spPr>
                <a:xfrm>
                  <a:off x="2500428" y="3106803"/>
                  <a:ext cx="246126" cy="85123"/>
                </a:xfrm>
                <a:custGeom>
                  <a:rect b="b" l="l" r="r" t="t"/>
                  <a:pathLst>
                    <a:path extrusionOk="0" h="18698" w="54064">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sp>
              <p:nvSpPr>
                <p:cNvPr id="510" name="Google Shape;510;p13"/>
                <p:cNvSpPr/>
                <p:nvPr/>
              </p:nvSpPr>
              <p:spPr>
                <a:xfrm>
                  <a:off x="2493852" y="3183117"/>
                  <a:ext cx="15360" cy="15360"/>
                </a:xfrm>
                <a:custGeom>
                  <a:rect b="b" l="l" r="r" t="t"/>
                  <a:pathLst>
                    <a:path extrusionOk="0" h="3374" w="3374">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sp>
              <p:nvSpPr>
                <p:cNvPr id="511" name="Google Shape;511;p13"/>
                <p:cNvSpPr/>
                <p:nvPr/>
              </p:nvSpPr>
              <p:spPr>
                <a:xfrm>
                  <a:off x="2737686" y="3100241"/>
                  <a:ext cx="15351" cy="15356"/>
                </a:xfrm>
                <a:custGeom>
                  <a:rect b="b" l="l" r="r" t="t"/>
                  <a:pathLst>
                    <a:path extrusionOk="0" h="3373" w="3372">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grpSp>
          <p:sp>
            <p:nvSpPr>
              <p:cNvPr id="512" name="Google Shape;512;p13"/>
              <p:cNvSpPr/>
              <p:nvPr/>
            </p:nvSpPr>
            <p:spPr>
              <a:xfrm>
                <a:off x="2389400" y="3215063"/>
                <a:ext cx="224343" cy="224733"/>
              </a:xfrm>
              <a:custGeom>
                <a:rect b="b" l="l" r="r" t="t"/>
                <a:pathLst>
                  <a:path extrusionOk="0" h="39988" w="49279">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a:solidFill>
                      <a:srgbClr val="980000"/>
                    </a:solidFill>
                    <a:latin typeface="Titillium Web"/>
                    <a:ea typeface="Titillium Web"/>
                    <a:cs typeface="Titillium Web"/>
                    <a:sym typeface="Titillium Web"/>
                  </a:rPr>
                  <a:t>1. </a:t>
                </a:r>
                <a:r>
                  <a:rPr b="1" lang="en-GB">
                    <a:solidFill>
                      <a:srgbClr val="980000"/>
                    </a:solidFill>
                    <a:latin typeface="Titillium Web"/>
                    <a:ea typeface="Titillium Web"/>
                    <a:cs typeface="Titillium Web"/>
                    <a:sym typeface="Titillium Web"/>
                  </a:rPr>
                  <a:t>Stasis: </a:t>
                </a:r>
                <a:r>
                  <a:rPr lang="en-GB">
                    <a:solidFill>
                      <a:schemeClr val="dk2"/>
                    </a:solidFill>
                    <a:latin typeface="Titillium Web"/>
                    <a:ea typeface="Titillium Web"/>
                    <a:cs typeface="Titillium Web"/>
                    <a:sym typeface="Titillium Web"/>
                  </a:rPr>
                  <a:t>plays a major role in the development of </a:t>
                </a:r>
                <a:r>
                  <a:rPr b="1" lang="en-GB">
                    <a:solidFill>
                      <a:schemeClr val="dk2"/>
                    </a:solidFill>
                    <a:latin typeface="Titillium Web"/>
                    <a:ea typeface="Titillium Web"/>
                    <a:cs typeface="Titillium Web"/>
                    <a:sym typeface="Titillium Web"/>
                  </a:rPr>
                  <a:t>venous </a:t>
                </a:r>
                <a:r>
                  <a:rPr lang="en-GB">
                    <a:solidFill>
                      <a:schemeClr val="dk2"/>
                    </a:solidFill>
                    <a:latin typeface="Titillium Web"/>
                    <a:ea typeface="Titillium Web"/>
                    <a:cs typeface="Titillium Web"/>
                    <a:sym typeface="Titillium Web"/>
                  </a:rPr>
                  <a:t>thrombi.</a:t>
                </a:r>
                <a:endParaRPr i="0" sz="1400" u="none" cap="none" strike="noStrike">
                  <a:solidFill>
                    <a:schemeClr val="dk2"/>
                  </a:solidFill>
                  <a:latin typeface="Titillium Web"/>
                  <a:ea typeface="Titillium Web"/>
                  <a:cs typeface="Titillium Web"/>
                  <a:sym typeface="Titillium Web"/>
                </a:endParaRPr>
              </a:p>
            </p:txBody>
          </p:sp>
        </p:grpSp>
        <p:grpSp>
          <p:nvGrpSpPr>
            <p:cNvPr id="513" name="Google Shape;513;p13"/>
            <p:cNvGrpSpPr/>
            <p:nvPr/>
          </p:nvGrpSpPr>
          <p:grpSpPr>
            <a:xfrm>
              <a:off x="2838475" y="3100241"/>
              <a:ext cx="375053" cy="585146"/>
              <a:chOff x="2838475" y="3100241"/>
              <a:chExt cx="375053" cy="585146"/>
            </a:xfrm>
          </p:grpSpPr>
          <p:grpSp>
            <p:nvGrpSpPr>
              <p:cNvPr id="514" name="Google Shape;514;p13"/>
              <p:cNvGrpSpPr/>
              <p:nvPr/>
            </p:nvGrpSpPr>
            <p:grpSpPr>
              <a:xfrm>
                <a:off x="2838475" y="3100241"/>
                <a:ext cx="259186" cy="98236"/>
                <a:chOff x="2838475" y="3100241"/>
                <a:chExt cx="259186" cy="98236"/>
              </a:xfrm>
            </p:grpSpPr>
            <p:sp>
              <p:nvSpPr>
                <p:cNvPr id="515" name="Google Shape;515;p13"/>
                <p:cNvSpPr/>
                <p:nvPr/>
              </p:nvSpPr>
              <p:spPr>
                <a:xfrm>
                  <a:off x="2845042" y="3106803"/>
                  <a:ext cx="246131" cy="85123"/>
                </a:xfrm>
                <a:custGeom>
                  <a:rect b="b" l="l" r="r" t="t"/>
                  <a:pathLst>
                    <a:path extrusionOk="0" h="18698" w="54065">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sp>
              <p:nvSpPr>
                <p:cNvPr id="516" name="Google Shape;516;p13"/>
                <p:cNvSpPr/>
                <p:nvPr/>
              </p:nvSpPr>
              <p:spPr>
                <a:xfrm>
                  <a:off x="3082301" y="3183117"/>
                  <a:ext cx="15360" cy="15360"/>
                </a:xfrm>
                <a:custGeom>
                  <a:rect b="b" l="l" r="r" t="t"/>
                  <a:pathLst>
                    <a:path extrusionOk="0" h="3374" w="3374">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sp>
              <p:nvSpPr>
                <p:cNvPr id="517" name="Google Shape;517;p13"/>
                <p:cNvSpPr/>
                <p:nvPr/>
              </p:nvSpPr>
              <p:spPr>
                <a:xfrm>
                  <a:off x="2838475" y="3100241"/>
                  <a:ext cx="15351" cy="15356"/>
                </a:xfrm>
                <a:custGeom>
                  <a:rect b="b" l="l" r="r" t="t"/>
                  <a:pathLst>
                    <a:path extrusionOk="0" h="3373" w="3372">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3763"/>
                    </a:solidFill>
                    <a:latin typeface="Arial"/>
                    <a:ea typeface="Arial"/>
                    <a:cs typeface="Arial"/>
                    <a:sym typeface="Arial"/>
                  </a:endParaRPr>
                </a:p>
              </p:txBody>
            </p:sp>
          </p:grpSp>
          <p:sp>
            <p:nvSpPr>
              <p:cNvPr id="518" name="Google Shape;518;p13"/>
              <p:cNvSpPr/>
              <p:nvPr/>
            </p:nvSpPr>
            <p:spPr>
              <a:xfrm>
                <a:off x="2926601" y="3223926"/>
                <a:ext cx="286927" cy="461462"/>
              </a:xfrm>
              <a:custGeom>
                <a:rect b="b" l="l" r="r" t="t"/>
                <a:pathLst>
                  <a:path extrusionOk="0" h="39988" w="49279">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a:solidFill>
                      <a:schemeClr val="dk2"/>
                    </a:solidFill>
                    <a:latin typeface="Titillium Web"/>
                    <a:ea typeface="Titillium Web"/>
                    <a:cs typeface="Titillium Web"/>
                    <a:sym typeface="Titillium Web"/>
                  </a:rPr>
                  <a:t>Abnormal blood flow contributes to thrombosis in several clinical settings:</a:t>
                </a:r>
                <a:endParaRPr b="1">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Ulcerated atherosclerotic plaques.</a:t>
                </a:r>
                <a:endParaRPr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Abnormal aortic and arterial dilations.</a:t>
                </a:r>
                <a:endParaRPr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Acute myocardial infarction.</a:t>
                </a:r>
                <a:endParaRPr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Hyperviscosity syndromes.</a:t>
                </a:r>
                <a:endParaRPr sz="1200">
                  <a:solidFill>
                    <a:schemeClr val="dk2"/>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Sickle cell anemia.</a:t>
                </a:r>
                <a:endParaRPr sz="1200">
                  <a:solidFill>
                    <a:schemeClr val="dk2"/>
                  </a:solidFill>
                  <a:latin typeface="Titillium Web"/>
                  <a:ea typeface="Titillium Web"/>
                  <a:cs typeface="Titillium Web"/>
                  <a:sym typeface="Titillium Web"/>
                </a:endParaRPr>
              </a:p>
            </p:txBody>
          </p:sp>
        </p:grpSp>
      </p:grpSp>
      <p:sp>
        <p:nvSpPr>
          <p:cNvPr id="519" name="Google Shape;519;p13"/>
          <p:cNvSpPr txBox="1"/>
          <p:nvPr/>
        </p:nvSpPr>
        <p:spPr>
          <a:xfrm>
            <a:off x="4594375" y="2735050"/>
            <a:ext cx="1040700" cy="354900"/>
          </a:xfrm>
          <a:prstGeom prst="rect">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434343"/>
                </a:solidFill>
                <a:latin typeface="Titillium Web"/>
                <a:ea typeface="Titillium Web"/>
                <a:cs typeface="Titillium Web"/>
                <a:sym typeface="Titillium Web"/>
              </a:rPr>
              <a:t>Note</a:t>
            </a:r>
            <a:endParaRPr b="1" sz="1600">
              <a:solidFill>
                <a:srgbClr val="434343"/>
              </a:solidFill>
              <a:latin typeface="Titillium Web"/>
              <a:ea typeface="Titillium Web"/>
              <a:cs typeface="Titillium Web"/>
              <a:sym typeface="Titillium Web"/>
            </a:endParaRPr>
          </a:p>
        </p:txBody>
      </p:sp>
      <p:sp>
        <p:nvSpPr>
          <p:cNvPr id="520" name="Google Shape;520;p13"/>
          <p:cNvSpPr/>
          <p:nvPr/>
        </p:nvSpPr>
        <p:spPr>
          <a:xfrm>
            <a:off x="1156400" y="6433300"/>
            <a:ext cx="5267100" cy="461700"/>
          </a:xfrm>
          <a:prstGeom prst="rect">
            <a:avLst/>
          </a:prstGeom>
          <a:no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chemeClr val="dk2"/>
                </a:solidFill>
                <a:latin typeface="Titillium Web"/>
                <a:ea typeface="Titillium Web"/>
                <a:cs typeface="Titillium Web"/>
                <a:sym typeface="Titillium Web"/>
              </a:rPr>
              <a:t>Any change of the coagulation pathways that predisposes to thrombosis.</a:t>
            </a:r>
            <a:endParaRPr sz="1300">
              <a:solidFill>
                <a:schemeClr val="dk2"/>
              </a:solidFill>
              <a:latin typeface="Titillium Web"/>
              <a:ea typeface="Titillium Web"/>
              <a:cs typeface="Titillium Web"/>
              <a:sym typeface="Titillium Web"/>
            </a:endParaRPr>
          </a:p>
        </p:txBody>
      </p:sp>
      <p:sp>
        <p:nvSpPr>
          <p:cNvPr id="521" name="Google Shape;521;p13"/>
          <p:cNvSpPr/>
          <p:nvPr/>
        </p:nvSpPr>
        <p:spPr>
          <a:xfrm>
            <a:off x="303300" y="6433198"/>
            <a:ext cx="858600" cy="461700"/>
          </a:xfrm>
          <a:prstGeom prst="rect">
            <a:avLst/>
          </a:prstGeom>
          <a:solidFill>
            <a:srgbClr val="CFE2F3"/>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2"/>
                </a:solidFill>
                <a:latin typeface="Titillium Web"/>
                <a:ea typeface="Titillium Web"/>
                <a:cs typeface="Titillium Web"/>
                <a:sym typeface="Titillium Web"/>
              </a:rPr>
              <a:t>Definition</a:t>
            </a:r>
            <a:endParaRPr/>
          </a:p>
        </p:txBody>
      </p:sp>
      <p:sp>
        <p:nvSpPr>
          <p:cNvPr id="522" name="Google Shape;522;p13"/>
          <p:cNvSpPr/>
          <p:nvPr/>
        </p:nvSpPr>
        <p:spPr>
          <a:xfrm>
            <a:off x="303300" y="5865100"/>
            <a:ext cx="4291200" cy="521700"/>
          </a:xfrm>
          <a:prstGeom prst="rect">
            <a:avLst/>
          </a:prstGeom>
          <a:solidFill>
            <a:srgbClr val="EFF6FC"/>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400">
                <a:solidFill>
                  <a:schemeClr val="dk2"/>
                </a:solidFill>
                <a:latin typeface="Titillium Web"/>
                <a:ea typeface="Titillium Web"/>
                <a:cs typeface="Titillium Web"/>
                <a:sym typeface="Titillium Web"/>
              </a:rPr>
              <a:t>Blood Hypercoagulability</a:t>
            </a:r>
            <a:endParaRPr/>
          </a:p>
        </p:txBody>
      </p:sp>
      <p:pic>
        <p:nvPicPr>
          <p:cNvPr id="523" name="Google Shape;523;p13"/>
          <p:cNvPicPr preferRelativeResize="0"/>
          <p:nvPr/>
        </p:nvPicPr>
        <p:blipFill>
          <a:blip r:embed="rId4">
            <a:alphaModFix/>
          </a:blip>
          <a:stretch>
            <a:fillRect/>
          </a:stretch>
        </p:blipFill>
        <p:spPr>
          <a:xfrm>
            <a:off x="3644575" y="5530926"/>
            <a:ext cx="1200425" cy="903625"/>
          </a:xfrm>
          <a:prstGeom prst="rect">
            <a:avLst/>
          </a:prstGeom>
          <a:noFill/>
          <a:ln>
            <a:noFill/>
          </a:ln>
        </p:spPr>
      </p:pic>
      <p:pic>
        <p:nvPicPr>
          <p:cNvPr id="524" name="Google Shape;524;p13"/>
          <p:cNvPicPr preferRelativeResize="0"/>
          <p:nvPr/>
        </p:nvPicPr>
        <p:blipFill>
          <a:blip r:embed="rId5">
            <a:alphaModFix/>
          </a:blip>
          <a:stretch>
            <a:fillRect/>
          </a:stretch>
        </p:blipFill>
        <p:spPr>
          <a:xfrm>
            <a:off x="237493" y="4311874"/>
            <a:ext cx="1505800" cy="1283462"/>
          </a:xfrm>
          <a:prstGeom prst="rect">
            <a:avLst/>
          </a:prstGeom>
          <a:noFill/>
          <a:ln>
            <a:noFill/>
          </a:ln>
        </p:spPr>
      </p:pic>
      <p:pic>
        <p:nvPicPr>
          <p:cNvPr id="525" name="Google Shape;525;p13"/>
          <p:cNvPicPr preferRelativeResize="0"/>
          <p:nvPr/>
        </p:nvPicPr>
        <p:blipFill>
          <a:blip r:embed="rId6">
            <a:alphaModFix/>
          </a:blip>
          <a:stretch>
            <a:fillRect/>
          </a:stretch>
        </p:blipFill>
        <p:spPr>
          <a:xfrm>
            <a:off x="2150250" y="4477450"/>
            <a:ext cx="1278751" cy="1080650"/>
          </a:xfrm>
          <a:prstGeom prst="rect">
            <a:avLst/>
          </a:prstGeom>
          <a:noFill/>
          <a:ln>
            <a:noFill/>
          </a:ln>
        </p:spPr>
      </p:pic>
      <p:sp>
        <p:nvSpPr>
          <p:cNvPr id="526" name="Google Shape;526;p13"/>
          <p:cNvSpPr txBox="1"/>
          <p:nvPr/>
        </p:nvSpPr>
        <p:spPr>
          <a:xfrm>
            <a:off x="3217050" y="7404175"/>
            <a:ext cx="3640800" cy="25029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Prolonged bed rest or immobilization</a:t>
            </a:r>
            <a:r>
              <a:rPr lang="en-GB" sz="1200">
                <a:solidFill>
                  <a:schemeClr val="dk2"/>
                </a:solidFill>
                <a:latin typeface="Titillium Web"/>
                <a:ea typeface="Titillium Web"/>
                <a:cs typeface="Titillium Web"/>
                <a:sym typeface="Titillium Web"/>
              </a:rPr>
              <a:t>.</a:t>
            </a:r>
            <a:endParaRPr sz="1200">
              <a:solidFill>
                <a:schemeClr val="dk2"/>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Myocardial infarction, Atrial fibrillation.</a:t>
            </a:r>
            <a:endParaRPr sz="1200">
              <a:solidFill>
                <a:schemeClr val="dk2"/>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Tissue damage (surgery, fracture, burns)</a:t>
            </a:r>
            <a:endParaRPr sz="1200">
              <a:solidFill>
                <a:schemeClr val="dk2"/>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Cancer.</a:t>
            </a:r>
            <a:endParaRPr sz="1200">
              <a:solidFill>
                <a:schemeClr val="dk2"/>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Prosthetic cardiac valves.</a:t>
            </a:r>
            <a:endParaRPr sz="1200">
              <a:solidFill>
                <a:schemeClr val="dk2"/>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Disseminated intravascular coagulation.</a:t>
            </a:r>
            <a:endParaRPr sz="1200">
              <a:solidFill>
                <a:schemeClr val="dk2"/>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Heparin-</a:t>
            </a:r>
            <a:r>
              <a:rPr lang="en-GB" sz="1200">
                <a:solidFill>
                  <a:schemeClr val="dk2"/>
                </a:solidFill>
                <a:latin typeface="Titillium Web"/>
                <a:ea typeface="Titillium Web"/>
                <a:cs typeface="Titillium Web"/>
                <a:sym typeface="Titillium Web"/>
              </a:rPr>
              <a:t>induced</a:t>
            </a:r>
            <a:r>
              <a:rPr lang="en-GB" sz="1200">
                <a:solidFill>
                  <a:schemeClr val="dk2"/>
                </a:solidFill>
                <a:latin typeface="Titillium Web"/>
                <a:ea typeface="Titillium Web"/>
                <a:cs typeface="Titillium Web"/>
                <a:sym typeface="Titillium Web"/>
              </a:rPr>
              <a:t> thrombocytopenia.</a:t>
            </a:r>
            <a:endParaRPr sz="1200">
              <a:solidFill>
                <a:schemeClr val="dk2"/>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Antiphospholipid antibody syndrome (lupus anticoagulant </a:t>
            </a:r>
            <a:r>
              <a:rPr lang="en-GB" sz="1200">
                <a:solidFill>
                  <a:schemeClr val="dk2"/>
                </a:solidFill>
                <a:latin typeface="Titillium Web"/>
                <a:ea typeface="Titillium Web"/>
                <a:cs typeface="Titillium Web"/>
                <a:sym typeface="Titillium Web"/>
              </a:rPr>
              <a:t>syndrome).</a:t>
            </a:r>
            <a:endParaRPr sz="1200">
              <a:solidFill>
                <a:schemeClr val="dk2"/>
              </a:solidFill>
              <a:latin typeface="Titillium Web"/>
              <a:ea typeface="Titillium Web"/>
              <a:cs typeface="Titillium Web"/>
              <a:sym typeface="Titillium Web"/>
            </a:endParaRPr>
          </a:p>
        </p:txBody>
      </p:sp>
      <p:sp>
        <p:nvSpPr>
          <p:cNvPr id="527" name="Google Shape;527;p13"/>
          <p:cNvSpPr/>
          <p:nvPr/>
        </p:nvSpPr>
        <p:spPr>
          <a:xfrm>
            <a:off x="3413250" y="7038475"/>
            <a:ext cx="3102600" cy="588000"/>
          </a:xfrm>
          <a:prstGeom prst="roundRect">
            <a:avLst>
              <a:gd fmla="val 16667" name="adj"/>
            </a:avLst>
          </a:prstGeom>
          <a:solidFill>
            <a:srgbClr val="EFF6F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GB">
                <a:solidFill>
                  <a:schemeClr val="dk2"/>
                </a:solidFill>
                <a:latin typeface="Titillium Web"/>
                <a:ea typeface="Titillium Web"/>
                <a:cs typeface="Titillium Web"/>
                <a:sym typeface="Titillium Web"/>
              </a:rPr>
              <a:t>Secondary</a:t>
            </a:r>
            <a:r>
              <a:rPr lang="en-GB">
                <a:solidFill>
                  <a:schemeClr val="dk2"/>
                </a:solidFill>
                <a:latin typeface="Titillium Web"/>
                <a:ea typeface="Titillium Web"/>
                <a:cs typeface="Titillium Web"/>
                <a:sym typeface="Titillium Web"/>
              </a:rPr>
              <a:t>/acquired states</a:t>
            </a:r>
            <a:endParaRPr>
              <a:solidFill>
                <a:schemeClr val="dk2"/>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b="1" lang="en-GB">
                <a:solidFill>
                  <a:schemeClr val="dk2"/>
                </a:solidFill>
                <a:latin typeface="Titillium Web"/>
                <a:ea typeface="Titillium Web"/>
                <a:cs typeface="Titillium Web"/>
                <a:sym typeface="Titillium Web"/>
              </a:rPr>
              <a:t>High risk</a:t>
            </a:r>
            <a:r>
              <a:rPr lang="en-GB">
                <a:solidFill>
                  <a:schemeClr val="dk2"/>
                </a:solidFill>
                <a:latin typeface="Titillium Web"/>
                <a:ea typeface="Titillium Web"/>
                <a:cs typeface="Titillium Web"/>
                <a:sym typeface="Titillium Web"/>
              </a:rPr>
              <a:t> for thrombosis:</a:t>
            </a:r>
            <a:endParaRPr>
              <a:solidFill>
                <a:schemeClr val="dk2"/>
              </a:solidFill>
              <a:latin typeface="Titillium Web"/>
              <a:ea typeface="Titillium Web"/>
              <a:cs typeface="Titillium Web"/>
              <a:sym typeface="Titillium Web"/>
            </a:endParaRPr>
          </a:p>
        </p:txBody>
      </p:sp>
      <p:pic>
        <p:nvPicPr>
          <p:cNvPr id="528" name="Google Shape;528;p13"/>
          <p:cNvPicPr preferRelativeResize="0"/>
          <p:nvPr/>
        </p:nvPicPr>
        <p:blipFill>
          <a:blip r:embed="rId7">
            <a:alphaModFix/>
          </a:blip>
          <a:stretch>
            <a:fillRect/>
          </a:stretch>
        </p:blipFill>
        <p:spPr>
          <a:xfrm flipH="1" rot="7271315">
            <a:off x="3196735" y="7040728"/>
            <a:ext cx="464527" cy="413892"/>
          </a:xfrm>
          <a:prstGeom prst="rect">
            <a:avLst/>
          </a:prstGeom>
          <a:noFill/>
          <a:ln>
            <a:noFill/>
          </a:ln>
        </p:spPr>
      </p:pic>
      <p:sp>
        <p:nvSpPr>
          <p:cNvPr id="529" name="Google Shape;529;p13"/>
          <p:cNvSpPr txBox="1"/>
          <p:nvPr/>
        </p:nvSpPr>
        <p:spPr>
          <a:xfrm>
            <a:off x="100275" y="8606675"/>
            <a:ext cx="2856900" cy="118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Cardiomyopathy, Nephrotic syndrome, Hyperestrogenic states (pregnancy), Oral contraceptive use, Sickle cell anemia, Smoking.</a:t>
            </a:r>
            <a:endParaRPr sz="1200">
              <a:solidFill>
                <a:schemeClr val="dk2"/>
              </a:solidFill>
              <a:latin typeface="Titillium Web"/>
              <a:ea typeface="Titillium Web"/>
              <a:cs typeface="Titillium Web"/>
              <a:sym typeface="Titillium Web"/>
            </a:endParaRPr>
          </a:p>
        </p:txBody>
      </p:sp>
      <p:sp>
        <p:nvSpPr>
          <p:cNvPr id="530" name="Google Shape;530;p13"/>
          <p:cNvSpPr/>
          <p:nvPr/>
        </p:nvSpPr>
        <p:spPr>
          <a:xfrm>
            <a:off x="150974" y="8338375"/>
            <a:ext cx="2755500" cy="557100"/>
          </a:xfrm>
          <a:prstGeom prst="roundRect">
            <a:avLst>
              <a:gd fmla="val 16667" name="adj"/>
            </a:avLst>
          </a:prstGeom>
          <a:solidFill>
            <a:srgbClr val="EFF6F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GB">
                <a:solidFill>
                  <a:schemeClr val="dk2"/>
                </a:solidFill>
                <a:latin typeface="Titillium Web"/>
                <a:ea typeface="Titillium Web"/>
                <a:cs typeface="Titillium Web"/>
                <a:sym typeface="Titillium Web"/>
              </a:rPr>
              <a:t>Secondary</a:t>
            </a:r>
            <a:r>
              <a:rPr lang="en-GB">
                <a:solidFill>
                  <a:schemeClr val="dk2"/>
                </a:solidFill>
                <a:latin typeface="Titillium Web"/>
                <a:ea typeface="Titillium Web"/>
                <a:cs typeface="Titillium Web"/>
                <a:sym typeface="Titillium Web"/>
              </a:rPr>
              <a:t>/acquired states</a:t>
            </a:r>
            <a:endParaRPr>
              <a:solidFill>
                <a:schemeClr val="dk2"/>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b="1" lang="en-GB">
                <a:solidFill>
                  <a:schemeClr val="dk2"/>
                </a:solidFill>
                <a:latin typeface="Titillium Web"/>
                <a:ea typeface="Titillium Web"/>
                <a:cs typeface="Titillium Web"/>
                <a:sym typeface="Titillium Web"/>
              </a:rPr>
              <a:t>Low risk </a:t>
            </a:r>
            <a:r>
              <a:rPr lang="en-GB">
                <a:solidFill>
                  <a:schemeClr val="dk2"/>
                </a:solidFill>
                <a:latin typeface="Titillium Web"/>
                <a:ea typeface="Titillium Web"/>
                <a:cs typeface="Titillium Web"/>
                <a:sym typeface="Titillium Web"/>
              </a:rPr>
              <a:t>for thrombosis:</a:t>
            </a:r>
            <a:endParaRPr>
              <a:solidFill>
                <a:schemeClr val="dk2"/>
              </a:solidFill>
              <a:latin typeface="Titillium Web"/>
              <a:ea typeface="Titillium Web"/>
              <a:cs typeface="Titillium Web"/>
              <a:sym typeface="Titillium Web"/>
            </a:endParaRPr>
          </a:p>
        </p:txBody>
      </p:sp>
      <p:sp>
        <p:nvSpPr>
          <p:cNvPr id="531" name="Google Shape;531;p13"/>
          <p:cNvSpPr txBox="1"/>
          <p:nvPr/>
        </p:nvSpPr>
        <p:spPr>
          <a:xfrm>
            <a:off x="100275" y="7374650"/>
            <a:ext cx="3375000" cy="9036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chemeClr val="dk2"/>
              </a:buClr>
              <a:buSzPts val="1200"/>
              <a:buFont typeface="Titillium Web"/>
              <a:buChar char="●"/>
            </a:pPr>
            <a:r>
              <a:rPr lang="en-GB" sz="1200">
                <a:solidFill>
                  <a:schemeClr val="dk2"/>
                </a:solidFill>
                <a:latin typeface="Titillium Web"/>
                <a:ea typeface="Titillium Web"/>
                <a:cs typeface="Titillium Web"/>
                <a:sym typeface="Titillium Web"/>
              </a:rPr>
              <a:t>(e.g. mutation in factor V gene - factor V Leiden )  or prothrombin gene,</a:t>
            </a:r>
            <a:r>
              <a:rPr lang="en-GB" sz="1200">
                <a:solidFill>
                  <a:srgbClr val="C27BA0"/>
                </a:solidFill>
                <a:latin typeface="Titillium Web"/>
                <a:ea typeface="Titillium Web"/>
                <a:cs typeface="Titillium Web"/>
                <a:sym typeface="Titillium Web"/>
              </a:rPr>
              <a:t> anti-thrombin III deficiency</a:t>
            </a:r>
            <a:r>
              <a:rPr lang="en-GB" sz="1200">
                <a:solidFill>
                  <a:schemeClr val="dk2"/>
                </a:solidFill>
                <a:latin typeface="Titillium Web"/>
                <a:ea typeface="Titillium Web"/>
                <a:cs typeface="Titillium Web"/>
                <a:sym typeface="Titillium Web"/>
              </a:rPr>
              <a:t>, protein C or S deficiencies, or fibrinolysis defects.</a:t>
            </a:r>
            <a:endParaRPr sz="1200">
              <a:solidFill>
                <a:schemeClr val="dk2"/>
              </a:solidFill>
              <a:latin typeface="Titillium Web"/>
              <a:ea typeface="Titillium Web"/>
              <a:cs typeface="Titillium Web"/>
              <a:sym typeface="Titillium Web"/>
            </a:endParaRPr>
          </a:p>
        </p:txBody>
      </p:sp>
      <p:sp>
        <p:nvSpPr>
          <p:cNvPr id="532" name="Google Shape;532;p13"/>
          <p:cNvSpPr/>
          <p:nvPr/>
        </p:nvSpPr>
        <p:spPr>
          <a:xfrm>
            <a:off x="302200" y="7034863"/>
            <a:ext cx="2353500" cy="3693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GB">
                <a:solidFill>
                  <a:schemeClr val="dk2"/>
                </a:solidFill>
                <a:latin typeface="Titillium Web"/>
                <a:ea typeface="Titillium Web"/>
                <a:cs typeface="Titillium Web"/>
                <a:sym typeface="Titillium Web"/>
              </a:rPr>
              <a:t>Primary</a:t>
            </a:r>
            <a:r>
              <a:rPr lang="en-GB">
                <a:solidFill>
                  <a:schemeClr val="dk2"/>
                </a:solidFill>
                <a:latin typeface="Titillium Web"/>
                <a:ea typeface="Titillium Web"/>
                <a:cs typeface="Titillium Web"/>
                <a:sym typeface="Titillium Web"/>
              </a:rPr>
              <a:t>/Genetic:</a:t>
            </a:r>
            <a:endParaRPr i="0" sz="1400" u="none" cap="none" strike="noStrike">
              <a:solidFill>
                <a:schemeClr val="dk2"/>
              </a:solidFill>
              <a:latin typeface="Titillium Web"/>
              <a:ea typeface="Titillium Web"/>
              <a:cs typeface="Titillium Web"/>
              <a:sym typeface="Titillium Web"/>
            </a:endParaRPr>
          </a:p>
        </p:txBody>
      </p:sp>
      <p:sp>
        <p:nvSpPr>
          <p:cNvPr id="533" name="Google Shape;533;p13"/>
          <p:cNvSpPr/>
          <p:nvPr/>
        </p:nvSpPr>
        <p:spPr>
          <a:xfrm>
            <a:off x="3413250" y="9610075"/>
            <a:ext cx="2820000" cy="297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93C47D"/>
                </a:solidFill>
                <a:latin typeface="Titillium Web"/>
                <a:ea typeface="Titillium Web"/>
                <a:cs typeface="Titillium Web"/>
                <a:sym typeface="Titillium Web"/>
              </a:rPr>
              <a:t>Heparin is a blood thinner but on the </a:t>
            </a:r>
            <a:r>
              <a:rPr lang="en-GB" sz="1000">
                <a:solidFill>
                  <a:srgbClr val="93C47D"/>
                </a:solidFill>
                <a:latin typeface="Titillium Web"/>
                <a:ea typeface="Titillium Web"/>
                <a:cs typeface="Titillium Web"/>
                <a:sym typeface="Titillium Web"/>
              </a:rPr>
              <a:t>complications</a:t>
            </a:r>
            <a:r>
              <a:rPr lang="en-GB" sz="1000">
                <a:solidFill>
                  <a:srgbClr val="93C47D"/>
                </a:solidFill>
                <a:latin typeface="Titillium Web"/>
                <a:ea typeface="Titillium Web"/>
                <a:cs typeface="Titillium Web"/>
                <a:sym typeface="Titillium Web"/>
              </a:rPr>
              <a:t> it may ends making blood clot </a:t>
            </a:r>
            <a:endParaRPr sz="1000">
              <a:solidFill>
                <a:srgbClr val="93C47D"/>
              </a:solidFill>
              <a:latin typeface="Titillium Web"/>
              <a:ea typeface="Titillium Web"/>
              <a:cs typeface="Titillium Web"/>
              <a:sym typeface="Titillium Web"/>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14"/>
          <p:cNvSpPr txBox="1"/>
          <p:nvPr>
            <p:ph type="title"/>
          </p:nvPr>
        </p:nvSpPr>
        <p:spPr>
          <a:xfrm>
            <a:off x="1231350" y="271325"/>
            <a:ext cx="5267400" cy="555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GB" sz="2360">
                <a:solidFill>
                  <a:schemeClr val="dk2"/>
                </a:solidFill>
                <a:latin typeface="Titillium Web"/>
                <a:ea typeface="Titillium Web"/>
                <a:cs typeface="Titillium Web"/>
                <a:sym typeface="Titillium Web"/>
              </a:rPr>
              <a:t>       Fibrinolysis </a:t>
            </a:r>
            <a:r>
              <a:rPr lang="en-GB" sz="2180">
                <a:solidFill>
                  <a:schemeClr val="dk2"/>
                </a:solidFill>
                <a:latin typeface="Titillium Web"/>
                <a:ea typeface="Titillium Web"/>
                <a:cs typeface="Titillium Web"/>
                <a:sym typeface="Titillium Web"/>
              </a:rPr>
              <a:t>(thrombus dissolution</a:t>
            </a:r>
            <a:r>
              <a:rPr lang="en-GB" sz="2360">
                <a:solidFill>
                  <a:schemeClr val="dk2"/>
                </a:solidFill>
                <a:latin typeface="Titillium Web"/>
                <a:ea typeface="Titillium Web"/>
                <a:cs typeface="Titillium Web"/>
                <a:sym typeface="Titillium Web"/>
              </a:rPr>
              <a:t>)</a:t>
            </a:r>
            <a:r>
              <a:rPr b="1" lang="en-GB" sz="2360">
                <a:solidFill>
                  <a:schemeClr val="dk2"/>
                </a:solidFill>
                <a:latin typeface="Titillium Web"/>
                <a:ea typeface="Titillium Web"/>
                <a:cs typeface="Titillium Web"/>
                <a:sym typeface="Titillium Web"/>
              </a:rPr>
              <a:t>:  </a:t>
            </a:r>
            <a:r>
              <a:rPr lang="en-GB" sz="2360">
                <a:solidFill>
                  <a:schemeClr val="dk2"/>
                </a:solidFill>
                <a:latin typeface="Titillium Web"/>
                <a:ea typeface="Titillium Web"/>
                <a:cs typeface="Titillium Web"/>
                <a:sym typeface="Titillium Web"/>
              </a:rPr>
              <a:t>      </a:t>
            </a:r>
            <a:endParaRPr b="1" sz="2360">
              <a:solidFill>
                <a:schemeClr val="dk2"/>
              </a:solidFill>
              <a:latin typeface="Titillium Web"/>
              <a:ea typeface="Titillium Web"/>
              <a:cs typeface="Titillium Web"/>
              <a:sym typeface="Titillium Web"/>
            </a:endParaRPr>
          </a:p>
        </p:txBody>
      </p:sp>
      <p:grpSp>
        <p:nvGrpSpPr>
          <p:cNvPr id="539" name="Google Shape;539;p14"/>
          <p:cNvGrpSpPr/>
          <p:nvPr/>
        </p:nvGrpSpPr>
        <p:grpSpPr>
          <a:xfrm>
            <a:off x="1393170" y="400446"/>
            <a:ext cx="300659" cy="297060"/>
            <a:chOff x="-1017593" y="4240422"/>
            <a:chExt cx="300659" cy="297030"/>
          </a:xfrm>
        </p:grpSpPr>
        <p:sp>
          <p:nvSpPr>
            <p:cNvPr id="540" name="Google Shape;540;p14"/>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4"/>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4"/>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4"/>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4"/>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4"/>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4"/>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4"/>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4"/>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4"/>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4"/>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4"/>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4"/>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4"/>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4"/>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4"/>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4"/>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7" name="Google Shape;557;p14"/>
          <p:cNvSpPr/>
          <p:nvPr/>
        </p:nvSpPr>
        <p:spPr>
          <a:xfrm>
            <a:off x="925342" y="1125483"/>
            <a:ext cx="5757426" cy="1296918"/>
          </a:xfrm>
          <a:prstGeom prst="flowChartTerminator">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4"/>
          <p:cNvSpPr/>
          <p:nvPr/>
        </p:nvSpPr>
        <p:spPr>
          <a:xfrm>
            <a:off x="434375" y="1053425"/>
            <a:ext cx="1976700" cy="1369200"/>
          </a:xfrm>
          <a:prstGeom prst="ellipse">
            <a:avLst/>
          </a:prstGeom>
          <a:solidFill>
            <a:srgbClr val="CFE2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100">
                <a:solidFill>
                  <a:schemeClr val="dk2"/>
                </a:solidFill>
                <a:latin typeface="Titillium Web"/>
                <a:ea typeface="Titillium Web"/>
                <a:cs typeface="Titillium Web"/>
                <a:sym typeface="Titillium Web"/>
              </a:rPr>
              <a:t>Definition</a:t>
            </a:r>
            <a:endParaRPr b="1" sz="2100">
              <a:solidFill>
                <a:schemeClr val="dk2"/>
              </a:solidFill>
              <a:latin typeface="Titillium Web"/>
              <a:ea typeface="Titillium Web"/>
              <a:cs typeface="Titillium Web"/>
              <a:sym typeface="Titillium Web"/>
            </a:endParaRPr>
          </a:p>
        </p:txBody>
      </p:sp>
      <p:sp>
        <p:nvSpPr>
          <p:cNvPr id="559" name="Google Shape;559;p14"/>
          <p:cNvSpPr txBox="1"/>
          <p:nvPr/>
        </p:nvSpPr>
        <p:spPr>
          <a:xfrm>
            <a:off x="1994749" y="1202250"/>
            <a:ext cx="4503900" cy="11433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1200"/>
              </a:spcBef>
              <a:spcAft>
                <a:spcPts val="1200"/>
              </a:spcAft>
              <a:buNone/>
            </a:pPr>
            <a:r>
              <a:rPr lang="en-GB">
                <a:solidFill>
                  <a:srgbClr val="44546A"/>
                </a:solidFill>
                <a:latin typeface="Titillium Web"/>
                <a:ea typeface="Titillium Web"/>
                <a:cs typeface="Titillium Web"/>
                <a:sym typeface="Titillium Web"/>
              </a:rPr>
              <a:t>Activation of the clotting cascade induces coagulation. It also triggers the </a:t>
            </a:r>
            <a:r>
              <a:rPr i="1" lang="en-GB">
                <a:solidFill>
                  <a:srgbClr val="44546A"/>
                </a:solidFill>
                <a:latin typeface="Titillium Web"/>
                <a:ea typeface="Titillium Web"/>
                <a:cs typeface="Titillium Web"/>
                <a:sym typeface="Titillium Web"/>
              </a:rPr>
              <a:t>fibrinolytic cascade </a:t>
            </a:r>
            <a:r>
              <a:rPr lang="en-GB">
                <a:solidFill>
                  <a:srgbClr val="44546A"/>
                </a:solidFill>
                <a:latin typeface="Titillium Web"/>
                <a:ea typeface="Titillium Web"/>
                <a:cs typeface="Titillium Web"/>
                <a:sym typeface="Titillium Web"/>
              </a:rPr>
              <a:t>that limits the size of the final clot. It concurrently with thrombogenesis</a:t>
            </a:r>
            <a:endParaRPr/>
          </a:p>
        </p:txBody>
      </p:sp>
      <p:sp>
        <p:nvSpPr>
          <p:cNvPr id="560" name="Google Shape;560;p14"/>
          <p:cNvSpPr/>
          <p:nvPr/>
        </p:nvSpPr>
        <p:spPr>
          <a:xfrm>
            <a:off x="952067" y="2614458"/>
            <a:ext cx="5757426" cy="1296918"/>
          </a:xfrm>
          <a:prstGeom prst="flowChartTerminator">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4"/>
          <p:cNvSpPr/>
          <p:nvPr/>
        </p:nvSpPr>
        <p:spPr>
          <a:xfrm>
            <a:off x="461100" y="2542400"/>
            <a:ext cx="1976700" cy="1369200"/>
          </a:xfrm>
          <a:prstGeom prst="ellipse">
            <a:avLst/>
          </a:prstGeom>
          <a:solidFill>
            <a:srgbClr val="CFE2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100">
                <a:solidFill>
                  <a:schemeClr val="dk2"/>
                </a:solidFill>
                <a:latin typeface="Titillium Web"/>
                <a:ea typeface="Titillium Web"/>
                <a:cs typeface="Titillium Web"/>
                <a:sym typeface="Titillium Web"/>
              </a:rPr>
              <a:t>Function</a:t>
            </a:r>
            <a:endParaRPr b="1" sz="2100">
              <a:solidFill>
                <a:schemeClr val="dk2"/>
              </a:solidFill>
              <a:latin typeface="Titillium Web"/>
              <a:ea typeface="Titillium Web"/>
              <a:cs typeface="Titillium Web"/>
              <a:sym typeface="Titillium Web"/>
            </a:endParaRPr>
          </a:p>
        </p:txBody>
      </p:sp>
      <p:sp>
        <p:nvSpPr>
          <p:cNvPr id="562" name="Google Shape;562;p14"/>
          <p:cNvSpPr txBox="1"/>
          <p:nvPr/>
        </p:nvSpPr>
        <p:spPr>
          <a:xfrm>
            <a:off x="2021375" y="2691225"/>
            <a:ext cx="4707900" cy="11433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1200"/>
              </a:spcBef>
              <a:spcAft>
                <a:spcPts val="1200"/>
              </a:spcAft>
              <a:buNone/>
            </a:pPr>
            <a:r>
              <a:rPr lang="en-GB">
                <a:solidFill>
                  <a:srgbClr val="44546A"/>
                </a:solidFill>
                <a:latin typeface="Titillium Web"/>
                <a:ea typeface="Titillium Web"/>
                <a:cs typeface="Titillium Web"/>
                <a:sym typeface="Titillium Web"/>
              </a:rPr>
              <a:t>Fibrinolytic cascade helps dissolve the thrombus and therefore restores blood flow in vessels occluded by thrombus.</a:t>
            </a:r>
            <a:endParaRPr/>
          </a:p>
        </p:txBody>
      </p:sp>
      <p:grpSp>
        <p:nvGrpSpPr>
          <p:cNvPr id="563" name="Google Shape;563;p14"/>
          <p:cNvGrpSpPr/>
          <p:nvPr/>
        </p:nvGrpSpPr>
        <p:grpSpPr>
          <a:xfrm>
            <a:off x="434372" y="4953641"/>
            <a:ext cx="6203844" cy="2931971"/>
            <a:chOff x="-100225" y="5933359"/>
            <a:chExt cx="3991150" cy="2746062"/>
          </a:xfrm>
        </p:grpSpPr>
        <p:sp>
          <p:nvSpPr>
            <p:cNvPr id="564" name="Google Shape;564;p14"/>
            <p:cNvSpPr/>
            <p:nvPr/>
          </p:nvSpPr>
          <p:spPr>
            <a:xfrm>
              <a:off x="2422447" y="6732650"/>
              <a:ext cx="916650" cy="856800"/>
            </a:xfrm>
            <a:custGeom>
              <a:rect b="b" l="l" r="r" t="t"/>
              <a:pathLst>
                <a:path extrusionOk="0" h="1260000" w="1260000">
                  <a:moveTo>
                    <a:pt x="7071" y="559864"/>
                  </a:moveTo>
                  <a:lnTo>
                    <a:pt x="63530" y="629997"/>
                  </a:lnTo>
                  <a:lnTo>
                    <a:pt x="7070" y="700131"/>
                  </a:lnTo>
                  <a:cubicBezTo>
                    <a:pt x="1323" y="677344"/>
                    <a:pt x="0" y="653827"/>
                    <a:pt x="0" y="630000"/>
                  </a:cubicBezTo>
                  <a:close/>
                  <a:moveTo>
                    <a:pt x="630000" y="0"/>
                  </a:moveTo>
                  <a:cubicBezTo>
                    <a:pt x="977939" y="0"/>
                    <a:pt x="1260000" y="282061"/>
                    <a:pt x="1260000" y="630000"/>
                  </a:cubicBezTo>
                  <a:cubicBezTo>
                    <a:pt x="1260000" y="977939"/>
                    <a:pt x="977939" y="1260000"/>
                    <a:pt x="630000" y="1260000"/>
                  </a:cubicBezTo>
                  <a:cubicBezTo>
                    <a:pt x="398159" y="1260000"/>
                    <a:pt x="195567" y="1134767"/>
                    <a:pt x="88433" y="946937"/>
                  </a:cubicBezTo>
                  <a:lnTo>
                    <a:pt x="224629" y="777758"/>
                  </a:lnTo>
                  <a:cubicBezTo>
                    <a:pt x="283667" y="944376"/>
                    <a:pt x="442987" y="1062949"/>
                    <a:pt x="630000" y="1062949"/>
                  </a:cubicBezTo>
                  <a:cubicBezTo>
                    <a:pt x="869111" y="1062949"/>
                    <a:pt x="1062949" y="869111"/>
                    <a:pt x="1062949" y="630000"/>
                  </a:cubicBezTo>
                  <a:cubicBezTo>
                    <a:pt x="1062949" y="390889"/>
                    <a:pt x="869111" y="197051"/>
                    <a:pt x="630000" y="197051"/>
                  </a:cubicBezTo>
                  <a:cubicBezTo>
                    <a:pt x="442988" y="197051"/>
                    <a:pt x="283670" y="315622"/>
                    <a:pt x="224630" y="482237"/>
                  </a:cubicBezTo>
                  <a:lnTo>
                    <a:pt x="88435" y="313059"/>
                  </a:lnTo>
                  <a:cubicBezTo>
                    <a:pt x="195570" y="125231"/>
                    <a:pt x="398161" y="0"/>
                    <a:pt x="630000" y="0"/>
                  </a:cubicBezTo>
                  <a:close/>
                </a:path>
              </a:pathLst>
            </a:custGeom>
            <a:solidFill>
              <a:srgbClr val="9FC5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3F3F3F"/>
                </a:solidFill>
                <a:latin typeface="Arial"/>
                <a:ea typeface="Arial"/>
                <a:cs typeface="Arial"/>
                <a:sym typeface="Arial"/>
              </a:endParaRPr>
            </a:p>
          </p:txBody>
        </p:sp>
        <p:sp>
          <p:nvSpPr>
            <p:cNvPr id="565" name="Google Shape;565;p14"/>
            <p:cNvSpPr/>
            <p:nvPr/>
          </p:nvSpPr>
          <p:spPr>
            <a:xfrm>
              <a:off x="1211098" y="6730538"/>
              <a:ext cx="1326998" cy="856800"/>
            </a:xfrm>
            <a:custGeom>
              <a:rect b="b" l="l" r="r" t="t"/>
              <a:pathLst>
                <a:path extrusionOk="0" h="1260000" w="1824052">
                  <a:moveTo>
                    <a:pt x="7070" y="559865"/>
                  </a:moveTo>
                  <a:lnTo>
                    <a:pt x="63532" y="630000"/>
                  </a:lnTo>
                  <a:lnTo>
                    <a:pt x="7070" y="700135"/>
                  </a:lnTo>
                  <a:cubicBezTo>
                    <a:pt x="1323" y="677348"/>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5" y="1260000"/>
                    <a:pt x="630000" y="1260000"/>
                  </a:cubicBezTo>
                  <a:cubicBezTo>
                    <a:pt x="398160" y="1260000"/>
                    <a:pt x="195569" y="1134769"/>
                    <a:pt x="88435" y="946940"/>
                  </a:cubicBezTo>
                  <a:lnTo>
                    <a:pt x="224630" y="777762"/>
                  </a:lnTo>
                  <a:cubicBezTo>
                    <a:pt x="283670" y="944378"/>
                    <a:pt x="442988" y="1062949"/>
                    <a:pt x="630000" y="1062949"/>
                  </a:cubicBezTo>
                  <a:cubicBezTo>
                    <a:pt x="869111" y="1062949"/>
                    <a:pt x="1062949" y="869111"/>
                    <a:pt x="1062949" y="630000"/>
                  </a:cubicBezTo>
                  <a:cubicBezTo>
                    <a:pt x="1062949" y="390889"/>
                    <a:pt x="869111" y="197051"/>
                    <a:pt x="630000" y="197051"/>
                  </a:cubicBezTo>
                  <a:cubicBezTo>
                    <a:pt x="442988" y="197051"/>
                    <a:pt x="283670" y="315622"/>
                    <a:pt x="224630" y="482238"/>
                  </a:cubicBezTo>
                  <a:lnTo>
                    <a:pt x="88435" y="313060"/>
                  </a:lnTo>
                  <a:cubicBezTo>
                    <a:pt x="195570" y="125231"/>
                    <a:pt x="398160" y="0"/>
                    <a:pt x="630000" y="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C9DAF8"/>
                </a:solidFill>
                <a:latin typeface="Arial"/>
                <a:ea typeface="Arial"/>
                <a:cs typeface="Arial"/>
                <a:sym typeface="Arial"/>
              </a:endParaRPr>
            </a:p>
          </p:txBody>
        </p:sp>
        <p:sp>
          <p:nvSpPr>
            <p:cNvPr id="566" name="Google Shape;566;p14"/>
            <p:cNvSpPr/>
            <p:nvPr/>
          </p:nvSpPr>
          <p:spPr>
            <a:xfrm>
              <a:off x="41066" y="6730538"/>
              <a:ext cx="1326998" cy="856800"/>
            </a:xfrm>
            <a:custGeom>
              <a:rect b="b" l="l" r="r" t="t"/>
              <a:pathLst>
                <a:path extrusionOk="0" h="1260000" w="1824052">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rgbClr val="EFF6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3F3F3F"/>
                </a:solidFill>
                <a:latin typeface="Arial"/>
                <a:ea typeface="Arial"/>
                <a:cs typeface="Arial"/>
                <a:sym typeface="Arial"/>
              </a:endParaRPr>
            </a:p>
          </p:txBody>
        </p:sp>
        <p:cxnSp>
          <p:nvCxnSpPr>
            <p:cNvPr id="567" name="Google Shape;567;p14"/>
            <p:cNvCxnSpPr/>
            <p:nvPr/>
          </p:nvCxnSpPr>
          <p:spPr>
            <a:xfrm>
              <a:off x="496561" y="7628767"/>
              <a:ext cx="0" cy="271800"/>
            </a:xfrm>
            <a:prstGeom prst="straightConnector1">
              <a:avLst/>
            </a:prstGeom>
            <a:noFill/>
            <a:ln cap="flat" cmpd="sng" w="66675">
              <a:solidFill>
                <a:srgbClr val="EFF6FC"/>
              </a:solidFill>
              <a:prstDash val="solid"/>
              <a:miter lim="800000"/>
              <a:headEnd len="sm" w="sm" type="none"/>
              <a:tailEnd len="sm" w="sm" type="none"/>
            </a:ln>
          </p:spPr>
        </p:cxnSp>
        <p:cxnSp>
          <p:nvCxnSpPr>
            <p:cNvPr id="568" name="Google Shape;568;p14"/>
            <p:cNvCxnSpPr/>
            <p:nvPr/>
          </p:nvCxnSpPr>
          <p:spPr>
            <a:xfrm>
              <a:off x="1669558" y="7628767"/>
              <a:ext cx="0" cy="271800"/>
            </a:xfrm>
            <a:prstGeom prst="straightConnector1">
              <a:avLst/>
            </a:prstGeom>
            <a:noFill/>
            <a:ln cap="flat" cmpd="sng" w="66675">
              <a:solidFill>
                <a:srgbClr val="C9DAF8"/>
              </a:solidFill>
              <a:prstDash val="solid"/>
              <a:miter lim="800000"/>
              <a:headEnd len="sm" w="sm" type="none"/>
              <a:tailEnd len="sm" w="sm" type="none"/>
            </a:ln>
          </p:spPr>
        </p:cxnSp>
        <p:cxnSp>
          <p:nvCxnSpPr>
            <p:cNvPr id="569" name="Google Shape;569;p14"/>
            <p:cNvCxnSpPr/>
            <p:nvPr/>
          </p:nvCxnSpPr>
          <p:spPr>
            <a:xfrm>
              <a:off x="2842555" y="7628767"/>
              <a:ext cx="0" cy="271800"/>
            </a:xfrm>
            <a:prstGeom prst="straightConnector1">
              <a:avLst/>
            </a:prstGeom>
            <a:noFill/>
            <a:ln cap="flat" cmpd="sng" w="66675">
              <a:solidFill>
                <a:srgbClr val="9FC5E8"/>
              </a:solidFill>
              <a:prstDash val="solid"/>
              <a:miter lim="800000"/>
              <a:headEnd len="sm" w="sm" type="none"/>
              <a:tailEnd len="sm" w="sm" type="none"/>
            </a:ln>
          </p:spPr>
        </p:cxnSp>
        <p:sp>
          <p:nvSpPr>
            <p:cNvPr id="570" name="Google Shape;570;p14"/>
            <p:cNvSpPr txBox="1"/>
            <p:nvPr/>
          </p:nvSpPr>
          <p:spPr>
            <a:xfrm>
              <a:off x="0" y="5933359"/>
              <a:ext cx="993000" cy="3534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434343"/>
                  </a:solidFill>
                  <a:latin typeface="Titillium Web"/>
                  <a:ea typeface="Titillium Web"/>
                  <a:cs typeface="Titillium Web"/>
                  <a:sym typeface="Titillium Web"/>
                </a:rPr>
                <a:t>01</a:t>
              </a:r>
              <a:endParaRPr b="1" i="0" sz="2400" u="none" cap="none" strike="noStrike">
                <a:solidFill>
                  <a:srgbClr val="434343"/>
                </a:solidFill>
                <a:latin typeface="Titillium Web"/>
                <a:ea typeface="Titillium Web"/>
                <a:cs typeface="Titillium Web"/>
                <a:sym typeface="Titillium Web"/>
              </a:endParaRPr>
            </a:p>
          </p:txBody>
        </p:sp>
        <p:sp>
          <p:nvSpPr>
            <p:cNvPr id="571" name="Google Shape;571;p14"/>
            <p:cNvSpPr txBox="1"/>
            <p:nvPr/>
          </p:nvSpPr>
          <p:spPr>
            <a:xfrm>
              <a:off x="1173000" y="5933359"/>
              <a:ext cx="993000" cy="3534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434343"/>
                  </a:solidFill>
                  <a:latin typeface="Titillium Web"/>
                  <a:ea typeface="Titillium Web"/>
                  <a:cs typeface="Titillium Web"/>
                  <a:sym typeface="Titillium Web"/>
                </a:rPr>
                <a:t>02</a:t>
              </a:r>
              <a:endParaRPr b="1" i="0" sz="2400" u="none" cap="none" strike="noStrike">
                <a:solidFill>
                  <a:srgbClr val="434343"/>
                </a:solidFill>
                <a:latin typeface="Titillium Web"/>
                <a:ea typeface="Titillium Web"/>
                <a:cs typeface="Titillium Web"/>
                <a:sym typeface="Titillium Web"/>
              </a:endParaRPr>
            </a:p>
          </p:txBody>
        </p:sp>
        <p:sp>
          <p:nvSpPr>
            <p:cNvPr id="572" name="Google Shape;572;p14"/>
            <p:cNvSpPr txBox="1"/>
            <p:nvPr/>
          </p:nvSpPr>
          <p:spPr>
            <a:xfrm>
              <a:off x="2346000" y="5933359"/>
              <a:ext cx="993000" cy="3534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434343"/>
                  </a:solidFill>
                  <a:latin typeface="Titillium Web"/>
                  <a:ea typeface="Titillium Web"/>
                  <a:cs typeface="Titillium Web"/>
                  <a:sym typeface="Titillium Web"/>
                </a:rPr>
                <a:t>03</a:t>
              </a:r>
              <a:endParaRPr b="1" i="0" sz="2400" u="none" cap="none" strike="noStrike">
                <a:solidFill>
                  <a:srgbClr val="434343"/>
                </a:solidFill>
                <a:latin typeface="Titillium Web"/>
                <a:ea typeface="Titillium Web"/>
                <a:cs typeface="Titillium Web"/>
                <a:sym typeface="Titillium Web"/>
              </a:endParaRPr>
            </a:p>
          </p:txBody>
        </p:sp>
        <p:cxnSp>
          <p:nvCxnSpPr>
            <p:cNvPr id="573" name="Google Shape;573;p14"/>
            <p:cNvCxnSpPr/>
            <p:nvPr/>
          </p:nvCxnSpPr>
          <p:spPr>
            <a:xfrm>
              <a:off x="496561" y="6421537"/>
              <a:ext cx="0" cy="271800"/>
            </a:xfrm>
            <a:prstGeom prst="straightConnector1">
              <a:avLst/>
            </a:prstGeom>
            <a:noFill/>
            <a:ln cap="flat" cmpd="sng" w="66675">
              <a:solidFill>
                <a:srgbClr val="EFF6FC"/>
              </a:solidFill>
              <a:prstDash val="solid"/>
              <a:miter lim="800000"/>
              <a:headEnd len="sm" w="sm" type="none"/>
              <a:tailEnd len="sm" w="sm" type="none"/>
            </a:ln>
          </p:spPr>
        </p:cxnSp>
        <p:cxnSp>
          <p:nvCxnSpPr>
            <p:cNvPr id="574" name="Google Shape;574;p14"/>
            <p:cNvCxnSpPr/>
            <p:nvPr/>
          </p:nvCxnSpPr>
          <p:spPr>
            <a:xfrm>
              <a:off x="1669546" y="6417331"/>
              <a:ext cx="0" cy="271800"/>
            </a:xfrm>
            <a:prstGeom prst="straightConnector1">
              <a:avLst/>
            </a:prstGeom>
            <a:noFill/>
            <a:ln cap="flat" cmpd="sng" w="66675">
              <a:solidFill>
                <a:srgbClr val="C9DAF8"/>
              </a:solidFill>
              <a:prstDash val="solid"/>
              <a:miter lim="800000"/>
              <a:headEnd len="sm" w="sm" type="none"/>
              <a:tailEnd len="sm" w="sm" type="none"/>
            </a:ln>
          </p:spPr>
        </p:cxnSp>
        <p:cxnSp>
          <p:nvCxnSpPr>
            <p:cNvPr id="575" name="Google Shape;575;p14"/>
            <p:cNvCxnSpPr/>
            <p:nvPr/>
          </p:nvCxnSpPr>
          <p:spPr>
            <a:xfrm>
              <a:off x="2842555" y="6421537"/>
              <a:ext cx="0" cy="271800"/>
            </a:xfrm>
            <a:prstGeom prst="straightConnector1">
              <a:avLst/>
            </a:prstGeom>
            <a:noFill/>
            <a:ln cap="flat" cmpd="sng" w="66675">
              <a:solidFill>
                <a:srgbClr val="9FC5E8"/>
              </a:solidFill>
              <a:prstDash val="solid"/>
              <a:miter lim="800000"/>
              <a:headEnd len="sm" w="sm" type="none"/>
              <a:tailEnd len="sm" w="sm" type="none"/>
            </a:ln>
          </p:spPr>
        </p:cxnSp>
        <p:sp>
          <p:nvSpPr>
            <p:cNvPr id="576" name="Google Shape;576;p14"/>
            <p:cNvSpPr txBox="1"/>
            <p:nvPr/>
          </p:nvSpPr>
          <p:spPr>
            <a:xfrm>
              <a:off x="-100225" y="8031147"/>
              <a:ext cx="1209300" cy="64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GB">
                  <a:solidFill>
                    <a:srgbClr val="434343"/>
                  </a:solidFill>
                  <a:latin typeface="Titillium Web"/>
                  <a:ea typeface="Titillium Web"/>
                  <a:cs typeface="Titillium Web"/>
                  <a:sym typeface="Titillium Web"/>
                </a:rPr>
                <a:t>Inactive proenzyme plasminogen</a:t>
              </a:r>
              <a:endParaRPr b="1">
                <a:solidFill>
                  <a:srgbClr val="434343"/>
                </a:solidFill>
                <a:latin typeface="Titillium Web"/>
                <a:ea typeface="Titillium Web"/>
                <a:cs typeface="Titillium Web"/>
                <a:sym typeface="Titillium Web"/>
              </a:endParaRPr>
            </a:p>
          </p:txBody>
        </p:sp>
        <p:sp>
          <p:nvSpPr>
            <p:cNvPr id="577" name="Google Shape;577;p14"/>
            <p:cNvSpPr txBox="1"/>
            <p:nvPr/>
          </p:nvSpPr>
          <p:spPr>
            <a:xfrm>
              <a:off x="1173050" y="8031150"/>
              <a:ext cx="993000" cy="64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GB">
                  <a:solidFill>
                    <a:srgbClr val="434343"/>
                  </a:solidFill>
                  <a:latin typeface="Titillium Web"/>
                  <a:ea typeface="Titillium Web"/>
                  <a:cs typeface="Titillium Web"/>
                  <a:sym typeface="Titillium Web"/>
                </a:rPr>
                <a:t>Active plasmin</a:t>
              </a:r>
              <a:endParaRPr b="1">
                <a:solidFill>
                  <a:srgbClr val="434343"/>
                </a:solidFill>
                <a:latin typeface="Titillium Web"/>
                <a:ea typeface="Titillium Web"/>
                <a:cs typeface="Titillium Web"/>
                <a:sym typeface="Titillium Web"/>
              </a:endParaRPr>
            </a:p>
          </p:txBody>
        </p:sp>
        <p:sp>
          <p:nvSpPr>
            <p:cNvPr id="578" name="Google Shape;578;p14"/>
            <p:cNvSpPr txBox="1"/>
            <p:nvPr/>
          </p:nvSpPr>
          <p:spPr>
            <a:xfrm>
              <a:off x="2043525" y="8035321"/>
              <a:ext cx="1847400" cy="64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434343"/>
                  </a:solidFill>
                  <a:latin typeface="Titillium Web"/>
                  <a:ea typeface="Titillium Web"/>
                  <a:cs typeface="Titillium Web"/>
                  <a:sym typeface="Titillium Web"/>
                </a:rPr>
                <a:t>Plasmin then splits the fibrin in the thrombus.</a:t>
              </a:r>
              <a:endParaRPr b="1" sz="1200">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en-GB" sz="1200">
                  <a:solidFill>
                    <a:srgbClr val="434343"/>
                  </a:solidFill>
                  <a:latin typeface="Titillium Web"/>
                  <a:ea typeface="Titillium Web"/>
                  <a:cs typeface="Titillium Web"/>
                  <a:sym typeface="Titillium Web"/>
                </a:rPr>
                <a:t>The thrombus is dissolved by plasmin</a:t>
              </a:r>
              <a:endParaRPr sz="1200">
                <a:solidFill>
                  <a:srgbClr val="434343"/>
                </a:solidFill>
                <a:latin typeface="Titillium Web"/>
                <a:ea typeface="Titillium Web"/>
                <a:cs typeface="Titillium Web"/>
                <a:sym typeface="Titillium Web"/>
              </a:endParaRPr>
            </a:p>
          </p:txBody>
        </p:sp>
      </p:grpSp>
      <p:sp>
        <p:nvSpPr>
          <p:cNvPr id="579" name="Google Shape;579;p14"/>
          <p:cNvSpPr txBox="1"/>
          <p:nvPr>
            <p:ph type="title"/>
          </p:nvPr>
        </p:nvSpPr>
        <p:spPr>
          <a:xfrm>
            <a:off x="1393175" y="4154938"/>
            <a:ext cx="3102600" cy="555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2400">
                <a:solidFill>
                  <a:schemeClr val="dk2"/>
                </a:solidFill>
                <a:latin typeface="Titillium Web"/>
                <a:ea typeface="Titillium Web"/>
                <a:cs typeface="Titillium Web"/>
                <a:sym typeface="Titillium Web"/>
              </a:rPr>
              <a:t>       Mechanism</a:t>
            </a:r>
            <a:r>
              <a:rPr b="1" lang="en-GB" sz="2400">
                <a:solidFill>
                  <a:schemeClr val="dk2"/>
                </a:solidFill>
                <a:latin typeface="Titillium Web"/>
                <a:ea typeface="Titillium Web"/>
                <a:cs typeface="Titillium Web"/>
                <a:sym typeface="Titillium Web"/>
              </a:rPr>
              <a:t>:  </a:t>
            </a:r>
            <a:r>
              <a:rPr lang="en-GB" sz="2400">
                <a:solidFill>
                  <a:schemeClr val="dk2"/>
                </a:solidFill>
                <a:latin typeface="Titillium Web"/>
                <a:ea typeface="Titillium Web"/>
                <a:cs typeface="Titillium Web"/>
                <a:sym typeface="Titillium Web"/>
              </a:rPr>
              <a:t>      </a:t>
            </a:r>
            <a:endParaRPr b="1" sz="2400">
              <a:solidFill>
                <a:schemeClr val="dk2"/>
              </a:solidFill>
              <a:latin typeface="Titillium Web"/>
              <a:ea typeface="Titillium Web"/>
              <a:cs typeface="Titillium Web"/>
              <a:sym typeface="Titillium Web"/>
            </a:endParaRPr>
          </a:p>
        </p:txBody>
      </p:sp>
      <p:grpSp>
        <p:nvGrpSpPr>
          <p:cNvPr id="580" name="Google Shape;580;p14"/>
          <p:cNvGrpSpPr/>
          <p:nvPr/>
        </p:nvGrpSpPr>
        <p:grpSpPr>
          <a:xfrm>
            <a:off x="1578207" y="4284071"/>
            <a:ext cx="300659" cy="297060"/>
            <a:chOff x="-1017593" y="4240422"/>
            <a:chExt cx="300659" cy="297030"/>
          </a:xfrm>
        </p:grpSpPr>
        <p:sp>
          <p:nvSpPr>
            <p:cNvPr id="581" name="Google Shape;581;p14"/>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4"/>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4"/>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4"/>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4"/>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4"/>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4"/>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4"/>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4"/>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4"/>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4"/>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4"/>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4"/>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4"/>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4"/>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4"/>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4"/>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8" name="Google Shape;598;p14"/>
          <p:cNvSpPr txBox="1"/>
          <p:nvPr/>
        </p:nvSpPr>
        <p:spPr>
          <a:xfrm>
            <a:off x="1635856" y="5432661"/>
            <a:ext cx="1373400" cy="2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latin typeface="Titillium Web"/>
                <a:ea typeface="Titillium Web"/>
                <a:cs typeface="Titillium Web"/>
                <a:sym typeface="Titillium Web"/>
              </a:rPr>
              <a:t>Conversion</a:t>
            </a:r>
            <a:endParaRPr b="1">
              <a:latin typeface="Titillium Web"/>
              <a:ea typeface="Titillium Web"/>
              <a:cs typeface="Titillium Web"/>
              <a:sym typeface="Titillium Web"/>
            </a:endParaRPr>
          </a:p>
        </p:txBody>
      </p:sp>
      <p:sp>
        <p:nvSpPr>
          <p:cNvPr id="599" name="Google Shape;599;p14"/>
          <p:cNvSpPr/>
          <p:nvPr/>
        </p:nvSpPr>
        <p:spPr>
          <a:xfrm>
            <a:off x="2227450" y="7990025"/>
            <a:ext cx="5757300" cy="1917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0" name="Google Shape;600;p14"/>
          <p:cNvPicPr preferRelativeResize="0"/>
          <p:nvPr/>
        </p:nvPicPr>
        <p:blipFill rotWithShape="1">
          <a:blip r:embed="rId3">
            <a:alphaModFix/>
          </a:blip>
          <a:srcRect b="0" l="22815" r="26200" t="0"/>
          <a:stretch/>
        </p:blipFill>
        <p:spPr>
          <a:xfrm rot="5400000">
            <a:off x="2464874" y="6406049"/>
            <a:ext cx="1928250" cy="48873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