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9907200" cx="6858000"/>
  <p:notesSz cx="6858000" cy="9144000"/>
  <p:embeddedFontLst>
    <p:embeddedFont>
      <p:font typeface="Cabin"/>
      <p:regular r:id="rId30"/>
      <p:bold r:id="rId31"/>
      <p:italic r:id="rId32"/>
      <p:boldItalic r:id="rId33"/>
    </p:embeddedFont>
    <p:embeddedFont>
      <p:font typeface="Titillium Web"/>
      <p:regular r:id="rId34"/>
      <p:bold r:id="rId35"/>
      <p:italic r:id="rId36"/>
      <p:boldItalic r:id="rId37"/>
    </p:embeddedFont>
    <p:embeddedFont>
      <p:font typeface="Exo"/>
      <p:regular r:id="rId38"/>
      <p:bold r:id="rId39"/>
      <p:italic r:id="rId40"/>
      <p:boldItalic r:id="rId41"/>
    </p:embeddedFont>
    <p:embeddedFont>
      <p:font typeface="Comfortaa"/>
      <p:regular r:id="rId42"/>
      <p:bold r:id="rId43"/>
    </p:embeddedFont>
    <p:embeddedFont>
      <p:font typeface="Asap"/>
      <p:regular r:id="rId44"/>
      <p:bold r:id="rId45"/>
      <p:italic r:id="rId46"/>
      <p:boldItalic r:id="rId47"/>
    </p:embeddedFont>
    <p:embeddedFont>
      <p:font typeface="Century Gothic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AFFB310-10EF-4BBB-A250-BB2C5E15670E}">
  <a:tblStyle styleId="{DAFFB310-10EF-4BBB-A250-BB2C5E15670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2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xo-italic.fntdata"/><Relationship Id="rId42" Type="http://schemas.openxmlformats.org/officeDocument/2006/relationships/font" Target="fonts/Comfortaa-regular.fntdata"/><Relationship Id="rId41" Type="http://schemas.openxmlformats.org/officeDocument/2006/relationships/font" Target="fonts/Exo-boldItalic.fntdata"/><Relationship Id="rId44" Type="http://schemas.openxmlformats.org/officeDocument/2006/relationships/font" Target="fonts/Asap-regular.fntdata"/><Relationship Id="rId43" Type="http://schemas.openxmlformats.org/officeDocument/2006/relationships/font" Target="fonts/Comfortaa-bold.fntdata"/><Relationship Id="rId46" Type="http://schemas.openxmlformats.org/officeDocument/2006/relationships/font" Target="fonts/Asap-italic.fntdata"/><Relationship Id="rId45" Type="http://schemas.openxmlformats.org/officeDocument/2006/relationships/font" Target="fonts/Asap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CenturyGothic-regular.fntdata"/><Relationship Id="rId47" Type="http://schemas.openxmlformats.org/officeDocument/2006/relationships/font" Target="fonts/Asap-boldItalic.fntdata"/><Relationship Id="rId49" Type="http://schemas.openxmlformats.org/officeDocument/2006/relationships/font" Target="fonts/CenturyGothic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abin-bold.fntdata"/><Relationship Id="rId30" Type="http://schemas.openxmlformats.org/officeDocument/2006/relationships/font" Target="fonts/Cabin-regular.fntdata"/><Relationship Id="rId33" Type="http://schemas.openxmlformats.org/officeDocument/2006/relationships/font" Target="fonts/Cabin-boldItalic.fntdata"/><Relationship Id="rId32" Type="http://schemas.openxmlformats.org/officeDocument/2006/relationships/font" Target="fonts/Cabin-italic.fntdata"/><Relationship Id="rId35" Type="http://schemas.openxmlformats.org/officeDocument/2006/relationships/font" Target="fonts/TitilliumWeb-bold.fntdata"/><Relationship Id="rId34" Type="http://schemas.openxmlformats.org/officeDocument/2006/relationships/font" Target="fonts/TitilliumWeb-regular.fntdata"/><Relationship Id="rId37" Type="http://schemas.openxmlformats.org/officeDocument/2006/relationships/font" Target="fonts/TitilliumWeb-boldItalic.fntdata"/><Relationship Id="rId36" Type="http://schemas.openxmlformats.org/officeDocument/2006/relationships/font" Target="fonts/TitilliumWeb-italic.fntdata"/><Relationship Id="rId39" Type="http://schemas.openxmlformats.org/officeDocument/2006/relationships/font" Target="fonts/Exo-bold.fntdata"/><Relationship Id="rId38" Type="http://schemas.openxmlformats.org/officeDocument/2006/relationships/font" Target="fonts/Exo-regular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CenturyGothic-boldItalic.fntdata"/><Relationship Id="rId50" Type="http://schemas.openxmlformats.org/officeDocument/2006/relationships/font" Target="fonts/CenturyGothic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3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4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7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9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0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1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2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3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 rot="10800000">
            <a:off x="-4249995" y="-693863"/>
            <a:ext cx="7896309" cy="4376970"/>
            <a:chOff x="4178350" y="2375050"/>
            <a:chExt cx="938350" cy="515775"/>
          </a:xfrm>
        </p:grpSpPr>
        <p:sp>
          <p:nvSpPr>
            <p:cNvPr id="11" name="Google Shape;11;p2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rgbClr val="EFF6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233850" y="3424786"/>
            <a:ext cx="6390300" cy="28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" name="Google Shape;20;p2"/>
          <p:cNvSpPr txBox="1"/>
          <p:nvPr/>
        </p:nvSpPr>
        <p:spPr>
          <a:xfrm>
            <a:off x="78375" y="7889749"/>
            <a:ext cx="1974300" cy="19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262626"/>
                </a:solidFill>
                <a:highlight>
                  <a:srgbClr val="EFF6FC"/>
                </a:highlight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1" i="0" sz="2000" u="none" cap="none" strike="noStrike">
              <a:solidFill>
                <a:srgbClr val="000000"/>
              </a:solidFill>
              <a:highlight>
                <a:srgbClr val="EFF6FC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i="0" lang="en-GB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1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1" i="0" sz="1600" u="none" cap="none" strike="noStrike">
              <a:solidFill>
                <a:srgbClr val="CC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Females slides</a:t>
            </a:r>
            <a:endParaRPr b="1" i="0" sz="1600" u="none" cap="none" strike="noStrike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Males slides</a:t>
            </a:r>
            <a:endParaRPr b="1" i="0" sz="1600" u="none" cap="none" strike="noStrike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i="0" lang="en-GB" sz="16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Doctor’s notes</a:t>
            </a:r>
            <a:endParaRPr b="1" i="0" sz="16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i="0" lang="en-GB" sz="16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 notes</a:t>
            </a:r>
            <a:endParaRPr b="1" i="0" sz="16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16146" y="255279"/>
            <a:ext cx="1556629" cy="1512514"/>
          </a:xfrm>
          <a:prstGeom prst="rect">
            <a:avLst/>
          </a:prstGeom>
          <a:noFill/>
          <a:ln>
            <a:noFill/>
          </a:ln>
          <a:effectLst>
            <a:outerShdw blurRad="185738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5200" y="122100"/>
            <a:ext cx="1840948" cy="1778875"/>
          </a:xfrm>
          <a:prstGeom prst="rect">
            <a:avLst/>
          </a:prstGeom>
          <a:noFill/>
          <a:ln>
            <a:noFill/>
          </a:ln>
          <a:effectLst>
            <a:outerShdw blurRad="185738" rotWithShape="0" algn="bl" dir="5400000" dist="19050">
              <a:srgbClr val="000000">
                <a:alpha val="49803"/>
              </a:srgbClr>
            </a:outerShdw>
          </a:effectLst>
        </p:spPr>
      </p:pic>
      <p:grpSp>
        <p:nvGrpSpPr>
          <p:cNvPr id="23" name="Google Shape;23;p2"/>
          <p:cNvGrpSpPr/>
          <p:nvPr/>
        </p:nvGrpSpPr>
        <p:grpSpPr>
          <a:xfrm flipH="1">
            <a:off x="2128874" y="7759983"/>
            <a:ext cx="6168412" cy="2782086"/>
            <a:chOff x="5619200" y="4458200"/>
            <a:chExt cx="1647150" cy="742900"/>
          </a:xfrm>
        </p:grpSpPr>
        <p:sp>
          <p:nvSpPr>
            <p:cNvPr id="24" name="Google Shape;24;p2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rgbClr val="C7E0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solidFill>
              <a:srgbClr val="C7E0F4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solidFill>
              <a:srgbClr val="C7E0F4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solidFill>
              <a:srgbClr val="C7E0F4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solidFill>
              <a:srgbClr val="C7E0F4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" name="Google Shape;31;p3"/>
          <p:cNvSpPr txBox="1"/>
          <p:nvPr/>
        </p:nvSpPr>
        <p:spPr>
          <a:xfrm>
            <a:off x="7925034" y="8641991"/>
            <a:ext cx="4539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" name="Google Shape;32;p3"/>
          <p:cNvGrpSpPr/>
          <p:nvPr/>
        </p:nvGrpSpPr>
        <p:grpSpPr>
          <a:xfrm>
            <a:off x="3344615" y="8369760"/>
            <a:ext cx="6850330" cy="3765261"/>
            <a:chOff x="4178350" y="2375050"/>
            <a:chExt cx="938350" cy="515775"/>
          </a:xfrm>
        </p:grpSpPr>
        <p:sp>
          <p:nvSpPr>
            <p:cNvPr id="33" name="Google Shape;33;p3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rgbClr val="EFF6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 txBox="1"/>
          <p:nvPr/>
        </p:nvSpPr>
        <p:spPr>
          <a:xfrm>
            <a:off x="290700" y="551900"/>
            <a:ext cx="6276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Objectives</a:t>
            </a:r>
            <a:endParaRPr b="1" i="0" sz="36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" name="Google Shape;41;p3"/>
          <p:cNvSpPr txBox="1"/>
          <p:nvPr>
            <p:ph idx="1" type="body"/>
          </p:nvPr>
        </p:nvSpPr>
        <p:spPr>
          <a:xfrm>
            <a:off x="550400" y="1530800"/>
            <a:ext cx="5607300" cy="62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tillium Web"/>
              <a:buChar char="➜"/>
              <a:defRPr sz="1600"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○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■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●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○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■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●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○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■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grpSp>
        <p:nvGrpSpPr>
          <p:cNvPr id="42" name="Google Shape;42;p3"/>
          <p:cNvGrpSpPr/>
          <p:nvPr/>
        </p:nvGrpSpPr>
        <p:grpSpPr>
          <a:xfrm flipH="1" rot="9961656">
            <a:off x="-1970665" y="-799404"/>
            <a:ext cx="4983745" cy="2242765"/>
            <a:chOff x="5706150" y="4536325"/>
            <a:chExt cx="1477225" cy="664775"/>
          </a:xfrm>
        </p:grpSpPr>
        <p:sp>
          <p:nvSpPr>
            <p:cNvPr id="43" name="Google Shape;43;p3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">
  <p:cSld name="TITLE_2_1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" name="Google Shape;49;p4"/>
          <p:cNvSpPr txBox="1"/>
          <p:nvPr/>
        </p:nvSpPr>
        <p:spPr>
          <a:xfrm>
            <a:off x="7925034" y="8641991"/>
            <a:ext cx="4539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" name="Google Shape;50;p4"/>
          <p:cNvGrpSpPr/>
          <p:nvPr/>
        </p:nvGrpSpPr>
        <p:grpSpPr>
          <a:xfrm>
            <a:off x="3344615" y="8369760"/>
            <a:ext cx="6850330" cy="3765261"/>
            <a:chOff x="4178350" y="2375050"/>
            <a:chExt cx="938350" cy="515775"/>
          </a:xfrm>
        </p:grpSpPr>
        <p:sp>
          <p:nvSpPr>
            <p:cNvPr id="51" name="Google Shape;51;p4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rgbClr val="EFF6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" name="Google Shape;58;p4"/>
          <p:cNvSpPr txBox="1"/>
          <p:nvPr>
            <p:ph type="title"/>
          </p:nvPr>
        </p:nvSpPr>
        <p:spPr>
          <a:xfrm>
            <a:off x="307200" y="577400"/>
            <a:ext cx="62436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3600"/>
              <a:buFont typeface="Comfortaa"/>
              <a:buNone/>
              <a:defRPr b="1" sz="36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/>
        </p:txBody>
      </p:sp>
      <p:grpSp>
        <p:nvGrpSpPr>
          <p:cNvPr id="59" name="Google Shape;59;p4"/>
          <p:cNvGrpSpPr/>
          <p:nvPr/>
        </p:nvGrpSpPr>
        <p:grpSpPr>
          <a:xfrm flipH="1" rot="9961656">
            <a:off x="-1970665" y="-799404"/>
            <a:ext cx="4983745" cy="2242765"/>
            <a:chOff x="5706150" y="4536325"/>
            <a:chExt cx="1477225" cy="664775"/>
          </a:xfrm>
        </p:grpSpPr>
        <p:sp>
          <p:nvSpPr>
            <p:cNvPr id="60" name="Google Shape;60;p4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">
  <p:cSld name="TITLE_2_1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66" name="Google Shape;66;p5"/>
          <p:cNvGrpSpPr/>
          <p:nvPr/>
        </p:nvGrpSpPr>
        <p:grpSpPr>
          <a:xfrm flipH="1" rot="9961656">
            <a:off x="-1970665" y="-799404"/>
            <a:ext cx="4983745" cy="2242765"/>
            <a:chOff x="5706150" y="4536325"/>
            <a:chExt cx="1477225" cy="664775"/>
          </a:xfrm>
        </p:grpSpPr>
        <p:sp>
          <p:nvSpPr>
            <p:cNvPr id="67" name="Google Shape;67;p5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5"/>
          <p:cNvGrpSpPr/>
          <p:nvPr/>
        </p:nvGrpSpPr>
        <p:grpSpPr>
          <a:xfrm flipH="1" rot="-1626486">
            <a:off x="4562379" y="7610470"/>
            <a:ext cx="4983725" cy="2242756"/>
            <a:chOff x="5706150" y="4536325"/>
            <a:chExt cx="1477225" cy="664775"/>
          </a:xfrm>
        </p:grpSpPr>
        <p:sp>
          <p:nvSpPr>
            <p:cNvPr id="72" name="Google Shape;72;p5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3775" y="857189"/>
            <a:ext cx="63903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33775" y="2219850"/>
            <a:ext cx="6390300" cy="65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4343" y="8982098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cs.google.com/presentation/u/9/d/1hWZI_sEt2OFsjf5rN7ay5J0imNIx-Zggfn8D9Vrxqp4/edit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Relationship Id="rId6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Relationship Id="rId4" Type="http://schemas.openxmlformats.org/officeDocument/2006/relationships/image" Target="../media/image28.png"/><Relationship Id="rId5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Relationship Id="rId5" Type="http://schemas.openxmlformats.org/officeDocument/2006/relationships/image" Target="../media/image26.png"/><Relationship Id="rId6" Type="http://schemas.openxmlformats.org/officeDocument/2006/relationships/image" Target="../media/image29.png"/><Relationship Id="rId7" Type="http://schemas.openxmlformats.org/officeDocument/2006/relationships/image" Target="../media/image36.png"/><Relationship Id="rId8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quizlet.com/683181795/vasculitis-1-flash-cards/" TargetMode="External"/><Relationship Id="rId4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/>
          <p:nvPr>
            <p:ph type="ctrTitle"/>
          </p:nvPr>
        </p:nvSpPr>
        <p:spPr>
          <a:xfrm>
            <a:off x="233850" y="3424786"/>
            <a:ext cx="6390300" cy="28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GB" sz="4600"/>
              <a:t>Vasculitis</a:t>
            </a:r>
            <a:endParaRPr sz="4600"/>
          </a:p>
        </p:txBody>
      </p:sp>
      <p:sp>
        <p:nvSpPr>
          <p:cNvPr id="81" name="Google Shape;81;p6"/>
          <p:cNvSpPr txBox="1"/>
          <p:nvPr/>
        </p:nvSpPr>
        <p:spPr>
          <a:xfrm>
            <a:off x="165971" y="7426974"/>
            <a:ext cx="182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sng" cap="none" strike="noStrike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  <a:hlinkClick r:id="rId3"/>
              </a:rPr>
              <a:t>Editing File</a:t>
            </a:r>
            <a:endParaRPr b="0" i="0" sz="2400" u="none" cap="none" strike="noStrike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2" name="Google Shape;8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1475" y="1973500"/>
            <a:ext cx="1945149" cy="145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/>
          <p:nvPr>
            <p:ph type="title"/>
          </p:nvPr>
        </p:nvSpPr>
        <p:spPr>
          <a:xfrm>
            <a:off x="307200" y="392630"/>
            <a:ext cx="62436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GB" sz="3000">
                <a:solidFill>
                  <a:srgbClr val="1155CC"/>
                </a:solidFill>
              </a:rPr>
              <a:t>Granulomatosis with. Polyangiitis</a:t>
            </a:r>
            <a:endParaRPr sz="3000">
              <a:solidFill>
                <a:srgbClr val="1155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GB" sz="3000">
                <a:solidFill>
                  <a:srgbClr val="1155CC"/>
                </a:solidFill>
              </a:rPr>
              <a:t>(Wegener granulomatosis)</a:t>
            </a:r>
            <a:endParaRPr>
              <a:solidFill>
                <a:srgbClr val="1155CC"/>
              </a:solidFill>
            </a:endParaRPr>
          </a:p>
        </p:txBody>
      </p:sp>
      <p:graphicFrame>
        <p:nvGraphicFramePr>
          <p:cNvPr id="220" name="Google Shape;220;p15"/>
          <p:cNvGraphicFramePr/>
          <p:nvPr/>
        </p:nvGraphicFramePr>
        <p:xfrm>
          <a:off x="307205" y="18812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{DAFFB310-10EF-4BBB-A250-BB2C5E15670E}</a:tableStyleId>
              </a:tblPr>
              <a:tblGrid>
                <a:gridCol w="1267225"/>
                <a:gridCol w="2364800"/>
                <a:gridCol w="2364800"/>
              </a:tblGrid>
              <a:tr h="358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Definition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is a type of necrotizing vasculitis</a:t>
                      </a:r>
                      <a:endParaRPr sz="12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26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Characteristics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characterized by the triad of</a:t>
                      </a:r>
                      <a:endParaRPr sz="12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1) </a:t>
                      </a:r>
                      <a:r>
                        <a:rPr lang="en-GB" sz="12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Acute</a:t>
                      </a:r>
                      <a:r>
                        <a:rPr lang="en-GB" sz="1200" u="none" cap="none" strike="noStrike">
                          <a:solidFill>
                            <a:srgbClr val="1155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necrotizing granulomas</a:t>
                      </a: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of the </a:t>
                      </a:r>
                      <a:r>
                        <a:rPr lang="en-GB" sz="12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upper</a:t>
                      </a: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and </a:t>
                      </a:r>
                      <a:r>
                        <a:rPr lang="en-GB" sz="12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lower respiratory tract</a:t>
                      </a: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(lung), or both</a:t>
                      </a:r>
                      <a:endParaRPr sz="1200" u="none" cap="none" strike="noStrike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2) necrotizing or granulomatous  vasculitis  of small to medium-</a:t>
                      </a:r>
                      <a:endParaRPr sz="12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sized vessels</a:t>
                      </a:r>
                      <a:r>
                        <a:rPr lang="en-GB" sz="1200" u="none" cap="none" strike="noStrike">
                          <a:solidFill>
                            <a:srgbClr val="1155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(most prominent in the lungs and upper airways)</a:t>
                      </a:r>
                      <a:endParaRPr sz="1200" u="none" cap="none" strike="noStrike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3) renal disease in the form of  </a:t>
                      </a:r>
                      <a:r>
                        <a:rPr lang="en-GB" sz="1200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</a:t>
                      </a:r>
                      <a:r>
                        <a:rPr lang="en-GB" sz="1200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ocal </a:t>
                      </a: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necrotizing, </a:t>
                      </a:r>
                      <a:r>
                        <a:rPr lang="en-GB" sz="1200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often </a:t>
                      </a: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crescentic,</a:t>
                      </a:r>
                      <a:endParaRPr sz="12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glomerulonephritis</a:t>
                      </a: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/</a:t>
                      </a:r>
                      <a:r>
                        <a:rPr lang="en-GB" sz="1200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glomerulitis</a:t>
                      </a:r>
                      <a:endParaRPr sz="1200" u="none" cap="none" strike="noStrike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563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Epidemiology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Males are affected more often than females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at an average age of about 40</a:t>
                      </a:r>
                      <a:r>
                        <a:rPr lang="en-GB" sz="14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-50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years</a:t>
                      </a:r>
                      <a:endParaRPr sz="12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759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A64D7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Symptoms</a:t>
                      </a: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Persistent pneumonitis , chronic sinusitis , mucosal ulcerations of the nasopharynx ,and evidence of renal disease.</a:t>
                      </a:r>
                      <a:endParaRPr sz="1400" u="none" cap="none" strike="noStrike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759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Diagnosis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C-ANCAs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400" u="none" cap="none" strike="noStrike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(antineutrophilic cytoplasmic antibodies) is positive</a:t>
                      </a:r>
                      <a:endParaRPr sz="1400" u="none" cap="none" strike="noStrike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 serum of more than 95% of patients.</a:t>
                      </a:r>
                      <a:endParaRPr sz="1400" u="none" cap="none" strike="noStrike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955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Prognosis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78D8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Without Rx -&gt; 80% die </a:t>
                      </a:r>
                      <a:endParaRPr sz="1400" u="none" cap="none" strike="noStrike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78D8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With Rx       -&gt; 90% live (not cured) </a:t>
                      </a:r>
                      <a:endParaRPr sz="1400" u="none" cap="none" strike="noStrike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78D8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 Rx -&gt; immunosuppression</a:t>
                      </a:r>
                      <a:endParaRPr sz="1400" u="none" cap="none" strike="noStrike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Untreated: fatal - may lead to death within 2 years if not treated.</a:t>
                      </a:r>
                      <a:endParaRPr sz="1400" u="none" cap="none" strike="noStrike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580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Morphology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pic>
        <p:nvPicPr>
          <p:cNvPr id="221" name="Google Shape;22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263" y="7505388"/>
            <a:ext cx="1482274" cy="102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56700" y="8698963"/>
            <a:ext cx="1482300" cy="102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56702" y="7505387"/>
            <a:ext cx="1482276" cy="102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5"/>
          <p:cNvSpPr/>
          <p:nvPr/>
        </p:nvSpPr>
        <p:spPr>
          <a:xfrm>
            <a:off x="1856700" y="7505441"/>
            <a:ext cx="1482300" cy="1022100"/>
          </a:xfrm>
          <a:prstGeom prst="rect">
            <a:avLst/>
          </a:prstGeom>
          <a:noFill/>
          <a:ln cap="flat" cmpd="sng" w="1905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>
            <a:off x="1856688" y="8699024"/>
            <a:ext cx="1482300" cy="1022100"/>
          </a:xfrm>
          <a:prstGeom prst="rect">
            <a:avLst/>
          </a:prstGeom>
          <a:noFill/>
          <a:ln cap="flat" cmpd="sng" w="1905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5"/>
          <p:cNvSpPr/>
          <p:nvPr/>
        </p:nvSpPr>
        <p:spPr>
          <a:xfrm>
            <a:off x="4235249" y="7505438"/>
            <a:ext cx="1482300" cy="1022100"/>
          </a:xfrm>
          <a:prstGeom prst="rect">
            <a:avLst/>
          </a:prstGeom>
          <a:noFill/>
          <a:ln cap="flat" cmpd="sng" w="1905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5"/>
          <p:cNvSpPr/>
          <p:nvPr/>
        </p:nvSpPr>
        <p:spPr>
          <a:xfrm>
            <a:off x="4235238" y="8699025"/>
            <a:ext cx="1482300" cy="1022100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35263" y="8699025"/>
            <a:ext cx="1482275" cy="102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"/>
          <p:cNvSpPr txBox="1"/>
          <p:nvPr>
            <p:ph type="title"/>
          </p:nvPr>
        </p:nvSpPr>
        <p:spPr>
          <a:xfrm>
            <a:off x="-43950" y="4609650"/>
            <a:ext cx="68580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0000"/>
              <a:buNone/>
            </a:pPr>
            <a:r>
              <a:rPr lang="en-GB" sz="2500"/>
              <a:t>Churg-Strauss syndrome (additional reading)</a:t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7692"/>
              <a:buNone/>
            </a:pPr>
            <a:r>
              <a:rPr lang="en-GB" sz="13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Females’ doctor said: I will never ask you about this</a:t>
            </a:r>
            <a:endParaRPr sz="1300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7692"/>
              <a:buNone/>
            </a:pPr>
            <a:r>
              <a:rPr lang="en-GB" sz="13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Pathology team advises you to study it</a:t>
            </a:r>
            <a:endParaRPr sz="13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63636"/>
              <a:buNone/>
            </a:pPr>
            <a:r>
              <a:t/>
            </a:r>
            <a:endParaRPr sz="11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63636"/>
              <a:buNone/>
            </a:pPr>
            <a:r>
              <a:t/>
            </a:r>
            <a:endParaRPr sz="1100">
              <a:solidFill>
                <a:srgbClr val="38761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0000"/>
              <a:buNone/>
            </a:pPr>
            <a:r>
              <a:t/>
            </a:r>
            <a:endParaRPr sz="25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34" name="Google Shape;234;p16"/>
          <p:cNvGrpSpPr/>
          <p:nvPr/>
        </p:nvGrpSpPr>
        <p:grpSpPr>
          <a:xfrm>
            <a:off x="307200" y="5072470"/>
            <a:ext cx="6339900" cy="988876"/>
            <a:chOff x="259050" y="1692385"/>
            <a:chExt cx="6339900" cy="1216628"/>
          </a:xfrm>
        </p:grpSpPr>
        <p:sp>
          <p:nvSpPr>
            <p:cNvPr id="235" name="Google Shape;235;p16"/>
            <p:cNvSpPr/>
            <p:nvPr/>
          </p:nvSpPr>
          <p:spPr>
            <a:xfrm>
              <a:off x="259050" y="1899213"/>
              <a:ext cx="6339900" cy="10098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i="0" lang="en-GB" sz="1600" u="none" cap="none" strike="noStrike">
                  <a:solidFill>
                    <a:srgbClr val="CC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Eosinophil-rich</a:t>
              </a:r>
              <a:r>
                <a:rPr i="0" lang="en-GB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and granulomatous inflammation involving the respiratory tract and necrotizing vasculitis affecting small vessels</a:t>
              </a:r>
              <a:r>
                <a:rPr b="0" i="0" lang="en-GB" sz="16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485325" y="1692385"/>
              <a:ext cx="2115000" cy="445800"/>
            </a:xfrm>
            <a:prstGeom prst="flowChartAlternateProcess">
              <a:avLst/>
            </a:prstGeom>
            <a:solidFill>
              <a:srgbClr val="6D9EEB"/>
            </a:solidFill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Definition</a:t>
              </a:r>
              <a:endParaRPr b="1" i="0" sz="2000" u="none" cap="none" strike="noStrik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37" name="Google Shape;237;p16"/>
          <p:cNvGrpSpPr/>
          <p:nvPr/>
        </p:nvGrpSpPr>
        <p:grpSpPr>
          <a:xfrm>
            <a:off x="647691" y="6720457"/>
            <a:ext cx="5562600" cy="1251006"/>
            <a:chOff x="647700" y="4293075"/>
            <a:chExt cx="5562600" cy="1539132"/>
          </a:xfrm>
        </p:grpSpPr>
        <p:sp>
          <p:nvSpPr>
            <p:cNvPr id="238" name="Google Shape;238;p16"/>
            <p:cNvSpPr/>
            <p:nvPr/>
          </p:nvSpPr>
          <p:spPr>
            <a:xfrm>
              <a:off x="2686050" y="4565475"/>
              <a:ext cx="1485900" cy="12078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1155CC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Clinical features</a:t>
              </a:r>
              <a:endParaRPr b="1" i="0" sz="1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9" name="Google Shape;239;p16"/>
            <p:cNvSpPr txBox="1"/>
            <p:nvPr/>
          </p:nvSpPr>
          <p:spPr>
            <a:xfrm>
              <a:off x="4610100" y="4293207"/>
              <a:ext cx="1600200" cy="1539000"/>
            </a:xfrm>
            <a:prstGeom prst="rect">
              <a:avLst/>
            </a:prstGeom>
            <a:noFill/>
            <a:ln cap="flat" cmpd="sng" w="19050">
              <a:solidFill>
                <a:srgbClr val="999999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i="0" lang="en-GB" sz="12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Associated with </a:t>
              </a:r>
              <a:r>
                <a:rPr i="0" lang="en-GB" sz="1200" u="none" cap="none" strike="noStrike">
                  <a:solidFill>
                    <a:srgbClr val="CC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asthma</a:t>
              </a:r>
              <a:r>
                <a:rPr i="0" lang="en-GB" sz="12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and blood </a:t>
              </a:r>
              <a:r>
                <a:rPr i="0" lang="en-GB" sz="1200" u="none" cap="none" strike="noStrike">
                  <a:solidFill>
                    <a:srgbClr val="CC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eosinophilia</a:t>
              </a:r>
              <a:endParaRPr i="0" sz="12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240" name="Google Shape;240;p16"/>
            <p:cNvSpPr txBox="1"/>
            <p:nvPr/>
          </p:nvSpPr>
          <p:spPr>
            <a:xfrm>
              <a:off x="647700" y="4293207"/>
              <a:ext cx="1600200" cy="1539000"/>
            </a:xfrm>
            <a:prstGeom prst="rect">
              <a:avLst/>
            </a:prstGeom>
            <a:noFill/>
            <a:ln cap="flat" cmpd="sng" w="19050">
              <a:solidFill>
                <a:srgbClr val="999999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i="0" lang="en-GB" sz="12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Associated with </a:t>
              </a:r>
              <a:endParaRPr i="0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i="0" lang="en-GB" sz="1200" u="none" cap="none" strike="noStrike">
                  <a:solidFill>
                    <a:srgbClr val="CC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p-ANCAs.</a:t>
              </a:r>
              <a:endParaRPr i="0" sz="12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i="0" sz="12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241" name="Google Shape;241;p16"/>
            <p:cNvCxnSpPr>
              <a:stCxn id="238" idx="3"/>
              <a:endCxn id="239" idx="0"/>
            </p:cNvCxnSpPr>
            <p:nvPr/>
          </p:nvCxnSpPr>
          <p:spPr>
            <a:xfrm rot="-5400000">
              <a:off x="4283400" y="3438675"/>
              <a:ext cx="272400" cy="1981200"/>
            </a:xfrm>
            <a:prstGeom prst="bentConnector3">
              <a:avLst>
                <a:gd fmla="val 208389" name="adj1"/>
              </a:avLst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42" name="Google Shape;242;p16"/>
            <p:cNvCxnSpPr>
              <a:stCxn id="238" idx="3"/>
              <a:endCxn id="240" idx="0"/>
            </p:cNvCxnSpPr>
            <p:nvPr/>
          </p:nvCxnSpPr>
          <p:spPr>
            <a:xfrm flipH="1" rot="5400000">
              <a:off x="2302200" y="3438675"/>
              <a:ext cx="272400" cy="1981200"/>
            </a:xfrm>
            <a:prstGeom prst="bentConnector3">
              <a:avLst>
                <a:gd fmla="val 207502" name="adj1"/>
              </a:avLst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243" name="Google Shape;243;p16"/>
          <p:cNvSpPr txBox="1"/>
          <p:nvPr/>
        </p:nvSpPr>
        <p:spPr>
          <a:xfrm>
            <a:off x="0" y="142556"/>
            <a:ext cx="6858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Granulomatosis with. Polyangiitis</a:t>
            </a:r>
            <a:endParaRPr b="1" i="0" sz="30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(Wegener granulomatosis)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649" y="1356350"/>
            <a:ext cx="2623325" cy="1946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6"/>
          <p:cNvCxnSpPr/>
          <p:nvPr/>
        </p:nvCxnSpPr>
        <p:spPr>
          <a:xfrm flipH="1" rot="10800000">
            <a:off x="-43948" y="3827770"/>
            <a:ext cx="6945900" cy="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6" name="Google Shape;24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8994" y="1356362"/>
            <a:ext cx="2605299" cy="194668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7" name="Google Shape;247;p16"/>
          <p:cNvSpPr txBox="1"/>
          <p:nvPr/>
        </p:nvSpPr>
        <p:spPr>
          <a:xfrm>
            <a:off x="-87900" y="3228675"/>
            <a:ext cx="69459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GB" sz="1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Wegener granulomatosis: palatal destruction</a:t>
            </a:r>
            <a:r>
              <a:rPr i="0" lang="en-GB" sz="14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(Because of ischemia that will lead to tissue death)</a:t>
            </a:r>
            <a:endParaRPr i="0" sz="14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48" name="Google Shape;248;p16"/>
          <p:cNvSpPr/>
          <p:nvPr/>
        </p:nvSpPr>
        <p:spPr>
          <a:xfrm>
            <a:off x="525693" y="1356353"/>
            <a:ext cx="2623200" cy="1946700"/>
          </a:xfrm>
          <a:prstGeom prst="rect">
            <a:avLst/>
          </a:prstGeom>
          <a:noFill/>
          <a:ln cap="flat" cmpd="sng" w="2857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24600" y="8078900"/>
            <a:ext cx="1362600" cy="11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6"/>
          <p:cNvSpPr/>
          <p:nvPr/>
        </p:nvSpPr>
        <p:spPr>
          <a:xfrm>
            <a:off x="4824602" y="8078902"/>
            <a:ext cx="1385700" cy="1108200"/>
          </a:xfrm>
          <a:prstGeom prst="rect">
            <a:avLst/>
          </a:prstGeom>
          <a:noFill/>
          <a:ln cap="flat" cmpd="sng" w="19050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"/>
          <p:cNvSpPr txBox="1"/>
          <p:nvPr>
            <p:ph type="title"/>
          </p:nvPr>
        </p:nvSpPr>
        <p:spPr>
          <a:xfrm>
            <a:off x="614400" y="1225447"/>
            <a:ext cx="62436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000"/>
              <a:t>Cutaneous leukocytoclastic (hypersensitivity vasculitis/ angiitis)</a:t>
            </a:r>
            <a:endParaRPr sz="3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graphicFrame>
        <p:nvGraphicFramePr>
          <p:cNvPr id="256" name="Google Shape;256;p17"/>
          <p:cNvGraphicFramePr/>
          <p:nvPr/>
        </p:nvGraphicFramePr>
        <p:xfrm>
          <a:off x="382724" y="210100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{DAFFB310-10EF-4BBB-A250-BB2C5E15670E}</a:tableStyleId>
              </a:tblPr>
              <a:tblGrid>
                <a:gridCol w="1319375"/>
                <a:gridCol w="2462100"/>
                <a:gridCol w="2462100"/>
              </a:tblGrid>
              <a:tr h="1169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Definition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Necrotizing vasculitis of arterioles, capillaries, venules.</a:t>
                      </a:r>
                      <a:endParaRPr sz="12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It is inflammation of </a:t>
                      </a:r>
                      <a:r>
                        <a:rPr b="1" lang="en-GB" sz="12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small blood vessels</a:t>
                      </a:r>
                      <a:endParaRPr b="1" sz="1200" u="none" cap="none" strike="noStrike">
                        <a:solidFill>
                          <a:srgbClr val="CC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Leukocytoclasis refers to the nuclear debris of </a:t>
                      </a:r>
                      <a:r>
                        <a:rPr lang="en-GB" sz="12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infiltrating neutrophils</a:t>
                      </a: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in and around the vessels.</a:t>
                      </a:r>
                      <a:endParaRPr sz="12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869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Characteristics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It is the most common vasculitis seen in clinical practice.</a:t>
                      </a:r>
                      <a:endParaRPr sz="12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commonly seen in the dermis of skin characterized by palpable purpura.</a:t>
                      </a:r>
                      <a:endParaRPr sz="12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.</a:t>
                      </a:r>
                      <a:r>
                        <a:rPr lang="en-GB" sz="12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All lesions tend to be of the same age. </a:t>
                      </a:r>
                      <a:r>
                        <a:rPr lang="en-GB" sz="1200" u="none" cap="none" strike="noStrike">
                          <a:solidFill>
                            <a:srgbClr val="6AA84F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(All are acute or all are chronic)</a:t>
                      </a:r>
                      <a:endParaRPr sz="1200" u="none" cap="none" strike="noStrike">
                        <a:solidFill>
                          <a:srgbClr val="6AA84F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It  affects many organs e.g. skin (most common), mucous</a:t>
                      </a:r>
                      <a:endParaRPr sz="12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membranes, lungs , brain, heart, GI , kidneys and muscle.</a:t>
                      </a:r>
                      <a:endParaRPr sz="12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747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Etiology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Idiopathic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Immunologic reaction to an antigen that may present as:  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-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Drugs e.g. penicillin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-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Infectious microrganisms e.g. strept. and other infections, heterologous proteins,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-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food products and toxic chemicals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-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tumor antigens in various cancers.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It may be a part of a systemic diseases e.g: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-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Collagen vascular diseases (lupus erythematosus, rheumatoid arthritis)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1400"/>
                        <a:buFont typeface="Titillium Web"/>
                        <a:buChar char="-"/>
                      </a:pP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Henoch-Schonlein purpura</a:t>
                      </a:r>
                      <a:endParaRPr b="1" sz="1400" u="none" cap="none" strike="noStrike">
                        <a:solidFill>
                          <a:srgbClr val="CC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sp>
        <p:nvSpPr>
          <p:cNvPr id="257" name="Google Shape;257;p17"/>
          <p:cNvSpPr txBox="1"/>
          <p:nvPr/>
        </p:nvSpPr>
        <p:spPr>
          <a:xfrm>
            <a:off x="2634908" y="-8"/>
            <a:ext cx="22026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GB" sz="1300" u="none" cap="none" strike="noStrike">
                <a:solidFill>
                  <a:srgbClr val="C27BA0"/>
                </a:solidFill>
                <a:latin typeface="Arial"/>
                <a:ea typeface="Arial"/>
                <a:cs typeface="Arial"/>
                <a:sym typeface="Arial"/>
              </a:rPr>
              <a:t>Females’ slides only</a:t>
            </a:r>
            <a:endParaRPr b="1" i="0" sz="1300" u="none" cap="none" strike="noStrike">
              <a:solidFill>
                <a:srgbClr val="C27B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7"/>
          <p:cNvSpPr txBox="1"/>
          <p:nvPr/>
        </p:nvSpPr>
        <p:spPr>
          <a:xfrm>
            <a:off x="1784699" y="356261"/>
            <a:ext cx="8502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GB" sz="14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Skin</a:t>
            </a:r>
            <a:endParaRPr i="0" sz="14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59" name="Google Shape;259;p17"/>
          <p:cNvSpPr txBox="1"/>
          <p:nvPr/>
        </p:nvSpPr>
        <p:spPr>
          <a:xfrm>
            <a:off x="3429000" y="396300"/>
            <a:ext cx="11700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GB" sz="14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WBC’s</a:t>
            </a:r>
            <a:endParaRPr i="0" sz="14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60" name="Google Shape;260;p17"/>
          <p:cNvSpPr txBox="1"/>
          <p:nvPr/>
        </p:nvSpPr>
        <p:spPr>
          <a:xfrm>
            <a:off x="5001798" y="396298"/>
            <a:ext cx="27309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GB" sz="14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Breaking down </a:t>
            </a:r>
            <a:endParaRPr i="0" sz="14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8"/>
          <p:cNvSpPr txBox="1"/>
          <p:nvPr>
            <p:ph type="title"/>
          </p:nvPr>
        </p:nvSpPr>
        <p:spPr>
          <a:xfrm>
            <a:off x="647725" y="742645"/>
            <a:ext cx="62436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Henoch-Schonlein purpura (HSP)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5714"/>
              <a:buNone/>
            </a:pPr>
            <a:r>
              <a:rPr lang="en-GB" sz="14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( females’ doctor said everything in this slide is imp.)</a:t>
            </a:r>
            <a:endParaRPr sz="1400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aphicFrame>
        <p:nvGraphicFramePr>
          <p:cNvPr id="266" name="Google Shape;266;p18"/>
          <p:cNvGraphicFramePr/>
          <p:nvPr/>
        </p:nvGraphicFramePr>
        <p:xfrm>
          <a:off x="307211" y="14383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{DAFFB310-10EF-4BBB-A250-BB2C5E15670E}</a:tableStyleId>
              </a:tblPr>
              <a:tblGrid>
                <a:gridCol w="1319375"/>
                <a:gridCol w="2462100"/>
                <a:gridCol w="2462100"/>
              </a:tblGrid>
              <a:tr h="568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Definition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HSP is an </a:t>
                      </a: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IgA-mediated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autoimmune systemic disease in which the small vessels show  leukocytoclastic vasculitis.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77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Etiology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 etiology remains unknown.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305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Characteristics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Serum levels of IgA are high in HSP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Skin biopsy will show necrotizing  leukocytoclastic vasculitis of capillaries in the dermis.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 immunofluorescence shows IgA immunoglobulin deposition in the wall the affected capillaries.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grpSp>
        <p:nvGrpSpPr>
          <p:cNvPr id="267" name="Google Shape;267;p18"/>
          <p:cNvGrpSpPr/>
          <p:nvPr/>
        </p:nvGrpSpPr>
        <p:grpSpPr>
          <a:xfrm>
            <a:off x="647713" y="4434532"/>
            <a:ext cx="5562600" cy="1943644"/>
            <a:chOff x="653950" y="9786775"/>
            <a:chExt cx="5562600" cy="1943450"/>
          </a:xfrm>
        </p:grpSpPr>
        <p:grpSp>
          <p:nvGrpSpPr>
            <p:cNvPr id="268" name="Google Shape;268;p18"/>
            <p:cNvGrpSpPr/>
            <p:nvPr/>
          </p:nvGrpSpPr>
          <p:grpSpPr>
            <a:xfrm>
              <a:off x="653950" y="9786775"/>
              <a:ext cx="5562600" cy="1943300"/>
              <a:chOff x="653950" y="9786775"/>
              <a:chExt cx="5562600" cy="1943300"/>
            </a:xfrm>
          </p:grpSpPr>
          <p:sp>
            <p:nvSpPr>
              <p:cNvPr id="269" name="Google Shape;269;p18"/>
              <p:cNvSpPr txBox="1"/>
              <p:nvPr/>
            </p:nvSpPr>
            <p:spPr>
              <a:xfrm>
                <a:off x="4616350" y="9786775"/>
                <a:ext cx="1600200" cy="837600"/>
              </a:xfrm>
              <a:prstGeom prst="rect">
                <a:avLst/>
              </a:prstGeom>
              <a:noFill/>
              <a:ln cap="flat" cmpd="sng" w="19050">
                <a:solidFill>
                  <a:srgbClr val="CCCCCC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GB" sz="1600" u="none" cap="none" strike="noStrike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Microscopically</a:t>
                </a:r>
                <a:r>
                  <a:rPr b="0" i="0" lang="en-GB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</a:t>
                </a:r>
                <a:endParaRPr b="0" i="0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grpSp>
            <p:nvGrpSpPr>
              <p:cNvPr id="270" name="Google Shape;270;p18"/>
              <p:cNvGrpSpPr/>
              <p:nvPr/>
            </p:nvGrpSpPr>
            <p:grpSpPr>
              <a:xfrm>
                <a:off x="653950" y="9786825"/>
                <a:ext cx="4762500" cy="1943250"/>
                <a:chOff x="653950" y="9786825"/>
                <a:chExt cx="4762500" cy="1943250"/>
              </a:xfrm>
            </p:grpSpPr>
            <p:sp>
              <p:nvSpPr>
                <p:cNvPr id="271" name="Google Shape;271;p18"/>
                <p:cNvSpPr/>
                <p:nvPr/>
              </p:nvSpPr>
              <p:spPr>
                <a:xfrm>
                  <a:off x="2692300" y="10314225"/>
                  <a:ext cx="1485900" cy="971700"/>
                </a:xfrm>
                <a:prstGeom prst="snip2DiagRect">
                  <a:avLst>
                    <a:gd fmla="val 0" name="adj1"/>
                    <a:gd fmla="val 16667" name="adj2"/>
                  </a:avLst>
                </a:prstGeom>
                <a:solidFill>
                  <a:srgbClr val="C9DAF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en-GB" sz="1400" u="none" cap="none" strike="noStrike">
                      <a:solidFill>
                        <a:srgbClr val="FFFFFF"/>
                      </a:solidFill>
                      <a:latin typeface="Asap"/>
                      <a:ea typeface="Asap"/>
                      <a:cs typeface="Asap"/>
                      <a:sym typeface="Asap"/>
                    </a:rPr>
                    <a:t>Investigations</a:t>
                  </a:r>
                  <a:endParaRPr b="1" i="0" sz="1400" u="none" cap="none" strike="noStrike">
                    <a:solidFill>
                      <a:srgbClr val="FFFFFF"/>
                    </a:solidFill>
                    <a:latin typeface="Asap"/>
                    <a:ea typeface="Asap"/>
                    <a:cs typeface="Asap"/>
                    <a:sym typeface="Asap"/>
                  </a:endParaRPr>
                </a:p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en-GB" sz="1200" u="none" cap="none" strike="noStrike">
                      <a:solidFill>
                        <a:srgbClr val="FFFFFF"/>
                      </a:solidFill>
                      <a:latin typeface="Asap"/>
                      <a:ea typeface="Asap"/>
                      <a:cs typeface="Asap"/>
                      <a:sym typeface="Asap"/>
                    </a:rPr>
                    <a:t>(Skin biopsy is often diagnostic.)</a:t>
                  </a:r>
                  <a:endParaRPr b="1" i="0" sz="1200" u="none" cap="none" strike="noStrike">
                    <a:solidFill>
                      <a:srgbClr val="FFFFFF"/>
                    </a:solidFill>
                    <a:latin typeface="Asap"/>
                    <a:ea typeface="Asap"/>
                    <a:cs typeface="Asap"/>
                    <a:sym typeface="Asap"/>
                  </a:endParaRPr>
                </a:p>
              </p:txBody>
            </p:sp>
            <p:grpSp>
              <p:nvGrpSpPr>
                <p:cNvPr id="272" name="Google Shape;272;p18"/>
                <p:cNvGrpSpPr/>
                <p:nvPr/>
              </p:nvGrpSpPr>
              <p:grpSpPr>
                <a:xfrm>
                  <a:off x="653950" y="9786825"/>
                  <a:ext cx="4762500" cy="1943250"/>
                  <a:chOff x="653950" y="9786825"/>
                  <a:chExt cx="4762500" cy="1943250"/>
                </a:xfrm>
              </p:grpSpPr>
              <p:sp>
                <p:nvSpPr>
                  <p:cNvPr id="273" name="Google Shape;273;p18"/>
                  <p:cNvSpPr txBox="1"/>
                  <p:nvPr/>
                </p:nvSpPr>
                <p:spPr>
                  <a:xfrm>
                    <a:off x="653950" y="10892475"/>
                    <a:ext cx="1600200" cy="837600"/>
                  </a:xfrm>
                  <a:prstGeom prst="rect">
                    <a:avLst/>
                  </a:prstGeom>
                  <a:noFill/>
                  <a:ln cap="flat" cmpd="sng" w="19050">
                    <a:solidFill>
                      <a:srgbClr val="CCCCCC"/>
                    </a:solidFill>
                    <a:prstDash val="dash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b="0" i="0" lang="en-GB" sz="1200" u="none" cap="none" strike="noStrike">
                        <a:solidFill>
                          <a:srgbClr val="CC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rPr>
                      <a:t>Direct immunofluoroscence</a:t>
                    </a:r>
                    <a:endParaRPr b="0" i="0" sz="1200" u="none" cap="none" strike="noStrike">
                      <a:solidFill>
                        <a:srgbClr val="CC0000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endParaRPr>
                  </a:p>
                </p:txBody>
              </p:sp>
              <p:cxnSp>
                <p:nvCxnSpPr>
                  <p:cNvPr id="274" name="Google Shape;274;p18"/>
                  <p:cNvCxnSpPr>
                    <a:stCxn id="271" idx="3"/>
                    <a:endCxn id="269" idx="0"/>
                  </p:cNvCxnSpPr>
                  <p:nvPr/>
                </p:nvCxnSpPr>
                <p:spPr>
                  <a:xfrm rot="-5400000">
                    <a:off x="4162150" y="9059925"/>
                    <a:ext cx="527400" cy="1981200"/>
                  </a:xfrm>
                  <a:prstGeom prst="bentConnector3">
                    <a:avLst>
                      <a:gd fmla="val 145156" name="adj1"/>
                    </a:avLst>
                  </a:prstGeom>
                  <a:noFill/>
                  <a:ln cap="flat" cmpd="sng" w="9525">
                    <a:solidFill>
                      <a:srgbClr val="CCCCCC"/>
                    </a:solidFill>
                    <a:prstDash val="solid"/>
                    <a:round/>
                    <a:headEnd len="sm" w="sm" type="none"/>
                    <a:tailEnd len="med" w="med" type="triangle"/>
                  </a:ln>
                </p:spPr>
              </p:cxnSp>
            </p:grpSp>
          </p:grpSp>
        </p:grpSp>
        <p:cxnSp>
          <p:nvCxnSpPr>
            <p:cNvPr id="275" name="Google Shape;275;p18"/>
            <p:cNvCxnSpPr>
              <a:stCxn id="271" idx="1"/>
              <a:endCxn id="273" idx="2"/>
            </p:cNvCxnSpPr>
            <p:nvPr/>
          </p:nvCxnSpPr>
          <p:spPr>
            <a:xfrm rot="5400000">
              <a:off x="2222500" y="10517475"/>
              <a:ext cx="444300" cy="1981200"/>
            </a:xfrm>
            <a:prstGeom prst="bentConnector3">
              <a:avLst>
                <a:gd fmla="val 1358033" name="adj1"/>
              </a:avLst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cxnSp>
        <p:nvCxnSpPr>
          <p:cNvPr id="276" name="Google Shape;276;p18"/>
          <p:cNvCxnSpPr/>
          <p:nvPr/>
        </p:nvCxnSpPr>
        <p:spPr>
          <a:xfrm>
            <a:off x="5448645" y="5285209"/>
            <a:ext cx="900" cy="32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7" name="Google Shape;277;p18"/>
          <p:cNvCxnSpPr/>
          <p:nvPr/>
        </p:nvCxnSpPr>
        <p:spPr>
          <a:xfrm>
            <a:off x="1407682" y="5184420"/>
            <a:ext cx="900" cy="32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8" name="Google Shape;278;p18"/>
          <p:cNvSpPr/>
          <p:nvPr/>
        </p:nvSpPr>
        <p:spPr>
          <a:xfrm>
            <a:off x="4257950" y="5607700"/>
            <a:ext cx="2382300" cy="1092000"/>
          </a:xfrm>
          <a:prstGeom prst="rect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-GB" sz="12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Histologically there is infiltration of vessel wall with neutrophils, which become fragmented called as leukocytoclasia or nuclear dust.</a:t>
            </a:r>
            <a:endParaRPr i="0" sz="12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79" name="Google Shape;279;p18"/>
          <p:cNvSpPr/>
          <p:nvPr/>
        </p:nvSpPr>
        <p:spPr>
          <a:xfrm>
            <a:off x="307213" y="4092413"/>
            <a:ext cx="2382300" cy="1092000"/>
          </a:xfrm>
          <a:prstGeom prst="rect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-GB" sz="12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will show deposits of IGA immunoglobulin in the wall the capillaries in Henoch-Schonlein purpura (HSP) .</a:t>
            </a:r>
            <a:endParaRPr i="0" sz="12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80" name="Google Shape;28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4767" y="6785084"/>
            <a:ext cx="1346223" cy="10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7212" y="6460871"/>
            <a:ext cx="1066426" cy="7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8575" y="7173712"/>
            <a:ext cx="2631375" cy="172193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8"/>
          <p:cNvSpPr txBox="1"/>
          <p:nvPr/>
        </p:nvSpPr>
        <p:spPr>
          <a:xfrm>
            <a:off x="307214" y="8895642"/>
            <a:ext cx="54864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GB" sz="1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Leukocytoclastic vasculitis in a skin biopsy showing fragmentation of neutrophil nuclei in and around vessel walls.</a:t>
            </a:r>
            <a:endParaRPr i="0" sz="1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84" name="Google Shape;284;p18"/>
          <p:cNvSpPr txBox="1"/>
          <p:nvPr/>
        </p:nvSpPr>
        <p:spPr>
          <a:xfrm>
            <a:off x="2634908" y="-8"/>
            <a:ext cx="22026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GB" sz="1300" u="none" cap="none" strike="noStrike">
                <a:solidFill>
                  <a:srgbClr val="C27BA0"/>
                </a:solidFill>
                <a:latin typeface="Arial"/>
                <a:ea typeface="Arial"/>
                <a:cs typeface="Arial"/>
                <a:sym typeface="Arial"/>
              </a:rPr>
              <a:t>Females’ slides only</a:t>
            </a:r>
            <a:endParaRPr b="1" i="0" sz="1300" u="none" cap="none" strike="noStrike">
              <a:solidFill>
                <a:srgbClr val="C27BA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"/>
          <p:cNvSpPr txBox="1"/>
          <p:nvPr>
            <p:ph type="title"/>
          </p:nvPr>
        </p:nvSpPr>
        <p:spPr>
          <a:xfrm>
            <a:off x="614400" y="707405"/>
            <a:ext cx="62436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Thromboangiitis obliterans (Buerger disease)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graphicFrame>
        <p:nvGraphicFramePr>
          <p:cNvPr id="290" name="Google Shape;290;p19"/>
          <p:cNvGraphicFramePr/>
          <p:nvPr/>
        </p:nvGraphicFramePr>
        <p:xfrm>
          <a:off x="430599" y="154189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{DAFFB310-10EF-4BBB-A250-BB2C5E15670E}</a:tableStyleId>
              </a:tblPr>
              <a:tblGrid>
                <a:gridCol w="1267225"/>
                <a:gridCol w="2364800"/>
                <a:gridCol w="2364800"/>
              </a:tblGrid>
              <a:tr h="312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Definition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Buerger disease is a condition that occurs almost exclusively in heavy smokers of cigarettes.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75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Characteristics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It is characterized by </a:t>
                      </a: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segmental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thrombosing, </a:t>
                      </a:r>
                      <a:r>
                        <a:rPr lang="en-GB" sz="1400" u="none" cap="none" strike="noStrike">
                          <a:solidFill>
                            <a:srgbClr val="1155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Focal </a:t>
                      </a:r>
                      <a:r>
                        <a:rPr lang="en-GB" sz="14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sharply segmental</a:t>
                      </a:r>
                      <a:r>
                        <a:rPr lang="en-GB" sz="1400" u="none" cap="none" strike="noStrike">
                          <a:solidFill>
                            <a:srgbClr val="1155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acute and chronic inflammation of medium-sized and small arteries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principally of the leg and hands (tibial and radial arteries, </a:t>
                      </a:r>
                      <a:r>
                        <a:rPr lang="en-GB" sz="14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associated with thrombosis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 with secondary extension into adjacent veins and nerves.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75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Etiology and epidemiology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Unknown eitology</a:t>
                      </a:r>
                      <a:endParaRPr sz="1400" u="none" cap="none" strike="noStrike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Patients are usually under 35 years of age.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64D79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Tobacco either leads to direct toxicity to endothelium, or  induces an immune response</a:t>
                      </a:r>
                      <a:endParaRPr sz="1400" u="none" cap="none" strike="noStrike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Almost exclusively</a:t>
                      </a:r>
                      <a:r>
                        <a:rPr lang="en-GB" sz="14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in heavy tobacco smokers.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995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Clinical features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GB" sz="13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pain in the affected hand or foot induced by exercise (called instep claudication)</a:t>
                      </a:r>
                      <a:endParaRPr sz="13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GB" sz="1300" u="none" cap="none" strike="noStrike">
                          <a:solidFill>
                            <a:srgbClr val="C27BA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Patients can have pain even at rest,  due to the neural involvement.</a:t>
                      </a:r>
                      <a:endParaRPr sz="1300" u="none" cap="none" strike="noStrike">
                        <a:solidFill>
                          <a:srgbClr val="C27BA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GB" sz="13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Chronic ulcerations of the toes, or fingers</a:t>
                      </a:r>
                      <a:r>
                        <a:rPr lang="en-GB" sz="13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3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lang="en-GB" sz="1300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</a:t>
                      </a:r>
                      <a:r>
                        <a:rPr lang="en-GB" sz="13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xtremities)</a:t>
                      </a:r>
                      <a:r>
                        <a:rPr lang="en-GB" sz="13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300" u="none" cap="none" strike="noStrike">
                          <a:solidFill>
                            <a:srgbClr val="C27BA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may appear, followed in time by</a:t>
                      </a:r>
                      <a:r>
                        <a:rPr lang="en-GB" sz="13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3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frank</a:t>
                      </a:r>
                      <a:r>
                        <a:rPr lang="en-GB" sz="13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3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gangrene.</a:t>
                      </a:r>
                      <a:endParaRPr sz="13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GB" sz="13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Abstinence from cigarette smoking in the early</a:t>
                      </a:r>
                      <a:r>
                        <a:rPr lang="en-GB" sz="13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3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stages of the disease brings relief</a:t>
                      </a:r>
                      <a:r>
                        <a:rPr lang="en-GB" sz="13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3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(ameliorate)</a:t>
                      </a:r>
                      <a:r>
                        <a:rPr lang="en-GB" sz="1300" u="none" cap="none" strike="noStrike">
                          <a:solidFill>
                            <a:srgbClr val="C27BA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3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from further attacks</a:t>
                      </a:r>
                      <a:r>
                        <a:rPr lang="en-GB" sz="13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3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however, once established, the vascular lesions do not respond to smoking abstinence.</a:t>
                      </a:r>
                      <a:endParaRPr sz="1300" u="none" cap="none" strike="noStrike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GB" sz="13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Results in severe vascular insufficiency and gangrene of the extremities</a:t>
                      </a:r>
                      <a:endParaRPr sz="1300" u="none" cap="none" strike="noStrike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GB" sz="13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cold-induced Raynaud phenomenon</a:t>
                      </a:r>
                      <a:endParaRPr sz="1300" u="none" cap="none" strike="noStrike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GB" sz="13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 superficial nodular phlebitis (venous inflammation)</a:t>
                      </a:r>
                      <a:endParaRPr sz="1200" u="none" cap="none" strike="noStrike">
                        <a:solidFill>
                          <a:srgbClr val="1155CC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186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Morphology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3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Microscopically: </a:t>
                      </a:r>
                      <a:r>
                        <a:rPr lang="en-GB" sz="1300" u="none" cap="none" strike="noStrike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there is acute and chronic inflammation</a:t>
                      </a:r>
                      <a:r>
                        <a:rPr lang="en-GB" sz="1300" u="none" cap="none" strike="noStrike">
                          <a:solidFill>
                            <a:srgbClr val="C27BA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</a:t>
                      </a:r>
                      <a:r>
                        <a:rPr lang="en-GB" sz="13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mixed inflammatory infiltrate </a:t>
                      </a:r>
                      <a:r>
                        <a:rPr lang="en-GB" sz="13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are accompanied by luminal thrombosis; </a:t>
                      </a:r>
                      <a:r>
                        <a:rPr lang="en-GB" sz="13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small microabscesses, occasionally rimmed by granulomatous inflammation.</a:t>
                      </a:r>
                      <a:endParaRPr sz="1300" u="none" cap="none" strike="noStrike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3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3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 inflammatory process extends into adjacent veins and nerves (rare with other forms of vasculitis),</a:t>
                      </a:r>
                      <a:r>
                        <a:rPr lang="en-GB" sz="13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300" u="none" cap="none" strike="noStrike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and in time all three structures become encased in fibrous tissue.</a:t>
                      </a:r>
                      <a:endParaRPr sz="1400" u="none" cap="none" strike="noStrike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0"/>
          <p:cNvSpPr txBox="1"/>
          <p:nvPr>
            <p:ph type="title"/>
          </p:nvPr>
        </p:nvSpPr>
        <p:spPr>
          <a:xfrm>
            <a:off x="307200" y="788778"/>
            <a:ext cx="62436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4"/>
              <a:buFont typeface="Arial"/>
              <a:buNone/>
            </a:pPr>
            <a:r>
              <a:rPr lang="en-GB"/>
              <a:t>Thromboangiitis obliterans (Buerger disease)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4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96" name="Google Shape;296;p20"/>
          <p:cNvSpPr/>
          <p:nvPr/>
        </p:nvSpPr>
        <p:spPr>
          <a:xfrm>
            <a:off x="307200" y="1476675"/>
            <a:ext cx="2623200" cy="1946700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0"/>
          <p:cNvSpPr/>
          <p:nvPr/>
        </p:nvSpPr>
        <p:spPr>
          <a:xfrm>
            <a:off x="307200" y="3802492"/>
            <a:ext cx="2623200" cy="1946700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0"/>
          <p:cNvSpPr/>
          <p:nvPr/>
        </p:nvSpPr>
        <p:spPr>
          <a:xfrm>
            <a:off x="3788550" y="3802500"/>
            <a:ext cx="2623200" cy="1946700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200" y="1476675"/>
            <a:ext cx="2623200" cy="194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0"/>
          <p:cNvSpPr/>
          <p:nvPr/>
        </p:nvSpPr>
        <p:spPr>
          <a:xfrm>
            <a:off x="3788700" y="1476675"/>
            <a:ext cx="2623200" cy="1946700"/>
          </a:xfrm>
          <a:prstGeom prst="rect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75006" y="1476675"/>
            <a:ext cx="2636893" cy="19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202" y="3802500"/>
            <a:ext cx="2623200" cy="19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88550" y="3802500"/>
            <a:ext cx="2623200" cy="19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9150" y="7851892"/>
            <a:ext cx="4739701" cy="17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0"/>
          <p:cNvSpPr/>
          <p:nvPr/>
        </p:nvSpPr>
        <p:spPr>
          <a:xfrm>
            <a:off x="1059154" y="7851901"/>
            <a:ext cx="4739700" cy="1701300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31800" y="5827200"/>
            <a:ext cx="2623200" cy="194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0"/>
          <p:cNvSpPr/>
          <p:nvPr/>
        </p:nvSpPr>
        <p:spPr>
          <a:xfrm>
            <a:off x="2231800" y="5827188"/>
            <a:ext cx="2623200" cy="1946700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2" name="Google Shape;312;p21"/>
          <p:cNvGraphicFramePr/>
          <p:nvPr/>
        </p:nvGraphicFramePr>
        <p:xfrm>
          <a:off x="502974" y="132185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{DAFFB310-10EF-4BBB-A250-BB2C5E15670E}</a:tableStyleId>
              </a:tblPr>
              <a:tblGrid>
                <a:gridCol w="1251925"/>
                <a:gridCol w="2336250"/>
                <a:gridCol w="2336250"/>
              </a:tblGrid>
              <a:tr h="1006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Definition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27BA0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 u="none" cap="none" strike="noStrike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It is a systemic small vessel vasculitis associated with glomerulonephritis (renal disease</a:t>
                      </a:r>
                      <a:r>
                        <a:rPr lang="en-GB" sz="1200" u="none" cap="none" strike="noStrike">
                          <a:solidFill>
                            <a:srgbClr val="C27BA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).</a:t>
                      </a:r>
                      <a:endParaRPr sz="1200" u="none" cap="none" strike="noStrike">
                        <a:solidFill>
                          <a:srgbClr val="C27BA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155CC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 u="none" cap="none" strike="noStrike">
                          <a:solidFill>
                            <a:srgbClr val="1155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Necrotizing vasculitis that generally affects capillaries as well as arterioles and venules of a size smaller than those involved in PAN</a:t>
                      </a:r>
                      <a:endParaRPr sz="1200" u="none" cap="none" strike="noStrike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99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Clinical features </a:t>
                      </a:r>
                      <a:endParaRPr b="1" sz="13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-"/>
                      </a:pP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P-ANCA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is characteristically present </a:t>
                      </a:r>
                      <a:r>
                        <a:rPr lang="en-GB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 more than 70% of patients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64D79"/>
                        </a:buClr>
                        <a:buSzPts val="1400"/>
                        <a:buFont typeface="Titillium Web"/>
                        <a:buChar char="-"/>
                      </a:pPr>
                      <a:r>
                        <a:rPr lang="en-GB" sz="1400" u="none" cap="none" strike="noStrike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 the past it has been confused with leukocytoclastic vasculitis.</a:t>
                      </a:r>
                      <a:endParaRPr sz="1400" u="none" cap="none" strike="noStrike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78D8"/>
                        </a:buClr>
                        <a:buSzPts val="1400"/>
                        <a:buFont typeface="Titillium Web"/>
                        <a:buChar char="-"/>
                      </a:pPr>
                      <a:r>
                        <a:rPr lang="en-GB" sz="14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Rarely, larger arteries may be involved</a:t>
                      </a:r>
                      <a:endParaRPr sz="1400" u="none" cap="none" strike="noStrike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78D8"/>
                        </a:buClr>
                        <a:buSzPts val="1400"/>
                        <a:buFont typeface="Titillium Web"/>
                        <a:buChar char="-"/>
                      </a:pPr>
                      <a:r>
                        <a:rPr lang="en-GB" sz="14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All lesions of microscopic polyangiitis tend to be of the same age in any given patient </a:t>
                      </a:r>
                      <a:endParaRPr sz="1400" u="none" cap="none" strike="noStrike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155CC"/>
                        </a:buClr>
                        <a:buSzPts val="1400"/>
                        <a:buFont typeface="Titillium Web"/>
                        <a:buChar char="-"/>
                      </a:pPr>
                      <a:r>
                        <a:rPr lang="en-GB" sz="1400" u="none" cap="none" strike="noStrike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Necrotizing glomerulonephritis (90% of patients) and pulmonary capillaritis are particularly common</a:t>
                      </a:r>
                      <a:r>
                        <a:rPr lang="en-GB" sz="1400" u="none" cap="none" strike="noStrike">
                          <a:solidFill>
                            <a:srgbClr val="1155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.</a:t>
                      </a:r>
                      <a:endParaRPr sz="1400" u="none" cap="none" strike="noStrike">
                        <a:solidFill>
                          <a:srgbClr val="1155CC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271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3C78D8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Pathogenesis </a:t>
                      </a:r>
                      <a:endParaRPr b="1" sz="1100" u="none" cap="none" strike="noStrike">
                        <a:solidFill>
                          <a:srgbClr val="3C78D8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 many cases, an antibody response to antigens such as drugs (e.g., penicillin), microorganisms (e.g., streptococci), heterologous proteins, or tumor proteins is the presumed cause </a:t>
                      </a:r>
                      <a:endParaRPr sz="1400" u="none" cap="none" strike="noStrike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This can result in immune complex deposition, or it may trigger secondary immune responses</a:t>
                      </a:r>
                      <a:endParaRPr sz="1400" u="none" cap="none" strike="noStrike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271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000" u="none" cap="none" strike="noStrike">
                          <a:solidFill>
                            <a:srgbClr val="3C78D8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Microscopically </a:t>
                      </a:r>
                      <a:endParaRPr b="1" sz="1000" u="none" cap="none" strike="noStrike">
                        <a:solidFill>
                          <a:srgbClr val="3C78D8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2286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Depending on the organ involved, major clinical features include:</a:t>
                      </a:r>
                      <a:endParaRPr sz="1400" u="none" cap="none" strike="noStrike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286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– Hemoptysis</a:t>
                      </a:r>
                      <a:endParaRPr sz="1400" u="none" cap="none" strike="noStrike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286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– Hematuria and proteinuria</a:t>
                      </a:r>
                      <a:endParaRPr sz="1400" u="none" cap="none" strike="noStrike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286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– Bowel pain or bleeding</a:t>
                      </a:r>
                      <a:endParaRPr sz="1400" u="none" cap="none" strike="noStrike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286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– Muscle pain or weakness</a:t>
                      </a:r>
                      <a:endParaRPr sz="1400" u="none" cap="none" strike="noStrike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286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– Palpable cutaneous purpura</a:t>
                      </a:r>
                      <a:endParaRPr sz="1400" u="none" cap="none" strike="noStrike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286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1155CC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50" marB="9145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sp>
        <p:nvSpPr>
          <p:cNvPr id="313" name="Google Shape;313;p21"/>
          <p:cNvSpPr txBox="1"/>
          <p:nvPr>
            <p:ph type="title"/>
          </p:nvPr>
        </p:nvSpPr>
        <p:spPr>
          <a:xfrm>
            <a:off x="307200" y="500944"/>
            <a:ext cx="62436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0000"/>
              <a:buNone/>
            </a:pPr>
            <a:r>
              <a:rPr lang="en-GB" sz="2500"/>
              <a:t>Microscopic polyangitis/ polyarteriti</a:t>
            </a:r>
            <a:r>
              <a:rPr lang="en-GB" sz="2500"/>
              <a:t>s</a:t>
            </a:r>
            <a:endParaRPr/>
          </a:p>
        </p:txBody>
      </p:sp>
      <p:pic>
        <p:nvPicPr>
          <p:cNvPr id="314" name="Google Shape;31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199" y="7701425"/>
            <a:ext cx="2623199" cy="1874888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1"/>
          <p:cNvSpPr/>
          <p:nvPr/>
        </p:nvSpPr>
        <p:spPr>
          <a:xfrm>
            <a:off x="307204" y="7701434"/>
            <a:ext cx="2623200" cy="1946700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/>
          <p:nvPr>
            <p:ph type="title"/>
          </p:nvPr>
        </p:nvSpPr>
        <p:spPr>
          <a:xfrm>
            <a:off x="307200" y="577400"/>
            <a:ext cx="62436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Summary of Vasculitides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321" name="Google Shape;32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265300"/>
            <a:ext cx="6553201" cy="431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7150" y="5742625"/>
            <a:ext cx="4483706" cy="3865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3"/>
          <p:cNvSpPr txBox="1"/>
          <p:nvPr>
            <p:ph type="title"/>
          </p:nvPr>
        </p:nvSpPr>
        <p:spPr>
          <a:xfrm>
            <a:off x="307200" y="0"/>
            <a:ext cx="6243600" cy="10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b="0" sz="12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/>
              <a:t>Summary </a:t>
            </a:r>
            <a:endParaRPr/>
          </a:p>
        </p:txBody>
      </p:sp>
      <p:graphicFrame>
        <p:nvGraphicFramePr>
          <p:cNvPr id="328" name="Google Shape;328;p23"/>
          <p:cNvGraphicFramePr/>
          <p:nvPr/>
        </p:nvGraphicFramePr>
        <p:xfrm>
          <a:off x="307200" y="11682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{DAFFB310-10EF-4BBB-A250-BB2C5E15670E}</a:tableStyleId>
              </a:tblPr>
              <a:tblGrid>
                <a:gridCol w="1560900"/>
                <a:gridCol w="1560900"/>
                <a:gridCol w="1560900"/>
                <a:gridCol w="1560900"/>
              </a:tblGrid>
              <a:tr h="1531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GB" sz="18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Important characteristics </a:t>
                      </a:r>
                      <a:endParaRPr b="1" sz="18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9DAF8"/>
                    </a:solidFill>
                  </a:tcPr>
                </a:tc>
                <a:tc hMerge="1"/>
                <a:tc hMerge="1"/>
              </a:tr>
              <a:tr h="1689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>
                          <a:solidFill>
                            <a:srgbClr val="1C4587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Giant-cell arteritis </a:t>
                      </a:r>
                      <a:endParaRPr b="1" sz="1700" u="none" cap="none" strike="noStrike">
                        <a:solidFill>
                          <a:srgbClr val="1C4587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9DAF8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4546A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Chronic, granulomatous inflammation (giant cell) </a:t>
                      </a:r>
                      <a:r>
                        <a:rPr lang="en-GB" sz="1400" u="none" cap="none" strike="noStrike">
                          <a:solidFill>
                            <a:srgbClr val="44546A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of </a:t>
                      </a:r>
                      <a:r>
                        <a:rPr b="1" lang="en-GB" sz="1400" u="none" cap="none" strike="noStrike">
                          <a:solidFill>
                            <a:srgbClr val="44546A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large to small size arteries especially the branches of the carotid, </a:t>
                      </a:r>
                      <a:r>
                        <a:rPr lang="en-GB" sz="1400" u="none" cap="none" strike="noStrike">
                          <a:solidFill>
                            <a:srgbClr val="44546A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 involvement is </a:t>
                      </a:r>
                      <a:r>
                        <a:rPr b="1" lang="en-GB" sz="1400" u="none" cap="none" strike="noStrike">
                          <a:solidFill>
                            <a:srgbClr val="44546A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segmental.</a:t>
                      </a:r>
                      <a:endParaRPr b="1" sz="1400" u="none" cap="none" strike="noStrike">
                        <a:solidFill>
                          <a:srgbClr val="44546A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4546A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b="1" lang="en-GB" sz="1400" u="none" cap="none" strike="noStrike">
                          <a:solidFill>
                            <a:srgbClr val="44546A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 most common type.</a:t>
                      </a:r>
                      <a:endParaRPr b="1" sz="1400" u="none" cap="none" strike="noStrike">
                        <a:solidFill>
                          <a:srgbClr val="44546A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4546A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4546A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Symptoms include:</a:t>
                      </a:r>
                      <a:endParaRPr sz="1400" u="none" cap="none" strike="noStrike">
                        <a:solidFill>
                          <a:srgbClr val="44546A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solidFill>
                            <a:srgbClr val="44546A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1-Fever 2-Facial pain </a:t>
                      </a: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3-Visual problems</a:t>
                      </a:r>
                      <a:endParaRPr b="1" sz="1400" u="none" cap="none" strike="noStrike">
                        <a:solidFill>
                          <a:srgbClr val="CC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 hMerge="1"/>
                <a:tc hMerge="1"/>
              </a:tr>
              <a:tr h="242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>
                          <a:solidFill>
                            <a:srgbClr val="1C4587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Polyarteritis nodosa </a:t>
                      </a:r>
                      <a:endParaRPr b="1" sz="1700" u="none" cap="none" strike="noStrike">
                        <a:solidFill>
                          <a:srgbClr val="1C4587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9DAF8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Segmental necrotizing inflammation </a:t>
                      </a:r>
                      <a:r>
                        <a:rPr b="1"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of medium to small size arteritis, Not the arterioles, capillaries, venules.</a:t>
                      </a:r>
                      <a:endParaRPr b="1"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b="1"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Can affect any organ except the </a:t>
                      </a: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Lungs.</a:t>
                      </a:r>
                      <a:endParaRPr b="1" sz="1400" u="none" cap="none" strike="noStrike">
                        <a:solidFill>
                          <a:srgbClr val="CC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b="1"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Highly associated with </a:t>
                      </a: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Hepatitis B,C.</a:t>
                      </a:r>
                      <a:endParaRPr b="1" sz="1400" u="none" cap="none" strike="noStrike">
                        <a:solidFill>
                          <a:srgbClr val="CC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Not</a:t>
                      </a:r>
                      <a:r>
                        <a:rPr b="1" lang="en-GB" sz="1400" u="none" cap="none" strike="noStrike">
                          <a:solidFill>
                            <a:srgbClr val="85200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associated with </a:t>
                      </a: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ANCA</a:t>
                      </a:r>
                      <a:r>
                        <a:rPr b="1"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.</a:t>
                      </a:r>
                      <a:endParaRPr b="1"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b="1"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Active and chronic stages may coexist.</a:t>
                      </a:r>
                      <a:endParaRPr b="1"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Manifestation are due to ischemia and infarction of the affected organ.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</a:tr>
              <a:tr h="2918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solidFill>
                            <a:srgbClr val="1C4587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Granulomatss with Polyangiitis ( wegener granulomatosis)</a:t>
                      </a:r>
                      <a:endParaRPr b="1" sz="1400" u="none" cap="none" strike="noStrike">
                        <a:solidFill>
                          <a:srgbClr val="1C4587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necrotizing granulomas of the upper and lower respiratory tract</a:t>
                      </a:r>
                      <a:endParaRPr sz="1400" u="none" cap="none" strike="noStrike">
                        <a:solidFill>
                          <a:srgbClr val="CC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necrotizing or granulomatous vasculitis of small to medium- sized vessels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renal disease in the form of necrotizing, crescentic, glomerulonephritis.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C-ANCAs is positive in serum</a:t>
                      </a:r>
                      <a:endParaRPr b="1" sz="1400" u="none" cap="none" strike="noStrike">
                        <a:solidFill>
                          <a:srgbClr val="CC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b="1"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Persistent pneumonitis , chronic sinusitis , mucosal ulcerations of the nasopharynx , and evidence of renal disease.</a:t>
                      </a:r>
                      <a:endParaRPr b="1"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"/>
          <p:cNvSpPr txBox="1"/>
          <p:nvPr>
            <p:ph type="title"/>
          </p:nvPr>
        </p:nvSpPr>
        <p:spPr>
          <a:xfrm>
            <a:off x="307200" y="0"/>
            <a:ext cx="6243600" cy="10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b="0" sz="12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/>
              <a:t>Summary </a:t>
            </a:r>
            <a:endParaRPr/>
          </a:p>
        </p:txBody>
      </p:sp>
      <p:graphicFrame>
        <p:nvGraphicFramePr>
          <p:cNvPr id="334" name="Google Shape;334;p24"/>
          <p:cNvGraphicFramePr/>
          <p:nvPr/>
        </p:nvGraphicFramePr>
        <p:xfrm>
          <a:off x="399100" y="1289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{DAFFB310-10EF-4BBB-A250-BB2C5E15670E}</a:tableStyleId>
              </a:tblPr>
              <a:tblGrid>
                <a:gridCol w="1537925"/>
                <a:gridCol w="1537925"/>
                <a:gridCol w="1537925"/>
                <a:gridCol w="1537925"/>
              </a:tblGrid>
              <a:tr h="1363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GB" sz="18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Important characteristics </a:t>
                      </a:r>
                      <a:endParaRPr b="1" sz="18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9DAF8"/>
                    </a:solidFill>
                  </a:tcPr>
                </a:tc>
                <a:tc hMerge="1"/>
                <a:tc hMerge="1"/>
              </a:tr>
              <a:tr h="1363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>
                          <a:solidFill>
                            <a:srgbClr val="1C4587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Microscopic polyangitis/ polyarteritis</a:t>
                      </a:r>
                      <a:endParaRPr b="1" sz="1700" u="none" cap="none" strike="noStrike">
                        <a:solidFill>
                          <a:srgbClr val="1C4587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t/>
                      </a:r>
                      <a:endParaRPr b="1" sz="1700" u="none" cap="none" strike="noStrike">
                        <a:solidFill>
                          <a:srgbClr val="1C4587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9DAF8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Small vessels vasculitis associated with</a:t>
                      </a:r>
                      <a:r>
                        <a:rPr b="1"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glomerulonephritis (renal disease)</a:t>
                      </a:r>
                      <a:endParaRPr b="1" sz="1400" u="none" cap="none" strike="noStrike">
                        <a:solidFill>
                          <a:srgbClr val="CC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80000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P-ANCA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is characteristically present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 hMerge="1"/>
                <a:tc hMerge="1"/>
              </a:tr>
              <a:tr h="5441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>
                          <a:solidFill>
                            <a:srgbClr val="1C4587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Cutaneous leukocytoclastic (hypersensitivity vasculitis/ angiitis)</a:t>
                      </a:r>
                      <a:endParaRPr b="1" sz="1700" u="none" cap="none" strike="noStrike">
                        <a:solidFill>
                          <a:srgbClr val="1C4587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t/>
                      </a:r>
                      <a:endParaRPr b="1" sz="1700" u="none" cap="none" strike="noStrike">
                        <a:solidFill>
                          <a:srgbClr val="1C4587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9DAF8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inflammation of </a:t>
                      </a:r>
                      <a:r>
                        <a:rPr b="1"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small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blood vessels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seen in the dermis of skin characterized by palpable purpura.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All lesions tend to be of the same age.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It  affects many organs e.g. skin (most common), mucous membranes, lungs , brain, heart, GI , kidneys and muscle.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Immunologic reaction to an antigen that may present as Drugs e.g. penicillin, Infectious microrganisms e.g. strept. and other infections, food products and toxic chemicals tumor antigens in various cancers.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may be a part of a systemic diseases e.g: Collagen vascular diseases (lupus erythematosus, rheumatoid arthritis) </a:t>
                      </a: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Henoch-Schonlein purpura</a:t>
                      </a:r>
                      <a:endParaRPr b="1" sz="1400" u="none" cap="none" strike="noStrike">
                        <a:solidFill>
                          <a:srgbClr val="CC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Histologically there is </a:t>
                      </a:r>
                      <a:r>
                        <a:rPr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infiltration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of vessel wall with </a:t>
                      </a:r>
                      <a:r>
                        <a:rPr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neutrophils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which become fragmented called as leukocytoclasia or nuclear dust. 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 direct immunofluorescence will show deposits of </a:t>
                      </a:r>
                      <a:r>
                        <a:rPr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IGA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immunoglobulin in the wall the capillaries in Henoch-Schonlein purpura (HSP) 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"/>
          <p:cNvSpPr txBox="1"/>
          <p:nvPr>
            <p:ph idx="1" type="body"/>
          </p:nvPr>
        </p:nvSpPr>
        <p:spPr>
          <a:xfrm>
            <a:off x="504105" y="2194366"/>
            <a:ext cx="5607300" cy="62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➜"/>
            </a:pPr>
            <a:r>
              <a:rPr lang="en-GB">
                <a:solidFill>
                  <a:srgbClr val="44546A"/>
                </a:solidFill>
              </a:rPr>
              <a:t>At the end of this lecture, the student should know the common causes of vasculitis with special emphasis on the clinic-pathological features and mechanism of:</a:t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4546A"/>
              </a:solidFill>
            </a:endParaRPr>
          </a:p>
        </p:txBody>
      </p:sp>
      <p:grpSp>
        <p:nvGrpSpPr>
          <p:cNvPr id="88" name="Google Shape;88;p7"/>
          <p:cNvGrpSpPr/>
          <p:nvPr/>
        </p:nvGrpSpPr>
        <p:grpSpPr>
          <a:xfrm>
            <a:off x="1335047" y="3375194"/>
            <a:ext cx="3945393" cy="3839142"/>
            <a:chOff x="1456300" y="3138100"/>
            <a:chExt cx="3945393" cy="3422306"/>
          </a:xfrm>
        </p:grpSpPr>
        <p:cxnSp>
          <p:nvCxnSpPr>
            <p:cNvPr id="89" name="Google Shape;89;p7"/>
            <p:cNvCxnSpPr/>
            <p:nvPr/>
          </p:nvCxnSpPr>
          <p:spPr>
            <a:xfrm>
              <a:off x="1696207" y="3495987"/>
              <a:ext cx="11700" cy="2902200"/>
            </a:xfrm>
            <a:prstGeom prst="straightConnector1">
              <a:avLst/>
            </a:prstGeom>
            <a:noFill/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0" name="Google Shape;90;p7"/>
            <p:cNvCxnSpPr/>
            <p:nvPr/>
          </p:nvCxnSpPr>
          <p:spPr>
            <a:xfrm flipH="1" rot="10800000">
              <a:off x="1701758" y="4071998"/>
              <a:ext cx="528000" cy="3000"/>
            </a:xfrm>
            <a:prstGeom prst="straightConnector1">
              <a:avLst/>
            </a:prstGeom>
            <a:noFill/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1" name="Google Shape;91;p7"/>
            <p:cNvSpPr txBox="1"/>
            <p:nvPr/>
          </p:nvSpPr>
          <p:spPr>
            <a:xfrm>
              <a:off x="2229605" y="3889112"/>
              <a:ext cx="3170400" cy="357600"/>
            </a:xfrm>
            <a:prstGeom prst="rect">
              <a:avLst/>
            </a:prstGeom>
            <a:noFill/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en-GB" sz="12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Giant cell arteritis</a:t>
              </a:r>
              <a:endParaRPr b="0" i="0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92" name="Google Shape;92;p7"/>
            <p:cNvCxnSpPr/>
            <p:nvPr/>
          </p:nvCxnSpPr>
          <p:spPr>
            <a:xfrm flipH="1" rot="10800000">
              <a:off x="1701758" y="4667735"/>
              <a:ext cx="528000" cy="3000"/>
            </a:xfrm>
            <a:prstGeom prst="straightConnector1">
              <a:avLst/>
            </a:prstGeom>
            <a:noFill/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3" name="Google Shape;93;p7"/>
            <p:cNvSpPr txBox="1"/>
            <p:nvPr/>
          </p:nvSpPr>
          <p:spPr>
            <a:xfrm>
              <a:off x="2229605" y="4484848"/>
              <a:ext cx="3170400" cy="357600"/>
            </a:xfrm>
            <a:prstGeom prst="rect">
              <a:avLst/>
            </a:prstGeom>
            <a:noFill/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en-GB" sz="12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Polyarteritis nodosa</a:t>
              </a:r>
              <a:endParaRPr b="0" i="0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94" name="Google Shape;94;p7"/>
            <p:cNvCxnSpPr/>
            <p:nvPr/>
          </p:nvCxnSpPr>
          <p:spPr>
            <a:xfrm flipH="1" rot="10800000">
              <a:off x="1703446" y="5228845"/>
              <a:ext cx="528000" cy="3000"/>
            </a:xfrm>
            <a:prstGeom prst="straightConnector1">
              <a:avLst/>
            </a:prstGeom>
            <a:noFill/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5" name="Google Shape;95;p7"/>
            <p:cNvSpPr txBox="1"/>
            <p:nvPr/>
          </p:nvSpPr>
          <p:spPr>
            <a:xfrm>
              <a:off x="2231293" y="5045959"/>
              <a:ext cx="3170400" cy="357600"/>
            </a:xfrm>
            <a:prstGeom prst="rect">
              <a:avLst/>
            </a:prstGeom>
            <a:noFill/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en-GB" sz="12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Wegener’s granulomatosis</a:t>
              </a:r>
              <a:endParaRPr b="0" i="0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96" name="Google Shape;96;p7"/>
            <p:cNvCxnSpPr/>
            <p:nvPr/>
          </p:nvCxnSpPr>
          <p:spPr>
            <a:xfrm flipH="1" rot="10800000">
              <a:off x="1701758" y="5789955"/>
              <a:ext cx="528000" cy="3000"/>
            </a:xfrm>
            <a:prstGeom prst="straightConnector1">
              <a:avLst/>
            </a:prstGeom>
            <a:noFill/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7" name="Google Shape;97;p7"/>
            <p:cNvSpPr txBox="1"/>
            <p:nvPr/>
          </p:nvSpPr>
          <p:spPr>
            <a:xfrm>
              <a:off x="2229605" y="5607069"/>
              <a:ext cx="3170400" cy="357600"/>
            </a:xfrm>
            <a:prstGeom prst="rect">
              <a:avLst/>
            </a:prstGeom>
            <a:noFill/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en-GB" sz="12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Cutaneous hypersensitivity vasculitis</a:t>
              </a:r>
              <a:endParaRPr b="0" i="0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98" name="Google Shape;98;p7"/>
            <p:cNvCxnSpPr/>
            <p:nvPr/>
          </p:nvCxnSpPr>
          <p:spPr>
            <a:xfrm flipH="1" rot="10800000">
              <a:off x="1703446" y="6385693"/>
              <a:ext cx="528000" cy="3000"/>
            </a:xfrm>
            <a:prstGeom prst="straightConnector1">
              <a:avLst/>
            </a:prstGeom>
            <a:noFill/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9" name="Google Shape;99;p7"/>
            <p:cNvSpPr txBox="1"/>
            <p:nvPr/>
          </p:nvSpPr>
          <p:spPr>
            <a:xfrm>
              <a:off x="2231293" y="6202806"/>
              <a:ext cx="3170400" cy="357600"/>
            </a:xfrm>
            <a:prstGeom prst="rect">
              <a:avLst/>
            </a:prstGeom>
            <a:noFill/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en-GB" sz="12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Thromboangiitis  obliterans (Burger’s disease)</a:t>
              </a:r>
              <a:endParaRPr b="0" i="0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456300" y="3138100"/>
              <a:ext cx="3170400" cy="472200"/>
            </a:xfrm>
            <a:prstGeom prst="roundRect">
              <a:avLst>
                <a:gd fmla="val 16667" name="adj"/>
              </a:avLst>
            </a:prstGeom>
            <a:solidFill>
              <a:srgbClr val="C9DAF8"/>
            </a:solidFill>
            <a:ln>
              <a:noFill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00"/>
                <a:buFont typeface="Arial"/>
                <a:buNone/>
              </a:pPr>
              <a:r>
                <a:rPr b="1" i="0" lang="en-GB" sz="18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Vasculitis</a:t>
              </a:r>
              <a:r>
                <a:rPr b="1" i="0" lang="en-GB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5"/>
          <p:cNvSpPr txBox="1"/>
          <p:nvPr>
            <p:ph type="title"/>
          </p:nvPr>
        </p:nvSpPr>
        <p:spPr>
          <a:xfrm>
            <a:off x="307200" y="0"/>
            <a:ext cx="6243600" cy="10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b="0" sz="12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/>
              <a:t>Summary </a:t>
            </a:r>
            <a:endParaRPr/>
          </a:p>
        </p:txBody>
      </p:sp>
      <p:graphicFrame>
        <p:nvGraphicFramePr>
          <p:cNvPr id="340" name="Google Shape;340;p25"/>
          <p:cNvGraphicFramePr/>
          <p:nvPr/>
        </p:nvGraphicFramePr>
        <p:xfrm>
          <a:off x="307200" y="1289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{DAFFB310-10EF-4BBB-A250-BB2C5E15670E}</a:tableStyleId>
              </a:tblPr>
              <a:tblGrid>
                <a:gridCol w="1526050"/>
                <a:gridCol w="1526050"/>
                <a:gridCol w="1526050"/>
                <a:gridCol w="1526050"/>
              </a:tblGrid>
              <a:tr h="1463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GB" sz="1800" u="none" cap="none" strike="noStrike">
                          <a:solidFill>
                            <a:srgbClr val="07376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Important characteristics </a:t>
                      </a:r>
                      <a:endParaRPr b="1" sz="1800" u="none" cap="none" strike="noStrike">
                        <a:solidFill>
                          <a:srgbClr val="07376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9DAF8"/>
                    </a:solidFill>
                  </a:tcPr>
                </a:tc>
                <a:tc hMerge="1"/>
                <a:tc hMerge="1"/>
              </a:tr>
              <a:tr h="2318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>
                          <a:solidFill>
                            <a:srgbClr val="1C4587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Henoch-Schonlein purpura (HSP)</a:t>
                      </a:r>
                      <a:endParaRPr b="1" sz="1700" u="none" cap="none" strike="noStrike">
                        <a:solidFill>
                          <a:srgbClr val="1C4587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t/>
                      </a:r>
                      <a:endParaRPr b="1" sz="1700" u="none" cap="none" strike="noStrike">
                        <a:solidFill>
                          <a:srgbClr val="1C4587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9DAF8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HSP is an </a:t>
                      </a: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IgA-mediated, autoimmune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systemic disease in which the </a:t>
                      </a: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small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vessels show  leukocytoclastic vasculitis.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Skin biopsy will show necrotizing leukocytoclastic vasculitis of capillaries in the dermis.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 immunofluorescence shows </a:t>
                      </a:r>
                      <a:r>
                        <a:rPr b="1" lang="en-GB" sz="1400" u="none" cap="none" strike="noStrike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IgA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immunoglobulin deposition in the wall the affected capillaries.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 hMerge="1"/>
                <a:tc hMerge="1"/>
              </a:tr>
              <a:tr h="4432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>
                          <a:solidFill>
                            <a:srgbClr val="1C4587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Thromboangiitis obliterans (Buerger disease)</a:t>
                      </a:r>
                      <a:endParaRPr b="1" sz="1700" u="none" cap="none" strike="noStrike">
                        <a:solidFill>
                          <a:srgbClr val="1C4587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t/>
                      </a:r>
                      <a:endParaRPr b="1" sz="1700" u="none" cap="none" strike="noStrike">
                        <a:solidFill>
                          <a:srgbClr val="1C4587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9DAF8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It is characterized by </a:t>
                      </a:r>
                      <a:r>
                        <a:rPr b="1"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segmental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thrombosing, </a:t>
                      </a:r>
                      <a:r>
                        <a:rPr b="1"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acute and chroni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 inflammation of </a:t>
                      </a:r>
                      <a:r>
                        <a:rPr b="1"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medium-sized and small arteries</a:t>
                      </a: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principally of the leg and hands (tibial and radial arteries) with secondary extension into adjacent veins and nerves. 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Buerger disease is a condition that occurs almost exclusively in heavy smokers of cigarettes 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Patients are usually under 35 years of age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pain in the affected hand or foot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induced by exercise (called instep claudication). Patients can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have pain even at rest,  due to the neural involvement. Chronic ulcerations of the toes, or fingers may appear, followed in time by gangrene. 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6"/>
          <p:cNvSpPr txBox="1"/>
          <p:nvPr/>
        </p:nvSpPr>
        <p:spPr>
          <a:xfrm>
            <a:off x="341200" y="513032"/>
            <a:ext cx="2128200" cy="83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GB" sz="31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MCQ</a:t>
            </a:r>
            <a:endParaRPr b="1" i="0" sz="31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346" name="Google Shape;346;p26"/>
          <p:cNvGraphicFramePr/>
          <p:nvPr/>
        </p:nvGraphicFramePr>
        <p:xfrm>
          <a:off x="351900" y="124828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{DAFFB310-10EF-4BBB-A250-BB2C5E15670E}</a:tableStyleId>
              </a:tblPr>
              <a:tblGrid>
                <a:gridCol w="1538550"/>
                <a:gridCol w="1538550"/>
                <a:gridCol w="1538550"/>
                <a:gridCol w="1538550"/>
              </a:tblGrid>
              <a:tr h="741925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1-a 56 year old female came to the hospital with: Face pain , 38c Temperature After examination the doctor told her that there is a damage in her ophthalmic artery and that she will be blind within 48 hours.</a:t>
                      </a:r>
                      <a:endParaRPr b="1"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Which one of the following is true about this disease?</a:t>
                      </a:r>
                      <a:endParaRPr b="1"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630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Affect both arteries and veins 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Affect only large arteries 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It could affect the aorta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Affect male more than female 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780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2-which one of the following is not true about Polyarteritis nodosa (PAN)?</a:t>
                      </a:r>
                      <a:endParaRPr b="1"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607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Associated with Hepatitis C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Associated with Hepatitis B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Associated with ANCA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Active and chronic stages may coexist.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4785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3- A patient came with visual problem, biopsy was done and showed granulomatous inflammation what’s the diagnosis?</a:t>
                      </a:r>
                      <a:r>
                        <a:rPr b="1" lang="en-GB" sz="1400" u="none" cap="none" strike="noStrike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1400" u="none" cap="none" strike="noStrike">
                          <a:solidFill>
                            <a:srgbClr val="6AA84F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 the question is from the females’ doctor)</a:t>
                      </a:r>
                      <a:endParaRPr b="1" sz="1400" u="none" cap="none" strike="noStrike">
                        <a:solidFill>
                          <a:srgbClr val="6AA84F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587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polyarteritis nodosa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cutaneous leukocytoclastic 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giant cell arteritis 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d- 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buerger disease 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895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4- which of the following vasculitis affects all the organs except the lung, and which organ does it affect the most?</a:t>
                      </a:r>
                      <a:r>
                        <a:rPr b="1" lang="en-GB" sz="1400" u="none" cap="none" strike="noStrike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1400" u="none" cap="none" strike="noStrike">
                          <a:solidFill>
                            <a:srgbClr val="6AA84F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 the question is from the females’ doctor)</a:t>
                      </a:r>
                      <a:endParaRPr b="1" sz="1400" u="none" cap="none" strike="noStrike">
                        <a:solidFill>
                          <a:srgbClr val="6AA84F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594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polyarteritis nodosa, heart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wegener granulomatous, kidneys 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wegener granulomatous, liver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d- 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polyarteritis nodosa, kidneys 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7705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5- A patient came to the hospital with palpable purpura, skin biopsy showed necrotizing  leukocytoclastic vasculitis of capillaries in the dermis and immunofluorescence showed elevated IgA what’s the diagnosis</a:t>
                      </a:r>
                      <a:endParaRPr b="1"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602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a- 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Cutaneous leukocytoclastic with Henoch-Schonlein purpura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4285F4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Thromboangiitis obliterans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Polyarteritis Nodosa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4285F4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d- 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Giant-Cell (Temporal) Arteritis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4285F4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47" name="Google Shape;347;p26"/>
          <p:cNvSpPr txBox="1"/>
          <p:nvPr/>
        </p:nvSpPr>
        <p:spPr>
          <a:xfrm rot="10799561">
            <a:off x="4159509" y="513169"/>
            <a:ext cx="2346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1-c	2-c	3-c	4-d	5-a</a:t>
            </a:r>
            <a:endParaRPr b="0" i="0" sz="1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7"/>
          <p:cNvSpPr txBox="1"/>
          <p:nvPr/>
        </p:nvSpPr>
        <p:spPr>
          <a:xfrm>
            <a:off x="341200" y="513032"/>
            <a:ext cx="2128200" cy="83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GB" sz="31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MCQ</a:t>
            </a:r>
            <a:endParaRPr b="1" i="0" sz="31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353" name="Google Shape;353;p27"/>
          <p:cNvGraphicFramePr/>
          <p:nvPr/>
        </p:nvGraphicFramePr>
        <p:xfrm>
          <a:off x="238195" y="19250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{DAFFB310-10EF-4BBB-A250-BB2C5E15670E}</a:tableStyleId>
              </a:tblPr>
              <a:tblGrid>
                <a:gridCol w="1595400"/>
                <a:gridCol w="1595400"/>
                <a:gridCol w="1595400"/>
                <a:gridCol w="1595400"/>
              </a:tblGrid>
              <a:tr h="122050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6- a patient came to the hospital with necrotizing granuloma of the upper and lower respiratory tract, necrotizing or granulomatous  vasculitis  of small to medium-sized vessels and renal disease, tests showed positive C-ANCA in serum what’s the diagnosis </a:t>
                      </a:r>
                      <a:endParaRPr b="1"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625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polyarteritis nodosa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b- 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Wegener granulomatous 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buerger disease 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d- 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Cutaneous leukocytoclastic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1675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7- A patient was diagnosed with microscopic polyangitis, what will be characteristically present in the patient’s serum?</a:t>
                      </a:r>
                      <a:endParaRPr b="1"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602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C-ANCA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P-ANCA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CK- MB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d-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troponin 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4090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8- 30 Y.O smoker patient came to the hospital suffering from pain in his toes associated with chronic ulceration what’s the diagnosis? </a:t>
                      </a:r>
                      <a:endParaRPr b="1"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1012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a- 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Cutaneous leukocytoclastic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b- 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polyarteritis nodosa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c- 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Thromboangiitis obliterans 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d- </a:t>
                      </a:r>
                      <a:r>
                        <a:rPr lang="en-GB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Giant-Cell (Temporal) Arteritis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4285F4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54" name="Google Shape;354;p27"/>
          <p:cNvSpPr txBox="1"/>
          <p:nvPr/>
        </p:nvSpPr>
        <p:spPr>
          <a:xfrm>
            <a:off x="3497861" y="1128636"/>
            <a:ext cx="2355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4285F4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 more question</a:t>
            </a:r>
            <a:endParaRPr b="1" i="0" sz="2000" u="none" cap="none" strike="noStrike">
              <a:solidFill>
                <a:srgbClr val="4285F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5" name="Google Shape;355;p27"/>
          <p:cNvSpPr txBox="1"/>
          <p:nvPr/>
        </p:nvSpPr>
        <p:spPr>
          <a:xfrm rot="10799561">
            <a:off x="4511390" y="174167"/>
            <a:ext cx="2346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6-b	7-b	8-c	</a:t>
            </a:r>
            <a:endParaRPr b="0" i="0" sz="1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56" name="Google Shape;356;p2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0519" y="901548"/>
            <a:ext cx="800400" cy="8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8"/>
          <p:cNvSpPr txBox="1"/>
          <p:nvPr/>
        </p:nvSpPr>
        <p:spPr>
          <a:xfrm>
            <a:off x="307200" y="577400"/>
            <a:ext cx="62436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40"/>
              <a:buFont typeface="Arial"/>
              <a:buNone/>
            </a:pPr>
            <a:r>
              <a:rPr b="1" i="0" lang="en-GB" sz="414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Team leaders:</a:t>
            </a:r>
            <a:endParaRPr b="1" i="0" sz="414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2" name="Google Shape;362;p28"/>
          <p:cNvSpPr txBox="1"/>
          <p:nvPr/>
        </p:nvSpPr>
        <p:spPr>
          <a:xfrm>
            <a:off x="186925" y="1288875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Dema 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Alkhattabi 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3" name="Google Shape;363;p28"/>
          <p:cNvSpPr txBox="1"/>
          <p:nvPr/>
        </p:nvSpPr>
        <p:spPr>
          <a:xfrm>
            <a:off x="2295300" y="1288875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highlight>
                  <a:srgbClr val="D9D9D9"/>
                </a:highlight>
                <a:latin typeface="Comfortaa"/>
                <a:ea typeface="Comfortaa"/>
                <a:cs typeface="Comfortaa"/>
                <a:sym typeface="Comfortaa"/>
              </a:rPr>
              <a:t>Raneem Alwatban</a:t>
            </a:r>
            <a:endParaRPr b="1" i="0" sz="1800" u="none" cap="none" strike="noStrike">
              <a:solidFill>
                <a:srgbClr val="1155CC"/>
              </a:solidFill>
              <a:highlight>
                <a:srgbClr val="D9D9D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4" name="Google Shape;364;p28"/>
          <p:cNvSpPr txBox="1"/>
          <p:nvPr/>
        </p:nvSpPr>
        <p:spPr>
          <a:xfrm>
            <a:off x="4416750" y="1288875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Ibrahim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 Alhezam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5" name="Google Shape;365;p28"/>
          <p:cNvSpPr txBox="1"/>
          <p:nvPr/>
        </p:nvSpPr>
        <p:spPr>
          <a:xfrm>
            <a:off x="307200" y="2086100"/>
            <a:ext cx="62436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40"/>
              <a:buFont typeface="Arial"/>
              <a:buNone/>
            </a:pPr>
            <a:r>
              <a:rPr b="1" i="0" lang="en-GB" sz="414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Sub-leader:</a:t>
            </a:r>
            <a:endParaRPr b="1" i="0" sz="414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6" name="Google Shape;366;p28"/>
          <p:cNvSpPr txBox="1"/>
          <p:nvPr/>
        </p:nvSpPr>
        <p:spPr>
          <a:xfrm>
            <a:off x="2201550" y="2711150"/>
            <a:ext cx="24549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Hassan Alabdullatif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7" name="Google Shape;367;p28"/>
          <p:cNvSpPr txBox="1"/>
          <p:nvPr/>
        </p:nvSpPr>
        <p:spPr>
          <a:xfrm>
            <a:off x="307200" y="3540125"/>
            <a:ext cx="62436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40"/>
              <a:buFont typeface="Arial"/>
              <a:buNone/>
            </a:pPr>
            <a:r>
              <a:rPr b="1" i="0" lang="en-GB" sz="414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Team members:</a:t>
            </a:r>
            <a:endParaRPr b="1" i="0" sz="414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8" name="Google Shape;368;p28"/>
          <p:cNvSpPr txBox="1"/>
          <p:nvPr/>
        </p:nvSpPr>
        <p:spPr>
          <a:xfrm>
            <a:off x="34525" y="4463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Norah 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Alrashoud 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9" name="Google Shape;369;p28"/>
          <p:cNvSpPr txBox="1"/>
          <p:nvPr/>
        </p:nvSpPr>
        <p:spPr>
          <a:xfrm>
            <a:off x="34525" y="5225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Farah 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Alenezi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0" name="Google Shape;370;p28"/>
          <p:cNvSpPr txBox="1"/>
          <p:nvPr/>
        </p:nvSpPr>
        <p:spPr>
          <a:xfrm>
            <a:off x="34525" y="5987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Hoor 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Aloraini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1" name="Google Shape;371;p28"/>
          <p:cNvSpPr txBox="1"/>
          <p:nvPr/>
        </p:nvSpPr>
        <p:spPr>
          <a:xfrm>
            <a:off x="34525" y="68259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Mayssar Alshobaki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2" name="Google Shape;372;p28"/>
          <p:cNvSpPr txBox="1"/>
          <p:nvPr/>
        </p:nvSpPr>
        <p:spPr>
          <a:xfrm>
            <a:off x="34525" y="75879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Nouf 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Aldhalaan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3" name="Google Shape;373;p28"/>
          <p:cNvSpPr txBox="1"/>
          <p:nvPr/>
        </p:nvSpPr>
        <p:spPr>
          <a:xfrm>
            <a:off x="2320525" y="4463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highlight>
                  <a:srgbClr val="D9D9D9"/>
                </a:highlight>
                <a:latin typeface="Comfortaa"/>
                <a:ea typeface="Comfortaa"/>
                <a:cs typeface="Comfortaa"/>
                <a:sym typeface="Comfortaa"/>
              </a:rPr>
              <a:t>Maram</a:t>
            </a:r>
            <a:endParaRPr b="1" i="0" sz="1800" u="none" cap="none" strike="noStrike">
              <a:solidFill>
                <a:srgbClr val="1155CC"/>
              </a:solidFill>
              <a:highlight>
                <a:srgbClr val="D9D9D9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highlight>
                  <a:srgbClr val="D9D9D9"/>
                </a:highlight>
                <a:latin typeface="Comfortaa"/>
                <a:ea typeface="Comfortaa"/>
                <a:cs typeface="Comfortaa"/>
                <a:sym typeface="Comfortaa"/>
              </a:rPr>
              <a:t> Beyari </a:t>
            </a:r>
            <a:endParaRPr b="1" i="0" sz="1800" u="none" cap="none" strike="noStrike">
              <a:solidFill>
                <a:srgbClr val="1155CC"/>
              </a:solidFill>
              <a:highlight>
                <a:srgbClr val="D9D9D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4" name="Google Shape;374;p28"/>
          <p:cNvSpPr txBox="1"/>
          <p:nvPr/>
        </p:nvSpPr>
        <p:spPr>
          <a:xfrm>
            <a:off x="2320525" y="5987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Nawaf 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Alrefaei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5" name="Google Shape;375;p28"/>
          <p:cNvSpPr txBox="1"/>
          <p:nvPr/>
        </p:nvSpPr>
        <p:spPr>
          <a:xfrm>
            <a:off x="2320525" y="6749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Saad 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Alahmari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6" name="Google Shape;376;p28"/>
          <p:cNvSpPr txBox="1"/>
          <p:nvPr/>
        </p:nvSpPr>
        <p:spPr>
          <a:xfrm>
            <a:off x="2320525" y="75879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Emad 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Almutairi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7" name="Google Shape;377;p28"/>
          <p:cNvSpPr txBox="1"/>
          <p:nvPr/>
        </p:nvSpPr>
        <p:spPr>
          <a:xfrm>
            <a:off x="4682725" y="4463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Omar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Alkadhi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8" name="Google Shape;378;p28"/>
          <p:cNvSpPr txBox="1"/>
          <p:nvPr/>
        </p:nvSpPr>
        <p:spPr>
          <a:xfrm>
            <a:off x="4682725" y="5225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Othman Alabdullah 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9" name="Google Shape;379;p28"/>
          <p:cNvSpPr txBox="1"/>
          <p:nvPr/>
        </p:nvSpPr>
        <p:spPr>
          <a:xfrm>
            <a:off x="4682725" y="5987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Rakan 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Alromayan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0" name="Google Shape;380;p28"/>
          <p:cNvSpPr txBox="1"/>
          <p:nvPr/>
        </p:nvSpPr>
        <p:spPr>
          <a:xfrm>
            <a:off x="4682725" y="68259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highlight>
                  <a:srgbClr val="D9D9D9"/>
                </a:highlight>
                <a:latin typeface="Comfortaa"/>
                <a:ea typeface="Comfortaa"/>
                <a:cs typeface="Comfortaa"/>
                <a:sym typeface="Comfortaa"/>
              </a:rPr>
              <a:t>Osama </a:t>
            </a:r>
            <a:endParaRPr b="1" i="0" sz="1800" u="none" cap="none" strike="noStrike">
              <a:solidFill>
                <a:srgbClr val="1155CC"/>
              </a:solidFill>
              <a:highlight>
                <a:srgbClr val="D9D9D9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highlight>
                  <a:srgbClr val="D9D9D9"/>
                </a:highlight>
                <a:latin typeface="Comfortaa"/>
                <a:ea typeface="Comfortaa"/>
                <a:cs typeface="Comfortaa"/>
                <a:sym typeface="Comfortaa"/>
              </a:rPr>
              <a:t>alburaih</a:t>
            </a:r>
            <a:endParaRPr b="1" i="0" sz="1800" u="none" cap="none" strike="noStrike">
              <a:solidFill>
                <a:srgbClr val="1155CC"/>
              </a:solidFill>
              <a:highlight>
                <a:srgbClr val="D9D9D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1" name="Google Shape;381;p28"/>
          <p:cNvSpPr txBox="1"/>
          <p:nvPr/>
        </p:nvSpPr>
        <p:spPr>
          <a:xfrm>
            <a:off x="4682725" y="75879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Abdulaziz 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Alymni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2" name="Google Shape;382;p28"/>
          <p:cNvSpPr txBox="1"/>
          <p:nvPr/>
        </p:nvSpPr>
        <p:spPr>
          <a:xfrm>
            <a:off x="2320525" y="5225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Manar 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Alzahrani </a:t>
            </a:r>
            <a:endParaRPr b="1" i="0" sz="18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/>
          <p:nvPr>
            <p:ph type="title"/>
          </p:nvPr>
        </p:nvSpPr>
        <p:spPr>
          <a:xfrm>
            <a:off x="307200" y="577400"/>
            <a:ext cx="6243600" cy="86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>
                <a:solidFill>
                  <a:srgbClr val="1155CC"/>
                </a:solidFill>
              </a:rPr>
              <a:t>Introduction: Vasculitis </a:t>
            </a:r>
            <a:endParaRPr>
              <a:solidFill>
                <a:srgbClr val="1155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Definition</a:t>
            </a:r>
            <a:endParaRPr sz="1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Definition</a:t>
            </a:r>
            <a:endParaRPr sz="1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Definition</a:t>
            </a:r>
            <a:endParaRPr sz="1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grpSp>
        <p:nvGrpSpPr>
          <p:cNvPr id="106" name="Google Shape;106;p8"/>
          <p:cNvGrpSpPr/>
          <p:nvPr/>
        </p:nvGrpSpPr>
        <p:grpSpPr>
          <a:xfrm>
            <a:off x="0" y="2049362"/>
            <a:ext cx="6493776" cy="820775"/>
            <a:chOff x="251957" y="3871969"/>
            <a:chExt cx="6320592" cy="1009811"/>
          </a:xfrm>
        </p:grpSpPr>
        <p:sp>
          <p:nvSpPr>
            <p:cNvPr id="107" name="Google Shape;107;p8"/>
            <p:cNvSpPr/>
            <p:nvPr/>
          </p:nvSpPr>
          <p:spPr>
            <a:xfrm>
              <a:off x="2022149" y="3871980"/>
              <a:ext cx="4550400" cy="1009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i="0" lang="en-GB" sz="1300" u="none" cap="none" strike="noStrike">
                  <a:solidFill>
                    <a:srgbClr val="44546A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It is a general term for </a:t>
              </a:r>
              <a:r>
                <a:rPr i="0" lang="en-GB" sz="1300" u="none" cap="none" strike="noStrike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inﬂammation of vessel walls</a:t>
              </a:r>
              <a:r>
                <a:rPr i="0" lang="en-GB" sz="1300" u="none" cap="none" strike="noStrike">
                  <a:solidFill>
                    <a:srgbClr val="44546A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/</a:t>
              </a:r>
              <a:r>
                <a:rPr i="0" lang="en-GB" sz="1300" u="none" cap="none" strike="noStrike">
                  <a:solidFill>
                    <a:srgbClr val="3C78D8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vascular inflammatory injury</a:t>
              </a:r>
              <a:r>
                <a:rPr i="0" lang="en-GB" sz="1300" u="none" cap="none" strike="noStrike">
                  <a:solidFill>
                    <a:srgbClr val="44546A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i="0" lang="en-GB" sz="1300" u="none" cap="none" strike="noStrike">
                  <a:solidFill>
                    <a:srgbClr val="99999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of arteries (more common)  and veins</a:t>
              </a:r>
              <a:r>
                <a:rPr i="0" lang="en-GB" sz="1300" u="none" cap="none" strike="noStrike">
                  <a:solidFill>
                    <a:srgbClr val="44546A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, has </a:t>
              </a:r>
              <a:r>
                <a:rPr b="1" i="0" lang="en-GB" sz="1300" u="none" cap="none" strike="noStrike">
                  <a:solidFill>
                    <a:srgbClr val="44546A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many</a:t>
              </a:r>
              <a:r>
                <a:rPr i="0" lang="en-GB" sz="1300" u="none" cap="none" strike="noStrike">
                  <a:solidFill>
                    <a:srgbClr val="44546A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possible symptoms </a:t>
              </a:r>
              <a:r>
                <a:rPr i="0" lang="en-GB" sz="1300" u="none" cap="none" strike="noStrike">
                  <a:solidFill>
                    <a:srgbClr val="99999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(depending on the vessel it’s affecting) and </a:t>
              </a:r>
              <a:r>
                <a:rPr i="0" lang="en-GB" sz="1300" u="none" cap="none" strike="noStrike">
                  <a:solidFill>
                    <a:srgbClr val="3C78D8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often with necrosis.</a:t>
              </a:r>
              <a:endParaRPr i="0" sz="13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51957" y="3871969"/>
              <a:ext cx="1770300" cy="1009800"/>
            </a:xfrm>
            <a:prstGeom prst="homePlate">
              <a:avLst>
                <a:gd fmla="val 50000" name="adj"/>
              </a:avLst>
            </a:prstGeom>
            <a:solidFill>
              <a:srgbClr val="A4C2F4"/>
            </a:solidFill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GB" sz="1800" u="none" cap="none" strike="noStrike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Vasculitis </a:t>
              </a:r>
              <a:endParaRPr b="1" i="0" sz="1800" u="none" cap="none" strike="noStrik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09" name="Google Shape;109;p8"/>
          <p:cNvGrpSpPr/>
          <p:nvPr/>
        </p:nvGrpSpPr>
        <p:grpSpPr>
          <a:xfrm>
            <a:off x="85850" y="4297409"/>
            <a:ext cx="6686325" cy="4514051"/>
            <a:chOff x="104836" y="5324863"/>
            <a:chExt cx="6686325" cy="3624870"/>
          </a:xfrm>
        </p:grpSpPr>
        <p:sp>
          <p:nvSpPr>
            <p:cNvPr id="110" name="Google Shape;110;p8"/>
            <p:cNvSpPr/>
            <p:nvPr/>
          </p:nvSpPr>
          <p:spPr>
            <a:xfrm>
              <a:off x="880136" y="5371753"/>
              <a:ext cx="5135700" cy="357300"/>
            </a:xfrm>
            <a:prstGeom prst="rect">
              <a:avLst/>
            </a:prstGeom>
            <a:noFill/>
            <a:ln cap="flat" cmpd="sng" w="19050">
              <a:solidFill>
                <a:srgbClr val="999999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104836" y="6941213"/>
              <a:ext cx="3088800" cy="2008500"/>
            </a:xfrm>
            <a:prstGeom prst="rect">
              <a:avLst/>
            </a:prstGeom>
            <a:noFill/>
            <a:ln cap="flat" cmpd="sng" w="9525">
              <a:solidFill>
                <a:srgbClr val="999999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i="0" lang="en-GB" sz="1400" u="none" cap="none" strike="noStrike">
                  <a:solidFill>
                    <a:srgbClr val="44546A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Main immunological mechanisms:</a:t>
              </a:r>
              <a:endParaRPr i="0" sz="14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i="0" lang="en-GB" sz="1400" u="none" cap="none" strike="noStrike">
                  <a:solidFill>
                    <a:srgbClr val="44546A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● Immune complex deposition </a:t>
              </a:r>
              <a:endParaRPr i="0" sz="14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i="0" lang="en-GB" sz="1400" u="none" cap="none" strike="noStrike">
                  <a:solidFill>
                    <a:srgbClr val="44546A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● Antineutrophil </a:t>
              </a:r>
              <a:r>
                <a:rPr i="0" lang="en-GB" sz="1400" u="none" cap="none" strike="noStrike">
                  <a:solidFill>
                    <a:srgbClr val="CC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cytoplasmic</a:t>
              </a:r>
              <a:r>
                <a:rPr i="0" lang="en-GB" sz="1400" u="none" cap="none" strike="noStrike">
                  <a:solidFill>
                    <a:srgbClr val="44546A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antibodies (</a:t>
              </a:r>
              <a:r>
                <a:rPr i="0" lang="en-GB" sz="1400" u="none" cap="none" strike="noStrike">
                  <a:solidFill>
                    <a:srgbClr val="CC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ANCAs</a:t>
              </a:r>
              <a:r>
                <a:rPr i="0" lang="en-GB" sz="1400" u="none" cap="none" strike="noStrike">
                  <a:solidFill>
                    <a:srgbClr val="44546A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) </a:t>
              </a:r>
              <a:r>
                <a:rPr i="0" lang="en-GB" sz="1400" u="none" cap="none" strike="noStrike">
                  <a:solidFill>
                    <a:srgbClr val="99999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(antibodies against cytoplasmic neutrophils)</a:t>
              </a:r>
              <a:endParaRPr i="0" sz="14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i="0" lang="en-GB" sz="1400" u="none" cap="none" strike="noStrike">
                  <a:solidFill>
                    <a:srgbClr val="44546A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● Anti-endothelial cell antibodies</a:t>
              </a:r>
              <a:endParaRPr i="0" sz="14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i="0" lang="en-GB" sz="1300" u="none" cap="none" strike="noStrike">
                  <a:solidFill>
                    <a:srgbClr val="44546A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● </a:t>
              </a:r>
              <a:r>
                <a:rPr i="0" lang="en-GB" sz="1400" u="none" cap="none" strike="noStrike">
                  <a:solidFill>
                    <a:srgbClr val="44546A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Autoreactive T cells</a:t>
              </a:r>
              <a:endParaRPr i="0" sz="1400" u="none" cap="none" strike="noStrike">
                <a:solidFill>
                  <a:srgbClr val="38761D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459276" y="6665265"/>
              <a:ext cx="2379900" cy="549300"/>
            </a:xfrm>
            <a:prstGeom prst="roundRect">
              <a:avLst>
                <a:gd fmla="val 16667" name="adj"/>
              </a:avLst>
            </a:pr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GB" sz="16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Immune-mediated</a:t>
              </a:r>
              <a:endParaRPr b="1" i="0" sz="16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GB" sz="16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(Most common)</a:t>
              </a:r>
              <a:endParaRPr b="1" i="0" sz="16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3702361" y="6941233"/>
              <a:ext cx="3088800" cy="2008500"/>
            </a:xfrm>
            <a:prstGeom prst="rect">
              <a:avLst/>
            </a:prstGeom>
            <a:noFill/>
            <a:ln cap="flat" cmpd="sng" w="9525">
              <a:solidFill>
                <a:srgbClr val="999999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175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ts val="1400"/>
                <a:buFont typeface="Titillium Web"/>
                <a:buChar char="●"/>
              </a:pPr>
              <a:r>
                <a:rPr i="0" lang="en-GB" sz="1400" u="none" cap="none" strike="noStrike">
                  <a:solidFill>
                    <a:srgbClr val="44546A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Infectious pathogens</a:t>
              </a:r>
              <a:endParaRPr i="0" sz="14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175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ts val="1400"/>
                <a:buFont typeface="Titillium Web"/>
                <a:buChar char="●"/>
              </a:pPr>
              <a:r>
                <a:rPr i="0" lang="en-GB" sz="1400" u="none" cap="none" strike="noStrike">
                  <a:solidFill>
                    <a:srgbClr val="44546A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Physical or chemical injury</a:t>
              </a:r>
              <a:endParaRPr i="0" sz="1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4099952" y="6665265"/>
              <a:ext cx="2379900" cy="549300"/>
            </a:xfrm>
            <a:prstGeom prst="roundRect">
              <a:avLst>
                <a:gd fmla="val 16667" name="adj"/>
              </a:avLst>
            </a:pr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GB" sz="16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Invasion of vascular walls by:</a:t>
              </a:r>
              <a:endParaRPr b="1" i="0" sz="16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115" name="Google Shape;115;p8"/>
            <p:cNvCxnSpPr>
              <a:stCxn id="110" idx="2"/>
              <a:endCxn id="114" idx="0"/>
            </p:cNvCxnSpPr>
            <p:nvPr/>
          </p:nvCxnSpPr>
          <p:spPr>
            <a:xfrm flipH="1" rot="-5400000">
              <a:off x="3900836" y="5276203"/>
              <a:ext cx="936300" cy="1842000"/>
            </a:xfrm>
            <a:prstGeom prst="bentConnector3">
              <a:avLst>
                <a:gd fmla="val 70576" name="adj1"/>
              </a:avLst>
            </a:pr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6" name="Google Shape;116;p8"/>
            <p:cNvCxnSpPr>
              <a:stCxn id="110" idx="2"/>
              <a:endCxn id="112" idx="0"/>
            </p:cNvCxnSpPr>
            <p:nvPr/>
          </p:nvCxnSpPr>
          <p:spPr>
            <a:xfrm rot="5400000">
              <a:off x="2080436" y="5297803"/>
              <a:ext cx="936300" cy="1798800"/>
            </a:xfrm>
            <a:prstGeom prst="bentConnector3">
              <a:avLst>
                <a:gd fmla="val 70576" name="adj1"/>
              </a:avLst>
            </a:pr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17" name="Google Shape;117;p8"/>
            <p:cNvSpPr/>
            <p:nvPr/>
          </p:nvSpPr>
          <p:spPr>
            <a:xfrm>
              <a:off x="880148" y="5324863"/>
              <a:ext cx="5135700" cy="3573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1155CC"/>
            </a:solidFill>
            <a:ln cap="flat" cmpd="sng" w="19050">
              <a:solidFill>
                <a:srgbClr val="4F2F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GB" sz="1800" u="none" cap="none" strike="noStrike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Causes of vasculitis </a:t>
              </a:r>
              <a:endParaRPr b="1" i="0" sz="1800" u="none" cap="none" strike="noStrik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 txBox="1"/>
          <p:nvPr/>
        </p:nvSpPr>
        <p:spPr>
          <a:xfrm>
            <a:off x="229400" y="502900"/>
            <a:ext cx="6423000" cy="81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GB" sz="33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Overview: Types of vasculitis</a:t>
            </a:r>
            <a:endParaRPr b="1" i="0" sz="33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They are classified according to the size of the affected vessel.</a:t>
            </a:r>
            <a:endParaRPr b="1" i="0" sz="16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1" i="0" sz="100" u="none" cap="none" strike="noStrike">
              <a:solidFill>
                <a:srgbClr val="44546A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1" i="0" sz="100" u="none" cap="none" strike="noStrike">
              <a:solidFill>
                <a:srgbClr val="44546A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1" i="0" sz="100" u="none" cap="none" strike="noStrike">
              <a:solidFill>
                <a:srgbClr val="44546A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1" i="0" sz="100" u="none" cap="none" strike="noStrike">
              <a:solidFill>
                <a:srgbClr val="44546A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1" i="0" sz="100" u="none" cap="none" strike="noStrike">
              <a:solidFill>
                <a:srgbClr val="44546A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1" i="0" sz="100" u="none" cap="none" strike="noStrike">
              <a:solidFill>
                <a:srgbClr val="44546A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23" name="Google Shape;123;p9"/>
          <p:cNvPicPr preferRelativeResize="0"/>
          <p:nvPr/>
        </p:nvPicPr>
        <p:blipFill rotWithShape="1">
          <a:blip r:embed="rId3">
            <a:alphaModFix/>
          </a:blip>
          <a:srcRect b="3866" l="0" r="0" t="9798"/>
          <a:stretch/>
        </p:blipFill>
        <p:spPr>
          <a:xfrm>
            <a:off x="0" y="17148400"/>
            <a:ext cx="19202399" cy="91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9"/>
          <p:cNvPicPr preferRelativeResize="0"/>
          <p:nvPr/>
        </p:nvPicPr>
        <p:blipFill rotWithShape="1">
          <a:blip r:embed="rId3">
            <a:alphaModFix/>
          </a:blip>
          <a:srcRect b="3866" l="0" r="0" t="9798"/>
          <a:stretch/>
        </p:blipFill>
        <p:spPr>
          <a:xfrm>
            <a:off x="152400" y="17300800"/>
            <a:ext cx="19202399" cy="91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9"/>
          <p:cNvPicPr preferRelativeResize="0"/>
          <p:nvPr/>
        </p:nvPicPr>
        <p:blipFill rotWithShape="1">
          <a:blip r:embed="rId3">
            <a:alphaModFix/>
          </a:blip>
          <a:srcRect b="3866" l="0" r="0" t="9798"/>
          <a:stretch/>
        </p:blipFill>
        <p:spPr>
          <a:xfrm>
            <a:off x="0" y="17148400"/>
            <a:ext cx="19202399" cy="91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00" y="6542900"/>
            <a:ext cx="6858001" cy="31329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7" name="Google Shape;127;p9"/>
          <p:cNvGraphicFramePr/>
          <p:nvPr/>
        </p:nvGraphicFramePr>
        <p:xfrm>
          <a:off x="318125" y="158455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{DAFFB310-10EF-4BBB-A250-BB2C5E15670E}</a:tableStyleId>
              </a:tblPr>
              <a:tblGrid>
                <a:gridCol w="1040925"/>
                <a:gridCol w="1040925"/>
                <a:gridCol w="1040925"/>
                <a:gridCol w="1040925"/>
                <a:gridCol w="1040925"/>
                <a:gridCol w="1040925"/>
              </a:tblGrid>
              <a:tr h="41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43434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Vessel</a:t>
                      </a:r>
                      <a:endParaRPr b="1" sz="1400" u="none" cap="none" strike="noStrike">
                        <a:solidFill>
                          <a:srgbClr val="43434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43434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Disease </a:t>
                      </a:r>
                      <a:endParaRPr b="1" sz="1600" u="none" cap="none" strike="noStrike">
                        <a:solidFill>
                          <a:srgbClr val="43434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  <a:tc h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43434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Notes</a:t>
                      </a:r>
                      <a:endParaRPr b="1" sz="1600" u="none" cap="none" strike="noStrike">
                        <a:solidFill>
                          <a:srgbClr val="43434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  <a:tc hMerge="1"/>
                <a:tc hMerge="1"/>
              </a:tr>
              <a:tr h="379375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43434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Large</a:t>
                      </a:r>
                      <a:endParaRPr b="1" sz="1600" u="none" cap="none" strike="noStrike">
                        <a:solidFill>
                          <a:srgbClr val="43434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A4C2F4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Giant-cell arteritis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&gt;50. Arteries of head.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</a:tr>
              <a:tr h="416800">
                <a:tc v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Takayasu arteritis 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 &lt;40. “Pulseless disease”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</a:tr>
              <a:tr h="379375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43434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Medium </a:t>
                      </a:r>
                      <a:endParaRPr b="1" sz="1600" u="none" cap="none" strike="noStrike">
                        <a:solidFill>
                          <a:srgbClr val="43434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A4C2F4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Polyarteritis nodosa</a:t>
                      </a:r>
                      <a:endParaRPr b="1"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Young adults. Widespread.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</a:tr>
              <a:tr h="379375">
                <a:tc v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Kawasaki disease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&lt;4. Coronary disease. Lymph nodes.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</a:tr>
              <a:tr h="528725">
                <a:tc row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43434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Small </a:t>
                      </a:r>
                      <a:endParaRPr b="1" sz="1600" u="none" cap="none" strike="noStrike">
                        <a:solidFill>
                          <a:srgbClr val="43434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A4C2F4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Wagener’s granulomatosis </a:t>
                      </a:r>
                      <a:endParaRPr b="1"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Lung, kidney. c-ANCA.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  <a:tc hMerge="1"/>
                <a:tc hMerge="1"/>
              </a:tr>
              <a:tr h="528725">
                <a:tc v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Churg-Strauss syndrome 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Lung. Eosinophils. Asthma. p-ANCA.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  <a:tc hMerge="1"/>
                <a:tc hMerge="1"/>
              </a:tr>
              <a:tr h="528725">
                <a:tc v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Microscopic polyangiitis</a:t>
                      </a:r>
                      <a:endParaRPr b="1"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Lung, kidney. p-ANCA.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  <a:tc hMerge="1"/>
                <a:tc hMerge="1"/>
              </a:tr>
              <a:tr h="721850">
                <a:tc v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Cutaneous leukocytoclastic vasculitis</a:t>
                      </a:r>
                      <a:endParaRPr b="1" sz="14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Idiopathic, infectious, drugs, chemicals, cancer and systemic disease like HNP.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"/>
          <p:cNvSpPr txBox="1"/>
          <p:nvPr>
            <p:ph type="title"/>
          </p:nvPr>
        </p:nvSpPr>
        <p:spPr>
          <a:xfrm>
            <a:off x="470575" y="500850"/>
            <a:ext cx="6215100" cy="89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200"/>
              <a:t>Giant-cell (temporal) arteritis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3200"/>
          </a:p>
        </p:txBody>
      </p:sp>
      <p:sp>
        <p:nvSpPr>
          <p:cNvPr id="133" name="Google Shape;133;p10"/>
          <p:cNvSpPr/>
          <p:nvPr/>
        </p:nvSpPr>
        <p:spPr>
          <a:xfrm>
            <a:off x="1738311" y="1599736"/>
            <a:ext cx="4947300" cy="2643900"/>
          </a:xfrm>
          <a:prstGeom prst="rect">
            <a:avLst/>
          </a:prstGeom>
          <a:solidFill>
            <a:srgbClr val="FBFBFB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Chronic, granulomatous inflammation </a:t>
            </a:r>
            <a:r>
              <a:rPr b="0" i="0" lang="en-GB" sz="16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with giant cell 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</a:t>
            </a:r>
            <a:r>
              <a:rPr b="0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large to medium</a:t>
            </a:r>
            <a:r>
              <a:rPr b="0" i="0" lang="en-GB" sz="16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/</a:t>
            </a:r>
            <a:r>
              <a:rPr lang="en-GB" sz="1600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small</a:t>
            </a:r>
            <a:r>
              <a:rPr lang="en-GB" sz="1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-</a:t>
            </a:r>
            <a:r>
              <a:rPr b="0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sized arteries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especially the </a:t>
            </a:r>
            <a:r>
              <a:rPr b="1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branches of the </a:t>
            </a:r>
            <a:r>
              <a:rPr b="1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carotid</a:t>
            </a:r>
            <a:r>
              <a:rPr b="1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artery</a:t>
            </a: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 in the head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(</a:t>
            </a:r>
            <a:r>
              <a:rPr b="0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branches of </a:t>
            </a:r>
            <a:r>
              <a:rPr b="0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</a:t>
            </a:r>
            <a:r>
              <a:rPr b="0" i="0" lang="en-GB" sz="16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ophthalmic</a:t>
            </a:r>
            <a:r>
              <a:rPr b="0" i="0" lang="en-GB" sz="16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artery</a:t>
            </a:r>
            <a:r>
              <a:rPr b="0" i="0" lang="en-GB" sz="16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GB" sz="1600" u="none" cap="none" strike="noStrike">
                <a:solidFill>
                  <a:srgbClr val="1C4587"/>
                </a:solidFill>
                <a:latin typeface="Titillium Web"/>
                <a:ea typeface="Titillium Web"/>
                <a:cs typeface="Titillium Web"/>
                <a:sym typeface="Titillium Web"/>
              </a:rPr>
              <a:t>&amp;</a:t>
            </a:r>
            <a:r>
              <a:rPr b="0" i="0" lang="en-GB" sz="16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GB" sz="16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1600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principally affects</a:t>
            </a:r>
            <a:r>
              <a:rPr lang="en-GB" sz="1600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lang="en-GB" sz="16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temporal</a:t>
            </a:r>
            <a:r>
              <a:rPr b="1" lang="en-GB" sz="1600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lang="en-GB" sz="1600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artery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), </a:t>
            </a:r>
            <a:r>
              <a:rPr b="0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rarely the aorta (giant-cell aortitis). </a:t>
            </a:r>
            <a:r>
              <a:rPr b="0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involvement is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segmental, acute, &amp; chronic.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4" name="Google Shape;134;p10"/>
          <p:cNvSpPr/>
          <p:nvPr/>
        </p:nvSpPr>
        <p:spPr>
          <a:xfrm>
            <a:off x="1738216" y="4237814"/>
            <a:ext cx="4947300" cy="1410300"/>
          </a:xfrm>
          <a:prstGeom prst="rect">
            <a:avLst/>
          </a:prstGeom>
          <a:solidFill>
            <a:srgbClr val="FBFBFB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600"/>
              <a:buFont typeface="Titillium Web"/>
              <a:buChar char="●"/>
            </a:pPr>
            <a:r>
              <a:rPr b="0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Most common type of vasculitis</a:t>
            </a:r>
            <a:endParaRPr b="0" i="0" sz="1600" u="none" cap="none" strike="noStrike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600"/>
              <a:buFont typeface="Titillium Web"/>
              <a:buChar char="●"/>
            </a:pPr>
            <a:r>
              <a:rPr b="0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Unknown cause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But it is probably an autoimmune condition.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T cell-mediated</a:t>
            </a:r>
            <a:endParaRPr b="0" i="0" sz="1600" u="none" cap="none" strike="noStrike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Titillium Web"/>
              <a:buChar char="●"/>
            </a:pPr>
            <a:r>
              <a:rPr b="1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Above 50 years old</a:t>
            </a:r>
            <a:endParaRPr b="1"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600"/>
              <a:buFont typeface="Titillium Web"/>
              <a:buChar char="●"/>
            </a:pPr>
            <a:r>
              <a:rPr b="1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More common in females </a:t>
            </a:r>
            <a:r>
              <a:rPr b="0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(F:M, 2:1)</a:t>
            </a:r>
            <a:endParaRPr b="0" i="0" sz="1600" u="none" cap="none" strike="noStrike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5" name="Google Shape;135;p10"/>
          <p:cNvSpPr/>
          <p:nvPr/>
        </p:nvSpPr>
        <p:spPr>
          <a:xfrm>
            <a:off x="1738225" y="5617050"/>
            <a:ext cx="4947300" cy="2912700"/>
          </a:xfrm>
          <a:prstGeom prst="rect">
            <a:avLst/>
          </a:prstGeom>
          <a:solidFill>
            <a:srgbClr val="FBFBFB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Titillium Web"/>
              <a:buChar char="●"/>
            </a:pPr>
            <a:r>
              <a:rPr b="1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Fever.      </a:t>
            </a:r>
            <a:endParaRPr b="1"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● </a:t>
            </a:r>
            <a:r>
              <a:rPr b="1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Facial pain</a:t>
            </a:r>
            <a:r>
              <a:rPr b="1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or </a:t>
            </a:r>
            <a:r>
              <a:rPr b="1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headache</a:t>
            </a:r>
            <a:r>
              <a:rPr b="1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,</a:t>
            </a: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often most intense along the course of the superﬁcial </a:t>
            </a:r>
            <a:r>
              <a:rPr b="1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temporal artery</a:t>
            </a:r>
            <a:r>
              <a:rPr b="1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  <a:r>
              <a:rPr b="0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which is painful to </a:t>
            </a:r>
            <a:r>
              <a:rPr b="0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palpation</a:t>
            </a:r>
            <a:r>
              <a:rPr b="0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  <a:r>
              <a:rPr b="0" i="0" lang="en-GB" sz="16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Temporal artery is the most effected </a:t>
            </a:r>
            <a:endParaRPr b="0" i="0" sz="16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● </a:t>
            </a:r>
            <a:r>
              <a:rPr b="0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Visual problems and acute vision loss</a:t>
            </a:r>
            <a:r>
              <a:rPr b="0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GB" sz="16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 (</a:t>
            </a:r>
            <a:r>
              <a:rPr b="0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blindness</a:t>
            </a:r>
            <a:r>
              <a:rPr b="0" i="0" lang="en-GB" sz="16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 )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(</a:t>
            </a:r>
            <a:r>
              <a:rPr b="0" i="0" lang="en-GB" sz="1600" u="none" cap="none" strike="noStrike">
                <a:solidFill>
                  <a:srgbClr val="70AD47"/>
                </a:solidFill>
                <a:latin typeface="Titillium Web"/>
                <a:ea typeface="Titillium Web"/>
                <a:cs typeface="Titillium Web"/>
                <a:sym typeface="Titillium Web"/>
              </a:rPr>
              <a:t>due to ophthalmic artery involving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) </a:t>
            </a:r>
            <a:endParaRPr b="0" i="0" sz="1600" u="none" cap="none" strike="noStrike">
              <a:solidFill>
                <a:srgbClr val="44546A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●</a:t>
            </a:r>
            <a:r>
              <a:rPr b="0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 Thickened and painful temporal artery.</a:t>
            </a:r>
            <a:endParaRPr b="0" i="0" sz="1600" u="none" cap="none" strike="noStrike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600"/>
              <a:buFont typeface="Titillium Web"/>
              <a:buChar char="●"/>
            </a:pPr>
            <a:r>
              <a:rPr b="0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Jaw pain.</a:t>
            </a:r>
            <a:endParaRPr b="0" i="0" sz="1600" u="none" cap="none" strike="noStrike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600"/>
              <a:buFont typeface="Titillium Web"/>
              <a:buChar char="●"/>
            </a:pPr>
            <a:r>
              <a:rPr b="0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Vague symptoms:</a:t>
            </a:r>
            <a:endParaRPr b="0" i="0" sz="1600" u="none" cap="none" strike="noStrike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– Fever, fatigue and weight loss</a:t>
            </a:r>
            <a:endParaRPr b="0" i="0" sz="1600" u="none" cap="none" strike="noStrike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6" name="Google Shape;136;p10"/>
          <p:cNvSpPr/>
          <p:nvPr/>
        </p:nvSpPr>
        <p:spPr>
          <a:xfrm>
            <a:off x="94900" y="1599725"/>
            <a:ext cx="1643400" cy="26439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Definition</a:t>
            </a:r>
            <a:r>
              <a:rPr i="0" lang="en-GB" sz="1800" u="none" cap="none" strike="noStrike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i="0" sz="1800" u="none" cap="none" strike="noStrike">
              <a:solidFill>
                <a:srgbClr val="1C458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7" name="Google Shape;137;p10"/>
          <p:cNvSpPr/>
          <p:nvPr/>
        </p:nvSpPr>
        <p:spPr>
          <a:xfrm>
            <a:off x="94900" y="4243625"/>
            <a:ext cx="1643400" cy="13734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Epidemiology</a:t>
            </a:r>
            <a:r>
              <a:rPr i="0" lang="en-GB" sz="1800" u="none" cap="none" strike="noStrike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i="0" sz="1800" u="none" cap="none" strike="noStrike">
              <a:solidFill>
                <a:srgbClr val="1C458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8" name="Google Shape;138;p10"/>
          <p:cNvSpPr/>
          <p:nvPr/>
        </p:nvSpPr>
        <p:spPr>
          <a:xfrm>
            <a:off x="94900" y="5617050"/>
            <a:ext cx="1643400" cy="29127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Symptoms</a:t>
            </a:r>
            <a:r>
              <a:rPr i="0" lang="en-GB" sz="1800" u="none" cap="none" strike="noStrike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i="0" sz="1800" u="none" cap="none" strike="noStrike">
              <a:solidFill>
                <a:srgbClr val="1C458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-GB" sz="1800" u="none" cap="none" strike="noStrike">
                <a:solidFill>
                  <a:srgbClr val="6D9EEB"/>
                </a:solidFill>
                <a:latin typeface="Comfortaa"/>
                <a:ea typeface="Comfortaa"/>
                <a:cs typeface="Comfortaa"/>
                <a:sym typeface="Comfortaa"/>
              </a:rPr>
              <a:t>(Clinical features) </a:t>
            </a:r>
            <a:endParaRPr i="0" sz="1800" u="none" cap="none" strike="noStrike">
              <a:solidFill>
                <a:srgbClr val="6D9EEB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9" name="Google Shape;13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7036" y="3149900"/>
            <a:ext cx="2732800" cy="108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0"/>
          <p:cNvPicPr preferRelativeResize="0"/>
          <p:nvPr/>
        </p:nvPicPr>
        <p:blipFill rotWithShape="1">
          <a:blip r:embed="rId4">
            <a:alphaModFix/>
          </a:blip>
          <a:srcRect b="8734" l="0" r="0" t="9938"/>
          <a:stretch/>
        </p:blipFill>
        <p:spPr>
          <a:xfrm>
            <a:off x="4623425" y="7697050"/>
            <a:ext cx="2062099" cy="8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"/>
          <p:cNvSpPr txBox="1"/>
          <p:nvPr>
            <p:ph type="title"/>
          </p:nvPr>
        </p:nvSpPr>
        <p:spPr>
          <a:xfrm>
            <a:off x="191100" y="432150"/>
            <a:ext cx="6666900" cy="90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/>
              <a:t>Giant-cell (temporal) arteritis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sp>
        <p:nvSpPr>
          <p:cNvPr id="146" name="Google Shape;146;p11"/>
          <p:cNvSpPr/>
          <p:nvPr/>
        </p:nvSpPr>
        <p:spPr>
          <a:xfrm>
            <a:off x="113700" y="1388875"/>
            <a:ext cx="1631700" cy="24153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Diagnosis &amp; Treatment </a:t>
            </a:r>
            <a:endParaRPr b="1" i="0" sz="1800" u="none" cap="none" strike="noStrike">
              <a:solidFill>
                <a:srgbClr val="1C458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7" name="Google Shape;147;p11"/>
          <p:cNvSpPr/>
          <p:nvPr/>
        </p:nvSpPr>
        <p:spPr>
          <a:xfrm>
            <a:off x="113700" y="3804325"/>
            <a:ext cx="1631700" cy="57504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7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Morphology</a:t>
            </a:r>
            <a:r>
              <a:rPr b="1" i="0" lang="en-GB" sz="1700" u="none" cap="none" strike="noStrike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i="0" sz="1700" u="none" cap="none" strike="noStrike">
              <a:solidFill>
                <a:srgbClr val="1C458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8" name="Google Shape;148;p11"/>
          <p:cNvSpPr/>
          <p:nvPr/>
        </p:nvSpPr>
        <p:spPr>
          <a:xfrm>
            <a:off x="1745400" y="1388875"/>
            <a:ext cx="5112600" cy="24153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-GB" sz="16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439 note: Clinical index of suspicion that leads to obtaining a biopsy from affected area. As its segmental sometimes biopsies are negative since not the whole vessel is diseased.</a:t>
            </a:r>
            <a:r>
              <a:rPr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i="0" sz="1600" u="none" cap="none" strike="noStrike">
              <a:solidFill>
                <a:srgbClr val="44546A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● The diagnosis depends on biopsy </a:t>
            </a:r>
            <a:r>
              <a:rPr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of an adeq</a:t>
            </a:r>
            <a:r>
              <a:rPr lang="en-GB" sz="1600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uate segment</a:t>
            </a:r>
            <a:r>
              <a:rPr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(</a:t>
            </a:r>
            <a:r>
              <a:rPr i="0" lang="en-GB" sz="16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from the temporal artery</a:t>
            </a:r>
            <a:r>
              <a:rPr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) and histologic conﬁrmation. </a:t>
            </a:r>
            <a:endParaRPr i="0" sz="1600" u="none" cap="none" strike="noStrike">
              <a:solidFill>
                <a:srgbClr val="44546A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● Treatment - corticosteroids (</a:t>
            </a:r>
            <a:r>
              <a:rPr i="0" lang="en-GB" sz="16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weakens immune response</a:t>
            </a:r>
            <a:r>
              <a:rPr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).</a:t>
            </a:r>
            <a:endParaRPr i="0" sz="1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9" name="Google Shape;149;p11"/>
          <p:cNvSpPr/>
          <p:nvPr/>
        </p:nvSpPr>
        <p:spPr>
          <a:xfrm>
            <a:off x="1745400" y="3804325"/>
            <a:ext cx="5112600" cy="57504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● Granulomatous inﬂammation of the blood vessel wall.</a:t>
            </a:r>
            <a:endParaRPr b="1"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● Giant cells. </a:t>
            </a:r>
            <a:r>
              <a:rPr b="1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Necrotizing granuloma</a:t>
            </a:r>
            <a:endParaRPr b="1" i="0" sz="1600" u="none" cap="none" strike="noStrike">
              <a:solidFill>
                <a:srgbClr val="CC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● Disruption and fragmentation of internal elastic lamina. </a:t>
            </a:r>
            <a:endParaRPr b="0"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● Proliferation of the intima with associated occlusion </a:t>
            </a:r>
            <a:endParaRPr b="0"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of the lumen.</a:t>
            </a:r>
            <a:endParaRPr b="0"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● The healed stage reveals collagenous thickening of the vessel wall and the artery is transformed into a ﬁbrous cord.</a:t>
            </a:r>
            <a:endParaRPr b="0"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600"/>
              <a:buFont typeface="Titillium Web"/>
              <a:buChar char="●"/>
            </a:pPr>
            <a:r>
              <a:rPr b="0" i="0" lang="en-GB" sz="16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Remember! Everything heal with fibrosis</a:t>
            </a:r>
            <a:endParaRPr b="0" i="0" sz="16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50" name="Google Shape;15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7917" y="6185177"/>
            <a:ext cx="1908976" cy="132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 rotWithShape="1">
          <a:blip r:embed="rId4">
            <a:alphaModFix/>
          </a:blip>
          <a:srcRect b="1419" l="0" r="0" t="0"/>
          <a:stretch/>
        </p:blipFill>
        <p:spPr>
          <a:xfrm>
            <a:off x="4385800" y="6185188"/>
            <a:ext cx="2165000" cy="132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1"/>
          <p:cNvPicPr preferRelativeResize="0"/>
          <p:nvPr/>
        </p:nvPicPr>
        <p:blipFill rotWithShape="1">
          <a:blip r:embed="rId5">
            <a:alphaModFix/>
          </a:blip>
          <a:srcRect b="3305" l="1584" r="4120" t="5092"/>
          <a:stretch/>
        </p:blipFill>
        <p:spPr>
          <a:xfrm>
            <a:off x="2337925" y="7513635"/>
            <a:ext cx="1908975" cy="151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1"/>
          <p:cNvPicPr preferRelativeResize="0"/>
          <p:nvPr/>
        </p:nvPicPr>
        <p:blipFill rotWithShape="1">
          <a:blip r:embed="rId6">
            <a:alphaModFix/>
          </a:blip>
          <a:srcRect b="3934" l="2487" r="4695" t="3498"/>
          <a:stretch/>
        </p:blipFill>
        <p:spPr>
          <a:xfrm>
            <a:off x="4385800" y="7606813"/>
            <a:ext cx="2164999" cy="132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"/>
          <p:cNvSpPr txBox="1"/>
          <p:nvPr>
            <p:ph type="title"/>
          </p:nvPr>
        </p:nvSpPr>
        <p:spPr>
          <a:xfrm>
            <a:off x="307200" y="543900"/>
            <a:ext cx="6243600" cy="88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200"/>
              <a:t>Polyarteritis nodosa (PAN)</a:t>
            </a:r>
            <a:endParaRPr sz="3200"/>
          </a:p>
        </p:txBody>
      </p:sp>
      <p:sp>
        <p:nvSpPr>
          <p:cNvPr id="159" name="Google Shape;159;p12"/>
          <p:cNvSpPr/>
          <p:nvPr/>
        </p:nvSpPr>
        <p:spPr>
          <a:xfrm>
            <a:off x="68875" y="1420900"/>
            <a:ext cx="1676400" cy="13860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Definition </a:t>
            </a:r>
            <a:endParaRPr b="1" i="0" sz="1800" u="none" cap="none" strike="noStrike">
              <a:solidFill>
                <a:srgbClr val="1C458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0" name="Google Shape;160;p12"/>
          <p:cNvSpPr/>
          <p:nvPr/>
        </p:nvSpPr>
        <p:spPr>
          <a:xfrm>
            <a:off x="69000" y="2806775"/>
            <a:ext cx="1676400" cy="5442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600" u="none" cap="none" strike="noStrike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Epidemiology </a:t>
            </a:r>
            <a:endParaRPr b="1" i="0" sz="1600" u="none" cap="none" strike="noStrike">
              <a:solidFill>
                <a:srgbClr val="1C458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1" name="Google Shape;161;p12"/>
          <p:cNvSpPr/>
          <p:nvPr/>
        </p:nvSpPr>
        <p:spPr>
          <a:xfrm>
            <a:off x="69000" y="3350925"/>
            <a:ext cx="1676400" cy="62094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u="none" cap="none" strike="noStrike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Characteristics</a:t>
            </a:r>
            <a:r>
              <a:rPr b="1" i="0" lang="en-GB" sz="1800" u="none" cap="none" strike="noStrike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i="0" sz="1800" u="none" cap="none" strike="noStrike">
              <a:solidFill>
                <a:srgbClr val="1C458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2" name="Google Shape;162;p12"/>
          <p:cNvSpPr/>
          <p:nvPr/>
        </p:nvSpPr>
        <p:spPr>
          <a:xfrm>
            <a:off x="1745425" y="1420900"/>
            <a:ext cx="5025300" cy="1386000"/>
          </a:xfrm>
          <a:prstGeom prst="rect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Segmental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(</a:t>
            </a:r>
            <a:r>
              <a:rPr b="0" i="0" lang="en-GB" sz="16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nodosa= nodes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) </a:t>
            </a: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necrotizing</a:t>
            </a:r>
            <a:r>
              <a:rPr b="0" i="0" lang="en-GB" sz="16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 (fibrinoid necrosis)</a:t>
            </a: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inﬂammation of arteries of </a:t>
            </a:r>
            <a:r>
              <a:rPr b="1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medium to small size</a:t>
            </a:r>
            <a:r>
              <a:rPr b="1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,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but </a:t>
            </a:r>
            <a:r>
              <a:rPr b="1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</a:t>
            </a:r>
            <a:r>
              <a:rPr b="0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 arterioles, capillaries, or venules</a:t>
            </a:r>
            <a:r>
              <a:rPr b="0" i="0" lang="en-GB" sz="16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could </a:t>
            </a: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involve any organ </a:t>
            </a:r>
            <a:r>
              <a:rPr b="0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(renal and visceral vessels)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except the lungs</a:t>
            </a: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 (pulmonary circulation).</a:t>
            </a:r>
            <a:r>
              <a:rPr b="0" i="0" lang="en-GB" sz="16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(We don’t know why)</a:t>
            </a:r>
            <a:endParaRPr b="0" i="0" sz="1400" u="none" cap="none" strike="noStrike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2"/>
          <p:cNvSpPr/>
          <p:nvPr/>
        </p:nvSpPr>
        <p:spPr>
          <a:xfrm>
            <a:off x="1745425" y="3350875"/>
            <a:ext cx="5025300" cy="6209400"/>
          </a:xfrm>
          <a:prstGeom prst="rect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Titillium Web"/>
              <a:buChar char="●"/>
            </a:pPr>
            <a:r>
              <a:rPr b="0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Most frequently </a:t>
            </a:r>
            <a:r>
              <a:rPr b="1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kidneys</a:t>
            </a:r>
            <a:r>
              <a:rPr b="0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 (most common, so renal manifestations are seen), heart, liver, and gastrointestinal tract.</a:t>
            </a: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0"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600"/>
              <a:buFont typeface="Titillium Web"/>
              <a:buChar char="●"/>
            </a:pPr>
            <a:r>
              <a:rPr b="0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Renal arterial involvement is often prominent and is a </a:t>
            </a:r>
            <a:r>
              <a:rPr b="1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major cause of death. </a:t>
            </a:r>
            <a:endParaRPr b="1" i="0" sz="1600" u="none" cap="none" strike="noStrike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600"/>
              <a:buFont typeface="Titillium Web"/>
              <a:buChar char="●"/>
            </a:pPr>
            <a:r>
              <a:rPr b="0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PAN been associated with </a:t>
            </a:r>
            <a:r>
              <a:rPr b="1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hepatitis B</a:t>
            </a:r>
            <a:r>
              <a:rPr b="0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or </a:t>
            </a:r>
            <a:r>
              <a:rPr b="1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hepatitis C virus</a:t>
            </a:r>
            <a:r>
              <a:rPr b="0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infection.</a:t>
            </a:r>
            <a:r>
              <a:rPr b="0" i="0" lang="en-GB" sz="1600" u="none" cap="none" strike="noStrike">
                <a:solidFill>
                  <a:srgbClr val="99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Some 30</a:t>
            </a:r>
            <a:r>
              <a:rPr lang="en-GB" sz="1600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% of patients with PAN have hepatitis B antigenemia.</a:t>
            </a:r>
            <a:r>
              <a:rPr lang="en-GB" sz="1600">
                <a:solidFill>
                  <a:srgbClr val="99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GB" sz="16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immune cells attack the endothelium rather than hepatitis B and causing transmural inﬂammation (all 3 layers of vessel are affected ). 439 note</a:t>
            </a:r>
            <a:endParaRPr b="0" i="0" sz="16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Titillium Web"/>
              <a:buChar char="●"/>
            </a:pPr>
            <a:r>
              <a:rPr b="1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Weakening of the arterial wall </a:t>
            </a:r>
            <a:r>
              <a:rPr b="0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due to the inﬂammatory process may cause </a:t>
            </a:r>
            <a:r>
              <a:rPr b="1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aneurysmal</a:t>
            </a:r>
            <a:r>
              <a:rPr b="0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(انبعاج) dilation or localized rupture</a:t>
            </a: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● Particularly characteristic of PAN is that all</a:t>
            </a:r>
            <a:endParaRPr b="0"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the different stages of activity ( i.e.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active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GB" sz="16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(acute)</a:t>
            </a:r>
            <a:r>
              <a:rPr b="0" i="0" lang="en-GB" sz="1600" u="none" cap="none" strike="noStrike">
                <a:solidFill>
                  <a:srgbClr val="38761D"/>
                </a:solidFill>
                <a:latin typeface="Titillium Web"/>
                <a:ea typeface="Titillium Web"/>
                <a:cs typeface="Titillium Web"/>
                <a:sym typeface="Titillium Web"/>
              </a:rPr>
              <a:t>.         </a:t>
            </a:r>
            <a:r>
              <a:rPr b="0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and chronic stages) </a:t>
            </a:r>
            <a:r>
              <a:rPr b="1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may</a:t>
            </a:r>
            <a:r>
              <a:rPr b="0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coexist</a:t>
            </a:r>
            <a:r>
              <a:rPr b="0"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in same artery or in different artery at the same time.</a:t>
            </a:r>
            <a:endParaRPr b="0" i="0" sz="1600" u="none" cap="none" strike="noStrike">
              <a:solidFill>
                <a:srgbClr val="CC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600"/>
              <a:buFont typeface="Titillium Web"/>
              <a:buChar char="●"/>
            </a:pPr>
            <a:r>
              <a:rPr b="1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No</a:t>
            </a:r>
            <a:r>
              <a:rPr b="0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 association with ANCA (antineutrophil cytoplasmic antibodies)</a:t>
            </a:r>
            <a:endParaRPr b="0" i="0" sz="1600" u="none" cap="none" strike="noStrike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600"/>
              <a:buFont typeface="Titillium Web"/>
              <a:buChar char="●"/>
            </a:pPr>
            <a:r>
              <a:rPr b="0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Typically episodic, with long symptom-free intervals</a:t>
            </a:r>
            <a:endParaRPr b="0" i="0" sz="1600" u="none" cap="none" strike="noStrike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600"/>
              <a:buFont typeface="Titillium Web"/>
              <a:buChar char="●"/>
            </a:pPr>
            <a:r>
              <a:rPr b="0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Because the vascular involvement is widely scattered, the clinical findings </a:t>
            </a:r>
            <a:endParaRPr b="0" i="0" sz="1600" u="none" cap="none" strike="noStrike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600"/>
              <a:buFont typeface="Titillium Web"/>
              <a:buChar char="●"/>
            </a:pPr>
            <a:r>
              <a:rPr b="0"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may be varied and puzzling.</a:t>
            </a:r>
            <a:endParaRPr b="0" i="0" sz="1600" u="none" cap="none" strike="noStrike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64" name="Google Shape;164;p12"/>
          <p:cNvSpPr/>
          <p:nvPr/>
        </p:nvSpPr>
        <p:spPr>
          <a:xfrm>
            <a:off x="1745425" y="2806750"/>
            <a:ext cx="5025300" cy="544200"/>
          </a:xfrm>
          <a:prstGeom prst="rect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It’s a disease of young adults.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12"/>
          <p:cNvPicPr preferRelativeResize="0"/>
          <p:nvPr/>
        </p:nvPicPr>
        <p:blipFill rotWithShape="1">
          <a:blip r:embed="rId3">
            <a:alphaModFix/>
          </a:blip>
          <a:srcRect b="3781" l="3053" r="4138" t="3754"/>
          <a:stretch/>
        </p:blipFill>
        <p:spPr>
          <a:xfrm>
            <a:off x="6010675" y="5947802"/>
            <a:ext cx="540125" cy="60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"/>
          <p:cNvSpPr/>
          <p:nvPr/>
        </p:nvSpPr>
        <p:spPr>
          <a:xfrm>
            <a:off x="1745425" y="6602875"/>
            <a:ext cx="5046600" cy="2391900"/>
          </a:xfrm>
          <a:prstGeom prst="rect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Manifestations are due to </a:t>
            </a:r>
            <a:r>
              <a:rPr b="1"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ischemia and infarction </a:t>
            </a:r>
            <a:r>
              <a:rPr i="0" lang="en-GB" sz="1600" u="none" cap="none" strike="noStrike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of the affected tissue/organ:</a:t>
            </a:r>
            <a:endParaRPr i="0" sz="1600" u="none" cap="none" strike="noStrike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● </a:t>
            </a:r>
            <a:r>
              <a:rPr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Fever</a:t>
            </a:r>
            <a:endParaRPr i="0" sz="1600" u="none" cap="none" strike="noStrike">
              <a:solidFill>
                <a:srgbClr val="CC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● </a:t>
            </a:r>
            <a:r>
              <a:rPr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Weight loss</a:t>
            </a:r>
            <a:endParaRPr i="0" sz="1600" u="none" cap="none" strike="noStrike">
              <a:solidFill>
                <a:srgbClr val="CC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● Abdominal pain</a:t>
            </a:r>
            <a:endParaRPr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● Melena (bloody stool)</a:t>
            </a:r>
            <a:endParaRPr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● </a:t>
            </a:r>
            <a:r>
              <a:rPr lang="en-GB" sz="1600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Diffuse</a:t>
            </a:r>
            <a:r>
              <a:rPr lang="en-GB" sz="16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m</a:t>
            </a:r>
            <a:r>
              <a:rPr i="0" lang="en-GB" sz="16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uscular pain</a:t>
            </a:r>
            <a:endParaRPr i="0" sz="1600" u="none" cap="none" strike="noStrike">
              <a:solidFill>
                <a:srgbClr val="CC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● </a:t>
            </a:r>
            <a:r>
              <a:rPr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Peripheral</a:t>
            </a:r>
            <a:r>
              <a:rPr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 neuritis</a:t>
            </a:r>
            <a:endParaRPr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600"/>
              <a:buFont typeface="Titillium Web"/>
              <a:buChar char="●"/>
            </a:pPr>
            <a:r>
              <a:rPr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Hypertension, usually developing rapidly.</a:t>
            </a:r>
            <a:endParaRPr i="0" sz="1400" u="none" cap="none" strike="noStrike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71" name="Google Shape;171;p13"/>
          <p:cNvSpPr/>
          <p:nvPr/>
        </p:nvSpPr>
        <p:spPr>
          <a:xfrm>
            <a:off x="85201" y="1347475"/>
            <a:ext cx="1660200" cy="1130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Diagnos</a:t>
            </a:r>
            <a:r>
              <a:rPr b="1" lang="en-GB" sz="1800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sis</a:t>
            </a:r>
            <a:r>
              <a:rPr b="1" i="0" lang="en-GB" sz="1800" u="none" cap="none" strike="noStrike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 &amp; Treatment </a:t>
            </a:r>
            <a:endParaRPr b="1" i="0" sz="1800" u="none" cap="none" strike="noStrike">
              <a:solidFill>
                <a:srgbClr val="1C458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2" name="Google Shape;172;p13"/>
          <p:cNvSpPr/>
          <p:nvPr/>
        </p:nvSpPr>
        <p:spPr>
          <a:xfrm>
            <a:off x="85200" y="2477575"/>
            <a:ext cx="1660200" cy="19137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5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Complications </a:t>
            </a:r>
            <a:endParaRPr b="1" i="0" sz="1500" u="none" cap="none" strike="noStrike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3" name="Google Shape;173;p13"/>
          <p:cNvSpPr/>
          <p:nvPr/>
        </p:nvSpPr>
        <p:spPr>
          <a:xfrm>
            <a:off x="85325" y="6602875"/>
            <a:ext cx="1660200" cy="23919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Symptoms </a:t>
            </a:r>
            <a:endParaRPr b="1" i="0" sz="1800" u="none" cap="none" strike="noStrike">
              <a:solidFill>
                <a:srgbClr val="1C458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6D9EEB"/>
                </a:solidFill>
                <a:latin typeface="Comfortaa"/>
                <a:ea typeface="Comfortaa"/>
                <a:cs typeface="Comfortaa"/>
                <a:sym typeface="Comfortaa"/>
              </a:rPr>
              <a:t>(Clinical features)</a:t>
            </a:r>
            <a:endParaRPr b="1" i="0" sz="1800" u="none" cap="none" strike="noStrike">
              <a:solidFill>
                <a:srgbClr val="6D9EEB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4" name="Google Shape;174;p13"/>
          <p:cNvSpPr/>
          <p:nvPr/>
        </p:nvSpPr>
        <p:spPr>
          <a:xfrm>
            <a:off x="85200" y="4391275"/>
            <a:ext cx="1660200" cy="22116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Morphology</a:t>
            </a:r>
            <a:r>
              <a:rPr b="1" i="0" lang="en-GB" sz="1800" u="none" cap="none" strike="noStrike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i="0" sz="1800" u="none" cap="none" strike="noStrike">
              <a:solidFill>
                <a:srgbClr val="1C458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5" name="Google Shape;175;p13"/>
          <p:cNvSpPr/>
          <p:nvPr/>
        </p:nvSpPr>
        <p:spPr>
          <a:xfrm>
            <a:off x="1745400" y="2477575"/>
            <a:ext cx="5046600" cy="1913700"/>
          </a:xfrm>
          <a:prstGeom prst="rect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Titillium Web"/>
              <a:buChar char="●"/>
            </a:pP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Vessel rupture </a:t>
            </a:r>
            <a:endParaRPr b="0"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Titillium Web"/>
              <a:buChar char="●"/>
            </a:pP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Impaired perfusion:</a:t>
            </a:r>
            <a:endParaRPr b="0"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1" marL="63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Titillium Web"/>
              <a:buChar char="○"/>
            </a:pP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Ulcerations</a:t>
            </a:r>
            <a:endParaRPr b="0"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1" marL="63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Titillium Web"/>
              <a:buChar char="○"/>
            </a:pP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Infarcts</a:t>
            </a:r>
            <a:endParaRPr b="0"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1" marL="63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Titillium Web"/>
              <a:buChar char="○"/>
            </a:pP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Ischemic atrophy (not infarction)(If it is chronic).</a:t>
            </a:r>
            <a:endParaRPr b="0"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1" marL="63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Titillium Web"/>
              <a:buChar char="○"/>
            </a:pPr>
            <a:r>
              <a:rPr b="1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Haemorrhages in the distribution of affected vessels may be the first sign of disease.</a:t>
            </a:r>
            <a:endParaRPr b="1" i="0" sz="16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3"/>
          <p:cNvSpPr/>
          <p:nvPr/>
        </p:nvSpPr>
        <p:spPr>
          <a:xfrm>
            <a:off x="1745425" y="1347475"/>
            <a:ext cx="5046600" cy="1130100"/>
          </a:xfrm>
          <a:prstGeom prst="rect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600"/>
              <a:buFont typeface="Titillium Web"/>
              <a:buChar char="●"/>
            </a:pPr>
            <a:r>
              <a:rPr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Biopsy is often necessary to confirm the diagnosis</a:t>
            </a:r>
            <a:endParaRPr i="0" sz="1600" u="none" cap="none" strike="noStrike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600"/>
              <a:buFont typeface="Titillium Web"/>
              <a:buChar char="●"/>
            </a:pPr>
            <a:r>
              <a:rPr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Fatal if untreated, but steroids, cyclophosphamide</a:t>
            </a:r>
            <a:r>
              <a:rPr i="0" lang="en-GB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i="0" lang="en-GB" sz="1600" u="none" cap="none" strike="noStrike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and other immunosuppressive therapy results in remissions or cures in 90%.</a:t>
            </a:r>
            <a:endParaRPr i="0" sz="1400" u="none" cap="none" strike="noStrike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77" name="Google Shape;177;p13"/>
          <p:cNvSpPr/>
          <p:nvPr/>
        </p:nvSpPr>
        <p:spPr>
          <a:xfrm>
            <a:off x="1745425" y="4391275"/>
            <a:ext cx="5046600" cy="2211600"/>
          </a:xfrm>
          <a:prstGeom prst="rect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Polyarteritis nodosa with </a:t>
            </a:r>
            <a:r>
              <a:rPr b="1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segmental</a:t>
            </a: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 inﬂammation and </a:t>
            </a:r>
            <a:r>
              <a:rPr b="1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ﬁbrinoid necrosis</a:t>
            </a:r>
            <a:r>
              <a:rPr b="0" i="0" lang="en-GB" sz="1600" u="none" cap="none" strike="noStrike">
                <a:solidFill>
                  <a:srgbClr val="073763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occlusion of the lumen  of this artery. Note that part of the vessel wall at the left side is uninvolved.</a:t>
            </a:r>
            <a:endParaRPr b="0" i="0" sz="1600" u="none" cap="none" strike="noStrike"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13"/>
          <p:cNvPicPr preferRelativeResize="0"/>
          <p:nvPr/>
        </p:nvPicPr>
        <p:blipFill rotWithShape="1">
          <a:blip r:embed="rId3">
            <a:alphaModFix/>
          </a:blip>
          <a:srcRect b="5100" l="1271" r="2425" t="4310"/>
          <a:stretch/>
        </p:blipFill>
        <p:spPr>
          <a:xfrm>
            <a:off x="1890375" y="5516825"/>
            <a:ext cx="1882701" cy="104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3"/>
          <p:cNvPicPr preferRelativeResize="0"/>
          <p:nvPr/>
        </p:nvPicPr>
        <p:blipFill rotWithShape="1">
          <a:blip r:embed="rId4">
            <a:alphaModFix/>
          </a:blip>
          <a:srcRect b="-730" l="1261" r="966" t="730"/>
          <a:stretch/>
        </p:blipFill>
        <p:spPr>
          <a:xfrm>
            <a:off x="4211225" y="5472600"/>
            <a:ext cx="2154374" cy="104167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3"/>
          <p:cNvSpPr txBox="1"/>
          <p:nvPr/>
        </p:nvSpPr>
        <p:spPr>
          <a:xfrm>
            <a:off x="458400" y="430372"/>
            <a:ext cx="59412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Polyarteritis nodosa (PAN)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1863" y="6977038"/>
            <a:ext cx="1273100" cy="137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"/>
          <p:cNvSpPr txBox="1"/>
          <p:nvPr>
            <p:ph type="title"/>
          </p:nvPr>
        </p:nvSpPr>
        <p:spPr>
          <a:xfrm>
            <a:off x="307200" y="185175"/>
            <a:ext cx="6243600" cy="9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000"/>
              <a:t>Antineutrophil cytoplasmic antibodies (ANCA) </a:t>
            </a:r>
            <a:endParaRPr sz="3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1400">
                <a:latin typeface="Titillium Web"/>
                <a:ea typeface="Titillium Web"/>
                <a:cs typeface="Titillium Web"/>
                <a:sym typeface="Titillium Web"/>
              </a:rPr>
              <a:t>                           </a:t>
            </a:r>
            <a:endParaRPr sz="14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14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14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14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1400">
                <a:latin typeface="Titillium Web"/>
                <a:ea typeface="Titillium Web"/>
                <a:cs typeface="Titillium Web"/>
                <a:sym typeface="Titillium Web"/>
              </a:rPr>
              <a:t>                                                 </a:t>
            </a:r>
            <a:endParaRPr sz="14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87" name="Google Shape;187;p14"/>
          <p:cNvGrpSpPr/>
          <p:nvPr/>
        </p:nvGrpSpPr>
        <p:grpSpPr>
          <a:xfrm>
            <a:off x="748417" y="1809208"/>
            <a:ext cx="5461361" cy="1427421"/>
            <a:chOff x="653950" y="8943302"/>
            <a:chExt cx="5562600" cy="2786841"/>
          </a:xfrm>
        </p:grpSpPr>
        <p:grpSp>
          <p:nvGrpSpPr>
            <p:cNvPr id="188" name="Google Shape;188;p14"/>
            <p:cNvGrpSpPr/>
            <p:nvPr/>
          </p:nvGrpSpPr>
          <p:grpSpPr>
            <a:xfrm>
              <a:off x="653950" y="8943302"/>
              <a:ext cx="5562600" cy="2786841"/>
              <a:chOff x="653950" y="8943302"/>
              <a:chExt cx="5562600" cy="2786841"/>
            </a:xfrm>
          </p:grpSpPr>
          <p:sp>
            <p:nvSpPr>
              <p:cNvPr id="189" name="Google Shape;189;p14"/>
              <p:cNvSpPr txBox="1"/>
              <p:nvPr/>
            </p:nvSpPr>
            <p:spPr>
              <a:xfrm>
                <a:off x="4616350" y="8943443"/>
                <a:ext cx="1600200" cy="2786700"/>
              </a:xfrm>
              <a:prstGeom prst="rect">
                <a:avLst/>
              </a:prstGeom>
              <a:noFill/>
              <a:ln cap="flat" cmpd="sng" w="19050">
                <a:solidFill>
                  <a:srgbClr val="CCCCCC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GB" sz="15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The most common target antigen is proteinase-3 (PR3)</a:t>
                </a:r>
                <a:endParaRPr b="0" i="0" sz="15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grpSp>
            <p:nvGrpSpPr>
              <p:cNvPr id="190" name="Google Shape;190;p14"/>
              <p:cNvGrpSpPr/>
              <p:nvPr/>
            </p:nvGrpSpPr>
            <p:grpSpPr>
              <a:xfrm>
                <a:off x="653950" y="8943302"/>
                <a:ext cx="4762504" cy="2786700"/>
                <a:chOff x="653950" y="8943302"/>
                <a:chExt cx="4762504" cy="2786700"/>
              </a:xfrm>
            </p:grpSpPr>
            <p:sp>
              <p:nvSpPr>
                <p:cNvPr id="191" name="Google Shape;191;p14"/>
                <p:cNvSpPr/>
                <p:nvPr/>
              </p:nvSpPr>
              <p:spPr>
                <a:xfrm>
                  <a:off x="2635154" y="9440532"/>
                  <a:ext cx="1600200" cy="1792500"/>
                </a:xfrm>
                <a:prstGeom prst="snip2DiagRect">
                  <a:avLst>
                    <a:gd fmla="val 0" name="adj1"/>
                    <a:gd fmla="val 2935" name="adj2"/>
                  </a:avLst>
                </a:prstGeom>
                <a:solidFill>
                  <a:srgbClr val="C9DAF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en-GB" sz="1600" u="none" cap="none" strike="noStrike">
                      <a:solidFill>
                        <a:srgbClr val="1C4587"/>
                      </a:solidFill>
                      <a:latin typeface="Comfortaa"/>
                      <a:ea typeface="Comfortaa"/>
                      <a:cs typeface="Comfortaa"/>
                      <a:sym typeface="Comfortaa"/>
                    </a:rPr>
                    <a:t>Cytoplasmic localization (</a:t>
                  </a:r>
                  <a:r>
                    <a:rPr b="1" i="0" lang="en-GB" sz="1600" u="none" cap="none" strike="noStrike">
                      <a:solidFill>
                        <a:srgbClr val="CC0000"/>
                      </a:solidFill>
                      <a:latin typeface="Comfortaa"/>
                      <a:ea typeface="Comfortaa"/>
                      <a:cs typeface="Comfortaa"/>
                      <a:sym typeface="Comfortaa"/>
                    </a:rPr>
                    <a:t>C-ANCA</a:t>
                  </a:r>
                  <a:r>
                    <a:rPr b="1" i="0" lang="en-GB" sz="1600" u="none" cap="none" strike="noStrike">
                      <a:solidFill>
                        <a:srgbClr val="1C4587"/>
                      </a:solidFill>
                      <a:latin typeface="Comfortaa"/>
                      <a:ea typeface="Comfortaa"/>
                      <a:cs typeface="Comfortaa"/>
                      <a:sym typeface="Comfortaa"/>
                    </a:rPr>
                    <a:t>)</a:t>
                  </a:r>
                  <a:endParaRPr b="1" i="0" sz="1600" u="none" cap="none" strike="noStrike">
                    <a:solidFill>
                      <a:srgbClr val="1C4587"/>
                    </a:solidFill>
                    <a:latin typeface="Comfortaa"/>
                    <a:ea typeface="Comfortaa"/>
                    <a:cs typeface="Comfortaa"/>
                    <a:sym typeface="Comfortaa"/>
                  </a:endParaRPr>
                </a:p>
              </p:txBody>
            </p:sp>
            <p:grpSp>
              <p:nvGrpSpPr>
                <p:cNvPr id="192" name="Google Shape;192;p14"/>
                <p:cNvGrpSpPr/>
                <p:nvPr/>
              </p:nvGrpSpPr>
              <p:grpSpPr>
                <a:xfrm>
                  <a:off x="653950" y="8943302"/>
                  <a:ext cx="4762504" cy="2786700"/>
                  <a:chOff x="653950" y="8943302"/>
                  <a:chExt cx="4762504" cy="2786700"/>
                </a:xfrm>
              </p:grpSpPr>
              <p:sp>
                <p:nvSpPr>
                  <p:cNvPr id="193" name="Google Shape;193;p14"/>
                  <p:cNvSpPr txBox="1"/>
                  <p:nvPr/>
                </p:nvSpPr>
                <p:spPr>
                  <a:xfrm>
                    <a:off x="653950" y="8943302"/>
                    <a:ext cx="1600200" cy="2786700"/>
                  </a:xfrm>
                  <a:prstGeom prst="rect">
                    <a:avLst/>
                  </a:prstGeom>
                  <a:noFill/>
                  <a:ln cap="flat" cmpd="sng" w="19050">
                    <a:solidFill>
                      <a:srgbClr val="CCCCCC"/>
                    </a:solidFill>
                    <a:prstDash val="dash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b="1" i="0" lang="en-GB" sz="1500" u="none" cap="none" strike="noStrike">
                        <a:solidFill>
                          <a:srgbClr val="CC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rPr>
                      <a:t>Typical of Wagener granulomatosis</a:t>
                    </a:r>
                    <a:endParaRPr b="1" i="0" sz="1500" u="none" cap="none" strike="noStrike">
                      <a:solidFill>
                        <a:srgbClr val="CC0000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endParaRPr>
                  </a:p>
                </p:txBody>
              </p:sp>
              <p:cxnSp>
                <p:nvCxnSpPr>
                  <p:cNvPr id="194" name="Google Shape;194;p14"/>
                  <p:cNvCxnSpPr>
                    <a:stCxn id="191" idx="3"/>
                    <a:endCxn id="189" idx="0"/>
                  </p:cNvCxnSpPr>
                  <p:nvPr/>
                </p:nvCxnSpPr>
                <p:spPr>
                  <a:xfrm rot="-5400000">
                    <a:off x="4177304" y="8201382"/>
                    <a:ext cx="497100" cy="1981200"/>
                  </a:xfrm>
                  <a:prstGeom prst="bentConnector3">
                    <a:avLst>
                      <a:gd fmla="val 193522" name="adj1"/>
                    </a:avLst>
                  </a:prstGeom>
                  <a:noFill/>
                  <a:ln cap="flat" cmpd="sng" w="9525">
                    <a:solidFill>
                      <a:srgbClr val="CCCCCC"/>
                    </a:solidFill>
                    <a:prstDash val="solid"/>
                    <a:round/>
                    <a:headEnd len="sm" w="sm" type="none"/>
                    <a:tailEnd len="med" w="med" type="triangle"/>
                  </a:ln>
                </p:spPr>
              </p:cxnSp>
            </p:grpSp>
          </p:grpSp>
        </p:grpSp>
        <p:cxnSp>
          <p:nvCxnSpPr>
            <p:cNvPr id="195" name="Google Shape;195;p14"/>
            <p:cNvCxnSpPr>
              <a:stCxn id="191" idx="1"/>
              <a:endCxn id="193" idx="2"/>
            </p:cNvCxnSpPr>
            <p:nvPr/>
          </p:nvCxnSpPr>
          <p:spPr>
            <a:xfrm rot="5400000">
              <a:off x="2196104" y="10490982"/>
              <a:ext cx="497100" cy="1981200"/>
            </a:xfrm>
            <a:prstGeom prst="bentConnector3">
              <a:avLst>
                <a:gd fmla="val 193498" name="adj1"/>
              </a:avLst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196" name="Google Shape;196;p14"/>
          <p:cNvGrpSpPr/>
          <p:nvPr/>
        </p:nvGrpSpPr>
        <p:grpSpPr>
          <a:xfrm>
            <a:off x="647700" y="3966526"/>
            <a:ext cx="5562600" cy="1490085"/>
            <a:chOff x="653950" y="9786683"/>
            <a:chExt cx="5562600" cy="1943504"/>
          </a:xfrm>
        </p:grpSpPr>
        <p:grpSp>
          <p:nvGrpSpPr>
            <p:cNvPr id="197" name="Google Shape;197;p14"/>
            <p:cNvGrpSpPr/>
            <p:nvPr/>
          </p:nvGrpSpPr>
          <p:grpSpPr>
            <a:xfrm>
              <a:off x="653950" y="9786683"/>
              <a:ext cx="5562600" cy="1943504"/>
              <a:chOff x="653950" y="9786683"/>
              <a:chExt cx="5562600" cy="1943504"/>
            </a:xfrm>
          </p:grpSpPr>
          <p:sp>
            <p:nvSpPr>
              <p:cNvPr id="198" name="Google Shape;198;p14"/>
              <p:cNvSpPr txBox="1"/>
              <p:nvPr/>
            </p:nvSpPr>
            <p:spPr>
              <a:xfrm>
                <a:off x="4616350" y="9786787"/>
                <a:ext cx="1600200" cy="1943400"/>
              </a:xfrm>
              <a:prstGeom prst="rect">
                <a:avLst/>
              </a:prstGeom>
              <a:noFill/>
              <a:ln cap="flat" cmpd="sng" w="19050">
                <a:solidFill>
                  <a:srgbClr val="CCCCCC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GB" sz="15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Most of the autoantibodies are specific for myeloperoxidase (MPO)</a:t>
                </a:r>
                <a:endParaRPr b="0" i="0" sz="15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grpSp>
            <p:nvGrpSpPr>
              <p:cNvPr id="199" name="Google Shape;199;p14"/>
              <p:cNvGrpSpPr/>
              <p:nvPr/>
            </p:nvGrpSpPr>
            <p:grpSpPr>
              <a:xfrm>
                <a:off x="653950" y="9786683"/>
                <a:ext cx="4762500" cy="1943400"/>
                <a:chOff x="653950" y="9786683"/>
                <a:chExt cx="4762500" cy="1943400"/>
              </a:xfrm>
            </p:grpSpPr>
            <p:sp>
              <p:nvSpPr>
                <p:cNvPr id="200" name="Google Shape;200;p14"/>
                <p:cNvSpPr/>
                <p:nvPr/>
              </p:nvSpPr>
              <p:spPr>
                <a:xfrm>
                  <a:off x="2635150" y="10027488"/>
                  <a:ext cx="1600200" cy="1258500"/>
                </a:xfrm>
                <a:prstGeom prst="snip2DiagRect">
                  <a:avLst>
                    <a:gd fmla="val 0" name="adj1"/>
                    <a:gd fmla="val 16667" name="adj2"/>
                  </a:avLst>
                </a:prstGeom>
                <a:solidFill>
                  <a:srgbClr val="C9DAF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en-GB" sz="1600" u="none" cap="none" strike="noStrike">
                      <a:solidFill>
                        <a:srgbClr val="1C4587"/>
                      </a:solidFill>
                      <a:latin typeface="Comfortaa"/>
                      <a:ea typeface="Comfortaa"/>
                      <a:cs typeface="Comfortaa"/>
                      <a:sym typeface="Comfortaa"/>
                    </a:rPr>
                    <a:t>Perinuclear localization (P-ANCA)</a:t>
                  </a:r>
                  <a:endParaRPr b="1" i="0" sz="1600" u="none" cap="none" strike="noStrike">
                    <a:solidFill>
                      <a:srgbClr val="1C4587"/>
                    </a:solidFill>
                    <a:latin typeface="Comfortaa"/>
                    <a:ea typeface="Comfortaa"/>
                    <a:cs typeface="Comfortaa"/>
                    <a:sym typeface="Comfortaa"/>
                  </a:endParaRPr>
                </a:p>
              </p:txBody>
            </p:sp>
            <p:grpSp>
              <p:nvGrpSpPr>
                <p:cNvPr id="201" name="Google Shape;201;p14"/>
                <p:cNvGrpSpPr/>
                <p:nvPr/>
              </p:nvGrpSpPr>
              <p:grpSpPr>
                <a:xfrm>
                  <a:off x="653950" y="9786683"/>
                  <a:ext cx="4762500" cy="1943400"/>
                  <a:chOff x="653950" y="9786683"/>
                  <a:chExt cx="4762500" cy="1943400"/>
                </a:xfrm>
              </p:grpSpPr>
              <p:sp>
                <p:nvSpPr>
                  <p:cNvPr id="202" name="Google Shape;202;p14"/>
                  <p:cNvSpPr txBox="1"/>
                  <p:nvPr/>
                </p:nvSpPr>
                <p:spPr>
                  <a:xfrm>
                    <a:off x="653950" y="9786683"/>
                    <a:ext cx="1600200" cy="1943400"/>
                  </a:xfrm>
                  <a:prstGeom prst="rect">
                    <a:avLst/>
                  </a:prstGeom>
                  <a:noFill/>
                  <a:ln cap="flat" cmpd="sng" w="19050">
                    <a:solidFill>
                      <a:srgbClr val="CCCCCC"/>
                    </a:solidFill>
                    <a:prstDash val="dash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b="0" i="0" lang="en-GB" sz="15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rPr>
                      <a:t>Microscopic polyangiitis and churg-Strauss syndrome</a:t>
                    </a:r>
                    <a:r>
                      <a:rPr b="0" i="0" lang="en-GB"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rPr>
                      <a:t> </a:t>
                    </a:r>
                    <a:endParaRPr b="0" i="0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endParaRPr>
                  </a:p>
                </p:txBody>
              </p:sp>
              <p:cxnSp>
                <p:nvCxnSpPr>
                  <p:cNvPr id="203" name="Google Shape;203;p14"/>
                  <p:cNvCxnSpPr>
                    <a:stCxn id="200" idx="3"/>
                    <a:endCxn id="198" idx="0"/>
                  </p:cNvCxnSpPr>
                  <p:nvPr/>
                </p:nvCxnSpPr>
                <p:spPr>
                  <a:xfrm rot="-5400000">
                    <a:off x="4305550" y="8916588"/>
                    <a:ext cx="240600" cy="1981200"/>
                  </a:xfrm>
                  <a:prstGeom prst="bentConnector3">
                    <a:avLst>
                      <a:gd fmla="val 229129" name="adj1"/>
                    </a:avLst>
                  </a:prstGeom>
                  <a:noFill/>
                  <a:ln cap="flat" cmpd="sng" w="9525">
                    <a:solidFill>
                      <a:srgbClr val="CCCCCC"/>
                    </a:solidFill>
                    <a:prstDash val="solid"/>
                    <a:round/>
                    <a:headEnd len="sm" w="sm" type="none"/>
                    <a:tailEnd len="med" w="med" type="triangle"/>
                  </a:ln>
                </p:spPr>
              </p:cxnSp>
            </p:grpSp>
          </p:grpSp>
        </p:grpSp>
        <p:cxnSp>
          <p:nvCxnSpPr>
            <p:cNvPr id="204" name="Google Shape;204;p14"/>
            <p:cNvCxnSpPr>
              <a:stCxn id="200" idx="1"/>
              <a:endCxn id="202" idx="2"/>
            </p:cNvCxnSpPr>
            <p:nvPr/>
          </p:nvCxnSpPr>
          <p:spPr>
            <a:xfrm rot="5400000">
              <a:off x="2222650" y="10517388"/>
              <a:ext cx="444000" cy="1981200"/>
            </a:xfrm>
            <a:prstGeom prst="bentConnector3">
              <a:avLst>
                <a:gd fmla="val 169973" name="adj1"/>
              </a:avLst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pic>
        <p:nvPicPr>
          <p:cNvPr id="205" name="Google Shape;205;p14"/>
          <p:cNvPicPr preferRelativeResize="0"/>
          <p:nvPr/>
        </p:nvPicPr>
        <p:blipFill rotWithShape="1">
          <a:blip r:embed="rId3">
            <a:alphaModFix/>
          </a:blip>
          <a:srcRect b="3998" l="2375" r="2240" t="3021"/>
          <a:stretch/>
        </p:blipFill>
        <p:spPr>
          <a:xfrm>
            <a:off x="0" y="7941025"/>
            <a:ext cx="2831725" cy="196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4"/>
          <p:cNvPicPr preferRelativeResize="0"/>
          <p:nvPr/>
        </p:nvPicPr>
        <p:blipFill rotWithShape="1">
          <a:blip r:embed="rId4">
            <a:alphaModFix/>
          </a:blip>
          <a:srcRect b="5727" l="4530" r="2825" t="12552"/>
          <a:stretch/>
        </p:blipFill>
        <p:spPr>
          <a:xfrm>
            <a:off x="4077150" y="7941025"/>
            <a:ext cx="2831725" cy="196617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4"/>
          <p:cNvSpPr/>
          <p:nvPr/>
        </p:nvSpPr>
        <p:spPr>
          <a:xfrm>
            <a:off x="748425" y="7600150"/>
            <a:ext cx="1026300" cy="340800"/>
          </a:xfrm>
          <a:prstGeom prst="rect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1C4587"/>
                </a:solidFill>
                <a:latin typeface="Titillium Web"/>
                <a:ea typeface="Titillium Web"/>
                <a:cs typeface="Titillium Web"/>
                <a:sym typeface="Titillium Web"/>
              </a:rPr>
              <a:t>C-ANCA</a:t>
            </a:r>
            <a:endParaRPr b="1" i="0" sz="1400" u="none" cap="none" strike="noStrike">
              <a:solidFill>
                <a:srgbClr val="1C458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08" name="Google Shape;208;p14"/>
          <p:cNvSpPr/>
          <p:nvPr/>
        </p:nvSpPr>
        <p:spPr>
          <a:xfrm>
            <a:off x="4899600" y="7600125"/>
            <a:ext cx="1026300" cy="340800"/>
          </a:xfrm>
          <a:prstGeom prst="rect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1C4587"/>
                </a:solidFill>
                <a:latin typeface="Titillium Web"/>
                <a:ea typeface="Titillium Web"/>
                <a:cs typeface="Titillium Web"/>
                <a:sym typeface="Titillium Web"/>
              </a:rPr>
              <a:t>P-ANCA</a:t>
            </a:r>
            <a:endParaRPr b="1" i="0" sz="1400" u="none" cap="none" strike="noStrike">
              <a:solidFill>
                <a:srgbClr val="1C458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09" name="Google Shape;209;p14"/>
          <p:cNvGrpSpPr/>
          <p:nvPr/>
        </p:nvGrpSpPr>
        <p:grpSpPr>
          <a:xfrm>
            <a:off x="295631" y="6142437"/>
            <a:ext cx="6366935" cy="1009901"/>
            <a:chOff x="479702" y="8699389"/>
            <a:chExt cx="5898588" cy="1009800"/>
          </a:xfrm>
        </p:grpSpPr>
        <p:sp>
          <p:nvSpPr>
            <p:cNvPr id="210" name="Google Shape;210;p14"/>
            <p:cNvSpPr/>
            <p:nvPr/>
          </p:nvSpPr>
          <p:spPr>
            <a:xfrm flipH="1">
              <a:off x="479702" y="8699389"/>
              <a:ext cx="2949300" cy="1009800"/>
            </a:xfrm>
            <a:prstGeom prst="rect">
              <a:avLst/>
            </a:prstGeom>
            <a:solidFill>
              <a:srgbClr val="FBFBFB"/>
            </a:solidFill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GB" sz="15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ANCAs serve as useful diagnostic markers for the ANCA-associated vasculitides.</a:t>
              </a:r>
              <a:endParaRPr b="0" i="0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211" name="Google Shape;211;p14"/>
            <p:cNvSpPr/>
            <p:nvPr/>
          </p:nvSpPr>
          <p:spPr>
            <a:xfrm flipH="1">
              <a:off x="3140097" y="8699389"/>
              <a:ext cx="288900" cy="1009800"/>
            </a:xfrm>
            <a:prstGeom prst="homePlate">
              <a:avLst>
                <a:gd fmla="val 137634" name="adj"/>
              </a:avLst>
            </a:pr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212" name="Google Shape;212;p14"/>
            <p:cNvSpPr/>
            <p:nvPr/>
          </p:nvSpPr>
          <p:spPr>
            <a:xfrm flipH="1">
              <a:off x="3428990" y="8699389"/>
              <a:ext cx="2949300" cy="1009800"/>
            </a:xfrm>
            <a:prstGeom prst="rect">
              <a:avLst/>
            </a:prstGeom>
            <a:solidFill>
              <a:srgbClr val="FBFBFB"/>
            </a:solidFill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GB" sz="15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Their levels can reflect the degree of inflammatory activity.</a:t>
              </a:r>
              <a:endParaRPr b="1" i="0" sz="1600" u="none" cap="none" strike="noStrike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3428997" y="8699389"/>
              <a:ext cx="288900" cy="1009800"/>
            </a:xfrm>
            <a:prstGeom prst="homePlate">
              <a:avLst>
                <a:gd fmla="val 137634" name="adj"/>
              </a:avLst>
            </a:prstGeom>
            <a:solidFill>
              <a:srgbClr val="E0EA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</p:grpSp>
      <p:sp>
        <p:nvSpPr>
          <p:cNvPr id="214" name="Google Shape;214;p14"/>
          <p:cNvSpPr txBox="1"/>
          <p:nvPr/>
        </p:nvSpPr>
        <p:spPr>
          <a:xfrm>
            <a:off x="-152768" y="1105811"/>
            <a:ext cx="54864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(Male slide)</a:t>
            </a:r>
            <a:endParaRPr b="1" i="0" sz="1400" u="none" cap="none" strike="noStrike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4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Girls don’t skip!</a:t>
            </a:r>
            <a:endParaRPr b="1" i="0" sz="1400" u="none" cap="none" strike="noStrike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