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Garamond"/>
      <p:regular r:id="rId38"/>
      <p:bold r:id="rId39"/>
      <p:italic r:id="rId40"/>
      <p:boldItalic r:id="rId41"/>
    </p:embeddedFont>
    <p:embeddedFont>
      <p:font typeface="Bree Serif"/>
      <p:regular r:id="rId42"/>
    </p:embeddedFont>
    <p:embeddedFont>
      <p:font typeface="Ex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E55318-F331-4BBB-9277-F0740D511533}">
  <a:tblStyle styleId="{A6E55318-F331-4BBB-9277-F0740D5115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italic.fntdata"/><Relationship Id="rId20" Type="http://schemas.openxmlformats.org/officeDocument/2006/relationships/slide" Target="slides/slide13.xml"/><Relationship Id="rId42" Type="http://schemas.openxmlformats.org/officeDocument/2006/relationships/font" Target="fonts/BreeSerif-regular.fntdata"/><Relationship Id="rId41" Type="http://schemas.openxmlformats.org/officeDocument/2006/relationships/font" Target="fonts/Garamond-boldItalic.fntdata"/><Relationship Id="rId22" Type="http://schemas.openxmlformats.org/officeDocument/2006/relationships/slide" Target="slides/slide15.xml"/><Relationship Id="rId44" Type="http://schemas.openxmlformats.org/officeDocument/2006/relationships/font" Target="fonts/Exo-bold.fntdata"/><Relationship Id="rId21" Type="http://schemas.openxmlformats.org/officeDocument/2006/relationships/slide" Target="slides/slide14.xml"/><Relationship Id="rId43" Type="http://schemas.openxmlformats.org/officeDocument/2006/relationships/font" Target="fonts/Exo-regular.fntdata"/><Relationship Id="rId24" Type="http://schemas.openxmlformats.org/officeDocument/2006/relationships/slide" Target="slides/slide17.xml"/><Relationship Id="rId46" Type="http://schemas.openxmlformats.org/officeDocument/2006/relationships/font" Target="fonts/Exo-boldItalic.fntdata"/><Relationship Id="rId23" Type="http://schemas.openxmlformats.org/officeDocument/2006/relationships/slide" Target="slides/slide16.xml"/><Relationship Id="rId45" Type="http://schemas.openxmlformats.org/officeDocument/2006/relationships/font" Target="fonts/Ex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Garamond-bold.fntdata"/><Relationship Id="rId16" Type="http://schemas.openxmlformats.org/officeDocument/2006/relationships/slide" Target="slides/slide9.xml"/><Relationship Id="rId38" Type="http://schemas.openxmlformats.org/officeDocument/2006/relationships/font" Target="fonts/Garamond-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69d1e6a9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69d1e6a9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67b9998f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167b9998f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67b9998f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167b9998f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67b9998f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67b9998f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67b9998f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167b9998f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167b9998f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167b9998f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82ea501bb9f1c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82ea501bb9f1c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0d3ad87548b487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0d3ad87548b48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407eb1797c01183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07eb1797c01183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ccb063ad84446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ccb063ad84446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7bffce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7bffce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407eb1797c01183a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07eb1797c01183a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407eb1797c01183a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07eb1797c01183a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5bfe83925c6c908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5bfe83925c6c908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5bfe83925c6c908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5bfe83925c6c908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532831ef35057e5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532831ef35057e5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407eb1797c01183a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07eb1797c01183a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407eb1797c01183a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407eb1797c01183a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72d6d56d14ffe19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72d6d56d14ffe19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1769b78be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1769b78be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1769b78be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1769b78be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769b78be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769b78be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16b5ffc4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16b5ffc4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7b4a2533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7b4a2533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7b4a2533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7b4a2533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7b4a2533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7b4a2533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7b4a2533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7b4a2533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67b9998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67b9998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67b9998f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67b9998f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rot="5400000">
            <a:off x="2217350" y="2368475"/>
            <a:ext cx="3855000" cy="151200"/>
          </a:xfrm>
          <a:prstGeom prst="rect">
            <a:avLst/>
          </a:prstGeom>
          <a:solidFill>
            <a:srgbClr val="D05C5C">
              <a:alpha val="69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blip>
          <a:srcRect b="0" l="52258" r="0" t="0"/>
          <a:stretch/>
        </p:blipFill>
        <p:spPr>
          <a:xfrm>
            <a:off x="2314729" y="733925"/>
            <a:ext cx="1704874" cy="3420301"/>
          </a:xfrm>
          <a:prstGeom prst="rect">
            <a:avLst/>
          </a:prstGeom>
          <a:noFill/>
          <a:ln>
            <a:noFill/>
          </a:ln>
        </p:spPr>
      </p:pic>
      <p:pic>
        <p:nvPicPr>
          <p:cNvPr id="13" name="Google Shape;13;p2"/>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pic>
        <p:nvPicPr>
          <p:cNvPr id="14" name="Google Shape;14;p2"/>
          <p:cNvPicPr preferRelativeResize="0"/>
          <p:nvPr/>
        </p:nvPicPr>
        <p:blipFill>
          <a:blip r:embed="rId4">
            <a:alphaModFix/>
          </a:blip>
          <a:stretch>
            <a:fillRect/>
          </a:stretch>
        </p:blipFill>
        <p:spPr>
          <a:xfrm>
            <a:off x="8057625" y="94025"/>
            <a:ext cx="976900" cy="976900"/>
          </a:xfrm>
          <a:prstGeom prst="rect">
            <a:avLst/>
          </a:prstGeom>
          <a:noFill/>
          <a:ln>
            <a:noFill/>
          </a:ln>
        </p:spPr>
      </p:pic>
      <p:pic>
        <p:nvPicPr>
          <p:cNvPr id="15" name="Google Shape;15;p2"/>
          <p:cNvPicPr preferRelativeResize="0"/>
          <p:nvPr/>
        </p:nvPicPr>
        <p:blipFill>
          <a:blip r:embed="rId5">
            <a:alphaModFix/>
          </a:blip>
          <a:stretch>
            <a:fillRect/>
          </a:stretch>
        </p:blipFill>
        <p:spPr>
          <a:xfrm>
            <a:off x="6550851" y="-264951"/>
            <a:ext cx="1600800" cy="1600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61" name="Google Shape;61;p14"/>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62" name="Google Shape;62;p14"/>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6"/>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4" name="Google Shape;74;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6" name="Shape 76"/>
        <p:cNvGrpSpPr/>
        <p:nvPr/>
      </p:nvGrpSpPr>
      <p:grpSpPr>
        <a:xfrm>
          <a:off x="0" y="0"/>
          <a:ext cx="0" cy="0"/>
          <a:chOff x="0" y="0"/>
          <a:chExt cx="0" cy="0"/>
        </a:xfrm>
      </p:grpSpPr>
      <p:sp>
        <p:nvSpPr>
          <p:cNvPr id="77" name="Google Shape;77;p18"/>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9"/>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 name="Google Shape;84;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8" name="Google Shape;8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Google Shape;92;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7" name="Google Shape;9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0" name="Google Shape;100;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15.jp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6.jp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nvSpPr>
        <p:spPr>
          <a:xfrm>
            <a:off x="4889025" y="1834525"/>
            <a:ext cx="3878100" cy="88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666666"/>
                </a:solidFill>
                <a:latin typeface="Bree Serif"/>
                <a:ea typeface="Bree Serif"/>
                <a:cs typeface="Bree Serif"/>
                <a:sym typeface="Bree Serif"/>
              </a:rPr>
              <a:t>Contractile Mechanism in  Cardiac Muscles</a:t>
            </a:r>
            <a:endParaRPr sz="2500">
              <a:solidFill>
                <a:srgbClr val="666666"/>
              </a:solidFill>
              <a:latin typeface="Bree Serif"/>
              <a:ea typeface="Bree Serif"/>
              <a:cs typeface="Bree Serif"/>
              <a:sym typeface="Bree Serif"/>
            </a:endParaRPr>
          </a:p>
        </p:txBody>
      </p:sp>
      <p:sp>
        <p:nvSpPr>
          <p:cNvPr id="109" name="Google Shape;109;p26"/>
          <p:cNvSpPr txBox="1"/>
          <p:nvPr/>
        </p:nvSpPr>
        <p:spPr>
          <a:xfrm>
            <a:off x="6140025" y="2528000"/>
            <a:ext cx="137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rPr>
              <a:t>____________</a:t>
            </a:r>
            <a:endParaRPr>
              <a:solidFill>
                <a:srgbClr val="666666"/>
              </a:solidFill>
            </a:endParaRPr>
          </a:p>
        </p:txBody>
      </p:sp>
      <p:pic>
        <p:nvPicPr>
          <p:cNvPr id="110" name="Google Shape;110;p26"/>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sp>
        <p:nvSpPr>
          <p:cNvPr id="111" name="Google Shape;111;p26"/>
          <p:cNvSpPr txBox="1"/>
          <p:nvPr/>
        </p:nvSpPr>
        <p:spPr>
          <a:xfrm>
            <a:off x="6027675" y="2975650"/>
            <a:ext cx="16008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latin typeface="Bree Serif"/>
                <a:ea typeface="Bree Serif"/>
                <a:cs typeface="Bree Serif"/>
                <a:sym typeface="Bree Serif"/>
              </a:rPr>
              <a:t>Color Index:</a:t>
            </a:r>
            <a:endParaRPr>
              <a:solidFill>
                <a:srgbClr val="666666"/>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chemeClr val="dk1"/>
                </a:solidFill>
                <a:latin typeface="Bree Serif"/>
                <a:ea typeface="Bree Serif"/>
                <a:cs typeface="Bree Serif"/>
                <a:sym typeface="Bree Serif"/>
              </a:rPr>
              <a:t>Main Text</a:t>
            </a:r>
            <a:endParaRPr sz="1300">
              <a:solidFill>
                <a:schemeClr val="dk1"/>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FF0000"/>
                </a:solidFill>
                <a:latin typeface="Bree Serif"/>
                <a:ea typeface="Bree Serif"/>
                <a:cs typeface="Bree Serif"/>
                <a:sym typeface="Bree Serif"/>
              </a:rPr>
              <a:t>Important</a:t>
            </a:r>
            <a:endParaRPr sz="1300">
              <a:solidFill>
                <a:srgbClr val="FF000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C27BA0"/>
                </a:solidFill>
                <a:latin typeface="Bree Serif"/>
                <a:ea typeface="Bree Serif"/>
                <a:cs typeface="Bree Serif"/>
                <a:sym typeface="Bree Serif"/>
              </a:rPr>
              <a:t>Girl’s Slides</a:t>
            </a:r>
            <a:endParaRPr sz="1300">
              <a:solidFill>
                <a:srgbClr val="C27BA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FA8DC"/>
                </a:solidFill>
                <a:latin typeface="Bree Serif"/>
                <a:ea typeface="Bree Serif"/>
                <a:cs typeface="Bree Serif"/>
                <a:sym typeface="Bree Serif"/>
              </a:rPr>
              <a:t>Boy’s Slides</a:t>
            </a:r>
            <a:endParaRPr sz="1300">
              <a:solidFill>
                <a:srgbClr val="6FA8DC"/>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AA84F"/>
                </a:solidFill>
                <a:latin typeface="Bree Serif"/>
                <a:ea typeface="Bree Serif"/>
                <a:cs typeface="Bree Serif"/>
                <a:sym typeface="Bree Serif"/>
              </a:rPr>
              <a:t>Dr’s Notes</a:t>
            </a:r>
            <a:endParaRPr sz="1300">
              <a:solidFill>
                <a:srgbClr val="6AA84F"/>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999999"/>
                </a:solidFill>
                <a:latin typeface="Bree Serif"/>
                <a:ea typeface="Bree Serif"/>
                <a:cs typeface="Bree Serif"/>
                <a:sym typeface="Bree Serif"/>
              </a:rPr>
              <a:t>Extra Info</a:t>
            </a:r>
            <a:endParaRPr>
              <a:solidFill>
                <a:srgbClr val="666666"/>
              </a:solidFill>
              <a:latin typeface="Bree Serif"/>
              <a:ea typeface="Bree Serif"/>
              <a:cs typeface="Bree Serif"/>
              <a:sym typeface="Bree Serif"/>
            </a:endParaRPr>
          </a:p>
        </p:txBody>
      </p:sp>
      <p:pic>
        <p:nvPicPr>
          <p:cNvPr id="112" name="Google Shape;112;p26"/>
          <p:cNvPicPr preferRelativeResize="0"/>
          <p:nvPr/>
        </p:nvPicPr>
        <p:blipFill>
          <a:blip r:embed="rId4">
            <a:alphaModFix/>
          </a:blip>
          <a:stretch>
            <a:fillRect/>
          </a:stretch>
        </p:blipFill>
        <p:spPr>
          <a:xfrm>
            <a:off x="370300" y="3252750"/>
            <a:ext cx="1330176" cy="1173875"/>
          </a:xfrm>
          <a:prstGeom prst="rect">
            <a:avLst/>
          </a:prstGeom>
          <a:noFill/>
          <a:ln>
            <a:noFill/>
          </a:ln>
        </p:spPr>
      </p:pic>
      <p:sp>
        <p:nvSpPr>
          <p:cNvPr id="113" name="Google Shape;113;p26"/>
          <p:cNvSpPr txBox="1"/>
          <p:nvPr/>
        </p:nvSpPr>
        <p:spPr>
          <a:xfrm>
            <a:off x="427289" y="4426625"/>
            <a:ext cx="1216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E9E9E"/>
                </a:solidFill>
              </a:rPr>
              <a:t>Cardiac muscle in green &amp; </a:t>
            </a:r>
            <a:r>
              <a:rPr lang="en" sz="900">
                <a:solidFill>
                  <a:srgbClr val="9E9E9E"/>
                </a:solidFill>
              </a:rPr>
              <a:t>capillary</a:t>
            </a:r>
            <a:r>
              <a:rPr lang="en" sz="900">
                <a:solidFill>
                  <a:srgbClr val="9E9E9E"/>
                </a:solidFill>
              </a:rPr>
              <a:t> in red using TEM!!</a:t>
            </a:r>
            <a:endParaRPr sz="900">
              <a:solidFill>
                <a:srgbClr val="9E9E9E"/>
              </a:solidFill>
            </a:endParaRPr>
          </a:p>
        </p:txBody>
      </p:sp>
      <p:sp>
        <p:nvSpPr>
          <p:cNvPr id="114" name="Google Shape;114;p26"/>
          <p:cNvSpPr txBox="1"/>
          <p:nvPr/>
        </p:nvSpPr>
        <p:spPr>
          <a:xfrm>
            <a:off x="2038075" y="4804800"/>
            <a:ext cx="58206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Bree Serif"/>
                <a:ea typeface="Bree Serif"/>
                <a:cs typeface="Bree Serif"/>
                <a:sym typeface="Bree Serif"/>
              </a:rPr>
              <a:t>“ For further explanation, you should check Female’s powerpoint slides speaker’s notes”</a:t>
            </a:r>
            <a:endParaRPr sz="1000">
              <a:solidFill>
                <a:schemeClr val="dk1"/>
              </a:solidFill>
              <a:latin typeface="Bree Serif"/>
              <a:ea typeface="Bree Serif"/>
              <a:cs typeface="Bree Serif"/>
              <a:sym typeface="Bree Serif"/>
            </a:endParaRPr>
          </a:p>
        </p:txBody>
      </p:sp>
      <p:pic>
        <p:nvPicPr>
          <p:cNvPr id="115" name="Google Shape;115;p26"/>
          <p:cNvPicPr preferRelativeResize="0"/>
          <p:nvPr/>
        </p:nvPicPr>
        <p:blipFill>
          <a:blip r:embed="rId5">
            <a:alphaModFix/>
          </a:blip>
          <a:stretch>
            <a:fillRect/>
          </a:stretch>
        </p:blipFill>
        <p:spPr>
          <a:xfrm>
            <a:off x="5717200" y="133250"/>
            <a:ext cx="1216200" cy="9073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150375" y="243375"/>
            <a:ext cx="5120100" cy="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Physiology of Cardiac Muscle</a:t>
            </a:r>
            <a:endParaRPr b="1" sz="2720">
              <a:solidFill>
                <a:srgbClr val="D05C5C"/>
              </a:solidFill>
              <a:latin typeface="Bree Serif"/>
              <a:ea typeface="Bree Serif"/>
              <a:cs typeface="Bree Serif"/>
              <a:sym typeface="Bree Serif"/>
            </a:endParaRPr>
          </a:p>
        </p:txBody>
      </p:sp>
      <p:cxnSp>
        <p:nvCxnSpPr>
          <p:cNvPr id="265" name="Google Shape;265;p35"/>
          <p:cNvCxnSpPr>
            <a:stCxn id="266" idx="2"/>
            <a:endCxn id="267" idx="1"/>
          </p:cNvCxnSpPr>
          <p:nvPr/>
        </p:nvCxnSpPr>
        <p:spPr>
          <a:xfrm>
            <a:off x="561975" y="2759749"/>
            <a:ext cx="857100" cy="600"/>
          </a:xfrm>
          <a:prstGeom prst="bentConnector3">
            <a:avLst>
              <a:gd fmla="val 49997" name="adj1"/>
            </a:avLst>
          </a:prstGeom>
          <a:noFill/>
          <a:ln cap="flat" cmpd="sng" w="9525">
            <a:solidFill>
              <a:srgbClr val="D05C5C"/>
            </a:solidFill>
            <a:prstDash val="solid"/>
            <a:round/>
            <a:headEnd len="sm" w="sm" type="none"/>
            <a:tailEnd len="sm" w="sm" type="none"/>
          </a:ln>
        </p:spPr>
      </p:cxnSp>
      <p:cxnSp>
        <p:nvCxnSpPr>
          <p:cNvPr id="268" name="Google Shape;268;p35"/>
          <p:cNvCxnSpPr>
            <a:stCxn id="266" idx="2"/>
            <a:endCxn id="269" idx="1"/>
          </p:cNvCxnSpPr>
          <p:nvPr/>
        </p:nvCxnSpPr>
        <p:spPr>
          <a:xfrm flipH="1" rot="10800000">
            <a:off x="561975" y="1264549"/>
            <a:ext cx="857100" cy="1495200"/>
          </a:xfrm>
          <a:prstGeom prst="bentConnector3">
            <a:avLst>
              <a:gd fmla="val 49998" name="adj1"/>
            </a:avLst>
          </a:prstGeom>
          <a:noFill/>
          <a:ln cap="flat" cmpd="sng" w="9525">
            <a:solidFill>
              <a:srgbClr val="D05C5C"/>
            </a:solidFill>
            <a:prstDash val="solid"/>
            <a:round/>
            <a:headEnd len="sm" w="sm" type="none"/>
            <a:tailEnd len="sm" w="sm" type="none"/>
          </a:ln>
        </p:spPr>
      </p:cxnSp>
      <p:sp>
        <p:nvSpPr>
          <p:cNvPr id="266" name="Google Shape;266;p35"/>
          <p:cNvSpPr/>
          <p:nvPr/>
        </p:nvSpPr>
        <p:spPr>
          <a:xfrm rot="-5400000">
            <a:off x="-1025325" y="2553949"/>
            <a:ext cx="2763000" cy="411600"/>
          </a:xfrm>
          <a:prstGeom prst="roundRect">
            <a:avLst>
              <a:gd fmla="val 16667" name="adj"/>
            </a:avLst>
          </a:prstGeom>
          <a:solidFill>
            <a:srgbClr val="D05C5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a:solidFill>
                  <a:srgbClr val="FFFFFF"/>
                </a:solidFill>
                <a:latin typeface="Exo"/>
                <a:ea typeface="Exo"/>
                <a:cs typeface="Exo"/>
                <a:sym typeface="Exo"/>
              </a:rPr>
              <a:t>Types of heart muscle</a:t>
            </a:r>
            <a:endParaRPr b="1">
              <a:solidFill>
                <a:srgbClr val="FFFFFF"/>
              </a:solidFill>
              <a:latin typeface="Exo"/>
              <a:ea typeface="Exo"/>
              <a:cs typeface="Exo"/>
              <a:sym typeface="Exo"/>
            </a:endParaRPr>
          </a:p>
        </p:txBody>
      </p:sp>
      <p:sp>
        <p:nvSpPr>
          <p:cNvPr id="269" name="Google Shape;269;p35"/>
          <p:cNvSpPr/>
          <p:nvPr/>
        </p:nvSpPr>
        <p:spPr>
          <a:xfrm>
            <a:off x="1419036" y="1040525"/>
            <a:ext cx="1582800" cy="447900"/>
          </a:xfrm>
          <a:prstGeom prst="roundRect">
            <a:avLst>
              <a:gd fmla="val 16667" name="adj"/>
            </a:avLst>
          </a:prstGeom>
          <a:solidFill>
            <a:srgbClr val="EA9999"/>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a:solidFill>
                  <a:srgbClr val="FFFFFF"/>
                </a:solidFill>
                <a:latin typeface="Exo"/>
                <a:ea typeface="Exo"/>
                <a:cs typeface="Exo"/>
                <a:sym typeface="Exo"/>
              </a:rPr>
              <a:t>Atrial</a:t>
            </a:r>
            <a:endParaRPr b="1">
              <a:solidFill>
                <a:srgbClr val="FFFFFF"/>
              </a:solidFill>
              <a:latin typeface="Exo"/>
              <a:ea typeface="Exo"/>
              <a:cs typeface="Exo"/>
              <a:sym typeface="Exo"/>
            </a:endParaRPr>
          </a:p>
        </p:txBody>
      </p:sp>
      <p:sp>
        <p:nvSpPr>
          <p:cNvPr id="267" name="Google Shape;267;p35"/>
          <p:cNvSpPr/>
          <p:nvPr/>
        </p:nvSpPr>
        <p:spPr>
          <a:xfrm>
            <a:off x="1419021" y="2535797"/>
            <a:ext cx="1582800" cy="447900"/>
          </a:xfrm>
          <a:prstGeom prst="roundRect">
            <a:avLst>
              <a:gd fmla="val 16667" name="adj"/>
            </a:avLst>
          </a:prstGeom>
          <a:solidFill>
            <a:srgbClr val="EA9999"/>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lang="en">
                <a:solidFill>
                  <a:schemeClr val="lt1"/>
                </a:solidFill>
                <a:latin typeface="Bree Serif"/>
                <a:ea typeface="Bree Serif"/>
                <a:cs typeface="Bree Serif"/>
                <a:sym typeface="Bree Serif"/>
              </a:rPr>
              <a:t>Excitatory and</a:t>
            </a:r>
            <a:endParaRPr>
              <a:solidFill>
                <a:schemeClr val="lt1"/>
              </a:solidFill>
              <a:latin typeface="Bree Serif"/>
              <a:ea typeface="Bree Serif"/>
              <a:cs typeface="Bree Serif"/>
              <a:sym typeface="Bree Serif"/>
            </a:endParaRPr>
          </a:p>
          <a:p>
            <a:pPr indent="0" lvl="0" marL="0" rtl="0" algn="ctr">
              <a:spcBef>
                <a:spcPts val="0"/>
              </a:spcBef>
              <a:spcAft>
                <a:spcPts val="0"/>
              </a:spcAft>
              <a:buNone/>
            </a:pPr>
            <a:r>
              <a:rPr lang="en">
                <a:solidFill>
                  <a:schemeClr val="lt1"/>
                </a:solidFill>
                <a:latin typeface="Bree Serif"/>
                <a:ea typeface="Bree Serif"/>
                <a:cs typeface="Bree Serif"/>
                <a:sym typeface="Bree Serif"/>
              </a:rPr>
              <a:t> conductive</a:t>
            </a:r>
            <a:r>
              <a:rPr b="1" lang="en">
                <a:solidFill>
                  <a:schemeClr val="lt1"/>
                </a:solidFill>
                <a:latin typeface="Bree Serif"/>
                <a:ea typeface="Bree Serif"/>
                <a:cs typeface="Bree Serif"/>
                <a:sym typeface="Bree Serif"/>
              </a:rPr>
              <a:t> </a:t>
            </a:r>
            <a:endParaRPr b="1">
              <a:solidFill>
                <a:schemeClr val="lt1"/>
              </a:solidFill>
              <a:latin typeface="Bree Serif"/>
              <a:ea typeface="Bree Serif"/>
              <a:cs typeface="Bree Serif"/>
              <a:sym typeface="Bree Serif"/>
            </a:endParaRPr>
          </a:p>
        </p:txBody>
      </p:sp>
      <p:sp>
        <p:nvSpPr>
          <p:cNvPr id="270" name="Google Shape;270;p35"/>
          <p:cNvSpPr/>
          <p:nvPr/>
        </p:nvSpPr>
        <p:spPr>
          <a:xfrm>
            <a:off x="3622579" y="1950489"/>
            <a:ext cx="1545000" cy="4434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a:solidFill>
                  <a:srgbClr val="FFFFFF"/>
                </a:solidFill>
                <a:latin typeface="Exo"/>
                <a:ea typeface="Exo"/>
                <a:cs typeface="Exo"/>
                <a:sym typeface="Exo"/>
              </a:rPr>
              <a:t>Automatic</a:t>
            </a:r>
            <a:endParaRPr b="1">
              <a:solidFill>
                <a:srgbClr val="FFFFFF"/>
              </a:solidFill>
              <a:latin typeface="Exo"/>
              <a:ea typeface="Exo"/>
              <a:cs typeface="Exo"/>
              <a:sym typeface="Exo"/>
            </a:endParaRPr>
          </a:p>
        </p:txBody>
      </p:sp>
      <p:sp>
        <p:nvSpPr>
          <p:cNvPr id="271" name="Google Shape;271;p35"/>
          <p:cNvSpPr/>
          <p:nvPr/>
        </p:nvSpPr>
        <p:spPr>
          <a:xfrm>
            <a:off x="3622579" y="2969568"/>
            <a:ext cx="1545000" cy="4434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a:solidFill>
                  <a:srgbClr val="FFFFFF"/>
                </a:solidFill>
                <a:latin typeface="Exo"/>
                <a:ea typeface="Exo"/>
                <a:cs typeface="Exo"/>
                <a:sym typeface="Exo"/>
              </a:rPr>
              <a:t>Conduction</a:t>
            </a:r>
            <a:endParaRPr b="1">
              <a:solidFill>
                <a:srgbClr val="FFFFFF"/>
              </a:solidFill>
              <a:latin typeface="Exo"/>
              <a:ea typeface="Exo"/>
              <a:cs typeface="Exo"/>
              <a:sym typeface="Exo"/>
            </a:endParaRPr>
          </a:p>
        </p:txBody>
      </p:sp>
      <p:cxnSp>
        <p:nvCxnSpPr>
          <p:cNvPr id="272" name="Google Shape;272;p35"/>
          <p:cNvCxnSpPr>
            <a:stCxn id="267" idx="3"/>
            <a:endCxn id="270" idx="1"/>
          </p:cNvCxnSpPr>
          <p:nvPr/>
        </p:nvCxnSpPr>
        <p:spPr>
          <a:xfrm flipH="1" rot="10800000">
            <a:off x="3001821" y="2172047"/>
            <a:ext cx="620700" cy="587700"/>
          </a:xfrm>
          <a:prstGeom prst="bentConnector3">
            <a:avLst>
              <a:gd fmla="val 50005" name="adj1"/>
            </a:avLst>
          </a:prstGeom>
          <a:noFill/>
          <a:ln cap="flat" cmpd="sng" w="9525">
            <a:solidFill>
              <a:srgbClr val="EA9999"/>
            </a:solidFill>
            <a:prstDash val="solid"/>
            <a:round/>
            <a:headEnd len="sm" w="sm" type="none"/>
            <a:tailEnd len="sm" w="sm" type="none"/>
          </a:ln>
        </p:spPr>
      </p:cxnSp>
      <p:cxnSp>
        <p:nvCxnSpPr>
          <p:cNvPr id="273" name="Google Shape;273;p35"/>
          <p:cNvCxnSpPr>
            <a:stCxn id="267" idx="3"/>
            <a:endCxn id="271" idx="1"/>
          </p:cNvCxnSpPr>
          <p:nvPr/>
        </p:nvCxnSpPr>
        <p:spPr>
          <a:xfrm>
            <a:off x="3001821" y="2759747"/>
            <a:ext cx="620700" cy="431400"/>
          </a:xfrm>
          <a:prstGeom prst="bentConnector3">
            <a:avLst>
              <a:gd fmla="val 50005" name="adj1"/>
            </a:avLst>
          </a:prstGeom>
          <a:noFill/>
          <a:ln cap="flat" cmpd="sng" w="9525">
            <a:solidFill>
              <a:srgbClr val="EA9999"/>
            </a:solidFill>
            <a:prstDash val="solid"/>
            <a:round/>
            <a:headEnd len="sm" w="sm" type="none"/>
            <a:tailEnd len="sm" w="sm" type="none"/>
          </a:ln>
        </p:spPr>
      </p:cxnSp>
      <p:cxnSp>
        <p:nvCxnSpPr>
          <p:cNvPr id="274" name="Google Shape;274;p35"/>
          <p:cNvCxnSpPr>
            <a:stCxn id="266" idx="2"/>
            <a:endCxn id="275" idx="1"/>
          </p:cNvCxnSpPr>
          <p:nvPr/>
        </p:nvCxnSpPr>
        <p:spPr>
          <a:xfrm>
            <a:off x="561975" y="2759749"/>
            <a:ext cx="857100" cy="1782300"/>
          </a:xfrm>
          <a:prstGeom prst="bentConnector3">
            <a:avLst>
              <a:gd fmla="val 49998" name="adj1"/>
            </a:avLst>
          </a:prstGeom>
          <a:noFill/>
          <a:ln cap="flat" cmpd="sng" w="9525">
            <a:solidFill>
              <a:srgbClr val="D05C5C"/>
            </a:solidFill>
            <a:prstDash val="solid"/>
            <a:round/>
            <a:headEnd len="sm" w="sm" type="none"/>
            <a:tailEnd len="sm" w="sm" type="none"/>
          </a:ln>
        </p:spPr>
      </p:cxnSp>
      <p:sp>
        <p:nvSpPr>
          <p:cNvPr id="275" name="Google Shape;275;p35"/>
          <p:cNvSpPr/>
          <p:nvPr/>
        </p:nvSpPr>
        <p:spPr>
          <a:xfrm>
            <a:off x="1419036" y="4318081"/>
            <a:ext cx="1582800" cy="447900"/>
          </a:xfrm>
          <a:prstGeom prst="roundRect">
            <a:avLst>
              <a:gd fmla="val 16667" name="adj"/>
            </a:avLst>
          </a:prstGeom>
          <a:solidFill>
            <a:srgbClr val="EA9999"/>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Exo"/>
                <a:ea typeface="Exo"/>
                <a:cs typeface="Exo"/>
                <a:sym typeface="Exo"/>
              </a:rPr>
              <a:t>Ventricular</a:t>
            </a:r>
            <a:endParaRPr b="1">
              <a:solidFill>
                <a:srgbClr val="FFFFFF"/>
              </a:solidFill>
              <a:latin typeface="Exo"/>
              <a:ea typeface="Exo"/>
              <a:cs typeface="Exo"/>
              <a:sym typeface="Exo"/>
            </a:endParaRPr>
          </a:p>
        </p:txBody>
      </p:sp>
      <p:sp>
        <p:nvSpPr>
          <p:cNvPr id="276" name="Google Shape;276;p35"/>
          <p:cNvSpPr txBox="1"/>
          <p:nvPr/>
        </p:nvSpPr>
        <p:spPr>
          <a:xfrm>
            <a:off x="5167491" y="1989378"/>
            <a:ext cx="4251600" cy="369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200">
                <a:solidFill>
                  <a:schemeClr val="dk1"/>
                </a:solidFill>
                <a:latin typeface="Bree Serif"/>
                <a:ea typeface="Bree Serif"/>
                <a:cs typeface="Bree Serif"/>
                <a:sym typeface="Bree Serif"/>
              </a:rPr>
              <a:t>rhythmical electrical discharge in form of APs (SA node)</a:t>
            </a:r>
            <a:endParaRPr sz="1200">
              <a:solidFill>
                <a:schemeClr val="dk1"/>
              </a:solidFill>
              <a:latin typeface="Bree Serif"/>
              <a:ea typeface="Bree Serif"/>
              <a:cs typeface="Bree Serif"/>
              <a:sym typeface="Bree Serif"/>
            </a:endParaRPr>
          </a:p>
        </p:txBody>
      </p:sp>
      <p:sp>
        <p:nvSpPr>
          <p:cNvPr id="277" name="Google Shape;277;p35"/>
          <p:cNvSpPr txBox="1"/>
          <p:nvPr/>
        </p:nvSpPr>
        <p:spPr>
          <a:xfrm>
            <a:off x="5216783" y="3008475"/>
            <a:ext cx="3086400" cy="369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200">
                <a:solidFill>
                  <a:schemeClr val="dk1"/>
                </a:solidFill>
                <a:latin typeface="Bree Serif"/>
                <a:ea typeface="Bree Serif"/>
                <a:cs typeface="Bree Serif"/>
                <a:sym typeface="Bree Serif"/>
              </a:rPr>
              <a:t>of APs through heart (conductive fibers)</a:t>
            </a:r>
            <a:endParaRPr sz="1200">
              <a:solidFill>
                <a:schemeClr val="dk1"/>
              </a:solidFill>
              <a:latin typeface="Bree Serif"/>
              <a:ea typeface="Bree Serif"/>
              <a:cs typeface="Bree Serif"/>
              <a:sym typeface="Bree Serif"/>
            </a:endParaRPr>
          </a:p>
        </p:txBody>
      </p:sp>
      <p:sp>
        <p:nvSpPr>
          <p:cNvPr id="278" name="Google Shape;278;p35"/>
          <p:cNvSpPr/>
          <p:nvPr/>
        </p:nvSpPr>
        <p:spPr>
          <a:xfrm>
            <a:off x="3172500" y="1681142"/>
            <a:ext cx="5951400" cy="1937700"/>
          </a:xfrm>
          <a:prstGeom prst="roundRect">
            <a:avLst>
              <a:gd fmla="val 16667" name="adj"/>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
        <p:nvSpPr>
          <p:cNvPr id="279" name="Google Shape;279;p35"/>
          <p:cNvSpPr txBox="1"/>
          <p:nvPr/>
        </p:nvSpPr>
        <p:spPr>
          <a:xfrm>
            <a:off x="3227997" y="1615500"/>
            <a:ext cx="167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C27BA0"/>
                </a:solidFill>
                <a:latin typeface="Bree Serif"/>
                <a:ea typeface="Bree Serif"/>
                <a:cs typeface="Bree Serif"/>
                <a:sym typeface="Bree Serif"/>
              </a:rPr>
              <a:t>Girl’s Slides</a:t>
            </a:r>
            <a:endParaRPr sz="1000">
              <a:solidFill>
                <a:srgbClr val="C27BA0"/>
              </a:solidFill>
              <a:latin typeface="Bree Serif"/>
              <a:ea typeface="Bree Serif"/>
              <a:cs typeface="Bree Serif"/>
              <a:sym typeface="Bree Serif"/>
            </a:endParaRPr>
          </a:p>
        </p:txBody>
      </p:sp>
      <p:sp>
        <p:nvSpPr>
          <p:cNvPr id="280" name="Google Shape;280;p35"/>
          <p:cNvSpPr txBox="1"/>
          <p:nvPr/>
        </p:nvSpPr>
        <p:spPr>
          <a:xfrm>
            <a:off x="3377850" y="3873175"/>
            <a:ext cx="5540700" cy="8928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i="1" lang="en" sz="1200">
                <a:solidFill>
                  <a:schemeClr val="dk1"/>
                </a:solidFill>
                <a:latin typeface="Bree Serif"/>
                <a:ea typeface="Bree Serif"/>
                <a:cs typeface="Bree Serif"/>
                <a:sym typeface="Bree Serif"/>
              </a:rPr>
              <a:t>What's the difference between cardiac and skeletal muscle contraction?</a:t>
            </a:r>
            <a:endParaRPr sz="1200">
              <a:solidFill>
                <a:schemeClr val="dk1"/>
              </a:solidFill>
              <a:latin typeface="Bree Serif"/>
              <a:ea typeface="Bree Serif"/>
              <a:cs typeface="Bree Serif"/>
              <a:sym typeface="Bree Serif"/>
            </a:endParaRPr>
          </a:p>
          <a:p>
            <a:pPr indent="0" lvl="0" marL="0" rtl="0" algn="ctr">
              <a:spcBef>
                <a:spcPts val="600"/>
              </a:spcBef>
              <a:spcAft>
                <a:spcPts val="0"/>
              </a:spcAft>
              <a:buNone/>
            </a:pPr>
            <a:r>
              <a:rPr lang="en" sz="1200">
                <a:solidFill>
                  <a:schemeClr val="dk1"/>
                </a:solidFill>
                <a:latin typeface="Bree Serif"/>
                <a:ea typeface="Bree Serif"/>
                <a:cs typeface="Bree Serif"/>
                <a:sym typeface="Bree Serif"/>
              </a:rPr>
              <a:t>Atrial and ventricular muscle contract in the same way as skeletal muscle, </a:t>
            </a:r>
            <a:endParaRPr sz="1200">
              <a:solidFill>
                <a:schemeClr val="dk1"/>
              </a:solidFill>
              <a:latin typeface="Bree Serif"/>
              <a:ea typeface="Bree Serif"/>
              <a:cs typeface="Bree Serif"/>
              <a:sym typeface="Bree Serif"/>
            </a:endParaRPr>
          </a:p>
          <a:p>
            <a:pPr indent="0" lvl="0" marL="0" rtl="0" algn="ctr">
              <a:spcBef>
                <a:spcPts val="600"/>
              </a:spcBef>
              <a:spcAft>
                <a:spcPts val="0"/>
              </a:spcAft>
              <a:buNone/>
            </a:pPr>
            <a:r>
              <a:rPr b="1" lang="en" sz="1200" u="sng">
                <a:solidFill>
                  <a:schemeClr val="dk1"/>
                </a:solidFill>
                <a:latin typeface="Bree Serif"/>
                <a:ea typeface="Bree Serif"/>
                <a:cs typeface="Bree Serif"/>
                <a:sym typeface="Bree Serif"/>
              </a:rPr>
              <a:t>except</a:t>
            </a:r>
            <a:r>
              <a:rPr lang="en" sz="1200">
                <a:solidFill>
                  <a:schemeClr val="dk1"/>
                </a:solidFill>
                <a:latin typeface="Bree Serif"/>
                <a:ea typeface="Bree Serif"/>
                <a:cs typeface="Bree Serif"/>
                <a:sym typeface="Bree Serif"/>
              </a:rPr>
              <a:t> that duration of contraction is much longer in cardiac muscle.</a:t>
            </a:r>
            <a:endParaRPr sz="1200">
              <a:solidFill>
                <a:schemeClr val="dk1"/>
              </a:solidFill>
              <a:latin typeface="Bree Serif"/>
              <a:ea typeface="Bree Serif"/>
              <a:cs typeface="Bree Serif"/>
              <a:sym typeface="Bree Serif"/>
            </a:endParaRPr>
          </a:p>
        </p:txBody>
      </p:sp>
      <p:sp>
        <p:nvSpPr>
          <p:cNvPr id="281" name="Google Shape;281;p35"/>
          <p:cNvSpPr/>
          <p:nvPr/>
        </p:nvSpPr>
        <p:spPr>
          <a:xfrm>
            <a:off x="1374165" y="3245063"/>
            <a:ext cx="1672500" cy="587700"/>
          </a:xfrm>
          <a:prstGeom prst="roundRect">
            <a:avLst>
              <a:gd fmla="val 16667" name="adj"/>
            </a:avLst>
          </a:prstGeom>
          <a:noFill/>
          <a:ln cap="flat" cmpd="sng" w="9525">
            <a:solidFill>
              <a:srgbClr val="6FA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6FA8DC"/>
                </a:solidFill>
                <a:highlight>
                  <a:srgbClr val="FFFFFF"/>
                </a:highlight>
                <a:latin typeface="Bree Serif"/>
                <a:ea typeface="Bree Serif"/>
                <a:cs typeface="Bree Serif"/>
                <a:sym typeface="Bree Serif"/>
              </a:rPr>
              <a:t>contract weakly because they contain </a:t>
            </a:r>
            <a:endParaRPr sz="1050">
              <a:solidFill>
                <a:srgbClr val="6FA8DC"/>
              </a:solidFill>
              <a:highlight>
                <a:srgbClr val="FFFFFF"/>
              </a:highlight>
              <a:latin typeface="Bree Serif"/>
              <a:ea typeface="Bree Serif"/>
              <a:cs typeface="Bree Serif"/>
              <a:sym typeface="Bree Serif"/>
            </a:endParaRPr>
          </a:p>
          <a:p>
            <a:pPr indent="0" lvl="0" marL="0" rtl="0" algn="l">
              <a:spcBef>
                <a:spcPts val="0"/>
              </a:spcBef>
              <a:spcAft>
                <a:spcPts val="0"/>
              </a:spcAft>
              <a:buNone/>
            </a:pPr>
            <a:r>
              <a:rPr lang="en" sz="1050">
                <a:solidFill>
                  <a:srgbClr val="6FA8DC"/>
                </a:solidFill>
                <a:highlight>
                  <a:srgbClr val="FFFFFF"/>
                </a:highlight>
                <a:latin typeface="Bree Serif"/>
                <a:ea typeface="Bree Serif"/>
                <a:cs typeface="Bree Serif"/>
                <a:sym typeface="Bree Serif"/>
              </a:rPr>
              <a:t>few contractile fibrils</a:t>
            </a:r>
            <a:endParaRPr sz="1000">
              <a:solidFill>
                <a:srgbClr val="6FA8DC"/>
              </a:solidFill>
              <a:latin typeface="Bree Serif"/>
              <a:ea typeface="Bree Serif"/>
              <a:cs typeface="Bree Serif"/>
              <a:sym typeface="Bree Serif"/>
            </a:endParaRPr>
          </a:p>
        </p:txBody>
      </p:sp>
      <p:cxnSp>
        <p:nvCxnSpPr>
          <p:cNvPr id="282" name="Google Shape;282;p35"/>
          <p:cNvCxnSpPr>
            <a:stCxn id="281" idx="0"/>
            <a:endCxn id="267" idx="2"/>
          </p:cNvCxnSpPr>
          <p:nvPr/>
        </p:nvCxnSpPr>
        <p:spPr>
          <a:xfrm rot="10800000">
            <a:off x="2210415" y="2983763"/>
            <a:ext cx="0" cy="261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150375" y="317700"/>
            <a:ext cx="3898200" cy="5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Cardiac Muscle</a:t>
            </a:r>
            <a:endParaRPr b="1" sz="2720">
              <a:solidFill>
                <a:srgbClr val="D05C5C"/>
              </a:solidFill>
              <a:latin typeface="Bree Serif"/>
              <a:ea typeface="Bree Serif"/>
              <a:cs typeface="Bree Serif"/>
              <a:sym typeface="Bree Serif"/>
            </a:endParaRPr>
          </a:p>
        </p:txBody>
      </p:sp>
      <p:sp>
        <p:nvSpPr>
          <p:cNvPr id="288" name="Google Shape;288;p36"/>
          <p:cNvSpPr txBox="1"/>
          <p:nvPr/>
        </p:nvSpPr>
        <p:spPr>
          <a:xfrm>
            <a:off x="506750" y="1037175"/>
            <a:ext cx="8520600" cy="1385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solidFill>
                  <a:schemeClr val="dk1"/>
                </a:solidFill>
                <a:latin typeface="Bree Serif"/>
                <a:ea typeface="Bree Serif"/>
                <a:cs typeface="Bree Serif"/>
                <a:sym typeface="Bree Serif"/>
              </a:rPr>
              <a:t>   </a:t>
            </a:r>
            <a:r>
              <a:rPr lang="en" sz="1300">
                <a:solidFill>
                  <a:schemeClr val="dk1"/>
                </a:solidFill>
                <a:latin typeface="Bree Serif"/>
                <a:ea typeface="Bree Serif"/>
                <a:cs typeface="Bree Serif"/>
                <a:sym typeface="Bree Serif"/>
              </a:rPr>
              <a:t>At intercalated disc cell membranes fuse with one another, form permeable </a:t>
            </a:r>
            <a:endParaRPr sz="1300">
              <a:solidFill>
                <a:schemeClr val="dk1"/>
              </a:solidFill>
              <a:latin typeface="Bree Serif"/>
              <a:ea typeface="Bree Serif"/>
              <a:cs typeface="Bree Serif"/>
              <a:sym typeface="Bree Serif"/>
            </a:endParaRPr>
          </a:p>
          <a:p>
            <a:pPr indent="0" lvl="0" marL="0" rtl="0" algn="just">
              <a:spcBef>
                <a:spcPts val="0"/>
              </a:spcBef>
              <a:spcAft>
                <a:spcPts val="0"/>
              </a:spcAft>
              <a:buNone/>
            </a:pPr>
            <a:r>
              <a:rPr b="1" lang="en" sz="1300">
                <a:solidFill>
                  <a:srgbClr val="FF0000"/>
                </a:solidFill>
                <a:latin typeface="Bree Serif"/>
                <a:ea typeface="Bree Serif"/>
                <a:cs typeface="Bree Serif"/>
                <a:sym typeface="Bree Serif"/>
              </a:rPr>
              <a:t>“communicating” junctions (gap junctions)</a:t>
            </a:r>
            <a:r>
              <a:rPr lang="en" sz="1300">
                <a:solidFill>
                  <a:schemeClr val="dk1"/>
                </a:solidFill>
                <a:latin typeface="Bree Serif"/>
                <a:ea typeface="Bree Serif"/>
                <a:cs typeface="Bree Serif"/>
                <a:sym typeface="Bree Serif"/>
              </a:rPr>
              <a:t> allow free diffusion of ions. </a:t>
            </a:r>
            <a:endParaRPr sz="1300">
              <a:solidFill>
                <a:schemeClr val="dk1"/>
              </a:solidFill>
              <a:latin typeface="Bree Serif"/>
              <a:ea typeface="Bree Serif"/>
              <a:cs typeface="Bree Serif"/>
              <a:sym typeface="Bree Serif"/>
            </a:endParaRPr>
          </a:p>
          <a:p>
            <a:pPr indent="0" lvl="0" marL="0" rtl="0" algn="just">
              <a:spcBef>
                <a:spcPts val="0"/>
              </a:spcBef>
              <a:spcAft>
                <a:spcPts val="0"/>
              </a:spcAft>
              <a:buNone/>
            </a:pPr>
            <a:r>
              <a:t/>
            </a:r>
            <a:endParaRPr sz="1300">
              <a:solidFill>
                <a:schemeClr val="dk1"/>
              </a:solidFill>
              <a:latin typeface="Bree Serif"/>
              <a:ea typeface="Bree Serif"/>
              <a:cs typeface="Bree Serif"/>
              <a:sym typeface="Bree Serif"/>
            </a:endParaRPr>
          </a:p>
          <a:p>
            <a:pPr indent="0" lvl="0" marL="0" rtl="0" algn="just">
              <a:spcBef>
                <a:spcPts val="0"/>
              </a:spcBef>
              <a:spcAft>
                <a:spcPts val="0"/>
              </a:spcAft>
              <a:buNone/>
            </a:pPr>
            <a:r>
              <a:rPr b="1" lang="en" sz="1300">
                <a:solidFill>
                  <a:srgbClr val="FF0000"/>
                </a:solidFill>
                <a:latin typeface="Bree Serif"/>
                <a:ea typeface="Bree Serif"/>
                <a:cs typeface="Bree Serif"/>
                <a:sym typeface="Bree Serif"/>
              </a:rPr>
              <a:t>  </a:t>
            </a:r>
            <a:r>
              <a:rPr b="1" lang="en" sz="1300">
                <a:solidFill>
                  <a:srgbClr val="FF0000"/>
                </a:solidFill>
                <a:latin typeface="Bree Serif"/>
                <a:ea typeface="Bree Serif"/>
                <a:cs typeface="Bree Serif"/>
                <a:sym typeface="Bree Serif"/>
              </a:rPr>
              <a:t>Ions move with ease in the intracellular fluid along the longitudinal axes of the cardiac muscle fibers,</a:t>
            </a:r>
            <a:r>
              <a:rPr lang="en" sz="1300">
                <a:solidFill>
                  <a:schemeClr val="dk1"/>
                </a:solidFill>
                <a:latin typeface="Bree Serif"/>
                <a:ea typeface="Bree Serif"/>
                <a:cs typeface="Bree Serif"/>
                <a:sym typeface="Bree Serif"/>
              </a:rPr>
              <a:t> so that action potentials travel easily from one cardiac muscle cell to the next.</a:t>
            </a:r>
            <a:endParaRPr sz="1300">
              <a:solidFill>
                <a:schemeClr val="dk1"/>
              </a:solidFill>
              <a:latin typeface="Bree Serif"/>
              <a:ea typeface="Bree Serif"/>
              <a:cs typeface="Bree Serif"/>
              <a:sym typeface="Bree Serif"/>
            </a:endParaRPr>
          </a:p>
          <a:p>
            <a:pPr indent="0" lvl="0" marL="0" rtl="0" algn="just">
              <a:spcBef>
                <a:spcPts val="0"/>
              </a:spcBef>
              <a:spcAft>
                <a:spcPts val="0"/>
              </a:spcAft>
              <a:buNone/>
            </a:pPr>
            <a:r>
              <a:rPr lang="en" sz="1300">
                <a:solidFill>
                  <a:schemeClr val="dk1"/>
                </a:solidFill>
                <a:latin typeface="Bree Serif"/>
                <a:ea typeface="Bree Serif"/>
                <a:cs typeface="Bree Serif"/>
                <a:sym typeface="Bree Serif"/>
              </a:rPr>
              <a:t>   Thus, cardiac muscle is a </a:t>
            </a:r>
            <a:r>
              <a:rPr b="1" i="1" lang="en" sz="1300">
                <a:solidFill>
                  <a:schemeClr val="dk1"/>
                </a:solidFill>
                <a:latin typeface="Bree Serif"/>
                <a:ea typeface="Bree Serif"/>
                <a:cs typeface="Bree Serif"/>
                <a:sym typeface="Bree Serif"/>
              </a:rPr>
              <a:t>syncytium</a:t>
            </a:r>
            <a:r>
              <a:rPr i="1" lang="en" sz="1300">
                <a:solidFill>
                  <a:schemeClr val="dk1"/>
                </a:solidFill>
                <a:latin typeface="Bree Serif"/>
                <a:ea typeface="Bree Serif"/>
                <a:cs typeface="Bree Serif"/>
                <a:sym typeface="Bree Serif"/>
              </a:rPr>
              <a:t> </a:t>
            </a:r>
            <a:r>
              <a:rPr lang="en" sz="1300">
                <a:solidFill>
                  <a:schemeClr val="dk1"/>
                </a:solidFill>
                <a:latin typeface="Bree Serif"/>
                <a:ea typeface="Bree Serif"/>
                <a:cs typeface="Bree Serif"/>
                <a:sym typeface="Bree Serif"/>
              </a:rPr>
              <a:t>of many heart muscle cells, action potential spreads to all of them. </a:t>
            </a:r>
            <a:endParaRPr sz="1300">
              <a:solidFill>
                <a:schemeClr val="dk1"/>
              </a:solidFill>
              <a:latin typeface="Bree Serif"/>
              <a:ea typeface="Bree Serif"/>
              <a:cs typeface="Bree Serif"/>
              <a:sym typeface="Bree Serif"/>
            </a:endParaRPr>
          </a:p>
        </p:txBody>
      </p:sp>
      <p:sp>
        <p:nvSpPr>
          <p:cNvPr id="289" name="Google Shape;289;p36"/>
          <p:cNvSpPr txBox="1"/>
          <p:nvPr/>
        </p:nvSpPr>
        <p:spPr>
          <a:xfrm>
            <a:off x="2815275" y="3498175"/>
            <a:ext cx="7218000" cy="1046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Bree Serif"/>
                <a:ea typeface="Bree Serif"/>
                <a:cs typeface="Bree Serif"/>
                <a:sym typeface="Bree Serif"/>
              </a:rPr>
              <a:t>Muscle contraction without significant shortening or </a:t>
            </a:r>
            <a:r>
              <a:rPr b="1" lang="en">
                <a:solidFill>
                  <a:srgbClr val="FF0000"/>
                </a:solidFill>
                <a:latin typeface="Bree Serif"/>
                <a:ea typeface="Bree Serif"/>
                <a:cs typeface="Bree Serif"/>
                <a:sym typeface="Bree Serif"/>
              </a:rPr>
              <a:t>change in distance.</a:t>
            </a:r>
            <a:endParaRPr b="1">
              <a:solidFill>
                <a:schemeClr val="dk1"/>
              </a:solidFill>
              <a:latin typeface="Bree Serif"/>
              <a:ea typeface="Bree Serif"/>
              <a:cs typeface="Bree Serif"/>
              <a:sym typeface="Bree Serif"/>
            </a:endParaRPr>
          </a:p>
          <a:p>
            <a:pPr indent="0" lvl="0" marL="0" rtl="0" algn="just">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just">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just">
              <a:spcBef>
                <a:spcPts val="0"/>
              </a:spcBef>
              <a:spcAft>
                <a:spcPts val="0"/>
              </a:spcAft>
              <a:buNone/>
            </a:pPr>
            <a:r>
              <a:rPr lang="en">
                <a:solidFill>
                  <a:schemeClr val="dk1"/>
                </a:solidFill>
                <a:latin typeface="Bree Serif"/>
                <a:ea typeface="Bree Serif"/>
                <a:cs typeface="Bree Serif"/>
                <a:sym typeface="Bree Serif"/>
              </a:rPr>
              <a:t>Muscle contraction without significant </a:t>
            </a:r>
            <a:r>
              <a:rPr b="1" lang="en">
                <a:solidFill>
                  <a:srgbClr val="FF0000"/>
                </a:solidFill>
                <a:latin typeface="Bree Serif"/>
                <a:ea typeface="Bree Serif"/>
                <a:cs typeface="Bree Serif"/>
                <a:sym typeface="Bree Serif"/>
              </a:rPr>
              <a:t>change in force</a:t>
            </a:r>
            <a:r>
              <a:rPr lang="en">
                <a:solidFill>
                  <a:srgbClr val="FF0000"/>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of contraction.</a:t>
            </a:r>
            <a:endParaRPr>
              <a:latin typeface="Bree Serif"/>
              <a:ea typeface="Bree Serif"/>
              <a:cs typeface="Bree Serif"/>
              <a:sym typeface="Bree Serif"/>
            </a:endParaRPr>
          </a:p>
        </p:txBody>
      </p:sp>
      <p:sp>
        <p:nvSpPr>
          <p:cNvPr id="290" name="Google Shape;290;p36"/>
          <p:cNvSpPr/>
          <p:nvPr/>
        </p:nvSpPr>
        <p:spPr>
          <a:xfrm>
            <a:off x="150375" y="1208125"/>
            <a:ext cx="2844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6"/>
          <p:cNvSpPr/>
          <p:nvPr/>
        </p:nvSpPr>
        <p:spPr>
          <a:xfrm>
            <a:off x="150375" y="1849538"/>
            <a:ext cx="2844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 name="Google Shape;292;p36"/>
          <p:cNvCxnSpPr/>
          <p:nvPr/>
        </p:nvCxnSpPr>
        <p:spPr>
          <a:xfrm rot="10800000">
            <a:off x="-58200" y="2794000"/>
            <a:ext cx="9260400" cy="0"/>
          </a:xfrm>
          <a:prstGeom prst="straightConnector1">
            <a:avLst/>
          </a:prstGeom>
          <a:noFill/>
          <a:ln cap="flat" cmpd="sng" w="9525">
            <a:solidFill>
              <a:srgbClr val="C2C2C2"/>
            </a:solidFill>
            <a:prstDash val="solid"/>
            <a:round/>
            <a:headEnd len="med" w="med" type="none"/>
            <a:tailEnd len="med" w="med" type="none"/>
          </a:ln>
        </p:spPr>
      </p:cxnSp>
      <p:sp>
        <p:nvSpPr>
          <p:cNvPr id="293" name="Google Shape;293;p36"/>
          <p:cNvSpPr/>
          <p:nvPr/>
        </p:nvSpPr>
        <p:spPr>
          <a:xfrm>
            <a:off x="150375" y="3431950"/>
            <a:ext cx="2664900" cy="4485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rgbClr val="FF0000"/>
                </a:solidFill>
                <a:latin typeface="Bree Serif"/>
                <a:ea typeface="Bree Serif"/>
                <a:cs typeface="Bree Serif"/>
                <a:sym typeface="Bree Serif"/>
              </a:rPr>
              <a:t>Iso</a:t>
            </a:r>
            <a:r>
              <a:rPr b="1" lang="en" sz="1500">
                <a:solidFill>
                  <a:schemeClr val="lt1"/>
                </a:solidFill>
                <a:latin typeface="Bree Serif"/>
                <a:ea typeface="Bree Serif"/>
                <a:cs typeface="Bree Serif"/>
                <a:sym typeface="Bree Serif"/>
              </a:rPr>
              <a:t>metric Contraction</a:t>
            </a:r>
            <a:endParaRPr b="1" sz="1500">
              <a:solidFill>
                <a:schemeClr val="lt1"/>
              </a:solidFill>
              <a:latin typeface="Exo"/>
              <a:ea typeface="Exo"/>
              <a:cs typeface="Exo"/>
              <a:sym typeface="Exo"/>
            </a:endParaRPr>
          </a:p>
        </p:txBody>
      </p:sp>
      <p:sp>
        <p:nvSpPr>
          <p:cNvPr id="294" name="Google Shape;294;p36"/>
          <p:cNvSpPr/>
          <p:nvPr/>
        </p:nvSpPr>
        <p:spPr>
          <a:xfrm>
            <a:off x="150375" y="4096378"/>
            <a:ext cx="2664900" cy="4485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None/>
            </a:pPr>
            <a:r>
              <a:rPr b="1" lang="en" sz="1500">
                <a:solidFill>
                  <a:srgbClr val="FF0000"/>
                </a:solidFill>
                <a:latin typeface="Bree Serif"/>
                <a:ea typeface="Bree Serif"/>
                <a:cs typeface="Bree Serif"/>
                <a:sym typeface="Bree Serif"/>
              </a:rPr>
              <a:t>Iso</a:t>
            </a:r>
            <a:r>
              <a:rPr b="1" lang="en" sz="1500">
                <a:solidFill>
                  <a:schemeClr val="lt1"/>
                </a:solidFill>
                <a:latin typeface="Bree Serif"/>
                <a:ea typeface="Bree Serif"/>
                <a:cs typeface="Bree Serif"/>
                <a:sym typeface="Bree Serif"/>
              </a:rPr>
              <a:t>tonic</a:t>
            </a:r>
            <a:r>
              <a:rPr b="1" lang="en" sz="1500">
                <a:solidFill>
                  <a:schemeClr val="lt1"/>
                </a:solidFill>
                <a:latin typeface="Bree Serif"/>
                <a:ea typeface="Bree Serif"/>
                <a:cs typeface="Bree Serif"/>
                <a:sym typeface="Bree Serif"/>
              </a:rPr>
              <a:t> Contraction</a:t>
            </a:r>
            <a:endParaRPr b="1" sz="1500">
              <a:solidFill>
                <a:schemeClr val="lt1"/>
              </a:solidFill>
              <a:latin typeface="Exo"/>
              <a:ea typeface="Exo"/>
              <a:cs typeface="Exo"/>
              <a:sym typeface="Exo"/>
            </a:endParaRPr>
          </a:p>
        </p:txBody>
      </p:sp>
      <p:sp>
        <p:nvSpPr>
          <p:cNvPr id="295" name="Google Shape;295;p36"/>
          <p:cNvSpPr txBox="1"/>
          <p:nvPr/>
        </p:nvSpPr>
        <p:spPr>
          <a:xfrm>
            <a:off x="0" y="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FA8DC"/>
                </a:solidFill>
                <a:latin typeface="Bree Serif"/>
                <a:ea typeface="Bree Serif"/>
                <a:cs typeface="Bree Serif"/>
                <a:sym typeface="Bree Serif"/>
              </a:rPr>
              <a:t>Boy’</a:t>
            </a:r>
            <a:r>
              <a:rPr lang="en" sz="1600">
                <a:solidFill>
                  <a:srgbClr val="6FA8DC"/>
                </a:solidFill>
                <a:latin typeface="Bree Serif"/>
                <a:ea typeface="Bree Serif"/>
                <a:cs typeface="Bree Serif"/>
                <a:sym typeface="Bree Serif"/>
              </a:rPr>
              <a:t>s Slides</a:t>
            </a:r>
            <a:endParaRPr sz="1600">
              <a:solidFill>
                <a:srgbClr val="6FA8DC"/>
              </a:solidFill>
              <a:latin typeface="Bree Serif"/>
              <a:ea typeface="Bree Serif"/>
              <a:cs typeface="Bree Serif"/>
              <a:sym typeface="Bree Serif"/>
            </a:endParaRPr>
          </a:p>
        </p:txBody>
      </p:sp>
      <p:sp>
        <p:nvSpPr>
          <p:cNvPr id="296" name="Google Shape;296;p36"/>
          <p:cNvSpPr txBox="1"/>
          <p:nvPr/>
        </p:nvSpPr>
        <p:spPr>
          <a:xfrm>
            <a:off x="0" y="289742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FA8DC"/>
                </a:solidFill>
                <a:latin typeface="Bree Serif"/>
                <a:ea typeface="Bree Serif"/>
                <a:cs typeface="Bree Serif"/>
                <a:sym typeface="Bree Serif"/>
              </a:rPr>
              <a:t>Boy’s Slides</a:t>
            </a:r>
            <a:endParaRPr sz="1600">
              <a:solidFill>
                <a:srgbClr val="6FA8DC"/>
              </a:solidFill>
              <a:latin typeface="Bree Serif"/>
              <a:ea typeface="Bree Serif"/>
              <a:cs typeface="Bree Serif"/>
              <a:sym typeface="Bree Serif"/>
            </a:endParaRPr>
          </a:p>
        </p:txBody>
      </p:sp>
      <p:sp>
        <p:nvSpPr>
          <p:cNvPr id="297" name="Google Shape;297;p36"/>
          <p:cNvSpPr txBox="1"/>
          <p:nvPr/>
        </p:nvSpPr>
        <p:spPr>
          <a:xfrm>
            <a:off x="852675" y="4676225"/>
            <a:ext cx="1066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E9E9E"/>
                </a:solidFill>
                <a:latin typeface="Bree Serif"/>
                <a:ea typeface="Bree Serif"/>
                <a:cs typeface="Bree Serif"/>
                <a:sym typeface="Bree Serif"/>
              </a:rPr>
              <a:t>ISO = same</a:t>
            </a:r>
            <a:endParaRPr>
              <a:solidFill>
                <a:srgbClr val="9E9E9E"/>
              </a:solidFill>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7"/>
          <p:cNvSpPr txBox="1"/>
          <p:nvPr>
            <p:ph type="title"/>
          </p:nvPr>
        </p:nvSpPr>
        <p:spPr>
          <a:xfrm>
            <a:off x="150375" y="243375"/>
            <a:ext cx="51201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Cardiac Muscle properties</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03" name="Google Shape;303;p37"/>
          <p:cNvSpPr/>
          <p:nvPr/>
        </p:nvSpPr>
        <p:spPr>
          <a:xfrm>
            <a:off x="481100" y="312580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Conductivity</a:t>
            </a:r>
            <a:endParaRPr b="1" sz="1500">
              <a:latin typeface="Bree Serif"/>
              <a:ea typeface="Bree Serif"/>
              <a:cs typeface="Bree Serif"/>
              <a:sym typeface="Bree Serif"/>
            </a:endParaRPr>
          </a:p>
        </p:txBody>
      </p:sp>
      <p:sp>
        <p:nvSpPr>
          <p:cNvPr id="304" name="Google Shape;304;p37"/>
          <p:cNvSpPr txBox="1"/>
          <p:nvPr/>
        </p:nvSpPr>
        <p:spPr>
          <a:xfrm>
            <a:off x="254000" y="2952688"/>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3</a:t>
            </a:r>
            <a:endParaRPr b="1" sz="3300">
              <a:solidFill>
                <a:srgbClr val="D05C5C"/>
              </a:solidFill>
              <a:latin typeface="Exo"/>
              <a:ea typeface="Exo"/>
              <a:cs typeface="Exo"/>
              <a:sym typeface="Exo"/>
            </a:endParaRPr>
          </a:p>
        </p:txBody>
      </p:sp>
      <p:sp>
        <p:nvSpPr>
          <p:cNvPr id="305" name="Google Shape;305;p37"/>
          <p:cNvSpPr/>
          <p:nvPr/>
        </p:nvSpPr>
        <p:spPr>
          <a:xfrm>
            <a:off x="481100" y="244125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Excitability</a:t>
            </a:r>
            <a:endParaRPr b="1" sz="1500">
              <a:latin typeface="Bree Serif"/>
              <a:ea typeface="Bree Serif"/>
              <a:cs typeface="Bree Serif"/>
              <a:sym typeface="Bree Serif"/>
            </a:endParaRPr>
          </a:p>
        </p:txBody>
      </p:sp>
      <p:sp>
        <p:nvSpPr>
          <p:cNvPr id="306" name="Google Shape;306;p37"/>
          <p:cNvSpPr txBox="1"/>
          <p:nvPr/>
        </p:nvSpPr>
        <p:spPr>
          <a:xfrm>
            <a:off x="254000" y="2268138"/>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2</a:t>
            </a:r>
            <a:endParaRPr b="1" sz="3300">
              <a:solidFill>
                <a:srgbClr val="D05C5C"/>
              </a:solidFill>
              <a:latin typeface="Exo"/>
              <a:ea typeface="Exo"/>
              <a:cs typeface="Exo"/>
              <a:sym typeface="Exo"/>
            </a:endParaRPr>
          </a:p>
        </p:txBody>
      </p:sp>
      <p:sp>
        <p:nvSpPr>
          <p:cNvPr id="307" name="Google Shape;307;p37"/>
          <p:cNvSpPr/>
          <p:nvPr/>
        </p:nvSpPr>
        <p:spPr>
          <a:xfrm>
            <a:off x="481100" y="3719575"/>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Contractility</a:t>
            </a:r>
            <a:r>
              <a:rPr b="1" lang="en" sz="1000">
                <a:latin typeface="Bree Serif"/>
                <a:ea typeface="Bree Serif"/>
                <a:cs typeface="Bree Serif"/>
                <a:sym typeface="Bree Serif"/>
              </a:rPr>
              <a:t> </a:t>
            </a:r>
            <a:endParaRPr b="1" sz="1000">
              <a:latin typeface="Bree Serif"/>
              <a:ea typeface="Bree Serif"/>
              <a:cs typeface="Bree Serif"/>
              <a:sym typeface="Bree Serif"/>
            </a:endParaRPr>
          </a:p>
        </p:txBody>
      </p:sp>
      <p:sp>
        <p:nvSpPr>
          <p:cNvPr id="308" name="Google Shape;308;p37"/>
          <p:cNvSpPr txBox="1"/>
          <p:nvPr/>
        </p:nvSpPr>
        <p:spPr>
          <a:xfrm>
            <a:off x="254000" y="354646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4</a:t>
            </a:r>
            <a:endParaRPr b="1" sz="3300">
              <a:solidFill>
                <a:srgbClr val="D05C5C"/>
              </a:solidFill>
              <a:latin typeface="Exo"/>
              <a:ea typeface="Exo"/>
              <a:cs typeface="Exo"/>
              <a:sym typeface="Exo"/>
            </a:endParaRPr>
          </a:p>
        </p:txBody>
      </p:sp>
      <p:sp>
        <p:nvSpPr>
          <p:cNvPr id="309" name="Google Shape;309;p37"/>
          <p:cNvSpPr/>
          <p:nvPr/>
        </p:nvSpPr>
        <p:spPr>
          <a:xfrm>
            <a:off x="481100" y="4306425"/>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Rhythmicity</a:t>
            </a:r>
            <a:endParaRPr b="1" sz="1500">
              <a:latin typeface="Bree Serif"/>
              <a:ea typeface="Bree Serif"/>
              <a:cs typeface="Bree Serif"/>
              <a:sym typeface="Bree Serif"/>
            </a:endParaRPr>
          </a:p>
        </p:txBody>
      </p:sp>
      <p:sp>
        <p:nvSpPr>
          <p:cNvPr id="310" name="Google Shape;310;p37"/>
          <p:cNvSpPr txBox="1"/>
          <p:nvPr/>
        </p:nvSpPr>
        <p:spPr>
          <a:xfrm>
            <a:off x="254000" y="413331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5</a:t>
            </a:r>
            <a:endParaRPr b="1" sz="3300">
              <a:solidFill>
                <a:srgbClr val="D05C5C"/>
              </a:solidFill>
              <a:latin typeface="Exo"/>
              <a:ea typeface="Exo"/>
              <a:cs typeface="Exo"/>
              <a:sym typeface="Exo"/>
            </a:endParaRPr>
          </a:p>
        </p:txBody>
      </p:sp>
      <p:sp>
        <p:nvSpPr>
          <p:cNvPr id="311" name="Google Shape;311;p37"/>
          <p:cNvSpPr txBox="1"/>
          <p:nvPr/>
        </p:nvSpPr>
        <p:spPr>
          <a:xfrm>
            <a:off x="304800" y="897450"/>
            <a:ext cx="754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The cardiac muscle cells are responsible for electrical stimulation which leads to mechanical function. </a:t>
            </a:r>
            <a:r>
              <a:rPr b="1" i="1" lang="en">
                <a:solidFill>
                  <a:schemeClr val="dk1"/>
                </a:solidFill>
                <a:latin typeface="Bree Serif"/>
                <a:ea typeface="Bree Serif"/>
                <a:cs typeface="Bree Serif"/>
                <a:sym typeface="Bree Serif"/>
              </a:rPr>
              <a:t>The electro-physiologic properties of cardiac muscles are:</a:t>
            </a:r>
            <a:endParaRPr b="1">
              <a:solidFill>
                <a:schemeClr val="dk1"/>
              </a:solidFill>
              <a:latin typeface="Bree Serif"/>
              <a:ea typeface="Bree Serif"/>
              <a:cs typeface="Bree Serif"/>
              <a:sym typeface="Bree Serif"/>
            </a:endParaRPr>
          </a:p>
        </p:txBody>
      </p:sp>
      <p:sp>
        <p:nvSpPr>
          <p:cNvPr id="312" name="Google Shape;312;p37"/>
          <p:cNvSpPr txBox="1"/>
          <p:nvPr/>
        </p:nvSpPr>
        <p:spPr>
          <a:xfrm>
            <a:off x="2214050" y="1760675"/>
            <a:ext cx="5003700" cy="384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300">
                <a:solidFill>
                  <a:schemeClr val="dk1"/>
                </a:solidFill>
                <a:latin typeface="Bree Serif"/>
                <a:ea typeface="Bree Serif"/>
                <a:cs typeface="Bree Serif"/>
                <a:sym typeface="Bree Serif"/>
              </a:rPr>
              <a:t>Ability to spontaneously </a:t>
            </a:r>
            <a:r>
              <a:rPr lang="en" sz="1300" u="sng">
                <a:solidFill>
                  <a:schemeClr val="dk1"/>
                </a:solidFill>
                <a:latin typeface="Bree Serif"/>
                <a:ea typeface="Bree Serif"/>
                <a:cs typeface="Bree Serif"/>
                <a:sym typeface="Bree Serif"/>
              </a:rPr>
              <a:t>generate </a:t>
            </a:r>
            <a:r>
              <a:rPr lang="en" sz="1300">
                <a:solidFill>
                  <a:schemeClr val="dk1"/>
                </a:solidFill>
                <a:latin typeface="Bree Serif"/>
                <a:ea typeface="Bree Serif"/>
                <a:cs typeface="Bree Serif"/>
                <a:sym typeface="Bree Serif"/>
              </a:rPr>
              <a:t>an electrical impulse.</a:t>
            </a:r>
            <a:endParaRPr sz="1300">
              <a:solidFill>
                <a:schemeClr val="dk1"/>
              </a:solidFill>
              <a:latin typeface="Bree Serif"/>
              <a:ea typeface="Bree Serif"/>
              <a:cs typeface="Bree Serif"/>
              <a:sym typeface="Bree Serif"/>
            </a:endParaRPr>
          </a:p>
        </p:txBody>
      </p:sp>
      <p:sp>
        <p:nvSpPr>
          <p:cNvPr id="313" name="Google Shape;313;p37"/>
          <p:cNvSpPr txBox="1"/>
          <p:nvPr/>
        </p:nvSpPr>
        <p:spPr>
          <a:xfrm>
            <a:off x="2214050" y="2450325"/>
            <a:ext cx="4146600" cy="6618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300">
                <a:solidFill>
                  <a:schemeClr val="dk1"/>
                </a:solidFill>
                <a:latin typeface="Bree Serif"/>
                <a:ea typeface="Bree Serif"/>
                <a:cs typeface="Bree Serif"/>
                <a:sym typeface="Bree Serif"/>
              </a:rPr>
              <a:t>Ability to </a:t>
            </a:r>
            <a:r>
              <a:rPr lang="en" sz="1300" u="sng">
                <a:solidFill>
                  <a:schemeClr val="dk1"/>
                </a:solidFill>
                <a:latin typeface="Bree Serif"/>
                <a:ea typeface="Bree Serif"/>
                <a:cs typeface="Bree Serif"/>
                <a:sym typeface="Bree Serif"/>
              </a:rPr>
              <a:t>respond </a:t>
            </a:r>
            <a:r>
              <a:rPr lang="en" sz="1300">
                <a:solidFill>
                  <a:schemeClr val="dk1"/>
                </a:solidFill>
                <a:latin typeface="Bree Serif"/>
                <a:ea typeface="Bree Serif"/>
                <a:cs typeface="Bree Serif"/>
                <a:sym typeface="Bree Serif"/>
              </a:rPr>
              <a:t>to an electrical impulse.</a:t>
            </a:r>
            <a:endParaRPr sz="1300">
              <a:solidFill>
                <a:schemeClr val="dk1"/>
              </a:solidFill>
              <a:latin typeface="Bree Serif"/>
              <a:ea typeface="Bree Serif"/>
              <a:cs typeface="Bree Serif"/>
              <a:sym typeface="Bree Serif"/>
            </a:endParaRPr>
          </a:p>
          <a:p>
            <a:pPr indent="0" lvl="0" marL="0" rtl="0" algn="l">
              <a:spcBef>
                <a:spcPts val="600"/>
              </a:spcBef>
              <a:spcAft>
                <a:spcPts val="0"/>
              </a:spcAft>
              <a:buNone/>
            </a:pPr>
            <a:r>
              <a:t/>
            </a:r>
            <a:endParaRPr sz="1300">
              <a:solidFill>
                <a:schemeClr val="dk1"/>
              </a:solidFill>
              <a:latin typeface="Bree Serif"/>
              <a:ea typeface="Bree Serif"/>
              <a:cs typeface="Bree Serif"/>
              <a:sym typeface="Bree Serif"/>
            </a:endParaRPr>
          </a:p>
        </p:txBody>
      </p:sp>
      <p:sp>
        <p:nvSpPr>
          <p:cNvPr id="314" name="Google Shape;314;p37"/>
          <p:cNvSpPr txBox="1"/>
          <p:nvPr/>
        </p:nvSpPr>
        <p:spPr>
          <a:xfrm>
            <a:off x="2214050" y="3139975"/>
            <a:ext cx="6390300" cy="384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300">
                <a:solidFill>
                  <a:schemeClr val="dk1"/>
                </a:solidFill>
                <a:latin typeface="Bree Serif"/>
                <a:ea typeface="Bree Serif"/>
                <a:cs typeface="Bree Serif"/>
                <a:sym typeface="Bree Serif"/>
              </a:rPr>
              <a:t>Allow </a:t>
            </a:r>
            <a:r>
              <a:rPr lang="en" sz="1300" u="sng">
                <a:solidFill>
                  <a:schemeClr val="dk1"/>
                </a:solidFill>
                <a:latin typeface="Bree Serif"/>
                <a:ea typeface="Bree Serif"/>
                <a:cs typeface="Bree Serif"/>
                <a:sym typeface="Bree Serif"/>
              </a:rPr>
              <a:t>transmission </a:t>
            </a:r>
            <a:r>
              <a:rPr lang="en" sz="1300">
                <a:solidFill>
                  <a:schemeClr val="dk1"/>
                </a:solidFill>
                <a:latin typeface="Bree Serif"/>
                <a:ea typeface="Bree Serif"/>
                <a:cs typeface="Bree Serif"/>
                <a:sym typeface="Bree Serif"/>
              </a:rPr>
              <a:t>of electrical impulse to another cardiac cell.</a:t>
            </a:r>
            <a:endParaRPr sz="1300">
              <a:solidFill>
                <a:schemeClr val="dk1"/>
              </a:solidFill>
              <a:latin typeface="Bree Serif"/>
              <a:ea typeface="Bree Serif"/>
              <a:cs typeface="Bree Serif"/>
              <a:sym typeface="Bree Serif"/>
            </a:endParaRPr>
          </a:p>
        </p:txBody>
      </p:sp>
      <p:sp>
        <p:nvSpPr>
          <p:cNvPr id="315" name="Google Shape;315;p37"/>
          <p:cNvSpPr txBox="1"/>
          <p:nvPr/>
        </p:nvSpPr>
        <p:spPr>
          <a:xfrm>
            <a:off x="2214050" y="3717500"/>
            <a:ext cx="4146600" cy="384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300">
                <a:solidFill>
                  <a:schemeClr val="dk1"/>
                </a:solidFill>
                <a:latin typeface="Bree Serif"/>
                <a:ea typeface="Bree Serif"/>
                <a:cs typeface="Bree Serif"/>
                <a:sym typeface="Bree Serif"/>
              </a:rPr>
              <a:t>Ability to </a:t>
            </a:r>
            <a:r>
              <a:rPr lang="en" sz="1300" u="sng">
                <a:solidFill>
                  <a:schemeClr val="dk1"/>
                </a:solidFill>
                <a:latin typeface="Bree Serif"/>
                <a:ea typeface="Bree Serif"/>
                <a:cs typeface="Bree Serif"/>
                <a:sym typeface="Bree Serif"/>
              </a:rPr>
              <a:t>contract after</a:t>
            </a:r>
            <a:r>
              <a:rPr lang="en" sz="1300">
                <a:solidFill>
                  <a:schemeClr val="dk1"/>
                </a:solidFill>
                <a:latin typeface="Bree Serif"/>
                <a:ea typeface="Bree Serif"/>
                <a:cs typeface="Bree Serif"/>
                <a:sym typeface="Bree Serif"/>
              </a:rPr>
              <a:t> electrical impulse response</a:t>
            </a:r>
            <a:endParaRPr sz="1300">
              <a:solidFill>
                <a:schemeClr val="dk1"/>
              </a:solidFill>
              <a:latin typeface="Bree Serif"/>
              <a:ea typeface="Bree Serif"/>
              <a:cs typeface="Bree Serif"/>
              <a:sym typeface="Bree Serif"/>
            </a:endParaRPr>
          </a:p>
        </p:txBody>
      </p:sp>
      <p:sp>
        <p:nvSpPr>
          <p:cNvPr id="316" name="Google Shape;316;p37"/>
          <p:cNvSpPr txBox="1"/>
          <p:nvPr/>
        </p:nvSpPr>
        <p:spPr>
          <a:xfrm>
            <a:off x="2214050" y="4295025"/>
            <a:ext cx="5003700" cy="384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300">
                <a:solidFill>
                  <a:schemeClr val="dk1"/>
                </a:solidFill>
                <a:latin typeface="Bree Serif"/>
                <a:ea typeface="Bree Serif"/>
                <a:cs typeface="Bree Serif"/>
                <a:sym typeface="Bree Serif"/>
              </a:rPr>
              <a:t>Ability to send electrical impulses in a </a:t>
            </a:r>
            <a:r>
              <a:rPr lang="en" sz="1300" u="sng">
                <a:solidFill>
                  <a:schemeClr val="dk1"/>
                </a:solidFill>
                <a:latin typeface="Bree Serif"/>
                <a:ea typeface="Bree Serif"/>
                <a:cs typeface="Bree Serif"/>
                <a:sym typeface="Bree Serif"/>
              </a:rPr>
              <a:t>regularly manner</a:t>
            </a:r>
            <a:r>
              <a:rPr lang="en" sz="1300">
                <a:solidFill>
                  <a:schemeClr val="dk1"/>
                </a:solidFill>
                <a:latin typeface="Bree Serif"/>
                <a:ea typeface="Bree Serif"/>
                <a:cs typeface="Bree Serif"/>
                <a:sym typeface="Bree Serif"/>
              </a:rPr>
              <a:t>.</a:t>
            </a:r>
            <a:endParaRPr sz="1300">
              <a:solidFill>
                <a:schemeClr val="dk1"/>
              </a:solidFill>
              <a:latin typeface="Bree Serif"/>
              <a:ea typeface="Bree Serif"/>
              <a:cs typeface="Bree Serif"/>
              <a:sym typeface="Bree Serif"/>
            </a:endParaRPr>
          </a:p>
        </p:txBody>
      </p:sp>
      <p:sp>
        <p:nvSpPr>
          <p:cNvPr id="317" name="Google Shape;317;p37"/>
          <p:cNvSpPr/>
          <p:nvPr/>
        </p:nvSpPr>
        <p:spPr>
          <a:xfrm>
            <a:off x="481100" y="180390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Automaticity</a:t>
            </a:r>
            <a:endParaRPr b="1" sz="1500">
              <a:latin typeface="Bree Serif"/>
              <a:ea typeface="Bree Serif"/>
              <a:cs typeface="Bree Serif"/>
              <a:sym typeface="Bree Serif"/>
            </a:endParaRPr>
          </a:p>
        </p:txBody>
      </p:sp>
      <p:sp>
        <p:nvSpPr>
          <p:cNvPr id="318" name="Google Shape;318;p37"/>
          <p:cNvSpPr txBox="1"/>
          <p:nvPr/>
        </p:nvSpPr>
        <p:spPr>
          <a:xfrm>
            <a:off x="254000" y="1630788"/>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1</a:t>
            </a:r>
            <a:endParaRPr b="1" sz="3300">
              <a:solidFill>
                <a:srgbClr val="D05C5C"/>
              </a:solidFill>
              <a:latin typeface="Exo"/>
              <a:ea typeface="Exo"/>
              <a:cs typeface="Exo"/>
              <a:sym typeface="Ex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150375" y="243375"/>
            <a:ext cx="6474900" cy="5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Types of c</a:t>
            </a:r>
            <a:r>
              <a:rPr b="1" lang="en" sz="2520">
                <a:solidFill>
                  <a:srgbClr val="D05C5C"/>
                </a:solidFill>
                <a:latin typeface="Bree Serif"/>
                <a:ea typeface="Bree Serif"/>
                <a:cs typeface="Bree Serif"/>
                <a:sym typeface="Bree Serif"/>
              </a:rPr>
              <a:t>ardiac muscle cell</a:t>
            </a:r>
            <a:endParaRPr b="1" sz="2720">
              <a:solidFill>
                <a:srgbClr val="D05C5C"/>
              </a:solidFill>
              <a:latin typeface="Bree Serif"/>
              <a:ea typeface="Bree Serif"/>
              <a:cs typeface="Bree Serif"/>
              <a:sym typeface="Bree Serif"/>
            </a:endParaRPr>
          </a:p>
        </p:txBody>
      </p:sp>
      <p:sp>
        <p:nvSpPr>
          <p:cNvPr id="324" name="Google Shape;324;p38"/>
          <p:cNvSpPr txBox="1"/>
          <p:nvPr/>
        </p:nvSpPr>
        <p:spPr>
          <a:xfrm>
            <a:off x="175688" y="875550"/>
            <a:ext cx="8839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6FA8DC"/>
                </a:solidFill>
                <a:latin typeface="Bree Serif"/>
                <a:ea typeface="Bree Serif"/>
                <a:cs typeface="Bree Serif"/>
                <a:sym typeface="Bree Serif"/>
              </a:rPr>
              <a:t>Heart beats rhythmically as result of action potential, it generates by itself (Auto-rhythmicity)</a:t>
            </a:r>
            <a:endParaRPr b="1" sz="1500">
              <a:solidFill>
                <a:srgbClr val="6FA8DC"/>
              </a:solidFill>
              <a:latin typeface="Bree Serif"/>
              <a:ea typeface="Bree Serif"/>
              <a:cs typeface="Bree Serif"/>
              <a:sym typeface="Bree Serif"/>
            </a:endParaRPr>
          </a:p>
        </p:txBody>
      </p:sp>
      <p:sp>
        <p:nvSpPr>
          <p:cNvPr id="325" name="Google Shape;325;p38"/>
          <p:cNvSpPr txBox="1"/>
          <p:nvPr/>
        </p:nvSpPr>
        <p:spPr>
          <a:xfrm>
            <a:off x="230775" y="1365700"/>
            <a:ext cx="3915900" cy="1569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a:solidFill>
                  <a:schemeClr val="dk1"/>
                </a:solidFill>
                <a:latin typeface="Bree Serif"/>
                <a:ea typeface="Bree Serif"/>
                <a:cs typeface="Bree Serif"/>
                <a:sym typeface="Bree Serif"/>
              </a:rPr>
              <a:t>1. Contractile cells</a:t>
            </a:r>
            <a:endParaRPr b="1">
              <a:solidFill>
                <a:schemeClr val="dk1"/>
              </a:solidFill>
              <a:latin typeface="Bree Serif"/>
              <a:ea typeface="Bree Serif"/>
              <a:cs typeface="Bree Serif"/>
              <a:sym typeface="Bree Serif"/>
            </a:endParaRPr>
          </a:p>
          <a:p>
            <a:pPr indent="0" lvl="0" marL="0" rtl="0" algn="l">
              <a:spcBef>
                <a:spcPts val="600"/>
              </a:spcBef>
              <a:spcAft>
                <a:spcPts val="0"/>
              </a:spcAft>
              <a:buNone/>
            </a:pPr>
            <a:r>
              <a:rPr lang="en">
                <a:solidFill>
                  <a:schemeClr val="dk1"/>
                </a:solidFill>
                <a:latin typeface="Bree Serif"/>
                <a:ea typeface="Bree Serif"/>
                <a:cs typeface="Bree Serif"/>
                <a:sym typeface="Bree Serif"/>
              </a:rPr>
              <a:t>-99% of cardiac muscle cells</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rPr lang="en">
                <a:solidFill>
                  <a:schemeClr val="dk1"/>
                </a:solidFill>
                <a:latin typeface="Bree Serif"/>
                <a:ea typeface="Bree Serif"/>
                <a:cs typeface="Bree Serif"/>
                <a:sym typeface="Bree Serif"/>
              </a:rPr>
              <a:t>-Perform </a:t>
            </a:r>
            <a:r>
              <a:rPr b="1" lang="en">
                <a:solidFill>
                  <a:schemeClr val="dk1"/>
                </a:solidFill>
                <a:latin typeface="Bree Serif"/>
                <a:ea typeface="Bree Serif"/>
                <a:cs typeface="Bree Serif"/>
                <a:sym typeface="Bree Serif"/>
              </a:rPr>
              <a:t>mechanical </a:t>
            </a:r>
            <a:r>
              <a:rPr lang="en">
                <a:solidFill>
                  <a:schemeClr val="dk1"/>
                </a:solidFill>
                <a:latin typeface="Bree Serif"/>
                <a:ea typeface="Bree Serif"/>
                <a:cs typeface="Bree Serif"/>
                <a:sym typeface="Bree Serif"/>
              </a:rPr>
              <a:t>work of pumping</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t/>
            </a:r>
            <a:endParaRPr>
              <a:solidFill>
                <a:schemeClr val="dk1"/>
              </a:solidFill>
              <a:latin typeface="Bree Serif"/>
              <a:ea typeface="Bree Serif"/>
              <a:cs typeface="Bree Serif"/>
              <a:sym typeface="Bree Serif"/>
            </a:endParaRPr>
          </a:p>
        </p:txBody>
      </p:sp>
      <p:sp>
        <p:nvSpPr>
          <p:cNvPr id="326" name="Google Shape;326;p38"/>
          <p:cNvSpPr txBox="1"/>
          <p:nvPr/>
        </p:nvSpPr>
        <p:spPr>
          <a:xfrm>
            <a:off x="4224863" y="1365700"/>
            <a:ext cx="4493700" cy="1200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a:solidFill>
                  <a:schemeClr val="dk1"/>
                </a:solidFill>
                <a:latin typeface="Bree Serif"/>
                <a:ea typeface="Bree Serif"/>
                <a:cs typeface="Bree Serif"/>
                <a:sym typeface="Bree Serif"/>
              </a:rPr>
              <a:t>2. Autorhythmic cells</a:t>
            </a:r>
            <a:endParaRPr b="1">
              <a:solidFill>
                <a:schemeClr val="dk1"/>
              </a:solidFill>
              <a:latin typeface="Bree Serif"/>
              <a:ea typeface="Bree Serif"/>
              <a:cs typeface="Bree Serif"/>
              <a:sym typeface="Bree Serif"/>
            </a:endParaRPr>
          </a:p>
          <a:p>
            <a:pPr indent="0" lvl="0" marL="0" rtl="0" algn="l">
              <a:spcBef>
                <a:spcPts val="600"/>
              </a:spcBef>
              <a:spcAft>
                <a:spcPts val="0"/>
              </a:spcAft>
              <a:buNone/>
            </a:pPr>
            <a:r>
              <a:rPr lang="en">
                <a:solidFill>
                  <a:schemeClr val="dk1"/>
                </a:solidFill>
                <a:latin typeface="Bree Serif"/>
                <a:ea typeface="Bree Serif"/>
                <a:cs typeface="Bree Serif"/>
                <a:sym typeface="Bree Serif"/>
              </a:rPr>
              <a:t>-Specialized for initiating and </a:t>
            </a:r>
            <a:r>
              <a:rPr b="1" lang="en">
                <a:solidFill>
                  <a:schemeClr val="dk1"/>
                </a:solidFill>
                <a:latin typeface="Bree Serif"/>
                <a:ea typeface="Bree Serif"/>
                <a:cs typeface="Bree Serif"/>
                <a:sym typeface="Bree Serif"/>
              </a:rPr>
              <a:t>conducting action potentials r</a:t>
            </a:r>
            <a:r>
              <a:rPr lang="en">
                <a:solidFill>
                  <a:schemeClr val="dk1"/>
                </a:solidFill>
                <a:latin typeface="Bree Serif"/>
                <a:ea typeface="Bree Serif"/>
                <a:cs typeface="Bree Serif"/>
                <a:sym typeface="Bree Serif"/>
              </a:rPr>
              <a:t>esponsible for contraction of myocytes</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rPr lang="en">
                <a:solidFill>
                  <a:schemeClr val="dk1"/>
                </a:solidFill>
                <a:latin typeface="Bree Serif"/>
                <a:ea typeface="Bree Serif"/>
                <a:cs typeface="Bree Serif"/>
                <a:sym typeface="Bree Serif"/>
              </a:rPr>
              <a:t>-Do not contract</a:t>
            </a:r>
            <a:endParaRPr/>
          </a:p>
        </p:txBody>
      </p:sp>
      <p:sp>
        <p:nvSpPr>
          <p:cNvPr id="327" name="Google Shape;327;p38"/>
          <p:cNvSpPr txBox="1"/>
          <p:nvPr/>
        </p:nvSpPr>
        <p:spPr>
          <a:xfrm>
            <a:off x="152400" y="2619138"/>
            <a:ext cx="8839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solidFill>
                  <a:srgbClr val="C27BA0"/>
                </a:solidFill>
                <a:latin typeface="Bree Serif"/>
                <a:ea typeface="Bree Serif"/>
                <a:cs typeface="Bree Serif"/>
                <a:sym typeface="Bree Serif"/>
              </a:rPr>
              <a:t>How do gap junctions within intercalated disks aid contraction of the heart?</a:t>
            </a:r>
            <a:endParaRPr b="1" i="1">
              <a:solidFill>
                <a:srgbClr val="C27BA0"/>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 They allow impulses to spread from one cardiac muscle cell to another, allowing sodium, potassium, and calcium ions to flow between adjacent cells, propagating the action potential, and ensuring coordinated contractions.</a:t>
            </a:r>
            <a:endParaRPr>
              <a:solidFill>
                <a:srgbClr val="C27BA0"/>
              </a:solidFill>
              <a:latin typeface="Bree Serif"/>
              <a:ea typeface="Bree Serif"/>
              <a:cs typeface="Bree Serif"/>
              <a:sym typeface="Bree Serif"/>
            </a:endParaRPr>
          </a:p>
        </p:txBody>
      </p:sp>
      <p:pic>
        <p:nvPicPr>
          <p:cNvPr descr="ÙØªÙØ¬Ø© Ø¨Ø­Ø« Ø§ÙØµÙØ± Ø¹Ù âªaction potential passing through syncytium of cardiac muscleâ¬â" id="328" name="Google Shape;328;p38"/>
          <p:cNvPicPr preferRelativeResize="0"/>
          <p:nvPr/>
        </p:nvPicPr>
        <p:blipFill rotWithShape="1">
          <a:blip r:embed="rId3">
            <a:alphaModFix/>
          </a:blip>
          <a:srcRect b="0" l="0" r="0" t="0"/>
          <a:stretch/>
        </p:blipFill>
        <p:spPr>
          <a:xfrm>
            <a:off x="2893244" y="3573600"/>
            <a:ext cx="3357519" cy="1569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t>
            </a:r>
            <a:r>
              <a:rPr b="1" lang="en" sz="2520">
                <a:solidFill>
                  <a:srgbClr val="D05C5C"/>
                </a:solidFill>
                <a:latin typeface="Bree Serif"/>
                <a:ea typeface="Bree Serif"/>
                <a:cs typeface="Bree Serif"/>
                <a:sym typeface="Bree Serif"/>
              </a:rPr>
              <a:t>ardiac muscle as syncytium:</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34" name="Google Shape;334;p39"/>
          <p:cNvSpPr txBox="1"/>
          <p:nvPr/>
        </p:nvSpPr>
        <p:spPr>
          <a:xfrm>
            <a:off x="175688" y="875550"/>
            <a:ext cx="8839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800"/>
              <a:buFont typeface="Garamond"/>
              <a:buNone/>
            </a:pPr>
            <a:r>
              <a:rPr b="1" lang="en" sz="1700">
                <a:solidFill>
                  <a:schemeClr val="dk1"/>
                </a:solidFill>
                <a:latin typeface="Bree Serif"/>
                <a:ea typeface="Bree Serif"/>
                <a:cs typeface="Bree Serif"/>
                <a:sym typeface="Bree Serif"/>
              </a:rPr>
              <a:t>Heart is composed of two syncytium:</a:t>
            </a:r>
            <a:endParaRPr sz="1700">
              <a:solidFill>
                <a:schemeClr val="dk1"/>
              </a:solidFill>
              <a:latin typeface="Bree Serif"/>
              <a:ea typeface="Bree Serif"/>
              <a:cs typeface="Bree Serif"/>
              <a:sym typeface="Bree Serif"/>
            </a:endParaRPr>
          </a:p>
          <a:p>
            <a:pPr indent="0" lvl="0" marL="0" rtl="0" algn="l">
              <a:spcBef>
                <a:spcPts val="60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Separated by </a:t>
            </a:r>
            <a:r>
              <a:rPr b="1" lang="en">
                <a:solidFill>
                  <a:schemeClr val="dk1"/>
                </a:solidFill>
                <a:latin typeface="Bree Serif"/>
                <a:ea typeface="Bree Serif"/>
                <a:cs typeface="Bree Serif"/>
                <a:sym typeface="Bree Serif"/>
              </a:rPr>
              <a:t>fibrous tissue</a:t>
            </a:r>
            <a:endParaRPr sz="1700">
              <a:solidFill>
                <a:schemeClr val="dk1"/>
              </a:solidFill>
              <a:latin typeface="Bree Serif"/>
              <a:ea typeface="Bree Serif"/>
              <a:cs typeface="Bree Serif"/>
              <a:sym typeface="Bree Serif"/>
            </a:endParaRPr>
          </a:p>
        </p:txBody>
      </p:sp>
      <p:sp>
        <p:nvSpPr>
          <p:cNvPr id="335" name="Google Shape;335;p39"/>
          <p:cNvSpPr txBox="1"/>
          <p:nvPr/>
        </p:nvSpPr>
        <p:spPr>
          <a:xfrm>
            <a:off x="230775" y="1594300"/>
            <a:ext cx="1035300" cy="4002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chemeClr val="dk1"/>
                </a:solidFill>
                <a:latin typeface="Bree Serif"/>
                <a:ea typeface="Bree Serif"/>
                <a:cs typeface="Bree Serif"/>
                <a:sym typeface="Bree Serif"/>
              </a:rPr>
              <a:t>1. Atrial</a:t>
            </a:r>
            <a:endParaRPr>
              <a:solidFill>
                <a:schemeClr val="dk1"/>
              </a:solidFill>
              <a:latin typeface="Bree Serif"/>
              <a:ea typeface="Bree Serif"/>
              <a:cs typeface="Bree Serif"/>
              <a:sym typeface="Bree Serif"/>
            </a:endParaRPr>
          </a:p>
        </p:txBody>
      </p:sp>
      <p:sp>
        <p:nvSpPr>
          <p:cNvPr id="336" name="Google Shape;336;p39"/>
          <p:cNvSpPr txBox="1"/>
          <p:nvPr/>
        </p:nvSpPr>
        <p:spPr>
          <a:xfrm>
            <a:off x="1310317" y="1594300"/>
            <a:ext cx="1589400" cy="692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a:solidFill>
                  <a:schemeClr val="dk1"/>
                </a:solidFill>
                <a:latin typeface="Bree Serif"/>
                <a:ea typeface="Bree Serif"/>
                <a:cs typeface="Bree Serif"/>
                <a:sym typeface="Bree Serif"/>
              </a:rPr>
              <a:t>2. Ventricular</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t/>
            </a:r>
            <a:endParaRPr b="1"/>
          </a:p>
        </p:txBody>
      </p:sp>
      <p:sp>
        <p:nvSpPr>
          <p:cNvPr id="337" name="Google Shape;337;p39"/>
          <p:cNvSpPr txBox="1"/>
          <p:nvPr/>
        </p:nvSpPr>
        <p:spPr>
          <a:xfrm>
            <a:off x="4328575" y="1055475"/>
            <a:ext cx="4254000" cy="15699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b="1" i="1" lang="en">
                <a:solidFill>
                  <a:schemeClr val="dk1"/>
                </a:solidFill>
                <a:latin typeface="Bree Serif"/>
                <a:ea typeface="Bree Serif"/>
                <a:cs typeface="Bree Serif"/>
                <a:sym typeface="Bree Serif"/>
              </a:rPr>
              <a:t>What's the importance of this separation?</a:t>
            </a:r>
            <a:endParaRPr b="1">
              <a:solidFill>
                <a:schemeClr val="dk1"/>
              </a:solidFill>
              <a:latin typeface="Bree Serif"/>
              <a:ea typeface="Bree Serif"/>
              <a:cs typeface="Bree Serif"/>
              <a:sym typeface="Bree Serif"/>
            </a:endParaRPr>
          </a:p>
          <a:p>
            <a:pPr indent="0" lvl="0" marL="0" rtl="0" algn="ctr">
              <a:spcBef>
                <a:spcPts val="600"/>
              </a:spcBef>
              <a:spcAft>
                <a:spcPts val="0"/>
              </a:spcAft>
              <a:buNone/>
            </a:pPr>
            <a:r>
              <a:rPr lang="en">
                <a:solidFill>
                  <a:schemeClr val="dk1"/>
                </a:solidFill>
                <a:latin typeface="Bree Serif"/>
                <a:ea typeface="Bree Serif"/>
                <a:cs typeface="Bree Serif"/>
                <a:sym typeface="Bree Serif"/>
              </a:rPr>
              <a:t>  Allows atria to contract ahead of ventricles</a:t>
            </a:r>
            <a:endParaRPr>
              <a:solidFill>
                <a:schemeClr val="dk1"/>
              </a:solidFill>
              <a:latin typeface="Bree Serif"/>
              <a:ea typeface="Bree Serif"/>
              <a:cs typeface="Bree Serif"/>
              <a:sym typeface="Bree Serif"/>
            </a:endParaRPr>
          </a:p>
          <a:p>
            <a:pPr indent="0" lvl="0" marL="0" rtl="0" algn="ctr">
              <a:spcBef>
                <a:spcPts val="600"/>
              </a:spcBef>
              <a:spcAft>
                <a:spcPts val="0"/>
              </a:spcAft>
              <a:buNone/>
            </a:pPr>
            <a:r>
              <a:t/>
            </a:r>
            <a:endParaRPr i="1">
              <a:solidFill>
                <a:schemeClr val="dk1"/>
              </a:solidFill>
              <a:latin typeface="Bree Serif"/>
              <a:ea typeface="Bree Serif"/>
              <a:cs typeface="Bree Serif"/>
              <a:sym typeface="Bree Serif"/>
            </a:endParaRPr>
          </a:p>
          <a:p>
            <a:pPr indent="0" lvl="0" marL="0" rtl="0" algn="ctr">
              <a:spcBef>
                <a:spcPts val="600"/>
              </a:spcBef>
              <a:spcAft>
                <a:spcPts val="0"/>
              </a:spcAft>
              <a:buNone/>
            </a:pPr>
            <a:r>
              <a:rPr b="1" i="1" lang="en">
                <a:solidFill>
                  <a:schemeClr val="dk1"/>
                </a:solidFill>
                <a:latin typeface="Bree Serif"/>
                <a:ea typeface="Bree Serif"/>
                <a:cs typeface="Bree Serif"/>
                <a:sym typeface="Bree Serif"/>
              </a:rPr>
              <a:t>How do action potentials reach ventricles? </a:t>
            </a:r>
            <a:endParaRPr b="1">
              <a:solidFill>
                <a:schemeClr val="dk1"/>
              </a:solidFill>
              <a:latin typeface="Bree Serif"/>
              <a:ea typeface="Bree Serif"/>
              <a:cs typeface="Bree Serif"/>
              <a:sym typeface="Bree Serif"/>
            </a:endParaRPr>
          </a:p>
          <a:p>
            <a:pPr indent="0" lvl="0" marL="0" rtl="0" algn="ctr">
              <a:spcBef>
                <a:spcPts val="600"/>
              </a:spcBef>
              <a:spcAft>
                <a:spcPts val="0"/>
              </a:spcAft>
              <a:buNone/>
            </a:pPr>
            <a:r>
              <a:rPr lang="en">
                <a:solidFill>
                  <a:schemeClr val="dk1"/>
                </a:solidFill>
                <a:latin typeface="Bree Serif"/>
                <a:ea typeface="Bree Serif"/>
                <a:cs typeface="Bree Serif"/>
                <a:sym typeface="Bree Serif"/>
              </a:rPr>
              <a:t>  Action Potentials are conducted by  AV bundle.</a:t>
            </a:r>
            <a:endParaRPr>
              <a:solidFill>
                <a:schemeClr val="dk1"/>
              </a:solidFill>
              <a:latin typeface="Bree Serif"/>
              <a:ea typeface="Bree Serif"/>
              <a:cs typeface="Bree Serif"/>
              <a:sym typeface="Bree Serif"/>
            </a:endParaRPr>
          </a:p>
        </p:txBody>
      </p:sp>
      <p:cxnSp>
        <p:nvCxnSpPr>
          <p:cNvPr id="338" name="Google Shape;338;p39"/>
          <p:cNvCxnSpPr/>
          <p:nvPr/>
        </p:nvCxnSpPr>
        <p:spPr>
          <a:xfrm rot="10800000">
            <a:off x="-58200" y="2794000"/>
            <a:ext cx="9260400" cy="0"/>
          </a:xfrm>
          <a:prstGeom prst="straightConnector1">
            <a:avLst/>
          </a:prstGeom>
          <a:noFill/>
          <a:ln cap="flat" cmpd="sng" w="9525">
            <a:solidFill>
              <a:srgbClr val="C2C2C2"/>
            </a:solidFill>
            <a:prstDash val="solid"/>
            <a:round/>
            <a:headEnd len="med" w="med" type="none"/>
            <a:tailEnd len="med" w="med" type="none"/>
          </a:ln>
        </p:spPr>
      </p:cxnSp>
      <p:sp>
        <p:nvSpPr>
          <p:cNvPr id="339" name="Google Shape;339;p39"/>
          <p:cNvSpPr txBox="1"/>
          <p:nvPr/>
        </p:nvSpPr>
        <p:spPr>
          <a:xfrm>
            <a:off x="230775" y="3110775"/>
            <a:ext cx="6848400" cy="15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Cardiac muscle goes through the same series of </a:t>
            </a:r>
            <a:r>
              <a:rPr b="1" lang="en">
                <a:solidFill>
                  <a:schemeClr val="dk1"/>
                </a:solidFill>
                <a:latin typeface="Bree Serif"/>
                <a:ea typeface="Bree Serif"/>
                <a:cs typeface="Bree Serif"/>
                <a:sym typeface="Bree Serif"/>
              </a:rPr>
              <a:t>isometric</a:t>
            </a:r>
            <a:r>
              <a:rPr lang="en">
                <a:solidFill>
                  <a:schemeClr val="dk1"/>
                </a:solidFill>
                <a:latin typeface="Bree Serif"/>
                <a:ea typeface="Bree Serif"/>
                <a:cs typeface="Bree Serif"/>
                <a:sym typeface="Bree Serif"/>
              </a:rPr>
              <a:t> and </a:t>
            </a:r>
            <a:r>
              <a:rPr b="1" lang="en">
                <a:solidFill>
                  <a:schemeClr val="dk1"/>
                </a:solidFill>
                <a:latin typeface="Bree Serif"/>
                <a:ea typeface="Bree Serif"/>
                <a:cs typeface="Bree Serif"/>
                <a:sym typeface="Bree Serif"/>
              </a:rPr>
              <a:t>isotonic</a:t>
            </a:r>
            <a:r>
              <a:rPr lang="en">
                <a:solidFill>
                  <a:schemeClr val="dk1"/>
                </a:solidFill>
                <a:latin typeface="Bree Serif"/>
                <a:ea typeface="Bree Serif"/>
                <a:cs typeface="Bree Serif"/>
                <a:sym typeface="Bree Serif"/>
              </a:rPr>
              <a:t> events as skeletal muscle. </a:t>
            </a:r>
            <a:endParaRPr>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l">
              <a:spcBef>
                <a:spcPts val="600"/>
              </a:spcBef>
              <a:spcAft>
                <a:spcPts val="0"/>
              </a:spcAft>
              <a:buNone/>
            </a:pPr>
            <a:r>
              <a:rPr lang="en">
                <a:solidFill>
                  <a:schemeClr val="dk1"/>
                </a:solidFill>
                <a:latin typeface="Bree Serif"/>
                <a:ea typeface="Bree Serif"/>
                <a:cs typeface="Bree Serif"/>
                <a:sym typeface="Bree Serif"/>
              </a:rPr>
              <a:t>Therefore, the cardiac cycle (Heart beat) has two phases which are considered to be  </a:t>
            </a:r>
            <a:r>
              <a:rPr b="1" lang="en">
                <a:solidFill>
                  <a:schemeClr val="dk1"/>
                </a:solidFill>
                <a:latin typeface="Bree Serif"/>
                <a:ea typeface="Bree Serif"/>
                <a:cs typeface="Bree Serif"/>
                <a:sym typeface="Bree Serif"/>
              </a:rPr>
              <a:t>isometric</a:t>
            </a:r>
            <a:r>
              <a:rPr lang="en">
                <a:solidFill>
                  <a:schemeClr val="dk1"/>
                </a:solidFill>
                <a:latin typeface="Bree Serif"/>
                <a:ea typeface="Bree Serif"/>
                <a:cs typeface="Bree Serif"/>
                <a:sym typeface="Bree Serif"/>
              </a:rPr>
              <a:t> (Isovolumic contraction, and Isovolumic relaxation) while all the other phases are considered to be </a:t>
            </a:r>
            <a:r>
              <a:rPr b="1" lang="en">
                <a:solidFill>
                  <a:schemeClr val="dk1"/>
                </a:solidFill>
                <a:latin typeface="Bree Serif"/>
                <a:ea typeface="Bree Serif"/>
                <a:cs typeface="Bree Serif"/>
                <a:sym typeface="Bree Serif"/>
              </a:rPr>
              <a:t>isotonic in nature.</a:t>
            </a:r>
            <a:endParaRPr b="1">
              <a:solidFill>
                <a:schemeClr val="dk1"/>
              </a:solidFill>
              <a:latin typeface="Bree Serif"/>
              <a:ea typeface="Bree Serif"/>
              <a:cs typeface="Bree Serif"/>
              <a:sym typeface="Bree Serif"/>
            </a:endParaRPr>
          </a:p>
        </p:txBody>
      </p:sp>
      <p:sp>
        <p:nvSpPr>
          <p:cNvPr id="340" name="Google Shape;340;p39"/>
          <p:cNvSpPr txBox="1"/>
          <p:nvPr/>
        </p:nvSpPr>
        <p:spPr>
          <a:xfrm>
            <a:off x="0" y="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341" name="Google Shape;341;p39"/>
          <p:cNvSpPr txBox="1"/>
          <p:nvPr/>
        </p:nvSpPr>
        <p:spPr>
          <a:xfrm>
            <a:off x="0" y="27940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EXCITATION-CONTRACTION COUPLING</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47" name="Google Shape;347;p40"/>
          <p:cNvSpPr/>
          <p:nvPr/>
        </p:nvSpPr>
        <p:spPr>
          <a:xfrm>
            <a:off x="468109" y="1250903"/>
            <a:ext cx="2129100" cy="540600"/>
          </a:xfrm>
          <a:prstGeom prst="homePlate">
            <a:avLst>
              <a:gd fmla="val 50000" name="adj"/>
            </a:avLst>
          </a:prstGeom>
          <a:solidFill>
            <a:srgbClr val="D05C5C"/>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Excitation</a:t>
            </a:r>
            <a:endParaRPr b="1" sz="1500">
              <a:solidFill>
                <a:schemeClr val="lt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b="1" lang="en" sz="1500">
                <a:solidFill>
                  <a:srgbClr val="6FA8DC"/>
                </a:solidFill>
                <a:latin typeface="Bree Serif"/>
                <a:ea typeface="Bree Serif"/>
                <a:cs typeface="Bree Serif"/>
                <a:sym typeface="Bree Serif"/>
              </a:rPr>
              <a:t>(action potentials)</a:t>
            </a:r>
            <a:endParaRPr b="1" sz="1500">
              <a:solidFill>
                <a:srgbClr val="6FA8DC"/>
              </a:solidFill>
              <a:latin typeface="Bree Serif"/>
              <a:ea typeface="Bree Serif"/>
              <a:cs typeface="Bree Serif"/>
              <a:sym typeface="Bree Serif"/>
            </a:endParaRPr>
          </a:p>
        </p:txBody>
      </p:sp>
      <p:sp>
        <p:nvSpPr>
          <p:cNvPr id="348" name="Google Shape;348;p40"/>
          <p:cNvSpPr/>
          <p:nvPr/>
        </p:nvSpPr>
        <p:spPr>
          <a:xfrm>
            <a:off x="3288275" y="1250900"/>
            <a:ext cx="2265300" cy="540600"/>
          </a:xfrm>
          <a:prstGeom prst="homePlate">
            <a:avLst>
              <a:gd fmla="val 50000" name="adj"/>
            </a:avLst>
          </a:prstGeom>
          <a:solidFill>
            <a:srgbClr val="D05C5C"/>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700">
                <a:solidFill>
                  <a:schemeClr val="lt1"/>
                </a:solidFill>
                <a:latin typeface="Bree Serif"/>
                <a:ea typeface="Bree Serif"/>
                <a:cs typeface="Bree Serif"/>
                <a:sym typeface="Bree Serif"/>
              </a:rPr>
              <a:t>Increase Ca++</a:t>
            </a:r>
            <a:endParaRPr b="1" sz="1700">
              <a:solidFill>
                <a:schemeClr val="lt1"/>
              </a:solidFill>
              <a:latin typeface="Bree Serif"/>
              <a:ea typeface="Bree Serif"/>
              <a:cs typeface="Bree Serif"/>
              <a:sym typeface="Bree Serif"/>
            </a:endParaRPr>
          </a:p>
        </p:txBody>
      </p:sp>
      <p:sp>
        <p:nvSpPr>
          <p:cNvPr id="349" name="Google Shape;349;p40"/>
          <p:cNvSpPr/>
          <p:nvPr/>
        </p:nvSpPr>
        <p:spPr>
          <a:xfrm>
            <a:off x="6244650" y="1250800"/>
            <a:ext cx="2265300" cy="540600"/>
          </a:xfrm>
          <a:prstGeom prst="homePlate">
            <a:avLst>
              <a:gd fmla="val 50000" name="adj"/>
            </a:avLst>
          </a:prstGeom>
          <a:solidFill>
            <a:srgbClr val="D05C5C"/>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700">
                <a:solidFill>
                  <a:schemeClr val="lt1"/>
                </a:solidFill>
                <a:latin typeface="Bree Serif"/>
                <a:ea typeface="Bree Serif"/>
                <a:cs typeface="Bree Serif"/>
                <a:sym typeface="Bree Serif"/>
              </a:rPr>
              <a:t>Contraction</a:t>
            </a:r>
            <a:endParaRPr b="1" sz="1700">
              <a:solidFill>
                <a:schemeClr val="lt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b="1" lang="en" sz="1700">
                <a:solidFill>
                  <a:srgbClr val="6FA8DC"/>
                </a:solidFill>
                <a:latin typeface="Bree Serif"/>
                <a:ea typeface="Bree Serif"/>
                <a:cs typeface="Bree Serif"/>
                <a:sym typeface="Bree Serif"/>
              </a:rPr>
              <a:t>(</a:t>
            </a:r>
            <a:r>
              <a:rPr b="1" lang="en" sz="1700">
                <a:solidFill>
                  <a:srgbClr val="6FA8DC"/>
                </a:solidFill>
                <a:latin typeface="Bree Serif"/>
                <a:ea typeface="Bree Serif"/>
                <a:cs typeface="Bree Serif"/>
                <a:sym typeface="Bree Serif"/>
              </a:rPr>
              <a:t>shortening</a:t>
            </a:r>
            <a:r>
              <a:rPr b="1" lang="en" sz="1700">
                <a:solidFill>
                  <a:srgbClr val="6FA8DC"/>
                </a:solidFill>
                <a:latin typeface="Bree Serif"/>
                <a:ea typeface="Bree Serif"/>
                <a:cs typeface="Bree Serif"/>
                <a:sym typeface="Bree Serif"/>
              </a:rPr>
              <a:t>) </a:t>
            </a:r>
            <a:endParaRPr b="1" sz="1700">
              <a:solidFill>
                <a:srgbClr val="6FA8DC"/>
              </a:solidFill>
              <a:latin typeface="Bree Serif"/>
              <a:ea typeface="Bree Serif"/>
              <a:cs typeface="Bree Serif"/>
              <a:sym typeface="Bree Serif"/>
            </a:endParaRPr>
          </a:p>
        </p:txBody>
      </p:sp>
      <p:sp>
        <p:nvSpPr>
          <p:cNvPr id="350" name="Google Shape;350;p40"/>
          <p:cNvSpPr/>
          <p:nvPr/>
        </p:nvSpPr>
        <p:spPr>
          <a:xfrm>
            <a:off x="400000" y="2057622"/>
            <a:ext cx="2265300" cy="1476000"/>
          </a:xfrm>
          <a:prstGeom prst="roundRect">
            <a:avLst>
              <a:gd fmla="val 16667" name="adj"/>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ree Serif"/>
                <a:ea typeface="Bree Serif"/>
                <a:cs typeface="Bree Serif"/>
                <a:sym typeface="Bree Serif"/>
              </a:rPr>
              <a:t>Excitation of the heart heart is triggered by electrical impulse rather than </a:t>
            </a:r>
            <a:r>
              <a:rPr lang="en">
                <a:latin typeface="Bree Serif"/>
                <a:ea typeface="Bree Serif"/>
                <a:cs typeface="Bree Serif"/>
                <a:sym typeface="Bree Serif"/>
              </a:rPr>
              <a:t>neurotransmitters</a:t>
            </a:r>
            <a:r>
              <a:rPr lang="en">
                <a:latin typeface="Bree Serif"/>
                <a:ea typeface="Bree Serif"/>
                <a:cs typeface="Bree Serif"/>
                <a:sym typeface="Bree Serif"/>
              </a:rPr>
              <a:t>.</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
        <p:nvSpPr>
          <p:cNvPr id="351" name="Google Shape;351;p40"/>
          <p:cNvSpPr/>
          <p:nvPr/>
        </p:nvSpPr>
        <p:spPr>
          <a:xfrm>
            <a:off x="6244642" y="2057632"/>
            <a:ext cx="2265300" cy="1476000"/>
          </a:xfrm>
          <a:prstGeom prst="roundRect">
            <a:avLst>
              <a:gd fmla="val 16667" name="adj"/>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Contraction of the heart heart is triggered by elevation of intracellular calcium influx</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200">
                <a:solidFill>
                  <a:srgbClr val="D05C5C"/>
                </a:solidFill>
                <a:latin typeface="Bree Serif"/>
                <a:ea typeface="Bree Serif"/>
                <a:cs typeface="Bree Serif"/>
                <a:sym typeface="Bree Serif"/>
              </a:rPr>
              <a:t>ACTION POTENTIALS IN CARDIAC MUSCLE</a:t>
            </a:r>
            <a:endParaRPr b="1" sz="22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57" name="Google Shape;357;p41"/>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358" name="Google Shape;358;p41"/>
          <p:cNvSpPr txBox="1"/>
          <p:nvPr/>
        </p:nvSpPr>
        <p:spPr>
          <a:xfrm>
            <a:off x="150373" y="655963"/>
            <a:ext cx="71988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The ionic basis for the Aps in the ventricles, atria, and Purkinje system is identical. The AP in these tissues shares the following characteristics:</a:t>
            </a:r>
            <a:endParaRPr>
              <a:latin typeface="Bree Serif"/>
              <a:ea typeface="Bree Serif"/>
              <a:cs typeface="Bree Serif"/>
              <a:sym typeface="Bree Serif"/>
            </a:endParaRPr>
          </a:p>
        </p:txBody>
      </p:sp>
      <p:grpSp>
        <p:nvGrpSpPr>
          <p:cNvPr id="359" name="Google Shape;359;p41"/>
          <p:cNvGrpSpPr/>
          <p:nvPr/>
        </p:nvGrpSpPr>
        <p:grpSpPr>
          <a:xfrm>
            <a:off x="26000" y="1264063"/>
            <a:ext cx="6723660" cy="703200"/>
            <a:chOff x="0" y="1476638"/>
            <a:chExt cx="6723660" cy="703200"/>
          </a:xfrm>
        </p:grpSpPr>
        <p:sp>
          <p:nvSpPr>
            <p:cNvPr id="360" name="Google Shape;360;p41"/>
            <p:cNvSpPr/>
            <p:nvPr/>
          </p:nvSpPr>
          <p:spPr>
            <a:xfrm>
              <a:off x="227100" y="165845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Long duration</a:t>
              </a:r>
              <a:endParaRPr b="1" sz="1500">
                <a:latin typeface="Bree Serif"/>
                <a:ea typeface="Bree Serif"/>
                <a:cs typeface="Bree Serif"/>
                <a:sym typeface="Bree Serif"/>
              </a:endParaRPr>
            </a:p>
          </p:txBody>
        </p:sp>
        <p:sp>
          <p:nvSpPr>
            <p:cNvPr id="361" name="Google Shape;361;p41"/>
            <p:cNvSpPr txBox="1"/>
            <p:nvPr/>
          </p:nvSpPr>
          <p:spPr>
            <a:xfrm>
              <a:off x="0" y="1485338"/>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1</a:t>
              </a:r>
              <a:endParaRPr b="1" sz="3300">
                <a:solidFill>
                  <a:srgbClr val="D05C5C"/>
                </a:solidFill>
                <a:latin typeface="Exo"/>
                <a:ea typeface="Exo"/>
                <a:cs typeface="Exo"/>
                <a:sym typeface="Exo"/>
              </a:endParaRPr>
            </a:p>
          </p:txBody>
        </p:sp>
        <p:sp>
          <p:nvSpPr>
            <p:cNvPr id="362" name="Google Shape;362;p41"/>
            <p:cNvSpPr/>
            <p:nvPr/>
          </p:nvSpPr>
          <p:spPr>
            <a:xfrm>
              <a:off x="5049060" y="164975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Bree Serif"/>
                  <a:ea typeface="Bree Serif"/>
                  <a:cs typeface="Bree Serif"/>
                  <a:sym typeface="Bree Serif"/>
                </a:rPr>
                <a:t>Plateau</a:t>
              </a:r>
              <a:endParaRPr b="1">
                <a:latin typeface="Bree Serif"/>
                <a:ea typeface="Bree Serif"/>
                <a:cs typeface="Bree Serif"/>
                <a:sym typeface="Bree Serif"/>
              </a:endParaRPr>
            </a:p>
          </p:txBody>
        </p:sp>
        <p:sp>
          <p:nvSpPr>
            <p:cNvPr id="363" name="Google Shape;363;p41"/>
            <p:cNvSpPr txBox="1"/>
            <p:nvPr/>
          </p:nvSpPr>
          <p:spPr>
            <a:xfrm>
              <a:off x="4821960" y="1476638"/>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3</a:t>
              </a:r>
              <a:endParaRPr b="1" sz="3300">
                <a:solidFill>
                  <a:srgbClr val="D05C5C"/>
                </a:solidFill>
                <a:latin typeface="Exo"/>
                <a:ea typeface="Exo"/>
                <a:cs typeface="Exo"/>
                <a:sym typeface="Exo"/>
              </a:endParaRPr>
            </a:p>
          </p:txBody>
        </p:sp>
        <p:sp>
          <p:nvSpPr>
            <p:cNvPr id="364" name="Google Shape;364;p41"/>
            <p:cNvSpPr/>
            <p:nvPr/>
          </p:nvSpPr>
          <p:spPr>
            <a:xfrm>
              <a:off x="2468876" y="1649752"/>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Bree Serif"/>
                  <a:ea typeface="Bree Serif"/>
                  <a:cs typeface="Bree Serif"/>
                  <a:sym typeface="Bree Serif"/>
                </a:rPr>
                <a:t>  </a:t>
              </a:r>
              <a:r>
                <a:rPr b="1" lang="en" sz="1100">
                  <a:latin typeface="Bree Serif"/>
                  <a:ea typeface="Bree Serif"/>
                  <a:cs typeface="Bree Serif"/>
                  <a:sym typeface="Bree Serif"/>
                </a:rPr>
                <a:t>Stable resting membrane potential </a:t>
              </a:r>
              <a:endParaRPr b="1" sz="1100">
                <a:latin typeface="Bree Serif"/>
                <a:ea typeface="Bree Serif"/>
                <a:cs typeface="Bree Serif"/>
                <a:sym typeface="Bree Serif"/>
              </a:endParaRPr>
            </a:p>
          </p:txBody>
        </p:sp>
        <p:sp>
          <p:nvSpPr>
            <p:cNvPr id="365" name="Google Shape;365;p41"/>
            <p:cNvSpPr txBox="1"/>
            <p:nvPr/>
          </p:nvSpPr>
          <p:spPr>
            <a:xfrm>
              <a:off x="2241776" y="1476639"/>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2</a:t>
              </a:r>
              <a:endParaRPr b="1" sz="3300">
                <a:solidFill>
                  <a:srgbClr val="D05C5C"/>
                </a:solidFill>
                <a:latin typeface="Exo"/>
                <a:ea typeface="Exo"/>
                <a:cs typeface="Exo"/>
                <a:sym typeface="Exo"/>
              </a:endParaRPr>
            </a:p>
          </p:txBody>
        </p:sp>
      </p:grpSp>
      <p:pic>
        <p:nvPicPr>
          <p:cNvPr id="366" name="Google Shape;366;p41"/>
          <p:cNvPicPr preferRelativeResize="0"/>
          <p:nvPr/>
        </p:nvPicPr>
        <p:blipFill>
          <a:blip r:embed="rId3">
            <a:alphaModFix/>
          </a:blip>
          <a:stretch>
            <a:fillRect/>
          </a:stretch>
        </p:blipFill>
        <p:spPr>
          <a:xfrm>
            <a:off x="6125763" y="2071756"/>
            <a:ext cx="2115539" cy="2904138"/>
          </a:xfrm>
          <a:prstGeom prst="rect">
            <a:avLst/>
          </a:prstGeom>
          <a:noFill/>
          <a:ln>
            <a:noFill/>
          </a:ln>
        </p:spPr>
      </p:pic>
      <p:cxnSp>
        <p:nvCxnSpPr>
          <p:cNvPr id="367" name="Google Shape;367;p41"/>
          <p:cNvCxnSpPr/>
          <p:nvPr/>
        </p:nvCxnSpPr>
        <p:spPr>
          <a:xfrm flipH="1">
            <a:off x="271485" y="2071749"/>
            <a:ext cx="5458200" cy="30600"/>
          </a:xfrm>
          <a:prstGeom prst="straightConnector1">
            <a:avLst/>
          </a:prstGeom>
          <a:noFill/>
          <a:ln cap="flat" cmpd="sng" w="9525">
            <a:solidFill>
              <a:srgbClr val="000000"/>
            </a:solidFill>
            <a:prstDash val="solid"/>
            <a:round/>
            <a:headEnd len="med" w="med" type="none"/>
            <a:tailEnd len="med" w="med" type="none"/>
          </a:ln>
        </p:spPr>
      </p:cxnSp>
      <p:grpSp>
        <p:nvGrpSpPr>
          <p:cNvPr id="368" name="Google Shape;368;p41"/>
          <p:cNvGrpSpPr/>
          <p:nvPr/>
        </p:nvGrpSpPr>
        <p:grpSpPr>
          <a:xfrm>
            <a:off x="268513" y="2712648"/>
            <a:ext cx="8543371" cy="2374010"/>
            <a:chOff x="271476" y="2232150"/>
            <a:chExt cx="8543371" cy="2374010"/>
          </a:xfrm>
        </p:grpSpPr>
        <p:sp>
          <p:nvSpPr>
            <p:cNvPr id="369" name="Google Shape;369;p41"/>
            <p:cNvSpPr/>
            <p:nvPr/>
          </p:nvSpPr>
          <p:spPr>
            <a:xfrm>
              <a:off x="271476" y="2288782"/>
              <a:ext cx="1320600" cy="2757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Phase 0 :</a:t>
              </a:r>
              <a:endParaRPr b="1" sz="1500">
                <a:solidFill>
                  <a:schemeClr val="lt1"/>
                </a:solidFill>
                <a:latin typeface="Exo"/>
                <a:ea typeface="Exo"/>
                <a:cs typeface="Exo"/>
                <a:sym typeface="Exo"/>
              </a:endParaRPr>
            </a:p>
          </p:txBody>
        </p:sp>
        <p:sp>
          <p:nvSpPr>
            <p:cNvPr id="370" name="Google Shape;370;p41"/>
            <p:cNvSpPr/>
            <p:nvPr/>
          </p:nvSpPr>
          <p:spPr>
            <a:xfrm>
              <a:off x="271476" y="2733292"/>
              <a:ext cx="1320600" cy="2757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Phase 1:</a:t>
              </a:r>
              <a:endParaRPr b="1" sz="1500">
                <a:solidFill>
                  <a:schemeClr val="lt1"/>
                </a:solidFill>
                <a:latin typeface="Exo"/>
                <a:ea typeface="Exo"/>
                <a:cs typeface="Exo"/>
                <a:sym typeface="Exo"/>
              </a:endParaRPr>
            </a:p>
          </p:txBody>
        </p:sp>
        <p:sp>
          <p:nvSpPr>
            <p:cNvPr id="371" name="Google Shape;371;p41"/>
            <p:cNvSpPr/>
            <p:nvPr/>
          </p:nvSpPr>
          <p:spPr>
            <a:xfrm>
              <a:off x="271476" y="3174140"/>
              <a:ext cx="1320600" cy="2757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Phase2 :</a:t>
              </a:r>
              <a:endParaRPr b="1" sz="1500">
                <a:solidFill>
                  <a:schemeClr val="lt1"/>
                </a:solidFill>
                <a:latin typeface="Exo"/>
                <a:ea typeface="Exo"/>
                <a:cs typeface="Exo"/>
                <a:sym typeface="Exo"/>
              </a:endParaRPr>
            </a:p>
          </p:txBody>
        </p:sp>
        <p:sp>
          <p:nvSpPr>
            <p:cNvPr id="372" name="Google Shape;372;p41"/>
            <p:cNvSpPr/>
            <p:nvPr/>
          </p:nvSpPr>
          <p:spPr>
            <a:xfrm>
              <a:off x="271476" y="3621932"/>
              <a:ext cx="1320600" cy="2757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Phase3 :</a:t>
              </a:r>
              <a:endParaRPr b="1" sz="1500">
                <a:solidFill>
                  <a:schemeClr val="lt1"/>
                </a:solidFill>
                <a:latin typeface="Exo"/>
                <a:ea typeface="Exo"/>
                <a:cs typeface="Exo"/>
                <a:sym typeface="Exo"/>
              </a:endParaRPr>
            </a:p>
          </p:txBody>
        </p:sp>
        <p:sp>
          <p:nvSpPr>
            <p:cNvPr id="373" name="Google Shape;373;p41"/>
            <p:cNvSpPr/>
            <p:nvPr/>
          </p:nvSpPr>
          <p:spPr>
            <a:xfrm>
              <a:off x="271476" y="4069696"/>
              <a:ext cx="1320600" cy="275700"/>
            </a:xfrm>
            <a:prstGeom prst="homePlate">
              <a:avLst>
                <a:gd fmla="val 50000" name="adj"/>
              </a:avLst>
            </a:prstGeom>
            <a:solidFill>
              <a:srgbClr val="D05C5C">
                <a:alpha val="69830"/>
              </a:srgbClr>
            </a:solidFill>
            <a:ln>
              <a:noFill/>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Bree Serif"/>
                  <a:ea typeface="Bree Serif"/>
                  <a:cs typeface="Bree Serif"/>
                  <a:sym typeface="Bree Serif"/>
                </a:rPr>
                <a:t>Phase4 :</a:t>
              </a:r>
              <a:endParaRPr b="1" sz="1500">
                <a:solidFill>
                  <a:schemeClr val="lt1"/>
                </a:solidFill>
                <a:latin typeface="Exo"/>
                <a:ea typeface="Exo"/>
                <a:cs typeface="Exo"/>
                <a:sym typeface="Exo"/>
              </a:endParaRPr>
            </a:p>
          </p:txBody>
        </p:sp>
        <p:sp>
          <p:nvSpPr>
            <p:cNvPr id="374" name="Google Shape;374;p41"/>
            <p:cNvSpPr txBox="1"/>
            <p:nvPr/>
          </p:nvSpPr>
          <p:spPr>
            <a:xfrm>
              <a:off x="1616025" y="2232150"/>
              <a:ext cx="396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Depolarization, fast Na</a:t>
              </a:r>
              <a:r>
                <a:rPr baseline="30000" lang="en">
                  <a:latin typeface="Bree Serif"/>
                  <a:ea typeface="Bree Serif"/>
                  <a:cs typeface="Bree Serif"/>
                  <a:sym typeface="Bree Serif"/>
                </a:rPr>
                <a:t>+</a:t>
              </a:r>
              <a:r>
                <a:rPr lang="en">
                  <a:latin typeface="Bree Serif"/>
                  <a:ea typeface="Bree Serif"/>
                  <a:cs typeface="Bree Serif"/>
                  <a:sym typeface="Bree Serif"/>
                </a:rPr>
                <a:t>influx.</a:t>
              </a:r>
              <a:endParaRPr>
                <a:latin typeface="Bree Serif"/>
                <a:ea typeface="Bree Serif"/>
                <a:cs typeface="Bree Serif"/>
                <a:sym typeface="Bree Serif"/>
              </a:endParaRPr>
            </a:p>
          </p:txBody>
        </p:sp>
        <p:sp>
          <p:nvSpPr>
            <p:cNvPr id="375" name="Google Shape;375;p41"/>
            <p:cNvSpPr txBox="1"/>
            <p:nvPr/>
          </p:nvSpPr>
          <p:spPr>
            <a:xfrm>
              <a:off x="1616015" y="2655175"/>
              <a:ext cx="396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Early repolarization, K</a:t>
              </a:r>
              <a:r>
                <a:rPr baseline="30000" lang="en">
                  <a:latin typeface="Bree Serif"/>
                  <a:ea typeface="Bree Serif"/>
                  <a:cs typeface="Bree Serif"/>
                  <a:sym typeface="Bree Serif"/>
                </a:rPr>
                <a:t>+</a:t>
              </a:r>
              <a:r>
                <a:rPr lang="en">
                  <a:latin typeface="Bree Serif"/>
                  <a:ea typeface="Bree Serif"/>
                  <a:cs typeface="Bree Serif"/>
                  <a:sym typeface="Bree Serif"/>
                </a:rPr>
                <a:t> efflux</a:t>
              </a:r>
              <a:r>
                <a:rPr lang="en"/>
                <a:t>.</a:t>
              </a:r>
              <a:endParaRPr/>
            </a:p>
          </p:txBody>
        </p:sp>
        <p:sp>
          <p:nvSpPr>
            <p:cNvPr id="376" name="Google Shape;376;p41"/>
            <p:cNvSpPr txBox="1"/>
            <p:nvPr/>
          </p:nvSpPr>
          <p:spPr>
            <a:xfrm>
              <a:off x="1592064" y="3003663"/>
              <a:ext cx="719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Bree Serif"/>
                  <a:ea typeface="Bree Serif"/>
                  <a:cs typeface="Bree Serif"/>
                  <a:sym typeface="Bree Serif"/>
                </a:rPr>
                <a:t>Plateau =0.2 sec, slow Ca</a:t>
              </a:r>
              <a:r>
                <a:rPr b="1" baseline="30000" lang="en">
                  <a:solidFill>
                    <a:srgbClr val="FF0000"/>
                  </a:solidFill>
                  <a:latin typeface="Bree Serif"/>
                  <a:ea typeface="Bree Serif"/>
                  <a:cs typeface="Bree Serif"/>
                  <a:sym typeface="Bree Serif"/>
                </a:rPr>
                <a:t>+2</a:t>
              </a:r>
              <a:r>
                <a:rPr b="1" lang="en">
                  <a:solidFill>
                    <a:srgbClr val="FF0000"/>
                  </a:solidFill>
                  <a:latin typeface="Bree Serif"/>
                  <a:ea typeface="Bree Serif"/>
                  <a:cs typeface="Bree Serif"/>
                  <a:sym typeface="Bree Serif"/>
                </a:rPr>
                <a:t> channels open </a:t>
              </a:r>
              <a:endParaRPr b="1">
                <a:solidFill>
                  <a:srgbClr val="FF0000"/>
                </a:solidFill>
                <a:latin typeface="Bree Serif"/>
                <a:ea typeface="Bree Serif"/>
                <a:cs typeface="Bree Serif"/>
                <a:sym typeface="Bree Serif"/>
              </a:endParaRPr>
            </a:p>
            <a:p>
              <a:pPr indent="0" lvl="0" marL="0" rtl="0" algn="l">
                <a:spcBef>
                  <a:spcPts val="0"/>
                </a:spcBef>
                <a:spcAft>
                  <a:spcPts val="0"/>
                </a:spcAft>
                <a:buNone/>
              </a:pPr>
              <a:r>
                <a:rPr b="1" lang="en">
                  <a:solidFill>
                    <a:srgbClr val="FF0000"/>
                  </a:solidFill>
                  <a:latin typeface="Bree Serif"/>
                  <a:ea typeface="Bree Serif"/>
                  <a:cs typeface="Bree Serif"/>
                  <a:sym typeface="Bree Serif"/>
                </a:rPr>
                <a:t>causing Ca</a:t>
              </a:r>
              <a:r>
                <a:rPr b="1" baseline="30000" lang="en">
                  <a:solidFill>
                    <a:srgbClr val="FF0000"/>
                  </a:solidFill>
                  <a:latin typeface="Bree Serif"/>
                  <a:ea typeface="Bree Serif"/>
                  <a:cs typeface="Bree Serif"/>
                  <a:sym typeface="Bree Serif"/>
                </a:rPr>
                <a:t>+2</a:t>
              </a:r>
              <a:r>
                <a:rPr b="1" lang="en">
                  <a:solidFill>
                    <a:srgbClr val="FF0000"/>
                  </a:solidFill>
                  <a:latin typeface="Bree Serif"/>
                  <a:ea typeface="Bree Serif"/>
                  <a:cs typeface="Bree Serif"/>
                  <a:sym typeface="Bree Serif"/>
                </a:rPr>
                <a:t> influx</a:t>
              </a:r>
              <a:endParaRPr b="1">
                <a:solidFill>
                  <a:srgbClr val="FF0000"/>
                </a:solidFill>
                <a:latin typeface="Bree Serif"/>
                <a:ea typeface="Bree Serif"/>
                <a:cs typeface="Bree Serif"/>
                <a:sym typeface="Bree Serif"/>
              </a:endParaRPr>
            </a:p>
          </p:txBody>
        </p:sp>
        <p:sp>
          <p:nvSpPr>
            <p:cNvPr id="377" name="Google Shape;377;p41"/>
            <p:cNvSpPr txBox="1"/>
            <p:nvPr/>
          </p:nvSpPr>
          <p:spPr>
            <a:xfrm>
              <a:off x="1616029" y="3557460"/>
              <a:ext cx="719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Repolarization: K</a:t>
              </a:r>
              <a:r>
                <a:rPr baseline="30000" lang="en">
                  <a:solidFill>
                    <a:schemeClr val="dk1"/>
                  </a:solidFill>
                  <a:latin typeface="Bree Serif"/>
                  <a:ea typeface="Bree Serif"/>
                  <a:cs typeface="Bree Serif"/>
                  <a:sym typeface="Bree Serif"/>
                </a:rPr>
                <a:t>+</a:t>
              </a:r>
              <a:r>
                <a:rPr lang="en">
                  <a:latin typeface="Bree Serif"/>
                  <a:ea typeface="Bree Serif"/>
                  <a:cs typeface="Bree Serif"/>
                  <a:sym typeface="Bree Serif"/>
                </a:rPr>
                <a:t> efflux.</a:t>
              </a:r>
              <a:endParaRPr>
                <a:latin typeface="Bree Serif"/>
                <a:ea typeface="Bree Serif"/>
                <a:cs typeface="Bree Serif"/>
                <a:sym typeface="Bree Serif"/>
              </a:endParaRPr>
            </a:p>
          </p:txBody>
        </p:sp>
        <p:sp>
          <p:nvSpPr>
            <p:cNvPr id="378" name="Google Shape;378;p41"/>
            <p:cNvSpPr txBox="1"/>
            <p:nvPr/>
          </p:nvSpPr>
          <p:spPr>
            <a:xfrm>
              <a:off x="1616047" y="3990560"/>
              <a:ext cx="719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Resting, K</a:t>
              </a:r>
              <a:r>
                <a:rPr baseline="30000" lang="en">
                  <a:solidFill>
                    <a:schemeClr val="dk1"/>
                  </a:solidFill>
                  <a:latin typeface="Bree Serif"/>
                  <a:ea typeface="Bree Serif"/>
                  <a:cs typeface="Bree Serif"/>
                  <a:sym typeface="Bree Serif"/>
                </a:rPr>
                <a:t>+</a:t>
              </a:r>
              <a:r>
                <a:rPr lang="en">
                  <a:latin typeface="Bree Serif"/>
                  <a:ea typeface="Bree Serif"/>
                  <a:cs typeface="Bree Serif"/>
                  <a:sym typeface="Bree Serif"/>
                </a:rPr>
                <a:t> efflux</a:t>
              </a:r>
              <a:endParaRPr>
                <a:latin typeface="Bree Serif"/>
                <a:ea typeface="Bree Serif"/>
                <a:cs typeface="Bree Serif"/>
                <a:sym typeface="Bree Serif"/>
              </a:endParaRPr>
            </a:p>
            <a:p>
              <a:pPr indent="0" lvl="0" marL="0" rtl="0" algn="l">
                <a:spcBef>
                  <a:spcPts val="0"/>
                </a:spcBef>
                <a:spcAft>
                  <a:spcPts val="0"/>
                </a:spcAft>
                <a:buNone/>
              </a:pPr>
              <a:r>
                <a:t/>
              </a:r>
              <a:endParaRPr/>
            </a:p>
          </p:txBody>
        </p:sp>
      </p:grpSp>
      <p:sp>
        <p:nvSpPr>
          <p:cNvPr id="379" name="Google Shape;379;p41"/>
          <p:cNvSpPr txBox="1"/>
          <p:nvPr/>
        </p:nvSpPr>
        <p:spPr>
          <a:xfrm>
            <a:off x="386302" y="2141822"/>
            <a:ext cx="71988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Bree Serif"/>
                <a:ea typeface="Bree Serif"/>
                <a:cs typeface="Bree Serif"/>
                <a:sym typeface="Bree Serif"/>
              </a:rPr>
              <a:t>Action </a:t>
            </a:r>
            <a:r>
              <a:rPr b="1" lang="en">
                <a:latin typeface="Bree Serif"/>
                <a:ea typeface="Bree Serif"/>
                <a:cs typeface="Bree Serif"/>
                <a:sym typeface="Bree Serif"/>
              </a:rPr>
              <a:t>potential in cardiac muscle ( ventricle) :</a:t>
            </a:r>
            <a:endParaRPr b="1">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42"/>
          <p:cNvGrpSpPr/>
          <p:nvPr/>
        </p:nvGrpSpPr>
        <p:grpSpPr>
          <a:xfrm>
            <a:off x="413933" y="888325"/>
            <a:ext cx="3449682" cy="434700"/>
            <a:chOff x="658775" y="1629650"/>
            <a:chExt cx="3449682" cy="434700"/>
          </a:xfrm>
        </p:grpSpPr>
        <p:sp>
          <p:nvSpPr>
            <p:cNvPr id="385" name="Google Shape;385;p42"/>
            <p:cNvSpPr/>
            <p:nvPr/>
          </p:nvSpPr>
          <p:spPr>
            <a:xfrm>
              <a:off x="658775" y="1629650"/>
              <a:ext cx="3449682" cy="434700"/>
            </a:xfrm>
            <a:prstGeom prst="flowChartTerminator">
              <a:avLst/>
            </a:pr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lt1"/>
                </a:solidFill>
                <a:latin typeface="Bree Serif"/>
                <a:ea typeface="Bree Serif"/>
                <a:cs typeface="Bree Serif"/>
                <a:sym typeface="Bree Serif"/>
              </a:endParaRPr>
            </a:p>
            <a:p>
              <a:pPr indent="0" lvl="0" marL="0" rtl="0" algn="ctr">
                <a:spcBef>
                  <a:spcPts val="0"/>
                </a:spcBef>
                <a:spcAft>
                  <a:spcPts val="0"/>
                </a:spcAft>
                <a:buNone/>
              </a:pPr>
              <a:r>
                <a:rPr lang="en" sz="1200">
                  <a:solidFill>
                    <a:schemeClr val="dk2"/>
                  </a:solidFill>
                  <a:latin typeface="Bree Serif"/>
                  <a:ea typeface="Bree Serif"/>
                  <a:cs typeface="Bree Serif"/>
                  <a:sym typeface="Bree Serif"/>
                </a:rPr>
                <a:t>Why is plateau phase is critical </a:t>
              </a:r>
              <a:endParaRPr sz="1200">
                <a:solidFill>
                  <a:schemeClr val="dk2"/>
                </a:solidFill>
                <a:latin typeface="Bree Serif"/>
                <a:ea typeface="Bree Serif"/>
                <a:cs typeface="Bree Serif"/>
                <a:sym typeface="Bree Serif"/>
              </a:endParaRPr>
            </a:p>
            <a:p>
              <a:pPr indent="0" lvl="0" marL="0" rtl="0" algn="ctr">
                <a:spcBef>
                  <a:spcPts val="0"/>
                </a:spcBef>
                <a:spcAft>
                  <a:spcPts val="0"/>
                </a:spcAft>
                <a:buNone/>
              </a:pPr>
              <a:r>
                <a:rPr lang="en" sz="1200">
                  <a:solidFill>
                    <a:schemeClr val="dk2"/>
                  </a:solidFill>
                  <a:latin typeface="Bree Serif"/>
                  <a:ea typeface="Bree Serif"/>
                  <a:cs typeface="Bree Serif"/>
                  <a:sym typeface="Bree Serif"/>
                </a:rPr>
                <a:t>To cardiac muscle function ?</a:t>
              </a:r>
              <a:endParaRPr sz="1200">
                <a:solidFill>
                  <a:schemeClr val="dk2"/>
                </a:solidFill>
                <a:latin typeface="Bree Serif"/>
                <a:ea typeface="Bree Serif"/>
                <a:cs typeface="Bree Serif"/>
                <a:sym typeface="Bree Serif"/>
              </a:endParaRPr>
            </a:p>
            <a:p>
              <a:pPr indent="0" lvl="0" marL="0" rtl="0" algn="ctr">
                <a:spcBef>
                  <a:spcPts val="0"/>
                </a:spcBef>
                <a:spcAft>
                  <a:spcPts val="0"/>
                </a:spcAft>
                <a:buNone/>
              </a:pPr>
              <a:r>
                <a:t/>
              </a:r>
              <a:endParaRPr sz="1200">
                <a:solidFill>
                  <a:schemeClr val="lt1"/>
                </a:solidFill>
                <a:latin typeface="Bree Serif"/>
                <a:ea typeface="Bree Serif"/>
                <a:cs typeface="Bree Serif"/>
                <a:sym typeface="Bree Serif"/>
              </a:endParaRPr>
            </a:p>
          </p:txBody>
        </p:sp>
        <p:sp>
          <p:nvSpPr>
            <p:cNvPr id="386" name="Google Shape;386;p42"/>
            <p:cNvSpPr/>
            <p:nvPr/>
          </p:nvSpPr>
          <p:spPr>
            <a:xfrm>
              <a:off x="754428" y="1692200"/>
              <a:ext cx="558900" cy="3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E06666"/>
                  </a:solidFill>
                  <a:latin typeface="Exo"/>
                  <a:ea typeface="Exo"/>
                  <a:cs typeface="Exo"/>
                  <a:sym typeface="Exo"/>
                </a:rPr>
                <a:t>1</a:t>
              </a:r>
              <a:endParaRPr b="1" sz="1900">
                <a:solidFill>
                  <a:srgbClr val="E06666"/>
                </a:solidFill>
                <a:latin typeface="Exo"/>
                <a:ea typeface="Exo"/>
                <a:cs typeface="Exo"/>
                <a:sym typeface="Exo"/>
              </a:endParaRPr>
            </a:p>
          </p:txBody>
        </p:sp>
      </p:grpSp>
      <p:grpSp>
        <p:nvGrpSpPr>
          <p:cNvPr id="387" name="Google Shape;387;p42"/>
          <p:cNvGrpSpPr/>
          <p:nvPr/>
        </p:nvGrpSpPr>
        <p:grpSpPr>
          <a:xfrm>
            <a:off x="164087" y="3447712"/>
            <a:ext cx="3699538" cy="434697"/>
            <a:chOff x="2794925" y="1629783"/>
            <a:chExt cx="1777086" cy="401976"/>
          </a:xfrm>
        </p:grpSpPr>
        <p:sp>
          <p:nvSpPr>
            <p:cNvPr id="388" name="Google Shape;388;p42"/>
            <p:cNvSpPr/>
            <p:nvPr/>
          </p:nvSpPr>
          <p:spPr>
            <a:xfrm>
              <a:off x="2794925" y="1629783"/>
              <a:ext cx="1777086" cy="401976"/>
            </a:xfrm>
            <a:prstGeom prst="flowChartTerminator">
              <a:avLst/>
            </a:prstGeom>
            <a:solidFill>
              <a:srgbClr val="F1E0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Bree Serif"/>
                  <a:ea typeface="Bree Serif"/>
                  <a:cs typeface="Bree Serif"/>
                  <a:sym typeface="Bree Serif"/>
                </a:rPr>
                <a:t>    What causes the plateau ? </a:t>
              </a:r>
              <a:endParaRPr sz="1300">
                <a:solidFill>
                  <a:schemeClr val="dk2"/>
                </a:solidFill>
                <a:latin typeface="Bree Serif"/>
                <a:ea typeface="Bree Serif"/>
                <a:cs typeface="Bree Serif"/>
                <a:sym typeface="Bree Serif"/>
              </a:endParaRPr>
            </a:p>
          </p:txBody>
        </p:sp>
        <p:sp>
          <p:nvSpPr>
            <p:cNvPr id="389" name="Google Shape;389;p42"/>
            <p:cNvSpPr/>
            <p:nvPr/>
          </p:nvSpPr>
          <p:spPr>
            <a:xfrm>
              <a:off x="2828504" y="1657330"/>
              <a:ext cx="377100" cy="34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D05C5C"/>
                  </a:solidFill>
                  <a:latin typeface="Exo"/>
                  <a:ea typeface="Exo"/>
                  <a:cs typeface="Exo"/>
                  <a:sym typeface="Exo"/>
                </a:rPr>
                <a:t>2</a:t>
              </a:r>
              <a:endParaRPr b="1" sz="1900">
                <a:solidFill>
                  <a:srgbClr val="D05C5C"/>
                </a:solidFill>
                <a:latin typeface="Exo"/>
                <a:ea typeface="Exo"/>
                <a:cs typeface="Exo"/>
                <a:sym typeface="Exo"/>
              </a:endParaRPr>
            </a:p>
          </p:txBody>
        </p:sp>
      </p:grpSp>
      <p:sp>
        <p:nvSpPr>
          <p:cNvPr id="390" name="Google Shape;390;p42"/>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391" name="Google Shape;391;p42"/>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Plateau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392" name="Google Shape;392;p42"/>
          <p:cNvSpPr txBox="1"/>
          <p:nvPr/>
        </p:nvSpPr>
        <p:spPr>
          <a:xfrm>
            <a:off x="150363" y="1320613"/>
            <a:ext cx="39768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solidFill>
                  <a:srgbClr val="FF0000"/>
                </a:solidFill>
                <a:latin typeface="Bree Serif"/>
                <a:ea typeface="Bree Serif"/>
                <a:cs typeface="Bree Serif"/>
                <a:sym typeface="Bree Serif"/>
              </a:rPr>
              <a:t>It causes ventricular contraction to last as much as 15 times as long in cardiac </a:t>
            </a:r>
            <a:r>
              <a:rPr lang="en">
                <a:latin typeface="Bree Serif"/>
                <a:ea typeface="Bree Serif"/>
                <a:cs typeface="Bree Serif"/>
                <a:sym typeface="Bree Serif"/>
              </a:rPr>
              <a:t> muscle as in skeletal muscle.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It prevents additional impulses from spreading through the heart prematurely, thereby allowing the muscle sufficient time to contract and pump blood effectively.</a:t>
            </a:r>
            <a:endParaRPr>
              <a:latin typeface="Bree Serif"/>
              <a:ea typeface="Bree Serif"/>
              <a:cs typeface="Bree Serif"/>
              <a:sym typeface="Bree Serif"/>
            </a:endParaRPr>
          </a:p>
          <a:p>
            <a:pPr indent="0" lvl="0" marL="0" rtl="0" algn="l">
              <a:spcBef>
                <a:spcPts val="0"/>
              </a:spcBef>
              <a:spcAft>
                <a:spcPts val="0"/>
              </a:spcAft>
              <a:buNone/>
            </a:pPr>
            <a:r>
              <a:t/>
            </a:r>
            <a:endParaRPr/>
          </a:p>
        </p:txBody>
      </p:sp>
      <p:sp>
        <p:nvSpPr>
          <p:cNvPr id="393" name="Google Shape;393;p42"/>
          <p:cNvSpPr txBox="1"/>
          <p:nvPr/>
        </p:nvSpPr>
        <p:spPr>
          <a:xfrm>
            <a:off x="609698" y="3970475"/>
            <a:ext cx="266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4" name="Google Shape;394;p42"/>
          <p:cNvSpPr txBox="1"/>
          <p:nvPr/>
        </p:nvSpPr>
        <p:spPr>
          <a:xfrm>
            <a:off x="362050" y="4032375"/>
            <a:ext cx="3158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 Prolonged opening of the slow calcium-channels allows calcium</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to enter, cause plateau.</a:t>
            </a:r>
            <a:endParaRPr>
              <a:latin typeface="Bree Serif"/>
              <a:ea typeface="Bree Serif"/>
              <a:cs typeface="Bree Serif"/>
              <a:sym typeface="Bree Serif"/>
            </a:endParaRPr>
          </a:p>
          <a:p>
            <a:pPr indent="0" lvl="0" marL="0" rtl="0" algn="l">
              <a:spcBef>
                <a:spcPts val="0"/>
              </a:spcBef>
              <a:spcAft>
                <a:spcPts val="0"/>
              </a:spcAft>
              <a:buNone/>
            </a:pPr>
            <a:r>
              <a:t/>
            </a:r>
            <a:endParaRPr/>
          </a:p>
        </p:txBody>
      </p:sp>
      <p:cxnSp>
        <p:nvCxnSpPr>
          <p:cNvPr id="395" name="Google Shape;395;p42"/>
          <p:cNvCxnSpPr/>
          <p:nvPr/>
        </p:nvCxnSpPr>
        <p:spPr>
          <a:xfrm rot="10800000">
            <a:off x="4069350" y="-467900"/>
            <a:ext cx="13500" cy="7566600"/>
          </a:xfrm>
          <a:prstGeom prst="straightConnector1">
            <a:avLst/>
          </a:prstGeom>
          <a:noFill/>
          <a:ln cap="flat" cmpd="sng" w="9525">
            <a:solidFill>
              <a:srgbClr val="D05C5C"/>
            </a:solidFill>
            <a:prstDash val="dash"/>
            <a:round/>
            <a:headEnd len="med" w="med" type="none"/>
            <a:tailEnd len="med" w="med" type="none"/>
          </a:ln>
        </p:spPr>
      </p:cxnSp>
      <p:sp>
        <p:nvSpPr>
          <p:cNvPr id="396" name="Google Shape;396;p42"/>
          <p:cNvSpPr txBox="1"/>
          <p:nvPr>
            <p:ph type="title"/>
          </p:nvPr>
        </p:nvSpPr>
        <p:spPr>
          <a:xfrm>
            <a:off x="4217875" y="76225"/>
            <a:ext cx="4271100" cy="81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0000"/>
              <a:buNone/>
            </a:pPr>
            <a:r>
              <a:rPr b="1" lang="en" sz="2200">
                <a:solidFill>
                  <a:srgbClr val="D05C5C"/>
                </a:solidFill>
                <a:latin typeface="Bree Serif"/>
                <a:ea typeface="Bree Serif"/>
                <a:cs typeface="Bree Serif"/>
                <a:sym typeface="Bree Serif"/>
              </a:rPr>
              <a:t>ILLUSTRATION OF THE INTERNAL STRUCTURES OF AN ADULT VENTRICULAR CARDIOMYOCYTE</a:t>
            </a:r>
            <a:endParaRPr b="1" sz="2200">
              <a:solidFill>
                <a:srgbClr val="D05C5C"/>
              </a:solidFill>
              <a:latin typeface="Bree Serif"/>
              <a:ea typeface="Bree Serif"/>
              <a:cs typeface="Bree Serif"/>
              <a:sym typeface="Bree Serif"/>
            </a:endParaRPr>
          </a:p>
          <a:p>
            <a:pPr indent="0" lvl="0" marL="0" rtl="0" algn="l">
              <a:spcBef>
                <a:spcPts val="0"/>
              </a:spcBef>
              <a:spcAft>
                <a:spcPts val="0"/>
              </a:spcAft>
              <a:buSzPct val="4365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ct val="4365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ct val="36397"/>
              <a:buNone/>
            </a:pPr>
            <a:r>
              <a:t/>
            </a:r>
            <a:endParaRPr b="1" sz="2720">
              <a:solidFill>
                <a:srgbClr val="D05C5C"/>
              </a:solidFill>
              <a:latin typeface="Bree Serif"/>
              <a:ea typeface="Bree Serif"/>
              <a:cs typeface="Bree Serif"/>
              <a:sym typeface="Bree Serif"/>
            </a:endParaRPr>
          </a:p>
        </p:txBody>
      </p:sp>
      <p:pic>
        <p:nvPicPr>
          <p:cNvPr id="397" name="Google Shape;397;p42"/>
          <p:cNvPicPr preferRelativeResize="0"/>
          <p:nvPr/>
        </p:nvPicPr>
        <p:blipFill>
          <a:blip r:embed="rId3">
            <a:alphaModFix/>
          </a:blip>
          <a:stretch>
            <a:fillRect/>
          </a:stretch>
        </p:blipFill>
        <p:spPr>
          <a:xfrm>
            <a:off x="4391525" y="1447498"/>
            <a:ext cx="4471727" cy="2584874"/>
          </a:xfrm>
          <a:prstGeom prst="rect">
            <a:avLst/>
          </a:prstGeom>
          <a:noFill/>
          <a:ln>
            <a:noFill/>
          </a:ln>
        </p:spPr>
      </p:pic>
      <p:sp>
        <p:nvSpPr>
          <p:cNvPr id="398" name="Google Shape;398;p42"/>
          <p:cNvSpPr txBox="1"/>
          <p:nvPr/>
        </p:nvSpPr>
        <p:spPr>
          <a:xfrm>
            <a:off x="4297950" y="4142075"/>
            <a:ext cx="4846200" cy="12621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Bree Serif"/>
                <a:ea typeface="Bree Serif"/>
                <a:cs typeface="Bree Serif"/>
                <a:sym typeface="Bree Serif"/>
              </a:rPr>
              <a:t>T-tubules, which are enriched with voltage-gated L-type calcium channels, are positioned closely near the sarcoplasmic reticulum, the primary internal calcium store.</a:t>
            </a:r>
            <a:endParaRPr>
              <a:latin typeface="Bree Serif"/>
              <a:ea typeface="Bree Serif"/>
              <a:cs typeface="Bree Serif"/>
              <a:sym typeface="Bree Serif"/>
            </a:endParaRPr>
          </a:p>
          <a:p>
            <a:pPr indent="0" lvl="0" marL="0" rtl="0" algn="l">
              <a:spcBef>
                <a:spcPts val="0"/>
              </a:spcBef>
              <a:spcAft>
                <a:spcPts val="0"/>
              </a:spcAft>
              <a:buNone/>
            </a:pPr>
            <a:r>
              <a:t/>
            </a:r>
            <a:endParaRPr/>
          </a:p>
        </p:txBody>
      </p:sp>
      <p:sp>
        <p:nvSpPr>
          <p:cNvPr id="399" name="Google Shape;399;p42"/>
          <p:cNvSpPr/>
          <p:nvPr/>
        </p:nvSpPr>
        <p:spPr>
          <a:xfrm>
            <a:off x="4391525" y="4149675"/>
            <a:ext cx="4578600" cy="929400"/>
          </a:xfrm>
          <a:prstGeom prst="roundRect">
            <a:avLst>
              <a:gd fmla="val 0"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3"/>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300">
                <a:solidFill>
                  <a:srgbClr val="D05C5C"/>
                </a:solidFill>
                <a:latin typeface="Bree Serif"/>
                <a:ea typeface="Bree Serif"/>
                <a:cs typeface="Bree Serif"/>
                <a:sym typeface="Bree Serif"/>
              </a:rPr>
              <a:t>DIFFERENCE BETWEEN ACTION POTENTIAL IN SKELETAL AND CARDIAC MUSCLE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05" name="Google Shape;405;p43"/>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graphicFrame>
        <p:nvGraphicFramePr>
          <p:cNvPr id="406" name="Google Shape;406;p43"/>
          <p:cNvGraphicFramePr/>
          <p:nvPr/>
        </p:nvGraphicFramePr>
        <p:xfrm>
          <a:off x="64987" y="1055474"/>
          <a:ext cx="3000000" cy="3000000"/>
        </p:xfrm>
        <a:graphic>
          <a:graphicData uri="http://schemas.openxmlformats.org/drawingml/2006/table">
            <a:tbl>
              <a:tblPr>
                <a:noFill/>
                <a:tableStyleId>{A6E55318-F331-4BBB-9277-F0740D511533}</a:tableStyleId>
              </a:tblPr>
              <a:tblGrid>
                <a:gridCol w="2241750"/>
                <a:gridCol w="2241750"/>
                <a:gridCol w="2241750"/>
                <a:gridCol w="2241750"/>
              </a:tblGrid>
              <a:tr h="3533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First</a:t>
                      </a:r>
                      <a:endParaRPr sz="1200">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Second</a:t>
                      </a:r>
                      <a:r>
                        <a:rPr lang="en">
                          <a:latin typeface="Bree Serif"/>
                          <a:ea typeface="Bree Serif"/>
                          <a:cs typeface="Bree Serif"/>
                          <a:sym typeface="Bree Serif"/>
                        </a:rPr>
                        <a:t> </a:t>
                      </a:r>
                      <a:endParaRPr>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Duration</a:t>
                      </a:r>
                      <a:r>
                        <a:rPr lang="en">
                          <a:latin typeface="Bree Serif"/>
                          <a:ea typeface="Bree Serif"/>
                          <a:cs typeface="Bree Serif"/>
                          <a:sym typeface="Bree Serif"/>
                        </a:rPr>
                        <a:t> </a:t>
                      </a:r>
                      <a:endParaRPr>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r>
              <a:tr h="1036825">
                <a:tc>
                  <a:txBody>
                    <a:bodyPr/>
                    <a:lstStyle/>
                    <a:p>
                      <a:pPr indent="0" lvl="0" marL="0" rtl="0" algn="ctr">
                        <a:spcBef>
                          <a:spcPts val="0"/>
                        </a:spcBef>
                        <a:spcAft>
                          <a:spcPts val="0"/>
                        </a:spcAft>
                        <a:buNone/>
                      </a:pPr>
                      <a:r>
                        <a:rPr lang="en" sz="1200">
                          <a:latin typeface="Bree Serif"/>
                          <a:ea typeface="Bree Serif"/>
                          <a:cs typeface="Bree Serif"/>
                          <a:sym typeface="Bree Serif"/>
                        </a:rPr>
                        <a:t>Skeletal</a:t>
                      </a:r>
                      <a:r>
                        <a:rPr lang="en" sz="1300">
                          <a:latin typeface="Bree Serif"/>
                          <a:ea typeface="Bree Serif"/>
                          <a:cs typeface="Bree Serif"/>
                          <a:sym typeface="Bree Serif"/>
                        </a:rPr>
                        <a:t> </a:t>
                      </a:r>
                      <a:endParaRPr sz="13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Muscle</a:t>
                      </a:r>
                      <a:r>
                        <a:rPr lang="en" sz="1300">
                          <a:latin typeface="Bree Serif"/>
                          <a:ea typeface="Bree Serif"/>
                          <a:cs typeface="Bree Serif"/>
                          <a:sym typeface="Bree Serif"/>
                        </a:rPr>
                        <a:t> </a:t>
                      </a:r>
                      <a:endParaRPr sz="1300">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AP is caused by sudden opening of large numbers of </a:t>
                      </a:r>
                      <a:endParaRPr sz="1200">
                        <a:latin typeface="Bree Serif"/>
                        <a:ea typeface="Bree Serif"/>
                        <a:cs typeface="Bree Serif"/>
                        <a:sym typeface="Bree Serif"/>
                      </a:endParaRPr>
                    </a:p>
                    <a:p>
                      <a:pPr indent="0" lvl="0" marL="0" rtl="0" algn="ctr">
                        <a:spcBef>
                          <a:spcPts val="0"/>
                        </a:spcBef>
                        <a:spcAft>
                          <a:spcPts val="0"/>
                        </a:spcAft>
                        <a:buNone/>
                      </a:pPr>
                      <a:r>
                        <a:rPr lang="en" sz="1200">
                          <a:solidFill>
                            <a:srgbClr val="FF0000"/>
                          </a:solidFill>
                          <a:latin typeface="Bree Serif"/>
                          <a:ea typeface="Bree Serif"/>
                          <a:cs typeface="Bree Serif"/>
                          <a:sym typeface="Bree Serif"/>
                        </a:rPr>
                        <a:t>fast Na</a:t>
                      </a:r>
                      <a:r>
                        <a:rPr baseline="30000"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 channel .</a:t>
                      </a:r>
                      <a:endParaRPr sz="1200">
                        <a:solidFill>
                          <a:srgbClr val="FF0000"/>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end of closure, repolarization occurs due to  </a:t>
                      </a:r>
                      <a:r>
                        <a:rPr lang="en" sz="1200">
                          <a:solidFill>
                            <a:srgbClr val="FF0000"/>
                          </a:solidFill>
                          <a:latin typeface="Bree Serif"/>
                          <a:ea typeface="Bree Serif"/>
                          <a:cs typeface="Bree Serif"/>
                          <a:sym typeface="Bree Serif"/>
                        </a:rPr>
                        <a:t>K</a:t>
                      </a:r>
                      <a:r>
                        <a:rPr baseline="30000" lang="en" sz="1200">
                          <a:solidFill>
                            <a:srgbClr val="FF0000"/>
                          </a:solidFill>
                          <a:latin typeface="Bree Serif"/>
                          <a:ea typeface="Bree Serif"/>
                          <a:cs typeface="Bree Serif"/>
                          <a:sym typeface="Bree Serif"/>
                        </a:rPr>
                        <a:t>+ </a:t>
                      </a:r>
                      <a:r>
                        <a:rPr lang="en" sz="1200">
                          <a:solidFill>
                            <a:srgbClr val="FF0000"/>
                          </a:solidFill>
                          <a:latin typeface="Bree Serif"/>
                          <a:ea typeface="Bree Serif"/>
                          <a:cs typeface="Bree Serif"/>
                          <a:sym typeface="Bree Serif"/>
                        </a:rPr>
                        <a:t>efflux</a:t>
                      </a:r>
                      <a:r>
                        <a:rPr lang="en" sz="1200">
                          <a:latin typeface="Bree Serif"/>
                          <a:ea typeface="Bree Serif"/>
                          <a:cs typeface="Bree Serif"/>
                          <a:sym typeface="Bree Serif"/>
                        </a:rPr>
                        <a:t>, and AP is over within a thousandth of a second.</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Duration of AP </a:t>
                      </a:r>
                      <a:r>
                        <a:rPr lang="en" sz="1200">
                          <a:solidFill>
                            <a:srgbClr val="FF0000"/>
                          </a:solidFill>
                          <a:latin typeface="Bree Serif"/>
                          <a:ea typeface="Bree Serif"/>
                          <a:cs typeface="Bree Serif"/>
                          <a:sym typeface="Bree Serif"/>
                        </a:rPr>
                        <a:t>shorter </a:t>
                      </a:r>
                      <a:r>
                        <a:rPr lang="en" sz="1200">
                          <a:latin typeface="Bree Serif"/>
                          <a:ea typeface="Bree Serif"/>
                          <a:cs typeface="Bree Serif"/>
                          <a:sym typeface="Bree Serif"/>
                        </a:rPr>
                        <a:t>than its mechanical response -&gt;can undergo tetanus via repeated stimulation </a:t>
                      </a:r>
                      <a:endParaRPr sz="12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2422325">
                <a:tc>
                  <a:txBody>
                    <a:bodyPr/>
                    <a:lstStyle/>
                    <a:p>
                      <a:pPr indent="0" lvl="0" marL="0" rtl="0" algn="ctr">
                        <a:spcBef>
                          <a:spcPts val="0"/>
                        </a:spcBef>
                        <a:spcAft>
                          <a:spcPts val="0"/>
                        </a:spcAft>
                        <a:buNone/>
                      </a:pPr>
                      <a:r>
                        <a:rPr lang="en" sz="1200">
                          <a:latin typeface="Bree Serif"/>
                          <a:ea typeface="Bree Serif"/>
                          <a:cs typeface="Bree Serif"/>
                          <a:sym typeface="Bree Serif"/>
                        </a:rPr>
                        <a:t>Cardiac</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Muscle</a:t>
                      </a:r>
                      <a:endParaRPr sz="1200">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AP is caused  by opening of 2  channels:</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 (1)  </a:t>
                      </a:r>
                      <a:r>
                        <a:rPr lang="en" sz="1200">
                          <a:solidFill>
                            <a:srgbClr val="FF0000"/>
                          </a:solidFill>
                          <a:latin typeface="Bree Serif"/>
                          <a:ea typeface="Bree Serif"/>
                          <a:cs typeface="Bree Serif"/>
                          <a:sym typeface="Bree Serif"/>
                        </a:rPr>
                        <a:t>fast Na</a:t>
                      </a:r>
                      <a:r>
                        <a:rPr baseline="30000"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 channels </a:t>
                      </a:r>
                      <a:r>
                        <a:rPr lang="en" sz="1200">
                          <a:latin typeface="Bree Serif"/>
                          <a:ea typeface="Bree Serif"/>
                          <a:cs typeface="Bree Serif"/>
                          <a:sym typeface="Bree Serif"/>
                        </a:rPr>
                        <a:t>(same as in skeletal muscle )</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(2) </a:t>
                      </a:r>
                      <a:r>
                        <a:rPr lang="en" sz="1200">
                          <a:solidFill>
                            <a:srgbClr val="FF0000"/>
                          </a:solidFill>
                          <a:latin typeface="Bree Serif"/>
                          <a:ea typeface="Bree Serif"/>
                          <a:cs typeface="Bree Serif"/>
                          <a:sym typeface="Bree Serif"/>
                        </a:rPr>
                        <a:t>slow </a:t>
                      </a:r>
                      <a:r>
                        <a:rPr lang="en" sz="1200">
                          <a:latin typeface="Bree Serif"/>
                          <a:ea typeface="Bree Serif"/>
                          <a:cs typeface="Bree Serif"/>
                          <a:sym typeface="Bree Serif"/>
                        </a:rPr>
                        <a:t>Ca</a:t>
                      </a:r>
                      <a:r>
                        <a:rPr baseline="30000" lang="en" sz="1200">
                          <a:latin typeface="Bree Serif"/>
                          <a:ea typeface="Bree Serif"/>
                          <a:cs typeface="Bree Serif"/>
                          <a:sym typeface="Bree Serif"/>
                        </a:rPr>
                        <a:t>+2</a:t>
                      </a:r>
                      <a:r>
                        <a:rPr lang="en" sz="1200">
                          <a:latin typeface="Bree Serif"/>
                          <a:ea typeface="Bree Serif"/>
                          <a:cs typeface="Bree Serif"/>
                          <a:sym typeface="Bree Serif"/>
                        </a:rPr>
                        <a:t> </a:t>
                      </a:r>
                      <a:r>
                        <a:rPr lang="en" sz="1200">
                          <a:solidFill>
                            <a:srgbClr val="FF0000"/>
                          </a:solidFill>
                          <a:latin typeface="Bree Serif"/>
                          <a:ea typeface="Bree Serif"/>
                          <a:cs typeface="Bree Serif"/>
                          <a:sym typeface="Bree Serif"/>
                        </a:rPr>
                        <a:t>channels </a:t>
                      </a:r>
                      <a:r>
                        <a:rPr lang="en" sz="1200">
                          <a:latin typeface="Bree Serif"/>
                          <a:ea typeface="Bree Serif"/>
                          <a:cs typeface="Bree Serif"/>
                          <a:sym typeface="Bree Serif"/>
                        </a:rPr>
                        <a:t>(also called  Ca</a:t>
                      </a:r>
                      <a:r>
                        <a:rPr baseline="30000" lang="en" sz="1200">
                          <a:latin typeface="Bree Serif"/>
                          <a:ea typeface="Bree Serif"/>
                          <a:cs typeface="Bree Serif"/>
                          <a:sym typeface="Bree Serif"/>
                        </a:rPr>
                        <a:t>+2</a:t>
                      </a:r>
                      <a:r>
                        <a:rPr lang="en" sz="1200">
                          <a:latin typeface="Bree Serif"/>
                          <a:ea typeface="Bree Serif"/>
                          <a:cs typeface="Bree Serif"/>
                          <a:sym typeface="Bree Serif"/>
                        </a:rPr>
                        <a:t> -Na</a:t>
                      </a:r>
                      <a:r>
                        <a:rPr baseline="30000" lang="en" sz="1200">
                          <a:latin typeface="Bree Serif"/>
                          <a:ea typeface="Bree Serif"/>
                          <a:cs typeface="Bree Serif"/>
                          <a:sym typeface="Bree Serif"/>
                        </a:rPr>
                        <a:t>+</a:t>
                      </a:r>
                      <a:r>
                        <a:rPr lang="en" sz="1200">
                          <a:latin typeface="Bree Serif"/>
                          <a:ea typeface="Bree Serif"/>
                          <a:cs typeface="Bree Serif"/>
                          <a:sym typeface="Bree Serif"/>
                        </a:rPr>
                        <a:t> </a:t>
                      </a:r>
                      <a:r>
                        <a:rPr lang="en" sz="1200">
                          <a:solidFill>
                            <a:srgbClr val="FF0000"/>
                          </a:solidFill>
                          <a:latin typeface="Bree Serif"/>
                          <a:ea typeface="Bree Serif"/>
                          <a:cs typeface="Bree Serif"/>
                          <a:sym typeface="Bree Serif"/>
                        </a:rPr>
                        <a:t>channels or long lasting</a:t>
                      </a:r>
                      <a:r>
                        <a:rPr lang="en" sz="1200">
                          <a:latin typeface="Bree Serif"/>
                          <a:ea typeface="Bree Serif"/>
                          <a:cs typeface="Bree Serif"/>
                          <a:sym typeface="Bree Serif"/>
                        </a:rPr>
                        <a:t>).</a:t>
                      </a:r>
                      <a:endParaRPr sz="1200">
                        <a:latin typeface="Bree Serif"/>
                        <a:ea typeface="Bree Serif"/>
                        <a:cs typeface="Bree Serif"/>
                        <a:sym typeface="Bree Serif"/>
                      </a:endParaRPr>
                    </a:p>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After onset of AP, membrane permeability for</a:t>
                      </a:r>
                      <a:r>
                        <a:rPr lang="en" sz="1200">
                          <a:solidFill>
                            <a:srgbClr val="FF0000"/>
                          </a:solidFill>
                          <a:latin typeface="Bree Serif"/>
                          <a:ea typeface="Bree Serif"/>
                          <a:cs typeface="Bree Serif"/>
                          <a:sym typeface="Bree Serif"/>
                        </a:rPr>
                        <a:t> K</a:t>
                      </a:r>
                      <a:r>
                        <a:rPr baseline="30000"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fivefold</a:t>
                      </a:r>
                      <a:r>
                        <a:rPr lang="en" sz="1200">
                          <a:latin typeface="Bree Serif"/>
                          <a:ea typeface="Bree Serif"/>
                          <a:cs typeface="Bree Serif"/>
                          <a:sym typeface="Bree Serif"/>
                        </a:rPr>
                        <a:t> (does not occur in skeletal muscle).</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 </a:t>
                      </a:r>
                      <a:r>
                        <a:rPr lang="en" sz="1200">
                          <a:solidFill>
                            <a:srgbClr val="FF0000"/>
                          </a:solidFill>
                          <a:latin typeface="Bree Serif"/>
                          <a:ea typeface="Bree Serif"/>
                          <a:cs typeface="Bree Serif"/>
                          <a:sym typeface="Bree Serif"/>
                        </a:rPr>
                        <a:t>Decreased K</a:t>
                      </a:r>
                      <a:r>
                        <a:rPr baseline="30000"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 permeability</a:t>
                      </a:r>
                      <a:endParaRPr sz="1200">
                        <a:solidFill>
                          <a:srgbClr val="FF0000"/>
                        </a:solidFill>
                        <a:latin typeface="Bree Serif"/>
                        <a:ea typeface="Bree Serif"/>
                        <a:cs typeface="Bree Serif"/>
                        <a:sym typeface="Bree Serif"/>
                      </a:endParaRPr>
                    </a:p>
                    <a:p>
                      <a:pPr indent="0" lvl="0" marL="0" rtl="0" algn="ctr">
                        <a:spcBef>
                          <a:spcPts val="0"/>
                        </a:spcBef>
                        <a:spcAft>
                          <a:spcPts val="0"/>
                        </a:spcAft>
                        <a:buNone/>
                      </a:pPr>
                      <a:r>
                        <a:rPr lang="en" sz="1200">
                          <a:solidFill>
                            <a:srgbClr val="FF0000"/>
                          </a:solidFill>
                          <a:latin typeface="Bree Serif"/>
                          <a:ea typeface="Bree Serif"/>
                          <a:cs typeface="Bree Serif"/>
                          <a:sym typeface="Bree Serif"/>
                        </a:rPr>
                        <a:t>↓</a:t>
                      </a:r>
                      <a:r>
                        <a:rPr lang="en" sz="1200">
                          <a:solidFill>
                            <a:srgbClr val="FF0000"/>
                          </a:solidFill>
                          <a:latin typeface="Bree Serif"/>
                          <a:ea typeface="Bree Serif"/>
                          <a:cs typeface="Bree Serif"/>
                          <a:sym typeface="Bree Serif"/>
                        </a:rPr>
                        <a:t> out flux of K</a:t>
                      </a:r>
                      <a:r>
                        <a:rPr baseline="30000" lang="en" sz="1200">
                          <a:solidFill>
                            <a:srgbClr val="FF0000"/>
                          </a:solidFill>
                          <a:latin typeface="Bree Serif"/>
                          <a:ea typeface="Bree Serif"/>
                          <a:cs typeface="Bree Serif"/>
                          <a:sym typeface="Bree Serif"/>
                        </a:rPr>
                        <a:t>+</a:t>
                      </a:r>
                      <a:r>
                        <a:rPr lang="en" sz="1200">
                          <a:latin typeface="Bree Serif"/>
                          <a:ea typeface="Bree Serif"/>
                          <a:cs typeface="Bree Serif"/>
                          <a:sym typeface="Bree Serif"/>
                        </a:rPr>
                        <a:t> during plateau and prevents return of AP voltage to resting level.</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•When slow Ca</a:t>
                      </a:r>
                      <a:r>
                        <a:rPr baseline="30000" lang="en" sz="1200">
                          <a:latin typeface="Bree Serif"/>
                          <a:ea typeface="Bree Serif"/>
                          <a:cs typeface="Bree Serif"/>
                          <a:sym typeface="Bree Serif"/>
                        </a:rPr>
                        <a:t>+2</a:t>
                      </a:r>
                      <a:r>
                        <a:rPr lang="en" sz="1200">
                          <a:latin typeface="Bree Serif"/>
                          <a:ea typeface="Bree Serif"/>
                          <a:cs typeface="Bree Serif"/>
                          <a:sym typeface="Bree Serif"/>
                        </a:rPr>
                        <a:t> channels close, K</a:t>
                      </a:r>
                      <a:r>
                        <a:rPr baseline="30000" lang="en" sz="1200">
                          <a:latin typeface="Bree Serif"/>
                          <a:ea typeface="Bree Serif"/>
                          <a:cs typeface="Bree Serif"/>
                          <a:sym typeface="Bree Serif"/>
                        </a:rPr>
                        <a:t>+</a:t>
                      </a:r>
                      <a:r>
                        <a:rPr lang="en" sz="1200">
                          <a:latin typeface="Bree Serif"/>
                          <a:ea typeface="Bree Serif"/>
                          <a:cs typeface="Bree Serif"/>
                          <a:sym typeface="Bree Serif"/>
                        </a:rPr>
                        <a:t> permeability ↑ rapidly returning membrane</a:t>
                      </a:r>
                      <a:endParaRPr sz="1200">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potential to resting level, ending AP.</a:t>
                      </a:r>
                      <a:endParaRPr sz="1200">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Duration of AP </a:t>
                      </a:r>
                      <a:r>
                        <a:rPr lang="en" sz="1200">
                          <a:solidFill>
                            <a:srgbClr val="FF0000"/>
                          </a:solidFill>
                          <a:latin typeface="Bree Serif"/>
                          <a:ea typeface="Bree Serif"/>
                          <a:cs typeface="Bree Serif"/>
                          <a:sym typeface="Bree Serif"/>
                        </a:rPr>
                        <a:t>same </a:t>
                      </a:r>
                      <a:r>
                        <a:rPr lang="en" sz="1200">
                          <a:latin typeface="Bree Serif"/>
                          <a:ea typeface="Bree Serif"/>
                          <a:cs typeface="Bree Serif"/>
                          <a:sym typeface="Bree Serif"/>
                        </a:rPr>
                        <a:t>as duration of its mechanical response-&gt;cannot undergo tetanus via repeated stimulation </a:t>
                      </a:r>
                      <a:endParaRPr sz="1200">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4"/>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412" name="Google Shape;412;p44"/>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300">
                <a:solidFill>
                  <a:srgbClr val="D05C5C"/>
                </a:solidFill>
                <a:latin typeface="Bree Serif"/>
                <a:ea typeface="Bree Serif"/>
                <a:cs typeface="Bree Serif"/>
                <a:sym typeface="Bree Serif"/>
              </a:rPr>
              <a:t>DIFFERENCE BETWEEN ACTION POTENTIAL IN SKELETAL AND CARDIAC MUSCLE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413" name="Google Shape;413;p44"/>
          <p:cNvPicPr preferRelativeResize="0"/>
          <p:nvPr/>
        </p:nvPicPr>
        <p:blipFill rotWithShape="1">
          <a:blip r:embed="rId3">
            <a:alphaModFix/>
          </a:blip>
          <a:srcRect b="0" l="0" r="0" t="6384"/>
          <a:stretch/>
        </p:blipFill>
        <p:spPr>
          <a:xfrm>
            <a:off x="488725" y="1410850"/>
            <a:ext cx="3456099" cy="2436625"/>
          </a:xfrm>
          <a:prstGeom prst="rect">
            <a:avLst/>
          </a:prstGeom>
          <a:noFill/>
          <a:ln>
            <a:noFill/>
          </a:ln>
        </p:spPr>
      </p:pic>
      <p:pic>
        <p:nvPicPr>
          <p:cNvPr id="414" name="Google Shape;414;p44"/>
          <p:cNvPicPr preferRelativeResize="0"/>
          <p:nvPr/>
        </p:nvPicPr>
        <p:blipFill>
          <a:blip r:embed="rId4">
            <a:alphaModFix/>
          </a:blip>
          <a:stretch>
            <a:fillRect/>
          </a:stretch>
        </p:blipFill>
        <p:spPr>
          <a:xfrm>
            <a:off x="4909675" y="1410850"/>
            <a:ext cx="3847574" cy="2343100"/>
          </a:xfrm>
          <a:prstGeom prst="rect">
            <a:avLst/>
          </a:prstGeom>
          <a:noFill/>
          <a:ln>
            <a:noFill/>
          </a:ln>
        </p:spPr>
      </p:pic>
      <p:sp>
        <p:nvSpPr>
          <p:cNvPr id="415" name="Google Shape;415;p44"/>
          <p:cNvSpPr txBox="1"/>
          <p:nvPr/>
        </p:nvSpPr>
        <p:spPr>
          <a:xfrm>
            <a:off x="-390845" y="4059117"/>
            <a:ext cx="50175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Skeletal muscle fast-twitch fiber</a:t>
            </a:r>
            <a:endParaRPr>
              <a:latin typeface="Bree Serif"/>
              <a:ea typeface="Bree Serif"/>
              <a:cs typeface="Bree Serif"/>
              <a:sym typeface="Bree Serif"/>
            </a:endParaRPr>
          </a:p>
        </p:txBody>
      </p:sp>
      <p:sp>
        <p:nvSpPr>
          <p:cNvPr id="416" name="Google Shape;416;p44"/>
          <p:cNvSpPr txBox="1"/>
          <p:nvPr/>
        </p:nvSpPr>
        <p:spPr>
          <a:xfrm>
            <a:off x="3312693" y="3847477"/>
            <a:ext cx="6099000" cy="81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Cardiac muscle fibre: the refractory</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Period lasts almost as long as the</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Entire muscle twitch</a:t>
            </a:r>
            <a:endParaRPr>
              <a:latin typeface="Bree Serif"/>
              <a:ea typeface="Bree Serif"/>
              <a:cs typeface="Bree Serif"/>
              <a:sym typeface="Bree Serif"/>
            </a:endParaRPr>
          </a:p>
        </p:txBody>
      </p:sp>
      <p:sp>
        <p:nvSpPr>
          <p:cNvPr id="417" name="Google Shape;417;p44"/>
          <p:cNvSpPr/>
          <p:nvPr/>
        </p:nvSpPr>
        <p:spPr>
          <a:xfrm>
            <a:off x="4571995" y="3851225"/>
            <a:ext cx="3568200" cy="812100"/>
          </a:xfrm>
          <a:prstGeom prst="roundRect">
            <a:avLst>
              <a:gd fmla="val 0"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
        <p:nvSpPr>
          <p:cNvPr id="418" name="Google Shape;418;p44"/>
          <p:cNvSpPr/>
          <p:nvPr/>
        </p:nvSpPr>
        <p:spPr>
          <a:xfrm>
            <a:off x="272098" y="3851221"/>
            <a:ext cx="3568200" cy="812100"/>
          </a:xfrm>
          <a:prstGeom prst="roundRect">
            <a:avLst>
              <a:gd fmla="val 0"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type="title"/>
          </p:nvPr>
        </p:nvSpPr>
        <p:spPr>
          <a:xfrm>
            <a:off x="150375" y="2433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Objectives</a:t>
            </a:r>
            <a:endParaRPr b="1" sz="2720">
              <a:solidFill>
                <a:srgbClr val="D05C5C"/>
              </a:solidFill>
              <a:latin typeface="Bree Serif"/>
              <a:ea typeface="Bree Serif"/>
              <a:cs typeface="Bree Serif"/>
              <a:sym typeface="Bree Serif"/>
            </a:endParaRPr>
          </a:p>
        </p:txBody>
      </p:sp>
      <p:sp>
        <p:nvSpPr>
          <p:cNvPr id="121" name="Google Shape;121;p27"/>
          <p:cNvSpPr/>
          <p:nvPr/>
        </p:nvSpPr>
        <p:spPr>
          <a:xfrm flipH="1" rot="-771">
            <a:off x="7548602" y="-372527"/>
            <a:ext cx="1762173" cy="6182481"/>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7"/>
          <p:cNvPicPr preferRelativeResize="0"/>
          <p:nvPr/>
        </p:nvPicPr>
        <p:blipFill rotWithShape="1">
          <a:blip r:embed="rId3">
            <a:alphaModFix/>
          </a:blip>
          <a:srcRect b="0" l="0" r="0" t="0"/>
          <a:stretch/>
        </p:blipFill>
        <p:spPr>
          <a:xfrm>
            <a:off x="204850" y="1721500"/>
            <a:ext cx="477425" cy="477425"/>
          </a:xfrm>
          <a:prstGeom prst="rect">
            <a:avLst/>
          </a:prstGeom>
          <a:noFill/>
          <a:ln>
            <a:noFill/>
          </a:ln>
        </p:spPr>
      </p:pic>
      <p:pic>
        <p:nvPicPr>
          <p:cNvPr id="123" name="Google Shape;123;p27"/>
          <p:cNvPicPr preferRelativeResize="0"/>
          <p:nvPr/>
        </p:nvPicPr>
        <p:blipFill rotWithShape="1">
          <a:blip r:embed="rId4">
            <a:alphaModFix/>
          </a:blip>
          <a:srcRect b="0" l="0" r="0" t="0"/>
          <a:stretch/>
        </p:blipFill>
        <p:spPr>
          <a:xfrm>
            <a:off x="204850" y="1202050"/>
            <a:ext cx="477425" cy="477425"/>
          </a:xfrm>
          <a:prstGeom prst="rect">
            <a:avLst/>
          </a:prstGeom>
          <a:noFill/>
          <a:ln>
            <a:noFill/>
          </a:ln>
        </p:spPr>
      </p:pic>
      <p:pic>
        <p:nvPicPr>
          <p:cNvPr id="124" name="Google Shape;124;p27"/>
          <p:cNvPicPr preferRelativeResize="0"/>
          <p:nvPr/>
        </p:nvPicPr>
        <p:blipFill rotWithShape="1">
          <a:blip r:embed="rId3">
            <a:alphaModFix/>
          </a:blip>
          <a:srcRect b="0" l="0" r="0" t="0"/>
          <a:stretch/>
        </p:blipFill>
        <p:spPr>
          <a:xfrm>
            <a:off x="204850" y="2760400"/>
            <a:ext cx="477425" cy="477425"/>
          </a:xfrm>
          <a:prstGeom prst="rect">
            <a:avLst/>
          </a:prstGeom>
          <a:noFill/>
          <a:ln>
            <a:noFill/>
          </a:ln>
        </p:spPr>
      </p:pic>
      <p:pic>
        <p:nvPicPr>
          <p:cNvPr id="125" name="Google Shape;125;p27"/>
          <p:cNvPicPr preferRelativeResize="0"/>
          <p:nvPr/>
        </p:nvPicPr>
        <p:blipFill rotWithShape="1">
          <a:blip r:embed="rId4">
            <a:alphaModFix/>
          </a:blip>
          <a:srcRect b="0" l="0" r="0" t="0"/>
          <a:stretch/>
        </p:blipFill>
        <p:spPr>
          <a:xfrm>
            <a:off x="204850" y="2240950"/>
            <a:ext cx="477425" cy="477425"/>
          </a:xfrm>
          <a:prstGeom prst="rect">
            <a:avLst/>
          </a:prstGeom>
          <a:noFill/>
          <a:ln>
            <a:noFill/>
          </a:ln>
        </p:spPr>
      </p:pic>
      <p:pic>
        <p:nvPicPr>
          <p:cNvPr id="126" name="Google Shape;126;p27"/>
          <p:cNvPicPr preferRelativeResize="0"/>
          <p:nvPr/>
        </p:nvPicPr>
        <p:blipFill rotWithShape="1">
          <a:blip r:embed="rId3">
            <a:alphaModFix/>
          </a:blip>
          <a:srcRect b="0" l="0" r="0" t="0"/>
          <a:stretch/>
        </p:blipFill>
        <p:spPr>
          <a:xfrm>
            <a:off x="204850" y="3799300"/>
            <a:ext cx="477425" cy="477425"/>
          </a:xfrm>
          <a:prstGeom prst="rect">
            <a:avLst/>
          </a:prstGeom>
          <a:noFill/>
          <a:ln>
            <a:noFill/>
          </a:ln>
        </p:spPr>
      </p:pic>
      <p:pic>
        <p:nvPicPr>
          <p:cNvPr id="127" name="Google Shape;127;p27"/>
          <p:cNvPicPr preferRelativeResize="0"/>
          <p:nvPr/>
        </p:nvPicPr>
        <p:blipFill rotWithShape="1">
          <a:blip r:embed="rId4">
            <a:alphaModFix/>
          </a:blip>
          <a:srcRect b="0" l="0" r="0" t="0"/>
          <a:stretch/>
        </p:blipFill>
        <p:spPr>
          <a:xfrm>
            <a:off x="204850" y="3279850"/>
            <a:ext cx="477425" cy="477425"/>
          </a:xfrm>
          <a:prstGeom prst="rect">
            <a:avLst/>
          </a:prstGeom>
          <a:noFill/>
          <a:ln>
            <a:noFill/>
          </a:ln>
        </p:spPr>
      </p:pic>
      <p:pic>
        <p:nvPicPr>
          <p:cNvPr id="128" name="Google Shape;128;p27"/>
          <p:cNvPicPr preferRelativeResize="0"/>
          <p:nvPr/>
        </p:nvPicPr>
        <p:blipFill rotWithShape="1">
          <a:blip r:embed="rId4">
            <a:alphaModFix/>
          </a:blip>
          <a:srcRect b="0" l="0" r="0" t="0"/>
          <a:stretch/>
        </p:blipFill>
        <p:spPr>
          <a:xfrm>
            <a:off x="204850" y="4276725"/>
            <a:ext cx="477425" cy="477425"/>
          </a:xfrm>
          <a:prstGeom prst="rect">
            <a:avLst/>
          </a:prstGeom>
          <a:noFill/>
          <a:ln>
            <a:noFill/>
          </a:ln>
        </p:spPr>
      </p:pic>
      <p:sp>
        <p:nvSpPr>
          <p:cNvPr id="129" name="Google Shape;129;p27"/>
          <p:cNvSpPr txBox="1"/>
          <p:nvPr/>
        </p:nvSpPr>
        <p:spPr>
          <a:xfrm>
            <a:off x="0" y="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130" name="Google Shape;130;p27"/>
          <p:cNvSpPr txBox="1"/>
          <p:nvPr/>
        </p:nvSpPr>
        <p:spPr>
          <a:xfrm>
            <a:off x="682275" y="1240650"/>
            <a:ext cx="58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Define cardiac muscle contractility &amp; types of its contraction</a:t>
            </a:r>
            <a:endParaRPr>
              <a:solidFill>
                <a:schemeClr val="dk1"/>
              </a:solidFill>
              <a:latin typeface="Bree Serif"/>
              <a:ea typeface="Bree Serif"/>
              <a:cs typeface="Bree Serif"/>
              <a:sym typeface="Bree Serif"/>
            </a:endParaRPr>
          </a:p>
        </p:txBody>
      </p:sp>
      <p:sp>
        <p:nvSpPr>
          <p:cNvPr id="131" name="Google Shape;131;p27"/>
          <p:cNvSpPr txBox="1"/>
          <p:nvPr/>
        </p:nvSpPr>
        <p:spPr>
          <a:xfrm>
            <a:off x="682275" y="1760113"/>
            <a:ext cx="457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Understand the physiology of cardiac muscle</a:t>
            </a:r>
            <a:endParaRPr>
              <a:solidFill>
                <a:schemeClr val="dk1"/>
              </a:solidFill>
              <a:latin typeface="Bree Serif"/>
              <a:ea typeface="Bree Serif"/>
              <a:cs typeface="Bree Serif"/>
              <a:sym typeface="Bree Serif"/>
            </a:endParaRPr>
          </a:p>
        </p:txBody>
      </p:sp>
      <p:sp>
        <p:nvSpPr>
          <p:cNvPr id="132" name="Google Shape;132;p27"/>
          <p:cNvSpPr txBox="1"/>
          <p:nvPr/>
        </p:nvSpPr>
        <p:spPr>
          <a:xfrm>
            <a:off x="682275" y="2279563"/>
            <a:ext cx="609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Understand the phases of cardiac action potential and the ionic bases</a:t>
            </a:r>
            <a:endParaRPr/>
          </a:p>
        </p:txBody>
      </p:sp>
      <p:sp>
        <p:nvSpPr>
          <p:cNvPr id="133" name="Google Shape;133;p27"/>
          <p:cNvSpPr txBox="1"/>
          <p:nvPr/>
        </p:nvSpPr>
        <p:spPr>
          <a:xfrm>
            <a:off x="682275" y="2799025"/>
            <a:ext cx="504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Identify the refractory period of cardiac muscle</a:t>
            </a:r>
            <a:endParaRPr>
              <a:solidFill>
                <a:schemeClr val="dk1"/>
              </a:solidFill>
              <a:latin typeface="Bree Serif"/>
              <a:ea typeface="Bree Serif"/>
              <a:cs typeface="Bree Serif"/>
              <a:sym typeface="Bree Serif"/>
            </a:endParaRPr>
          </a:p>
        </p:txBody>
      </p:sp>
      <p:sp>
        <p:nvSpPr>
          <p:cNvPr id="134" name="Google Shape;134;p27"/>
          <p:cNvSpPr txBox="1"/>
          <p:nvPr/>
        </p:nvSpPr>
        <p:spPr>
          <a:xfrm>
            <a:off x="682275" y="3318463"/>
            <a:ext cx="58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Discuss the role of ca++ in the regulation of cardiac muscle function</a:t>
            </a:r>
            <a:endParaRPr/>
          </a:p>
        </p:txBody>
      </p:sp>
      <p:sp>
        <p:nvSpPr>
          <p:cNvPr id="135" name="Google Shape;135;p27"/>
          <p:cNvSpPr txBox="1"/>
          <p:nvPr/>
        </p:nvSpPr>
        <p:spPr>
          <a:xfrm>
            <a:off x="682275" y="3816900"/>
            <a:ext cx="62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Describe the mechanism of excitation contraction coupling</a:t>
            </a:r>
            <a:endParaRPr>
              <a:solidFill>
                <a:schemeClr val="dk1"/>
              </a:solidFill>
              <a:latin typeface="Bree Serif"/>
              <a:ea typeface="Bree Serif"/>
              <a:cs typeface="Bree Serif"/>
              <a:sym typeface="Bree Serif"/>
            </a:endParaRPr>
          </a:p>
        </p:txBody>
      </p:sp>
      <p:sp>
        <p:nvSpPr>
          <p:cNvPr id="136" name="Google Shape;136;p27"/>
          <p:cNvSpPr txBox="1"/>
          <p:nvPr/>
        </p:nvSpPr>
        <p:spPr>
          <a:xfrm>
            <a:off x="682275" y="4315325"/>
            <a:ext cx="438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Discuss factors affecting cardiac contractility</a:t>
            </a:r>
            <a:endParaRPr>
              <a:solidFill>
                <a:schemeClr val="dk1"/>
              </a:solidFill>
              <a:latin typeface="Bree Serif"/>
              <a:ea typeface="Bree Serif"/>
              <a:cs typeface="Bree Serif"/>
              <a:sym typeface="Bree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5"/>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424" name="Google Shape;424;p45"/>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REFRACTORY (RESISTANT) PERIOD OF CARDIAC MUSCLE</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graphicFrame>
        <p:nvGraphicFramePr>
          <p:cNvPr id="425" name="Google Shape;425;p45"/>
          <p:cNvGraphicFramePr/>
          <p:nvPr/>
        </p:nvGraphicFramePr>
        <p:xfrm>
          <a:off x="315471" y="1321052"/>
          <a:ext cx="3000000" cy="3000000"/>
        </p:xfrm>
        <a:graphic>
          <a:graphicData uri="http://schemas.openxmlformats.org/drawingml/2006/table">
            <a:tbl>
              <a:tblPr>
                <a:noFill/>
                <a:tableStyleId>{A6E55318-F331-4BBB-9277-F0740D511533}</a:tableStyleId>
              </a:tblPr>
              <a:tblGrid>
                <a:gridCol w="2744600"/>
                <a:gridCol w="2744600"/>
              </a:tblGrid>
              <a:tr h="569150">
                <a:tc>
                  <a:txBody>
                    <a:bodyPr/>
                    <a:lstStyle/>
                    <a:p>
                      <a:pPr indent="0" lvl="0" marL="0" rtl="0" algn="ctr">
                        <a:spcBef>
                          <a:spcPts val="0"/>
                        </a:spcBef>
                        <a:spcAft>
                          <a:spcPts val="0"/>
                        </a:spcAft>
                        <a:buNone/>
                      </a:pPr>
                      <a:r>
                        <a:rPr lang="en">
                          <a:solidFill>
                            <a:srgbClr val="FF0000"/>
                          </a:solidFill>
                          <a:latin typeface="Bree Serif"/>
                          <a:ea typeface="Bree Serif"/>
                          <a:cs typeface="Bree Serif"/>
                          <a:sym typeface="Bree Serif"/>
                        </a:rPr>
                        <a:t>Absolute Refractory period (ARP)</a:t>
                      </a:r>
                      <a:endParaRPr>
                        <a:solidFill>
                          <a:srgbClr val="FF0000"/>
                        </a:solidFill>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a:txBody>
                    <a:bodyPr/>
                    <a:lstStyle/>
                    <a:p>
                      <a:pPr indent="0" lvl="0" marL="0" rtl="0" algn="ctr">
                        <a:spcBef>
                          <a:spcPts val="0"/>
                        </a:spcBef>
                        <a:spcAft>
                          <a:spcPts val="0"/>
                        </a:spcAft>
                        <a:buNone/>
                      </a:pPr>
                      <a:r>
                        <a:rPr lang="en">
                          <a:solidFill>
                            <a:srgbClr val="FF0000"/>
                          </a:solidFill>
                          <a:latin typeface="Bree Serif"/>
                          <a:ea typeface="Bree Serif"/>
                          <a:cs typeface="Bree Serif"/>
                          <a:sym typeface="Bree Serif"/>
                        </a:rPr>
                        <a:t>Relative refractory period (RRP)</a:t>
                      </a:r>
                      <a:endParaRPr>
                        <a:solidFill>
                          <a:srgbClr val="FF0000"/>
                        </a:solidFill>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r>
              <a:tr h="2219950">
                <a:tc>
                  <a:txBody>
                    <a:bodyPr/>
                    <a:lstStyle/>
                    <a:p>
                      <a:pPr indent="0" lvl="0" marL="0" rtl="0" algn="ctr">
                        <a:spcBef>
                          <a:spcPts val="0"/>
                        </a:spcBef>
                        <a:spcAft>
                          <a:spcPts val="0"/>
                        </a:spcAft>
                        <a:buNone/>
                      </a:pPr>
                      <a:r>
                        <a:rPr lang="en">
                          <a:latin typeface="Bree Serif"/>
                          <a:ea typeface="Bree Serif"/>
                          <a:cs typeface="Bree Serif"/>
                          <a:sym typeface="Bree Serif"/>
                        </a:rPr>
                        <a:t>•Absolute Refractory period (ARP) of ventricle:  0.25 -0.30 sec  ( signal cannot re- excite an already excited area of cardiac muscle)</a:t>
                      </a:r>
                      <a:endParaRPr>
                        <a:latin typeface="Bree Serif"/>
                        <a:ea typeface="Bree Serif"/>
                        <a:cs typeface="Bree Serif"/>
                        <a:sym typeface="Bree Serif"/>
                      </a:endParaRPr>
                    </a:p>
                    <a:p>
                      <a:pPr indent="0" lvl="0" marL="0" rtl="0" algn="ctr">
                        <a:spcBef>
                          <a:spcPts val="0"/>
                        </a:spcBef>
                        <a:spcAft>
                          <a:spcPts val="0"/>
                        </a:spcAft>
                        <a:buNone/>
                      </a:pPr>
                      <a:r>
                        <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•acts as a protective mechanism in the heart</a:t>
                      </a:r>
                      <a:endParaRPr>
                        <a:latin typeface="Bree Serif"/>
                        <a:ea typeface="Bree Serif"/>
                        <a:cs typeface="Bree Serif"/>
                        <a:sym typeface="Bree Serif"/>
                      </a:endParaRPr>
                    </a:p>
                    <a:p>
                      <a:pPr indent="0" lvl="0" marL="0" rtl="0" algn="ctr">
                        <a:spcBef>
                          <a:spcPts val="0"/>
                        </a:spcBef>
                        <a:spcAft>
                          <a:spcPts val="0"/>
                        </a:spcAft>
                        <a:buNone/>
                      </a:pPr>
                      <a:r>
                        <a:t/>
                      </a:r>
                      <a:endParaRPr>
                        <a:latin typeface="Bree Serif"/>
                        <a:ea typeface="Bree Serif"/>
                        <a:cs typeface="Bree Serif"/>
                        <a:sym typeface="Bree Serif"/>
                      </a:endParaRPr>
                    </a:p>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•Relative refractory period (RRP) of ventricle:  0.05 sec (muscle difficult to excite but can be excited by a strong signal “premature” contraction)</a:t>
                      </a:r>
                      <a:endParaRPr>
                        <a:latin typeface="Bree Serif"/>
                        <a:ea typeface="Bree Serif"/>
                        <a:cs typeface="Bree Serif"/>
                        <a:sym typeface="Bree Serif"/>
                      </a:endParaRPr>
                    </a:p>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nchor="ctr">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pic>
        <p:nvPicPr>
          <p:cNvPr id="426" name="Google Shape;426;p45"/>
          <p:cNvPicPr preferRelativeResize="0"/>
          <p:nvPr/>
        </p:nvPicPr>
        <p:blipFill>
          <a:blip r:embed="rId3">
            <a:alphaModFix/>
          </a:blip>
          <a:stretch>
            <a:fillRect/>
          </a:stretch>
        </p:blipFill>
        <p:spPr>
          <a:xfrm>
            <a:off x="5941316" y="1492875"/>
            <a:ext cx="3034529" cy="2536655"/>
          </a:xfrm>
          <a:prstGeom prst="rect">
            <a:avLst/>
          </a:prstGeom>
          <a:noFill/>
          <a:ln>
            <a:noFill/>
          </a:ln>
        </p:spPr>
      </p:pic>
      <p:sp>
        <p:nvSpPr>
          <p:cNvPr id="427" name="Google Shape;427;p45"/>
          <p:cNvSpPr/>
          <p:nvPr/>
        </p:nvSpPr>
        <p:spPr>
          <a:xfrm>
            <a:off x="5902650" y="1321050"/>
            <a:ext cx="3111900" cy="2880300"/>
          </a:xfrm>
          <a:prstGeom prst="roundRect">
            <a:avLst>
              <a:gd fmla="val 0"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46"/>
          <p:cNvPicPr preferRelativeResize="0"/>
          <p:nvPr/>
        </p:nvPicPr>
        <p:blipFill rotWithShape="1">
          <a:blip r:embed="rId3">
            <a:alphaModFix/>
          </a:blip>
          <a:srcRect b="2695" l="0" r="2419" t="0"/>
          <a:stretch/>
        </p:blipFill>
        <p:spPr>
          <a:xfrm>
            <a:off x="1534000" y="95450"/>
            <a:ext cx="5155850" cy="47083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7"/>
          <p:cNvSpPr txBox="1"/>
          <p:nvPr>
            <p:ph type="title"/>
          </p:nvPr>
        </p:nvSpPr>
        <p:spPr>
          <a:xfrm>
            <a:off x="270800" y="376175"/>
            <a:ext cx="7113000" cy="54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D05C5C"/>
                </a:solidFill>
                <a:latin typeface="Bree Serif"/>
                <a:ea typeface="Bree Serif"/>
                <a:cs typeface="Bree Serif"/>
                <a:sym typeface="Bree Serif"/>
              </a:rPr>
              <a:t>EXCITATION-CONTRACTION COUPLING IN CARDIAC MUSCLE</a:t>
            </a:r>
            <a:endParaRPr sz="2700">
              <a:latin typeface="Bree Serif"/>
              <a:ea typeface="Bree Serif"/>
              <a:cs typeface="Bree Serif"/>
              <a:sym typeface="Bree Serif"/>
            </a:endParaRPr>
          </a:p>
        </p:txBody>
      </p:sp>
      <p:sp>
        <p:nvSpPr>
          <p:cNvPr id="438" name="Google Shape;438;p47"/>
          <p:cNvSpPr txBox="1"/>
          <p:nvPr>
            <p:ph idx="1" type="body"/>
          </p:nvPr>
        </p:nvSpPr>
        <p:spPr>
          <a:xfrm>
            <a:off x="427500" y="1120550"/>
            <a:ext cx="4767300" cy="16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ree Serif"/>
                <a:ea typeface="Bree Serif"/>
                <a:cs typeface="Bree Serif"/>
                <a:sym typeface="Bree Serif"/>
              </a:rPr>
              <a:t>Cardiac muscle fibers contract via excitation-contraction coupling, using a mechanism unique to cardiac muscle called</a:t>
            </a:r>
            <a:r>
              <a:rPr b="1" lang="en" sz="1200">
                <a:solidFill>
                  <a:schemeClr val="dk1"/>
                </a:solidFill>
                <a:latin typeface="Bree Serif"/>
                <a:ea typeface="Bree Serif"/>
                <a:cs typeface="Bree Serif"/>
                <a:sym typeface="Bree Serif"/>
              </a:rPr>
              <a:t> </a:t>
            </a:r>
            <a:r>
              <a:rPr b="1" lang="en" sz="1200">
                <a:solidFill>
                  <a:srgbClr val="FF0000"/>
                </a:solidFill>
                <a:latin typeface="Bree Serif"/>
                <a:ea typeface="Bree Serif"/>
                <a:cs typeface="Bree Serif"/>
                <a:sym typeface="Bree Serif"/>
              </a:rPr>
              <a:t>calcium -induced calcium release (CICR) .</a:t>
            </a:r>
            <a:endParaRPr b="1" sz="1200">
              <a:solidFill>
                <a:srgbClr val="FF0000"/>
              </a:solidFill>
              <a:latin typeface="Bree Serif"/>
              <a:ea typeface="Bree Serif"/>
              <a:cs typeface="Bree Serif"/>
              <a:sym typeface="Bree Serif"/>
            </a:endParaRPr>
          </a:p>
          <a:p>
            <a:pPr indent="0" lvl="0" marL="0" rtl="0" algn="l">
              <a:spcBef>
                <a:spcPts val="1200"/>
              </a:spcBef>
              <a:spcAft>
                <a:spcPts val="0"/>
              </a:spcAft>
              <a:buNone/>
            </a:pPr>
            <a:r>
              <a:rPr lang="en" sz="1200">
                <a:solidFill>
                  <a:schemeClr val="dk1"/>
                </a:solidFill>
                <a:latin typeface="Bree Serif"/>
                <a:ea typeface="Bree Serif"/>
                <a:cs typeface="Bree Serif"/>
                <a:sym typeface="Bree Serif"/>
              </a:rPr>
              <a:t>CICR  involves conduction of Ca</a:t>
            </a:r>
            <a:r>
              <a:rPr baseline="30000" lang="en" sz="1200">
                <a:solidFill>
                  <a:schemeClr val="dk1"/>
                </a:solidFill>
                <a:latin typeface="Bree Serif"/>
                <a:ea typeface="Bree Serif"/>
                <a:cs typeface="Bree Serif"/>
                <a:sym typeface="Bree Serif"/>
              </a:rPr>
              <a:t>+2 </a:t>
            </a:r>
            <a:r>
              <a:rPr lang="en" sz="1200">
                <a:solidFill>
                  <a:schemeClr val="dk1"/>
                </a:solidFill>
                <a:latin typeface="Bree Serif"/>
                <a:ea typeface="Bree Serif"/>
                <a:cs typeface="Bree Serif"/>
                <a:sym typeface="Bree Serif"/>
              </a:rPr>
              <a:t>ions into the cardiomyocyte, triggering further release of ions into the cytoplasm.</a:t>
            </a:r>
            <a:endParaRPr sz="1200">
              <a:solidFill>
                <a:schemeClr val="dk1"/>
              </a:solidFill>
              <a:latin typeface="Bree Serif"/>
              <a:ea typeface="Bree Serif"/>
              <a:cs typeface="Bree Serif"/>
              <a:sym typeface="Bree Serif"/>
            </a:endParaRPr>
          </a:p>
          <a:p>
            <a:pPr indent="0" lvl="0" marL="0" rtl="0" algn="l">
              <a:spcBef>
                <a:spcPts val="1200"/>
              </a:spcBef>
              <a:spcAft>
                <a:spcPts val="1200"/>
              </a:spcAft>
              <a:buNone/>
            </a:pPr>
            <a:r>
              <a:t/>
            </a:r>
            <a:endParaRPr>
              <a:latin typeface="Bree Serif"/>
              <a:ea typeface="Bree Serif"/>
              <a:cs typeface="Bree Serif"/>
              <a:sym typeface="Bree Serif"/>
            </a:endParaRPr>
          </a:p>
        </p:txBody>
      </p:sp>
      <p:sp>
        <p:nvSpPr>
          <p:cNvPr id="439" name="Google Shape;439;p47"/>
          <p:cNvSpPr/>
          <p:nvPr/>
        </p:nvSpPr>
        <p:spPr>
          <a:xfrm>
            <a:off x="154507" y="1234162"/>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7"/>
          <p:cNvSpPr/>
          <p:nvPr/>
        </p:nvSpPr>
        <p:spPr>
          <a:xfrm>
            <a:off x="154499" y="1994549"/>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47"/>
          <p:cNvPicPr preferRelativeResize="0"/>
          <p:nvPr/>
        </p:nvPicPr>
        <p:blipFill>
          <a:blip r:embed="rId3">
            <a:alphaModFix/>
          </a:blip>
          <a:stretch>
            <a:fillRect/>
          </a:stretch>
        </p:blipFill>
        <p:spPr>
          <a:xfrm>
            <a:off x="5243970" y="1172674"/>
            <a:ext cx="3822829" cy="3594750"/>
          </a:xfrm>
          <a:prstGeom prst="rect">
            <a:avLst/>
          </a:prstGeom>
          <a:noFill/>
          <a:ln>
            <a:noFill/>
          </a:ln>
        </p:spPr>
      </p:pic>
      <p:cxnSp>
        <p:nvCxnSpPr>
          <p:cNvPr id="442" name="Google Shape;442;p47"/>
          <p:cNvCxnSpPr/>
          <p:nvPr/>
        </p:nvCxnSpPr>
        <p:spPr>
          <a:xfrm flipH="1">
            <a:off x="81975" y="2823825"/>
            <a:ext cx="4941900" cy="31500"/>
          </a:xfrm>
          <a:prstGeom prst="straightConnector1">
            <a:avLst/>
          </a:prstGeom>
          <a:noFill/>
          <a:ln cap="flat" cmpd="sng" w="9525">
            <a:solidFill>
              <a:srgbClr val="000000"/>
            </a:solidFill>
            <a:prstDash val="solid"/>
            <a:round/>
            <a:headEnd len="med" w="med" type="none"/>
            <a:tailEnd len="med" w="med" type="none"/>
          </a:ln>
        </p:spPr>
      </p:cxnSp>
      <p:sp>
        <p:nvSpPr>
          <p:cNvPr id="443" name="Google Shape;443;p47"/>
          <p:cNvSpPr/>
          <p:nvPr/>
        </p:nvSpPr>
        <p:spPr>
          <a:xfrm>
            <a:off x="985950" y="3046675"/>
            <a:ext cx="3754200" cy="1452600"/>
          </a:xfrm>
          <a:prstGeom prst="roundRect">
            <a:avLst>
              <a:gd fmla="val 16667" name="adj"/>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ree Serif"/>
                <a:ea typeface="Bree Serif"/>
                <a:cs typeface="Bree Serif"/>
                <a:sym typeface="Bree Serif"/>
              </a:rPr>
              <a:t>Entry of extracellular </a:t>
            </a:r>
            <a:r>
              <a:rPr b="1" lang="en" sz="1200">
                <a:solidFill>
                  <a:schemeClr val="dk1"/>
                </a:solidFill>
                <a:latin typeface="Bree Serif"/>
                <a:ea typeface="Bree Serif"/>
                <a:cs typeface="Bree Serif"/>
                <a:sym typeface="Bree Serif"/>
              </a:rPr>
              <a:t>Ca</a:t>
            </a:r>
            <a:r>
              <a:rPr b="1" baseline="30000" lang="en" sz="1200">
                <a:solidFill>
                  <a:schemeClr val="dk1"/>
                </a:solidFill>
                <a:latin typeface="Bree Serif"/>
                <a:ea typeface="Bree Serif"/>
                <a:cs typeface="Bree Serif"/>
                <a:sym typeface="Bree Serif"/>
              </a:rPr>
              <a:t>+2  </a:t>
            </a:r>
            <a:r>
              <a:rPr lang="en">
                <a:latin typeface="Bree Serif"/>
                <a:ea typeface="Bree Serif"/>
                <a:cs typeface="Bree Serif"/>
                <a:sym typeface="Bree Serif"/>
              </a:rPr>
              <a:t>ions causes the release of </a:t>
            </a:r>
            <a:r>
              <a:rPr b="1" lang="en" sz="1200">
                <a:solidFill>
                  <a:schemeClr val="dk1"/>
                </a:solidFill>
                <a:latin typeface="Bree Serif"/>
                <a:ea typeface="Bree Serif"/>
                <a:cs typeface="Bree Serif"/>
                <a:sym typeface="Bree Serif"/>
              </a:rPr>
              <a:t>Ca</a:t>
            </a:r>
            <a:r>
              <a:rPr b="1" baseline="30000" lang="en" sz="1200">
                <a:solidFill>
                  <a:schemeClr val="dk1"/>
                </a:solidFill>
                <a:latin typeface="Bree Serif"/>
                <a:ea typeface="Bree Serif"/>
                <a:cs typeface="Bree Serif"/>
                <a:sym typeface="Bree Serif"/>
              </a:rPr>
              <a:t>+2  </a:t>
            </a:r>
            <a:r>
              <a:rPr lang="en">
                <a:latin typeface="Bree Serif"/>
                <a:ea typeface="Bree Serif"/>
                <a:cs typeface="Bree Serif"/>
                <a:sym typeface="Bree Serif"/>
              </a:rPr>
              <a:t>from the sarcoplasmic reticulum</a:t>
            </a:r>
            <a:r>
              <a:rPr b="1" lang="en">
                <a:latin typeface="Bree Serif"/>
                <a:ea typeface="Bree Serif"/>
                <a:cs typeface="Bree Serif"/>
                <a:sym typeface="Bree Serif"/>
              </a:rPr>
              <a:t> (calcium-induced calcium release)</a:t>
            </a:r>
            <a:r>
              <a:rPr lang="en">
                <a:latin typeface="Bree Serif"/>
                <a:ea typeface="Bree Serif"/>
                <a:cs typeface="Bree Serif"/>
                <a:sym typeface="Bree Serif"/>
              </a:rPr>
              <a:t>, source of about 95% of calcium in </a:t>
            </a:r>
            <a:r>
              <a:rPr lang="en">
                <a:latin typeface="Bree Serif"/>
                <a:ea typeface="Bree Serif"/>
                <a:cs typeface="Bree Serif"/>
                <a:sym typeface="Bree Serif"/>
              </a:rPr>
              <a:t>cytosol</a:t>
            </a:r>
            <a:r>
              <a:rPr lang="en">
                <a:latin typeface="Bree Serif"/>
                <a:ea typeface="Bree Serif"/>
                <a:cs typeface="Bree Serif"/>
                <a:sym typeface="Bree Serif"/>
              </a:rPr>
              <a:t>.</a:t>
            </a:r>
            <a:endParaRPr sz="1000">
              <a:latin typeface="Bree Serif"/>
              <a:ea typeface="Bree Serif"/>
              <a:cs typeface="Bree Serif"/>
              <a:sym typeface="Bree Serif"/>
            </a:endParaRPr>
          </a:p>
        </p:txBody>
      </p:sp>
      <p:sp>
        <p:nvSpPr>
          <p:cNvPr id="444" name="Google Shape;444;p47"/>
          <p:cNvSpPr txBox="1"/>
          <p:nvPr/>
        </p:nvSpPr>
        <p:spPr>
          <a:xfrm>
            <a:off x="1434911" y="724250"/>
            <a:ext cx="2436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8"/>
          <p:cNvSpPr/>
          <p:nvPr/>
        </p:nvSpPr>
        <p:spPr>
          <a:xfrm>
            <a:off x="154507" y="3275695"/>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8"/>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EXCITATION-CONTRACTION COUPLING…</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451" name="Google Shape;451;p48"/>
          <p:cNvPicPr preferRelativeResize="0"/>
          <p:nvPr/>
        </p:nvPicPr>
        <p:blipFill>
          <a:blip r:embed="rId3">
            <a:alphaModFix/>
          </a:blip>
          <a:stretch>
            <a:fillRect/>
          </a:stretch>
        </p:blipFill>
        <p:spPr>
          <a:xfrm>
            <a:off x="6261700" y="588125"/>
            <a:ext cx="2391600" cy="4270199"/>
          </a:xfrm>
          <a:prstGeom prst="rect">
            <a:avLst/>
          </a:prstGeom>
          <a:noFill/>
          <a:ln>
            <a:noFill/>
          </a:ln>
        </p:spPr>
      </p:pic>
      <p:sp>
        <p:nvSpPr>
          <p:cNvPr id="452" name="Google Shape;452;p48"/>
          <p:cNvSpPr/>
          <p:nvPr/>
        </p:nvSpPr>
        <p:spPr>
          <a:xfrm>
            <a:off x="154507" y="1081762"/>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8"/>
          <p:cNvSpPr txBox="1"/>
          <p:nvPr/>
        </p:nvSpPr>
        <p:spPr>
          <a:xfrm>
            <a:off x="508875" y="927100"/>
            <a:ext cx="553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1- AP is initiated in cell membrane, and depolarization spreads to interior of cell via T tubules.</a:t>
            </a:r>
            <a:endParaRPr/>
          </a:p>
        </p:txBody>
      </p:sp>
      <p:sp>
        <p:nvSpPr>
          <p:cNvPr id="454" name="Google Shape;454;p48"/>
          <p:cNvSpPr/>
          <p:nvPr/>
        </p:nvSpPr>
        <p:spPr>
          <a:xfrm>
            <a:off x="154507" y="1802253"/>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8"/>
          <p:cNvSpPr txBox="1"/>
          <p:nvPr/>
        </p:nvSpPr>
        <p:spPr>
          <a:xfrm>
            <a:off x="503700" y="1639948"/>
            <a:ext cx="449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2- Entry of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triggers release of  more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from SR through</a:t>
            </a:r>
            <a:r>
              <a:rPr b="1" lang="en">
                <a:solidFill>
                  <a:srgbClr val="A61C00"/>
                </a:solidFill>
                <a:latin typeface="Bree Serif"/>
                <a:ea typeface="Bree Serif"/>
                <a:cs typeface="Bree Serif"/>
                <a:sym typeface="Bree Serif"/>
              </a:rPr>
              <a:t>  </a:t>
            </a:r>
            <a:r>
              <a:rPr b="1" lang="en">
                <a:solidFill>
                  <a:srgbClr val="FF0000"/>
                </a:solidFill>
                <a:latin typeface="Bree Serif"/>
                <a:ea typeface="Bree Serif"/>
                <a:cs typeface="Bree Serif"/>
                <a:sym typeface="Bree Serif"/>
              </a:rPr>
              <a:t>ryanodine receptors</a:t>
            </a:r>
            <a:r>
              <a:rPr b="1" lang="en">
                <a:solidFill>
                  <a:srgbClr val="A61C00"/>
                </a:solidFill>
                <a:latin typeface="Bree Serif"/>
                <a:ea typeface="Bree Serif"/>
                <a:cs typeface="Bree Serif"/>
                <a:sym typeface="Bree Serif"/>
              </a:rPr>
              <a:t>.</a:t>
            </a:r>
            <a:endParaRPr b="1">
              <a:solidFill>
                <a:srgbClr val="A61C00"/>
              </a:solidFill>
              <a:latin typeface="Bree Serif"/>
              <a:ea typeface="Bree Serif"/>
              <a:cs typeface="Bree Serif"/>
              <a:sym typeface="Bree Serif"/>
            </a:endParaRPr>
          </a:p>
        </p:txBody>
      </p:sp>
      <p:sp>
        <p:nvSpPr>
          <p:cNvPr id="456" name="Google Shape;456;p48"/>
          <p:cNvSpPr/>
          <p:nvPr/>
        </p:nvSpPr>
        <p:spPr>
          <a:xfrm>
            <a:off x="154507" y="2493528"/>
            <a:ext cx="273000" cy="283500"/>
          </a:xfrm>
          <a:prstGeom prst="ellipse">
            <a:avLst/>
          </a:prstGeom>
          <a:solidFill>
            <a:srgbClr val="D05C5C"/>
          </a:solidFill>
          <a:ln cap="flat" cmpd="sng" w="7620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8"/>
          <p:cNvSpPr txBox="1"/>
          <p:nvPr/>
        </p:nvSpPr>
        <p:spPr>
          <a:xfrm>
            <a:off x="508880" y="2313425"/>
            <a:ext cx="575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3 &amp; 4- Ca</a:t>
            </a:r>
            <a:r>
              <a:rPr baseline="30000" lang="en">
                <a:latin typeface="Bree Serif"/>
                <a:ea typeface="Bree Serif"/>
                <a:cs typeface="Bree Serif"/>
                <a:sym typeface="Bree Serif"/>
              </a:rPr>
              <a:t>+2</a:t>
            </a:r>
            <a:r>
              <a:rPr lang="en">
                <a:latin typeface="Bree Serif"/>
                <a:ea typeface="Bree Serif"/>
                <a:cs typeface="Bree Serif"/>
                <a:sym typeface="Bree Serif"/>
              </a:rPr>
              <a:t> release from the SR Increases intracellular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which binds to</a:t>
            </a:r>
            <a:r>
              <a:rPr b="1" lang="en">
                <a:latin typeface="Bree Serif"/>
                <a:ea typeface="Bree Serif"/>
                <a:cs typeface="Bree Serif"/>
                <a:sym typeface="Bree Serif"/>
              </a:rPr>
              <a:t> troponin C</a:t>
            </a:r>
            <a:r>
              <a:rPr lang="en">
                <a:latin typeface="Bree Serif"/>
                <a:ea typeface="Bree Serif"/>
                <a:cs typeface="Bree Serif"/>
                <a:sym typeface="Bree Serif"/>
              </a:rPr>
              <a:t>, tropomyosin is moved out of the way, and interaction of actin and myosin occurs.</a:t>
            </a:r>
            <a:endParaRPr>
              <a:latin typeface="Bree Serif"/>
              <a:ea typeface="Bree Serif"/>
              <a:cs typeface="Bree Serif"/>
              <a:sym typeface="Bree Serif"/>
            </a:endParaRPr>
          </a:p>
        </p:txBody>
      </p:sp>
      <p:sp>
        <p:nvSpPr>
          <p:cNvPr id="458" name="Google Shape;458;p48"/>
          <p:cNvSpPr txBox="1"/>
          <p:nvPr/>
        </p:nvSpPr>
        <p:spPr>
          <a:xfrm>
            <a:off x="482099" y="3133026"/>
            <a:ext cx="543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5-</a:t>
            </a:r>
            <a:r>
              <a:rPr b="1" lang="en">
                <a:latin typeface="Bree Serif"/>
                <a:ea typeface="Bree Serif"/>
                <a:cs typeface="Bree Serif"/>
                <a:sym typeface="Bree Serif"/>
              </a:rPr>
              <a:t>Relaxation</a:t>
            </a:r>
            <a:r>
              <a:rPr lang="en">
                <a:latin typeface="Bree Serif"/>
                <a:ea typeface="Bree Serif"/>
                <a:cs typeface="Bree Serif"/>
                <a:sym typeface="Bree Serif"/>
              </a:rPr>
              <a:t> occurs when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is re- accumulated in SR by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b="1" lang="en">
                <a:latin typeface="Bree Serif"/>
                <a:ea typeface="Bree Serif"/>
                <a:cs typeface="Bree Serif"/>
                <a:sym typeface="Bree Serif"/>
              </a:rPr>
              <a:t> ATPase (SERCA</a:t>
            </a:r>
            <a:r>
              <a:rPr lang="en">
                <a:latin typeface="Bree Serif"/>
                <a:ea typeface="Bree Serif"/>
                <a:cs typeface="Bree Serif"/>
                <a:sym typeface="Bree Serif"/>
              </a:rPr>
              <a:t>, sarco-endoplasmic reticulum calcium-ATPase).</a:t>
            </a:r>
            <a:endParaRPr>
              <a:latin typeface="Bree Serif"/>
              <a:ea typeface="Bree Serif"/>
              <a:cs typeface="Bree Serif"/>
              <a:sym typeface="Bree Serif"/>
            </a:endParaRPr>
          </a:p>
          <a:p>
            <a:pPr indent="0" lvl="0" marL="0" rtl="0" algn="l">
              <a:spcBef>
                <a:spcPts val="0"/>
              </a:spcBef>
              <a:spcAft>
                <a:spcPts val="0"/>
              </a:spcAft>
              <a:buNone/>
            </a:pPr>
            <a:r>
              <a:t/>
            </a:r>
            <a:endParaRPr/>
          </a:p>
        </p:txBody>
      </p:sp>
      <p:sp>
        <p:nvSpPr>
          <p:cNvPr id="459" name="Google Shape;459;p48"/>
          <p:cNvSpPr txBox="1"/>
          <p:nvPr/>
        </p:nvSpPr>
        <p:spPr>
          <a:xfrm>
            <a:off x="440838" y="3982200"/>
            <a:ext cx="2391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999999"/>
                </a:solidFill>
                <a:latin typeface="Bree Serif"/>
                <a:ea typeface="Bree Serif"/>
                <a:cs typeface="Bree Serif"/>
                <a:sym typeface="Bree Serif"/>
              </a:rPr>
              <a:t>SR: sarcoplasmic reticulum</a:t>
            </a:r>
            <a:endParaRPr sz="1100">
              <a:solidFill>
                <a:srgbClr val="999999"/>
              </a:solidFill>
              <a:latin typeface="Bree Serif"/>
              <a:ea typeface="Bree Serif"/>
              <a:cs typeface="Bree Serif"/>
              <a:sym typeface="Bree Serif"/>
            </a:endParaRPr>
          </a:p>
        </p:txBody>
      </p:sp>
      <p:sp>
        <p:nvSpPr>
          <p:cNvPr id="460" name="Google Shape;460;p48"/>
          <p:cNvSpPr/>
          <p:nvPr/>
        </p:nvSpPr>
        <p:spPr>
          <a:xfrm>
            <a:off x="508868" y="4019400"/>
            <a:ext cx="1806300" cy="283500"/>
          </a:xfrm>
          <a:prstGeom prst="roundRect">
            <a:avLst>
              <a:gd fmla="val 0"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latin typeface="Bree Serif"/>
              <a:ea typeface="Bree Serif"/>
              <a:cs typeface="Bree Serif"/>
              <a:sym typeface="Bree Serif"/>
            </a:endParaRPr>
          </a:p>
          <a:p>
            <a:pPr indent="0" lvl="0" marL="0" rtl="0" algn="l">
              <a:spcBef>
                <a:spcPts val="0"/>
              </a:spcBef>
              <a:spcAft>
                <a:spcPts val="0"/>
              </a:spcAft>
              <a:buNone/>
            </a:pPr>
            <a:r>
              <a:t/>
            </a:r>
            <a:endParaRPr>
              <a:solidFill>
                <a:srgbClr val="666666"/>
              </a:solidFill>
              <a:latin typeface="Bree Serif"/>
              <a:ea typeface="Bree Serif"/>
              <a:cs typeface="Bree Serif"/>
              <a:sym typeface="Bree Serif"/>
            </a:endParaRPr>
          </a:p>
          <a:p>
            <a:pPr indent="0" lvl="0" marL="0" rtl="0" algn="l">
              <a:spcBef>
                <a:spcPts val="0"/>
              </a:spcBef>
              <a:spcAft>
                <a:spcPts val="0"/>
              </a:spcAft>
              <a:buNone/>
            </a:pPr>
            <a:r>
              <a:t/>
            </a:r>
            <a:endParaRPr>
              <a:solidFill>
                <a:srgbClr val="666666"/>
              </a:solidFill>
              <a:latin typeface="Bree Serif"/>
              <a:ea typeface="Bree Serif"/>
              <a:cs typeface="Bree Serif"/>
              <a:sym typeface="Bree Serif"/>
            </a:endParaRPr>
          </a:p>
          <a:p>
            <a:pPr indent="0" lvl="0" marL="0" rtl="0" algn="l">
              <a:spcBef>
                <a:spcPts val="0"/>
              </a:spcBef>
              <a:spcAft>
                <a:spcPts val="0"/>
              </a:spcAft>
              <a:buNone/>
            </a:pPr>
            <a:r>
              <a:t/>
            </a:r>
            <a:endParaRPr>
              <a:solidFill>
                <a:srgbClr val="666666"/>
              </a:solidFill>
              <a:latin typeface="Bree Serif"/>
              <a:ea typeface="Bree Serif"/>
              <a:cs typeface="Bree Serif"/>
              <a:sym typeface="Bree Serif"/>
            </a:endParaRPr>
          </a:p>
          <a:p>
            <a:pPr indent="0" lvl="0" marL="0" rtl="0" algn="l">
              <a:spcBef>
                <a:spcPts val="0"/>
              </a:spcBef>
              <a:spcAft>
                <a:spcPts val="0"/>
              </a:spcAft>
              <a:buNone/>
            </a:pPr>
            <a:r>
              <a:t/>
            </a:r>
            <a:endParaRPr sz="1000">
              <a:solidFill>
                <a:srgbClr val="666666"/>
              </a:solidFill>
              <a:latin typeface="Bree Serif"/>
              <a:ea typeface="Bree Serif"/>
              <a:cs typeface="Bree Serif"/>
              <a:sym typeface="Bree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9"/>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EXCITATION-CONTRACTION COUPLING…</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66" name="Google Shape;466;p49"/>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467" name="Google Shape;467;p49"/>
          <p:cNvSpPr txBox="1"/>
          <p:nvPr/>
        </p:nvSpPr>
        <p:spPr>
          <a:xfrm>
            <a:off x="150373" y="665331"/>
            <a:ext cx="71988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ree Serif"/>
                <a:ea typeface="Bree Serif"/>
                <a:cs typeface="Bree Serif"/>
                <a:sym typeface="Bree Serif"/>
              </a:rPr>
              <a:t>What's the importance of </a:t>
            </a:r>
            <a:r>
              <a:rPr b="1" lang="en" sz="1600">
                <a:latin typeface="Bree Serif"/>
                <a:ea typeface="Bree Serif"/>
                <a:cs typeface="Bree Serif"/>
                <a:sym typeface="Bree Serif"/>
              </a:rPr>
              <a:t>Ca+2</a:t>
            </a:r>
            <a:r>
              <a:rPr b="1" lang="en" sz="1600">
                <a:latin typeface="Bree Serif"/>
                <a:ea typeface="Bree Serif"/>
                <a:cs typeface="Bree Serif"/>
                <a:sym typeface="Bree Serif"/>
              </a:rPr>
              <a:t>  from T tubules?</a:t>
            </a:r>
            <a:endParaRPr b="1" sz="1600">
              <a:latin typeface="Bree Serif"/>
              <a:ea typeface="Bree Serif"/>
              <a:cs typeface="Bree Serif"/>
              <a:sym typeface="Bree Serif"/>
            </a:endParaRPr>
          </a:p>
        </p:txBody>
      </p:sp>
      <p:sp>
        <p:nvSpPr>
          <p:cNvPr id="468" name="Google Shape;468;p49"/>
          <p:cNvSpPr txBox="1"/>
          <p:nvPr/>
        </p:nvSpPr>
        <p:spPr>
          <a:xfrm>
            <a:off x="222691" y="980951"/>
            <a:ext cx="71988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Without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from T tubules, strength of cardiac muscle contraction would be reduced considerably  because:</a:t>
            </a:r>
            <a:endParaRPr>
              <a:latin typeface="Bree Serif"/>
              <a:ea typeface="Bree Serif"/>
              <a:cs typeface="Bree Serif"/>
              <a:sym typeface="Bree Serif"/>
            </a:endParaRPr>
          </a:p>
        </p:txBody>
      </p:sp>
      <p:sp>
        <p:nvSpPr>
          <p:cNvPr id="469" name="Google Shape;469;p49"/>
          <p:cNvSpPr txBox="1"/>
          <p:nvPr/>
        </p:nvSpPr>
        <p:spPr>
          <a:xfrm>
            <a:off x="222688" y="1649731"/>
            <a:ext cx="7198800" cy="251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 SR is </a:t>
            </a:r>
            <a:r>
              <a:rPr lang="en">
                <a:solidFill>
                  <a:srgbClr val="FF0000"/>
                </a:solidFill>
                <a:latin typeface="Bree Serif"/>
                <a:ea typeface="Bree Serif"/>
                <a:cs typeface="Bree Serif"/>
                <a:sym typeface="Bree Serif"/>
              </a:rPr>
              <a:t>less</a:t>
            </a:r>
            <a:r>
              <a:rPr lang="en">
                <a:latin typeface="Bree Serif"/>
                <a:ea typeface="Bree Serif"/>
                <a:cs typeface="Bree Serif"/>
                <a:sym typeface="Bree Serif"/>
              </a:rPr>
              <a:t> well developed than that of skeletal muscle and does not store enough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 </a:t>
            </a:r>
            <a:r>
              <a:rPr lang="en">
                <a:latin typeface="Bree Serif"/>
                <a:ea typeface="Bree Serif"/>
                <a:cs typeface="Bree Serif"/>
                <a:sym typeface="Bree Serif"/>
              </a:rPr>
              <a:t>to provide full contraction.</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a:t>
            </a:r>
            <a:r>
              <a:rPr lang="en">
                <a:latin typeface="Bree Serif"/>
                <a:ea typeface="Bree Serif"/>
                <a:cs typeface="Bree Serif"/>
                <a:sym typeface="Bree Serif"/>
              </a:rPr>
              <a:t>•Therefore, T tubules of cardiac muscle  </a:t>
            </a:r>
            <a:r>
              <a:rPr lang="en">
                <a:solidFill>
                  <a:srgbClr val="FF0000"/>
                </a:solidFill>
                <a:latin typeface="Bree Serif"/>
                <a:ea typeface="Bree Serif"/>
                <a:cs typeface="Bree Serif"/>
                <a:sym typeface="Bree Serif"/>
              </a:rPr>
              <a:t>have a diameter 5x as great as skeletal muscle tubules</a:t>
            </a:r>
            <a:endParaRPr>
              <a:solidFill>
                <a:srgbClr val="FF0000"/>
              </a:solidFill>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a:t>
            </a:r>
            <a:r>
              <a:rPr lang="en">
                <a:latin typeface="Bree Serif"/>
                <a:ea typeface="Bree Serif"/>
                <a:cs typeface="Bree Serif"/>
                <a:sym typeface="Bree Serif"/>
              </a:rPr>
              <a:t>•Inside T tubules is a large quantity of mucopoly-saccharides </a:t>
            </a:r>
            <a:r>
              <a:rPr lang="en" sz="1000">
                <a:solidFill>
                  <a:srgbClr val="9E9E9E"/>
                </a:solidFill>
                <a:latin typeface="Bree Serif"/>
                <a:ea typeface="Bree Serif"/>
                <a:cs typeface="Bree Serif"/>
                <a:sym typeface="Bree Serif"/>
              </a:rPr>
              <a:t>(glycosaminoglycans ”GAGs” found remember?!) </a:t>
            </a:r>
            <a:r>
              <a:rPr lang="en">
                <a:latin typeface="Bree Serif"/>
                <a:ea typeface="Bree Serif"/>
                <a:cs typeface="Bree Serif"/>
                <a:sym typeface="Bree Serif"/>
              </a:rPr>
              <a:t>that are electro-negatively charged and bind an abundant store of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keeping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 </a:t>
            </a:r>
            <a:r>
              <a:rPr lang="en">
                <a:latin typeface="Bree Serif"/>
                <a:ea typeface="Bree Serif"/>
                <a:cs typeface="Bree Serif"/>
                <a:sym typeface="Bree Serif"/>
              </a:rPr>
              <a:t>available for diffusion to interior of cardiac muscle fiber when a T tubule AP appears.</a:t>
            </a:r>
            <a:endParaRPr>
              <a:latin typeface="Bree Serif"/>
              <a:ea typeface="Bree Serif"/>
              <a:cs typeface="Bree Serif"/>
              <a:sym typeface="Bree Serif"/>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0"/>
          <p:cNvSpPr txBox="1"/>
          <p:nvPr>
            <p:ph type="title"/>
          </p:nvPr>
        </p:nvSpPr>
        <p:spPr>
          <a:xfrm>
            <a:off x="-11" y="2662594"/>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300">
                <a:solidFill>
                  <a:srgbClr val="D05C5C"/>
                </a:solidFill>
                <a:latin typeface="Bree Serif"/>
                <a:ea typeface="Bree Serif"/>
                <a:cs typeface="Bree Serif"/>
                <a:sym typeface="Bree Serif"/>
              </a:rPr>
              <a:t>DURATION OF CONTRACTION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475" name="Google Shape;475;p50"/>
          <p:cNvPicPr preferRelativeResize="0"/>
          <p:nvPr/>
        </p:nvPicPr>
        <p:blipFill>
          <a:blip r:embed="rId3">
            <a:alphaModFix/>
          </a:blip>
          <a:stretch>
            <a:fillRect/>
          </a:stretch>
        </p:blipFill>
        <p:spPr>
          <a:xfrm>
            <a:off x="5912242" y="2485352"/>
            <a:ext cx="2186515" cy="2558151"/>
          </a:xfrm>
          <a:prstGeom prst="rect">
            <a:avLst/>
          </a:prstGeom>
          <a:noFill/>
          <a:ln>
            <a:noFill/>
          </a:ln>
        </p:spPr>
      </p:pic>
      <p:sp>
        <p:nvSpPr>
          <p:cNvPr id="476" name="Google Shape;476;p50"/>
          <p:cNvSpPr txBox="1"/>
          <p:nvPr/>
        </p:nvSpPr>
        <p:spPr>
          <a:xfrm>
            <a:off x="-4" y="3260461"/>
            <a:ext cx="4449300" cy="2089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Cardiac muscle begins to contract a few millisec after AP begins and continues to contract until a few millisec after AP ends.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solidFill>
                  <a:srgbClr val="FF0000"/>
                </a:solidFill>
                <a:latin typeface="Bree Serif"/>
                <a:ea typeface="Bree Serif"/>
                <a:cs typeface="Bree Serif"/>
                <a:sym typeface="Bree Serif"/>
              </a:rPr>
              <a:t>The duration of contraction of cardiac muscle is mainly a function of the duration of AP</a:t>
            </a:r>
            <a:r>
              <a:rPr lang="en">
                <a:latin typeface="Bree Serif"/>
                <a:ea typeface="Bree Serif"/>
                <a:cs typeface="Bree Serif"/>
                <a:sym typeface="Bree Serif"/>
              </a:rPr>
              <a:t>  ( about 0.2 sec in atrial muscle and 0.3 sec in ventricular muscle).</a:t>
            </a:r>
            <a:endParaRPr>
              <a:latin typeface="Bree Serif"/>
              <a:ea typeface="Bree Serif"/>
              <a:cs typeface="Bree Serif"/>
              <a:sym typeface="Bree Serif"/>
            </a:endParaRPr>
          </a:p>
          <a:p>
            <a:pPr indent="0" lvl="0" marL="0" rtl="0" algn="l">
              <a:spcBef>
                <a:spcPts val="0"/>
              </a:spcBef>
              <a:spcAft>
                <a:spcPts val="0"/>
              </a:spcAft>
              <a:buNone/>
            </a:pPr>
            <a:r>
              <a:t/>
            </a:r>
            <a:endParaRPr/>
          </a:p>
        </p:txBody>
      </p:sp>
      <p:sp>
        <p:nvSpPr>
          <p:cNvPr id="477" name="Google Shape;477;p50"/>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EXCITATION-CONTRACTION COUPLING…</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78" name="Google Shape;478;p50"/>
          <p:cNvSpPr txBox="1"/>
          <p:nvPr/>
        </p:nvSpPr>
        <p:spPr>
          <a:xfrm>
            <a:off x="86344" y="572835"/>
            <a:ext cx="7198800" cy="3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FA8DC"/>
                </a:solidFill>
                <a:latin typeface="Bree Serif"/>
                <a:ea typeface="Bree Serif"/>
                <a:cs typeface="Bree Serif"/>
                <a:sym typeface="Bree Serif"/>
              </a:rPr>
              <a:t>Summary from male’s slide:</a:t>
            </a:r>
            <a:endParaRPr sz="1300">
              <a:solidFill>
                <a:srgbClr val="6FA8DC"/>
              </a:solidFill>
              <a:latin typeface="Bree Serif"/>
              <a:ea typeface="Bree Serif"/>
              <a:cs typeface="Bree Serif"/>
              <a:sym typeface="Bree Serif"/>
            </a:endParaRPr>
          </a:p>
        </p:txBody>
      </p:sp>
      <p:sp>
        <p:nvSpPr>
          <p:cNvPr id="479" name="Google Shape;479;p50"/>
          <p:cNvSpPr txBox="1"/>
          <p:nvPr/>
        </p:nvSpPr>
        <p:spPr>
          <a:xfrm>
            <a:off x="86348" y="819145"/>
            <a:ext cx="71988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AutoNum type="arabicPeriod"/>
            </a:pPr>
            <a:r>
              <a:rPr lang="en">
                <a:latin typeface="Bree Serif"/>
                <a:ea typeface="Bree Serif"/>
                <a:cs typeface="Bree Serif"/>
                <a:sym typeface="Bree Serif"/>
              </a:rPr>
              <a:t>Ca++  enters cell during depolarization and triggers release of Ca++ by terminal cisternea.</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AutoNum type="arabicPeriod"/>
            </a:pPr>
            <a:r>
              <a:rPr lang="en">
                <a:latin typeface="Bree Serif"/>
                <a:ea typeface="Bree Serif"/>
                <a:cs typeface="Bree Serif"/>
                <a:sym typeface="Bree Serif"/>
              </a:rPr>
              <a:t> Ca++ bind to TN-C, including a </a:t>
            </a:r>
            <a:r>
              <a:rPr lang="en">
                <a:latin typeface="Bree Serif"/>
                <a:ea typeface="Bree Serif"/>
                <a:cs typeface="Bree Serif"/>
                <a:sym typeface="Bree Serif"/>
              </a:rPr>
              <a:t>conformational</a:t>
            </a:r>
            <a:r>
              <a:rPr lang="en">
                <a:latin typeface="Bree Serif"/>
                <a:ea typeface="Bree Serif"/>
                <a:cs typeface="Bree Serif"/>
                <a:sym typeface="Bree Serif"/>
              </a:rPr>
              <a:t> change in the troponin complex.</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AutoNum type="arabicPeriod"/>
            </a:pPr>
            <a:r>
              <a:rPr lang="en">
                <a:latin typeface="Bree Serif"/>
                <a:ea typeface="Bree Serif"/>
                <a:cs typeface="Bree Serif"/>
                <a:sym typeface="Bree Serif"/>
              </a:rPr>
              <a:t> myosin head bind to actin, leading to cross-bridge movement (requires ATP hydrolysis)and reduction in sarcomere length.</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AutoNum type="arabicPeriod"/>
            </a:pPr>
            <a:r>
              <a:rPr lang="en">
                <a:latin typeface="Bree Serif"/>
                <a:ea typeface="Bree Serif"/>
                <a:cs typeface="Bree Serif"/>
                <a:sym typeface="Bree Serif"/>
              </a:rPr>
              <a:t> Ca++ is resequestered by SR by the SERCA pump</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AutoNum type="arabicPeriod"/>
            </a:pPr>
            <a:r>
              <a:rPr lang="en">
                <a:latin typeface="Bree Serif"/>
                <a:ea typeface="Bree Serif"/>
                <a:cs typeface="Bree Serif"/>
                <a:sym typeface="Bree Serif"/>
              </a:rPr>
              <a:t> Ca++ is removed from TN-C, and myosin unbinds from actin (requires ATP) this allow the sarcomere to resume its original, relaxed length</a:t>
            </a:r>
            <a:endParaRPr>
              <a:latin typeface="Bree Serif"/>
              <a:ea typeface="Bree Serif"/>
              <a:cs typeface="Bree Serif"/>
              <a:sym typeface="Bree Serif"/>
            </a:endParaRPr>
          </a:p>
        </p:txBody>
      </p:sp>
      <p:cxnSp>
        <p:nvCxnSpPr>
          <p:cNvPr id="480" name="Google Shape;480;p50"/>
          <p:cNvCxnSpPr/>
          <p:nvPr/>
        </p:nvCxnSpPr>
        <p:spPr>
          <a:xfrm flipH="1">
            <a:off x="86388" y="2711084"/>
            <a:ext cx="5703600" cy="309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txBox="1"/>
          <p:nvPr/>
        </p:nvSpPr>
        <p:spPr>
          <a:xfrm>
            <a:off x="95439" y="337940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
        <p:nvSpPr>
          <p:cNvPr id="486" name="Google Shape;486;p51"/>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300">
                <a:solidFill>
                  <a:srgbClr val="D05C5C"/>
                </a:solidFill>
                <a:latin typeface="Bree Serif"/>
                <a:ea typeface="Bree Serif"/>
                <a:cs typeface="Bree Serif"/>
                <a:sym typeface="Bree Serif"/>
              </a:rPr>
              <a:t>FACTORS REGULATING CONTRACTILITY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sp>
        <p:nvSpPr>
          <p:cNvPr id="487" name="Google Shape;487;p51"/>
          <p:cNvSpPr txBox="1"/>
          <p:nvPr/>
        </p:nvSpPr>
        <p:spPr>
          <a:xfrm>
            <a:off x="95447" y="3814112"/>
            <a:ext cx="7198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 Contractility correlates directly with the </a:t>
            </a:r>
            <a:r>
              <a:rPr b="1" lang="en">
                <a:latin typeface="Bree Serif"/>
                <a:ea typeface="Bree Serif"/>
                <a:cs typeface="Bree Serif"/>
                <a:sym typeface="Bree Serif"/>
              </a:rPr>
              <a:t> intracellular Ca</a:t>
            </a:r>
            <a:r>
              <a:rPr b="1" baseline="30000" lang="en">
                <a:solidFill>
                  <a:schemeClr val="dk1"/>
                </a:solidFill>
                <a:latin typeface="Bree Serif"/>
                <a:ea typeface="Bree Serif"/>
                <a:cs typeface="Bree Serif"/>
                <a:sym typeface="Bree Serif"/>
              </a:rPr>
              <a:t>+2</a:t>
            </a:r>
            <a:r>
              <a:rPr b="1" lang="en">
                <a:latin typeface="Bree Serif"/>
                <a:ea typeface="Bree Serif"/>
                <a:cs typeface="Bree Serif"/>
                <a:sym typeface="Bree Serif"/>
              </a:rPr>
              <a:t> concentration</a:t>
            </a:r>
            <a:endParaRPr b="1">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 Therefore, the larger the inward Ca</a:t>
            </a:r>
            <a:r>
              <a:rPr baseline="30000" lang="en">
                <a:latin typeface="Bree Serif"/>
                <a:ea typeface="Bree Serif"/>
                <a:cs typeface="Bree Serif"/>
                <a:sym typeface="Bree Serif"/>
              </a:rPr>
              <a:t>+2</a:t>
            </a:r>
            <a:r>
              <a:rPr lang="en">
                <a:latin typeface="Bree Serif"/>
                <a:ea typeface="Bree Serif"/>
                <a:cs typeface="Bree Serif"/>
                <a:sym typeface="Bree Serif"/>
              </a:rPr>
              <a:t> current and the larger the intracellular stores, the greater the increase in intracellular Ca</a:t>
            </a:r>
            <a:r>
              <a:rPr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concentration and the greater the contractility.</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p>
        </p:txBody>
      </p:sp>
      <p:cxnSp>
        <p:nvCxnSpPr>
          <p:cNvPr id="488" name="Google Shape;488;p51"/>
          <p:cNvCxnSpPr/>
          <p:nvPr/>
        </p:nvCxnSpPr>
        <p:spPr>
          <a:xfrm flipH="1">
            <a:off x="95460" y="3379396"/>
            <a:ext cx="5458200" cy="30600"/>
          </a:xfrm>
          <a:prstGeom prst="straightConnector1">
            <a:avLst/>
          </a:prstGeom>
          <a:noFill/>
          <a:ln cap="flat" cmpd="sng" w="9525">
            <a:solidFill>
              <a:srgbClr val="000000"/>
            </a:solidFill>
            <a:prstDash val="solid"/>
            <a:round/>
            <a:headEnd len="med" w="med" type="none"/>
            <a:tailEnd len="med" w="med" type="none"/>
          </a:ln>
        </p:spPr>
      </p:cxnSp>
      <p:pic>
        <p:nvPicPr>
          <p:cNvPr id="489" name="Google Shape;489;p51"/>
          <p:cNvPicPr preferRelativeResize="0"/>
          <p:nvPr/>
        </p:nvPicPr>
        <p:blipFill>
          <a:blip r:embed="rId3">
            <a:alphaModFix/>
          </a:blip>
          <a:stretch>
            <a:fillRect/>
          </a:stretch>
        </p:blipFill>
        <p:spPr>
          <a:xfrm>
            <a:off x="784122" y="894285"/>
            <a:ext cx="4187275" cy="2377926"/>
          </a:xfrm>
          <a:prstGeom prst="rect">
            <a:avLst/>
          </a:prstGeom>
          <a:noFill/>
          <a:ln>
            <a:noFill/>
          </a:ln>
        </p:spPr>
      </p:pic>
      <p:sp>
        <p:nvSpPr>
          <p:cNvPr id="490" name="Google Shape;490;p51"/>
          <p:cNvSpPr/>
          <p:nvPr/>
        </p:nvSpPr>
        <p:spPr>
          <a:xfrm>
            <a:off x="727150" y="2496900"/>
            <a:ext cx="4244400" cy="675300"/>
          </a:xfrm>
          <a:prstGeom prst="roundRect">
            <a:avLst>
              <a:gd fmla="val 16667"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
        <p:nvSpPr>
          <p:cNvPr id="491" name="Google Shape;491;p51"/>
          <p:cNvSpPr txBox="1"/>
          <p:nvPr/>
        </p:nvSpPr>
        <p:spPr>
          <a:xfrm>
            <a:off x="4715473" y="2277450"/>
            <a:ext cx="1909800" cy="588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300">
                <a:solidFill>
                  <a:srgbClr val="6AA84F"/>
                </a:solidFill>
                <a:latin typeface="Bree Serif"/>
                <a:ea typeface="Bree Serif"/>
                <a:cs typeface="Bree Serif"/>
                <a:sym typeface="Bree Serif"/>
              </a:rPr>
              <a:t>female Dr said</a:t>
            </a:r>
            <a:endParaRPr sz="1300">
              <a:solidFill>
                <a:srgbClr val="6AA84F"/>
              </a:solidFill>
              <a:latin typeface="Bree Serif"/>
              <a:ea typeface="Bree Serif"/>
              <a:cs typeface="Bree Serif"/>
              <a:sym typeface="Bree Serif"/>
            </a:endParaRPr>
          </a:p>
          <a:p>
            <a:pPr indent="0" lvl="0" marL="457200" rtl="0" algn="l">
              <a:spcBef>
                <a:spcPts val="0"/>
              </a:spcBef>
              <a:spcAft>
                <a:spcPts val="0"/>
              </a:spcAft>
              <a:buNone/>
            </a:pPr>
            <a:r>
              <a:rPr lang="en" sz="1300">
                <a:solidFill>
                  <a:srgbClr val="6AA84F"/>
                </a:solidFill>
                <a:latin typeface="Bree Serif"/>
                <a:ea typeface="Bree Serif"/>
                <a:cs typeface="Bree Serif"/>
                <a:sym typeface="Bree Serif"/>
              </a:rPr>
              <a:t>Are important </a:t>
            </a:r>
            <a:endParaRPr sz="1300">
              <a:solidFill>
                <a:srgbClr val="6AA84F"/>
              </a:solidFill>
              <a:latin typeface="Bree Serif"/>
              <a:ea typeface="Bree Serif"/>
              <a:cs typeface="Bree Serif"/>
              <a:sym typeface="Bree Serif"/>
            </a:endParaRPr>
          </a:p>
        </p:txBody>
      </p:sp>
      <p:sp>
        <p:nvSpPr>
          <p:cNvPr id="492" name="Google Shape;492;p51"/>
          <p:cNvSpPr/>
          <p:nvPr/>
        </p:nvSpPr>
        <p:spPr>
          <a:xfrm>
            <a:off x="5135550" y="2234100"/>
            <a:ext cx="1254300" cy="675300"/>
          </a:xfrm>
          <a:prstGeom prst="roundRect">
            <a:avLst>
              <a:gd fmla="val 41725"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2"/>
          <p:cNvSpPr txBox="1"/>
          <p:nvPr/>
        </p:nvSpPr>
        <p:spPr>
          <a:xfrm>
            <a:off x="0" y="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FA8DC"/>
                </a:solidFill>
                <a:latin typeface="Bree Serif"/>
                <a:ea typeface="Bree Serif"/>
                <a:cs typeface="Bree Serif"/>
                <a:sym typeface="Bree Serif"/>
              </a:rPr>
              <a:t>Boy’s Slides</a:t>
            </a:r>
            <a:endParaRPr sz="1600">
              <a:solidFill>
                <a:srgbClr val="6FA8DC"/>
              </a:solidFill>
              <a:latin typeface="Bree Serif"/>
              <a:ea typeface="Bree Serif"/>
              <a:cs typeface="Bree Serif"/>
              <a:sym typeface="Bree Serif"/>
            </a:endParaRPr>
          </a:p>
        </p:txBody>
      </p:sp>
      <p:sp>
        <p:nvSpPr>
          <p:cNvPr id="498" name="Google Shape;498;p52"/>
          <p:cNvSpPr txBox="1"/>
          <p:nvPr>
            <p:ph type="title"/>
          </p:nvPr>
        </p:nvSpPr>
        <p:spPr>
          <a:xfrm>
            <a:off x="150375" y="243375"/>
            <a:ext cx="6474900" cy="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300">
                <a:solidFill>
                  <a:srgbClr val="D05C5C"/>
                </a:solidFill>
                <a:latin typeface="Bree Serif"/>
                <a:ea typeface="Bree Serif"/>
                <a:cs typeface="Bree Serif"/>
                <a:sym typeface="Bree Serif"/>
              </a:rPr>
              <a:t>FACTORS REGULATING CONTRACTILITY …</a:t>
            </a:r>
            <a:endParaRPr b="1" sz="230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1100"/>
              <a:buNone/>
            </a:pPr>
            <a:r>
              <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499" name="Google Shape;499;p52"/>
          <p:cNvPicPr preferRelativeResize="0"/>
          <p:nvPr/>
        </p:nvPicPr>
        <p:blipFill>
          <a:blip r:embed="rId3">
            <a:alphaModFix/>
          </a:blip>
          <a:stretch>
            <a:fillRect/>
          </a:stretch>
        </p:blipFill>
        <p:spPr>
          <a:xfrm>
            <a:off x="515975" y="794300"/>
            <a:ext cx="7257164" cy="2575449"/>
          </a:xfrm>
          <a:prstGeom prst="rect">
            <a:avLst/>
          </a:prstGeom>
          <a:noFill/>
          <a:ln>
            <a:noFill/>
          </a:ln>
        </p:spPr>
      </p:pic>
      <p:sp>
        <p:nvSpPr>
          <p:cNvPr id="500" name="Google Shape;500;p52"/>
          <p:cNvSpPr txBox="1"/>
          <p:nvPr/>
        </p:nvSpPr>
        <p:spPr>
          <a:xfrm>
            <a:off x="574347" y="3286890"/>
            <a:ext cx="71988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Autonomic nervous system modulates the frequency of depolarization of pacemaker</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 Sympathetic  stimulation  (neurotransmitter);  binds  to  β1  receptors  on  the  SA  nodal membranes</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 Parasympathetic  stimulation  (neurotransmitter);  binds  to  muscarinic  receptors  on nodal membranes; increases conductivity of K</a:t>
            </a:r>
            <a:r>
              <a:rPr baseline="30000" lang="en">
                <a:latin typeface="Bree Serif"/>
                <a:ea typeface="Bree Serif"/>
                <a:cs typeface="Bree Serif"/>
                <a:sym typeface="Bree Serif"/>
              </a:rPr>
              <a:t>+</a:t>
            </a:r>
            <a:r>
              <a:rPr lang="en">
                <a:latin typeface="Bree Serif"/>
                <a:ea typeface="Bree Serif"/>
                <a:cs typeface="Bree Serif"/>
                <a:sym typeface="Bree Serif"/>
              </a:rPr>
              <a:t> and decreases conductivity of Ca</a:t>
            </a:r>
            <a:r>
              <a:rPr baseline="30000" lang="en">
                <a:solidFill>
                  <a:schemeClr val="dk1"/>
                </a:solidFill>
                <a:latin typeface="Bree Serif"/>
                <a:ea typeface="Bree Serif"/>
                <a:cs typeface="Bree Serif"/>
                <a:sym typeface="Bree Serif"/>
              </a:rPr>
              <a:t>+2</a:t>
            </a:r>
            <a:endParaRPr>
              <a:latin typeface="Bree Serif"/>
              <a:ea typeface="Bree Serif"/>
              <a:cs typeface="Bree Serif"/>
              <a:sym typeface="Bree Serif"/>
            </a:endParaRPr>
          </a:p>
          <a:p>
            <a:pPr indent="0" lvl="0" marL="0" rtl="0" algn="l">
              <a:spcBef>
                <a:spcPts val="0"/>
              </a:spcBef>
              <a:spcAft>
                <a:spcPts val="0"/>
              </a:spcAft>
              <a:buNone/>
            </a:pPr>
            <a:r>
              <a:t/>
            </a:r>
            <a:endParaRPr/>
          </a:p>
        </p:txBody>
      </p:sp>
      <p:sp>
        <p:nvSpPr>
          <p:cNvPr id="501" name="Google Shape;501;p52"/>
          <p:cNvSpPr/>
          <p:nvPr/>
        </p:nvSpPr>
        <p:spPr>
          <a:xfrm>
            <a:off x="650548" y="3302490"/>
            <a:ext cx="7012500" cy="1725000"/>
          </a:xfrm>
          <a:prstGeom prst="roundRect">
            <a:avLst>
              <a:gd fmla="val 16667" name="adj"/>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3"/>
          <p:cNvSpPr txBox="1"/>
          <p:nvPr>
            <p:ph type="title"/>
          </p:nvPr>
        </p:nvSpPr>
        <p:spPr>
          <a:xfrm>
            <a:off x="266275" y="118125"/>
            <a:ext cx="8520600" cy="4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MCQs</a:t>
            </a:r>
            <a:endParaRPr b="1" sz="2720">
              <a:solidFill>
                <a:srgbClr val="D05C5C"/>
              </a:solidFill>
              <a:latin typeface="Bree Serif"/>
              <a:ea typeface="Bree Serif"/>
              <a:cs typeface="Bree Serif"/>
              <a:sym typeface="Bree Serif"/>
            </a:endParaRPr>
          </a:p>
        </p:txBody>
      </p:sp>
      <p:sp>
        <p:nvSpPr>
          <p:cNvPr id="507" name="Google Shape;507;p53"/>
          <p:cNvSpPr txBox="1"/>
          <p:nvPr/>
        </p:nvSpPr>
        <p:spPr>
          <a:xfrm rot="10800000">
            <a:off x="6317325" y="4743300"/>
            <a:ext cx="275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Answers: 1.C 2.B 3.C 4.A 5.A</a:t>
            </a:r>
            <a:endParaRPr>
              <a:solidFill>
                <a:srgbClr val="B7B7B7"/>
              </a:solidFill>
              <a:latin typeface="Bree Serif"/>
              <a:ea typeface="Bree Serif"/>
              <a:cs typeface="Bree Serif"/>
              <a:sym typeface="Bree Serif"/>
            </a:endParaRPr>
          </a:p>
        </p:txBody>
      </p:sp>
      <p:graphicFrame>
        <p:nvGraphicFramePr>
          <p:cNvPr id="508" name="Google Shape;508;p53"/>
          <p:cNvGraphicFramePr/>
          <p:nvPr/>
        </p:nvGraphicFramePr>
        <p:xfrm>
          <a:off x="952500" y="628800"/>
          <a:ext cx="3000000" cy="3000000"/>
        </p:xfrm>
        <a:graphic>
          <a:graphicData uri="http://schemas.openxmlformats.org/drawingml/2006/table">
            <a:tbl>
              <a:tblPr>
                <a:noFill/>
                <a:tableStyleId>{A6E55318-F331-4BBB-9277-F0740D511533}</a:tableStyleId>
              </a:tblPr>
              <a:tblGrid>
                <a:gridCol w="1809750"/>
                <a:gridCol w="1809750"/>
                <a:gridCol w="1809750"/>
                <a:gridCol w="1809750"/>
              </a:tblGrid>
              <a:tr h="381000">
                <a:tc gridSpan="4">
                  <a:txBody>
                    <a:bodyPr/>
                    <a:lstStyle/>
                    <a:p>
                      <a:pPr indent="0" lvl="0" marL="0" rtl="0" algn="l">
                        <a:spcBef>
                          <a:spcPts val="0"/>
                        </a:spcBef>
                        <a:spcAft>
                          <a:spcPts val="0"/>
                        </a:spcAft>
                        <a:buClr>
                          <a:schemeClr val="dk1"/>
                        </a:buClr>
                        <a:buSzPts val="1100"/>
                        <a:buFont typeface="Arial"/>
                        <a:buNone/>
                      </a:pPr>
                      <a:r>
                        <a:rPr b="1" lang="en" sz="1600">
                          <a:solidFill>
                            <a:srgbClr val="D05C5C"/>
                          </a:solidFill>
                          <a:latin typeface="Bree Serif"/>
                          <a:ea typeface="Bree Serif"/>
                          <a:cs typeface="Bree Serif"/>
                          <a:sym typeface="Bree Serif"/>
                        </a:rPr>
                        <a:t>Q1:</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What are the two structures that fuse together to form the intercalated disc? </a:t>
                      </a:r>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A- gap junctions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B- fascia adherens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C- cell membranes</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 cardiac cell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81000">
                <a:tc gridSpan="4">
                  <a:txBody>
                    <a:bodyPr/>
                    <a:lstStyle/>
                    <a:p>
                      <a:pPr indent="0" lvl="0" marL="0" rtl="0" algn="l">
                        <a:spcBef>
                          <a:spcPts val="0"/>
                        </a:spcBef>
                        <a:spcAft>
                          <a:spcPts val="0"/>
                        </a:spcAft>
                        <a:buClr>
                          <a:schemeClr val="dk1"/>
                        </a:buClr>
                        <a:buSzPts val="1100"/>
                        <a:buFont typeface="Arial"/>
                        <a:buNone/>
                      </a:pPr>
                      <a:r>
                        <a:rPr b="1" lang="en" sz="1600">
                          <a:solidFill>
                            <a:srgbClr val="D05C5C"/>
                          </a:solidFill>
                          <a:latin typeface="Bree Serif"/>
                          <a:ea typeface="Bree Serif"/>
                          <a:cs typeface="Bree Serif"/>
                          <a:sym typeface="Bree Serif"/>
                        </a:rPr>
                        <a:t>Q2:</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A spontaneous generation of electrical impulses, known as?</a:t>
                      </a:r>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A- Conductivity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B- Automaticity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C- Contractility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 Excitability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81000">
                <a:tc gridSpan="4">
                  <a:txBody>
                    <a:bodyPr/>
                    <a:lstStyle/>
                    <a:p>
                      <a:pPr indent="0" lvl="0" marL="0" rtl="0" algn="l">
                        <a:spcBef>
                          <a:spcPts val="0"/>
                        </a:spcBef>
                        <a:spcAft>
                          <a:spcPts val="0"/>
                        </a:spcAft>
                        <a:buClr>
                          <a:schemeClr val="dk1"/>
                        </a:buClr>
                        <a:buSzPts val="1100"/>
                        <a:buFont typeface="Arial"/>
                        <a:buNone/>
                      </a:pPr>
                      <a:r>
                        <a:rPr b="1" lang="en" sz="1600">
                          <a:solidFill>
                            <a:srgbClr val="D05C5C"/>
                          </a:solidFill>
                          <a:latin typeface="Bree Serif"/>
                          <a:ea typeface="Bree Serif"/>
                          <a:cs typeface="Bree Serif"/>
                          <a:sym typeface="Bree Serif"/>
                        </a:rPr>
                        <a:t>Q3:</a:t>
                      </a:r>
                      <a:r>
                        <a:rPr b="1" lang="en" sz="1600">
                          <a:solidFill>
                            <a:srgbClr val="705C84"/>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which one of AP in cardiac muscle have plateau phase ? </a:t>
                      </a:r>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A- phase 0</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B- phase 1</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C- phase 2</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 phase 3</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81000">
                <a:tc gridSpan="4">
                  <a:txBody>
                    <a:bodyPr/>
                    <a:lstStyle/>
                    <a:p>
                      <a:pPr indent="0" lvl="0" marL="0" rtl="0" algn="l">
                        <a:spcBef>
                          <a:spcPts val="0"/>
                        </a:spcBef>
                        <a:spcAft>
                          <a:spcPts val="0"/>
                        </a:spcAft>
                        <a:buClr>
                          <a:schemeClr val="dk1"/>
                        </a:buClr>
                        <a:buSzPts val="1100"/>
                        <a:buFont typeface="Arial"/>
                        <a:buNone/>
                      </a:pPr>
                      <a:r>
                        <a:rPr b="1" lang="en" sz="1600">
                          <a:solidFill>
                            <a:srgbClr val="D05C5C"/>
                          </a:solidFill>
                          <a:latin typeface="Bree Serif"/>
                          <a:ea typeface="Bree Serif"/>
                          <a:cs typeface="Bree Serif"/>
                          <a:sym typeface="Bree Serif"/>
                        </a:rPr>
                        <a:t>Q4: </a:t>
                      </a:r>
                      <a:r>
                        <a:rPr lang="en">
                          <a:solidFill>
                            <a:schemeClr val="dk1"/>
                          </a:solidFill>
                          <a:latin typeface="Bree Serif"/>
                          <a:ea typeface="Bree Serif"/>
                          <a:cs typeface="Bree Serif"/>
                          <a:sym typeface="Bree Serif"/>
                        </a:rPr>
                        <a:t> cardiac muscle begin to contract a few millisec after :</a:t>
                      </a:r>
                      <a:endParaRPr>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A- AP begin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B- AP end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C- depolarization </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 Repolarization</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381000">
                <a:tc gridSpan="4">
                  <a:txBody>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Q5:</a:t>
                      </a:r>
                      <a:r>
                        <a:rPr b="1" lang="en" sz="1600">
                          <a:solidFill>
                            <a:srgbClr val="705C84"/>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Refractory period (RP) that signal can’t re-excite an already excited area ?</a:t>
                      </a:r>
                      <a:endParaRPr>
                        <a:solidFill>
                          <a:schemeClr val="dk1"/>
                        </a:solidFill>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A- ARP</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B- RRP</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Bree Serif"/>
                          <a:ea typeface="Bree Serif"/>
                          <a:cs typeface="Bree Serif"/>
                          <a:sym typeface="Bree Serif"/>
                        </a:rPr>
                        <a:t>C- Zero RP</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D- Blocked RP</a:t>
                      </a:r>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4"/>
          <p:cNvSpPr txBox="1"/>
          <p:nvPr>
            <p:ph type="title"/>
          </p:nvPr>
        </p:nvSpPr>
        <p:spPr>
          <a:xfrm>
            <a:off x="311700" y="2770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SAQs</a:t>
            </a:r>
            <a:endParaRPr b="1" sz="2720">
              <a:solidFill>
                <a:srgbClr val="D05C5C"/>
              </a:solidFill>
              <a:latin typeface="Bree Serif"/>
              <a:ea typeface="Bree Serif"/>
              <a:cs typeface="Bree Serif"/>
              <a:sym typeface="Bree Serif"/>
            </a:endParaRPr>
          </a:p>
        </p:txBody>
      </p:sp>
      <p:sp>
        <p:nvSpPr>
          <p:cNvPr id="514" name="Google Shape;514;p54"/>
          <p:cNvSpPr txBox="1"/>
          <p:nvPr/>
        </p:nvSpPr>
        <p:spPr>
          <a:xfrm>
            <a:off x="311700" y="1081175"/>
            <a:ext cx="4874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Q1:</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What is the importance of gap junctions?</a:t>
            </a:r>
            <a:endParaRPr>
              <a:latin typeface="Bree Serif"/>
              <a:ea typeface="Bree Serif"/>
              <a:cs typeface="Bree Serif"/>
              <a:sym typeface="Bree Serif"/>
            </a:endParaRPr>
          </a:p>
        </p:txBody>
      </p:sp>
      <p:sp>
        <p:nvSpPr>
          <p:cNvPr id="515" name="Google Shape;515;p54"/>
          <p:cNvSpPr txBox="1"/>
          <p:nvPr/>
        </p:nvSpPr>
        <p:spPr>
          <a:xfrm>
            <a:off x="311700" y="2140650"/>
            <a:ext cx="30000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Q2:</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what causes plateau ?</a:t>
            </a:r>
            <a:endParaRPr/>
          </a:p>
        </p:txBody>
      </p:sp>
      <p:sp>
        <p:nvSpPr>
          <p:cNvPr id="516" name="Google Shape;516;p54"/>
          <p:cNvSpPr txBox="1"/>
          <p:nvPr/>
        </p:nvSpPr>
        <p:spPr>
          <a:xfrm>
            <a:off x="311700" y="3200125"/>
            <a:ext cx="711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Q3: </a:t>
            </a:r>
            <a:r>
              <a:rPr lang="en">
                <a:solidFill>
                  <a:schemeClr val="dk1"/>
                </a:solidFill>
                <a:latin typeface="Bree Serif"/>
                <a:ea typeface="Bree Serif"/>
                <a:cs typeface="Bree Serif"/>
                <a:sym typeface="Bree Serif"/>
              </a:rPr>
              <a:t>what </a:t>
            </a:r>
            <a:r>
              <a:rPr lang="en">
                <a:solidFill>
                  <a:schemeClr val="dk1"/>
                </a:solidFill>
                <a:latin typeface="Bree Serif"/>
                <a:ea typeface="Bree Serif"/>
                <a:cs typeface="Bree Serif"/>
                <a:sym typeface="Bree Serif"/>
              </a:rPr>
              <a:t>is the difference between the type of refractory period of cardiac muscle ?</a:t>
            </a:r>
            <a:endParaRPr>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1"/>
              </a:solidFill>
              <a:latin typeface="Bree Serif"/>
              <a:ea typeface="Bree Serif"/>
              <a:cs typeface="Bree Serif"/>
              <a:sym typeface="Bree Serif"/>
            </a:endParaRPr>
          </a:p>
        </p:txBody>
      </p:sp>
      <p:sp>
        <p:nvSpPr>
          <p:cNvPr id="517" name="Google Shape;517;p54"/>
          <p:cNvSpPr txBox="1"/>
          <p:nvPr/>
        </p:nvSpPr>
        <p:spPr>
          <a:xfrm rot="10800000">
            <a:off x="2716800" y="3866225"/>
            <a:ext cx="6427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1- it permits AP to pass </a:t>
            </a:r>
            <a:r>
              <a:rPr lang="en">
                <a:solidFill>
                  <a:srgbClr val="B7B7B7"/>
                </a:solidFill>
                <a:latin typeface="Bree Serif"/>
                <a:ea typeface="Bree Serif"/>
                <a:cs typeface="Bree Serif"/>
                <a:sym typeface="Bree Serif"/>
              </a:rPr>
              <a:t>easily</a:t>
            </a:r>
            <a:r>
              <a:rPr lang="en">
                <a:solidFill>
                  <a:srgbClr val="B7B7B7"/>
                </a:solidFill>
                <a:latin typeface="Bree Serif"/>
                <a:ea typeface="Bree Serif"/>
                <a:cs typeface="Bree Serif"/>
                <a:sym typeface="Bree Serif"/>
              </a:rPr>
              <a:t> </a:t>
            </a:r>
            <a:r>
              <a:rPr lang="en">
                <a:solidFill>
                  <a:srgbClr val="B7B7B7"/>
                </a:solidFill>
                <a:latin typeface="Bree Serif"/>
                <a:ea typeface="Bree Serif"/>
                <a:cs typeface="Bree Serif"/>
                <a:sym typeface="Bree Serif"/>
              </a:rPr>
              <a:t>through cardiac cells and form syncytium </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2- Prolonged opening of the slow calcium-channels allows calcium</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to enter.</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3-answer in slide 23 .</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t/>
            </a:r>
            <a:endParaRPr>
              <a:solidFill>
                <a:srgbClr val="B7B7B7"/>
              </a:solidFill>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150375" y="243375"/>
            <a:ext cx="8520600" cy="5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20">
                <a:solidFill>
                  <a:srgbClr val="D05C5C"/>
                </a:solidFill>
                <a:latin typeface="Bree Serif"/>
                <a:ea typeface="Bree Serif"/>
                <a:cs typeface="Bree Serif"/>
                <a:sym typeface="Bree Serif"/>
              </a:rPr>
              <a:t>Primary function of cardiovascular system</a:t>
            </a:r>
            <a:endParaRPr b="1" sz="2520">
              <a:solidFill>
                <a:srgbClr val="D05C5C"/>
              </a:solidFill>
              <a:latin typeface="Bree Serif"/>
              <a:ea typeface="Bree Serif"/>
              <a:cs typeface="Bree Serif"/>
              <a:sym typeface="Bree Serif"/>
            </a:endParaRPr>
          </a:p>
        </p:txBody>
      </p:sp>
      <p:sp>
        <p:nvSpPr>
          <p:cNvPr id="142" name="Google Shape;142;p28"/>
          <p:cNvSpPr/>
          <p:nvPr/>
        </p:nvSpPr>
        <p:spPr>
          <a:xfrm>
            <a:off x="1109983" y="1045550"/>
            <a:ext cx="1958400" cy="465000"/>
          </a:xfrm>
          <a:prstGeom prst="curvedDownArrow">
            <a:avLst>
              <a:gd fmla="val 25000" name="adj1"/>
              <a:gd fmla="val 50000" name="adj2"/>
              <a:gd fmla="val 25000" name="adj3"/>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8"/>
          <p:cNvSpPr/>
          <p:nvPr/>
        </p:nvSpPr>
        <p:spPr>
          <a:xfrm flipH="1" rot="10800000">
            <a:off x="3068137" y="2390300"/>
            <a:ext cx="1958400" cy="465000"/>
          </a:xfrm>
          <a:prstGeom prst="curvedDownArrow">
            <a:avLst>
              <a:gd fmla="val 25000" name="adj1"/>
              <a:gd fmla="val 50000" name="adj2"/>
              <a:gd fmla="val 25000" name="adj3"/>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a:off x="199625" y="1636333"/>
            <a:ext cx="1380000" cy="543900"/>
          </a:xfrm>
          <a:prstGeom prst="roundRect">
            <a:avLst>
              <a:gd fmla="val 16667" name="adj"/>
            </a:avLst>
          </a:prstGeom>
          <a:noFill/>
          <a:ln cap="flat" cmpd="sng" w="9525">
            <a:solidFill>
              <a:srgbClr val="D05C5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Bree Serif"/>
                <a:ea typeface="Bree Serif"/>
                <a:cs typeface="Bree Serif"/>
                <a:sym typeface="Bree Serif"/>
              </a:rPr>
              <a:t>Deliver blood to tissues</a:t>
            </a:r>
            <a:endParaRPr sz="1100">
              <a:solidFill>
                <a:srgbClr val="26557B"/>
              </a:solidFill>
              <a:latin typeface="Exo"/>
              <a:ea typeface="Exo"/>
              <a:cs typeface="Exo"/>
              <a:sym typeface="Exo"/>
            </a:endParaRPr>
          </a:p>
        </p:txBody>
      </p:sp>
      <p:sp>
        <p:nvSpPr>
          <p:cNvPr id="145" name="Google Shape;145;p28"/>
          <p:cNvSpPr/>
          <p:nvPr/>
        </p:nvSpPr>
        <p:spPr>
          <a:xfrm>
            <a:off x="2433463" y="1661362"/>
            <a:ext cx="1380000" cy="543900"/>
          </a:xfrm>
          <a:prstGeom prst="roundRect">
            <a:avLst>
              <a:gd fmla="val 16667"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Bree Serif"/>
                <a:ea typeface="Bree Serif"/>
                <a:cs typeface="Bree Serif"/>
                <a:sym typeface="Bree Serif"/>
              </a:rPr>
              <a:t>Providing essential nutrients to cells for metabolism</a:t>
            </a:r>
            <a:endParaRPr sz="600">
              <a:solidFill>
                <a:srgbClr val="E06666"/>
              </a:solidFill>
              <a:latin typeface="Exo"/>
              <a:ea typeface="Exo"/>
              <a:cs typeface="Exo"/>
              <a:sym typeface="Exo"/>
            </a:endParaRPr>
          </a:p>
        </p:txBody>
      </p:sp>
      <p:sp>
        <p:nvSpPr>
          <p:cNvPr id="146" name="Google Shape;146;p28"/>
          <p:cNvSpPr/>
          <p:nvPr/>
        </p:nvSpPr>
        <p:spPr>
          <a:xfrm>
            <a:off x="4629997" y="1661362"/>
            <a:ext cx="1380000" cy="543900"/>
          </a:xfrm>
          <a:prstGeom prst="roundRect">
            <a:avLst>
              <a:gd fmla="val 16667"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Bree Serif"/>
                <a:ea typeface="Bree Serif"/>
                <a:cs typeface="Bree Serif"/>
                <a:sym typeface="Bree Serif"/>
              </a:rPr>
              <a:t>R</a:t>
            </a:r>
            <a:r>
              <a:rPr lang="en" sz="1100">
                <a:solidFill>
                  <a:schemeClr val="dk1"/>
                </a:solidFill>
                <a:latin typeface="Bree Serif"/>
                <a:ea typeface="Bree Serif"/>
                <a:cs typeface="Bree Serif"/>
                <a:sym typeface="Bree Serif"/>
              </a:rPr>
              <a:t>emoving waste products.</a:t>
            </a:r>
            <a:endParaRPr sz="700">
              <a:latin typeface="Exo"/>
              <a:ea typeface="Exo"/>
              <a:cs typeface="Exo"/>
              <a:sym typeface="Exo"/>
            </a:endParaRPr>
          </a:p>
        </p:txBody>
      </p:sp>
      <p:sp>
        <p:nvSpPr>
          <p:cNvPr id="147" name="Google Shape;147;p28"/>
          <p:cNvSpPr/>
          <p:nvPr/>
        </p:nvSpPr>
        <p:spPr>
          <a:xfrm>
            <a:off x="988075" y="3040350"/>
            <a:ext cx="4270800" cy="1123200"/>
          </a:xfrm>
          <a:prstGeom prst="roundRect">
            <a:avLst>
              <a:gd fmla="val 16667" name="adj"/>
            </a:avLst>
          </a:prstGeom>
          <a:no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Bree Serif"/>
                <a:ea typeface="Bree Serif"/>
                <a:cs typeface="Bree Serif"/>
                <a:sym typeface="Bree Serif"/>
              </a:rPr>
              <a:t>The heart muscle is remarkable. At an average heart</a:t>
            </a:r>
            <a:endParaRPr sz="13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300">
                <a:solidFill>
                  <a:schemeClr val="dk1"/>
                </a:solidFill>
                <a:latin typeface="Bree Serif"/>
                <a:ea typeface="Bree Serif"/>
                <a:cs typeface="Bree Serif"/>
                <a:sym typeface="Bree Serif"/>
              </a:rPr>
              <a:t>rate of 70 beats/min , the heart needs to contract</a:t>
            </a:r>
            <a:endParaRPr sz="13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300">
                <a:solidFill>
                  <a:schemeClr val="dk1"/>
                </a:solidFill>
                <a:latin typeface="Bree Serif"/>
                <a:ea typeface="Bree Serif"/>
                <a:cs typeface="Bree Serif"/>
                <a:sym typeface="Bree Serif"/>
              </a:rPr>
              <a:t>and relax more than 100 000 times a day without</a:t>
            </a:r>
            <a:endParaRPr sz="13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300">
                <a:solidFill>
                  <a:schemeClr val="dk1"/>
                </a:solidFill>
                <a:latin typeface="Bree Serif"/>
                <a:ea typeface="Bree Serif"/>
                <a:cs typeface="Bree Serif"/>
                <a:sym typeface="Bree Serif"/>
              </a:rPr>
              <a:t>stopping or tiring.</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900">
              <a:solidFill>
                <a:srgbClr val="26557B"/>
              </a:solidFill>
              <a:latin typeface="Exo"/>
              <a:ea typeface="Exo"/>
              <a:cs typeface="Exo"/>
              <a:sym typeface="Exo"/>
            </a:endParaRPr>
          </a:p>
        </p:txBody>
      </p:sp>
      <p:sp>
        <p:nvSpPr>
          <p:cNvPr id="148" name="Google Shape;148;p28"/>
          <p:cNvSpPr txBox="1"/>
          <p:nvPr/>
        </p:nvSpPr>
        <p:spPr>
          <a:xfrm>
            <a:off x="7948075" y="0"/>
            <a:ext cx="12720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pic>
        <p:nvPicPr>
          <p:cNvPr id="149" name="Google Shape;149;p28"/>
          <p:cNvPicPr preferRelativeResize="0"/>
          <p:nvPr/>
        </p:nvPicPr>
        <p:blipFill>
          <a:blip r:embed="rId3">
            <a:alphaModFix/>
          </a:blip>
          <a:stretch>
            <a:fillRect/>
          </a:stretch>
        </p:blipFill>
        <p:spPr>
          <a:xfrm>
            <a:off x="6075325" y="1333975"/>
            <a:ext cx="2916274" cy="3316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5"/>
          <p:cNvSpPr txBox="1"/>
          <p:nvPr/>
        </p:nvSpPr>
        <p:spPr>
          <a:xfrm>
            <a:off x="1622900" y="257625"/>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Leaders</a:t>
            </a:r>
            <a:endParaRPr b="1">
              <a:solidFill>
                <a:srgbClr val="FFFFFF"/>
              </a:solidFill>
              <a:latin typeface="Bree Serif"/>
              <a:ea typeface="Bree Serif"/>
              <a:cs typeface="Bree Serif"/>
              <a:sym typeface="Bree Serif"/>
            </a:endParaRPr>
          </a:p>
        </p:txBody>
      </p:sp>
      <p:sp>
        <p:nvSpPr>
          <p:cNvPr id="523" name="Google Shape;523;p55"/>
          <p:cNvSpPr txBox="1"/>
          <p:nvPr/>
        </p:nvSpPr>
        <p:spPr>
          <a:xfrm>
            <a:off x="1622900" y="1237600"/>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Members</a:t>
            </a:r>
            <a:endParaRPr b="1">
              <a:solidFill>
                <a:srgbClr val="FFFFFF"/>
              </a:solidFill>
              <a:latin typeface="Bree Serif"/>
              <a:ea typeface="Bree Serif"/>
              <a:cs typeface="Bree Serif"/>
              <a:sym typeface="Bree Serif"/>
            </a:endParaRPr>
          </a:p>
        </p:txBody>
      </p:sp>
      <p:sp>
        <p:nvSpPr>
          <p:cNvPr id="524" name="Google Shape;524;p55"/>
          <p:cNvSpPr txBox="1"/>
          <p:nvPr/>
        </p:nvSpPr>
        <p:spPr>
          <a:xfrm>
            <a:off x="411525" y="1637800"/>
            <a:ext cx="2694000" cy="34170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Othman Aldraihem</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Abdulaziz Alqahtani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Alshahri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Saad Al Hammad</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ALDAWSARI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Ahmad Almarshed</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Rayan Alahmari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BINBAKHIT</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Abdulaziz Alymni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Faisal Alkhunein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Alqarni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Mohammad Alrashed</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 Ateeq</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Amer Alghamdi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1" lang="en" sz="1000">
                <a:solidFill>
                  <a:schemeClr val="lt1"/>
                </a:solidFill>
                <a:latin typeface="Bree Serif"/>
                <a:ea typeface="Bree Serif"/>
                <a:cs typeface="Bree Serif"/>
                <a:sym typeface="Bree Serif"/>
              </a:rPr>
              <a:t>Mishal Alsuwayegh</a:t>
            </a:r>
            <a:r>
              <a:rPr lang="en" sz="1000">
                <a:solidFill>
                  <a:schemeClr val="lt1"/>
                </a:solidFill>
                <a:latin typeface="Bree Serif"/>
                <a:ea typeface="Bree Serif"/>
                <a:cs typeface="Bree Serif"/>
                <a:sym typeface="Bree Serif"/>
              </a:rPr>
              <a:t>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Nawaf alturki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Hussam Aleid</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AlShehri</a:t>
            </a:r>
            <a:endParaRPr sz="1000">
              <a:solidFill>
                <a:schemeClr val="lt1"/>
              </a:solidFill>
              <a:latin typeface="Bree Serif"/>
              <a:ea typeface="Bree Serif"/>
              <a:cs typeface="Bree Serif"/>
              <a:sym typeface="Bree Serif"/>
            </a:endParaRPr>
          </a:p>
          <a:p>
            <a:pPr indent="0" lvl="0" marL="0" rtl="0" algn="l">
              <a:spcBef>
                <a:spcPts val="0"/>
              </a:spcBef>
              <a:spcAft>
                <a:spcPts val="0"/>
              </a:spcAft>
              <a:buNone/>
            </a:pPr>
            <a:r>
              <a:t/>
            </a:r>
            <a:endParaRPr sz="1000">
              <a:solidFill>
                <a:schemeClr val="lt1"/>
              </a:solidFill>
              <a:latin typeface="Bree Serif"/>
              <a:ea typeface="Bree Serif"/>
              <a:cs typeface="Bree Serif"/>
              <a:sym typeface="Bree Serif"/>
            </a:endParaRPr>
          </a:p>
        </p:txBody>
      </p:sp>
      <p:sp>
        <p:nvSpPr>
          <p:cNvPr id="525" name="Google Shape;525;p55"/>
          <p:cNvSpPr txBox="1"/>
          <p:nvPr/>
        </p:nvSpPr>
        <p:spPr>
          <a:xfrm>
            <a:off x="2645925" y="1637800"/>
            <a:ext cx="2557200" cy="35709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Nouf Aldhalaan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Amani Alotaibi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Shahed bukhari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Aljeri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Maha Alkoryshy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Alhnouf Hadi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Mayssam Aljaloud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Hissa Alshiqari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Mashael Albugami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Renad Alayidh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Ghada Binslmah</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Alsulami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Shaden albassam</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Almanjomi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 Alhazmi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Dhai hamdan</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alaskar</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Haifa Almuddahi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Reema alquraini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deema aljuribah</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Kadi Khalid aldossari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b="1" lang="en" sz="1000">
                <a:solidFill>
                  <a:schemeClr val="lt1"/>
                </a:solidFill>
                <a:latin typeface="Bree Serif"/>
                <a:ea typeface="Bree Serif"/>
                <a:cs typeface="Bree Serif"/>
                <a:sym typeface="Bree Serif"/>
              </a:rPr>
              <a:t>Farah alhalafi</a:t>
            </a:r>
            <a:endParaRPr b="1" sz="1000">
              <a:solidFill>
                <a:schemeClr val="lt1"/>
              </a:solidFill>
              <a:latin typeface="Bree Serif"/>
              <a:ea typeface="Bree Serif"/>
              <a:cs typeface="Bree Serif"/>
              <a:sym typeface="Bree Serif"/>
            </a:endParaRPr>
          </a:p>
        </p:txBody>
      </p:sp>
      <p:sp>
        <p:nvSpPr>
          <p:cNvPr id="526" name="Google Shape;526;p55"/>
          <p:cNvSpPr txBox="1"/>
          <p:nvPr/>
        </p:nvSpPr>
        <p:spPr>
          <a:xfrm>
            <a:off x="448700" y="712700"/>
            <a:ext cx="1998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Saleh aldeligan</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Qusai Alsultan</a:t>
            </a:r>
            <a:endParaRPr b="1" sz="1200">
              <a:solidFill>
                <a:schemeClr val="lt1"/>
              </a:solidFill>
              <a:latin typeface="Bree Serif"/>
              <a:ea typeface="Bree Serif"/>
              <a:cs typeface="Bree Serif"/>
              <a:sym typeface="Bree Serif"/>
            </a:endParaRPr>
          </a:p>
        </p:txBody>
      </p:sp>
      <p:sp>
        <p:nvSpPr>
          <p:cNvPr id="527" name="Google Shape;527;p55"/>
          <p:cNvSpPr txBox="1"/>
          <p:nvPr/>
        </p:nvSpPr>
        <p:spPr>
          <a:xfrm>
            <a:off x="2868025" y="712700"/>
            <a:ext cx="1998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Alkhudair </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Alnadeef </a:t>
            </a:r>
            <a:endParaRPr b="1" sz="1200">
              <a:solidFill>
                <a:schemeClr val="lt1"/>
              </a:solidFill>
              <a:latin typeface="Bree Serif"/>
              <a:ea typeface="Bree Serif"/>
              <a:cs typeface="Bree Serif"/>
              <a:sym typeface="Bree Serif"/>
            </a:endParaRPr>
          </a:p>
        </p:txBody>
      </p:sp>
      <p:sp>
        <p:nvSpPr>
          <p:cNvPr id="528" name="Google Shape;528;p55"/>
          <p:cNvSpPr/>
          <p:nvPr/>
        </p:nvSpPr>
        <p:spPr>
          <a:xfrm flipH="1">
            <a:off x="7795800" y="4405025"/>
            <a:ext cx="1348200" cy="446400"/>
          </a:xfrm>
          <a:prstGeom prst="homePlate">
            <a:avLst>
              <a:gd fmla="val 50000" name="adj"/>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5"/>
          <p:cNvSpPr txBox="1"/>
          <p:nvPr/>
        </p:nvSpPr>
        <p:spPr>
          <a:xfrm>
            <a:off x="7693350" y="4443575"/>
            <a:ext cx="1690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Bree Serif"/>
                <a:ea typeface="Bree Serif"/>
                <a:cs typeface="Bree Serif"/>
                <a:sym typeface="Bree Serif"/>
              </a:rPr>
              <a:t>Editing File</a:t>
            </a:r>
            <a:endParaRPr sz="1200">
              <a:solidFill>
                <a:srgbClr val="FFFFFF"/>
              </a:solidFill>
              <a:latin typeface="Bree Serif"/>
              <a:ea typeface="Bree Serif"/>
              <a:cs typeface="Bree Serif"/>
              <a:sym typeface="Bree Serif"/>
            </a:endParaRPr>
          </a:p>
        </p:txBody>
      </p:sp>
      <p:sp>
        <p:nvSpPr>
          <p:cNvPr id="530" name="Google Shape;530;p55"/>
          <p:cNvSpPr txBox="1"/>
          <p:nvPr/>
        </p:nvSpPr>
        <p:spPr>
          <a:xfrm>
            <a:off x="6426200" y="455100"/>
            <a:ext cx="2043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D05C5C"/>
                </a:solidFill>
                <a:latin typeface="Bree Serif"/>
                <a:ea typeface="Bree Serif"/>
                <a:cs typeface="Bree Serif"/>
                <a:sym typeface="Bree Serif"/>
              </a:rPr>
              <a:t>THANK YOU</a:t>
            </a:r>
            <a:endParaRPr sz="3600">
              <a:solidFill>
                <a:srgbClr val="D05C5C"/>
              </a:solidFill>
              <a:latin typeface="Bree Serif"/>
              <a:ea typeface="Bree Serif"/>
              <a:cs typeface="Bree Serif"/>
              <a:sym typeface="Bree Serif"/>
            </a:endParaRPr>
          </a:p>
        </p:txBody>
      </p:sp>
      <p:pic>
        <p:nvPicPr>
          <p:cNvPr id="531" name="Google Shape;531;p55"/>
          <p:cNvPicPr preferRelativeResize="0"/>
          <p:nvPr/>
        </p:nvPicPr>
        <p:blipFill rotWithShape="1">
          <a:blip r:embed="rId3">
            <a:alphaModFix/>
          </a:blip>
          <a:srcRect b="0" l="0" r="0" t="0"/>
          <a:stretch/>
        </p:blipFill>
        <p:spPr>
          <a:xfrm>
            <a:off x="6448700" y="3758750"/>
            <a:ext cx="446400" cy="446400"/>
          </a:xfrm>
          <a:prstGeom prst="rect">
            <a:avLst/>
          </a:prstGeom>
          <a:noFill/>
          <a:ln>
            <a:noFill/>
          </a:ln>
        </p:spPr>
      </p:pic>
      <p:sp>
        <p:nvSpPr>
          <p:cNvPr id="532" name="Google Shape;532;p55"/>
          <p:cNvSpPr txBox="1"/>
          <p:nvPr/>
        </p:nvSpPr>
        <p:spPr>
          <a:xfrm>
            <a:off x="6895100" y="3797300"/>
            <a:ext cx="212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latin typeface="Bree Serif"/>
                <a:ea typeface="Bree Serif"/>
                <a:cs typeface="Bree Serif"/>
                <a:sym typeface="Bree Serif"/>
              </a:rPr>
              <a:t>Physio442@gmail.com</a:t>
            </a:r>
            <a:endParaRPr sz="1200">
              <a:solidFill>
                <a:srgbClr val="666666"/>
              </a:solidFill>
              <a:latin typeface="Bree Serif"/>
              <a:ea typeface="Bree Serif"/>
              <a:cs typeface="Bree Serif"/>
              <a:sym typeface="Bree Serif"/>
            </a:endParaRPr>
          </a:p>
        </p:txBody>
      </p:sp>
      <p:sp>
        <p:nvSpPr>
          <p:cNvPr id="533" name="Google Shape;533;p55"/>
          <p:cNvSpPr txBox="1"/>
          <p:nvPr/>
        </p:nvSpPr>
        <p:spPr>
          <a:xfrm>
            <a:off x="6448700" y="2460925"/>
            <a:ext cx="1998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666666"/>
                </a:solidFill>
                <a:latin typeface="Bree Serif"/>
                <a:ea typeface="Bree Serif"/>
                <a:cs typeface="Bree Serif"/>
                <a:sym typeface="Bree Serif"/>
              </a:rPr>
              <a:t>Theme was done by Mohammad Alrashed</a:t>
            </a:r>
            <a:endParaRPr sz="1300">
              <a:solidFill>
                <a:srgbClr val="666666"/>
              </a:solidFill>
              <a:latin typeface="Bree Serif"/>
              <a:ea typeface="Bree Serif"/>
              <a:cs typeface="Bree Serif"/>
              <a:sym typeface="Bree Serif"/>
            </a:endParaRPr>
          </a:p>
        </p:txBody>
      </p:sp>
      <p:sp>
        <p:nvSpPr>
          <p:cNvPr id="534" name="Google Shape;534;p55"/>
          <p:cNvSpPr txBox="1"/>
          <p:nvPr/>
        </p:nvSpPr>
        <p:spPr>
          <a:xfrm>
            <a:off x="4572000" y="2023000"/>
            <a:ext cx="40500" cy="369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
        <p:nvSpPr>
          <p:cNvPr id="535" name="Google Shape;535;p55"/>
          <p:cNvSpPr txBox="1"/>
          <p:nvPr/>
        </p:nvSpPr>
        <p:spPr>
          <a:xfrm>
            <a:off x="4458725" y="1340250"/>
            <a:ext cx="2637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150375" y="243375"/>
            <a:ext cx="3729600" cy="5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cardiovascular system</a:t>
            </a:r>
            <a:endParaRPr b="1" sz="2520">
              <a:solidFill>
                <a:srgbClr val="D05C5C"/>
              </a:solidFill>
              <a:latin typeface="Bree Serif"/>
              <a:ea typeface="Bree Serif"/>
              <a:cs typeface="Bree Serif"/>
              <a:sym typeface="Bree Serif"/>
            </a:endParaRPr>
          </a:p>
        </p:txBody>
      </p:sp>
      <p:cxnSp>
        <p:nvCxnSpPr>
          <p:cNvPr id="155" name="Google Shape;155;p29"/>
          <p:cNvCxnSpPr>
            <a:stCxn id="156" idx="2"/>
            <a:endCxn id="157" idx="1"/>
          </p:cNvCxnSpPr>
          <p:nvPr/>
        </p:nvCxnSpPr>
        <p:spPr>
          <a:xfrm>
            <a:off x="664251" y="2807246"/>
            <a:ext cx="506100" cy="766500"/>
          </a:xfrm>
          <a:prstGeom prst="bentConnector3">
            <a:avLst>
              <a:gd fmla="val 49997" name="adj1"/>
            </a:avLst>
          </a:prstGeom>
          <a:noFill/>
          <a:ln cap="flat" cmpd="sng" w="9525">
            <a:solidFill>
              <a:srgbClr val="D05C5C"/>
            </a:solidFill>
            <a:prstDash val="solid"/>
            <a:round/>
            <a:headEnd len="sm" w="sm" type="none"/>
            <a:tailEnd len="sm" w="sm" type="none"/>
          </a:ln>
        </p:spPr>
      </p:cxnSp>
      <p:cxnSp>
        <p:nvCxnSpPr>
          <p:cNvPr id="158" name="Google Shape;158;p29"/>
          <p:cNvCxnSpPr>
            <a:stCxn id="156" idx="2"/>
            <a:endCxn id="159" idx="1"/>
          </p:cNvCxnSpPr>
          <p:nvPr/>
        </p:nvCxnSpPr>
        <p:spPr>
          <a:xfrm flipH="1" rot="10800000">
            <a:off x="664251" y="2063546"/>
            <a:ext cx="506100" cy="743700"/>
          </a:xfrm>
          <a:prstGeom prst="bentConnector3">
            <a:avLst>
              <a:gd fmla="val 49997" name="adj1"/>
            </a:avLst>
          </a:prstGeom>
          <a:noFill/>
          <a:ln cap="flat" cmpd="sng" w="9525">
            <a:solidFill>
              <a:srgbClr val="D05C5C"/>
            </a:solidFill>
            <a:prstDash val="solid"/>
            <a:round/>
            <a:headEnd len="sm" w="sm" type="none"/>
            <a:tailEnd len="sm" w="sm" type="none"/>
          </a:ln>
        </p:spPr>
      </p:cxnSp>
      <p:sp>
        <p:nvSpPr>
          <p:cNvPr id="156" name="Google Shape;156;p29"/>
          <p:cNvSpPr/>
          <p:nvPr/>
        </p:nvSpPr>
        <p:spPr>
          <a:xfrm rot="-5400000">
            <a:off x="-898749" y="2589296"/>
            <a:ext cx="2690100" cy="435900"/>
          </a:xfrm>
          <a:prstGeom prst="roundRect">
            <a:avLst>
              <a:gd fmla="val 16667" name="adj"/>
            </a:avLst>
          </a:prstGeom>
          <a:solidFill>
            <a:srgbClr val="D05C5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300">
                <a:solidFill>
                  <a:srgbClr val="FFFFFF"/>
                </a:solidFill>
                <a:latin typeface="Exo"/>
                <a:ea typeface="Exo"/>
                <a:cs typeface="Exo"/>
                <a:sym typeface="Exo"/>
              </a:rPr>
              <a:t>Cardiovascular  system (CSV)</a:t>
            </a:r>
            <a:endParaRPr b="1" sz="1300">
              <a:solidFill>
                <a:srgbClr val="FFFFFF"/>
              </a:solidFill>
              <a:latin typeface="Exo"/>
              <a:ea typeface="Exo"/>
              <a:cs typeface="Exo"/>
              <a:sym typeface="Exo"/>
            </a:endParaRPr>
          </a:p>
        </p:txBody>
      </p:sp>
      <p:sp>
        <p:nvSpPr>
          <p:cNvPr id="159" name="Google Shape;159;p29"/>
          <p:cNvSpPr/>
          <p:nvPr/>
        </p:nvSpPr>
        <p:spPr>
          <a:xfrm>
            <a:off x="1170319" y="1845578"/>
            <a:ext cx="1677000" cy="435900"/>
          </a:xfrm>
          <a:prstGeom prst="roundRect">
            <a:avLst>
              <a:gd fmla="val 16667" name="adj"/>
            </a:avLst>
          </a:prstGeom>
          <a:solidFill>
            <a:srgbClr val="EA9999"/>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Heart </a:t>
            </a:r>
            <a:endParaRPr b="1" sz="1100">
              <a:solidFill>
                <a:srgbClr val="FFFFFF"/>
              </a:solidFill>
              <a:latin typeface="Exo"/>
              <a:ea typeface="Exo"/>
              <a:cs typeface="Exo"/>
              <a:sym typeface="Exo"/>
            </a:endParaRPr>
          </a:p>
          <a:p>
            <a:pPr indent="0" lvl="0" marL="0" rtl="0" algn="ctr">
              <a:spcBef>
                <a:spcPts val="0"/>
              </a:spcBef>
              <a:spcAft>
                <a:spcPts val="0"/>
              </a:spcAft>
              <a:buNone/>
            </a:pPr>
            <a:r>
              <a:rPr b="1" lang="en" sz="1100">
                <a:solidFill>
                  <a:srgbClr val="FFFFFF"/>
                </a:solidFill>
                <a:latin typeface="Exo"/>
                <a:ea typeface="Exo"/>
                <a:cs typeface="Exo"/>
                <a:sym typeface="Exo"/>
              </a:rPr>
              <a:t>(Cardiac Muscle)</a:t>
            </a:r>
            <a:endParaRPr b="1" sz="1100">
              <a:solidFill>
                <a:srgbClr val="FFFFFF"/>
              </a:solidFill>
              <a:latin typeface="Exo"/>
              <a:ea typeface="Exo"/>
              <a:cs typeface="Exo"/>
              <a:sym typeface="Exo"/>
            </a:endParaRPr>
          </a:p>
        </p:txBody>
      </p:sp>
      <p:sp>
        <p:nvSpPr>
          <p:cNvPr id="157" name="Google Shape;157;p29"/>
          <p:cNvSpPr/>
          <p:nvPr/>
        </p:nvSpPr>
        <p:spPr>
          <a:xfrm>
            <a:off x="1170319" y="3355847"/>
            <a:ext cx="1677000" cy="435900"/>
          </a:xfrm>
          <a:prstGeom prst="roundRect">
            <a:avLst>
              <a:gd fmla="val 16667" name="adj"/>
            </a:avLst>
          </a:prstGeom>
          <a:solidFill>
            <a:srgbClr val="EA9999"/>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Vascular System </a:t>
            </a:r>
            <a:endParaRPr b="1" sz="1100">
              <a:solidFill>
                <a:srgbClr val="FFFFFF"/>
              </a:solidFill>
              <a:latin typeface="Exo"/>
              <a:ea typeface="Exo"/>
              <a:cs typeface="Exo"/>
              <a:sym typeface="Exo"/>
            </a:endParaRPr>
          </a:p>
          <a:p>
            <a:pPr indent="0" lvl="0" marL="0" rtl="0" algn="ctr">
              <a:spcBef>
                <a:spcPts val="0"/>
              </a:spcBef>
              <a:spcAft>
                <a:spcPts val="0"/>
              </a:spcAft>
              <a:buNone/>
            </a:pPr>
            <a:r>
              <a:rPr b="1" lang="en" sz="1100">
                <a:solidFill>
                  <a:srgbClr val="FFFFFF"/>
                </a:solidFill>
                <a:latin typeface="Exo"/>
                <a:ea typeface="Exo"/>
                <a:cs typeface="Exo"/>
                <a:sym typeface="Exo"/>
              </a:rPr>
              <a:t>(Blood Vessels) </a:t>
            </a:r>
            <a:endParaRPr b="1" sz="1100">
              <a:solidFill>
                <a:srgbClr val="FFFFFF"/>
              </a:solidFill>
              <a:latin typeface="Exo"/>
              <a:ea typeface="Exo"/>
              <a:cs typeface="Exo"/>
              <a:sym typeface="Exo"/>
            </a:endParaRPr>
          </a:p>
        </p:txBody>
      </p:sp>
      <p:sp>
        <p:nvSpPr>
          <p:cNvPr id="160" name="Google Shape;160;p29"/>
          <p:cNvSpPr/>
          <p:nvPr/>
        </p:nvSpPr>
        <p:spPr>
          <a:xfrm>
            <a:off x="3290057" y="1461300"/>
            <a:ext cx="1677000" cy="4359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Electrical Activity</a:t>
            </a:r>
            <a:endParaRPr b="1" sz="1100">
              <a:solidFill>
                <a:srgbClr val="FFFFFF"/>
              </a:solidFill>
              <a:latin typeface="Exo"/>
              <a:ea typeface="Exo"/>
              <a:cs typeface="Exo"/>
              <a:sym typeface="Exo"/>
            </a:endParaRPr>
          </a:p>
          <a:p>
            <a:pPr indent="0" lvl="0" marL="0" rtl="0" algn="ctr">
              <a:spcBef>
                <a:spcPts val="0"/>
              </a:spcBef>
              <a:spcAft>
                <a:spcPts val="0"/>
              </a:spcAft>
              <a:buNone/>
            </a:pPr>
            <a:r>
              <a:rPr b="1" lang="en" sz="1100">
                <a:solidFill>
                  <a:srgbClr val="FFFFFF"/>
                </a:solidFill>
                <a:latin typeface="Exo"/>
                <a:ea typeface="Exo"/>
                <a:cs typeface="Exo"/>
                <a:sym typeface="Exo"/>
              </a:rPr>
              <a:t>(Action Potential)</a:t>
            </a:r>
            <a:endParaRPr b="1" sz="1100">
              <a:solidFill>
                <a:srgbClr val="FFFFFF"/>
              </a:solidFill>
              <a:latin typeface="Exo"/>
              <a:ea typeface="Exo"/>
              <a:cs typeface="Exo"/>
              <a:sym typeface="Exo"/>
            </a:endParaRPr>
          </a:p>
        </p:txBody>
      </p:sp>
      <p:sp>
        <p:nvSpPr>
          <p:cNvPr id="161" name="Google Shape;161;p29"/>
          <p:cNvSpPr/>
          <p:nvPr/>
        </p:nvSpPr>
        <p:spPr>
          <a:xfrm>
            <a:off x="3290057" y="2213529"/>
            <a:ext cx="1677000" cy="4359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Mechanical Activity</a:t>
            </a:r>
            <a:endParaRPr b="1" sz="1100">
              <a:solidFill>
                <a:srgbClr val="FFFFFF"/>
              </a:solidFill>
              <a:latin typeface="Exo"/>
              <a:ea typeface="Exo"/>
              <a:cs typeface="Exo"/>
              <a:sym typeface="Exo"/>
            </a:endParaRPr>
          </a:p>
        </p:txBody>
      </p:sp>
      <p:sp>
        <p:nvSpPr>
          <p:cNvPr id="162" name="Google Shape;162;p29"/>
          <p:cNvSpPr/>
          <p:nvPr/>
        </p:nvSpPr>
        <p:spPr>
          <a:xfrm>
            <a:off x="3290057" y="3355846"/>
            <a:ext cx="1677000" cy="4359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Clr>
                <a:schemeClr val="dk1"/>
              </a:buClr>
              <a:buSzPts val="1100"/>
              <a:buFont typeface="Arial"/>
              <a:buNone/>
            </a:pPr>
            <a:r>
              <a:rPr b="1" lang="en" sz="900">
                <a:solidFill>
                  <a:srgbClr val="FFFFFF"/>
                </a:solidFill>
                <a:latin typeface="Exo"/>
                <a:ea typeface="Exo"/>
                <a:cs typeface="Exo"/>
                <a:sym typeface="Exo"/>
              </a:rPr>
              <a:t>Peripheral Circulation and</a:t>
            </a:r>
            <a:endParaRPr b="1" sz="900">
              <a:solidFill>
                <a:srgbClr val="FFFFFF"/>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b="1" lang="en" sz="900">
                <a:solidFill>
                  <a:srgbClr val="FFFFFF"/>
                </a:solidFill>
                <a:latin typeface="Exo"/>
                <a:ea typeface="Exo"/>
                <a:cs typeface="Exo"/>
                <a:sym typeface="Exo"/>
              </a:rPr>
              <a:t>Blood Flow</a:t>
            </a:r>
            <a:endParaRPr b="1" sz="900">
              <a:solidFill>
                <a:srgbClr val="FFFFFF"/>
              </a:solidFill>
              <a:latin typeface="Exo"/>
              <a:ea typeface="Exo"/>
              <a:cs typeface="Exo"/>
              <a:sym typeface="Exo"/>
            </a:endParaRPr>
          </a:p>
          <a:p>
            <a:pPr indent="0" lvl="0" marL="0" rtl="0" algn="ctr">
              <a:spcBef>
                <a:spcPts val="0"/>
              </a:spcBef>
              <a:spcAft>
                <a:spcPts val="0"/>
              </a:spcAft>
              <a:buNone/>
            </a:pPr>
            <a:r>
              <a:t/>
            </a:r>
            <a:endParaRPr b="1" sz="900">
              <a:solidFill>
                <a:srgbClr val="FFFFFF"/>
              </a:solidFill>
              <a:latin typeface="Exo"/>
              <a:ea typeface="Exo"/>
              <a:cs typeface="Exo"/>
              <a:sym typeface="Exo"/>
            </a:endParaRPr>
          </a:p>
        </p:txBody>
      </p:sp>
      <p:cxnSp>
        <p:nvCxnSpPr>
          <p:cNvPr id="163" name="Google Shape;163;p29"/>
          <p:cNvCxnSpPr>
            <a:stCxn id="159" idx="3"/>
            <a:endCxn id="160" idx="1"/>
          </p:cNvCxnSpPr>
          <p:nvPr/>
        </p:nvCxnSpPr>
        <p:spPr>
          <a:xfrm flipH="1" rot="10800000">
            <a:off x="2847319" y="1679228"/>
            <a:ext cx="442800" cy="384300"/>
          </a:xfrm>
          <a:prstGeom prst="bentConnector3">
            <a:avLst>
              <a:gd fmla="val 49993" name="adj1"/>
            </a:avLst>
          </a:prstGeom>
          <a:noFill/>
          <a:ln cap="flat" cmpd="sng" w="9525">
            <a:solidFill>
              <a:srgbClr val="D05C5C"/>
            </a:solidFill>
            <a:prstDash val="solid"/>
            <a:round/>
            <a:headEnd len="sm" w="sm" type="none"/>
            <a:tailEnd len="sm" w="sm" type="none"/>
          </a:ln>
        </p:spPr>
      </p:cxnSp>
      <p:cxnSp>
        <p:nvCxnSpPr>
          <p:cNvPr id="164" name="Google Shape;164;p29"/>
          <p:cNvCxnSpPr>
            <a:stCxn id="159" idx="3"/>
            <a:endCxn id="161" idx="1"/>
          </p:cNvCxnSpPr>
          <p:nvPr/>
        </p:nvCxnSpPr>
        <p:spPr>
          <a:xfrm>
            <a:off x="2847319" y="2063528"/>
            <a:ext cx="442800" cy="368100"/>
          </a:xfrm>
          <a:prstGeom prst="bentConnector3">
            <a:avLst>
              <a:gd fmla="val 49993" name="adj1"/>
            </a:avLst>
          </a:prstGeom>
          <a:noFill/>
          <a:ln cap="flat" cmpd="sng" w="9525">
            <a:solidFill>
              <a:srgbClr val="D05C5C"/>
            </a:solidFill>
            <a:prstDash val="solid"/>
            <a:round/>
            <a:headEnd len="sm" w="sm" type="none"/>
            <a:tailEnd len="sm" w="sm" type="none"/>
          </a:ln>
        </p:spPr>
      </p:cxnSp>
      <p:cxnSp>
        <p:nvCxnSpPr>
          <p:cNvPr id="165" name="Google Shape;165;p29"/>
          <p:cNvCxnSpPr>
            <a:stCxn id="162" idx="1"/>
            <a:endCxn id="157" idx="3"/>
          </p:cNvCxnSpPr>
          <p:nvPr/>
        </p:nvCxnSpPr>
        <p:spPr>
          <a:xfrm flipH="1">
            <a:off x="2847257" y="3573796"/>
            <a:ext cx="442800" cy="600"/>
          </a:xfrm>
          <a:prstGeom prst="bentConnector3">
            <a:avLst>
              <a:gd fmla="val 49993" name="adj1"/>
            </a:avLst>
          </a:prstGeom>
          <a:noFill/>
          <a:ln cap="flat" cmpd="sng" w="9525">
            <a:solidFill>
              <a:srgbClr val="D05C5C"/>
            </a:solidFill>
            <a:prstDash val="solid"/>
            <a:round/>
            <a:headEnd len="sm" w="sm" type="none"/>
            <a:tailEnd len="sm" w="sm" type="none"/>
          </a:ln>
        </p:spPr>
      </p:cxnSp>
      <p:sp>
        <p:nvSpPr>
          <p:cNvPr id="166" name="Google Shape;166;p29"/>
          <p:cNvSpPr/>
          <p:nvPr/>
        </p:nvSpPr>
        <p:spPr>
          <a:xfrm>
            <a:off x="5516452" y="1090925"/>
            <a:ext cx="1262400" cy="435900"/>
          </a:xfrm>
          <a:prstGeom prst="roundRect">
            <a:avLst>
              <a:gd fmla="val 16667" name="adj"/>
            </a:avLst>
          </a:prstGeom>
          <a:solidFill>
            <a:srgbClr val="F1E0E0"/>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Pacemaker action potential</a:t>
            </a:r>
            <a:endParaRPr b="1" sz="1100">
              <a:solidFill>
                <a:srgbClr val="FFFFFF"/>
              </a:solidFill>
              <a:latin typeface="Exo"/>
              <a:ea typeface="Exo"/>
              <a:cs typeface="Exo"/>
              <a:sym typeface="Exo"/>
            </a:endParaRPr>
          </a:p>
        </p:txBody>
      </p:sp>
      <p:cxnSp>
        <p:nvCxnSpPr>
          <p:cNvPr id="167" name="Google Shape;167;p29"/>
          <p:cNvCxnSpPr>
            <a:stCxn id="160" idx="3"/>
            <a:endCxn id="166" idx="1"/>
          </p:cNvCxnSpPr>
          <p:nvPr/>
        </p:nvCxnSpPr>
        <p:spPr>
          <a:xfrm flipH="1" rot="10800000">
            <a:off x="4967057" y="1308750"/>
            <a:ext cx="549300" cy="370500"/>
          </a:xfrm>
          <a:prstGeom prst="bentConnector3">
            <a:avLst>
              <a:gd fmla="val 50009" name="adj1"/>
            </a:avLst>
          </a:prstGeom>
          <a:noFill/>
          <a:ln cap="flat" cmpd="sng" w="9525">
            <a:solidFill>
              <a:srgbClr val="F1E0E0"/>
            </a:solidFill>
            <a:prstDash val="solid"/>
            <a:round/>
            <a:headEnd len="sm" w="sm" type="none"/>
            <a:tailEnd len="sm" w="sm" type="none"/>
          </a:ln>
        </p:spPr>
      </p:cxnSp>
      <p:cxnSp>
        <p:nvCxnSpPr>
          <p:cNvPr id="168" name="Google Shape;168;p29"/>
          <p:cNvCxnSpPr>
            <a:stCxn id="160" idx="3"/>
            <a:endCxn id="169" idx="1"/>
          </p:cNvCxnSpPr>
          <p:nvPr/>
        </p:nvCxnSpPr>
        <p:spPr>
          <a:xfrm>
            <a:off x="4967057" y="1679250"/>
            <a:ext cx="441900" cy="603900"/>
          </a:xfrm>
          <a:prstGeom prst="bentConnector3">
            <a:avLst>
              <a:gd fmla="val 49994" name="adj1"/>
            </a:avLst>
          </a:prstGeom>
          <a:noFill/>
          <a:ln cap="flat" cmpd="sng" w="9525">
            <a:solidFill>
              <a:srgbClr val="F1E0E0"/>
            </a:solidFill>
            <a:prstDash val="solid"/>
            <a:round/>
            <a:headEnd len="sm" w="sm" type="none"/>
            <a:tailEnd len="sm" w="sm" type="none"/>
          </a:ln>
        </p:spPr>
      </p:cxnSp>
      <p:sp>
        <p:nvSpPr>
          <p:cNvPr id="169" name="Google Shape;169;p29"/>
          <p:cNvSpPr/>
          <p:nvPr/>
        </p:nvSpPr>
        <p:spPr>
          <a:xfrm>
            <a:off x="5408901" y="2065050"/>
            <a:ext cx="1477500" cy="435900"/>
          </a:xfrm>
          <a:prstGeom prst="roundRect">
            <a:avLst>
              <a:gd fmla="val 16667" name="adj"/>
            </a:avLst>
          </a:prstGeom>
          <a:solidFill>
            <a:srgbClr val="F1E0E0"/>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100">
                <a:solidFill>
                  <a:srgbClr val="FFFFFF"/>
                </a:solidFill>
                <a:latin typeface="Exo"/>
                <a:ea typeface="Exo"/>
                <a:cs typeface="Exo"/>
                <a:sym typeface="Exo"/>
              </a:rPr>
              <a:t>Non-pacemaker action potential</a:t>
            </a:r>
            <a:endParaRPr b="1" sz="1100">
              <a:solidFill>
                <a:srgbClr val="FFFFFF"/>
              </a:solidFill>
              <a:latin typeface="Exo"/>
              <a:ea typeface="Exo"/>
              <a:cs typeface="Exo"/>
              <a:sym typeface="Exo"/>
            </a:endParaRPr>
          </a:p>
        </p:txBody>
      </p:sp>
      <p:sp>
        <p:nvSpPr>
          <p:cNvPr id="170" name="Google Shape;170;p29"/>
          <p:cNvSpPr txBox="1"/>
          <p:nvPr/>
        </p:nvSpPr>
        <p:spPr>
          <a:xfrm>
            <a:off x="7960900" y="0"/>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pic>
        <p:nvPicPr>
          <p:cNvPr id="171" name="Google Shape;171;p29"/>
          <p:cNvPicPr preferRelativeResize="0"/>
          <p:nvPr/>
        </p:nvPicPr>
        <p:blipFill>
          <a:blip r:embed="rId3">
            <a:alphaModFix/>
          </a:blip>
          <a:stretch>
            <a:fillRect/>
          </a:stretch>
        </p:blipFill>
        <p:spPr>
          <a:xfrm>
            <a:off x="1528569" y="882228"/>
            <a:ext cx="557030" cy="841799"/>
          </a:xfrm>
          <a:prstGeom prst="rect">
            <a:avLst/>
          </a:prstGeom>
          <a:noFill/>
          <a:ln>
            <a:noFill/>
          </a:ln>
        </p:spPr>
      </p:pic>
      <p:pic>
        <p:nvPicPr>
          <p:cNvPr id="172" name="Google Shape;172;p29"/>
          <p:cNvPicPr preferRelativeResize="0"/>
          <p:nvPr/>
        </p:nvPicPr>
        <p:blipFill>
          <a:blip r:embed="rId4">
            <a:alphaModFix/>
          </a:blip>
          <a:stretch>
            <a:fillRect/>
          </a:stretch>
        </p:blipFill>
        <p:spPr>
          <a:xfrm>
            <a:off x="5025825" y="3039175"/>
            <a:ext cx="1918500" cy="1826126"/>
          </a:xfrm>
          <a:prstGeom prst="rect">
            <a:avLst/>
          </a:prstGeom>
          <a:noFill/>
          <a:ln>
            <a:noFill/>
          </a:ln>
        </p:spPr>
      </p:pic>
      <p:pic>
        <p:nvPicPr>
          <p:cNvPr id="173" name="Google Shape;173;p29"/>
          <p:cNvPicPr preferRelativeResize="0"/>
          <p:nvPr/>
        </p:nvPicPr>
        <p:blipFill rotWithShape="1">
          <a:blip r:embed="rId5">
            <a:alphaModFix/>
          </a:blip>
          <a:srcRect b="5096" l="1646" r="2060" t="4545"/>
          <a:stretch/>
        </p:blipFill>
        <p:spPr>
          <a:xfrm>
            <a:off x="6839525" y="859525"/>
            <a:ext cx="2304477" cy="1037676"/>
          </a:xfrm>
          <a:prstGeom prst="rect">
            <a:avLst/>
          </a:prstGeom>
          <a:noFill/>
          <a:ln>
            <a:noFill/>
          </a:ln>
        </p:spPr>
      </p:pic>
      <p:pic>
        <p:nvPicPr>
          <p:cNvPr id="174" name="Google Shape;174;p29"/>
          <p:cNvPicPr preferRelativeResize="0"/>
          <p:nvPr/>
        </p:nvPicPr>
        <p:blipFill>
          <a:blip r:embed="rId6">
            <a:alphaModFix/>
          </a:blip>
          <a:stretch>
            <a:fillRect/>
          </a:stretch>
        </p:blipFill>
        <p:spPr>
          <a:xfrm>
            <a:off x="7003102" y="1952924"/>
            <a:ext cx="1977324" cy="14830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Physiologic anatomy of cardiac muscle</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520">
              <a:solidFill>
                <a:srgbClr val="D05C5C"/>
              </a:solidFill>
              <a:latin typeface="Bree Serif"/>
              <a:ea typeface="Bree Serif"/>
              <a:cs typeface="Bree Serif"/>
              <a:sym typeface="Bree Serif"/>
            </a:endParaRPr>
          </a:p>
        </p:txBody>
      </p:sp>
      <p:sp>
        <p:nvSpPr>
          <p:cNvPr id="180" name="Google Shape;180;p30"/>
          <p:cNvSpPr txBox="1"/>
          <p:nvPr/>
        </p:nvSpPr>
        <p:spPr>
          <a:xfrm>
            <a:off x="150375" y="856650"/>
            <a:ext cx="76836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Cardiac muscle cells are found </a:t>
            </a:r>
            <a:r>
              <a:rPr b="1" lang="en">
                <a:latin typeface="Bree Serif"/>
                <a:ea typeface="Bree Serif"/>
                <a:cs typeface="Bree Serif"/>
                <a:sym typeface="Bree Serif"/>
              </a:rPr>
              <a:t>only in the heart</a:t>
            </a:r>
            <a:r>
              <a:rPr lang="en">
                <a:latin typeface="Bree Serif"/>
                <a:ea typeface="Bree Serif"/>
                <a:cs typeface="Bree Serif"/>
                <a:sym typeface="Bree Serif"/>
              </a:rPr>
              <a:t>, are specialized to pump blood powerfully &amp; efficiently throughout our entire lifetime.</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b="1" lang="en">
                <a:latin typeface="Bree Serif"/>
                <a:ea typeface="Bree Serif"/>
                <a:cs typeface="Bree Serif"/>
                <a:sym typeface="Bree Serif"/>
              </a:rPr>
              <a:t>Contractility</a:t>
            </a:r>
            <a:r>
              <a:rPr lang="en">
                <a:latin typeface="Bree Serif"/>
                <a:ea typeface="Bree Serif"/>
                <a:cs typeface="Bree Serif"/>
                <a:sym typeface="Bree Serif"/>
              </a:rPr>
              <a:t> describes the relative ability of the heart to eject a stroke volume (pump blood). </a:t>
            </a:r>
            <a:endParaRPr>
              <a:solidFill>
                <a:srgbClr val="999999"/>
              </a:solidFill>
              <a:latin typeface="Bree Serif"/>
              <a:ea typeface="Bree Serif"/>
              <a:cs typeface="Bree Serif"/>
              <a:sym typeface="Bree Serif"/>
            </a:endParaRPr>
          </a:p>
          <a:p>
            <a:pPr indent="0" lvl="0" marL="0" rtl="1" algn="r">
              <a:spcBef>
                <a:spcPts val="0"/>
              </a:spcBef>
              <a:spcAft>
                <a:spcPts val="0"/>
              </a:spcAft>
              <a:buNone/>
            </a:pPr>
            <a:r>
              <a:rPr lang="en">
                <a:solidFill>
                  <a:srgbClr val="999999"/>
                </a:solidFill>
                <a:latin typeface="Bree Serif"/>
                <a:ea typeface="Bree Serif"/>
                <a:cs typeface="Bree Serif"/>
                <a:sym typeface="Bree Serif"/>
              </a:rPr>
              <a:t>(ال stroke volume هو كمية   أو حجم الدم اللي يطلع من القلب عبر ال aorta  للجسم خلال النبضة الواحدة) </a:t>
            </a:r>
            <a:endParaRPr>
              <a:latin typeface="Bree Serif"/>
              <a:ea typeface="Bree Serif"/>
              <a:cs typeface="Bree Serif"/>
              <a:sym typeface="Bree Serif"/>
            </a:endParaRPr>
          </a:p>
        </p:txBody>
      </p:sp>
      <p:sp>
        <p:nvSpPr>
          <p:cNvPr id="181" name="Google Shape;181;p30"/>
          <p:cNvSpPr txBox="1"/>
          <p:nvPr/>
        </p:nvSpPr>
        <p:spPr>
          <a:xfrm>
            <a:off x="150375" y="2531313"/>
            <a:ext cx="424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Characteristics of cardiac muscle tissue cells :</a:t>
            </a:r>
            <a:endParaRPr b="1"/>
          </a:p>
        </p:txBody>
      </p:sp>
      <p:sp>
        <p:nvSpPr>
          <p:cNvPr id="182" name="Google Shape;182;p30"/>
          <p:cNvSpPr/>
          <p:nvPr/>
        </p:nvSpPr>
        <p:spPr>
          <a:xfrm>
            <a:off x="366915" y="3128663"/>
            <a:ext cx="15969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Bree Serif"/>
                <a:ea typeface="Bree Serif"/>
                <a:cs typeface="Bree Serif"/>
                <a:sym typeface="Bree Serif"/>
              </a:rPr>
              <a:t>involuntary</a:t>
            </a:r>
            <a:endParaRPr sz="1500">
              <a:latin typeface="Bree Serif"/>
              <a:ea typeface="Bree Serif"/>
              <a:cs typeface="Bree Serif"/>
              <a:sym typeface="Bree Serif"/>
            </a:endParaRPr>
          </a:p>
        </p:txBody>
      </p:sp>
      <p:sp>
        <p:nvSpPr>
          <p:cNvPr id="183" name="Google Shape;183;p30"/>
          <p:cNvSpPr txBox="1"/>
          <p:nvPr/>
        </p:nvSpPr>
        <p:spPr>
          <a:xfrm>
            <a:off x="150375" y="2955550"/>
            <a:ext cx="391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1</a:t>
            </a:r>
            <a:endParaRPr b="1" sz="3300">
              <a:solidFill>
                <a:srgbClr val="D05C5C"/>
              </a:solidFill>
              <a:latin typeface="Exo"/>
              <a:ea typeface="Exo"/>
              <a:cs typeface="Exo"/>
              <a:sym typeface="Exo"/>
            </a:endParaRPr>
          </a:p>
        </p:txBody>
      </p:sp>
      <p:sp>
        <p:nvSpPr>
          <p:cNvPr id="184" name="Google Shape;184;p30"/>
          <p:cNvSpPr/>
          <p:nvPr/>
        </p:nvSpPr>
        <p:spPr>
          <a:xfrm>
            <a:off x="2633035" y="3129462"/>
            <a:ext cx="1676700" cy="332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Bree Serif"/>
                <a:ea typeface="Bree Serif"/>
                <a:cs typeface="Bree Serif"/>
                <a:sym typeface="Bree Serif"/>
              </a:rPr>
              <a:t>Intrinsically controlled</a:t>
            </a:r>
            <a:endParaRPr sz="1100">
              <a:latin typeface="Bree Serif"/>
              <a:ea typeface="Bree Serif"/>
              <a:cs typeface="Bree Serif"/>
              <a:sym typeface="Bree Serif"/>
            </a:endParaRPr>
          </a:p>
        </p:txBody>
      </p:sp>
      <p:sp>
        <p:nvSpPr>
          <p:cNvPr id="185" name="Google Shape;185;p30"/>
          <p:cNvSpPr txBox="1"/>
          <p:nvPr/>
        </p:nvSpPr>
        <p:spPr>
          <a:xfrm>
            <a:off x="2405634" y="2955563"/>
            <a:ext cx="411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2</a:t>
            </a:r>
            <a:endParaRPr b="1" sz="3300">
              <a:solidFill>
                <a:srgbClr val="D05C5C"/>
              </a:solidFill>
              <a:latin typeface="Exo"/>
              <a:ea typeface="Exo"/>
              <a:cs typeface="Exo"/>
              <a:sym typeface="Exo"/>
            </a:endParaRPr>
          </a:p>
        </p:txBody>
      </p:sp>
      <p:sp>
        <p:nvSpPr>
          <p:cNvPr id="186" name="Google Shape;186;p30"/>
          <p:cNvSpPr/>
          <p:nvPr/>
        </p:nvSpPr>
        <p:spPr>
          <a:xfrm>
            <a:off x="366915" y="4156588"/>
            <a:ext cx="15969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Bree Serif"/>
                <a:ea typeface="Bree Serif"/>
                <a:cs typeface="Bree Serif"/>
                <a:sym typeface="Bree Serif"/>
              </a:rPr>
              <a:t>striated</a:t>
            </a:r>
            <a:endParaRPr sz="1500">
              <a:latin typeface="Bree Serif"/>
              <a:ea typeface="Bree Serif"/>
              <a:cs typeface="Bree Serif"/>
              <a:sym typeface="Bree Serif"/>
            </a:endParaRPr>
          </a:p>
        </p:txBody>
      </p:sp>
      <p:sp>
        <p:nvSpPr>
          <p:cNvPr id="187" name="Google Shape;187;p30"/>
          <p:cNvSpPr txBox="1"/>
          <p:nvPr/>
        </p:nvSpPr>
        <p:spPr>
          <a:xfrm>
            <a:off x="150375" y="3983475"/>
            <a:ext cx="391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3</a:t>
            </a:r>
            <a:endParaRPr b="1" sz="3300">
              <a:solidFill>
                <a:srgbClr val="D05C5C"/>
              </a:solidFill>
              <a:latin typeface="Exo"/>
              <a:ea typeface="Exo"/>
              <a:cs typeface="Exo"/>
              <a:sym typeface="Exo"/>
            </a:endParaRPr>
          </a:p>
        </p:txBody>
      </p:sp>
      <p:sp>
        <p:nvSpPr>
          <p:cNvPr id="188" name="Google Shape;188;p30"/>
          <p:cNvSpPr/>
          <p:nvPr/>
        </p:nvSpPr>
        <p:spPr>
          <a:xfrm>
            <a:off x="2623390" y="4154238"/>
            <a:ext cx="1676700" cy="332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Bree Serif"/>
                <a:ea typeface="Bree Serif"/>
                <a:cs typeface="Bree Serif"/>
                <a:sym typeface="Bree Serif"/>
              </a:rPr>
              <a:t>Branched and single nucleated.</a:t>
            </a:r>
            <a:endParaRPr sz="1000">
              <a:latin typeface="Bree Serif"/>
              <a:ea typeface="Bree Serif"/>
              <a:cs typeface="Bree Serif"/>
              <a:sym typeface="Bree Serif"/>
            </a:endParaRPr>
          </a:p>
        </p:txBody>
      </p:sp>
      <p:sp>
        <p:nvSpPr>
          <p:cNvPr id="189" name="Google Shape;189;p30"/>
          <p:cNvSpPr txBox="1"/>
          <p:nvPr/>
        </p:nvSpPr>
        <p:spPr>
          <a:xfrm>
            <a:off x="2405634" y="3980338"/>
            <a:ext cx="393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4</a:t>
            </a:r>
            <a:endParaRPr b="1" sz="3300">
              <a:solidFill>
                <a:srgbClr val="D05C5C"/>
              </a:solidFill>
              <a:latin typeface="Exo"/>
              <a:ea typeface="Exo"/>
              <a:cs typeface="Exo"/>
              <a:sym typeface="Exo"/>
            </a:endParaRPr>
          </a:p>
        </p:txBody>
      </p:sp>
      <p:sp>
        <p:nvSpPr>
          <p:cNvPr id="190" name="Google Shape;190;p30"/>
          <p:cNvSpPr txBox="1"/>
          <p:nvPr/>
        </p:nvSpPr>
        <p:spPr>
          <a:xfrm>
            <a:off x="7934400" y="0"/>
            <a:ext cx="12858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pic>
        <p:nvPicPr>
          <p:cNvPr id="191" name="Google Shape;191;p30"/>
          <p:cNvPicPr preferRelativeResize="0"/>
          <p:nvPr/>
        </p:nvPicPr>
        <p:blipFill>
          <a:blip r:embed="rId3">
            <a:alphaModFix/>
          </a:blip>
          <a:stretch>
            <a:fillRect/>
          </a:stretch>
        </p:blipFill>
        <p:spPr>
          <a:xfrm>
            <a:off x="4552275" y="2486550"/>
            <a:ext cx="4439325" cy="2497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150375" y="243375"/>
            <a:ext cx="8520600" cy="5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Physiologic anatomy of cardiac muscle</a:t>
            </a:r>
            <a:endParaRPr b="1" sz="2520">
              <a:solidFill>
                <a:srgbClr val="D05C5C"/>
              </a:solidFill>
              <a:latin typeface="Bree Serif"/>
              <a:ea typeface="Bree Serif"/>
              <a:cs typeface="Bree Serif"/>
              <a:sym typeface="Bree Serif"/>
            </a:endParaRPr>
          </a:p>
        </p:txBody>
      </p:sp>
      <p:sp>
        <p:nvSpPr>
          <p:cNvPr id="197" name="Google Shape;197;p31"/>
          <p:cNvSpPr txBox="1"/>
          <p:nvPr/>
        </p:nvSpPr>
        <p:spPr>
          <a:xfrm>
            <a:off x="227100" y="823413"/>
            <a:ext cx="455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Cardiac muscle fibers are striated &amp; each muscle fiber is made up of: </a:t>
            </a:r>
            <a:endParaRPr b="1"/>
          </a:p>
        </p:txBody>
      </p:sp>
      <p:sp>
        <p:nvSpPr>
          <p:cNvPr id="198" name="Google Shape;198;p31"/>
          <p:cNvSpPr/>
          <p:nvPr/>
        </p:nvSpPr>
        <p:spPr>
          <a:xfrm>
            <a:off x="379500" y="150605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Sarcolemma</a:t>
            </a:r>
            <a:endParaRPr b="1" sz="1500">
              <a:latin typeface="Bree Serif"/>
              <a:ea typeface="Bree Serif"/>
              <a:cs typeface="Bree Serif"/>
              <a:sym typeface="Bree Serif"/>
            </a:endParaRPr>
          </a:p>
        </p:txBody>
      </p:sp>
      <p:sp>
        <p:nvSpPr>
          <p:cNvPr id="199" name="Google Shape;199;p31"/>
          <p:cNvSpPr txBox="1"/>
          <p:nvPr/>
        </p:nvSpPr>
        <p:spPr>
          <a:xfrm>
            <a:off x="152400" y="1332938"/>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1</a:t>
            </a:r>
            <a:endParaRPr b="1" sz="3300">
              <a:solidFill>
                <a:srgbClr val="D05C5C"/>
              </a:solidFill>
              <a:latin typeface="Exo"/>
              <a:ea typeface="Exo"/>
              <a:cs typeface="Exo"/>
              <a:sym typeface="Exo"/>
            </a:endParaRPr>
          </a:p>
        </p:txBody>
      </p:sp>
      <p:sp>
        <p:nvSpPr>
          <p:cNvPr id="200" name="Google Shape;200;p31"/>
          <p:cNvSpPr/>
          <p:nvPr/>
        </p:nvSpPr>
        <p:spPr>
          <a:xfrm>
            <a:off x="379500" y="3122600"/>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Bree Serif"/>
                <a:ea typeface="Bree Serif"/>
                <a:cs typeface="Bree Serif"/>
                <a:sym typeface="Bree Serif"/>
              </a:rPr>
              <a:t>Sarcoplasmic Reticulum</a:t>
            </a:r>
            <a:endParaRPr b="1" sz="1100">
              <a:latin typeface="Bree Serif"/>
              <a:ea typeface="Bree Serif"/>
              <a:cs typeface="Bree Serif"/>
              <a:sym typeface="Bree Serif"/>
            </a:endParaRPr>
          </a:p>
        </p:txBody>
      </p:sp>
      <p:sp>
        <p:nvSpPr>
          <p:cNvPr id="201" name="Google Shape;201;p31"/>
          <p:cNvSpPr txBox="1"/>
          <p:nvPr/>
        </p:nvSpPr>
        <p:spPr>
          <a:xfrm>
            <a:off x="152400" y="2949488"/>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3</a:t>
            </a:r>
            <a:endParaRPr b="1" sz="3300">
              <a:solidFill>
                <a:srgbClr val="D05C5C"/>
              </a:solidFill>
              <a:latin typeface="Exo"/>
              <a:ea typeface="Exo"/>
              <a:cs typeface="Exo"/>
              <a:sym typeface="Exo"/>
            </a:endParaRPr>
          </a:p>
        </p:txBody>
      </p:sp>
      <p:sp>
        <p:nvSpPr>
          <p:cNvPr id="202" name="Google Shape;202;p31"/>
          <p:cNvSpPr/>
          <p:nvPr/>
        </p:nvSpPr>
        <p:spPr>
          <a:xfrm>
            <a:off x="379500" y="2288338"/>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Sarcoplasm</a:t>
            </a:r>
            <a:endParaRPr b="1" sz="1500">
              <a:latin typeface="Bree Serif"/>
              <a:ea typeface="Bree Serif"/>
              <a:cs typeface="Bree Serif"/>
              <a:sym typeface="Bree Serif"/>
            </a:endParaRPr>
          </a:p>
        </p:txBody>
      </p:sp>
      <p:sp>
        <p:nvSpPr>
          <p:cNvPr id="203" name="Google Shape;203;p31"/>
          <p:cNvSpPr txBox="1"/>
          <p:nvPr/>
        </p:nvSpPr>
        <p:spPr>
          <a:xfrm>
            <a:off x="152400" y="2115225"/>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2</a:t>
            </a:r>
            <a:endParaRPr b="1" sz="3300">
              <a:solidFill>
                <a:srgbClr val="D05C5C"/>
              </a:solidFill>
              <a:latin typeface="Exo"/>
              <a:ea typeface="Exo"/>
              <a:cs typeface="Exo"/>
              <a:sym typeface="Exo"/>
            </a:endParaRPr>
          </a:p>
        </p:txBody>
      </p:sp>
      <p:sp>
        <p:nvSpPr>
          <p:cNvPr id="204" name="Google Shape;204;p31"/>
          <p:cNvSpPr/>
          <p:nvPr/>
        </p:nvSpPr>
        <p:spPr>
          <a:xfrm>
            <a:off x="379500" y="3956875"/>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Bree Serif"/>
                <a:ea typeface="Bree Serif"/>
                <a:cs typeface="Bree Serif"/>
                <a:sym typeface="Bree Serif"/>
              </a:rPr>
              <a:t>Transverse Tubules</a:t>
            </a:r>
            <a:endParaRPr b="1" sz="1000">
              <a:latin typeface="Bree Serif"/>
              <a:ea typeface="Bree Serif"/>
              <a:cs typeface="Bree Serif"/>
              <a:sym typeface="Bree Serif"/>
            </a:endParaRPr>
          </a:p>
        </p:txBody>
      </p:sp>
      <p:sp>
        <p:nvSpPr>
          <p:cNvPr id="205" name="Google Shape;205;p31"/>
          <p:cNvSpPr txBox="1"/>
          <p:nvPr/>
        </p:nvSpPr>
        <p:spPr>
          <a:xfrm>
            <a:off x="152400" y="378376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4</a:t>
            </a:r>
            <a:endParaRPr b="1" sz="3300">
              <a:solidFill>
                <a:srgbClr val="D05C5C"/>
              </a:solidFill>
              <a:latin typeface="Exo"/>
              <a:ea typeface="Exo"/>
              <a:cs typeface="Exo"/>
              <a:sym typeface="Exo"/>
            </a:endParaRPr>
          </a:p>
        </p:txBody>
      </p:sp>
      <p:sp>
        <p:nvSpPr>
          <p:cNvPr id="206" name="Google Shape;206;p31"/>
          <p:cNvSpPr/>
          <p:nvPr/>
        </p:nvSpPr>
        <p:spPr>
          <a:xfrm>
            <a:off x="3047700" y="1843113"/>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Myofibril</a:t>
            </a:r>
            <a:endParaRPr b="1" sz="1500">
              <a:latin typeface="Bree Serif"/>
              <a:ea typeface="Bree Serif"/>
              <a:cs typeface="Bree Serif"/>
              <a:sym typeface="Bree Serif"/>
            </a:endParaRPr>
          </a:p>
        </p:txBody>
      </p:sp>
      <p:sp>
        <p:nvSpPr>
          <p:cNvPr id="207" name="Google Shape;207;p31"/>
          <p:cNvSpPr txBox="1"/>
          <p:nvPr/>
        </p:nvSpPr>
        <p:spPr>
          <a:xfrm>
            <a:off x="2820600" y="1670000"/>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5</a:t>
            </a:r>
            <a:endParaRPr b="1" sz="3300">
              <a:solidFill>
                <a:srgbClr val="D05C5C"/>
              </a:solidFill>
              <a:latin typeface="Exo"/>
              <a:ea typeface="Exo"/>
              <a:cs typeface="Exo"/>
              <a:sym typeface="Exo"/>
            </a:endParaRPr>
          </a:p>
        </p:txBody>
      </p:sp>
      <p:sp>
        <p:nvSpPr>
          <p:cNvPr id="208" name="Google Shape;208;p31"/>
          <p:cNvSpPr/>
          <p:nvPr/>
        </p:nvSpPr>
        <p:spPr>
          <a:xfrm>
            <a:off x="3047700" y="3407638"/>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Sarcomere</a:t>
            </a:r>
            <a:endParaRPr b="1" sz="1500">
              <a:latin typeface="Bree Serif"/>
              <a:ea typeface="Bree Serif"/>
              <a:cs typeface="Bree Serif"/>
              <a:sym typeface="Bree Serif"/>
            </a:endParaRPr>
          </a:p>
        </p:txBody>
      </p:sp>
      <p:sp>
        <p:nvSpPr>
          <p:cNvPr id="209" name="Google Shape;209;p31"/>
          <p:cNvSpPr txBox="1"/>
          <p:nvPr/>
        </p:nvSpPr>
        <p:spPr>
          <a:xfrm>
            <a:off x="2820600" y="3234525"/>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7</a:t>
            </a:r>
            <a:endParaRPr b="1" sz="3300">
              <a:solidFill>
                <a:srgbClr val="D05C5C"/>
              </a:solidFill>
              <a:latin typeface="Exo"/>
              <a:ea typeface="Exo"/>
              <a:cs typeface="Exo"/>
              <a:sym typeface="Exo"/>
            </a:endParaRPr>
          </a:p>
        </p:txBody>
      </p:sp>
      <p:sp>
        <p:nvSpPr>
          <p:cNvPr id="210" name="Google Shape;210;p31"/>
          <p:cNvSpPr/>
          <p:nvPr/>
        </p:nvSpPr>
        <p:spPr>
          <a:xfrm>
            <a:off x="3047700" y="2625375"/>
            <a:ext cx="16746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Bree Serif"/>
                <a:ea typeface="Bree Serif"/>
                <a:cs typeface="Bree Serif"/>
                <a:sym typeface="Bree Serif"/>
              </a:rPr>
              <a:t>Myofilaments</a:t>
            </a:r>
            <a:endParaRPr b="1" sz="1500">
              <a:latin typeface="Bree Serif"/>
              <a:ea typeface="Bree Serif"/>
              <a:cs typeface="Bree Serif"/>
              <a:sym typeface="Bree Serif"/>
            </a:endParaRPr>
          </a:p>
        </p:txBody>
      </p:sp>
      <p:sp>
        <p:nvSpPr>
          <p:cNvPr id="211" name="Google Shape;211;p31"/>
          <p:cNvSpPr txBox="1"/>
          <p:nvPr/>
        </p:nvSpPr>
        <p:spPr>
          <a:xfrm>
            <a:off x="2820600" y="245226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05C5C"/>
                </a:solidFill>
                <a:latin typeface="Exo"/>
                <a:ea typeface="Exo"/>
                <a:cs typeface="Exo"/>
                <a:sym typeface="Exo"/>
              </a:rPr>
              <a:t>6</a:t>
            </a:r>
            <a:endParaRPr b="1" sz="3300">
              <a:solidFill>
                <a:srgbClr val="D05C5C"/>
              </a:solidFill>
              <a:latin typeface="Exo"/>
              <a:ea typeface="Exo"/>
              <a:cs typeface="Exo"/>
              <a:sym typeface="Exo"/>
            </a:endParaRPr>
          </a:p>
        </p:txBody>
      </p:sp>
      <p:pic>
        <p:nvPicPr>
          <p:cNvPr id="212" name="Google Shape;212;p31"/>
          <p:cNvPicPr preferRelativeResize="0"/>
          <p:nvPr/>
        </p:nvPicPr>
        <p:blipFill rotWithShape="1">
          <a:blip r:embed="rId3">
            <a:alphaModFix/>
          </a:blip>
          <a:srcRect b="7252" l="0" r="0" t="0"/>
          <a:stretch/>
        </p:blipFill>
        <p:spPr>
          <a:xfrm>
            <a:off x="5273375" y="2836130"/>
            <a:ext cx="3216850" cy="2237720"/>
          </a:xfrm>
          <a:prstGeom prst="rect">
            <a:avLst/>
          </a:prstGeom>
          <a:noFill/>
          <a:ln>
            <a:noFill/>
          </a:ln>
        </p:spPr>
      </p:pic>
      <p:pic>
        <p:nvPicPr>
          <p:cNvPr id="213" name="Google Shape;213;p31"/>
          <p:cNvPicPr preferRelativeResize="0"/>
          <p:nvPr/>
        </p:nvPicPr>
        <p:blipFill rotWithShape="1">
          <a:blip r:embed="rId4">
            <a:alphaModFix/>
          </a:blip>
          <a:srcRect b="6480" l="0" r="0" t="0"/>
          <a:stretch/>
        </p:blipFill>
        <p:spPr>
          <a:xfrm>
            <a:off x="5263026" y="777151"/>
            <a:ext cx="3216850" cy="2412625"/>
          </a:xfrm>
          <a:prstGeom prst="rect">
            <a:avLst/>
          </a:prstGeom>
          <a:noFill/>
          <a:ln>
            <a:noFill/>
          </a:ln>
        </p:spPr>
      </p:pic>
      <p:sp>
        <p:nvSpPr>
          <p:cNvPr id="214" name="Google Shape;214;p31"/>
          <p:cNvSpPr txBox="1"/>
          <p:nvPr/>
        </p:nvSpPr>
        <p:spPr>
          <a:xfrm>
            <a:off x="152400" y="1809475"/>
            <a:ext cx="251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M</a:t>
            </a:r>
            <a:r>
              <a:rPr lang="en" sz="1100">
                <a:latin typeface="Bree Serif"/>
                <a:ea typeface="Bree Serif"/>
                <a:cs typeface="Bree Serif"/>
                <a:sym typeface="Bree Serif"/>
              </a:rPr>
              <a:t>uscle fiber plasma (cell) membrane</a:t>
            </a:r>
            <a:endParaRPr sz="1100">
              <a:latin typeface="Bree Serif"/>
              <a:ea typeface="Bree Serif"/>
              <a:cs typeface="Bree Serif"/>
              <a:sym typeface="Bree Serif"/>
            </a:endParaRPr>
          </a:p>
        </p:txBody>
      </p:sp>
      <p:sp>
        <p:nvSpPr>
          <p:cNvPr id="215" name="Google Shape;215;p31"/>
          <p:cNvSpPr txBox="1"/>
          <p:nvPr/>
        </p:nvSpPr>
        <p:spPr>
          <a:xfrm>
            <a:off x="152400" y="2621625"/>
            <a:ext cx="1901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T</a:t>
            </a:r>
            <a:r>
              <a:rPr lang="en" sz="1100">
                <a:latin typeface="Bree Serif"/>
                <a:ea typeface="Bree Serif"/>
                <a:cs typeface="Bree Serif"/>
                <a:sym typeface="Bree Serif"/>
              </a:rPr>
              <a:t>he muscle fiber cytoplasm</a:t>
            </a:r>
            <a:endParaRPr sz="1100">
              <a:latin typeface="Bree Serif"/>
              <a:ea typeface="Bree Serif"/>
              <a:cs typeface="Bree Serif"/>
              <a:sym typeface="Bree Serif"/>
            </a:endParaRPr>
          </a:p>
        </p:txBody>
      </p:sp>
      <p:sp>
        <p:nvSpPr>
          <p:cNvPr id="216" name="Google Shape;216;p31"/>
          <p:cNvSpPr txBox="1"/>
          <p:nvPr/>
        </p:nvSpPr>
        <p:spPr>
          <a:xfrm>
            <a:off x="152400" y="3509975"/>
            <a:ext cx="2519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Smooth endoplasmic reticulum (SER)</a:t>
            </a:r>
            <a:endParaRPr sz="1100">
              <a:latin typeface="Bree Serif"/>
              <a:ea typeface="Bree Serif"/>
              <a:cs typeface="Bree Serif"/>
              <a:sym typeface="Bree Serif"/>
            </a:endParaRPr>
          </a:p>
        </p:txBody>
      </p:sp>
      <p:sp>
        <p:nvSpPr>
          <p:cNvPr id="217" name="Google Shape;217;p31"/>
          <p:cNvSpPr txBox="1"/>
          <p:nvPr/>
        </p:nvSpPr>
        <p:spPr>
          <a:xfrm>
            <a:off x="152400" y="4322125"/>
            <a:ext cx="239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T</a:t>
            </a:r>
            <a:r>
              <a:rPr lang="en" sz="1100">
                <a:latin typeface="Bree Serif"/>
                <a:ea typeface="Bree Serif"/>
                <a:cs typeface="Bree Serif"/>
                <a:sym typeface="Bree Serif"/>
              </a:rPr>
              <a:t>ubules formed by invaginations </a:t>
            </a:r>
            <a:endParaRPr sz="1100">
              <a:latin typeface="Bree Serif"/>
              <a:ea typeface="Bree Serif"/>
              <a:cs typeface="Bree Serif"/>
              <a:sym typeface="Bree Serif"/>
            </a:endParaRPr>
          </a:p>
          <a:p>
            <a:pPr indent="0" lvl="0" marL="0" rtl="0" algn="l">
              <a:spcBef>
                <a:spcPts val="0"/>
              </a:spcBef>
              <a:spcAft>
                <a:spcPts val="0"/>
              </a:spcAft>
              <a:buNone/>
            </a:pPr>
            <a:r>
              <a:rPr lang="en" sz="1100">
                <a:latin typeface="Bree Serif"/>
                <a:ea typeface="Bree Serif"/>
                <a:cs typeface="Bree Serif"/>
                <a:sym typeface="Bree Serif"/>
              </a:rPr>
              <a:t>of the sarcolemma and flanked by the sarcoplasmic reticulum</a:t>
            </a:r>
            <a:endParaRPr sz="1100">
              <a:latin typeface="Bree Serif"/>
              <a:ea typeface="Bree Serif"/>
              <a:cs typeface="Bree Serif"/>
              <a:sym typeface="Bree Serif"/>
            </a:endParaRPr>
          </a:p>
        </p:txBody>
      </p:sp>
      <p:sp>
        <p:nvSpPr>
          <p:cNvPr id="218" name="Google Shape;218;p31"/>
          <p:cNvSpPr txBox="1"/>
          <p:nvPr/>
        </p:nvSpPr>
        <p:spPr>
          <a:xfrm>
            <a:off x="2843400" y="3804475"/>
            <a:ext cx="2031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T</a:t>
            </a:r>
            <a:r>
              <a:rPr lang="en" sz="1100">
                <a:latin typeface="Bree Serif"/>
                <a:ea typeface="Bree Serif"/>
                <a:cs typeface="Bree Serif"/>
                <a:sym typeface="Bree Serif"/>
              </a:rPr>
              <a:t>he smallest contractile unit </a:t>
            </a:r>
            <a:endParaRPr sz="1100">
              <a:latin typeface="Bree Serif"/>
              <a:ea typeface="Bree Serif"/>
              <a:cs typeface="Bree Serif"/>
              <a:sym typeface="Bree Serif"/>
            </a:endParaRPr>
          </a:p>
          <a:p>
            <a:pPr indent="0" lvl="0" marL="0" rtl="0" algn="l">
              <a:spcBef>
                <a:spcPts val="0"/>
              </a:spcBef>
              <a:spcAft>
                <a:spcPts val="0"/>
              </a:spcAft>
              <a:buNone/>
            </a:pPr>
            <a:r>
              <a:rPr lang="en" sz="1100">
                <a:latin typeface="Bree Serif"/>
                <a:ea typeface="Bree Serif"/>
                <a:cs typeface="Bree Serif"/>
                <a:sym typeface="Bree Serif"/>
              </a:rPr>
              <a:t>of a muscle fiber, a compartment of myofibrils</a:t>
            </a:r>
            <a:endParaRPr sz="1100">
              <a:latin typeface="Bree Serif"/>
              <a:ea typeface="Bree Serif"/>
              <a:cs typeface="Bree Serif"/>
              <a:sym typeface="Bree Serif"/>
            </a:endParaRPr>
          </a:p>
        </p:txBody>
      </p:sp>
      <p:sp>
        <p:nvSpPr>
          <p:cNvPr id="219" name="Google Shape;219;p31"/>
          <p:cNvSpPr txBox="1"/>
          <p:nvPr/>
        </p:nvSpPr>
        <p:spPr>
          <a:xfrm>
            <a:off x="7990800" y="0"/>
            <a:ext cx="12294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C27BA0"/>
                </a:solidFill>
                <a:latin typeface="Bree Serif"/>
                <a:ea typeface="Bree Serif"/>
                <a:cs typeface="Bree Serif"/>
                <a:sym typeface="Bree Serif"/>
              </a:rPr>
              <a:t>Girl’s Slides</a:t>
            </a:r>
            <a:endParaRPr sz="1600">
              <a:solidFill>
                <a:srgbClr val="C27BA0"/>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173975" y="47100"/>
            <a:ext cx="64893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Primary function of cardiovascular system</a:t>
            </a:r>
            <a:endParaRPr b="1" sz="2720">
              <a:solidFill>
                <a:srgbClr val="D05C5C"/>
              </a:solidFill>
              <a:latin typeface="Bree Serif"/>
              <a:ea typeface="Bree Serif"/>
              <a:cs typeface="Bree Serif"/>
              <a:sym typeface="Bree Serif"/>
            </a:endParaRPr>
          </a:p>
        </p:txBody>
      </p:sp>
      <p:sp>
        <p:nvSpPr>
          <p:cNvPr id="225" name="Google Shape;225;p32"/>
          <p:cNvSpPr txBox="1"/>
          <p:nvPr/>
        </p:nvSpPr>
        <p:spPr>
          <a:xfrm>
            <a:off x="173975" y="687925"/>
            <a:ext cx="4271700" cy="4540800"/>
          </a:xfrm>
          <a:prstGeom prst="rect">
            <a:avLst/>
          </a:prstGeom>
          <a:noFill/>
          <a:ln>
            <a:noFill/>
          </a:ln>
        </p:spPr>
        <p:txBody>
          <a:bodyPr anchorCtr="0" anchor="t" bIns="91425" lIns="91425" spcFirstLastPara="1" rIns="91425" wrap="square" tIns="91425">
            <a:spAutoFit/>
          </a:bodyPr>
          <a:lstStyle/>
          <a:p>
            <a:pPr indent="-138112" lvl="0" marL="176212" rtl="0" algn="l">
              <a:spcBef>
                <a:spcPts val="0"/>
              </a:spcBef>
              <a:spcAft>
                <a:spcPts val="0"/>
              </a:spcAft>
              <a:buClr>
                <a:srgbClr val="6FA8DC"/>
              </a:buClr>
              <a:buSzPts val="1200"/>
              <a:buFont typeface="Bree Serif"/>
              <a:buChar char="•"/>
            </a:pPr>
            <a:r>
              <a:rPr lang="en" sz="1200">
                <a:solidFill>
                  <a:srgbClr val="6FA8DC"/>
                </a:solidFill>
                <a:latin typeface="Bree Serif"/>
                <a:ea typeface="Bree Serif"/>
                <a:cs typeface="Bree Serif"/>
                <a:sym typeface="Bree Serif"/>
              </a:rPr>
              <a:t>Cardiac muscle fibers are </a:t>
            </a:r>
            <a:r>
              <a:rPr b="1" lang="en" sz="1200">
                <a:solidFill>
                  <a:srgbClr val="6FA8DC"/>
                </a:solidFill>
                <a:latin typeface="Bree Serif"/>
                <a:ea typeface="Bree Serif"/>
                <a:cs typeface="Bree Serif"/>
                <a:sym typeface="Bree Serif"/>
              </a:rPr>
              <a:t>striated</a:t>
            </a:r>
            <a:r>
              <a:rPr lang="en" sz="1200">
                <a:solidFill>
                  <a:srgbClr val="6FA8DC"/>
                </a:solidFill>
                <a:latin typeface="Bree Serif"/>
                <a:ea typeface="Bree Serif"/>
                <a:cs typeface="Bree Serif"/>
                <a:sym typeface="Bree Serif"/>
              </a:rPr>
              <a:t> in appearance </a:t>
            </a:r>
            <a:endParaRPr sz="1200">
              <a:solidFill>
                <a:srgbClr val="6FA8DC"/>
              </a:solidFill>
              <a:latin typeface="Bree Serif"/>
              <a:ea typeface="Bree Serif"/>
              <a:cs typeface="Bree Serif"/>
              <a:sym typeface="Bree Serif"/>
            </a:endParaRPr>
          </a:p>
          <a:p>
            <a:pPr indent="-138112" lvl="0" marL="176212" rtl="0" algn="l">
              <a:spcBef>
                <a:spcPts val="0"/>
              </a:spcBef>
              <a:spcAft>
                <a:spcPts val="0"/>
              </a:spcAft>
              <a:buClr>
                <a:srgbClr val="6FA8DC"/>
              </a:buClr>
              <a:buSzPts val="1200"/>
              <a:buFont typeface="Bree Serif"/>
              <a:buChar char="•"/>
            </a:pPr>
            <a:r>
              <a:rPr b="1" lang="en" sz="1200">
                <a:solidFill>
                  <a:srgbClr val="6FA8DC"/>
                </a:solidFill>
                <a:latin typeface="Bree Serif"/>
                <a:ea typeface="Bree Serif"/>
                <a:cs typeface="Bree Serif"/>
                <a:sym typeface="Bree Serif"/>
              </a:rPr>
              <a:t>Functional unit is called Sarcomere </a:t>
            </a:r>
            <a:endParaRPr b="1" sz="1200">
              <a:solidFill>
                <a:srgbClr val="6FA8DC"/>
              </a:solidFill>
              <a:latin typeface="Bree Serif"/>
              <a:ea typeface="Bree Serif"/>
              <a:cs typeface="Bree Serif"/>
              <a:sym typeface="Bree Serif"/>
            </a:endParaRPr>
          </a:p>
          <a:p>
            <a:pPr indent="0" lvl="0" marL="457200" rtl="0" algn="l">
              <a:spcBef>
                <a:spcPts val="0"/>
              </a:spcBef>
              <a:spcAft>
                <a:spcPts val="0"/>
              </a:spcAft>
              <a:buNone/>
            </a:pPr>
            <a:r>
              <a:t/>
            </a:r>
            <a:endParaRPr sz="1200">
              <a:solidFill>
                <a:srgbClr val="6FA8DC"/>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1-Fibers are </a:t>
            </a:r>
            <a:r>
              <a:rPr lang="en" sz="1300">
                <a:solidFill>
                  <a:srgbClr val="FF0000"/>
                </a:solidFill>
                <a:latin typeface="Bree Serif"/>
                <a:ea typeface="Bree Serif"/>
                <a:cs typeface="Bree Serif"/>
                <a:sym typeface="Bree Serif"/>
              </a:rPr>
              <a:t>branched; </a:t>
            </a:r>
            <a:r>
              <a:rPr lang="en" sz="1300">
                <a:solidFill>
                  <a:schemeClr val="dk1"/>
                </a:solidFill>
                <a:latin typeface="Bree Serif"/>
                <a:ea typeface="Bree Serif"/>
                <a:cs typeface="Bree Serif"/>
                <a:sym typeface="Bree Serif"/>
              </a:rPr>
              <a:t>connect to one another at </a:t>
            </a:r>
            <a:r>
              <a:rPr i="1" lang="en" sz="1300">
                <a:solidFill>
                  <a:srgbClr val="FF0000"/>
                </a:solidFill>
                <a:latin typeface="Bree Serif"/>
                <a:ea typeface="Bree Serif"/>
                <a:cs typeface="Bree Serif"/>
                <a:sym typeface="Bree Serif"/>
              </a:rPr>
              <a:t>intercalated discs</a:t>
            </a:r>
            <a:r>
              <a:rPr lang="en" sz="1300">
                <a:solidFill>
                  <a:srgbClr val="FF0000"/>
                </a:solidFill>
                <a:latin typeface="Bree Serif"/>
                <a:ea typeface="Bree Serif"/>
                <a:cs typeface="Bree Serif"/>
                <a:sym typeface="Bree Serif"/>
              </a:rPr>
              <a:t>.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2-The discs contain several </a:t>
            </a:r>
            <a:r>
              <a:rPr b="1" lang="en" sz="1300">
                <a:solidFill>
                  <a:srgbClr val="FF0000"/>
                </a:solidFill>
                <a:latin typeface="Bree Serif"/>
                <a:ea typeface="Bree Serif"/>
                <a:cs typeface="Bree Serif"/>
                <a:sym typeface="Bree Serif"/>
              </a:rPr>
              <a:t>Gap Junctions</a:t>
            </a:r>
            <a:endParaRPr b="1" sz="1300">
              <a:solidFill>
                <a:srgbClr val="FF0000"/>
              </a:solidFill>
              <a:latin typeface="Bree Serif"/>
              <a:ea typeface="Bree Serif"/>
              <a:cs typeface="Bree Serif"/>
              <a:sym typeface="Bree Serif"/>
            </a:endParaRPr>
          </a:p>
          <a:p>
            <a:pPr indent="0" lvl="0" marL="0" rtl="0" algn="l">
              <a:spcBef>
                <a:spcPts val="0"/>
              </a:spcBef>
              <a:spcAft>
                <a:spcPts val="0"/>
              </a:spcAft>
              <a:buNone/>
            </a:pPr>
            <a:r>
              <a:t/>
            </a:r>
            <a:endParaRPr b="1" sz="1300">
              <a:solidFill>
                <a:srgbClr val="FF0000"/>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3-Nuclei are </a:t>
            </a:r>
            <a:r>
              <a:rPr lang="en" sz="1300">
                <a:solidFill>
                  <a:srgbClr val="FF0000"/>
                </a:solidFill>
                <a:latin typeface="Bree Serif"/>
                <a:ea typeface="Bree Serif"/>
                <a:cs typeface="Bree Serif"/>
                <a:sym typeface="Bree Serif"/>
              </a:rPr>
              <a:t>centrally located</a:t>
            </a:r>
            <a:endParaRPr sz="1300">
              <a:solidFill>
                <a:srgbClr val="FF0000"/>
              </a:solidFill>
              <a:latin typeface="Bree Serif"/>
              <a:ea typeface="Bree Serif"/>
              <a:cs typeface="Bree Serif"/>
              <a:sym typeface="Bree Serif"/>
            </a:endParaRPr>
          </a:p>
          <a:p>
            <a:pPr indent="0" lvl="0" marL="0" rtl="0" algn="l">
              <a:spcBef>
                <a:spcPts val="0"/>
              </a:spcBef>
              <a:spcAft>
                <a:spcPts val="0"/>
              </a:spcAft>
              <a:buNone/>
            </a:pPr>
            <a:r>
              <a:t/>
            </a:r>
            <a:endParaRPr sz="1300">
              <a:solidFill>
                <a:srgbClr val="FF0000"/>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4-Abundant </a:t>
            </a:r>
            <a:r>
              <a:rPr lang="en" sz="1300">
                <a:solidFill>
                  <a:srgbClr val="FF0000"/>
                </a:solidFill>
                <a:latin typeface="Bree Serif"/>
                <a:ea typeface="Bree Serif"/>
                <a:cs typeface="Bree Serif"/>
                <a:sym typeface="Bree Serif"/>
              </a:rPr>
              <a:t>Mitochondria</a:t>
            </a:r>
            <a:endParaRPr sz="1300">
              <a:solidFill>
                <a:srgbClr val="FF0000"/>
              </a:solidFill>
              <a:latin typeface="Bree Serif"/>
              <a:ea typeface="Bree Serif"/>
              <a:cs typeface="Bree Serif"/>
              <a:sym typeface="Bree Serif"/>
            </a:endParaRPr>
          </a:p>
          <a:p>
            <a:pPr indent="0" lvl="0" marL="0" rtl="0" algn="l">
              <a:spcBef>
                <a:spcPts val="0"/>
              </a:spcBef>
              <a:spcAft>
                <a:spcPts val="0"/>
              </a:spcAft>
              <a:buNone/>
            </a:pPr>
            <a:r>
              <a:t/>
            </a:r>
            <a:endParaRPr sz="1300">
              <a:solidFill>
                <a:srgbClr val="FF0000"/>
              </a:solidFill>
              <a:latin typeface="Bree Serif"/>
              <a:ea typeface="Bree Serif"/>
              <a:cs typeface="Bree Serif"/>
              <a:sym typeface="Bree Serif"/>
            </a:endParaRPr>
          </a:p>
          <a:p>
            <a:pPr indent="0" lvl="0" marL="0" rtl="0" algn="l">
              <a:spcBef>
                <a:spcPts val="0"/>
              </a:spcBef>
              <a:spcAft>
                <a:spcPts val="0"/>
              </a:spcAft>
              <a:buNone/>
            </a:pPr>
            <a:r>
              <a:rPr lang="en" sz="1300">
                <a:solidFill>
                  <a:srgbClr val="FF0000"/>
                </a:solidFill>
                <a:latin typeface="Bree Serif"/>
                <a:ea typeface="Bree Serif"/>
                <a:cs typeface="Bree Serif"/>
                <a:sym typeface="Bree Serif"/>
              </a:rPr>
              <a:t>6-Sarcoplasmic Reticulum </a:t>
            </a:r>
            <a:r>
              <a:rPr lang="en" sz="1300">
                <a:solidFill>
                  <a:schemeClr val="dk1"/>
                </a:solidFill>
                <a:latin typeface="Bree Serif"/>
                <a:ea typeface="Bree Serif"/>
                <a:cs typeface="Bree Serif"/>
                <a:sym typeface="Bree Serif"/>
              </a:rPr>
              <a:t>is less abundant than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in skeletal muscle, but greater in density than smooth muscle</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7-</a:t>
            </a:r>
            <a:r>
              <a:rPr b="1" lang="en" sz="1300">
                <a:solidFill>
                  <a:schemeClr val="dk1"/>
                </a:solidFill>
                <a:latin typeface="Bree Serif"/>
                <a:ea typeface="Bree Serif"/>
                <a:cs typeface="Bree Serif"/>
                <a:sym typeface="Bree Serif"/>
              </a:rPr>
              <a:t>Sarcolemma: </a:t>
            </a:r>
            <a:r>
              <a:rPr b="1" lang="en" sz="1300">
                <a:solidFill>
                  <a:srgbClr val="FF0000"/>
                </a:solidFill>
                <a:latin typeface="Bree Serif"/>
                <a:ea typeface="Bree Serif"/>
                <a:cs typeface="Bree Serif"/>
                <a:sym typeface="Bree Serif"/>
              </a:rPr>
              <a:t>Has specialized ion channels </a:t>
            </a:r>
            <a:r>
              <a:rPr b="1" lang="en" sz="1300">
                <a:solidFill>
                  <a:schemeClr val="dk1"/>
                </a:solidFill>
                <a:latin typeface="Bree Serif"/>
                <a:ea typeface="Bree Serif"/>
                <a:cs typeface="Bree Serif"/>
                <a:sym typeface="Bree Serif"/>
              </a:rPr>
              <a:t>that </a:t>
            </a:r>
            <a:endParaRPr b="1" sz="1300">
              <a:solidFill>
                <a:schemeClr val="dk1"/>
              </a:solidFill>
              <a:latin typeface="Bree Serif"/>
              <a:ea typeface="Bree Serif"/>
              <a:cs typeface="Bree Serif"/>
              <a:sym typeface="Bree Serif"/>
            </a:endParaRPr>
          </a:p>
          <a:p>
            <a:pPr indent="0" lvl="0" marL="0" rtl="0" algn="l">
              <a:spcBef>
                <a:spcPts val="0"/>
              </a:spcBef>
              <a:spcAft>
                <a:spcPts val="0"/>
              </a:spcAft>
              <a:buNone/>
            </a:pPr>
            <a:r>
              <a:rPr b="1" lang="en" sz="1300">
                <a:solidFill>
                  <a:schemeClr val="dk1"/>
                </a:solidFill>
                <a:latin typeface="Bree Serif"/>
                <a:ea typeface="Bree Serif"/>
                <a:cs typeface="Bree Serif"/>
                <a:sym typeface="Bree Serif"/>
              </a:rPr>
              <a:t>skeletal muscle does not ( - voltage-gated Ca2+ channels)</a:t>
            </a:r>
            <a:endParaRPr b="1" sz="13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8-Fibers are not anchored at ends; allows </a:t>
            </a:r>
            <a:endParaRPr sz="13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300">
                <a:solidFill>
                  <a:schemeClr val="dk1"/>
                </a:solidFill>
                <a:latin typeface="Bree Serif"/>
                <a:ea typeface="Bree Serif"/>
                <a:cs typeface="Bree Serif"/>
                <a:sym typeface="Bree Serif"/>
              </a:rPr>
              <a:t>for greater sarcomere shortening and lengthening</a:t>
            </a:r>
            <a:endParaRPr sz="1200">
              <a:solidFill>
                <a:schemeClr val="dk1"/>
              </a:solidFill>
              <a:latin typeface="Bree Serif"/>
              <a:ea typeface="Bree Serif"/>
              <a:cs typeface="Bree Serif"/>
              <a:sym typeface="Bree Serif"/>
            </a:endParaRPr>
          </a:p>
        </p:txBody>
      </p:sp>
      <p:pic>
        <p:nvPicPr>
          <p:cNvPr id="226" name="Google Shape;226;p32"/>
          <p:cNvPicPr preferRelativeResize="0"/>
          <p:nvPr/>
        </p:nvPicPr>
        <p:blipFill rotWithShape="1">
          <a:blip r:embed="rId3">
            <a:alphaModFix/>
          </a:blip>
          <a:srcRect b="0" l="20884" r="20254" t="0"/>
          <a:stretch/>
        </p:blipFill>
        <p:spPr>
          <a:xfrm>
            <a:off x="3995225" y="876075"/>
            <a:ext cx="2062024" cy="2333245"/>
          </a:xfrm>
          <a:prstGeom prst="rect">
            <a:avLst/>
          </a:prstGeom>
          <a:noFill/>
          <a:ln cap="flat" cmpd="sng" w="9525">
            <a:solidFill>
              <a:srgbClr val="6FA8DC"/>
            </a:solidFill>
            <a:prstDash val="solid"/>
            <a:round/>
            <a:headEnd len="sm" w="sm" type="none"/>
            <a:tailEnd len="sm" w="sm" type="none"/>
          </a:ln>
        </p:spPr>
      </p:pic>
      <p:pic>
        <p:nvPicPr>
          <p:cNvPr descr="Cardiac Muscle - Cellular Physiology of Skeletal, Cardiac, and Smooth Muscle  - Medical Physiology, 3rd Edition" id="227" name="Google Shape;227;p32"/>
          <p:cNvPicPr preferRelativeResize="0"/>
          <p:nvPr/>
        </p:nvPicPr>
        <p:blipFill rotWithShape="1">
          <a:blip r:embed="rId4">
            <a:alphaModFix/>
          </a:blip>
          <a:srcRect b="0" l="10007" r="0" t="0"/>
          <a:stretch/>
        </p:blipFill>
        <p:spPr>
          <a:xfrm>
            <a:off x="6057250" y="613800"/>
            <a:ext cx="2874124" cy="3396551"/>
          </a:xfrm>
          <a:prstGeom prst="rect">
            <a:avLst/>
          </a:prstGeom>
          <a:noFill/>
          <a:ln cap="flat" cmpd="sng" w="9525">
            <a:solidFill>
              <a:srgbClr val="C27BA0"/>
            </a:solidFill>
            <a:prstDash val="solid"/>
            <a:round/>
            <a:headEnd len="sm" w="sm" type="none"/>
            <a:tailEnd len="sm" w="sm" type="none"/>
          </a:ln>
        </p:spPr>
      </p:pic>
      <p:cxnSp>
        <p:nvCxnSpPr>
          <p:cNvPr id="228" name="Google Shape;228;p32"/>
          <p:cNvCxnSpPr/>
          <p:nvPr/>
        </p:nvCxnSpPr>
        <p:spPr>
          <a:xfrm>
            <a:off x="6762750" y="2846925"/>
            <a:ext cx="1926000" cy="17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p:nvPr/>
        </p:nvSpPr>
        <p:spPr>
          <a:xfrm>
            <a:off x="4141116" y="3466113"/>
            <a:ext cx="4690500" cy="1495200"/>
          </a:xfrm>
          <a:prstGeom prst="roundRect">
            <a:avLst>
              <a:gd fmla="val 16667" name="adj"/>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
        <p:nvSpPr>
          <p:cNvPr id="234" name="Google Shape;234;p33"/>
          <p:cNvSpPr txBox="1"/>
          <p:nvPr>
            <p:ph type="title"/>
          </p:nvPr>
        </p:nvSpPr>
        <p:spPr>
          <a:xfrm>
            <a:off x="150375" y="193550"/>
            <a:ext cx="3774300" cy="5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Cardiac Muscle</a:t>
            </a:r>
            <a:endParaRPr b="1" sz="2720">
              <a:solidFill>
                <a:srgbClr val="D05C5C"/>
              </a:solidFill>
              <a:latin typeface="Bree Serif"/>
              <a:ea typeface="Bree Serif"/>
              <a:cs typeface="Bree Serif"/>
              <a:sym typeface="Bree Serif"/>
            </a:endParaRPr>
          </a:p>
        </p:txBody>
      </p:sp>
      <p:pic>
        <p:nvPicPr>
          <p:cNvPr descr="https://www.frontiersin.org/files/Articles/419095/fphys-09-01773-HTML-r1/image_m/fphys-09-01773-g001.jpg" id="235" name="Google Shape;235;p33"/>
          <p:cNvPicPr preferRelativeResize="0"/>
          <p:nvPr/>
        </p:nvPicPr>
        <p:blipFill rotWithShape="1">
          <a:blip r:embed="rId3">
            <a:alphaModFix/>
          </a:blip>
          <a:srcRect b="35728" l="0" r="0" t="30372"/>
          <a:stretch/>
        </p:blipFill>
        <p:spPr>
          <a:xfrm>
            <a:off x="4418225" y="2448025"/>
            <a:ext cx="1999100" cy="907225"/>
          </a:xfrm>
          <a:prstGeom prst="rect">
            <a:avLst/>
          </a:prstGeom>
          <a:noFill/>
          <a:ln cap="flat" cmpd="sng" w="9525">
            <a:solidFill>
              <a:srgbClr val="C27BA0"/>
            </a:solidFill>
            <a:prstDash val="solid"/>
            <a:round/>
            <a:headEnd len="sm" w="sm" type="none"/>
            <a:tailEnd len="sm" w="sm" type="none"/>
          </a:ln>
        </p:spPr>
      </p:pic>
      <p:sp>
        <p:nvSpPr>
          <p:cNvPr id="236" name="Google Shape;236;p33"/>
          <p:cNvSpPr txBox="1"/>
          <p:nvPr/>
        </p:nvSpPr>
        <p:spPr>
          <a:xfrm>
            <a:off x="150375" y="696375"/>
            <a:ext cx="8168100" cy="615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Bree Serif"/>
                <a:ea typeface="Bree Serif"/>
                <a:cs typeface="Bree Serif"/>
                <a:sym typeface="Bree Serif"/>
              </a:rPr>
              <a:t>The dark areas crossing the cardiac muscle fibers are called </a:t>
            </a:r>
            <a:r>
              <a:rPr b="1" i="1" lang="en">
                <a:solidFill>
                  <a:srgbClr val="FF0000"/>
                </a:solidFill>
                <a:latin typeface="Bree Serif"/>
                <a:ea typeface="Bree Serif"/>
                <a:cs typeface="Bree Serif"/>
                <a:sym typeface="Bree Serif"/>
              </a:rPr>
              <a:t>intercalated discs</a:t>
            </a:r>
            <a:r>
              <a:rPr i="1" lang="en">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they are </a:t>
            </a:r>
            <a:r>
              <a:rPr b="1" lang="en">
                <a:solidFill>
                  <a:schemeClr val="dk1"/>
                </a:solidFill>
                <a:latin typeface="Bree Serif"/>
                <a:ea typeface="Bree Serif"/>
                <a:cs typeface="Bree Serif"/>
                <a:sym typeface="Bree Serif"/>
              </a:rPr>
              <a:t>actually cell membranes that separate individual cardiac</a:t>
            </a:r>
            <a:r>
              <a:rPr lang="en">
                <a:solidFill>
                  <a:schemeClr val="dk1"/>
                </a:solidFill>
                <a:latin typeface="Bree Serif"/>
                <a:ea typeface="Bree Serif"/>
                <a:cs typeface="Bree Serif"/>
                <a:sym typeface="Bree Serif"/>
              </a:rPr>
              <a:t> muscle cells from one another.</a:t>
            </a:r>
            <a:endParaRPr>
              <a:solidFill>
                <a:schemeClr val="dk1"/>
              </a:solidFill>
              <a:latin typeface="Bree Serif"/>
              <a:ea typeface="Bree Serif"/>
              <a:cs typeface="Bree Serif"/>
              <a:sym typeface="Bree Serif"/>
            </a:endParaRPr>
          </a:p>
        </p:txBody>
      </p:sp>
      <p:pic>
        <p:nvPicPr>
          <p:cNvPr descr="D:\my documents\SHERWOOD 7 LECTURES (2010)\Media\Image_Library\chapter9\09f06b.jpg" id="237" name="Google Shape;237;p33"/>
          <p:cNvPicPr preferRelativeResize="0"/>
          <p:nvPr/>
        </p:nvPicPr>
        <p:blipFill rotWithShape="1">
          <a:blip r:embed="rId4">
            <a:alphaModFix/>
          </a:blip>
          <a:srcRect b="0" l="0" r="0" t="0"/>
          <a:stretch/>
        </p:blipFill>
        <p:spPr>
          <a:xfrm>
            <a:off x="6501225" y="1311975"/>
            <a:ext cx="2642775" cy="1647749"/>
          </a:xfrm>
          <a:prstGeom prst="rect">
            <a:avLst/>
          </a:prstGeom>
          <a:noFill/>
          <a:ln cap="flat" cmpd="sng" w="9525">
            <a:solidFill>
              <a:srgbClr val="6FA8DC"/>
            </a:solidFill>
            <a:prstDash val="solid"/>
            <a:round/>
            <a:headEnd len="sm" w="sm" type="none"/>
            <a:tailEnd len="sm" w="sm" type="none"/>
          </a:ln>
        </p:spPr>
      </p:pic>
      <p:sp>
        <p:nvSpPr>
          <p:cNvPr id="238" name="Google Shape;238;p33"/>
          <p:cNvSpPr txBox="1"/>
          <p:nvPr/>
        </p:nvSpPr>
        <p:spPr>
          <a:xfrm>
            <a:off x="270525" y="1201500"/>
            <a:ext cx="5645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FA8DC"/>
                </a:solidFill>
                <a:latin typeface="Bree Serif"/>
                <a:ea typeface="Bree Serif"/>
                <a:cs typeface="Bree Serif"/>
                <a:sym typeface="Bree Serif"/>
              </a:rPr>
              <a:t>Interconnected by intercalated discs and form functional syncytia</a:t>
            </a:r>
            <a:br>
              <a:rPr lang="en">
                <a:solidFill>
                  <a:srgbClr val="6FA8DC"/>
                </a:solidFill>
                <a:latin typeface="Bree Serif"/>
                <a:ea typeface="Bree Serif"/>
                <a:cs typeface="Bree Serif"/>
                <a:sym typeface="Bree Serif"/>
              </a:rPr>
            </a:br>
            <a:endParaRPr>
              <a:solidFill>
                <a:schemeClr val="dk1"/>
              </a:solidFill>
              <a:latin typeface="Bree Serif"/>
              <a:ea typeface="Bree Serif"/>
              <a:cs typeface="Bree Serif"/>
              <a:sym typeface="Bree Serif"/>
            </a:endParaRPr>
          </a:p>
          <a:p>
            <a:pPr indent="0" lvl="0" marL="0" rtl="0" algn="l">
              <a:spcBef>
                <a:spcPts val="0"/>
              </a:spcBef>
              <a:spcAft>
                <a:spcPts val="0"/>
              </a:spcAft>
              <a:buNone/>
            </a:pPr>
            <a:r>
              <a:rPr lang="en">
                <a:solidFill>
                  <a:schemeClr val="dk1"/>
                </a:solidFill>
                <a:latin typeface="Bree Serif"/>
                <a:ea typeface="Bree Serif"/>
                <a:cs typeface="Bree Serif"/>
                <a:sym typeface="Bree Serif"/>
              </a:rPr>
              <a:t>Within intercalated discs –two kinds of membrane junctions:</a:t>
            </a:r>
            <a:endParaRPr sz="1200">
              <a:solidFill>
                <a:schemeClr val="dk1"/>
              </a:solidFill>
              <a:latin typeface="Bree Serif"/>
              <a:ea typeface="Bree Serif"/>
              <a:cs typeface="Bree Serif"/>
              <a:sym typeface="Bree Serif"/>
            </a:endParaRPr>
          </a:p>
        </p:txBody>
      </p:sp>
      <p:sp>
        <p:nvSpPr>
          <p:cNvPr id="239" name="Google Shape;239;p33"/>
          <p:cNvSpPr/>
          <p:nvPr/>
        </p:nvSpPr>
        <p:spPr>
          <a:xfrm>
            <a:off x="236950" y="2073375"/>
            <a:ext cx="1777086" cy="401976"/>
          </a:xfrm>
          <a:prstGeom prst="flowChartTerminator">
            <a:avLst/>
          </a:prstGeom>
          <a:solidFill>
            <a:srgbClr val="F1E0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Bree Serif"/>
                <a:ea typeface="Bree Serif"/>
                <a:cs typeface="Bree Serif"/>
                <a:sym typeface="Bree Serif"/>
              </a:rPr>
              <a:t> Desmosomes (Anchoring)</a:t>
            </a:r>
            <a:endParaRPr sz="1200">
              <a:solidFill>
                <a:schemeClr val="lt1"/>
              </a:solidFill>
              <a:latin typeface="Bree Serif"/>
              <a:ea typeface="Bree Serif"/>
              <a:cs typeface="Bree Serif"/>
              <a:sym typeface="Bree Serif"/>
            </a:endParaRPr>
          </a:p>
        </p:txBody>
      </p:sp>
      <p:sp>
        <p:nvSpPr>
          <p:cNvPr id="240" name="Google Shape;240;p33"/>
          <p:cNvSpPr/>
          <p:nvPr/>
        </p:nvSpPr>
        <p:spPr>
          <a:xfrm>
            <a:off x="270529" y="2100935"/>
            <a:ext cx="377100" cy="34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E06666"/>
                </a:solidFill>
                <a:latin typeface="Exo"/>
                <a:ea typeface="Exo"/>
                <a:cs typeface="Exo"/>
                <a:sym typeface="Exo"/>
              </a:rPr>
              <a:t>1</a:t>
            </a:r>
            <a:endParaRPr b="1" sz="1900">
              <a:solidFill>
                <a:srgbClr val="E06666"/>
              </a:solidFill>
              <a:latin typeface="Exo"/>
              <a:ea typeface="Exo"/>
              <a:cs typeface="Exo"/>
              <a:sym typeface="Exo"/>
            </a:endParaRPr>
          </a:p>
        </p:txBody>
      </p:sp>
      <p:sp>
        <p:nvSpPr>
          <p:cNvPr id="241" name="Google Shape;241;p33"/>
          <p:cNvSpPr/>
          <p:nvPr/>
        </p:nvSpPr>
        <p:spPr>
          <a:xfrm>
            <a:off x="2273175" y="2073500"/>
            <a:ext cx="1777086" cy="401976"/>
          </a:xfrm>
          <a:prstGeom prst="flowChartTerminator">
            <a:avLst/>
          </a:prstGeom>
          <a:solidFill>
            <a:srgbClr val="F1E0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Bree Serif"/>
                <a:ea typeface="Bree Serif"/>
                <a:cs typeface="Bree Serif"/>
                <a:sym typeface="Bree Serif"/>
              </a:rPr>
              <a:t> </a:t>
            </a:r>
            <a:r>
              <a:rPr lang="en" sz="1300">
                <a:solidFill>
                  <a:schemeClr val="lt1"/>
                </a:solidFill>
                <a:latin typeface="Bree Serif"/>
                <a:ea typeface="Bree Serif"/>
                <a:cs typeface="Bree Serif"/>
                <a:sym typeface="Bree Serif"/>
              </a:rPr>
              <a:t>    Gap junctions</a:t>
            </a:r>
            <a:endParaRPr sz="1300">
              <a:solidFill>
                <a:schemeClr val="lt1"/>
              </a:solidFill>
              <a:latin typeface="Bree Serif"/>
              <a:ea typeface="Bree Serif"/>
              <a:cs typeface="Bree Serif"/>
              <a:sym typeface="Bree Serif"/>
            </a:endParaRPr>
          </a:p>
        </p:txBody>
      </p:sp>
      <p:sp>
        <p:nvSpPr>
          <p:cNvPr id="242" name="Google Shape;242;p33"/>
          <p:cNvSpPr/>
          <p:nvPr/>
        </p:nvSpPr>
        <p:spPr>
          <a:xfrm>
            <a:off x="2306754" y="2101048"/>
            <a:ext cx="377100" cy="34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D05C5C"/>
                </a:solidFill>
                <a:latin typeface="Exo"/>
                <a:ea typeface="Exo"/>
                <a:cs typeface="Exo"/>
                <a:sym typeface="Exo"/>
              </a:rPr>
              <a:t>2</a:t>
            </a:r>
            <a:endParaRPr b="1" sz="1900">
              <a:solidFill>
                <a:srgbClr val="D05C5C"/>
              </a:solidFill>
              <a:latin typeface="Exo"/>
              <a:ea typeface="Exo"/>
              <a:cs typeface="Exo"/>
              <a:sym typeface="Exo"/>
            </a:endParaRPr>
          </a:p>
        </p:txBody>
      </p:sp>
      <p:pic>
        <p:nvPicPr>
          <p:cNvPr id="243" name="Google Shape;243;p33"/>
          <p:cNvPicPr preferRelativeResize="0"/>
          <p:nvPr/>
        </p:nvPicPr>
        <p:blipFill rotWithShape="1">
          <a:blip r:embed="rId5">
            <a:alphaModFix/>
          </a:blip>
          <a:srcRect b="0" l="0" r="0" t="0"/>
          <a:stretch/>
        </p:blipFill>
        <p:spPr>
          <a:xfrm>
            <a:off x="647625" y="2614062"/>
            <a:ext cx="2931625" cy="2335622"/>
          </a:xfrm>
          <a:prstGeom prst="rect">
            <a:avLst/>
          </a:prstGeom>
          <a:noFill/>
          <a:ln cap="flat" cmpd="sng" w="9525">
            <a:solidFill>
              <a:schemeClr val="lt1"/>
            </a:solidFill>
            <a:prstDash val="solid"/>
            <a:round/>
            <a:headEnd len="sm" w="sm" type="none"/>
            <a:tailEnd len="sm" w="sm" type="none"/>
          </a:ln>
        </p:spPr>
      </p:pic>
      <p:sp>
        <p:nvSpPr>
          <p:cNvPr id="244" name="Google Shape;244;p33"/>
          <p:cNvSpPr/>
          <p:nvPr/>
        </p:nvSpPr>
        <p:spPr>
          <a:xfrm>
            <a:off x="4555735" y="3900190"/>
            <a:ext cx="1773300" cy="746400"/>
          </a:xfrm>
          <a:prstGeom prst="roundRect">
            <a:avLst>
              <a:gd fmla="val 16667" name="adj"/>
            </a:avLst>
          </a:prstGeom>
          <a:solidFill>
            <a:srgbClr val="F4CCCC"/>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l">
              <a:spcBef>
                <a:spcPts val="600"/>
              </a:spcBef>
              <a:spcAft>
                <a:spcPts val="0"/>
              </a:spcAft>
              <a:buNone/>
            </a:pPr>
            <a:r>
              <a:rPr lang="en" sz="1000">
                <a:solidFill>
                  <a:schemeClr val="lt1"/>
                </a:solidFill>
                <a:latin typeface="Bree Serif"/>
                <a:ea typeface="Bree Serif"/>
                <a:cs typeface="Bree Serif"/>
                <a:sym typeface="Bree Serif"/>
              </a:rPr>
              <a:t>Membranes fuse and form permeable </a:t>
            </a:r>
            <a:r>
              <a:rPr b="1" lang="en" sz="1000">
                <a:solidFill>
                  <a:schemeClr val="lt1"/>
                </a:solidFill>
                <a:latin typeface="Bree Serif"/>
                <a:ea typeface="Bree Serif"/>
                <a:cs typeface="Bree Serif"/>
                <a:sym typeface="Bree Serif"/>
              </a:rPr>
              <a:t>gap junctions which allow </a:t>
            </a:r>
            <a:endParaRPr b="1" sz="1000">
              <a:solidFill>
                <a:schemeClr val="lt1"/>
              </a:solidFill>
              <a:latin typeface="Bree Serif"/>
              <a:ea typeface="Bree Serif"/>
              <a:cs typeface="Bree Serif"/>
              <a:sym typeface="Bree Serif"/>
            </a:endParaRPr>
          </a:p>
        </p:txBody>
      </p:sp>
      <p:cxnSp>
        <p:nvCxnSpPr>
          <p:cNvPr id="245" name="Google Shape;245;p33"/>
          <p:cNvCxnSpPr>
            <a:stCxn id="241" idx="3"/>
            <a:endCxn id="244" idx="1"/>
          </p:cNvCxnSpPr>
          <p:nvPr/>
        </p:nvCxnSpPr>
        <p:spPr>
          <a:xfrm>
            <a:off x="4050261" y="2274488"/>
            <a:ext cx="505500" cy="1998900"/>
          </a:xfrm>
          <a:prstGeom prst="bentConnector3">
            <a:avLst>
              <a:gd fmla="val 50011" name="adj1"/>
            </a:avLst>
          </a:prstGeom>
          <a:noFill/>
          <a:ln cap="flat" cmpd="sng" w="9525">
            <a:solidFill>
              <a:srgbClr val="C2C2C2"/>
            </a:solidFill>
            <a:prstDash val="solid"/>
            <a:round/>
            <a:headEnd len="sm" w="sm" type="none"/>
            <a:tailEnd len="sm" w="sm" type="none"/>
          </a:ln>
        </p:spPr>
      </p:cxnSp>
      <p:sp>
        <p:nvSpPr>
          <p:cNvPr id="246" name="Google Shape;246;p33"/>
          <p:cNvSpPr/>
          <p:nvPr/>
        </p:nvSpPr>
        <p:spPr>
          <a:xfrm>
            <a:off x="6754436" y="3771658"/>
            <a:ext cx="1624800" cy="371100"/>
          </a:xfrm>
          <a:prstGeom prst="roundRect">
            <a:avLst>
              <a:gd fmla="val 16667" name="adj"/>
            </a:avLst>
          </a:prstGeom>
          <a:solidFill>
            <a:srgbClr val="F1E0E0"/>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600"/>
              </a:spcBef>
              <a:spcAft>
                <a:spcPts val="0"/>
              </a:spcAft>
              <a:buNone/>
            </a:pPr>
            <a:r>
              <a:rPr lang="en" sz="1200">
                <a:solidFill>
                  <a:schemeClr val="lt1"/>
                </a:solidFill>
                <a:latin typeface="Bree Serif"/>
                <a:ea typeface="Bree Serif"/>
                <a:cs typeface="Bree Serif"/>
                <a:sym typeface="Bree Serif"/>
              </a:rPr>
              <a:t>AP pass easily</a:t>
            </a:r>
            <a:endParaRPr b="1" sz="1200">
              <a:solidFill>
                <a:schemeClr val="lt1"/>
              </a:solidFill>
              <a:latin typeface="Bree Serif"/>
              <a:ea typeface="Bree Serif"/>
              <a:cs typeface="Bree Serif"/>
              <a:sym typeface="Bree Serif"/>
            </a:endParaRPr>
          </a:p>
        </p:txBody>
      </p:sp>
      <p:cxnSp>
        <p:nvCxnSpPr>
          <p:cNvPr id="247" name="Google Shape;247;p33"/>
          <p:cNvCxnSpPr>
            <a:stCxn id="244" idx="3"/>
            <a:endCxn id="246" idx="1"/>
          </p:cNvCxnSpPr>
          <p:nvPr/>
        </p:nvCxnSpPr>
        <p:spPr>
          <a:xfrm flipH="1" rot="10800000">
            <a:off x="6329035" y="3957190"/>
            <a:ext cx="425400" cy="316200"/>
          </a:xfrm>
          <a:prstGeom prst="bentConnector3">
            <a:avLst>
              <a:gd fmla="val 49983" name="adj1"/>
            </a:avLst>
          </a:prstGeom>
          <a:noFill/>
          <a:ln cap="flat" cmpd="sng" w="9525">
            <a:solidFill>
              <a:srgbClr val="C2C2C2"/>
            </a:solidFill>
            <a:prstDash val="solid"/>
            <a:round/>
            <a:headEnd len="sm" w="sm" type="none"/>
            <a:tailEnd len="sm" w="sm" type="none"/>
          </a:ln>
        </p:spPr>
      </p:cxnSp>
      <p:cxnSp>
        <p:nvCxnSpPr>
          <p:cNvPr id="248" name="Google Shape;248;p33"/>
          <p:cNvCxnSpPr>
            <a:stCxn id="244" idx="3"/>
          </p:cNvCxnSpPr>
          <p:nvPr/>
        </p:nvCxnSpPr>
        <p:spPr>
          <a:xfrm>
            <a:off x="6329035" y="4273390"/>
            <a:ext cx="429000" cy="450300"/>
          </a:xfrm>
          <a:prstGeom prst="bentConnector2">
            <a:avLst/>
          </a:prstGeom>
          <a:noFill/>
          <a:ln cap="flat" cmpd="sng" w="9525">
            <a:solidFill>
              <a:srgbClr val="C2C2C2"/>
            </a:solidFill>
            <a:prstDash val="solid"/>
            <a:round/>
            <a:headEnd len="sm" w="sm" type="none"/>
            <a:tailEnd len="sm" w="sm" type="none"/>
          </a:ln>
        </p:spPr>
      </p:cxnSp>
      <p:sp>
        <p:nvSpPr>
          <p:cNvPr id="249" name="Google Shape;249;p33"/>
          <p:cNvSpPr/>
          <p:nvPr/>
        </p:nvSpPr>
        <p:spPr>
          <a:xfrm>
            <a:off x="6754431" y="4455497"/>
            <a:ext cx="1624800" cy="421200"/>
          </a:xfrm>
          <a:prstGeom prst="roundRect">
            <a:avLst>
              <a:gd fmla="val 16667" name="adj"/>
            </a:avLst>
          </a:prstGeom>
          <a:solidFill>
            <a:srgbClr val="F1E0E0"/>
          </a:solidFill>
          <a:ln cap="flat" cmpd="sng" w="9525">
            <a:solidFill>
              <a:schemeClr val="lt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900">
                <a:solidFill>
                  <a:srgbClr val="FFFFFF"/>
                </a:solidFill>
                <a:latin typeface="Exo"/>
                <a:ea typeface="Exo"/>
                <a:cs typeface="Exo"/>
                <a:sym typeface="Exo"/>
              </a:rPr>
              <a:t>Formation of syncytium</a:t>
            </a:r>
            <a:endParaRPr b="1" sz="900">
              <a:solidFill>
                <a:srgbClr val="FFFFFF"/>
              </a:solidFill>
              <a:latin typeface="Exo"/>
              <a:ea typeface="Exo"/>
              <a:cs typeface="Exo"/>
              <a:sym typeface="Exo"/>
            </a:endParaRPr>
          </a:p>
        </p:txBody>
      </p:sp>
      <p:sp>
        <p:nvSpPr>
          <p:cNvPr id="250" name="Google Shape;250;p33"/>
          <p:cNvSpPr txBox="1"/>
          <p:nvPr/>
        </p:nvSpPr>
        <p:spPr>
          <a:xfrm>
            <a:off x="4369565" y="3466113"/>
            <a:ext cx="1773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C27BA0"/>
                </a:solidFill>
                <a:latin typeface="Bree Serif"/>
                <a:ea typeface="Bree Serif"/>
                <a:cs typeface="Bree Serif"/>
                <a:sym typeface="Bree Serif"/>
              </a:rPr>
              <a:t>Girl’s Slides</a:t>
            </a:r>
            <a:endParaRPr sz="1100">
              <a:solidFill>
                <a:srgbClr val="C27BA0"/>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2520">
                <a:solidFill>
                  <a:srgbClr val="D05C5C"/>
                </a:solidFill>
                <a:latin typeface="Bree Serif"/>
                <a:ea typeface="Bree Serif"/>
                <a:cs typeface="Bree Serif"/>
                <a:sym typeface="Bree Serif"/>
              </a:rPr>
              <a:t>Cardiac Muscle</a:t>
            </a:r>
            <a:endParaRPr b="1" sz="25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256" name="Google Shape;256;p34"/>
          <p:cNvPicPr preferRelativeResize="0"/>
          <p:nvPr/>
        </p:nvPicPr>
        <p:blipFill rotWithShape="1">
          <a:blip r:embed="rId3">
            <a:alphaModFix/>
          </a:blip>
          <a:srcRect b="12323" l="29946" r="9505" t="8681"/>
          <a:stretch/>
        </p:blipFill>
        <p:spPr>
          <a:xfrm>
            <a:off x="72925" y="1001700"/>
            <a:ext cx="3672000" cy="3140100"/>
          </a:xfrm>
          <a:prstGeom prst="rect">
            <a:avLst/>
          </a:prstGeom>
          <a:noFill/>
          <a:ln>
            <a:noFill/>
          </a:ln>
        </p:spPr>
      </p:pic>
      <p:sp>
        <p:nvSpPr>
          <p:cNvPr id="257" name="Google Shape;257;p34"/>
          <p:cNvSpPr txBox="1"/>
          <p:nvPr/>
        </p:nvSpPr>
        <p:spPr>
          <a:xfrm>
            <a:off x="1365625" y="1390350"/>
            <a:ext cx="1266000" cy="27516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a:p>
            <a:pPr indent="0" lvl="0" marL="0" marR="0" rtl="0" algn="l">
              <a:spcBef>
                <a:spcPts val="0"/>
              </a:spcBef>
              <a:spcAft>
                <a:spcPts val="0"/>
              </a:spcAft>
              <a:buNone/>
            </a:pPr>
            <a:r>
              <a:t/>
            </a:r>
            <a:endParaRPr sz="1800">
              <a:solidFill>
                <a:srgbClr val="FFFFFF"/>
              </a:solidFill>
              <a:latin typeface="Garamond"/>
              <a:ea typeface="Garamond"/>
              <a:cs typeface="Garamond"/>
              <a:sym typeface="Garamond"/>
            </a:endParaRPr>
          </a:p>
        </p:txBody>
      </p:sp>
      <p:pic>
        <p:nvPicPr>
          <p:cNvPr descr="F:\guyton images\Guytom Images\S02401-007-f005.jpg" id="258" name="Google Shape;258;p34"/>
          <p:cNvPicPr preferRelativeResize="0"/>
          <p:nvPr/>
        </p:nvPicPr>
        <p:blipFill rotWithShape="1">
          <a:blip r:embed="rId4">
            <a:alphaModFix/>
          </a:blip>
          <a:srcRect b="0" l="0" r="0" t="0"/>
          <a:stretch/>
        </p:blipFill>
        <p:spPr>
          <a:xfrm>
            <a:off x="3672425" y="1390354"/>
            <a:ext cx="2802552" cy="3324121"/>
          </a:xfrm>
          <a:prstGeom prst="rect">
            <a:avLst/>
          </a:prstGeom>
          <a:noFill/>
          <a:ln>
            <a:noFill/>
          </a:ln>
        </p:spPr>
      </p:pic>
      <p:pic>
        <p:nvPicPr>
          <p:cNvPr descr="Cardiac Muscle Anatomy And Function Diagram" id="259" name="Google Shape;259;p34"/>
          <p:cNvPicPr preferRelativeResize="0"/>
          <p:nvPr/>
        </p:nvPicPr>
        <p:blipFill rotWithShape="1">
          <a:blip r:embed="rId5">
            <a:alphaModFix/>
          </a:blip>
          <a:srcRect b="0" l="0" r="9535" t="0"/>
          <a:stretch/>
        </p:blipFill>
        <p:spPr>
          <a:xfrm>
            <a:off x="6618021" y="1263650"/>
            <a:ext cx="2176730" cy="355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