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1" r:id="rId5"/>
    <p:sldMasterId id="2147483672"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Lst>
  <p:sldSz cy="5143500" cx="9144000"/>
  <p:notesSz cx="6858000" cy="9144000"/>
  <p:embeddedFontLst>
    <p:embeddedFont>
      <p:font typeface="Bree Serif"/>
      <p:regular r:id="rId5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1F77BD5-9BFF-459F-9793-293EAD02572C}">
  <a:tblStyle styleId="{51F77BD5-9BFF-459F-9793-293EAD02572C}"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11" Type="http://schemas.openxmlformats.org/officeDocument/2006/relationships/slide" Target="slides/slide4.xml"/><Relationship Id="rId55" Type="http://schemas.openxmlformats.org/officeDocument/2006/relationships/font" Target="fonts/BreeSerif-regular.fntdata"/><Relationship Id="rId10" Type="http://schemas.openxmlformats.org/officeDocument/2006/relationships/slide" Target="slides/slide3.xml"/><Relationship Id="rId54" Type="http://schemas.openxmlformats.org/officeDocument/2006/relationships/slide" Target="slides/slide47.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6" name="Google Shape;106;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7" name="Google Shape;437;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4" name="Google Shape;454;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5" name="Google Shape;465;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6" name="Google Shape;476;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5" name="Google Shape;505;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4" name="Google Shape;514;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3" name="Google Shape;523;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p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2" name="Google Shape;532;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p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5" name="Google Shape;545;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p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1" name="Google Shape;561;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9" name="Google Shape;11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2" name="Shape 602"/>
        <p:cNvGrpSpPr/>
        <p:nvPr/>
      </p:nvGrpSpPr>
      <p:grpSpPr>
        <a:xfrm>
          <a:off x="0" y="0"/>
          <a:ext cx="0" cy="0"/>
          <a:chOff x="0" y="0"/>
          <a:chExt cx="0" cy="0"/>
        </a:xfrm>
      </p:grpSpPr>
      <p:sp>
        <p:nvSpPr>
          <p:cNvPr id="603" name="Google Shape;603;p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4" name="Google Shape;604;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0" name="Shape 610"/>
        <p:cNvGrpSpPr/>
        <p:nvPr/>
      </p:nvGrpSpPr>
      <p:grpSpPr>
        <a:xfrm>
          <a:off x="0" y="0"/>
          <a:ext cx="0" cy="0"/>
          <a:chOff x="0" y="0"/>
          <a:chExt cx="0" cy="0"/>
        </a:xfrm>
      </p:grpSpPr>
      <p:sp>
        <p:nvSpPr>
          <p:cNvPr id="611" name="Google Shape;611;p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2" name="Google Shape;612;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9" name="Shape 619"/>
        <p:cNvGrpSpPr/>
        <p:nvPr/>
      </p:nvGrpSpPr>
      <p:grpSpPr>
        <a:xfrm>
          <a:off x="0" y="0"/>
          <a:ext cx="0" cy="0"/>
          <a:chOff x="0" y="0"/>
          <a:chExt cx="0" cy="0"/>
        </a:xfrm>
      </p:grpSpPr>
      <p:sp>
        <p:nvSpPr>
          <p:cNvPr id="620" name="Google Shape;620;p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1" name="Google Shape;621;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9" name="Shape 629"/>
        <p:cNvGrpSpPr/>
        <p:nvPr/>
      </p:nvGrpSpPr>
      <p:grpSpPr>
        <a:xfrm>
          <a:off x="0" y="0"/>
          <a:ext cx="0" cy="0"/>
          <a:chOff x="0" y="0"/>
          <a:chExt cx="0" cy="0"/>
        </a:xfrm>
      </p:grpSpPr>
      <p:sp>
        <p:nvSpPr>
          <p:cNvPr id="630" name="Google Shape;630;p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1" name="Google Shape;631;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2" name="Shape 642"/>
        <p:cNvGrpSpPr/>
        <p:nvPr/>
      </p:nvGrpSpPr>
      <p:grpSpPr>
        <a:xfrm>
          <a:off x="0" y="0"/>
          <a:ext cx="0" cy="0"/>
          <a:chOff x="0" y="0"/>
          <a:chExt cx="0" cy="0"/>
        </a:xfrm>
      </p:grpSpPr>
      <p:sp>
        <p:nvSpPr>
          <p:cNvPr id="643" name="Google Shape;643;p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4" name="Google Shape;644;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3" name="Shape 653"/>
        <p:cNvGrpSpPr/>
        <p:nvPr/>
      </p:nvGrpSpPr>
      <p:grpSpPr>
        <a:xfrm>
          <a:off x="0" y="0"/>
          <a:ext cx="0" cy="0"/>
          <a:chOff x="0" y="0"/>
          <a:chExt cx="0" cy="0"/>
        </a:xfrm>
      </p:grpSpPr>
      <p:sp>
        <p:nvSpPr>
          <p:cNvPr id="654" name="Google Shape;654;p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5" name="Google Shape;655;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2" name="Shape 662"/>
        <p:cNvGrpSpPr/>
        <p:nvPr/>
      </p:nvGrpSpPr>
      <p:grpSpPr>
        <a:xfrm>
          <a:off x="0" y="0"/>
          <a:ext cx="0" cy="0"/>
          <a:chOff x="0" y="0"/>
          <a:chExt cx="0" cy="0"/>
        </a:xfrm>
      </p:grpSpPr>
      <p:sp>
        <p:nvSpPr>
          <p:cNvPr id="663" name="Google Shape;663;p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4" name="Google Shape;664;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2" name="Shape 672"/>
        <p:cNvGrpSpPr/>
        <p:nvPr/>
      </p:nvGrpSpPr>
      <p:grpSpPr>
        <a:xfrm>
          <a:off x="0" y="0"/>
          <a:ext cx="0" cy="0"/>
          <a:chOff x="0" y="0"/>
          <a:chExt cx="0" cy="0"/>
        </a:xfrm>
      </p:grpSpPr>
      <p:sp>
        <p:nvSpPr>
          <p:cNvPr id="673" name="Google Shape;673;p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4" name="Google Shape;674;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2" name="Shape 682"/>
        <p:cNvGrpSpPr/>
        <p:nvPr/>
      </p:nvGrpSpPr>
      <p:grpSpPr>
        <a:xfrm>
          <a:off x="0" y="0"/>
          <a:ext cx="0" cy="0"/>
          <a:chOff x="0" y="0"/>
          <a:chExt cx="0" cy="0"/>
        </a:xfrm>
      </p:grpSpPr>
      <p:sp>
        <p:nvSpPr>
          <p:cNvPr id="683" name="Google Shape;683;p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4" name="Google Shape;684;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2" name="Shape 692"/>
        <p:cNvGrpSpPr/>
        <p:nvPr/>
      </p:nvGrpSpPr>
      <p:grpSpPr>
        <a:xfrm>
          <a:off x="0" y="0"/>
          <a:ext cx="0" cy="0"/>
          <a:chOff x="0" y="0"/>
          <a:chExt cx="0" cy="0"/>
        </a:xfrm>
      </p:grpSpPr>
      <p:sp>
        <p:nvSpPr>
          <p:cNvPr id="693" name="Google Shape;693;p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4" name="Google Shape;694;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9" name="Google Shape;139;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1" name="Shape 701"/>
        <p:cNvGrpSpPr/>
        <p:nvPr/>
      </p:nvGrpSpPr>
      <p:grpSpPr>
        <a:xfrm>
          <a:off x="0" y="0"/>
          <a:ext cx="0" cy="0"/>
          <a:chOff x="0" y="0"/>
          <a:chExt cx="0" cy="0"/>
        </a:xfrm>
      </p:grpSpPr>
      <p:sp>
        <p:nvSpPr>
          <p:cNvPr id="702" name="Google Shape;702;p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3" name="Google Shape;703;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5" name="Shape 715"/>
        <p:cNvGrpSpPr/>
        <p:nvPr/>
      </p:nvGrpSpPr>
      <p:grpSpPr>
        <a:xfrm>
          <a:off x="0" y="0"/>
          <a:ext cx="0" cy="0"/>
          <a:chOff x="0" y="0"/>
          <a:chExt cx="0" cy="0"/>
        </a:xfrm>
      </p:grpSpPr>
      <p:sp>
        <p:nvSpPr>
          <p:cNvPr id="716" name="Google Shape;716;p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7" name="Google Shape;717;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4" name="Shape 734"/>
        <p:cNvGrpSpPr/>
        <p:nvPr/>
      </p:nvGrpSpPr>
      <p:grpSpPr>
        <a:xfrm>
          <a:off x="0" y="0"/>
          <a:ext cx="0" cy="0"/>
          <a:chOff x="0" y="0"/>
          <a:chExt cx="0" cy="0"/>
        </a:xfrm>
      </p:grpSpPr>
      <p:sp>
        <p:nvSpPr>
          <p:cNvPr id="735" name="Google Shape;735;p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6" name="Google Shape;736;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3" name="Shape 743"/>
        <p:cNvGrpSpPr/>
        <p:nvPr/>
      </p:nvGrpSpPr>
      <p:grpSpPr>
        <a:xfrm>
          <a:off x="0" y="0"/>
          <a:ext cx="0" cy="0"/>
          <a:chOff x="0" y="0"/>
          <a:chExt cx="0" cy="0"/>
        </a:xfrm>
      </p:grpSpPr>
      <p:sp>
        <p:nvSpPr>
          <p:cNvPr id="744" name="Google Shape;744;p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5" name="Google Shape;745;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4" name="Shape 754"/>
        <p:cNvGrpSpPr/>
        <p:nvPr/>
      </p:nvGrpSpPr>
      <p:grpSpPr>
        <a:xfrm>
          <a:off x="0" y="0"/>
          <a:ext cx="0" cy="0"/>
          <a:chOff x="0" y="0"/>
          <a:chExt cx="0" cy="0"/>
        </a:xfrm>
      </p:grpSpPr>
      <p:sp>
        <p:nvSpPr>
          <p:cNvPr id="755" name="Google Shape;755;p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6" name="Google Shape;756;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4" name="Shape 764"/>
        <p:cNvGrpSpPr/>
        <p:nvPr/>
      </p:nvGrpSpPr>
      <p:grpSpPr>
        <a:xfrm>
          <a:off x="0" y="0"/>
          <a:ext cx="0" cy="0"/>
          <a:chOff x="0" y="0"/>
          <a:chExt cx="0" cy="0"/>
        </a:xfrm>
      </p:grpSpPr>
      <p:sp>
        <p:nvSpPr>
          <p:cNvPr id="765" name="Google Shape;765;p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6" name="Google Shape;766;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6" name="Shape 776"/>
        <p:cNvGrpSpPr/>
        <p:nvPr/>
      </p:nvGrpSpPr>
      <p:grpSpPr>
        <a:xfrm>
          <a:off x="0" y="0"/>
          <a:ext cx="0" cy="0"/>
          <a:chOff x="0" y="0"/>
          <a:chExt cx="0" cy="0"/>
        </a:xfrm>
      </p:grpSpPr>
      <p:sp>
        <p:nvSpPr>
          <p:cNvPr id="777" name="Google Shape;777;p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8" name="Google Shape;778;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0" name="Shape 790"/>
        <p:cNvGrpSpPr/>
        <p:nvPr/>
      </p:nvGrpSpPr>
      <p:grpSpPr>
        <a:xfrm>
          <a:off x="0" y="0"/>
          <a:ext cx="0" cy="0"/>
          <a:chOff x="0" y="0"/>
          <a:chExt cx="0" cy="0"/>
        </a:xfrm>
      </p:grpSpPr>
      <p:sp>
        <p:nvSpPr>
          <p:cNvPr id="791" name="Google Shape;791;p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2" name="Google Shape;792;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1" name="Shape 801"/>
        <p:cNvGrpSpPr/>
        <p:nvPr/>
      </p:nvGrpSpPr>
      <p:grpSpPr>
        <a:xfrm>
          <a:off x="0" y="0"/>
          <a:ext cx="0" cy="0"/>
          <a:chOff x="0" y="0"/>
          <a:chExt cx="0" cy="0"/>
        </a:xfrm>
      </p:grpSpPr>
      <p:sp>
        <p:nvSpPr>
          <p:cNvPr id="802" name="Google Shape;802;p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03" name="Google Shape;803;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0" name="Shape 810"/>
        <p:cNvGrpSpPr/>
        <p:nvPr/>
      </p:nvGrpSpPr>
      <p:grpSpPr>
        <a:xfrm>
          <a:off x="0" y="0"/>
          <a:ext cx="0" cy="0"/>
          <a:chOff x="0" y="0"/>
          <a:chExt cx="0" cy="0"/>
        </a:xfrm>
      </p:grpSpPr>
      <p:sp>
        <p:nvSpPr>
          <p:cNvPr id="811" name="Google Shape;811;p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12" name="Google Shape;812;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8" name="Google Shape;368;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3" name="Shape 823"/>
        <p:cNvGrpSpPr/>
        <p:nvPr/>
      </p:nvGrpSpPr>
      <p:grpSpPr>
        <a:xfrm>
          <a:off x="0" y="0"/>
          <a:ext cx="0" cy="0"/>
          <a:chOff x="0" y="0"/>
          <a:chExt cx="0" cy="0"/>
        </a:xfrm>
      </p:grpSpPr>
      <p:sp>
        <p:nvSpPr>
          <p:cNvPr id="824" name="Google Shape;824;p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5" name="Google Shape;825;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3" name="Shape 833"/>
        <p:cNvGrpSpPr/>
        <p:nvPr/>
      </p:nvGrpSpPr>
      <p:grpSpPr>
        <a:xfrm>
          <a:off x="0" y="0"/>
          <a:ext cx="0" cy="0"/>
          <a:chOff x="0" y="0"/>
          <a:chExt cx="0" cy="0"/>
        </a:xfrm>
      </p:grpSpPr>
      <p:sp>
        <p:nvSpPr>
          <p:cNvPr id="834" name="Google Shape;834;p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5" name="Google Shape;835;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1" name="Shape 841"/>
        <p:cNvGrpSpPr/>
        <p:nvPr/>
      </p:nvGrpSpPr>
      <p:grpSpPr>
        <a:xfrm>
          <a:off x="0" y="0"/>
          <a:ext cx="0" cy="0"/>
          <a:chOff x="0" y="0"/>
          <a:chExt cx="0" cy="0"/>
        </a:xfrm>
      </p:grpSpPr>
      <p:sp>
        <p:nvSpPr>
          <p:cNvPr id="842" name="Google Shape;842;p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3" name="Google Shape;843;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1" name="Shape 851"/>
        <p:cNvGrpSpPr/>
        <p:nvPr/>
      </p:nvGrpSpPr>
      <p:grpSpPr>
        <a:xfrm>
          <a:off x="0" y="0"/>
          <a:ext cx="0" cy="0"/>
          <a:chOff x="0" y="0"/>
          <a:chExt cx="0" cy="0"/>
        </a:xfrm>
      </p:grpSpPr>
      <p:sp>
        <p:nvSpPr>
          <p:cNvPr id="852" name="Google Shape;852;p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53" name="Google Shape;853;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9" name="Shape 869"/>
        <p:cNvGrpSpPr/>
        <p:nvPr/>
      </p:nvGrpSpPr>
      <p:grpSpPr>
        <a:xfrm>
          <a:off x="0" y="0"/>
          <a:ext cx="0" cy="0"/>
          <a:chOff x="0" y="0"/>
          <a:chExt cx="0" cy="0"/>
        </a:xfrm>
      </p:grpSpPr>
      <p:sp>
        <p:nvSpPr>
          <p:cNvPr id="870" name="Google Shape;870;p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71" name="Google Shape;871;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9" name="Shape 879"/>
        <p:cNvGrpSpPr/>
        <p:nvPr/>
      </p:nvGrpSpPr>
      <p:grpSpPr>
        <a:xfrm>
          <a:off x="0" y="0"/>
          <a:ext cx="0" cy="0"/>
          <a:chOff x="0" y="0"/>
          <a:chExt cx="0" cy="0"/>
        </a:xfrm>
      </p:grpSpPr>
      <p:sp>
        <p:nvSpPr>
          <p:cNvPr id="880" name="Google Shape;880;p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81" name="Google Shape;881;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6" name="Shape 886"/>
        <p:cNvGrpSpPr/>
        <p:nvPr/>
      </p:nvGrpSpPr>
      <p:grpSpPr>
        <a:xfrm>
          <a:off x="0" y="0"/>
          <a:ext cx="0" cy="0"/>
          <a:chOff x="0" y="0"/>
          <a:chExt cx="0" cy="0"/>
        </a:xfrm>
      </p:grpSpPr>
      <p:sp>
        <p:nvSpPr>
          <p:cNvPr id="887" name="Google Shape;887;p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88" name="Google Shape;888;p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7" name="Shape 897"/>
        <p:cNvGrpSpPr/>
        <p:nvPr/>
      </p:nvGrpSpPr>
      <p:grpSpPr>
        <a:xfrm>
          <a:off x="0" y="0"/>
          <a:ext cx="0" cy="0"/>
          <a:chOff x="0" y="0"/>
          <a:chExt cx="0" cy="0"/>
        </a:xfrm>
      </p:grpSpPr>
      <p:sp>
        <p:nvSpPr>
          <p:cNvPr id="898" name="Google Shape;898;p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99" name="Google Shape;899;p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6" name="Google Shape;376;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5" name="Google Shape;395;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3" name="Google Shape;403;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1" name="Google Shape;411;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3" name="Google Shape;423;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png"/><Relationship Id="rId4" Type="http://schemas.openxmlformats.org/officeDocument/2006/relationships/image" Target="../media/image12.png"/><Relationship Id="rId5"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1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1" name="Google Shape;11;p2"/>
          <p:cNvSpPr/>
          <p:nvPr/>
        </p:nvSpPr>
        <p:spPr>
          <a:xfrm rot="5400000">
            <a:off x="2217350" y="2368475"/>
            <a:ext cx="3855000" cy="151200"/>
          </a:xfrm>
          <a:prstGeom prst="rect">
            <a:avLst/>
          </a:prstGeom>
          <a:solidFill>
            <a:srgbClr val="D05C5C">
              <a:alpha val="6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2" name="Google Shape;12;p2"/>
          <p:cNvPicPr preferRelativeResize="0"/>
          <p:nvPr/>
        </p:nvPicPr>
        <p:blipFill rotWithShape="1">
          <a:blip r:embed="rId2">
            <a:alphaModFix/>
          </a:blip>
          <a:srcRect b="0" l="52257" r="0" t="0"/>
          <a:stretch/>
        </p:blipFill>
        <p:spPr>
          <a:xfrm>
            <a:off x="2314729" y="733925"/>
            <a:ext cx="1704874" cy="3420301"/>
          </a:xfrm>
          <a:prstGeom prst="rect">
            <a:avLst/>
          </a:prstGeom>
          <a:noFill/>
          <a:ln>
            <a:noFill/>
          </a:ln>
        </p:spPr>
      </p:pic>
      <p:pic>
        <p:nvPicPr>
          <p:cNvPr id="13" name="Google Shape;13;p2"/>
          <p:cNvPicPr preferRelativeResize="0"/>
          <p:nvPr/>
        </p:nvPicPr>
        <p:blipFill rotWithShape="1">
          <a:blip r:embed="rId3">
            <a:alphaModFix/>
          </a:blip>
          <a:srcRect b="0" l="0" r="43867" t="0"/>
          <a:stretch/>
        </p:blipFill>
        <p:spPr>
          <a:xfrm>
            <a:off x="1337825" y="846676"/>
            <a:ext cx="976901" cy="2462648"/>
          </a:xfrm>
          <a:prstGeom prst="rect">
            <a:avLst/>
          </a:prstGeom>
          <a:noFill/>
          <a:ln>
            <a:noFill/>
          </a:ln>
        </p:spPr>
      </p:pic>
      <p:pic>
        <p:nvPicPr>
          <p:cNvPr id="14" name="Google Shape;14;p2"/>
          <p:cNvPicPr preferRelativeResize="0"/>
          <p:nvPr/>
        </p:nvPicPr>
        <p:blipFill rotWithShape="1">
          <a:blip r:embed="rId4">
            <a:alphaModFix/>
          </a:blip>
          <a:srcRect b="0" l="0" r="0" t="0"/>
          <a:stretch/>
        </p:blipFill>
        <p:spPr>
          <a:xfrm>
            <a:off x="8057625" y="94025"/>
            <a:ext cx="976900" cy="976900"/>
          </a:xfrm>
          <a:prstGeom prst="rect">
            <a:avLst/>
          </a:prstGeom>
          <a:noFill/>
          <a:ln>
            <a:noFill/>
          </a:ln>
        </p:spPr>
      </p:pic>
      <p:pic>
        <p:nvPicPr>
          <p:cNvPr id="15" name="Google Shape;15;p2"/>
          <p:cNvPicPr preferRelativeResize="0"/>
          <p:nvPr/>
        </p:nvPicPr>
        <p:blipFill rotWithShape="1">
          <a:blip r:embed="rId5">
            <a:alphaModFix/>
          </a:blip>
          <a:srcRect b="0" l="0" r="0" t="0"/>
          <a:stretch/>
        </p:blipFill>
        <p:spPr>
          <a:xfrm>
            <a:off x="6550851" y="-264951"/>
            <a:ext cx="1600800" cy="16008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7" name="Shape 47"/>
        <p:cNvGrpSpPr/>
        <p:nvPr/>
      </p:nvGrpSpPr>
      <p:grpSpPr>
        <a:xfrm>
          <a:off x="0" y="0"/>
          <a:ext cx="0" cy="0"/>
          <a:chOff x="0" y="0"/>
          <a:chExt cx="0" cy="0"/>
        </a:xfrm>
      </p:grpSpPr>
      <p:sp>
        <p:nvSpPr>
          <p:cNvPr id="48" name="Google Shape;48;p11"/>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9" name="Google Shape;49;p11"/>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50" name="Google Shape;50;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1" name="Shape 51"/>
        <p:cNvGrpSpPr/>
        <p:nvPr/>
      </p:nvGrpSpPr>
      <p:grpSpPr>
        <a:xfrm>
          <a:off x="0" y="0"/>
          <a:ext cx="0" cy="0"/>
          <a:chOff x="0" y="0"/>
          <a:chExt cx="0" cy="0"/>
        </a:xfrm>
      </p:grpSpPr>
      <p:sp>
        <p:nvSpPr>
          <p:cNvPr id="52" name="Google Shape;52;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7" name="Shape 57"/>
        <p:cNvGrpSpPr/>
        <p:nvPr/>
      </p:nvGrpSpPr>
      <p:grpSpPr>
        <a:xfrm>
          <a:off x="0" y="0"/>
          <a:ext cx="0" cy="0"/>
          <a:chOff x="0" y="0"/>
          <a:chExt cx="0" cy="0"/>
        </a:xfrm>
      </p:grpSpPr>
      <p:sp>
        <p:nvSpPr>
          <p:cNvPr id="58" name="Google Shape;58;p14"/>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59" name="Google Shape;59;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0" name="Shape 60"/>
        <p:cNvGrpSpPr/>
        <p:nvPr/>
      </p:nvGrpSpPr>
      <p:grpSpPr>
        <a:xfrm>
          <a:off x="0" y="0"/>
          <a:ext cx="0" cy="0"/>
          <a:chOff x="0" y="0"/>
          <a:chExt cx="0" cy="0"/>
        </a:xfrm>
      </p:grpSpPr>
      <p:sp>
        <p:nvSpPr>
          <p:cNvPr id="61" name="Google Shape;61;p1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2" name="Google Shape;62;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63" name="Google Shape;63;p15"/>
          <p:cNvSpPr/>
          <p:nvPr/>
        </p:nvSpPr>
        <p:spPr>
          <a:xfrm rot="6556165">
            <a:off x="8461830" y="-4159352"/>
            <a:ext cx="3159240" cy="7953259"/>
          </a:xfrm>
          <a:custGeom>
            <a:rect b="b" l="l" r="r" t="t"/>
            <a:pathLst>
              <a:path extrusionOk="0" h="101348" w="52669">
                <a:moveTo>
                  <a:pt x="0" y="1"/>
                </a:moveTo>
                <a:lnTo>
                  <a:pt x="0" y="101348"/>
                </a:lnTo>
                <a:lnTo>
                  <a:pt x="4232" y="101348"/>
                </a:lnTo>
                <a:cubicBezTo>
                  <a:pt x="5157" y="99969"/>
                  <a:pt x="6162" y="98640"/>
                  <a:pt x="7265" y="97375"/>
                </a:cubicBezTo>
                <a:cubicBezTo>
                  <a:pt x="17902" y="85294"/>
                  <a:pt x="34296" y="83673"/>
                  <a:pt x="45225" y="72014"/>
                </a:cubicBezTo>
                <a:cubicBezTo>
                  <a:pt x="47820" y="69225"/>
                  <a:pt x="50106" y="65803"/>
                  <a:pt x="51030" y="61717"/>
                </a:cubicBezTo>
                <a:cubicBezTo>
                  <a:pt x="52668" y="54371"/>
                  <a:pt x="49620" y="46702"/>
                  <a:pt x="45971" y="40540"/>
                </a:cubicBezTo>
                <a:cubicBezTo>
                  <a:pt x="42323" y="34378"/>
                  <a:pt x="37912" y="28573"/>
                  <a:pt x="36242" y="21227"/>
                </a:cubicBezTo>
                <a:cubicBezTo>
                  <a:pt x="34604" y="13979"/>
                  <a:pt x="36080" y="5806"/>
                  <a:pt x="39955" y="1"/>
                </a:cubicBezTo>
                <a:close/>
              </a:path>
            </a:pathLst>
          </a:custGeom>
          <a:noFill/>
          <a:ln cap="flat" cmpd="sng" w="38100">
            <a:solidFill>
              <a:srgbClr val="D05C5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4" name="Shape 64"/>
        <p:cNvGrpSpPr/>
        <p:nvPr/>
      </p:nvGrpSpPr>
      <p:grpSpPr>
        <a:xfrm>
          <a:off x="0" y="0"/>
          <a:ext cx="0" cy="0"/>
          <a:chOff x="0" y="0"/>
          <a:chExt cx="0" cy="0"/>
        </a:xfrm>
      </p:grpSpPr>
      <p:sp>
        <p:nvSpPr>
          <p:cNvPr id="65" name="Google Shape;65;p1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6" name="Google Shape;66;p1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67" name="Google Shape;67;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68" name="Google Shape;68;p16"/>
          <p:cNvSpPr/>
          <p:nvPr/>
        </p:nvSpPr>
        <p:spPr>
          <a:xfrm rot="6556165">
            <a:off x="8461830" y="-4159352"/>
            <a:ext cx="3159240" cy="7953259"/>
          </a:xfrm>
          <a:custGeom>
            <a:rect b="b" l="l" r="r" t="t"/>
            <a:pathLst>
              <a:path extrusionOk="0" h="101348" w="52669">
                <a:moveTo>
                  <a:pt x="0" y="1"/>
                </a:moveTo>
                <a:lnTo>
                  <a:pt x="0" y="101348"/>
                </a:lnTo>
                <a:lnTo>
                  <a:pt x="4232" y="101348"/>
                </a:lnTo>
                <a:cubicBezTo>
                  <a:pt x="5157" y="99969"/>
                  <a:pt x="6162" y="98640"/>
                  <a:pt x="7265" y="97375"/>
                </a:cubicBezTo>
                <a:cubicBezTo>
                  <a:pt x="17902" y="85294"/>
                  <a:pt x="34296" y="83673"/>
                  <a:pt x="45225" y="72014"/>
                </a:cubicBezTo>
                <a:cubicBezTo>
                  <a:pt x="47820" y="69225"/>
                  <a:pt x="50106" y="65803"/>
                  <a:pt x="51030" y="61717"/>
                </a:cubicBezTo>
                <a:cubicBezTo>
                  <a:pt x="52668" y="54371"/>
                  <a:pt x="49620" y="46702"/>
                  <a:pt x="45971" y="40540"/>
                </a:cubicBezTo>
                <a:cubicBezTo>
                  <a:pt x="42323" y="34378"/>
                  <a:pt x="37912" y="28573"/>
                  <a:pt x="36242" y="21227"/>
                </a:cubicBezTo>
                <a:cubicBezTo>
                  <a:pt x="34604" y="13979"/>
                  <a:pt x="36080" y="5806"/>
                  <a:pt x="39955" y="1"/>
                </a:cubicBezTo>
                <a:close/>
              </a:path>
            </a:pathLst>
          </a:custGeom>
          <a:noFill/>
          <a:ln cap="flat" cmpd="sng" w="38100">
            <a:solidFill>
              <a:srgbClr val="D05C5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spTree>
      <p:nvGrpSpPr>
        <p:cNvPr id="69" name="Shape 69"/>
        <p:cNvGrpSpPr/>
        <p:nvPr/>
      </p:nvGrpSpPr>
      <p:grpSpPr>
        <a:xfrm>
          <a:off x="0" y="0"/>
          <a:ext cx="0" cy="0"/>
          <a:chOff x="0" y="0"/>
          <a:chExt cx="0" cy="0"/>
        </a:xfrm>
      </p:grpSpPr>
      <p:sp>
        <p:nvSpPr>
          <p:cNvPr id="70" name="Google Shape;70;p17"/>
          <p:cNvSpPr/>
          <p:nvPr/>
        </p:nvSpPr>
        <p:spPr>
          <a:xfrm>
            <a:off x="0" y="0"/>
            <a:ext cx="5537400" cy="5143500"/>
          </a:xfrm>
          <a:prstGeom prst="rect">
            <a:avLst/>
          </a:prstGeom>
          <a:solidFill>
            <a:srgbClr val="D05C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1" name="Shape 71"/>
        <p:cNvGrpSpPr/>
        <p:nvPr/>
      </p:nvGrpSpPr>
      <p:grpSpPr>
        <a:xfrm>
          <a:off x="0" y="0"/>
          <a:ext cx="0" cy="0"/>
          <a:chOff x="0" y="0"/>
          <a:chExt cx="0" cy="0"/>
        </a:xfrm>
      </p:grpSpPr>
      <p:sp>
        <p:nvSpPr>
          <p:cNvPr id="72" name="Google Shape;72;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73" name="Google Shape;73;p18"/>
          <p:cNvSpPr/>
          <p:nvPr/>
        </p:nvSpPr>
        <p:spPr>
          <a:xfrm rot="3703944">
            <a:off x="-754499" y="-2931194"/>
            <a:ext cx="3159260" cy="7953255"/>
          </a:xfrm>
          <a:custGeom>
            <a:rect b="b" l="l" r="r" t="t"/>
            <a:pathLst>
              <a:path extrusionOk="0" h="101348" w="52669">
                <a:moveTo>
                  <a:pt x="0" y="1"/>
                </a:moveTo>
                <a:lnTo>
                  <a:pt x="0" y="101348"/>
                </a:lnTo>
                <a:lnTo>
                  <a:pt x="4232" y="101348"/>
                </a:lnTo>
                <a:cubicBezTo>
                  <a:pt x="5157" y="99969"/>
                  <a:pt x="6162" y="98640"/>
                  <a:pt x="7265" y="97375"/>
                </a:cubicBezTo>
                <a:cubicBezTo>
                  <a:pt x="17902" y="85294"/>
                  <a:pt x="34296" y="83673"/>
                  <a:pt x="45225" y="72014"/>
                </a:cubicBezTo>
                <a:cubicBezTo>
                  <a:pt x="47820" y="69225"/>
                  <a:pt x="50106" y="65803"/>
                  <a:pt x="51030" y="61717"/>
                </a:cubicBezTo>
                <a:cubicBezTo>
                  <a:pt x="52668" y="54371"/>
                  <a:pt x="49620" y="46702"/>
                  <a:pt x="45971" y="40540"/>
                </a:cubicBezTo>
                <a:cubicBezTo>
                  <a:pt x="42323" y="34378"/>
                  <a:pt x="37912" y="28573"/>
                  <a:pt x="36242" y="21227"/>
                </a:cubicBezTo>
                <a:cubicBezTo>
                  <a:pt x="34604" y="13979"/>
                  <a:pt x="36080" y="5806"/>
                  <a:pt x="39955" y="1"/>
                </a:cubicBezTo>
                <a:close/>
              </a:path>
            </a:pathLst>
          </a:custGeom>
          <a:solidFill>
            <a:srgbClr val="F3F3F3"/>
          </a:solidFill>
          <a:ln cap="flat" cmpd="sng" w="38100">
            <a:solidFill>
              <a:srgbClr val="08444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18"/>
          <p:cNvSpPr/>
          <p:nvPr/>
        </p:nvSpPr>
        <p:spPr>
          <a:xfrm rot="2195149">
            <a:off x="-655632" y="-470802"/>
            <a:ext cx="1519779" cy="1326195"/>
          </a:xfrm>
          <a:custGeom>
            <a:rect b="b" l="l" r="r" t="t"/>
            <a:pathLst>
              <a:path extrusionOk="0" h="53146" w="57522">
                <a:moveTo>
                  <a:pt x="38824" y="0"/>
                </a:moveTo>
                <a:cubicBezTo>
                  <a:pt x="36106" y="0"/>
                  <a:pt x="34222" y="1704"/>
                  <a:pt x="30325" y="3209"/>
                </a:cubicBezTo>
                <a:cubicBezTo>
                  <a:pt x="28876" y="3933"/>
                  <a:pt x="27395" y="4167"/>
                  <a:pt x="25907" y="4167"/>
                </a:cubicBezTo>
                <a:cubicBezTo>
                  <a:pt x="23199" y="4167"/>
                  <a:pt x="20471" y="3393"/>
                  <a:pt x="17884" y="3393"/>
                </a:cubicBezTo>
                <a:cubicBezTo>
                  <a:pt x="16641" y="3393"/>
                  <a:pt x="15430" y="3571"/>
                  <a:pt x="14270" y="4101"/>
                </a:cubicBezTo>
                <a:cubicBezTo>
                  <a:pt x="0" y="10344"/>
                  <a:pt x="24973" y="34425"/>
                  <a:pt x="8467" y="44676"/>
                </a:cubicBezTo>
                <a:lnTo>
                  <a:pt x="8919" y="45128"/>
                </a:lnTo>
                <a:cubicBezTo>
                  <a:pt x="8467" y="50920"/>
                  <a:pt x="14710" y="51812"/>
                  <a:pt x="19170" y="52704"/>
                </a:cubicBezTo>
                <a:cubicBezTo>
                  <a:pt x="21169" y="52998"/>
                  <a:pt x="23137" y="53146"/>
                  <a:pt x="25060" y="53146"/>
                </a:cubicBezTo>
                <a:cubicBezTo>
                  <a:pt x="37720" y="53146"/>
                  <a:pt x="48416" y="46755"/>
                  <a:pt x="53062" y="33974"/>
                </a:cubicBezTo>
                <a:cubicBezTo>
                  <a:pt x="57522" y="22831"/>
                  <a:pt x="55738" y="7668"/>
                  <a:pt x="43703" y="1425"/>
                </a:cubicBezTo>
                <a:cubicBezTo>
                  <a:pt x="41662" y="402"/>
                  <a:pt x="40144" y="0"/>
                  <a:pt x="38824" y="0"/>
                </a:cubicBezTo>
                <a:close/>
              </a:path>
            </a:pathLst>
          </a:custGeom>
          <a:solidFill>
            <a:srgbClr val="F3F3F3"/>
          </a:solidFill>
          <a:ln cap="flat" cmpd="sng" w="38100">
            <a:solidFill>
              <a:srgbClr val="08444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34F5C"/>
              </a:solidFill>
              <a:latin typeface="Arial"/>
              <a:ea typeface="Arial"/>
              <a:cs typeface="Arial"/>
              <a:sym typeface="Arial"/>
            </a:endParaRPr>
          </a:p>
        </p:txBody>
      </p:sp>
      <p:pic>
        <p:nvPicPr>
          <p:cNvPr id="75" name="Google Shape;75;p18"/>
          <p:cNvPicPr preferRelativeResize="0"/>
          <p:nvPr/>
        </p:nvPicPr>
        <p:blipFill rotWithShape="1">
          <a:blip r:embed="rId2">
            <a:alphaModFix/>
          </a:blip>
          <a:srcRect b="0" l="49320" r="0" t="0"/>
          <a:stretch/>
        </p:blipFill>
        <p:spPr>
          <a:xfrm>
            <a:off x="7885450" y="2779750"/>
            <a:ext cx="1149076" cy="2267300"/>
          </a:xfrm>
          <a:prstGeom prst="rect">
            <a:avLst/>
          </a:prstGeom>
          <a:noFill/>
          <a:ln>
            <a:noFill/>
          </a:ln>
        </p:spPr>
      </p:pic>
      <p:pic>
        <p:nvPicPr>
          <p:cNvPr id="76" name="Google Shape;76;p18"/>
          <p:cNvPicPr preferRelativeResize="0"/>
          <p:nvPr/>
        </p:nvPicPr>
        <p:blipFill rotWithShape="1">
          <a:blip r:embed="rId3">
            <a:alphaModFix/>
          </a:blip>
          <a:srcRect b="0" l="0" r="43146" t="0"/>
          <a:stretch/>
        </p:blipFill>
        <p:spPr>
          <a:xfrm>
            <a:off x="6604375" y="2377550"/>
            <a:ext cx="1281075" cy="3277051"/>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7" name="Shape 77"/>
        <p:cNvGrpSpPr/>
        <p:nvPr/>
      </p:nvGrpSpPr>
      <p:grpSpPr>
        <a:xfrm>
          <a:off x="0" y="0"/>
          <a:ext cx="0" cy="0"/>
          <a:chOff x="0" y="0"/>
          <a:chExt cx="0" cy="0"/>
        </a:xfrm>
      </p:grpSpPr>
      <p:sp>
        <p:nvSpPr>
          <p:cNvPr id="78" name="Google Shape;78;p1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9" name="Google Shape;79;p19"/>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80" name="Google Shape;80;p19"/>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81" name="Google Shape;81;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82" name="Shape 82"/>
        <p:cNvGrpSpPr/>
        <p:nvPr/>
      </p:nvGrpSpPr>
      <p:grpSpPr>
        <a:xfrm>
          <a:off x="0" y="0"/>
          <a:ext cx="0" cy="0"/>
          <a:chOff x="0" y="0"/>
          <a:chExt cx="0" cy="0"/>
        </a:xfrm>
      </p:grpSpPr>
      <p:sp>
        <p:nvSpPr>
          <p:cNvPr id="83" name="Google Shape;83;p20"/>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84" name="Google Shape;84;p20"/>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85" name="Google Shape;85;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86" name="Shape 86"/>
        <p:cNvGrpSpPr/>
        <p:nvPr/>
      </p:nvGrpSpPr>
      <p:grpSpPr>
        <a:xfrm>
          <a:off x="0" y="0"/>
          <a:ext cx="0" cy="0"/>
          <a:chOff x="0" y="0"/>
          <a:chExt cx="0" cy="0"/>
        </a:xfrm>
      </p:grpSpPr>
      <p:sp>
        <p:nvSpPr>
          <p:cNvPr id="87" name="Google Shape;87;p21"/>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88" name="Google Shape;88;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sp>
        <p:nvSpPr>
          <p:cNvPr id="17" name="Google Shape;17;p3"/>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8" name="Google Shape;18;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9" name="Shape 89"/>
        <p:cNvGrpSpPr/>
        <p:nvPr/>
      </p:nvGrpSpPr>
      <p:grpSpPr>
        <a:xfrm>
          <a:off x="0" y="0"/>
          <a:ext cx="0" cy="0"/>
          <a:chOff x="0" y="0"/>
          <a:chExt cx="0" cy="0"/>
        </a:xfrm>
      </p:grpSpPr>
      <p:sp>
        <p:nvSpPr>
          <p:cNvPr id="90" name="Google Shape;90;p22"/>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22"/>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92" name="Google Shape;92;p22"/>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93" name="Google Shape;93;p22"/>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94" name="Google Shape;94;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5" name="Shape 95"/>
        <p:cNvGrpSpPr/>
        <p:nvPr/>
      </p:nvGrpSpPr>
      <p:grpSpPr>
        <a:xfrm>
          <a:off x="0" y="0"/>
          <a:ext cx="0" cy="0"/>
          <a:chOff x="0" y="0"/>
          <a:chExt cx="0" cy="0"/>
        </a:xfrm>
      </p:grpSpPr>
      <p:sp>
        <p:nvSpPr>
          <p:cNvPr id="96" name="Google Shape;96;p23"/>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97" name="Google Shape;97;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8" name="Shape 98"/>
        <p:cNvGrpSpPr/>
        <p:nvPr/>
      </p:nvGrpSpPr>
      <p:grpSpPr>
        <a:xfrm>
          <a:off x="0" y="0"/>
          <a:ext cx="0" cy="0"/>
          <a:chOff x="0" y="0"/>
          <a:chExt cx="0" cy="0"/>
        </a:xfrm>
      </p:grpSpPr>
      <p:sp>
        <p:nvSpPr>
          <p:cNvPr id="99" name="Google Shape;99;p24"/>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00" name="Google Shape;100;p24"/>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101" name="Google Shape;101;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2" name="Shape 102"/>
        <p:cNvGrpSpPr/>
        <p:nvPr/>
      </p:nvGrpSpPr>
      <p:grpSpPr>
        <a:xfrm>
          <a:off x="0" y="0"/>
          <a:ext cx="0" cy="0"/>
          <a:chOff x="0" y="0"/>
          <a:chExt cx="0" cy="0"/>
        </a:xfrm>
      </p:grpSpPr>
      <p:sp>
        <p:nvSpPr>
          <p:cNvPr id="103" name="Google Shape;103;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1" name="Google Shape;21;p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2" name="Google Shape;22;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5" name="Google Shape;25;p5"/>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6" name="Google Shape;26;p5"/>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7" name="Google Shape;27;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0" name="Google Shape;30;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4" name="Google Shape;34;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5" name="Shape 35"/>
        <p:cNvGrpSpPr/>
        <p:nvPr/>
      </p:nvGrpSpPr>
      <p:grpSpPr>
        <a:xfrm>
          <a:off x="0" y="0"/>
          <a:ext cx="0" cy="0"/>
          <a:chOff x="0" y="0"/>
          <a:chExt cx="0" cy="0"/>
        </a:xfrm>
      </p:grpSpPr>
      <p:sp>
        <p:nvSpPr>
          <p:cNvPr id="36" name="Google Shape;36;p8"/>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7" name="Google Shape;37;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 name="Google Shape;40;p9"/>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1" name="Google Shape;41;p9"/>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2" name="Google Shape;42;p9"/>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3" name="Google Shape;43;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4" name="Shape 44"/>
        <p:cNvGrpSpPr/>
        <p:nvPr/>
      </p:nvGrpSpPr>
      <p:grpSpPr>
        <a:xfrm>
          <a:off x="0" y="0"/>
          <a:ext cx="0" cy="0"/>
          <a:chOff x="0" y="0"/>
          <a:chExt cx="0" cy="0"/>
        </a:xfrm>
      </p:grpSpPr>
      <p:sp>
        <p:nvSpPr>
          <p:cNvPr id="45" name="Google Shape;45;p10"/>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6" name="Google Shape;46;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theme" Target="../theme/theme2.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3" name="Shape 53"/>
        <p:cNvGrpSpPr/>
        <p:nvPr/>
      </p:nvGrpSpPr>
      <p:grpSpPr>
        <a:xfrm>
          <a:off x="0" y="0"/>
          <a:ext cx="0" cy="0"/>
          <a:chOff x="0" y="0"/>
          <a:chExt cx="0" cy="0"/>
        </a:xfrm>
      </p:grpSpPr>
      <p:sp>
        <p:nvSpPr>
          <p:cNvPr id="54" name="Google Shape;54;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55" name="Google Shape;55;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56" name="Google Shape;56;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hyperlink" Target="https://youtu.be/oiGwAXp0CPo" TargetMode="External"/><Relationship Id="rId9" Type="http://schemas.openxmlformats.org/officeDocument/2006/relationships/image" Target="../media/image4.png"/><Relationship Id="rId5" Type="http://schemas.openxmlformats.org/officeDocument/2006/relationships/image" Target="../media/image10.png"/><Relationship Id="rId6" Type="http://schemas.openxmlformats.org/officeDocument/2006/relationships/hyperlink" Target="https://youtu.be/2g7pFPXG2eE" TargetMode="External"/><Relationship Id="rId7" Type="http://schemas.openxmlformats.org/officeDocument/2006/relationships/hyperlink" Target="https://youtu.be/IaOiVZl_A1I" TargetMode="External"/><Relationship Id="rId8" Type="http://schemas.openxmlformats.org/officeDocument/2006/relationships/hyperlink" Target="https://youtu.be/BJabFln8Pk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29.jpg"/><Relationship Id="rId4" Type="http://schemas.openxmlformats.org/officeDocument/2006/relationships/hyperlink" Target="https://youtu.be/ifnt-92zzLM" TargetMode="External"/><Relationship Id="rId5"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hyperlink" Target="https://www.bing.com/videos/search?q=what+is+blood+pressure&amp;&amp;view=detail&amp;mid=A54D3D66D3EF07C8A18AA54D3D66D3EF07C8A18A&amp;&amp;FORM=VRDGAR" TargetMode="Externa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3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2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 Id="rId3" Type="http://schemas.openxmlformats.org/officeDocument/2006/relationships/image" Target="../media/image40.jpg"/><Relationship Id="rId4" Type="http://schemas.openxmlformats.org/officeDocument/2006/relationships/image" Target="../media/image2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 Id="rId3" Type="http://schemas.openxmlformats.org/officeDocument/2006/relationships/image" Target="../media/image34.jpg"/><Relationship Id="rId4" Type="http://schemas.openxmlformats.org/officeDocument/2006/relationships/image" Target="../media/image30.jpg"/><Relationship Id="rId5" Type="http://schemas.openxmlformats.org/officeDocument/2006/relationships/image" Target="../media/image4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3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7.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35.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 Id="rId3" Type="http://schemas.openxmlformats.org/officeDocument/2006/relationships/image" Target="../media/image39.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 Id="rId3" Type="http://schemas.openxmlformats.org/officeDocument/2006/relationships/image" Target="../media/image42.jpg"/><Relationship Id="rId4" Type="http://schemas.openxmlformats.org/officeDocument/2006/relationships/image" Target="../media/image3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 Id="rId3" Type="http://schemas.openxmlformats.org/officeDocument/2006/relationships/image" Target="../media/image3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20.jpg"/><Relationship Id="rId4" Type="http://schemas.openxmlformats.org/officeDocument/2006/relationships/image" Target="../media/image75.jpg"/><Relationship Id="rId5" Type="http://schemas.openxmlformats.org/officeDocument/2006/relationships/image" Target="../media/image28.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 Id="rId3" Type="http://schemas.openxmlformats.org/officeDocument/2006/relationships/image" Target="../media/image38.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Relationship Id="rId3" Type="http://schemas.openxmlformats.org/officeDocument/2006/relationships/image" Target="../media/image41.jpg"/><Relationship Id="rId4" Type="http://schemas.openxmlformats.org/officeDocument/2006/relationships/image" Target="../media/image76.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2.xml"/><Relationship Id="rId3" Type="http://schemas.openxmlformats.org/officeDocument/2006/relationships/image" Target="../media/image43.jpg"/><Relationship Id="rId4" Type="http://schemas.openxmlformats.org/officeDocument/2006/relationships/image" Target="../media/image44.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3.xml"/><Relationship Id="rId3" Type="http://schemas.openxmlformats.org/officeDocument/2006/relationships/image" Target="../media/image77.jpg"/><Relationship Id="rId4" Type="http://schemas.openxmlformats.org/officeDocument/2006/relationships/image" Target="../media/image50.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4.xml"/><Relationship Id="rId3" Type="http://schemas.openxmlformats.org/officeDocument/2006/relationships/image" Target="../media/image45.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5.xml"/><Relationship Id="rId3" Type="http://schemas.openxmlformats.org/officeDocument/2006/relationships/image" Target="../media/image49.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6.xml"/><Relationship Id="rId3" Type="http://schemas.openxmlformats.org/officeDocument/2006/relationships/image" Target="../media/image54.jpg"/><Relationship Id="rId4" Type="http://schemas.openxmlformats.org/officeDocument/2006/relationships/image" Target="../media/image48.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7.xml"/><Relationship Id="rId3" Type="http://schemas.openxmlformats.org/officeDocument/2006/relationships/image" Target="../media/image52.jpg"/><Relationship Id="rId4" Type="http://schemas.openxmlformats.org/officeDocument/2006/relationships/image" Target="../media/image53.jpg"/><Relationship Id="rId5" Type="http://schemas.openxmlformats.org/officeDocument/2006/relationships/image" Target="../media/image57.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8.xml"/><Relationship Id="rId3" Type="http://schemas.openxmlformats.org/officeDocument/2006/relationships/image" Target="../media/image56.jpg"/><Relationship Id="rId4" Type="http://schemas.openxmlformats.org/officeDocument/2006/relationships/image" Target="../media/image51.jpg"/><Relationship Id="rId5" Type="http://schemas.openxmlformats.org/officeDocument/2006/relationships/image" Target="../media/image55.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9.xml"/><Relationship Id="rId3" Type="http://schemas.openxmlformats.org/officeDocument/2006/relationships/image" Target="../media/image62.jpg"/><Relationship Id="rId4" Type="http://schemas.openxmlformats.org/officeDocument/2006/relationships/image" Target="../media/image59.jpg"/><Relationship Id="rId5" Type="http://schemas.openxmlformats.org/officeDocument/2006/relationships/image" Target="../media/image6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0.xml"/><Relationship Id="rId3" Type="http://schemas.openxmlformats.org/officeDocument/2006/relationships/image" Target="../media/image66.jpg"/><Relationship Id="rId4" Type="http://schemas.openxmlformats.org/officeDocument/2006/relationships/image" Target="../media/image64.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1.xml"/><Relationship Id="rId3" Type="http://schemas.openxmlformats.org/officeDocument/2006/relationships/image" Target="../media/image58.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2.xml"/><Relationship Id="rId3" Type="http://schemas.openxmlformats.org/officeDocument/2006/relationships/image" Target="../media/image65.png"/><Relationship Id="rId4" Type="http://schemas.openxmlformats.org/officeDocument/2006/relationships/image" Target="../media/image70.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3.xml"/><Relationship Id="rId3" Type="http://schemas.openxmlformats.org/officeDocument/2006/relationships/image" Target="../media/image67.jpg"/><Relationship Id="rId4" Type="http://schemas.openxmlformats.org/officeDocument/2006/relationships/image" Target="../media/image72.jpg"/><Relationship Id="rId5" Type="http://schemas.openxmlformats.org/officeDocument/2006/relationships/image" Target="../media/image71.jpg"/><Relationship Id="rId6" Type="http://schemas.openxmlformats.org/officeDocument/2006/relationships/image" Target="../media/image61.jpg"/><Relationship Id="rId7" Type="http://schemas.openxmlformats.org/officeDocument/2006/relationships/image" Target="../media/image69.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4.xml"/><Relationship Id="rId3" Type="http://schemas.openxmlformats.org/officeDocument/2006/relationships/image" Target="../media/image63.jpg"/><Relationship Id="rId4" Type="http://schemas.openxmlformats.org/officeDocument/2006/relationships/image" Target="../media/image68.jpg"/><Relationship Id="rId5" Type="http://schemas.openxmlformats.org/officeDocument/2006/relationships/image" Target="../media/image73.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7.xml"/><Relationship Id="rId3" Type="http://schemas.openxmlformats.org/officeDocument/2006/relationships/hyperlink" Target="https://docs.google.com/presentation/d/1hWZI_sEt2OFsjf5rN7ay5J0imNIx-Zggfn8D9Vrxqp4/edit" TargetMode="External"/><Relationship Id="rId4" Type="http://schemas.openxmlformats.org/officeDocument/2006/relationships/image" Target="../media/image7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hyperlink" Target="https://youtu.be/qWti317qb_w" TargetMode="External"/><Relationship Id="rId4" Type="http://schemas.openxmlformats.org/officeDocument/2006/relationships/image" Target="../media/image10.png"/><Relationship Id="rId5" Type="http://schemas.openxmlformats.org/officeDocument/2006/relationships/image" Target="../media/image7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2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hyperlink" Target="https://youtu.be/J97G6BeYW0I" TargetMode="External"/><Relationship Id="rId4" Type="http://schemas.openxmlformats.org/officeDocument/2006/relationships/image" Target="../media/image10.png"/><Relationship Id="rId5" Type="http://schemas.openxmlformats.org/officeDocument/2006/relationships/image" Target="../media/image3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21.jpg"/><Relationship Id="rId4" Type="http://schemas.openxmlformats.org/officeDocument/2006/relationships/image" Target="../media/image16.jpg"/><Relationship Id="rId5" Type="http://schemas.openxmlformats.org/officeDocument/2006/relationships/image" Target="../media/image2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6"/>
          <p:cNvSpPr txBox="1"/>
          <p:nvPr/>
        </p:nvSpPr>
        <p:spPr>
          <a:xfrm>
            <a:off x="4889025" y="1834525"/>
            <a:ext cx="3878100" cy="759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500"/>
              <a:buFont typeface="Arial"/>
              <a:buNone/>
            </a:pPr>
            <a:r>
              <a:rPr b="0" i="0" lang="en" sz="2500" u="none" cap="none" strike="noStrike">
                <a:solidFill>
                  <a:srgbClr val="666666"/>
                </a:solidFill>
                <a:latin typeface="Bree Serif"/>
                <a:ea typeface="Bree Serif"/>
                <a:cs typeface="Bree Serif"/>
                <a:sym typeface="Bree Serif"/>
              </a:rPr>
              <a:t>Arterial Blood Pressure</a:t>
            </a:r>
            <a:endParaRPr b="0" i="0" sz="2500" u="none" cap="none" strike="noStrike">
              <a:solidFill>
                <a:srgbClr val="666666"/>
              </a:solidFill>
              <a:latin typeface="Bree Serif"/>
              <a:ea typeface="Bree Serif"/>
              <a:cs typeface="Bree Serif"/>
              <a:sym typeface="Bree Serif"/>
            </a:endParaRPr>
          </a:p>
        </p:txBody>
      </p:sp>
      <p:sp>
        <p:nvSpPr>
          <p:cNvPr id="109" name="Google Shape;109;p26"/>
          <p:cNvSpPr txBox="1"/>
          <p:nvPr/>
        </p:nvSpPr>
        <p:spPr>
          <a:xfrm>
            <a:off x="6090033" y="2371650"/>
            <a:ext cx="1376100" cy="396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666666"/>
                </a:solidFill>
                <a:latin typeface="Arial"/>
                <a:ea typeface="Arial"/>
                <a:cs typeface="Arial"/>
                <a:sym typeface="Arial"/>
              </a:rPr>
              <a:t>____________</a:t>
            </a:r>
            <a:endParaRPr b="0" i="0" sz="1400" u="none" cap="none" strike="noStrike">
              <a:solidFill>
                <a:srgbClr val="666666"/>
              </a:solidFill>
              <a:latin typeface="Arial"/>
              <a:ea typeface="Arial"/>
              <a:cs typeface="Arial"/>
              <a:sym typeface="Arial"/>
            </a:endParaRPr>
          </a:p>
        </p:txBody>
      </p:sp>
      <p:pic>
        <p:nvPicPr>
          <p:cNvPr id="110" name="Google Shape;110;p26"/>
          <p:cNvPicPr preferRelativeResize="0"/>
          <p:nvPr/>
        </p:nvPicPr>
        <p:blipFill rotWithShape="1">
          <a:blip r:embed="rId3">
            <a:alphaModFix/>
          </a:blip>
          <a:srcRect b="0" l="0" r="43867" t="0"/>
          <a:stretch/>
        </p:blipFill>
        <p:spPr>
          <a:xfrm>
            <a:off x="1337825" y="846676"/>
            <a:ext cx="976901" cy="2462648"/>
          </a:xfrm>
          <a:prstGeom prst="rect">
            <a:avLst/>
          </a:prstGeom>
          <a:noFill/>
          <a:ln>
            <a:noFill/>
          </a:ln>
        </p:spPr>
      </p:pic>
      <p:sp>
        <p:nvSpPr>
          <p:cNvPr id="111" name="Google Shape;111;p26"/>
          <p:cNvSpPr txBox="1"/>
          <p:nvPr/>
        </p:nvSpPr>
        <p:spPr>
          <a:xfrm>
            <a:off x="5865325" y="2767960"/>
            <a:ext cx="1600800" cy="1608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666666"/>
                </a:solidFill>
                <a:latin typeface="Bree Serif"/>
                <a:ea typeface="Bree Serif"/>
                <a:cs typeface="Bree Serif"/>
                <a:sym typeface="Bree Serif"/>
              </a:rPr>
              <a:t>Color Index:</a:t>
            </a:r>
            <a:endParaRPr b="0" i="0" sz="1400" u="none" cap="none" strike="noStrike">
              <a:solidFill>
                <a:srgbClr val="666666"/>
              </a:solidFill>
              <a:latin typeface="Bree Serif"/>
              <a:ea typeface="Bree Serif"/>
              <a:cs typeface="Bree Serif"/>
              <a:sym typeface="Bree Serif"/>
            </a:endParaRPr>
          </a:p>
          <a:p>
            <a:pPr indent="-311150" lvl="0" marL="457200" marR="0" rtl="0" algn="l">
              <a:lnSpc>
                <a:spcPct val="100000"/>
              </a:lnSpc>
              <a:spcBef>
                <a:spcPts val="0"/>
              </a:spcBef>
              <a:spcAft>
                <a:spcPts val="0"/>
              </a:spcAft>
              <a:buClr>
                <a:srgbClr val="666666"/>
              </a:buClr>
              <a:buSzPts val="1300"/>
              <a:buFont typeface="Bree Serif"/>
              <a:buChar char="●"/>
            </a:pPr>
            <a:r>
              <a:rPr b="0" i="0" lang="en" sz="1300" u="none" cap="none" strike="noStrike">
                <a:solidFill>
                  <a:schemeClr val="dk1"/>
                </a:solidFill>
                <a:latin typeface="Bree Serif"/>
                <a:ea typeface="Bree Serif"/>
                <a:cs typeface="Bree Serif"/>
                <a:sym typeface="Bree Serif"/>
              </a:rPr>
              <a:t>Main Text</a:t>
            </a:r>
            <a:endParaRPr b="0" i="0" sz="1300" u="none" cap="none" strike="noStrike">
              <a:solidFill>
                <a:schemeClr val="dk1"/>
              </a:solidFill>
              <a:latin typeface="Bree Serif"/>
              <a:ea typeface="Bree Serif"/>
              <a:cs typeface="Bree Serif"/>
              <a:sym typeface="Bree Serif"/>
            </a:endParaRPr>
          </a:p>
          <a:p>
            <a:pPr indent="-311150" lvl="0" marL="457200" marR="0" rtl="0" algn="l">
              <a:lnSpc>
                <a:spcPct val="100000"/>
              </a:lnSpc>
              <a:spcBef>
                <a:spcPts val="0"/>
              </a:spcBef>
              <a:spcAft>
                <a:spcPts val="0"/>
              </a:spcAft>
              <a:buClr>
                <a:srgbClr val="666666"/>
              </a:buClr>
              <a:buSzPts val="1300"/>
              <a:buFont typeface="Bree Serif"/>
              <a:buChar char="●"/>
            </a:pPr>
            <a:r>
              <a:rPr b="0" i="0" lang="en" sz="1300" u="none" cap="none" strike="noStrike">
                <a:solidFill>
                  <a:srgbClr val="FF0000"/>
                </a:solidFill>
                <a:latin typeface="Bree Serif"/>
                <a:ea typeface="Bree Serif"/>
                <a:cs typeface="Bree Serif"/>
                <a:sym typeface="Bree Serif"/>
              </a:rPr>
              <a:t>Important</a:t>
            </a:r>
            <a:endParaRPr b="0" i="0" sz="1300" u="none" cap="none" strike="noStrike">
              <a:solidFill>
                <a:srgbClr val="FF0000"/>
              </a:solidFill>
              <a:latin typeface="Bree Serif"/>
              <a:ea typeface="Bree Serif"/>
              <a:cs typeface="Bree Serif"/>
              <a:sym typeface="Bree Serif"/>
            </a:endParaRPr>
          </a:p>
          <a:p>
            <a:pPr indent="-311150" lvl="0" marL="457200" marR="0" rtl="0" algn="l">
              <a:lnSpc>
                <a:spcPct val="100000"/>
              </a:lnSpc>
              <a:spcBef>
                <a:spcPts val="0"/>
              </a:spcBef>
              <a:spcAft>
                <a:spcPts val="0"/>
              </a:spcAft>
              <a:buClr>
                <a:srgbClr val="666666"/>
              </a:buClr>
              <a:buSzPts val="1300"/>
              <a:buFont typeface="Bree Serif"/>
              <a:buChar char="●"/>
            </a:pPr>
            <a:r>
              <a:rPr b="0" i="0" lang="en" sz="1300" u="none" cap="none" strike="noStrike">
                <a:solidFill>
                  <a:srgbClr val="C27BA0"/>
                </a:solidFill>
                <a:latin typeface="Bree Serif"/>
                <a:ea typeface="Bree Serif"/>
                <a:cs typeface="Bree Serif"/>
                <a:sym typeface="Bree Serif"/>
              </a:rPr>
              <a:t>Girl’s Slides</a:t>
            </a:r>
            <a:endParaRPr b="0" i="0" sz="1300" u="none" cap="none" strike="noStrike">
              <a:solidFill>
                <a:srgbClr val="C27BA0"/>
              </a:solidFill>
              <a:latin typeface="Bree Serif"/>
              <a:ea typeface="Bree Serif"/>
              <a:cs typeface="Bree Serif"/>
              <a:sym typeface="Bree Serif"/>
            </a:endParaRPr>
          </a:p>
          <a:p>
            <a:pPr indent="-311150" lvl="0" marL="457200" marR="0" rtl="0" algn="l">
              <a:lnSpc>
                <a:spcPct val="100000"/>
              </a:lnSpc>
              <a:spcBef>
                <a:spcPts val="0"/>
              </a:spcBef>
              <a:spcAft>
                <a:spcPts val="0"/>
              </a:spcAft>
              <a:buClr>
                <a:srgbClr val="666666"/>
              </a:buClr>
              <a:buSzPts val="1300"/>
              <a:buFont typeface="Bree Serif"/>
              <a:buChar char="●"/>
            </a:pPr>
            <a:r>
              <a:rPr b="0" i="0" lang="en" sz="1300" u="none" cap="none" strike="noStrike">
                <a:solidFill>
                  <a:srgbClr val="6FA8DC"/>
                </a:solidFill>
                <a:latin typeface="Bree Serif"/>
                <a:ea typeface="Bree Serif"/>
                <a:cs typeface="Bree Serif"/>
                <a:sym typeface="Bree Serif"/>
              </a:rPr>
              <a:t>Boy’s Slides</a:t>
            </a:r>
            <a:endParaRPr b="0" i="0" sz="1300" u="none" cap="none" strike="noStrike">
              <a:solidFill>
                <a:srgbClr val="6FA8DC"/>
              </a:solidFill>
              <a:latin typeface="Bree Serif"/>
              <a:ea typeface="Bree Serif"/>
              <a:cs typeface="Bree Serif"/>
              <a:sym typeface="Bree Serif"/>
            </a:endParaRPr>
          </a:p>
          <a:p>
            <a:pPr indent="-311150" lvl="0" marL="457200" marR="0" rtl="0" algn="l">
              <a:lnSpc>
                <a:spcPct val="100000"/>
              </a:lnSpc>
              <a:spcBef>
                <a:spcPts val="0"/>
              </a:spcBef>
              <a:spcAft>
                <a:spcPts val="0"/>
              </a:spcAft>
              <a:buClr>
                <a:srgbClr val="666666"/>
              </a:buClr>
              <a:buSzPts val="1300"/>
              <a:buFont typeface="Bree Serif"/>
              <a:buChar char="●"/>
            </a:pPr>
            <a:r>
              <a:rPr b="0" i="0" lang="en" sz="1300" u="none" cap="none" strike="noStrike">
                <a:solidFill>
                  <a:srgbClr val="6AA84F"/>
                </a:solidFill>
                <a:latin typeface="Bree Serif"/>
                <a:ea typeface="Bree Serif"/>
                <a:cs typeface="Bree Serif"/>
                <a:sym typeface="Bree Serif"/>
              </a:rPr>
              <a:t>Dr’s Notes</a:t>
            </a:r>
            <a:endParaRPr b="0" i="0" sz="1300" u="none" cap="none" strike="noStrike">
              <a:solidFill>
                <a:srgbClr val="6AA84F"/>
              </a:solidFill>
              <a:latin typeface="Bree Serif"/>
              <a:ea typeface="Bree Serif"/>
              <a:cs typeface="Bree Serif"/>
              <a:sym typeface="Bree Serif"/>
            </a:endParaRPr>
          </a:p>
          <a:p>
            <a:pPr indent="-311150" lvl="0" marL="457200" marR="0" rtl="0" algn="l">
              <a:lnSpc>
                <a:spcPct val="100000"/>
              </a:lnSpc>
              <a:spcBef>
                <a:spcPts val="0"/>
              </a:spcBef>
              <a:spcAft>
                <a:spcPts val="0"/>
              </a:spcAft>
              <a:buClr>
                <a:srgbClr val="666666"/>
              </a:buClr>
              <a:buSzPts val="1300"/>
              <a:buFont typeface="Bree Serif"/>
              <a:buChar char="●"/>
            </a:pPr>
            <a:r>
              <a:rPr b="0" i="0" lang="en" sz="1300" u="none" cap="none" strike="noStrike">
                <a:solidFill>
                  <a:srgbClr val="999999"/>
                </a:solidFill>
                <a:latin typeface="Bree Serif"/>
                <a:ea typeface="Bree Serif"/>
                <a:cs typeface="Bree Serif"/>
                <a:sym typeface="Bree Serif"/>
              </a:rPr>
              <a:t>Extra Info</a:t>
            </a:r>
            <a:endParaRPr b="0" i="0" sz="1400" u="none" cap="none" strike="noStrike">
              <a:solidFill>
                <a:srgbClr val="666666"/>
              </a:solidFill>
              <a:latin typeface="Bree Serif"/>
              <a:ea typeface="Bree Serif"/>
              <a:cs typeface="Bree Serif"/>
              <a:sym typeface="Bree Serif"/>
            </a:endParaRPr>
          </a:p>
        </p:txBody>
      </p:sp>
      <p:pic>
        <p:nvPicPr>
          <p:cNvPr id="112" name="Google Shape;112;p26">
            <a:hlinkClick r:id="rId4"/>
          </p:cNvPr>
          <p:cNvPicPr preferRelativeResize="0"/>
          <p:nvPr/>
        </p:nvPicPr>
        <p:blipFill rotWithShape="1">
          <a:blip r:embed="rId5">
            <a:alphaModFix/>
          </a:blip>
          <a:srcRect b="0" l="0" r="0" t="0"/>
          <a:stretch/>
        </p:blipFill>
        <p:spPr>
          <a:xfrm>
            <a:off x="1169611" y="3712577"/>
            <a:ext cx="733295" cy="538050"/>
          </a:xfrm>
          <a:prstGeom prst="rect">
            <a:avLst/>
          </a:prstGeom>
          <a:noFill/>
          <a:ln>
            <a:noFill/>
          </a:ln>
        </p:spPr>
      </p:pic>
      <p:pic>
        <p:nvPicPr>
          <p:cNvPr id="113" name="Google Shape;113;p26">
            <a:hlinkClick r:id="rId6"/>
          </p:cNvPr>
          <p:cNvPicPr preferRelativeResize="0"/>
          <p:nvPr/>
        </p:nvPicPr>
        <p:blipFill rotWithShape="1">
          <a:blip r:embed="rId5">
            <a:alphaModFix/>
          </a:blip>
          <a:srcRect b="0" l="0" r="0" t="0"/>
          <a:stretch/>
        </p:blipFill>
        <p:spPr>
          <a:xfrm>
            <a:off x="295326" y="3712576"/>
            <a:ext cx="733295" cy="538050"/>
          </a:xfrm>
          <a:prstGeom prst="rect">
            <a:avLst/>
          </a:prstGeom>
          <a:noFill/>
          <a:ln>
            <a:noFill/>
          </a:ln>
        </p:spPr>
      </p:pic>
      <p:pic>
        <p:nvPicPr>
          <p:cNvPr id="114" name="Google Shape;114;p26">
            <a:hlinkClick r:id="rId7"/>
          </p:cNvPr>
          <p:cNvPicPr preferRelativeResize="0"/>
          <p:nvPr/>
        </p:nvPicPr>
        <p:blipFill rotWithShape="1">
          <a:blip r:embed="rId5">
            <a:alphaModFix/>
          </a:blip>
          <a:srcRect b="0" l="0" r="0" t="0"/>
          <a:stretch/>
        </p:blipFill>
        <p:spPr>
          <a:xfrm>
            <a:off x="1169601" y="4376540"/>
            <a:ext cx="733295" cy="538050"/>
          </a:xfrm>
          <a:prstGeom prst="rect">
            <a:avLst/>
          </a:prstGeom>
          <a:noFill/>
          <a:ln>
            <a:noFill/>
          </a:ln>
        </p:spPr>
      </p:pic>
      <p:pic>
        <p:nvPicPr>
          <p:cNvPr id="115" name="Google Shape;115;p26">
            <a:hlinkClick r:id="rId8"/>
          </p:cNvPr>
          <p:cNvPicPr preferRelativeResize="0"/>
          <p:nvPr/>
        </p:nvPicPr>
        <p:blipFill rotWithShape="1">
          <a:blip r:embed="rId5">
            <a:alphaModFix/>
          </a:blip>
          <a:srcRect b="0" l="0" r="0" t="0"/>
          <a:stretch/>
        </p:blipFill>
        <p:spPr>
          <a:xfrm>
            <a:off x="295326" y="4376544"/>
            <a:ext cx="733295" cy="538050"/>
          </a:xfrm>
          <a:prstGeom prst="rect">
            <a:avLst/>
          </a:prstGeom>
          <a:noFill/>
          <a:ln>
            <a:noFill/>
          </a:ln>
        </p:spPr>
      </p:pic>
      <p:pic>
        <p:nvPicPr>
          <p:cNvPr id="116" name="Google Shape;116;p26"/>
          <p:cNvPicPr preferRelativeResize="0"/>
          <p:nvPr/>
        </p:nvPicPr>
        <p:blipFill>
          <a:blip r:embed="rId9">
            <a:alphaModFix/>
          </a:blip>
          <a:stretch>
            <a:fillRect/>
          </a:stretch>
        </p:blipFill>
        <p:spPr>
          <a:xfrm>
            <a:off x="5537100" y="79125"/>
            <a:ext cx="1308073" cy="9759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35"/>
          <p:cNvSpPr/>
          <p:nvPr/>
        </p:nvSpPr>
        <p:spPr>
          <a:xfrm>
            <a:off x="140875" y="4003850"/>
            <a:ext cx="5690100" cy="924300"/>
          </a:xfrm>
          <a:prstGeom prst="roundRect">
            <a:avLst>
              <a:gd fmla="val 16667" name="adj"/>
            </a:avLst>
          </a:prstGeom>
          <a:solidFill>
            <a:schemeClr val="lt1"/>
          </a:solidFill>
          <a:ln cap="flat" cmpd="sng" w="9525">
            <a:solidFill>
              <a:srgbClr val="D05C5C"/>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1000" u="sng" cap="none" strike="noStrike">
                <a:solidFill>
                  <a:srgbClr val="6FA8DC"/>
                </a:solidFill>
                <a:latin typeface="Bree Serif"/>
                <a:ea typeface="Bree Serif"/>
                <a:cs typeface="Bree Serif"/>
                <a:sym typeface="Bree Serif"/>
              </a:rPr>
              <a:t>Example</a:t>
            </a:r>
            <a:r>
              <a:rPr b="0" i="0" lang="en" sz="1000" u="none" cap="none" strike="noStrike">
                <a:solidFill>
                  <a:srgbClr val="6FA8DC"/>
                </a:solidFill>
                <a:latin typeface="Bree Serif"/>
                <a:ea typeface="Bree Serif"/>
                <a:cs typeface="Bree Serif"/>
                <a:sym typeface="Bree Serif"/>
              </a:rPr>
              <a:t> If a patient’s blood pressure is 83/50 mmHg, his MAP would be 61 mm Hg. </a:t>
            </a:r>
            <a:endParaRPr b="0" i="0" sz="1000" u="none" cap="none" strike="noStrike">
              <a:solidFill>
                <a:srgbClr val="6FA8DC"/>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6FA8DC"/>
                </a:solidFill>
                <a:latin typeface="Bree Serif"/>
                <a:ea typeface="Bree Serif"/>
                <a:cs typeface="Bree Serif"/>
                <a:sym typeface="Bree Serif"/>
              </a:rPr>
              <a:t>MAP = 1/3 (SBP - DBP) + DBP  = 1/3 (83-50) + 50 = 1/3 (33) + 50 = 11 + 50 = 61 mm Hg </a:t>
            </a:r>
            <a:endParaRPr b="0" i="0" sz="1000" u="none" cap="none" strike="noStrike">
              <a:solidFill>
                <a:srgbClr val="6FA8DC"/>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000"/>
              <a:buFont typeface="Arial"/>
              <a:buNone/>
            </a:pPr>
            <a:r>
              <a:rPr b="0" i="0" lang="en" sz="1000" u="sng" cap="none" strike="noStrike">
                <a:solidFill>
                  <a:srgbClr val="6FA8DC"/>
                </a:solidFill>
                <a:latin typeface="Bree Serif"/>
                <a:ea typeface="Bree Serif"/>
                <a:cs typeface="Bree Serif"/>
                <a:sym typeface="Bree Serif"/>
              </a:rPr>
              <a:t>Another way: </a:t>
            </a:r>
            <a:endParaRPr b="0" i="0" sz="1000" u="sng" cap="none" strike="noStrike">
              <a:solidFill>
                <a:srgbClr val="6FA8DC"/>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6FA8DC"/>
                </a:solidFill>
                <a:latin typeface="Bree Serif"/>
                <a:ea typeface="Bree Serif"/>
                <a:cs typeface="Bree Serif"/>
                <a:sym typeface="Bree Serif"/>
              </a:rPr>
              <a:t>MAP = SBP + 2 (DBP)/3 , MAP= 83 +2 (50) /3 , MAP = 83 +100/3 , MAP = 61</a:t>
            </a:r>
            <a:endParaRPr b="0" i="0" sz="1000" u="none" cap="none" strike="noStrike">
              <a:solidFill>
                <a:srgbClr val="6FA8DC"/>
              </a:solidFill>
              <a:latin typeface="Bree Serif"/>
              <a:ea typeface="Bree Serif"/>
              <a:cs typeface="Bree Serif"/>
              <a:sym typeface="Bree Serif"/>
            </a:endParaRPr>
          </a:p>
        </p:txBody>
      </p:sp>
      <p:sp>
        <p:nvSpPr>
          <p:cNvPr id="440" name="Google Shape;440;p35"/>
          <p:cNvSpPr txBox="1"/>
          <p:nvPr>
            <p:ph type="title"/>
          </p:nvPr>
        </p:nvSpPr>
        <p:spPr>
          <a:xfrm>
            <a:off x="1726950" y="17174"/>
            <a:ext cx="5690100" cy="646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b="1" lang="en" sz="2500">
                <a:solidFill>
                  <a:srgbClr val="D05C5C"/>
                </a:solidFill>
                <a:latin typeface="Bree Serif"/>
                <a:ea typeface="Bree Serif"/>
                <a:cs typeface="Bree Serif"/>
                <a:sym typeface="Bree Serif"/>
              </a:rPr>
              <a:t>Pulse and Mean Arterial Pressures</a:t>
            </a:r>
            <a:endParaRPr b="1" sz="2500">
              <a:solidFill>
                <a:srgbClr val="D05C5C"/>
              </a:solidFill>
              <a:latin typeface="Bree Serif"/>
              <a:ea typeface="Bree Serif"/>
              <a:cs typeface="Bree Serif"/>
              <a:sym typeface="Bree Serif"/>
            </a:endParaRPr>
          </a:p>
          <a:p>
            <a:pPr indent="0" lvl="0" marL="0" rtl="0" algn="l">
              <a:lnSpc>
                <a:spcPct val="100000"/>
              </a:lnSpc>
              <a:spcBef>
                <a:spcPts val="0"/>
              </a:spcBef>
              <a:spcAft>
                <a:spcPts val="0"/>
              </a:spcAft>
              <a:buSzPts val="990"/>
              <a:buNone/>
            </a:pPr>
            <a:r>
              <a:t/>
            </a:r>
            <a:endParaRPr b="1" sz="2720">
              <a:solidFill>
                <a:srgbClr val="D05C5C"/>
              </a:solidFill>
              <a:latin typeface="Bree Serif"/>
              <a:ea typeface="Bree Serif"/>
              <a:cs typeface="Bree Serif"/>
              <a:sym typeface="Bree Serif"/>
            </a:endParaRPr>
          </a:p>
        </p:txBody>
      </p:sp>
      <p:sp>
        <p:nvSpPr>
          <p:cNvPr id="441" name="Google Shape;441;p35"/>
          <p:cNvSpPr txBox="1"/>
          <p:nvPr/>
        </p:nvSpPr>
        <p:spPr>
          <a:xfrm flipH="1">
            <a:off x="0" y="533225"/>
            <a:ext cx="8806800" cy="2124000"/>
          </a:xfrm>
          <a:prstGeom prst="rect">
            <a:avLst/>
          </a:prstGeom>
          <a:noFill/>
          <a:ln>
            <a:noFill/>
          </a:ln>
        </p:spPr>
        <p:txBody>
          <a:bodyPr anchorCtr="0" anchor="t" bIns="91425" lIns="91425" spcFirstLastPara="1" rIns="91425" wrap="square" tIns="91425">
            <a:spAutoFit/>
          </a:bodyPr>
          <a:lstStyle/>
          <a:p>
            <a:pPr indent="-304800" lvl="0" marL="457200" marR="0" rtl="0" algn="l">
              <a:lnSpc>
                <a:spcPct val="100000"/>
              </a:lnSpc>
              <a:spcBef>
                <a:spcPts val="0"/>
              </a:spcBef>
              <a:spcAft>
                <a:spcPts val="0"/>
              </a:spcAft>
              <a:buClr>
                <a:srgbClr val="000000"/>
              </a:buClr>
              <a:buSzPts val="1200"/>
              <a:buFont typeface="Bree Serif"/>
              <a:buChar char="●"/>
            </a:pPr>
            <a:r>
              <a:rPr b="0" i="0" lang="en" sz="1200" u="none" cap="none" strike="noStrike">
                <a:solidFill>
                  <a:srgbClr val="FF0000"/>
                </a:solidFill>
                <a:latin typeface="Bree Serif"/>
                <a:ea typeface="Bree Serif"/>
                <a:cs typeface="Bree Serif"/>
                <a:sym typeface="Bree Serif"/>
              </a:rPr>
              <a:t>Pulse rate</a:t>
            </a:r>
            <a:r>
              <a:rPr b="0" i="0" lang="en" sz="1200" u="none" cap="none" strike="noStrike">
                <a:solidFill>
                  <a:srgbClr val="C27BA0"/>
                </a:solidFill>
                <a:latin typeface="Bree Serif"/>
                <a:ea typeface="Bree Serif"/>
                <a:cs typeface="Bree Serif"/>
                <a:sym typeface="Bree Serif"/>
              </a:rPr>
              <a:t> is always same as the heart rate, which is the number of beats per minute (bpm).</a:t>
            </a:r>
            <a:endParaRPr b="0" i="0" sz="1200" u="none" cap="none" strike="noStrike">
              <a:solidFill>
                <a:srgbClr val="C27BA0"/>
              </a:solidFill>
              <a:latin typeface="Bree Serif"/>
              <a:ea typeface="Bree Serif"/>
              <a:cs typeface="Bree Serif"/>
              <a:sym typeface="Bree Serif"/>
            </a:endParaRPr>
          </a:p>
          <a:p>
            <a:pPr indent="-304800" lvl="0" marL="457200" marR="0" rtl="0" algn="l">
              <a:lnSpc>
                <a:spcPct val="100000"/>
              </a:lnSpc>
              <a:spcBef>
                <a:spcPts val="0"/>
              </a:spcBef>
              <a:spcAft>
                <a:spcPts val="0"/>
              </a:spcAft>
              <a:buClr>
                <a:srgbClr val="000000"/>
              </a:buClr>
              <a:buSzPts val="1200"/>
              <a:buFont typeface="Bree Serif"/>
              <a:buChar char="●"/>
            </a:pPr>
            <a:r>
              <a:rPr b="0" i="0" lang="en" sz="1200" u="none" cap="none" strike="noStrike">
                <a:solidFill>
                  <a:srgbClr val="000000"/>
                </a:solidFill>
                <a:latin typeface="Bree Serif"/>
                <a:ea typeface="Bree Serif"/>
                <a:cs typeface="Bree Serif"/>
                <a:sym typeface="Bree Serif"/>
              </a:rPr>
              <a:t>Arteries are </a:t>
            </a:r>
            <a:r>
              <a:rPr b="0" i="0" lang="en" sz="1200" u="none" cap="none" strike="noStrike">
                <a:solidFill>
                  <a:srgbClr val="FF0000"/>
                </a:solidFill>
                <a:latin typeface="Bree Serif"/>
                <a:ea typeface="Bree Serif"/>
                <a:cs typeface="Bree Serif"/>
                <a:sym typeface="Bree Serif"/>
              </a:rPr>
              <a:t>Pulsatile</a:t>
            </a:r>
            <a:r>
              <a:rPr b="0" i="0" lang="en" sz="1200" u="none" cap="none" strike="noStrike">
                <a:solidFill>
                  <a:srgbClr val="000000"/>
                </a:solidFill>
                <a:latin typeface="Bree Serif"/>
                <a:ea typeface="Bree Serif"/>
                <a:cs typeface="Bree Serif"/>
                <a:sym typeface="Bree Serif"/>
              </a:rPr>
              <a:t>, so arterial pressure varies, &amp; a single value is used to represent the overall driving pressure. </a:t>
            </a:r>
            <a:endParaRPr b="0" i="0" sz="1200" u="none" cap="none" strike="noStrike">
              <a:solidFill>
                <a:srgbClr val="000000"/>
              </a:solidFill>
              <a:latin typeface="Bree Serif"/>
              <a:ea typeface="Bree Serif"/>
              <a:cs typeface="Bree Serif"/>
              <a:sym typeface="Bree Serif"/>
            </a:endParaRPr>
          </a:p>
          <a:p>
            <a:pPr indent="0" lvl="0" marL="45720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Bree Serif"/>
                <a:ea typeface="Bree Serif"/>
                <a:cs typeface="Bree Serif"/>
                <a:sym typeface="Bree Serif"/>
              </a:rPr>
              <a:t>,This value is called the </a:t>
            </a:r>
            <a:r>
              <a:rPr b="1" i="0" lang="en" sz="1200" u="none" cap="none" strike="noStrike">
                <a:solidFill>
                  <a:srgbClr val="FF0000"/>
                </a:solidFill>
                <a:latin typeface="Bree Serif"/>
                <a:ea typeface="Bree Serif"/>
                <a:cs typeface="Bree Serif"/>
                <a:sym typeface="Bree Serif"/>
              </a:rPr>
              <a:t>Mean Arterial Pressure (MAP).</a:t>
            </a:r>
            <a:r>
              <a:rPr b="1" i="0" lang="en" sz="1000" u="none" cap="none" strike="noStrike">
                <a:solidFill>
                  <a:srgbClr val="FF0000"/>
                </a:solidFill>
                <a:latin typeface="Bree Serif"/>
                <a:ea typeface="Bree Serif"/>
                <a:cs typeface="Bree Serif"/>
                <a:sym typeface="Bree Serif"/>
              </a:rPr>
              <a:t> </a:t>
            </a:r>
            <a:r>
              <a:rPr b="0" i="0" lang="en" sz="1000" u="none" cap="none" strike="noStrike">
                <a:solidFill>
                  <a:srgbClr val="6AA84F"/>
                </a:solidFill>
                <a:latin typeface="Bree Serif"/>
                <a:ea typeface="Bree Serif"/>
                <a:cs typeface="Bree Serif"/>
                <a:sym typeface="Bree Serif"/>
              </a:rPr>
              <a:t>Pulsatile means it have muscle thickness makes it palpable; that’s why the ABP fluctuates.</a:t>
            </a:r>
            <a:endParaRPr b="0" i="0" sz="1000" u="none" cap="none" strike="noStrike">
              <a:solidFill>
                <a:srgbClr val="6AA84F"/>
              </a:solidFill>
              <a:latin typeface="Bree Serif"/>
              <a:ea typeface="Bree Serif"/>
              <a:cs typeface="Bree Serif"/>
              <a:sym typeface="Bree Serif"/>
            </a:endParaRPr>
          </a:p>
          <a:p>
            <a:pPr indent="-304800" lvl="0" marL="457200" marR="0" rtl="0" algn="l">
              <a:lnSpc>
                <a:spcPct val="100000"/>
              </a:lnSpc>
              <a:spcBef>
                <a:spcPts val="0"/>
              </a:spcBef>
              <a:spcAft>
                <a:spcPts val="0"/>
              </a:spcAft>
              <a:buClr>
                <a:srgbClr val="6FA8DC"/>
              </a:buClr>
              <a:buSzPts val="1200"/>
              <a:buFont typeface="Bree Serif"/>
              <a:buChar char="●"/>
            </a:pPr>
            <a:r>
              <a:rPr b="0" i="0" lang="en" sz="1200" u="none" cap="none" strike="noStrike">
                <a:solidFill>
                  <a:srgbClr val="6FA8DC"/>
                </a:solidFill>
                <a:latin typeface="Bree Serif"/>
                <a:ea typeface="Bree Serif"/>
                <a:cs typeface="Bree Serif"/>
                <a:sym typeface="Bree Serif"/>
              </a:rPr>
              <a:t>Mean arterial pressure: is the average of the arterial pressures measured in millisecond over a period time </a:t>
            </a:r>
            <a:endParaRPr b="0" i="0" sz="1200" u="none" cap="none" strike="noStrike">
              <a:solidFill>
                <a:srgbClr val="6FA8DC"/>
              </a:solidFill>
              <a:latin typeface="Bree Serif"/>
              <a:ea typeface="Bree Serif"/>
              <a:cs typeface="Bree Serif"/>
              <a:sym typeface="Bree Serif"/>
            </a:endParaRPr>
          </a:p>
          <a:p>
            <a:pPr indent="-304800" lvl="0" marL="457200" marR="0" rtl="0" algn="l">
              <a:lnSpc>
                <a:spcPct val="100000"/>
              </a:lnSpc>
              <a:spcBef>
                <a:spcPts val="0"/>
              </a:spcBef>
              <a:spcAft>
                <a:spcPts val="0"/>
              </a:spcAft>
              <a:buClr>
                <a:srgbClr val="C27BA0"/>
              </a:buClr>
              <a:buSzPts val="1200"/>
              <a:buFont typeface="Bree Serif"/>
              <a:buChar char="●"/>
            </a:pPr>
            <a:r>
              <a:rPr b="0" i="0" lang="en" sz="1200" u="none" cap="none" strike="noStrike">
                <a:solidFill>
                  <a:srgbClr val="C27BA0"/>
                </a:solidFill>
                <a:latin typeface="Bree Serif"/>
                <a:ea typeface="Bree Serif"/>
                <a:cs typeface="Bree Serif"/>
                <a:sym typeface="Bree Serif"/>
              </a:rPr>
              <a:t>Mean arterial pressure is a better indicator of perfusion to the vital organs than systolic blood pressure.</a:t>
            </a:r>
            <a:endParaRPr b="0" i="0" sz="1200" u="none" cap="none" strike="noStrike">
              <a:solidFill>
                <a:srgbClr val="C27BA0"/>
              </a:solidFill>
              <a:latin typeface="Bree Serif"/>
              <a:ea typeface="Bree Serif"/>
              <a:cs typeface="Bree Serif"/>
              <a:sym typeface="Bree Serif"/>
            </a:endParaRPr>
          </a:p>
          <a:p>
            <a:pPr indent="-304800" lvl="0" marL="457200" marR="0" rtl="0" algn="l">
              <a:lnSpc>
                <a:spcPct val="100000"/>
              </a:lnSpc>
              <a:spcBef>
                <a:spcPts val="0"/>
              </a:spcBef>
              <a:spcAft>
                <a:spcPts val="0"/>
              </a:spcAft>
              <a:buClr>
                <a:srgbClr val="6FA8DC"/>
              </a:buClr>
              <a:buSzPts val="1200"/>
              <a:buFont typeface="Bree Serif"/>
              <a:buChar char="●"/>
            </a:pPr>
            <a:r>
              <a:rPr b="0" i="0" lang="en" sz="1200" u="none" cap="none" strike="noStrike">
                <a:solidFill>
                  <a:srgbClr val="6FA8DC"/>
                </a:solidFill>
                <a:latin typeface="Bree Serif"/>
                <a:ea typeface="Bree Serif"/>
                <a:cs typeface="Bree Serif"/>
                <a:sym typeface="Bree Serif"/>
              </a:rPr>
              <a:t>It’s responsible for driving blood into the tissues throughout the cardiac cycle.</a:t>
            </a:r>
            <a:endParaRPr b="0" i="0" sz="1200" u="none" cap="none" strike="noStrike">
              <a:solidFill>
                <a:srgbClr val="6FA8DC"/>
              </a:solidFill>
              <a:latin typeface="Bree Serif"/>
              <a:ea typeface="Bree Serif"/>
              <a:cs typeface="Bree Serif"/>
              <a:sym typeface="Bree Serif"/>
            </a:endParaRPr>
          </a:p>
          <a:p>
            <a:pPr indent="-292100" lvl="0" marL="457200" marR="0" rtl="0" algn="l">
              <a:lnSpc>
                <a:spcPct val="100000"/>
              </a:lnSpc>
              <a:spcBef>
                <a:spcPts val="0"/>
              </a:spcBef>
              <a:spcAft>
                <a:spcPts val="0"/>
              </a:spcAft>
              <a:buClr>
                <a:srgbClr val="6FA8DC"/>
              </a:buClr>
              <a:buSzPts val="1000"/>
              <a:buFont typeface="Bree Serif"/>
              <a:buChar char="●"/>
            </a:pPr>
            <a:r>
              <a:rPr b="0" i="0" lang="en" sz="1000" u="none" cap="none" strike="noStrike">
                <a:solidFill>
                  <a:srgbClr val="6FA8DC"/>
                </a:solidFill>
                <a:latin typeface="Bree Serif"/>
                <a:ea typeface="Bree Serif"/>
                <a:cs typeface="Bree Serif"/>
                <a:sym typeface="Bree Serif"/>
              </a:rPr>
              <a:t>It is not equal to the average of systolic and diastolic pressure.</a:t>
            </a:r>
            <a:endParaRPr b="0" i="0" sz="1000" u="none" cap="none" strike="noStrike">
              <a:solidFill>
                <a:srgbClr val="6FA8DC"/>
              </a:solidFill>
              <a:latin typeface="Bree Serif"/>
              <a:ea typeface="Bree Serif"/>
              <a:cs typeface="Bree Serif"/>
              <a:sym typeface="Bree Serif"/>
            </a:endParaRPr>
          </a:p>
          <a:p>
            <a:pPr indent="-292100" lvl="0" marL="457200" marR="0" rtl="0" algn="l">
              <a:lnSpc>
                <a:spcPct val="100000"/>
              </a:lnSpc>
              <a:spcBef>
                <a:spcPts val="0"/>
              </a:spcBef>
              <a:spcAft>
                <a:spcPts val="0"/>
              </a:spcAft>
              <a:buClr>
                <a:srgbClr val="6FA8DC"/>
              </a:buClr>
              <a:buSzPts val="1000"/>
              <a:buFont typeface="Bree Serif"/>
              <a:buChar char="●"/>
            </a:pPr>
            <a:r>
              <a:rPr b="0" i="0" lang="en" sz="1000" u="none" cap="none" strike="noStrike">
                <a:solidFill>
                  <a:srgbClr val="6FA8DC"/>
                </a:solidFill>
                <a:latin typeface="Bree Serif"/>
                <a:ea typeface="Bree Serif"/>
                <a:cs typeface="Bree Serif"/>
                <a:sym typeface="Bree Serif"/>
              </a:rPr>
              <a:t>To calculate a mean arterial pressure, double the diastolic blood pressure and add the sum to the systolic blood pressure. Then divide by 3.</a:t>
            </a:r>
            <a:endParaRPr b="0" i="0" sz="1200" u="none" cap="none" strike="noStrike">
              <a:solidFill>
                <a:srgbClr val="6FA8DC"/>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Bree Serif"/>
              <a:ea typeface="Bree Serif"/>
              <a:cs typeface="Bree Serif"/>
              <a:sym typeface="Bree Serif"/>
            </a:endParaRPr>
          </a:p>
        </p:txBody>
      </p:sp>
      <p:pic>
        <p:nvPicPr>
          <p:cNvPr id="442" name="Google Shape;442;p35"/>
          <p:cNvPicPr preferRelativeResize="0"/>
          <p:nvPr/>
        </p:nvPicPr>
        <p:blipFill rotWithShape="1">
          <a:blip r:embed="rId3">
            <a:alphaModFix/>
          </a:blip>
          <a:srcRect b="0" l="0" r="0" t="0"/>
          <a:stretch/>
        </p:blipFill>
        <p:spPr>
          <a:xfrm>
            <a:off x="6040250" y="2423556"/>
            <a:ext cx="2812724" cy="1467695"/>
          </a:xfrm>
          <a:prstGeom prst="rect">
            <a:avLst/>
          </a:prstGeom>
          <a:noFill/>
          <a:ln cap="flat" cmpd="sng" w="9525">
            <a:solidFill>
              <a:srgbClr val="D05C5C"/>
            </a:solidFill>
            <a:prstDash val="dash"/>
            <a:round/>
            <a:headEnd len="sm" w="sm" type="none"/>
            <a:tailEnd len="sm" w="sm" type="none"/>
          </a:ln>
        </p:spPr>
      </p:pic>
      <p:sp>
        <p:nvSpPr>
          <p:cNvPr id="443" name="Google Shape;443;p35"/>
          <p:cNvSpPr/>
          <p:nvPr/>
        </p:nvSpPr>
        <p:spPr>
          <a:xfrm>
            <a:off x="140875" y="3126650"/>
            <a:ext cx="5690100" cy="726000"/>
          </a:xfrm>
          <a:prstGeom prst="roundRect">
            <a:avLst>
              <a:gd fmla="val 16667" name="adj"/>
            </a:avLst>
          </a:prstGeom>
          <a:solidFill>
            <a:schemeClr val="lt1"/>
          </a:solidFill>
          <a:ln cap="flat" cmpd="sng" w="9525">
            <a:solidFill>
              <a:srgbClr val="D05C5C"/>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rgbClr val="FF0000"/>
              </a:solidFill>
              <a:latin typeface="Bree Serif"/>
              <a:ea typeface="Bree Serif"/>
              <a:cs typeface="Bree Serif"/>
              <a:sym typeface="Bree Serif"/>
            </a:endParaRPr>
          </a:p>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FF0000"/>
                </a:solidFill>
                <a:latin typeface="Bree Serif"/>
                <a:ea typeface="Bree Serif"/>
                <a:cs typeface="Bree Serif"/>
                <a:sym typeface="Bree Serif"/>
              </a:rPr>
              <a:t>(MAP) = Diastolic Pressure + 1/3 (Systolic P - Diastolic P)</a:t>
            </a:r>
            <a:endParaRPr b="1" i="0" sz="1400" u="none" cap="none" strike="noStrike">
              <a:solidFill>
                <a:srgbClr val="FF0000"/>
              </a:solidFill>
              <a:latin typeface="Bree Serif"/>
              <a:ea typeface="Bree Serif"/>
              <a:cs typeface="Bree Serif"/>
              <a:sym typeface="Bree Serif"/>
            </a:endParaRPr>
          </a:p>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Bree Serif"/>
                <a:ea typeface="Bree Serif"/>
                <a:cs typeface="Bree Serif"/>
                <a:sym typeface="Bree Serif"/>
              </a:rPr>
              <a:t>OR    </a:t>
            </a:r>
            <a:r>
              <a:rPr b="1" i="0" lang="en" sz="1400" u="none" cap="none" strike="noStrike">
                <a:solidFill>
                  <a:srgbClr val="FF0000"/>
                </a:solidFill>
                <a:latin typeface="Bree Serif"/>
                <a:ea typeface="Bree Serif"/>
                <a:cs typeface="Bree Serif"/>
                <a:sym typeface="Bree Serif"/>
              </a:rPr>
              <a:t>MAP =       Systolic P + 2 (Diastolic P)     </a:t>
            </a:r>
            <a:endParaRPr b="1" i="0" sz="1400" u="none" cap="none" strike="noStrike">
              <a:solidFill>
                <a:srgbClr val="FF0000"/>
              </a:solidFill>
              <a:latin typeface="Bree Serif"/>
              <a:ea typeface="Bree Serif"/>
              <a:cs typeface="Bree Serif"/>
              <a:sym typeface="Bree Serif"/>
            </a:endParaRPr>
          </a:p>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rgbClr val="FF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FF0000"/>
                </a:solidFill>
                <a:latin typeface="Bree Serif"/>
                <a:ea typeface="Bree Serif"/>
                <a:cs typeface="Bree Serif"/>
                <a:sym typeface="Bree Serif"/>
              </a:rPr>
              <a:t>                                                           </a:t>
            </a:r>
            <a:endParaRPr b="0" i="0" sz="1400" u="none" cap="none" strike="noStrike">
              <a:solidFill>
                <a:srgbClr val="000000"/>
              </a:solidFill>
              <a:latin typeface="Bree Serif"/>
              <a:ea typeface="Bree Serif"/>
              <a:cs typeface="Bree Serif"/>
              <a:sym typeface="Bree Serif"/>
            </a:endParaRPr>
          </a:p>
        </p:txBody>
      </p:sp>
      <p:cxnSp>
        <p:nvCxnSpPr>
          <p:cNvPr id="444" name="Google Shape;444;p35"/>
          <p:cNvCxnSpPr/>
          <p:nvPr/>
        </p:nvCxnSpPr>
        <p:spPr>
          <a:xfrm>
            <a:off x="2399090" y="3595250"/>
            <a:ext cx="2290200" cy="15300"/>
          </a:xfrm>
          <a:prstGeom prst="straightConnector1">
            <a:avLst/>
          </a:prstGeom>
          <a:noFill/>
          <a:ln cap="flat" cmpd="sng" w="9525">
            <a:solidFill>
              <a:srgbClr val="D05C5C"/>
            </a:solidFill>
            <a:prstDash val="solid"/>
            <a:round/>
            <a:headEnd len="sm" w="sm" type="none"/>
            <a:tailEnd len="sm" w="sm" type="none"/>
          </a:ln>
        </p:spPr>
      </p:cxnSp>
      <p:sp>
        <p:nvSpPr>
          <p:cNvPr id="445" name="Google Shape;445;p35"/>
          <p:cNvSpPr/>
          <p:nvPr/>
        </p:nvSpPr>
        <p:spPr>
          <a:xfrm>
            <a:off x="7802200" y="2657214"/>
            <a:ext cx="439500" cy="1767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6" name="Google Shape;446;p35"/>
          <p:cNvSpPr/>
          <p:nvPr/>
        </p:nvSpPr>
        <p:spPr>
          <a:xfrm>
            <a:off x="6840746" y="3079550"/>
            <a:ext cx="439500" cy="1767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7" name="Google Shape;447;p35"/>
          <p:cNvSpPr/>
          <p:nvPr/>
        </p:nvSpPr>
        <p:spPr>
          <a:xfrm>
            <a:off x="6882047" y="2423550"/>
            <a:ext cx="634500" cy="1287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8" name="Google Shape;448;p35"/>
          <p:cNvSpPr/>
          <p:nvPr/>
        </p:nvSpPr>
        <p:spPr>
          <a:xfrm>
            <a:off x="140875" y="2400750"/>
            <a:ext cx="5690100" cy="461100"/>
          </a:xfrm>
          <a:prstGeom prst="roundRect">
            <a:avLst>
              <a:gd fmla="val 16667" name="adj"/>
            </a:avLst>
          </a:prstGeom>
          <a:solidFill>
            <a:schemeClr val="lt1"/>
          </a:solidFill>
          <a:ln cap="flat" cmpd="sng" w="9525">
            <a:solidFill>
              <a:srgbClr val="D05C5C"/>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rgbClr val="FF0000"/>
                </a:solidFill>
                <a:latin typeface="Bree Serif"/>
                <a:ea typeface="Bree Serif"/>
                <a:cs typeface="Bree Serif"/>
                <a:sym typeface="Bree Serif"/>
              </a:rPr>
              <a:t>Pulse Pressure = Systolic Blood Pressure – Diastolic Blood  Pressure</a:t>
            </a:r>
            <a:endParaRPr b="1" i="0" sz="1200" u="none" cap="none" strike="noStrike">
              <a:solidFill>
                <a:srgbClr val="FF0000"/>
              </a:solidFill>
              <a:latin typeface="Bree Serif"/>
              <a:ea typeface="Bree Serif"/>
              <a:cs typeface="Bree Serif"/>
              <a:sym typeface="Bree Serif"/>
            </a:endParaRPr>
          </a:p>
        </p:txBody>
      </p:sp>
      <p:sp>
        <p:nvSpPr>
          <p:cNvPr id="449" name="Google Shape;449;p35"/>
          <p:cNvSpPr/>
          <p:nvPr/>
        </p:nvSpPr>
        <p:spPr>
          <a:xfrm>
            <a:off x="6040213" y="4003850"/>
            <a:ext cx="2812800" cy="760200"/>
          </a:xfrm>
          <a:prstGeom prst="roundRect">
            <a:avLst>
              <a:gd fmla="val 16667" name="adj"/>
            </a:avLst>
          </a:prstGeom>
          <a:solidFill>
            <a:srgbClr val="FFFFF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chemeClr val="dk1"/>
                </a:solidFill>
                <a:latin typeface="Bree Serif"/>
                <a:ea typeface="Bree Serif"/>
                <a:cs typeface="Bree Serif"/>
                <a:sym typeface="Bree Serif"/>
              </a:rPr>
              <a:t>Pulse Pressure = Systolic P – Diastolic P</a:t>
            </a:r>
            <a:endParaRPr b="0" i="0" sz="1000" u="none" cap="none" strike="noStrike">
              <a:solidFill>
                <a:schemeClr val="dk1"/>
              </a:solidFill>
              <a:latin typeface="Bree Serif"/>
              <a:ea typeface="Bree Serif"/>
              <a:cs typeface="Bree Serif"/>
              <a:sym typeface="Bree Serif"/>
            </a:endParaRPr>
          </a:p>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chemeClr val="dk1"/>
                </a:solidFill>
                <a:latin typeface="Bree Serif"/>
                <a:ea typeface="Bree Serif"/>
                <a:cs typeface="Bree Serif"/>
                <a:sym typeface="Bree Serif"/>
              </a:rPr>
              <a:t>= 120 - 80 = 40 mmHg</a:t>
            </a:r>
            <a:endParaRPr b="0" i="0" sz="1000" u="none" cap="none" strike="noStrike">
              <a:solidFill>
                <a:schemeClr val="dk1"/>
              </a:solidFill>
              <a:latin typeface="Bree Serif"/>
              <a:ea typeface="Bree Serif"/>
              <a:cs typeface="Bree Serif"/>
              <a:sym typeface="Bree Serif"/>
            </a:endParaRPr>
          </a:p>
          <a:p>
            <a:pPr indent="0" lvl="0" marL="0" marR="0" rtl="0" algn="ctr">
              <a:lnSpc>
                <a:spcPct val="100000"/>
              </a:lnSpc>
              <a:spcBef>
                <a:spcPts val="0"/>
              </a:spcBef>
              <a:spcAft>
                <a:spcPts val="0"/>
              </a:spcAft>
              <a:buClr>
                <a:schemeClr val="dk1"/>
              </a:buClr>
              <a:buSzPts val="1100"/>
              <a:buFont typeface="Arial"/>
              <a:buNone/>
            </a:pPr>
            <a:r>
              <a:t/>
            </a:r>
            <a:endParaRPr b="0" i="0" sz="1000" u="none" cap="none" strike="noStrike">
              <a:solidFill>
                <a:schemeClr val="dk1"/>
              </a:solidFill>
              <a:latin typeface="Bree Serif"/>
              <a:ea typeface="Bree Serif"/>
              <a:cs typeface="Bree Serif"/>
              <a:sym typeface="Bree Serif"/>
            </a:endParaRPr>
          </a:p>
        </p:txBody>
      </p:sp>
      <p:pic>
        <p:nvPicPr>
          <p:cNvPr id="450" name="Google Shape;450;p35">
            <a:hlinkClick r:id="rId4"/>
          </p:cNvPr>
          <p:cNvPicPr preferRelativeResize="0"/>
          <p:nvPr/>
        </p:nvPicPr>
        <p:blipFill rotWithShape="1">
          <a:blip r:embed="rId5">
            <a:alphaModFix/>
          </a:blip>
          <a:srcRect b="0" l="0" r="0" t="0"/>
          <a:stretch/>
        </p:blipFill>
        <p:spPr>
          <a:xfrm>
            <a:off x="8290435" y="71549"/>
            <a:ext cx="733295" cy="538050"/>
          </a:xfrm>
          <a:prstGeom prst="rect">
            <a:avLst/>
          </a:prstGeom>
          <a:noFill/>
          <a:ln>
            <a:noFill/>
          </a:ln>
        </p:spPr>
      </p:pic>
      <p:sp>
        <p:nvSpPr>
          <p:cNvPr id="451" name="Google Shape;451;p35"/>
          <p:cNvSpPr txBox="1"/>
          <p:nvPr/>
        </p:nvSpPr>
        <p:spPr>
          <a:xfrm>
            <a:off x="3258675" y="3538475"/>
            <a:ext cx="181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FF0000"/>
                </a:solidFill>
                <a:latin typeface="Bree Serif"/>
                <a:ea typeface="Bree Serif"/>
                <a:cs typeface="Bree Serif"/>
                <a:sym typeface="Bree Serif"/>
              </a:rPr>
              <a:t>3</a:t>
            </a:r>
            <a:endParaRPr b="0" i="0" sz="1400" u="none" cap="none" strike="noStrike">
              <a:solidFill>
                <a:srgbClr val="FF0000"/>
              </a:solidFill>
              <a:latin typeface="Bree Serif"/>
              <a:ea typeface="Bree Serif"/>
              <a:cs typeface="Bree Serif"/>
              <a:sym typeface="Bree Serif"/>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graphicFrame>
        <p:nvGraphicFramePr>
          <p:cNvPr id="456" name="Google Shape;456;p36"/>
          <p:cNvGraphicFramePr/>
          <p:nvPr/>
        </p:nvGraphicFramePr>
        <p:xfrm>
          <a:off x="4197046" y="1536979"/>
          <a:ext cx="3000000" cy="3000000"/>
        </p:xfrm>
        <a:graphic>
          <a:graphicData uri="http://schemas.openxmlformats.org/drawingml/2006/table">
            <a:tbl>
              <a:tblPr>
                <a:noFill/>
                <a:tableStyleId>{51F77BD5-9BFF-459F-9793-293EAD02572C}</a:tableStyleId>
              </a:tblPr>
              <a:tblGrid>
                <a:gridCol w="2271225"/>
                <a:gridCol w="869325"/>
                <a:gridCol w="586025"/>
                <a:gridCol w="959700"/>
              </a:tblGrid>
              <a:tr h="392900">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rgbClr val="D05C5C"/>
                          </a:solidFill>
                          <a:latin typeface="Bree Serif"/>
                          <a:ea typeface="Bree Serif"/>
                          <a:cs typeface="Bree Serif"/>
                          <a:sym typeface="Bree Serif"/>
                        </a:rPr>
                        <a:t>Blood Pressure Category</a:t>
                      </a:r>
                      <a:r>
                        <a:rPr b="1" lang="en" sz="1400" u="none" cap="none" strike="noStrike">
                          <a:solidFill>
                            <a:srgbClr val="D05C5C"/>
                          </a:solidFill>
                          <a:latin typeface="Bree Serif"/>
                          <a:ea typeface="Bree Serif"/>
                          <a:cs typeface="Bree Serif"/>
                          <a:sym typeface="Bree Serif"/>
                        </a:rPr>
                        <a:t> </a:t>
                      </a:r>
                      <a:endParaRPr b="1" sz="1400" u="none" cap="none" strike="noStrike">
                        <a:solidFill>
                          <a:srgbClr val="D05C5C"/>
                        </a:solidFill>
                        <a:latin typeface="Bree Serif"/>
                        <a:ea typeface="Bree Serif"/>
                        <a:cs typeface="Bree Serif"/>
                        <a:sym typeface="Bree Serif"/>
                      </a:endParaRPr>
                    </a:p>
                    <a:p>
                      <a:pPr indent="0" lvl="0" marL="0" marR="0" rtl="0" algn="ctr">
                        <a:lnSpc>
                          <a:spcPct val="100000"/>
                        </a:lnSpc>
                        <a:spcBef>
                          <a:spcPts val="0"/>
                        </a:spcBef>
                        <a:spcAft>
                          <a:spcPts val="0"/>
                        </a:spcAft>
                        <a:buClr>
                          <a:schemeClr val="dk1"/>
                        </a:buClr>
                        <a:buSzPts val="1100"/>
                        <a:buFont typeface="Arial"/>
                        <a:buNone/>
                      </a:pPr>
                      <a:r>
                        <a:t/>
                      </a:r>
                      <a:endParaRPr b="1" sz="1400" u="none" cap="none" strike="noStrike">
                        <a:solidFill>
                          <a:srgbClr val="D05C5C"/>
                        </a:solidFill>
                        <a:latin typeface="Bree Serif"/>
                        <a:ea typeface="Bree Serif"/>
                        <a:cs typeface="Bree Serif"/>
                        <a:sym typeface="Bree Serif"/>
                      </a:endParaRPr>
                    </a:p>
                  </a:txBody>
                  <a:tcPr marT="91425" marB="91425" marR="91425" marL="91425">
                    <a:lnL cap="flat" cmpd="sng" w="9525">
                      <a:solidFill>
                        <a:srgbClr val="D05C5C"/>
                      </a:solidFill>
                      <a:prstDash val="dash"/>
                      <a:round/>
                      <a:headEnd len="sm" w="sm" type="none"/>
                      <a:tailEnd len="sm" w="sm" type="none"/>
                    </a:lnL>
                    <a:lnR cap="flat" cmpd="sng" w="9525">
                      <a:solidFill>
                        <a:srgbClr val="D05C5C"/>
                      </a:solidFill>
                      <a:prstDash val="dash"/>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990"/>
                        <a:buFont typeface="Arial"/>
                        <a:buNone/>
                      </a:pPr>
                      <a:r>
                        <a:rPr b="1" lang="en" sz="1200" u="none" cap="none" strike="noStrike">
                          <a:solidFill>
                            <a:srgbClr val="D05C5C"/>
                          </a:solidFill>
                          <a:latin typeface="Bree Serif"/>
                          <a:ea typeface="Bree Serif"/>
                          <a:cs typeface="Bree Serif"/>
                          <a:sym typeface="Bree Serif"/>
                        </a:rPr>
                        <a:t>Systolic</a:t>
                      </a:r>
                      <a:endParaRPr sz="1200" u="none" cap="none" strike="noStrike">
                        <a:latin typeface="Bree Serif"/>
                        <a:ea typeface="Bree Serif"/>
                        <a:cs typeface="Bree Serif"/>
                        <a:sym typeface="Bree Serif"/>
                      </a:endParaRPr>
                    </a:p>
                  </a:txBody>
                  <a:tcPr marT="91425" marB="91425" marR="91425" marL="91425">
                    <a:lnL cap="flat" cmpd="sng" w="9525">
                      <a:solidFill>
                        <a:srgbClr val="D05C5C"/>
                      </a:solidFill>
                      <a:prstDash val="dash"/>
                      <a:round/>
                      <a:headEnd len="sm" w="sm" type="none"/>
                      <a:tailEnd len="sm" w="sm" type="none"/>
                    </a:lnL>
                    <a:lnR cap="flat" cmpd="sng" w="9525">
                      <a:solidFill>
                        <a:srgbClr val="D05C5C"/>
                      </a:solidFill>
                      <a:prstDash val="dash"/>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
                        <a:buFont typeface="Arial"/>
                        <a:buNone/>
                      </a:pPr>
                      <a:r>
                        <a:t/>
                      </a:r>
                      <a:endParaRPr sz="200" u="none" cap="none" strike="noStrike"/>
                    </a:p>
                  </a:txBody>
                  <a:tcPr marT="91425" marB="91425" marR="91425" marL="91425">
                    <a:lnL cap="flat" cmpd="sng" w="9525">
                      <a:solidFill>
                        <a:srgbClr val="D05C5C"/>
                      </a:solidFill>
                      <a:prstDash val="dash"/>
                      <a:round/>
                      <a:headEnd len="sm" w="sm" type="none"/>
                      <a:tailEnd len="sm" w="sm" type="none"/>
                    </a:lnL>
                    <a:lnR cap="flat" cmpd="sng" w="9525">
                      <a:solidFill>
                        <a:srgbClr val="D05C5C"/>
                      </a:solidFill>
                      <a:prstDash val="dash"/>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b="1" lang="en" sz="1200" u="none" cap="none" strike="noStrike">
                          <a:solidFill>
                            <a:srgbClr val="D05C5C"/>
                          </a:solidFill>
                          <a:latin typeface="Bree Serif"/>
                          <a:ea typeface="Bree Serif"/>
                          <a:cs typeface="Bree Serif"/>
                          <a:sym typeface="Bree Serif"/>
                        </a:rPr>
                        <a:t>Diastolic</a:t>
                      </a:r>
                      <a:endParaRPr sz="1200" u="none" cap="none" strike="noStrike">
                        <a:latin typeface="Bree Serif"/>
                        <a:ea typeface="Bree Serif"/>
                        <a:cs typeface="Bree Serif"/>
                        <a:sym typeface="Bree Serif"/>
                      </a:endParaRPr>
                    </a:p>
                  </a:txBody>
                  <a:tcPr marT="91425" marB="91425" marR="91425" marL="91425">
                    <a:lnL cap="flat" cmpd="sng" w="9525">
                      <a:solidFill>
                        <a:srgbClr val="D05C5C"/>
                      </a:solidFill>
                      <a:prstDash val="dash"/>
                      <a:round/>
                      <a:headEnd len="sm" w="sm" type="none"/>
                      <a:tailEnd len="sm" w="sm" type="none"/>
                    </a:lnL>
                    <a:lnR cap="flat" cmpd="sng" w="9525">
                      <a:solidFill>
                        <a:srgbClr val="D05C5C"/>
                      </a:solidFill>
                      <a:prstDash val="dash"/>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tcPr>
                </a:tc>
              </a:tr>
              <a:tr h="277475">
                <a:tc>
                  <a:txBody>
                    <a:bodyPr/>
                    <a:lstStyle/>
                    <a:p>
                      <a:pPr indent="0" lvl="0" marL="0" marR="0" rtl="0" algn="ctr">
                        <a:lnSpc>
                          <a:spcPct val="100000"/>
                        </a:lnSpc>
                        <a:spcBef>
                          <a:spcPts val="0"/>
                        </a:spcBef>
                        <a:spcAft>
                          <a:spcPts val="0"/>
                        </a:spcAft>
                        <a:buClr>
                          <a:schemeClr val="dk1"/>
                        </a:buClr>
                        <a:buSzPts val="1100"/>
                        <a:buFont typeface="Arial"/>
                        <a:buNone/>
                      </a:pPr>
                      <a:r>
                        <a:rPr lang="en" sz="1200" u="none" cap="none" strike="noStrike">
                          <a:solidFill>
                            <a:schemeClr val="dk1"/>
                          </a:solidFill>
                          <a:latin typeface="Bree Serif"/>
                          <a:ea typeface="Bree Serif"/>
                          <a:cs typeface="Bree Serif"/>
                          <a:sym typeface="Bree Serif"/>
                        </a:rPr>
                        <a:t>normal</a:t>
                      </a:r>
                      <a:endParaRPr sz="200" u="none" cap="none" strike="noStrike"/>
                    </a:p>
                  </a:txBody>
                  <a:tcPr marT="91425" marB="91425" marR="91425" marL="91425">
                    <a:lnL cap="flat" cmpd="sng" w="9525">
                      <a:solidFill>
                        <a:srgbClr val="D05C5C"/>
                      </a:solidFill>
                      <a:prstDash val="dash"/>
                      <a:round/>
                      <a:headEnd len="sm" w="sm" type="none"/>
                      <a:tailEnd len="sm" w="sm" type="none"/>
                    </a:lnL>
                    <a:lnR cap="flat" cmpd="sng" w="9525">
                      <a:solidFill>
                        <a:srgbClr val="D05C5C"/>
                      </a:solidFill>
                      <a:prstDash val="dash"/>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lang="en" sz="1200" u="none" cap="none" strike="noStrike">
                          <a:solidFill>
                            <a:schemeClr val="dk1"/>
                          </a:solidFill>
                          <a:latin typeface="Bree Serif"/>
                          <a:ea typeface="Bree Serif"/>
                          <a:cs typeface="Bree Serif"/>
                          <a:sym typeface="Bree Serif"/>
                        </a:rPr>
                        <a:t>&lt;120</a:t>
                      </a:r>
                      <a:endParaRPr sz="200" u="none" cap="none" strike="noStrike"/>
                    </a:p>
                  </a:txBody>
                  <a:tcPr marT="91425" marB="91425" marR="91425" marL="91425">
                    <a:lnL cap="flat" cmpd="sng" w="9525">
                      <a:solidFill>
                        <a:srgbClr val="D05C5C"/>
                      </a:solidFill>
                      <a:prstDash val="dash"/>
                      <a:round/>
                      <a:headEnd len="sm" w="sm" type="none"/>
                      <a:tailEnd len="sm" w="sm" type="none"/>
                    </a:lnL>
                    <a:lnR cap="flat" cmpd="sng" w="9525">
                      <a:solidFill>
                        <a:srgbClr val="D05C5C"/>
                      </a:solidFill>
                      <a:prstDash val="dash"/>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b="1" lang="en" sz="1200" u="none" cap="none" strike="noStrike">
                          <a:solidFill>
                            <a:srgbClr val="FF0000"/>
                          </a:solidFill>
                          <a:latin typeface="Bree Serif"/>
                          <a:ea typeface="Bree Serif"/>
                          <a:cs typeface="Bree Serif"/>
                          <a:sym typeface="Bree Serif"/>
                        </a:rPr>
                        <a:t>And</a:t>
                      </a:r>
                      <a:endParaRPr b="1" sz="200" u="none" cap="none" strike="noStrike">
                        <a:solidFill>
                          <a:srgbClr val="FF0000"/>
                        </a:solidFill>
                      </a:endParaRPr>
                    </a:p>
                  </a:txBody>
                  <a:tcPr marT="91425" marB="91425" marR="91425" marL="91425">
                    <a:lnL cap="flat" cmpd="sng" w="9525">
                      <a:solidFill>
                        <a:srgbClr val="D05C5C"/>
                      </a:solidFill>
                      <a:prstDash val="dash"/>
                      <a:round/>
                      <a:headEnd len="sm" w="sm" type="none"/>
                      <a:tailEnd len="sm" w="sm" type="none"/>
                    </a:lnL>
                    <a:lnR cap="flat" cmpd="sng" w="9525">
                      <a:solidFill>
                        <a:srgbClr val="D05C5C"/>
                      </a:solidFill>
                      <a:prstDash val="dash"/>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lang="en" sz="1200" u="none" cap="none" strike="noStrike">
                          <a:solidFill>
                            <a:schemeClr val="dk1"/>
                          </a:solidFill>
                          <a:latin typeface="Bree Serif"/>
                          <a:ea typeface="Bree Serif"/>
                          <a:cs typeface="Bree Serif"/>
                          <a:sym typeface="Bree Serif"/>
                        </a:rPr>
                        <a:t>&lt;80</a:t>
                      </a:r>
                      <a:endParaRPr sz="200" u="none" cap="none" strike="noStrike"/>
                    </a:p>
                  </a:txBody>
                  <a:tcPr marT="91425" marB="91425" marR="91425" marL="91425">
                    <a:lnL cap="flat" cmpd="sng" w="9525">
                      <a:solidFill>
                        <a:srgbClr val="D05C5C"/>
                      </a:solidFill>
                      <a:prstDash val="dash"/>
                      <a:round/>
                      <a:headEnd len="sm" w="sm" type="none"/>
                      <a:tailEnd len="sm" w="sm" type="none"/>
                    </a:lnL>
                    <a:lnR cap="flat" cmpd="sng" w="9525">
                      <a:solidFill>
                        <a:srgbClr val="D05C5C"/>
                      </a:solidFill>
                      <a:prstDash val="dash"/>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tcPr>
                </a:tc>
              </a:tr>
              <a:tr h="367550">
                <a:tc>
                  <a:txBody>
                    <a:bodyPr/>
                    <a:lstStyle/>
                    <a:p>
                      <a:pPr indent="0" lvl="0" marL="0" marR="0" rtl="0" algn="ctr">
                        <a:lnSpc>
                          <a:spcPct val="100000"/>
                        </a:lnSpc>
                        <a:spcBef>
                          <a:spcPts val="0"/>
                        </a:spcBef>
                        <a:spcAft>
                          <a:spcPts val="0"/>
                        </a:spcAft>
                        <a:buClr>
                          <a:schemeClr val="dk1"/>
                        </a:buClr>
                        <a:buSzPts val="1100"/>
                        <a:buFont typeface="Arial"/>
                        <a:buNone/>
                      </a:pPr>
                      <a:r>
                        <a:rPr lang="en" sz="1200" u="none" cap="none" strike="noStrike">
                          <a:solidFill>
                            <a:schemeClr val="dk1"/>
                          </a:solidFill>
                          <a:latin typeface="Bree Serif"/>
                          <a:ea typeface="Bree Serif"/>
                          <a:cs typeface="Bree Serif"/>
                          <a:sym typeface="Bree Serif"/>
                        </a:rPr>
                        <a:t>Elevated (prehypertension) </a:t>
                      </a:r>
                      <a:endParaRPr sz="1200" u="none" cap="none" strike="noStrike">
                        <a:solidFill>
                          <a:schemeClr val="dk1"/>
                        </a:solidFill>
                        <a:latin typeface="Bree Serif"/>
                        <a:ea typeface="Bree Serif"/>
                        <a:cs typeface="Bree Serif"/>
                        <a:sym typeface="Bree Serif"/>
                      </a:endParaRPr>
                    </a:p>
                  </a:txBody>
                  <a:tcPr marT="91425" marB="91425" marR="91425" marL="91425">
                    <a:lnL cap="flat" cmpd="sng" w="9525">
                      <a:solidFill>
                        <a:srgbClr val="D05C5C"/>
                      </a:solidFill>
                      <a:prstDash val="dash"/>
                      <a:round/>
                      <a:headEnd len="sm" w="sm" type="none"/>
                      <a:tailEnd len="sm" w="sm" type="none"/>
                    </a:lnL>
                    <a:lnR cap="flat" cmpd="sng" w="9525">
                      <a:solidFill>
                        <a:srgbClr val="D05C5C"/>
                      </a:solidFill>
                      <a:prstDash val="dash"/>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lang="en" sz="1200" u="none" cap="none" strike="noStrike">
                          <a:solidFill>
                            <a:schemeClr val="dk1"/>
                          </a:solidFill>
                          <a:latin typeface="Bree Serif"/>
                          <a:ea typeface="Bree Serif"/>
                          <a:cs typeface="Bree Serif"/>
                          <a:sym typeface="Bree Serif"/>
                        </a:rPr>
                        <a:t>120-129 </a:t>
                      </a:r>
                      <a:endParaRPr sz="200" u="none" cap="none" strike="noStrike"/>
                    </a:p>
                  </a:txBody>
                  <a:tcPr marT="91425" marB="91425" marR="91425" marL="91425">
                    <a:lnL cap="flat" cmpd="sng" w="9525">
                      <a:solidFill>
                        <a:srgbClr val="D05C5C"/>
                      </a:solidFill>
                      <a:prstDash val="dash"/>
                      <a:round/>
                      <a:headEnd len="sm" w="sm" type="none"/>
                      <a:tailEnd len="sm" w="sm" type="none"/>
                    </a:lnL>
                    <a:lnR cap="flat" cmpd="sng" w="9525">
                      <a:solidFill>
                        <a:srgbClr val="D05C5C"/>
                      </a:solidFill>
                      <a:prstDash val="dash"/>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b="1" lang="en" sz="1200" u="none" cap="none" strike="noStrike">
                          <a:solidFill>
                            <a:srgbClr val="FF0000"/>
                          </a:solidFill>
                          <a:latin typeface="Bree Serif"/>
                          <a:ea typeface="Bree Serif"/>
                          <a:cs typeface="Bree Serif"/>
                          <a:sym typeface="Bree Serif"/>
                        </a:rPr>
                        <a:t>And</a:t>
                      </a:r>
                      <a:endParaRPr sz="200" u="none" cap="none" strike="noStrike"/>
                    </a:p>
                  </a:txBody>
                  <a:tcPr marT="91425" marB="91425" marR="91425" marL="91425">
                    <a:lnL cap="flat" cmpd="sng" w="9525">
                      <a:solidFill>
                        <a:srgbClr val="D05C5C"/>
                      </a:solidFill>
                      <a:prstDash val="dash"/>
                      <a:round/>
                      <a:headEnd len="sm" w="sm" type="none"/>
                      <a:tailEnd len="sm" w="sm" type="none"/>
                    </a:lnL>
                    <a:lnR cap="flat" cmpd="sng" w="9525">
                      <a:solidFill>
                        <a:srgbClr val="D05C5C"/>
                      </a:solidFill>
                      <a:prstDash val="dash"/>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lang="en" sz="1200" u="none" cap="none" strike="noStrike">
                          <a:solidFill>
                            <a:schemeClr val="dk1"/>
                          </a:solidFill>
                          <a:latin typeface="Bree Serif"/>
                          <a:ea typeface="Bree Serif"/>
                          <a:cs typeface="Bree Serif"/>
                          <a:sym typeface="Bree Serif"/>
                        </a:rPr>
                        <a:t>&lt;80</a:t>
                      </a:r>
                      <a:endParaRPr sz="200" u="none" cap="none" strike="noStrike"/>
                    </a:p>
                  </a:txBody>
                  <a:tcPr marT="91425" marB="91425" marR="91425" marL="91425">
                    <a:lnL cap="flat" cmpd="sng" w="9525">
                      <a:solidFill>
                        <a:srgbClr val="D05C5C"/>
                      </a:solidFill>
                      <a:prstDash val="dash"/>
                      <a:round/>
                      <a:headEnd len="sm" w="sm" type="none"/>
                      <a:tailEnd len="sm" w="sm" type="none"/>
                    </a:lnL>
                    <a:lnR cap="flat" cmpd="sng" w="9525">
                      <a:solidFill>
                        <a:srgbClr val="D05C5C"/>
                      </a:solidFill>
                      <a:prstDash val="dash"/>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tcPr>
                </a:tc>
              </a:tr>
              <a:tr h="506975">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solidFill>
                            <a:schemeClr val="dk1"/>
                          </a:solidFill>
                          <a:latin typeface="Bree Serif"/>
                          <a:ea typeface="Bree Serif"/>
                          <a:cs typeface="Bree Serif"/>
                          <a:sym typeface="Bree Serif"/>
                        </a:rPr>
                        <a:t>High Blood Pressure</a:t>
                      </a:r>
                      <a:endParaRPr sz="1200" u="none" cap="none" strike="noStrike">
                        <a:solidFill>
                          <a:schemeClr val="dk1"/>
                        </a:solidFill>
                        <a:latin typeface="Bree Serif"/>
                        <a:ea typeface="Bree Serif"/>
                        <a:cs typeface="Bree Serif"/>
                        <a:sym typeface="Bree Serif"/>
                      </a:endParaRPr>
                    </a:p>
                    <a:p>
                      <a:pPr indent="0" lvl="0" marL="0" marR="0" rtl="0" algn="ctr">
                        <a:lnSpc>
                          <a:spcPct val="100000"/>
                        </a:lnSpc>
                        <a:spcBef>
                          <a:spcPts val="0"/>
                        </a:spcBef>
                        <a:spcAft>
                          <a:spcPts val="0"/>
                        </a:spcAft>
                        <a:buClr>
                          <a:schemeClr val="dk1"/>
                        </a:buClr>
                        <a:buSzPts val="1100"/>
                        <a:buFont typeface="Arial"/>
                        <a:buNone/>
                      </a:pPr>
                      <a:r>
                        <a:rPr lang="en" sz="1200" u="none" cap="none" strike="noStrike">
                          <a:solidFill>
                            <a:schemeClr val="dk1"/>
                          </a:solidFill>
                          <a:latin typeface="Bree Serif"/>
                          <a:ea typeface="Bree Serif"/>
                          <a:cs typeface="Bree Serif"/>
                          <a:sym typeface="Bree Serif"/>
                        </a:rPr>
                        <a:t>(Hypertension) Stage 1</a:t>
                      </a:r>
                      <a:endParaRPr sz="1200" u="none" cap="none" strike="noStrike">
                        <a:solidFill>
                          <a:schemeClr val="dk1"/>
                        </a:solidFill>
                        <a:latin typeface="Bree Serif"/>
                        <a:ea typeface="Bree Serif"/>
                        <a:cs typeface="Bree Serif"/>
                        <a:sym typeface="Bree Serif"/>
                      </a:endParaRPr>
                    </a:p>
                  </a:txBody>
                  <a:tcPr marT="91425" marB="91425" marR="91425" marL="91425">
                    <a:lnL cap="flat" cmpd="sng" w="9525">
                      <a:solidFill>
                        <a:srgbClr val="D05C5C"/>
                      </a:solidFill>
                      <a:prstDash val="dash"/>
                      <a:round/>
                      <a:headEnd len="sm" w="sm" type="none"/>
                      <a:tailEnd len="sm" w="sm" type="none"/>
                    </a:lnL>
                    <a:lnR cap="flat" cmpd="sng" w="9525">
                      <a:solidFill>
                        <a:srgbClr val="D05C5C"/>
                      </a:solidFill>
                      <a:prstDash val="dash"/>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lang="en" sz="1200" u="none" cap="none" strike="noStrike">
                          <a:solidFill>
                            <a:schemeClr val="dk1"/>
                          </a:solidFill>
                          <a:latin typeface="Bree Serif"/>
                          <a:ea typeface="Bree Serif"/>
                          <a:cs typeface="Bree Serif"/>
                          <a:sym typeface="Bree Serif"/>
                        </a:rPr>
                        <a:t>130-139</a:t>
                      </a:r>
                      <a:endParaRPr sz="200" u="none" cap="none" strike="noStrike"/>
                    </a:p>
                  </a:txBody>
                  <a:tcPr marT="91425" marB="91425" marR="91425" marL="91425">
                    <a:lnL cap="flat" cmpd="sng" w="9525">
                      <a:solidFill>
                        <a:srgbClr val="D05C5C"/>
                      </a:solidFill>
                      <a:prstDash val="dash"/>
                      <a:round/>
                      <a:headEnd len="sm" w="sm" type="none"/>
                      <a:tailEnd len="sm" w="sm" type="none"/>
                    </a:lnL>
                    <a:lnR cap="flat" cmpd="sng" w="9525">
                      <a:solidFill>
                        <a:srgbClr val="D05C5C"/>
                      </a:solidFill>
                      <a:prstDash val="dash"/>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b="1" lang="en" sz="1200" u="none" cap="none" strike="noStrike">
                          <a:solidFill>
                            <a:srgbClr val="FF0000"/>
                          </a:solidFill>
                          <a:latin typeface="Bree Serif"/>
                          <a:ea typeface="Bree Serif"/>
                          <a:cs typeface="Bree Serif"/>
                          <a:sym typeface="Bree Serif"/>
                        </a:rPr>
                        <a:t>Or</a:t>
                      </a:r>
                      <a:endParaRPr sz="200" u="none" cap="none" strike="noStrike"/>
                    </a:p>
                  </a:txBody>
                  <a:tcPr marT="91425" marB="91425" marR="91425" marL="91425">
                    <a:lnL cap="flat" cmpd="sng" w="9525">
                      <a:solidFill>
                        <a:srgbClr val="D05C5C"/>
                      </a:solidFill>
                      <a:prstDash val="dash"/>
                      <a:round/>
                      <a:headEnd len="sm" w="sm" type="none"/>
                      <a:tailEnd len="sm" w="sm" type="none"/>
                    </a:lnL>
                    <a:lnR cap="flat" cmpd="sng" w="9525">
                      <a:solidFill>
                        <a:srgbClr val="D05C5C"/>
                      </a:solidFill>
                      <a:prstDash val="dash"/>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lang="en" sz="1200" u="none" cap="none" strike="noStrike">
                          <a:solidFill>
                            <a:schemeClr val="dk1"/>
                          </a:solidFill>
                          <a:latin typeface="Bree Serif"/>
                          <a:ea typeface="Bree Serif"/>
                          <a:cs typeface="Bree Serif"/>
                          <a:sym typeface="Bree Serif"/>
                        </a:rPr>
                        <a:t>80 - 89</a:t>
                      </a:r>
                      <a:endParaRPr sz="1200" u="none" cap="none" strike="noStrike">
                        <a:solidFill>
                          <a:schemeClr val="dk1"/>
                        </a:solidFill>
                        <a:latin typeface="Bree Serif"/>
                        <a:ea typeface="Bree Serif"/>
                        <a:cs typeface="Bree Serif"/>
                        <a:sym typeface="Bree Serif"/>
                      </a:endParaRPr>
                    </a:p>
                  </a:txBody>
                  <a:tcPr marT="91425" marB="91425" marR="91425" marL="91425">
                    <a:lnL cap="flat" cmpd="sng" w="9525">
                      <a:solidFill>
                        <a:srgbClr val="D05C5C"/>
                      </a:solidFill>
                      <a:prstDash val="dash"/>
                      <a:round/>
                      <a:headEnd len="sm" w="sm" type="none"/>
                      <a:tailEnd len="sm" w="sm" type="none"/>
                    </a:lnL>
                    <a:lnR cap="flat" cmpd="sng" w="9525">
                      <a:solidFill>
                        <a:srgbClr val="D05C5C"/>
                      </a:solidFill>
                      <a:prstDash val="dash"/>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tcPr>
                </a:tc>
              </a:tr>
              <a:tr h="390275">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solidFill>
                            <a:schemeClr val="dk1"/>
                          </a:solidFill>
                          <a:latin typeface="Bree Serif"/>
                          <a:ea typeface="Bree Serif"/>
                          <a:cs typeface="Bree Serif"/>
                          <a:sym typeface="Bree Serif"/>
                        </a:rPr>
                        <a:t>High Blood Pressure</a:t>
                      </a:r>
                      <a:endParaRPr sz="1200" u="none" cap="none" strike="noStrike">
                        <a:solidFill>
                          <a:schemeClr val="dk1"/>
                        </a:solidFill>
                        <a:latin typeface="Bree Serif"/>
                        <a:ea typeface="Bree Serif"/>
                        <a:cs typeface="Bree Serif"/>
                        <a:sym typeface="Bree Serif"/>
                      </a:endParaRPr>
                    </a:p>
                    <a:p>
                      <a:pPr indent="0" lvl="0" marL="0" marR="0" rtl="0" algn="ctr">
                        <a:lnSpc>
                          <a:spcPct val="100000"/>
                        </a:lnSpc>
                        <a:spcBef>
                          <a:spcPts val="0"/>
                        </a:spcBef>
                        <a:spcAft>
                          <a:spcPts val="0"/>
                        </a:spcAft>
                        <a:buClr>
                          <a:schemeClr val="dk1"/>
                        </a:buClr>
                        <a:buSzPts val="1100"/>
                        <a:buFont typeface="Arial"/>
                        <a:buNone/>
                      </a:pPr>
                      <a:r>
                        <a:rPr lang="en" sz="1200" u="none" cap="none" strike="noStrike">
                          <a:solidFill>
                            <a:schemeClr val="dk1"/>
                          </a:solidFill>
                          <a:latin typeface="Bree Serif"/>
                          <a:ea typeface="Bree Serif"/>
                          <a:cs typeface="Bree Serif"/>
                          <a:sym typeface="Bree Serif"/>
                        </a:rPr>
                        <a:t>(Hypertension) Stage 2</a:t>
                      </a:r>
                      <a:endParaRPr sz="1200" u="none" cap="none" strike="noStrike">
                        <a:solidFill>
                          <a:schemeClr val="dk1"/>
                        </a:solidFill>
                        <a:latin typeface="Bree Serif"/>
                        <a:ea typeface="Bree Serif"/>
                        <a:cs typeface="Bree Serif"/>
                        <a:sym typeface="Bree Serif"/>
                      </a:endParaRPr>
                    </a:p>
                  </a:txBody>
                  <a:tcPr marT="91425" marB="91425" marR="91425" marL="91425">
                    <a:lnL cap="flat" cmpd="sng" w="9525">
                      <a:solidFill>
                        <a:srgbClr val="D05C5C"/>
                      </a:solidFill>
                      <a:prstDash val="dash"/>
                      <a:round/>
                      <a:headEnd len="sm" w="sm" type="none"/>
                      <a:tailEnd len="sm" w="sm" type="none"/>
                    </a:lnL>
                    <a:lnR cap="flat" cmpd="sng" w="9525">
                      <a:solidFill>
                        <a:srgbClr val="D05C5C"/>
                      </a:solidFill>
                      <a:prstDash val="dash"/>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lang="en" sz="1200" u="none" cap="none" strike="noStrike">
                          <a:solidFill>
                            <a:schemeClr val="dk1"/>
                          </a:solidFill>
                          <a:latin typeface="Bree Serif"/>
                          <a:ea typeface="Bree Serif"/>
                          <a:cs typeface="Bree Serif"/>
                          <a:sym typeface="Bree Serif"/>
                        </a:rPr>
                        <a:t>140 or Higher</a:t>
                      </a:r>
                      <a:endParaRPr sz="200" u="none" cap="none" strike="noStrike"/>
                    </a:p>
                  </a:txBody>
                  <a:tcPr marT="91425" marB="91425" marR="91425" marL="91425">
                    <a:lnL cap="flat" cmpd="sng" w="9525">
                      <a:solidFill>
                        <a:srgbClr val="D05C5C"/>
                      </a:solidFill>
                      <a:prstDash val="dash"/>
                      <a:round/>
                      <a:headEnd len="sm" w="sm" type="none"/>
                      <a:tailEnd len="sm" w="sm" type="none"/>
                    </a:lnL>
                    <a:lnR cap="flat" cmpd="sng" w="9525">
                      <a:solidFill>
                        <a:srgbClr val="D05C5C"/>
                      </a:solidFill>
                      <a:prstDash val="dash"/>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b="1" lang="en" sz="1200" u="none" cap="none" strike="noStrike">
                          <a:solidFill>
                            <a:srgbClr val="FF0000"/>
                          </a:solidFill>
                          <a:latin typeface="Bree Serif"/>
                          <a:ea typeface="Bree Serif"/>
                          <a:cs typeface="Bree Serif"/>
                          <a:sym typeface="Bree Serif"/>
                        </a:rPr>
                        <a:t>Or</a:t>
                      </a:r>
                      <a:endParaRPr sz="200" u="none" cap="none" strike="noStrike"/>
                    </a:p>
                  </a:txBody>
                  <a:tcPr marT="91425" marB="91425" marR="91425" marL="91425">
                    <a:lnL cap="flat" cmpd="sng" w="9525">
                      <a:solidFill>
                        <a:srgbClr val="D05C5C"/>
                      </a:solidFill>
                      <a:prstDash val="dash"/>
                      <a:round/>
                      <a:headEnd len="sm" w="sm" type="none"/>
                      <a:tailEnd len="sm" w="sm" type="none"/>
                    </a:lnL>
                    <a:lnR cap="flat" cmpd="sng" w="9525">
                      <a:solidFill>
                        <a:srgbClr val="D05C5C"/>
                      </a:solidFill>
                      <a:prstDash val="dash"/>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lang="en" sz="1200" u="none" cap="none" strike="noStrike">
                          <a:solidFill>
                            <a:schemeClr val="dk1"/>
                          </a:solidFill>
                          <a:latin typeface="Bree Serif"/>
                          <a:ea typeface="Bree Serif"/>
                          <a:cs typeface="Bree Serif"/>
                          <a:sym typeface="Bree Serif"/>
                        </a:rPr>
                        <a:t>90 or Higher </a:t>
                      </a:r>
                      <a:endParaRPr sz="200" u="none" cap="none" strike="noStrike"/>
                    </a:p>
                  </a:txBody>
                  <a:tcPr marT="91425" marB="91425" marR="91425" marL="91425">
                    <a:lnL cap="flat" cmpd="sng" w="9525">
                      <a:solidFill>
                        <a:srgbClr val="D05C5C"/>
                      </a:solidFill>
                      <a:prstDash val="dash"/>
                      <a:round/>
                      <a:headEnd len="sm" w="sm" type="none"/>
                      <a:tailEnd len="sm" w="sm" type="none"/>
                    </a:lnL>
                    <a:lnR cap="flat" cmpd="sng" w="9525">
                      <a:solidFill>
                        <a:srgbClr val="D05C5C"/>
                      </a:solidFill>
                      <a:prstDash val="dash"/>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tcPr>
                </a:tc>
              </a:tr>
              <a:tr h="660600">
                <a:tc>
                  <a:txBody>
                    <a:bodyPr/>
                    <a:lstStyle/>
                    <a:p>
                      <a:pPr indent="0" lvl="0" marL="0" marR="0" rtl="0" algn="ctr">
                        <a:lnSpc>
                          <a:spcPct val="100000"/>
                        </a:lnSpc>
                        <a:spcBef>
                          <a:spcPts val="0"/>
                        </a:spcBef>
                        <a:spcAft>
                          <a:spcPts val="0"/>
                        </a:spcAft>
                        <a:buClr>
                          <a:schemeClr val="dk1"/>
                        </a:buClr>
                        <a:buSzPts val="1100"/>
                        <a:buFont typeface="Arial"/>
                        <a:buNone/>
                      </a:pPr>
                      <a:r>
                        <a:rPr lang="en" sz="1200" u="none" cap="none" strike="noStrike">
                          <a:solidFill>
                            <a:schemeClr val="dk1"/>
                          </a:solidFill>
                          <a:latin typeface="Bree Serif"/>
                          <a:ea typeface="Bree Serif"/>
                          <a:cs typeface="Bree Serif"/>
                          <a:sym typeface="Bree Serif"/>
                        </a:rPr>
                        <a:t>Hypertensive Crisis ( consult your doctor immediately)</a:t>
                      </a:r>
                      <a:endParaRPr sz="1200" u="none" cap="none" strike="noStrike">
                        <a:solidFill>
                          <a:schemeClr val="dk1"/>
                        </a:solidFill>
                        <a:latin typeface="Bree Serif"/>
                        <a:ea typeface="Bree Serif"/>
                        <a:cs typeface="Bree Serif"/>
                        <a:sym typeface="Bree Serif"/>
                      </a:endParaRPr>
                    </a:p>
                  </a:txBody>
                  <a:tcPr marT="91425" marB="91425" marR="91425" marL="91425">
                    <a:lnL cap="flat" cmpd="sng" w="9525">
                      <a:solidFill>
                        <a:srgbClr val="D05C5C"/>
                      </a:solidFill>
                      <a:prstDash val="dash"/>
                      <a:round/>
                      <a:headEnd len="sm" w="sm" type="none"/>
                      <a:tailEnd len="sm" w="sm" type="none"/>
                    </a:lnL>
                    <a:lnR cap="flat" cmpd="sng" w="9525">
                      <a:solidFill>
                        <a:srgbClr val="D05C5C"/>
                      </a:solidFill>
                      <a:prstDash val="dash"/>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lang="en" sz="1200" u="none" cap="none" strike="noStrike">
                          <a:solidFill>
                            <a:schemeClr val="dk1"/>
                          </a:solidFill>
                          <a:latin typeface="Bree Serif"/>
                          <a:ea typeface="Bree Serif"/>
                          <a:cs typeface="Bree Serif"/>
                          <a:sym typeface="Bree Serif"/>
                        </a:rPr>
                        <a:t>Higher than 180</a:t>
                      </a:r>
                      <a:endParaRPr sz="1200" u="none" cap="none" strike="noStrike">
                        <a:solidFill>
                          <a:schemeClr val="dk1"/>
                        </a:solidFill>
                        <a:latin typeface="Bree Serif"/>
                        <a:ea typeface="Bree Serif"/>
                        <a:cs typeface="Bree Serif"/>
                        <a:sym typeface="Bree Serif"/>
                      </a:endParaRPr>
                    </a:p>
                  </a:txBody>
                  <a:tcPr marT="91425" marB="91425" marR="91425" marL="91425">
                    <a:lnL cap="flat" cmpd="sng" w="9525">
                      <a:solidFill>
                        <a:srgbClr val="D05C5C"/>
                      </a:solidFill>
                      <a:prstDash val="dash"/>
                      <a:round/>
                      <a:headEnd len="sm" w="sm" type="none"/>
                      <a:tailEnd len="sm" w="sm" type="none"/>
                    </a:lnL>
                    <a:lnR cap="flat" cmpd="sng" w="9525">
                      <a:solidFill>
                        <a:srgbClr val="D05C5C"/>
                      </a:solidFill>
                      <a:prstDash val="dash"/>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b="1" lang="en" sz="1200" u="none" cap="none" strike="noStrike">
                          <a:solidFill>
                            <a:srgbClr val="FF0000"/>
                          </a:solidFill>
                          <a:latin typeface="Bree Serif"/>
                          <a:ea typeface="Bree Serif"/>
                          <a:cs typeface="Bree Serif"/>
                          <a:sym typeface="Bree Serif"/>
                        </a:rPr>
                        <a:t>And/Or</a:t>
                      </a:r>
                      <a:endParaRPr sz="200" u="none" cap="none" strike="noStrike"/>
                    </a:p>
                  </a:txBody>
                  <a:tcPr marT="91425" marB="91425" marR="91425" marL="91425">
                    <a:lnL cap="flat" cmpd="sng" w="9525">
                      <a:solidFill>
                        <a:srgbClr val="D05C5C"/>
                      </a:solidFill>
                      <a:prstDash val="dash"/>
                      <a:round/>
                      <a:headEnd len="sm" w="sm" type="none"/>
                      <a:tailEnd len="sm" w="sm" type="none"/>
                    </a:lnL>
                    <a:lnR cap="flat" cmpd="sng" w="9525">
                      <a:solidFill>
                        <a:srgbClr val="D05C5C"/>
                      </a:solidFill>
                      <a:prstDash val="dash"/>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lang="en" sz="1200" u="none" cap="none" strike="noStrike">
                          <a:solidFill>
                            <a:schemeClr val="dk1"/>
                          </a:solidFill>
                          <a:latin typeface="Bree Serif"/>
                          <a:ea typeface="Bree Serif"/>
                          <a:cs typeface="Bree Serif"/>
                          <a:sym typeface="Bree Serif"/>
                        </a:rPr>
                        <a:t>Higher than 120</a:t>
                      </a:r>
                      <a:endParaRPr sz="200" u="none" cap="none" strike="noStrike"/>
                    </a:p>
                  </a:txBody>
                  <a:tcPr marT="91425" marB="91425" marR="91425" marL="91425">
                    <a:lnL cap="flat" cmpd="sng" w="9525">
                      <a:solidFill>
                        <a:srgbClr val="D05C5C"/>
                      </a:solidFill>
                      <a:prstDash val="dash"/>
                      <a:round/>
                      <a:headEnd len="sm" w="sm" type="none"/>
                      <a:tailEnd len="sm" w="sm" type="none"/>
                    </a:lnL>
                    <a:lnR cap="flat" cmpd="sng" w="9525">
                      <a:solidFill>
                        <a:srgbClr val="D05C5C"/>
                      </a:solidFill>
                      <a:prstDash val="dash"/>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tcPr>
                </a:tc>
              </a:tr>
            </a:tbl>
          </a:graphicData>
        </a:graphic>
      </p:graphicFrame>
      <p:sp>
        <p:nvSpPr>
          <p:cNvPr id="457" name="Google Shape;457;p36"/>
          <p:cNvSpPr txBox="1"/>
          <p:nvPr>
            <p:ph type="title"/>
          </p:nvPr>
        </p:nvSpPr>
        <p:spPr>
          <a:xfrm>
            <a:off x="4124350" y="405690"/>
            <a:ext cx="4418400" cy="9999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990"/>
              <a:buNone/>
            </a:pPr>
            <a:r>
              <a:rPr b="1" lang="en" sz="2500">
                <a:solidFill>
                  <a:srgbClr val="D05C5C"/>
                </a:solidFill>
                <a:latin typeface="Bree Serif"/>
                <a:ea typeface="Bree Serif"/>
                <a:cs typeface="Bree Serif"/>
                <a:sym typeface="Bree Serif"/>
              </a:rPr>
              <a:t>Blood Pressure Chart</a:t>
            </a:r>
            <a:endParaRPr b="1" sz="2500">
              <a:solidFill>
                <a:srgbClr val="D05C5C"/>
              </a:solidFill>
              <a:latin typeface="Bree Serif"/>
              <a:ea typeface="Bree Serif"/>
              <a:cs typeface="Bree Serif"/>
              <a:sym typeface="Bree Serif"/>
            </a:endParaRPr>
          </a:p>
          <a:p>
            <a:pPr indent="0" lvl="0" marL="0" rtl="0" algn="ctr">
              <a:lnSpc>
                <a:spcPct val="100000"/>
              </a:lnSpc>
              <a:spcBef>
                <a:spcPts val="0"/>
              </a:spcBef>
              <a:spcAft>
                <a:spcPts val="0"/>
              </a:spcAft>
              <a:buSzPts val="990"/>
              <a:buNone/>
            </a:pPr>
            <a:r>
              <a:rPr b="1" lang="en" sz="1200">
                <a:solidFill>
                  <a:srgbClr val="D05C5C"/>
                </a:solidFill>
                <a:latin typeface="Bree Serif"/>
                <a:ea typeface="Bree Serif"/>
                <a:cs typeface="Bree Serif"/>
                <a:sym typeface="Bree Serif"/>
              </a:rPr>
              <a:t>American Heart Association</a:t>
            </a:r>
            <a:endParaRPr b="1" sz="1200">
              <a:solidFill>
                <a:srgbClr val="D05C5C"/>
              </a:solidFill>
              <a:latin typeface="Bree Serif"/>
              <a:ea typeface="Bree Serif"/>
              <a:cs typeface="Bree Serif"/>
              <a:sym typeface="Bree Serif"/>
            </a:endParaRPr>
          </a:p>
          <a:p>
            <a:pPr indent="0" lvl="0" marL="0" rtl="0" algn="ctr">
              <a:lnSpc>
                <a:spcPct val="100000"/>
              </a:lnSpc>
              <a:spcBef>
                <a:spcPts val="0"/>
              </a:spcBef>
              <a:spcAft>
                <a:spcPts val="0"/>
              </a:spcAft>
              <a:buSzPts val="990"/>
              <a:buNone/>
            </a:pPr>
            <a:r>
              <a:rPr b="1" lang="en" sz="1200">
                <a:solidFill>
                  <a:srgbClr val="D05C5C"/>
                </a:solidFill>
                <a:latin typeface="Bree Serif"/>
                <a:ea typeface="Bree Serif"/>
                <a:cs typeface="Bree Serif"/>
                <a:sym typeface="Bree Serif"/>
              </a:rPr>
              <a:t>Blood Pressure Categories Guidelines</a:t>
            </a:r>
            <a:endParaRPr b="1" sz="1200">
              <a:solidFill>
                <a:srgbClr val="D05C5C"/>
              </a:solidFill>
              <a:latin typeface="Bree Serif"/>
              <a:ea typeface="Bree Serif"/>
              <a:cs typeface="Bree Serif"/>
              <a:sym typeface="Bree Serif"/>
            </a:endParaRPr>
          </a:p>
          <a:p>
            <a:pPr indent="0" lvl="0" marL="0" rtl="0" algn="ctr">
              <a:lnSpc>
                <a:spcPct val="100000"/>
              </a:lnSpc>
              <a:spcBef>
                <a:spcPts val="0"/>
              </a:spcBef>
              <a:spcAft>
                <a:spcPts val="0"/>
              </a:spcAft>
              <a:buSzPts val="990"/>
              <a:buNone/>
            </a:pPr>
            <a:r>
              <a:t/>
            </a:r>
            <a:endParaRPr b="1" sz="1200">
              <a:solidFill>
                <a:srgbClr val="D05C5C"/>
              </a:solidFill>
              <a:latin typeface="Bree Serif"/>
              <a:ea typeface="Bree Serif"/>
              <a:cs typeface="Bree Serif"/>
              <a:sym typeface="Bree Serif"/>
            </a:endParaRPr>
          </a:p>
          <a:p>
            <a:pPr indent="0" lvl="0" marL="0" rtl="0" algn="ctr">
              <a:lnSpc>
                <a:spcPct val="100000"/>
              </a:lnSpc>
              <a:spcBef>
                <a:spcPts val="0"/>
              </a:spcBef>
              <a:spcAft>
                <a:spcPts val="0"/>
              </a:spcAft>
              <a:buSzPts val="990"/>
              <a:buNone/>
            </a:pPr>
            <a:r>
              <a:t/>
            </a:r>
            <a:endParaRPr b="1" sz="2500">
              <a:solidFill>
                <a:srgbClr val="D05C5C"/>
              </a:solidFill>
              <a:latin typeface="Bree Serif"/>
              <a:ea typeface="Bree Serif"/>
              <a:cs typeface="Bree Serif"/>
              <a:sym typeface="Bree Serif"/>
            </a:endParaRPr>
          </a:p>
          <a:p>
            <a:pPr indent="0" lvl="0" marL="0" rtl="0" algn="ctr">
              <a:lnSpc>
                <a:spcPct val="100000"/>
              </a:lnSpc>
              <a:spcBef>
                <a:spcPts val="0"/>
              </a:spcBef>
              <a:spcAft>
                <a:spcPts val="0"/>
              </a:spcAft>
              <a:buSzPts val="990"/>
              <a:buNone/>
            </a:pPr>
            <a:r>
              <a:t/>
            </a:r>
            <a:endParaRPr b="1" sz="2500">
              <a:solidFill>
                <a:srgbClr val="D05C5C"/>
              </a:solidFill>
              <a:latin typeface="Bree Serif"/>
              <a:ea typeface="Bree Serif"/>
              <a:cs typeface="Bree Serif"/>
              <a:sym typeface="Bree Serif"/>
            </a:endParaRPr>
          </a:p>
          <a:p>
            <a:pPr indent="0" lvl="0" marL="0" rtl="0" algn="ctr">
              <a:lnSpc>
                <a:spcPct val="100000"/>
              </a:lnSpc>
              <a:spcBef>
                <a:spcPts val="0"/>
              </a:spcBef>
              <a:spcAft>
                <a:spcPts val="0"/>
              </a:spcAft>
              <a:buSzPts val="990"/>
              <a:buNone/>
            </a:pPr>
            <a:r>
              <a:t/>
            </a:r>
            <a:endParaRPr b="1" sz="1400">
              <a:solidFill>
                <a:srgbClr val="D05C5C"/>
              </a:solidFill>
              <a:latin typeface="Bree Serif"/>
              <a:ea typeface="Bree Serif"/>
              <a:cs typeface="Bree Serif"/>
              <a:sym typeface="Bree Serif"/>
            </a:endParaRPr>
          </a:p>
        </p:txBody>
      </p:sp>
      <p:sp>
        <p:nvSpPr>
          <p:cNvPr id="458" name="Google Shape;458;p36"/>
          <p:cNvSpPr txBox="1"/>
          <p:nvPr>
            <p:ph type="title"/>
          </p:nvPr>
        </p:nvSpPr>
        <p:spPr>
          <a:xfrm>
            <a:off x="-179450" y="343149"/>
            <a:ext cx="4303800" cy="1125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990"/>
              <a:buNone/>
            </a:pPr>
            <a:r>
              <a:rPr b="1" lang="en" sz="2500">
                <a:solidFill>
                  <a:srgbClr val="D05C5C"/>
                </a:solidFill>
                <a:latin typeface="Bree Serif"/>
                <a:ea typeface="Bree Serif"/>
                <a:cs typeface="Bree Serif"/>
                <a:sym typeface="Bree Serif"/>
              </a:rPr>
              <a:t>Arterial Blood Pressure Guidelines</a:t>
            </a:r>
            <a:endParaRPr b="1" sz="2500">
              <a:solidFill>
                <a:srgbClr val="D05C5C"/>
              </a:solidFill>
              <a:latin typeface="Bree Serif"/>
              <a:ea typeface="Bree Serif"/>
              <a:cs typeface="Bree Serif"/>
              <a:sym typeface="Bree Serif"/>
            </a:endParaRPr>
          </a:p>
          <a:p>
            <a:pPr indent="0" lvl="0" marL="0" rtl="0" algn="ctr">
              <a:lnSpc>
                <a:spcPct val="100000"/>
              </a:lnSpc>
              <a:spcBef>
                <a:spcPts val="0"/>
              </a:spcBef>
              <a:spcAft>
                <a:spcPts val="0"/>
              </a:spcAft>
              <a:buSzPts val="990"/>
              <a:buNone/>
            </a:pPr>
            <a:r>
              <a:t/>
            </a:r>
            <a:endParaRPr b="1" sz="2500">
              <a:solidFill>
                <a:srgbClr val="D05C5C"/>
              </a:solidFill>
              <a:latin typeface="Bree Serif"/>
              <a:ea typeface="Bree Serif"/>
              <a:cs typeface="Bree Serif"/>
              <a:sym typeface="Bree Serif"/>
            </a:endParaRPr>
          </a:p>
        </p:txBody>
      </p:sp>
      <p:graphicFrame>
        <p:nvGraphicFramePr>
          <p:cNvPr id="459" name="Google Shape;459;p36"/>
          <p:cNvGraphicFramePr/>
          <p:nvPr/>
        </p:nvGraphicFramePr>
        <p:xfrm>
          <a:off x="251628" y="1536972"/>
          <a:ext cx="3000000" cy="3000000"/>
        </p:xfrm>
        <a:graphic>
          <a:graphicData uri="http://schemas.openxmlformats.org/drawingml/2006/table">
            <a:tbl>
              <a:tblPr>
                <a:noFill/>
                <a:tableStyleId>{51F77BD5-9BFF-459F-9793-293EAD02572C}</a:tableStyleId>
              </a:tblPr>
              <a:tblGrid>
                <a:gridCol w="759325"/>
                <a:gridCol w="1255475"/>
                <a:gridCol w="1426825"/>
              </a:tblGrid>
              <a:tr h="432050">
                <a:tc>
                  <a:txBody>
                    <a:bodyPr/>
                    <a:lstStyle/>
                    <a:p>
                      <a:pPr indent="0" lvl="0" marL="0" marR="0" rtl="0" algn="l">
                        <a:lnSpc>
                          <a:spcPct val="100000"/>
                        </a:lnSpc>
                        <a:spcBef>
                          <a:spcPts val="0"/>
                        </a:spcBef>
                        <a:spcAft>
                          <a:spcPts val="0"/>
                        </a:spcAft>
                        <a:buClr>
                          <a:schemeClr val="dk1"/>
                        </a:buClr>
                        <a:buSzPts val="990"/>
                        <a:buFont typeface="Arial"/>
                        <a:buNone/>
                      </a:pPr>
                      <a:r>
                        <a:rPr b="1" lang="en" sz="1400" u="none" cap="none" strike="noStrike">
                          <a:solidFill>
                            <a:srgbClr val="D05C5C"/>
                          </a:solidFill>
                          <a:latin typeface="Bree Serif"/>
                          <a:ea typeface="Bree Serif"/>
                          <a:cs typeface="Bree Serif"/>
                          <a:sym typeface="Bree Serif"/>
                        </a:rPr>
                        <a:t> Value</a:t>
                      </a:r>
                      <a:r>
                        <a:rPr b="1" lang="en" sz="2500" u="none" cap="none" strike="noStrike">
                          <a:solidFill>
                            <a:srgbClr val="D05C5C"/>
                          </a:solidFill>
                          <a:latin typeface="Bree Serif"/>
                          <a:ea typeface="Bree Serif"/>
                          <a:cs typeface="Bree Serif"/>
                          <a:sym typeface="Bree Serif"/>
                        </a:rPr>
                        <a:t> </a:t>
                      </a:r>
                      <a:endParaRPr sz="1200" u="none" cap="none" strike="noStrike">
                        <a:latin typeface="Bree Serif"/>
                        <a:ea typeface="Bree Serif"/>
                        <a:cs typeface="Bree Serif"/>
                        <a:sym typeface="Bree Serif"/>
                      </a:endParaRPr>
                    </a:p>
                  </a:txBody>
                  <a:tcPr marT="91425" marB="91425" marR="91425" marL="91425">
                    <a:lnL cap="flat" cmpd="sng" w="9525">
                      <a:solidFill>
                        <a:srgbClr val="D05C5C"/>
                      </a:solidFill>
                      <a:prstDash val="dash"/>
                      <a:round/>
                      <a:headEnd len="sm" w="sm" type="none"/>
                      <a:tailEnd len="sm" w="sm" type="none"/>
                    </a:lnL>
                    <a:lnR cap="flat" cmpd="sng" w="9525">
                      <a:solidFill>
                        <a:srgbClr val="D05C5C"/>
                      </a:solidFill>
                      <a:prstDash val="dash"/>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b="1" lang="en" sz="1200" u="none" cap="none" strike="noStrike">
                          <a:solidFill>
                            <a:srgbClr val="D05C5C"/>
                          </a:solidFill>
                          <a:latin typeface="Bree Serif"/>
                          <a:ea typeface="Bree Serif"/>
                          <a:cs typeface="Bree Serif"/>
                          <a:sym typeface="Bree Serif"/>
                        </a:rPr>
                        <a:t>Old Guidelines</a:t>
                      </a:r>
                      <a:endParaRPr sz="1200" u="none" cap="none" strike="noStrike"/>
                    </a:p>
                  </a:txBody>
                  <a:tcPr marT="91425" marB="91425" marR="91425" marL="91425">
                    <a:lnL cap="flat" cmpd="sng" w="9525">
                      <a:solidFill>
                        <a:srgbClr val="D05C5C"/>
                      </a:solidFill>
                      <a:prstDash val="dash"/>
                      <a:round/>
                      <a:headEnd len="sm" w="sm" type="none"/>
                      <a:tailEnd len="sm" w="sm" type="none"/>
                    </a:lnL>
                    <a:lnR cap="flat" cmpd="sng" w="9525">
                      <a:solidFill>
                        <a:srgbClr val="D05C5C"/>
                      </a:solidFill>
                      <a:prstDash val="dash"/>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b="1" lang="en" sz="1200" u="none" cap="none" strike="noStrike">
                          <a:solidFill>
                            <a:srgbClr val="D05C5C"/>
                          </a:solidFill>
                          <a:latin typeface="Bree Serif"/>
                          <a:ea typeface="Bree Serif"/>
                          <a:cs typeface="Bree Serif"/>
                          <a:sym typeface="Bree Serif"/>
                        </a:rPr>
                        <a:t>New Guidelines</a:t>
                      </a:r>
                      <a:endParaRPr sz="1200" u="none" cap="none" strike="noStrike"/>
                    </a:p>
                  </a:txBody>
                  <a:tcPr marT="91425" marB="91425" marR="91425" marL="91425">
                    <a:lnL cap="flat" cmpd="sng" w="9525">
                      <a:solidFill>
                        <a:srgbClr val="D05C5C"/>
                      </a:solidFill>
                      <a:prstDash val="dash"/>
                      <a:round/>
                      <a:headEnd len="sm" w="sm" type="none"/>
                      <a:tailEnd len="sm" w="sm" type="none"/>
                    </a:lnL>
                    <a:lnR cap="flat" cmpd="sng" w="9525">
                      <a:solidFill>
                        <a:srgbClr val="D05C5C"/>
                      </a:solidFill>
                      <a:prstDash val="dash"/>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solidFill>
                      <a:srgbClr val="FFFFFF"/>
                    </a:solidFill>
                  </a:tcPr>
                </a:tc>
              </a:tr>
              <a:tr h="295650">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Bree Serif"/>
                          <a:ea typeface="Bree Serif"/>
                          <a:cs typeface="Bree Serif"/>
                          <a:sym typeface="Bree Serif"/>
                        </a:rPr>
                        <a:t>&lt;120 </a:t>
                      </a:r>
                      <a:endParaRPr sz="1200" u="none" cap="none" strike="noStrike">
                        <a:latin typeface="Bree Serif"/>
                        <a:ea typeface="Bree Serif"/>
                        <a:cs typeface="Bree Serif"/>
                        <a:sym typeface="Bree Serif"/>
                      </a:endParaRPr>
                    </a:p>
                  </a:txBody>
                  <a:tcPr marT="91425" marB="91425" marR="91425" marL="91425">
                    <a:lnL cap="flat" cmpd="sng" w="9525">
                      <a:solidFill>
                        <a:srgbClr val="D05C5C"/>
                      </a:solidFill>
                      <a:prstDash val="dash"/>
                      <a:round/>
                      <a:headEnd len="sm" w="sm" type="none"/>
                      <a:tailEnd len="sm" w="sm" type="none"/>
                    </a:lnL>
                    <a:lnR cap="flat" cmpd="sng" w="9525">
                      <a:solidFill>
                        <a:srgbClr val="D05C5C"/>
                      </a:solidFill>
                      <a:prstDash val="dash"/>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lang="en" sz="1200" u="none" cap="none" strike="noStrike">
                          <a:solidFill>
                            <a:schemeClr val="dk1"/>
                          </a:solidFill>
                          <a:latin typeface="Bree Serif"/>
                          <a:ea typeface="Bree Serif"/>
                          <a:cs typeface="Bree Serif"/>
                          <a:sym typeface="Bree Serif"/>
                        </a:rPr>
                        <a:t>normal</a:t>
                      </a:r>
                      <a:endParaRPr sz="200" u="none" cap="none" strike="noStrike"/>
                    </a:p>
                  </a:txBody>
                  <a:tcPr marT="91425" marB="91425" marR="91425" marL="91425">
                    <a:lnL cap="flat" cmpd="sng" w="9525">
                      <a:solidFill>
                        <a:srgbClr val="D05C5C"/>
                      </a:solidFill>
                      <a:prstDash val="dash"/>
                      <a:round/>
                      <a:headEnd len="sm" w="sm" type="none"/>
                      <a:tailEnd len="sm" w="sm" type="none"/>
                    </a:lnL>
                    <a:lnR cap="flat" cmpd="sng" w="9525">
                      <a:solidFill>
                        <a:srgbClr val="D05C5C"/>
                      </a:solidFill>
                      <a:prstDash val="dash"/>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lang="en" sz="1200" u="none" cap="none" strike="noStrike">
                          <a:solidFill>
                            <a:schemeClr val="dk1"/>
                          </a:solidFill>
                          <a:latin typeface="Bree Serif"/>
                          <a:ea typeface="Bree Serif"/>
                          <a:cs typeface="Bree Serif"/>
                          <a:sym typeface="Bree Serif"/>
                        </a:rPr>
                        <a:t>normal</a:t>
                      </a:r>
                      <a:endParaRPr sz="200" u="none" cap="none" strike="noStrike"/>
                    </a:p>
                  </a:txBody>
                  <a:tcPr marT="91425" marB="91425" marR="91425" marL="91425">
                    <a:lnL cap="flat" cmpd="sng" w="9525">
                      <a:solidFill>
                        <a:srgbClr val="D05C5C"/>
                      </a:solidFill>
                      <a:prstDash val="dash"/>
                      <a:round/>
                      <a:headEnd len="sm" w="sm" type="none"/>
                      <a:tailEnd len="sm" w="sm" type="none"/>
                    </a:lnL>
                    <a:lnR cap="flat" cmpd="sng" w="9525">
                      <a:solidFill>
                        <a:srgbClr val="D05C5C"/>
                      </a:solidFill>
                      <a:prstDash val="dash"/>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solidFill>
                      <a:srgbClr val="FFFFFF"/>
                    </a:solidFill>
                  </a:tcPr>
                </a:tc>
              </a:tr>
              <a:tr h="399500">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Bree Serif"/>
                          <a:ea typeface="Bree Serif"/>
                          <a:cs typeface="Bree Serif"/>
                          <a:sym typeface="Bree Serif"/>
                        </a:rPr>
                        <a:t>120-129 </a:t>
                      </a:r>
                      <a:endParaRPr sz="1200" u="none" cap="none" strike="noStrike">
                        <a:latin typeface="Bree Serif"/>
                        <a:ea typeface="Bree Serif"/>
                        <a:cs typeface="Bree Serif"/>
                        <a:sym typeface="Bree Serif"/>
                      </a:endParaRPr>
                    </a:p>
                    <a:p>
                      <a:pPr indent="0" lvl="0" marL="0" marR="0" rtl="0" algn="ctr">
                        <a:lnSpc>
                          <a:spcPct val="100000"/>
                        </a:lnSpc>
                        <a:spcBef>
                          <a:spcPts val="0"/>
                        </a:spcBef>
                        <a:spcAft>
                          <a:spcPts val="0"/>
                        </a:spcAft>
                        <a:buClr>
                          <a:srgbClr val="000000"/>
                        </a:buClr>
                        <a:buSzPts val="200"/>
                        <a:buFont typeface="Arial"/>
                        <a:buNone/>
                      </a:pPr>
                      <a:r>
                        <a:t/>
                      </a:r>
                      <a:endParaRPr sz="200" u="none" cap="none" strike="noStrike"/>
                    </a:p>
                  </a:txBody>
                  <a:tcPr marT="91425" marB="91425" marR="91425" marL="91425">
                    <a:lnL cap="flat" cmpd="sng" w="9525">
                      <a:solidFill>
                        <a:srgbClr val="D05C5C"/>
                      </a:solidFill>
                      <a:prstDash val="dash"/>
                      <a:round/>
                      <a:headEnd len="sm" w="sm" type="none"/>
                      <a:tailEnd len="sm" w="sm" type="none"/>
                    </a:lnL>
                    <a:lnR cap="flat" cmpd="sng" w="9525">
                      <a:solidFill>
                        <a:srgbClr val="D05C5C"/>
                      </a:solidFill>
                      <a:prstDash val="dash"/>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lang="en" sz="1200" u="none" cap="none" strike="noStrike">
                          <a:solidFill>
                            <a:schemeClr val="dk1"/>
                          </a:solidFill>
                          <a:latin typeface="Bree Serif"/>
                          <a:ea typeface="Bree Serif"/>
                          <a:cs typeface="Bree Serif"/>
                          <a:sym typeface="Bree Serif"/>
                        </a:rPr>
                        <a:t>high normal </a:t>
                      </a:r>
                      <a:endParaRPr sz="200" u="none" cap="none" strike="noStrike"/>
                    </a:p>
                  </a:txBody>
                  <a:tcPr marT="91425" marB="91425" marR="91425" marL="91425">
                    <a:lnL cap="flat" cmpd="sng" w="9525">
                      <a:solidFill>
                        <a:srgbClr val="D05C5C"/>
                      </a:solidFill>
                      <a:prstDash val="dash"/>
                      <a:round/>
                      <a:headEnd len="sm" w="sm" type="none"/>
                      <a:tailEnd len="sm" w="sm" type="none"/>
                    </a:lnL>
                    <a:lnR cap="flat" cmpd="sng" w="9525">
                      <a:solidFill>
                        <a:srgbClr val="D05C5C"/>
                      </a:solidFill>
                      <a:prstDash val="dash"/>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lang="en" sz="1200" u="none" cap="none" strike="noStrike">
                          <a:solidFill>
                            <a:schemeClr val="dk1"/>
                          </a:solidFill>
                          <a:latin typeface="Bree Serif"/>
                          <a:ea typeface="Bree Serif"/>
                          <a:cs typeface="Bree Serif"/>
                          <a:sym typeface="Bree Serif"/>
                        </a:rPr>
                        <a:t>elevated blood pressure</a:t>
                      </a:r>
                      <a:endParaRPr sz="200" u="none" cap="none" strike="noStrike"/>
                    </a:p>
                  </a:txBody>
                  <a:tcPr marT="91425" marB="91425" marR="91425" marL="91425">
                    <a:lnL cap="flat" cmpd="sng" w="9525">
                      <a:solidFill>
                        <a:srgbClr val="D05C5C"/>
                      </a:solidFill>
                      <a:prstDash val="dash"/>
                      <a:round/>
                      <a:headEnd len="sm" w="sm" type="none"/>
                      <a:tailEnd len="sm" w="sm" type="none"/>
                    </a:lnL>
                    <a:lnR cap="flat" cmpd="sng" w="9525">
                      <a:solidFill>
                        <a:srgbClr val="D05C5C"/>
                      </a:solidFill>
                      <a:prstDash val="dash"/>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solidFill>
                      <a:srgbClr val="FFFFFF"/>
                    </a:solidFill>
                  </a:tcPr>
                </a:tc>
              </a:tr>
              <a:tr h="354050">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Bree Serif"/>
                          <a:ea typeface="Bree Serif"/>
                          <a:cs typeface="Bree Serif"/>
                          <a:sym typeface="Bree Serif"/>
                        </a:rPr>
                        <a:t>130-139</a:t>
                      </a:r>
                      <a:endParaRPr sz="1200" u="none" cap="none" strike="noStrike">
                        <a:latin typeface="Bree Serif"/>
                        <a:ea typeface="Bree Serif"/>
                        <a:cs typeface="Bree Serif"/>
                        <a:sym typeface="Bree Serif"/>
                      </a:endParaRPr>
                    </a:p>
                  </a:txBody>
                  <a:tcPr marT="91425" marB="91425" marR="91425" marL="91425">
                    <a:lnL cap="flat" cmpd="sng" w="9525">
                      <a:solidFill>
                        <a:srgbClr val="D05C5C"/>
                      </a:solidFill>
                      <a:prstDash val="dash"/>
                      <a:round/>
                      <a:headEnd len="sm" w="sm" type="none"/>
                      <a:tailEnd len="sm" w="sm" type="none"/>
                    </a:lnL>
                    <a:lnR cap="flat" cmpd="sng" w="9525">
                      <a:solidFill>
                        <a:srgbClr val="D05C5C"/>
                      </a:solidFill>
                      <a:prstDash val="dash"/>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lang="en" sz="1200" u="none" cap="none" strike="noStrike">
                          <a:solidFill>
                            <a:schemeClr val="dk1"/>
                          </a:solidFill>
                          <a:latin typeface="Bree Serif"/>
                          <a:ea typeface="Bree Serif"/>
                          <a:cs typeface="Bree Serif"/>
                          <a:sym typeface="Bree Serif"/>
                        </a:rPr>
                        <a:t>high normal </a:t>
                      </a:r>
                      <a:endParaRPr sz="1200" u="none" cap="none" strike="noStrike">
                        <a:latin typeface="Bree Serif"/>
                        <a:ea typeface="Bree Serif"/>
                        <a:cs typeface="Bree Serif"/>
                        <a:sym typeface="Bree Serif"/>
                      </a:endParaRPr>
                    </a:p>
                  </a:txBody>
                  <a:tcPr marT="91425" marB="91425" marR="91425" marL="91425">
                    <a:lnL cap="flat" cmpd="sng" w="9525">
                      <a:solidFill>
                        <a:srgbClr val="D05C5C"/>
                      </a:solidFill>
                      <a:prstDash val="dash"/>
                      <a:round/>
                      <a:headEnd len="sm" w="sm" type="none"/>
                      <a:tailEnd len="sm" w="sm" type="none"/>
                    </a:lnL>
                    <a:lnR cap="flat" cmpd="sng" w="9525">
                      <a:solidFill>
                        <a:srgbClr val="D05C5C"/>
                      </a:solidFill>
                      <a:prstDash val="dash"/>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lang="en" sz="1200" u="none" cap="none" strike="noStrike">
                          <a:solidFill>
                            <a:schemeClr val="dk1"/>
                          </a:solidFill>
                          <a:latin typeface="Bree Serif"/>
                          <a:ea typeface="Bree Serif"/>
                          <a:cs typeface="Bree Serif"/>
                          <a:sym typeface="Bree Serif"/>
                        </a:rPr>
                        <a:t>stage 1 hypertension</a:t>
                      </a:r>
                      <a:endParaRPr sz="1200" u="none" cap="none" strike="noStrike">
                        <a:latin typeface="Bree Serif"/>
                        <a:ea typeface="Bree Serif"/>
                        <a:cs typeface="Bree Serif"/>
                        <a:sym typeface="Bree Serif"/>
                      </a:endParaRPr>
                    </a:p>
                  </a:txBody>
                  <a:tcPr marT="91425" marB="91425" marR="91425" marL="91425">
                    <a:lnL cap="flat" cmpd="sng" w="9525">
                      <a:solidFill>
                        <a:srgbClr val="D05C5C"/>
                      </a:solidFill>
                      <a:prstDash val="dash"/>
                      <a:round/>
                      <a:headEnd len="sm" w="sm" type="none"/>
                      <a:tailEnd len="sm" w="sm" type="none"/>
                    </a:lnL>
                    <a:lnR cap="flat" cmpd="sng" w="9525">
                      <a:solidFill>
                        <a:srgbClr val="D05C5C"/>
                      </a:solidFill>
                      <a:prstDash val="dash"/>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solidFill>
                      <a:srgbClr val="FFFFFF"/>
                    </a:solidFill>
                  </a:tcPr>
                </a:tc>
              </a:tr>
              <a:tr h="331325">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Bree Serif"/>
                          <a:ea typeface="Bree Serif"/>
                          <a:cs typeface="Bree Serif"/>
                          <a:sym typeface="Bree Serif"/>
                        </a:rPr>
                        <a:t>140 or Higher</a:t>
                      </a:r>
                      <a:endParaRPr sz="1200" u="none" cap="none" strike="noStrike">
                        <a:latin typeface="Bree Serif"/>
                        <a:ea typeface="Bree Serif"/>
                        <a:cs typeface="Bree Serif"/>
                        <a:sym typeface="Bree Serif"/>
                      </a:endParaRPr>
                    </a:p>
                  </a:txBody>
                  <a:tcPr marT="91425" marB="91425" marR="91425" marL="91425">
                    <a:lnL cap="flat" cmpd="sng" w="9525">
                      <a:solidFill>
                        <a:srgbClr val="D05C5C"/>
                      </a:solidFill>
                      <a:prstDash val="dash"/>
                      <a:round/>
                      <a:headEnd len="sm" w="sm" type="none"/>
                      <a:tailEnd len="sm" w="sm" type="none"/>
                    </a:lnL>
                    <a:lnR cap="flat" cmpd="sng" w="9525">
                      <a:solidFill>
                        <a:srgbClr val="D05C5C"/>
                      </a:solidFill>
                      <a:prstDash val="dash"/>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Bree Serif"/>
                          <a:ea typeface="Bree Serif"/>
                          <a:cs typeface="Bree Serif"/>
                          <a:sym typeface="Bree Serif"/>
                        </a:rPr>
                        <a:t>hypertension</a:t>
                      </a:r>
                      <a:endParaRPr sz="1200" u="none" cap="none" strike="noStrike">
                        <a:latin typeface="Bree Serif"/>
                        <a:ea typeface="Bree Serif"/>
                        <a:cs typeface="Bree Serif"/>
                        <a:sym typeface="Bree Serif"/>
                      </a:endParaRPr>
                    </a:p>
                  </a:txBody>
                  <a:tcPr marT="91425" marB="91425" marR="91425" marL="91425">
                    <a:lnL cap="flat" cmpd="sng" w="9525">
                      <a:solidFill>
                        <a:srgbClr val="D05C5C"/>
                      </a:solidFill>
                      <a:prstDash val="dash"/>
                      <a:round/>
                      <a:headEnd len="sm" w="sm" type="none"/>
                      <a:tailEnd len="sm" w="sm" type="none"/>
                    </a:lnL>
                    <a:lnR cap="flat" cmpd="sng" w="9525">
                      <a:solidFill>
                        <a:srgbClr val="D05C5C"/>
                      </a:solidFill>
                      <a:prstDash val="dash"/>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lang="en" sz="1200" u="none" cap="none" strike="noStrike">
                          <a:solidFill>
                            <a:schemeClr val="dk1"/>
                          </a:solidFill>
                          <a:latin typeface="Bree Serif"/>
                          <a:ea typeface="Bree Serif"/>
                          <a:cs typeface="Bree Serif"/>
                          <a:sym typeface="Bree Serif"/>
                        </a:rPr>
                        <a:t>stage 2 hypertension</a:t>
                      </a:r>
                      <a:endParaRPr sz="200" u="none" cap="none" strike="noStrike"/>
                    </a:p>
                  </a:txBody>
                  <a:tcPr marT="91425" marB="91425" marR="91425" marL="91425">
                    <a:lnL cap="flat" cmpd="sng" w="9525">
                      <a:solidFill>
                        <a:srgbClr val="D05C5C"/>
                      </a:solidFill>
                      <a:prstDash val="dash"/>
                      <a:round/>
                      <a:headEnd len="sm" w="sm" type="none"/>
                      <a:tailEnd len="sm" w="sm" type="none"/>
                    </a:lnL>
                    <a:lnR cap="flat" cmpd="sng" w="9525">
                      <a:solidFill>
                        <a:srgbClr val="D05C5C"/>
                      </a:solidFill>
                      <a:prstDash val="dash"/>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solidFill>
                      <a:srgbClr val="FFFFFF"/>
                    </a:solidFill>
                  </a:tcPr>
                </a:tc>
              </a:tr>
            </a:tbl>
          </a:graphicData>
        </a:graphic>
      </p:graphicFrame>
      <p:cxnSp>
        <p:nvCxnSpPr>
          <p:cNvPr id="460" name="Google Shape;460;p36"/>
          <p:cNvCxnSpPr/>
          <p:nvPr/>
        </p:nvCxnSpPr>
        <p:spPr>
          <a:xfrm flipH="1">
            <a:off x="3936604" y="3462"/>
            <a:ext cx="17100" cy="5136600"/>
          </a:xfrm>
          <a:prstGeom prst="straightConnector1">
            <a:avLst/>
          </a:prstGeom>
          <a:noFill/>
          <a:ln cap="flat" cmpd="sng" w="9525">
            <a:solidFill>
              <a:srgbClr val="D05C5C"/>
            </a:solidFill>
            <a:prstDash val="dash"/>
            <a:round/>
            <a:headEnd len="sm" w="sm" type="none"/>
            <a:tailEnd len="sm" w="sm" type="none"/>
          </a:ln>
        </p:spPr>
      </p:cxnSp>
      <p:pic>
        <p:nvPicPr>
          <p:cNvPr id="461" name="Google Shape;461;p36">
            <a:hlinkClick r:id="rId3"/>
          </p:cNvPr>
          <p:cNvPicPr preferRelativeResize="0"/>
          <p:nvPr/>
        </p:nvPicPr>
        <p:blipFill rotWithShape="1">
          <a:blip r:embed="rId4">
            <a:alphaModFix/>
          </a:blip>
          <a:srcRect b="0" l="0" r="0" t="0"/>
          <a:stretch/>
        </p:blipFill>
        <p:spPr>
          <a:xfrm>
            <a:off x="8269273" y="51484"/>
            <a:ext cx="733295" cy="538050"/>
          </a:xfrm>
          <a:prstGeom prst="rect">
            <a:avLst/>
          </a:prstGeom>
          <a:noFill/>
          <a:ln>
            <a:noFill/>
          </a:ln>
        </p:spPr>
      </p:pic>
      <p:sp>
        <p:nvSpPr>
          <p:cNvPr id="462" name="Google Shape;462;p36"/>
          <p:cNvSpPr/>
          <p:nvPr/>
        </p:nvSpPr>
        <p:spPr>
          <a:xfrm>
            <a:off x="7698225" y="867700"/>
            <a:ext cx="653700" cy="537900"/>
          </a:xfrm>
          <a:prstGeom prst="ellipse">
            <a:avLst/>
          </a:prstGeom>
          <a:solidFill>
            <a:schemeClr val="lt1"/>
          </a:solidFill>
          <a:ln cap="flat" cmpd="sng" w="9525">
            <a:solidFill>
              <a:srgbClr val="D05C5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Bree Serif"/>
                <a:ea typeface="Bree Serif"/>
                <a:cs typeface="Bree Serif"/>
                <a:sym typeface="Bree Serif"/>
              </a:rPr>
              <a:t>Nov </a:t>
            </a:r>
            <a:endParaRPr b="0" i="0" sz="11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Bree Serif"/>
                <a:ea typeface="Bree Serif"/>
                <a:cs typeface="Bree Serif"/>
                <a:sym typeface="Bree Serif"/>
              </a:rPr>
              <a:t>2017 </a:t>
            </a:r>
            <a:endParaRPr b="0" i="0" sz="1100" u="none" cap="none" strike="noStrike">
              <a:solidFill>
                <a:srgbClr val="000000"/>
              </a:solidFill>
              <a:latin typeface="Bree Serif"/>
              <a:ea typeface="Bree Serif"/>
              <a:cs typeface="Bree Serif"/>
              <a:sym typeface="Bree Serif"/>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sp>
        <p:nvSpPr>
          <p:cNvPr id="467" name="Google Shape;467;p37"/>
          <p:cNvSpPr txBox="1"/>
          <p:nvPr>
            <p:ph type="title"/>
          </p:nvPr>
        </p:nvSpPr>
        <p:spPr>
          <a:xfrm>
            <a:off x="1496972" y="151278"/>
            <a:ext cx="5690100" cy="924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b="1" lang="en" sz="2500">
                <a:solidFill>
                  <a:srgbClr val="D05C5C"/>
                </a:solidFill>
                <a:latin typeface="Bree Serif"/>
                <a:ea typeface="Bree Serif"/>
                <a:cs typeface="Bree Serif"/>
                <a:sym typeface="Bree Serif"/>
              </a:rPr>
              <a:t>American Heart Association (AHA)</a:t>
            </a:r>
            <a:endParaRPr b="1" sz="2500">
              <a:solidFill>
                <a:srgbClr val="D05C5C"/>
              </a:solidFill>
              <a:latin typeface="Bree Serif"/>
              <a:ea typeface="Bree Serif"/>
              <a:cs typeface="Bree Serif"/>
              <a:sym typeface="Bree Serif"/>
            </a:endParaRPr>
          </a:p>
          <a:p>
            <a:pPr indent="0" lvl="0" marL="0" rtl="0" algn="l">
              <a:lnSpc>
                <a:spcPct val="100000"/>
              </a:lnSpc>
              <a:spcBef>
                <a:spcPts val="0"/>
              </a:spcBef>
              <a:spcAft>
                <a:spcPts val="0"/>
              </a:spcAft>
              <a:buSzPts val="990"/>
              <a:buNone/>
            </a:pPr>
            <a:r>
              <a:t/>
            </a:r>
            <a:endParaRPr b="1" sz="2500">
              <a:solidFill>
                <a:srgbClr val="D05C5C"/>
              </a:solidFill>
              <a:latin typeface="Bree Serif"/>
              <a:ea typeface="Bree Serif"/>
              <a:cs typeface="Bree Serif"/>
              <a:sym typeface="Bree Serif"/>
            </a:endParaRPr>
          </a:p>
          <a:p>
            <a:pPr indent="0" lvl="0" marL="0" rtl="0" algn="l">
              <a:lnSpc>
                <a:spcPct val="100000"/>
              </a:lnSpc>
              <a:spcBef>
                <a:spcPts val="0"/>
              </a:spcBef>
              <a:spcAft>
                <a:spcPts val="0"/>
              </a:spcAft>
              <a:buSzPts val="990"/>
              <a:buNone/>
            </a:pPr>
            <a:r>
              <a:t/>
            </a:r>
            <a:endParaRPr b="1" sz="2720">
              <a:solidFill>
                <a:srgbClr val="D05C5C"/>
              </a:solidFill>
              <a:latin typeface="Bree Serif"/>
              <a:ea typeface="Bree Serif"/>
              <a:cs typeface="Bree Serif"/>
              <a:sym typeface="Bree Serif"/>
            </a:endParaRPr>
          </a:p>
        </p:txBody>
      </p:sp>
      <p:sp>
        <p:nvSpPr>
          <p:cNvPr id="468" name="Google Shape;468;p37"/>
          <p:cNvSpPr txBox="1"/>
          <p:nvPr/>
        </p:nvSpPr>
        <p:spPr>
          <a:xfrm>
            <a:off x="0" y="1075563"/>
            <a:ext cx="5034300" cy="1464300"/>
          </a:xfrm>
          <a:prstGeom prst="rect">
            <a:avLst/>
          </a:prstGeom>
          <a:noFill/>
          <a:ln>
            <a:noFill/>
          </a:ln>
        </p:spPr>
        <p:txBody>
          <a:bodyPr anchorCtr="0" anchor="t" bIns="91425" lIns="91425" spcFirstLastPara="1" rIns="91425" wrap="square" tIns="91425">
            <a:spAutoFit/>
          </a:bodyPr>
          <a:lstStyle/>
          <a:p>
            <a:pPr indent="-304800" lvl="0" marL="457200" marR="0" rtl="0" algn="l">
              <a:lnSpc>
                <a:spcPct val="100000"/>
              </a:lnSpc>
              <a:spcBef>
                <a:spcPts val="0"/>
              </a:spcBef>
              <a:spcAft>
                <a:spcPts val="0"/>
              </a:spcAft>
              <a:buClr>
                <a:srgbClr val="000000"/>
              </a:buClr>
              <a:buSzPts val="1200"/>
              <a:buFont typeface="Bree Serif"/>
              <a:buChar char="●"/>
            </a:pPr>
            <a:r>
              <a:rPr b="0" i="0" lang="en" sz="1200" u="none" cap="none" strike="noStrike">
                <a:solidFill>
                  <a:srgbClr val="000000"/>
                </a:solidFill>
                <a:latin typeface="Bree Serif"/>
                <a:ea typeface="Bree Serif"/>
                <a:cs typeface="Bree Serif"/>
                <a:sym typeface="Bree Serif"/>
              </a:rPr>
              <a:t>The AHA/ACC started synthesizing evidence and publishing guidelines specifically for hypertension (HTN) in 2014.</a:t>
            </a:r>
            <a:endParaRPr b="0" i="0" sz="1200" u="none" cap="none" strike="noStrike">
              <a:solidFill>
                <a:srgbClr val="000000"/>
              </a:solidFill>
              <a:latin typeface="Bree Serif"/>
              <a:ea typeface="Bree Serif"/>
              <a:cs typeface="Bree Serif"/>
              <a:sym typeface="Bree Serif"/>
            </a:endParaRPr>
          </a:p>
          <a:p>
            <a:pPr indent="-304800" lvl="0" marL="457200" marR="0" rtl="0" algn="l">
              <a:lnSpc>
                <a:spcPct val="100000"/>
              </a:lnSpc>
              <a:spcBef>
                <a:spcPts val="0"/>
              </a:spcBef>
              <a:spcAft>
                <a:spcPts val="0"/>
              </a:spcAft>
              <a:buClr>
                <a:srgbClr val="000000"/>
              </a:buClr>
              <a:buSzPts val="1200"/>
              <a:buFont typeface="Bree Serif"/>
              <a:buChar char="●"/>
            </a:pPr>
            <a:r>
              <a:rPr b="0" i="0" lang="en" sz="1200" u="none" cap="none" strike="noStrike">
                <a:solidFill>
                  <a:srgbClr val="000000"/>
                </a:solidFill>
                <a:latin typeface="Bree Serif"/>
                <a:ea typeface="Bree Serif"/>
                <a:cs typeface="Bree Serif"/>
                <a:sym typeface="Bree Serif"/>
              </a:rPr>
              <a:t>The last update was in 2017 &amp; the major change at that time was:</a:t>
            </a:r>
            <a:endParaRPr b="0" i="0" sz="1200" u="none" cap="none" strike="noStrike">
              <a:solidFill>
                <a:srgbClr val="000000"/>
              </a:solidFill>
              <a:latin typeface="Bree Serif"/>
              <a:ea typeface="Bree Serif"/>
              <a:cs typeface="Bree Serif"/>
              <a:sym typeface="Bree Serif"/>
            </a:endParaRPr>
          </a:p>
          <a:p>
            <a:pPr indent="-304800" lvl="0" marL="457200" marR="0" rtl="0" algn="l">
              <a:lnSpc>
                <a:spcPct val="100000"/>
              </a:lnSpc>
              <a:spcBef>
                <a:spcPts val="0"/>
              </a:spcBef>
              <a:spcAft>
                <a:spcPts val="0"/>
              </a:spcAft>
              <a:buClr>
                <a:srgbClr val="000000"/>
              </a:buClr>
              <a:buSzPts val="1200"/>
              <a:buFont typeface="Bree Serif"/>
              <a:buChar char="●"/>
            </a:pPr>
            <a:r>
              <a:rPr b="0" i="0" lang="en" sz="1200" u="none" cap="none" strike="noStrike">
                <a:solidFill>
                  <a:srgbClr val="000000"/>
                </a:solidFill>
                <a:latin typeface="Bree Serif"/>
                <a:ea typeface="Bree Serif"/>
                <a:cs typeface="Bree Serif"/>
                <a:sym typeface="Bree Serif"/>
              </a:rPr>
              <a:t>Lowering the definition of HTN from ≥140/≥90 mmHg to ≥130/≥80 mmHg.</a:t>
            </a:r>
            <a:endParaRPr b="0" i="0" sz="1200" u="none" cap="none" strike="noStrike">
              <a:solidFill>
                <a:srgbClr val="000000"/>
              </a:solidFill>
              <a:latin typeface="Bree Serif"/>
              <a:ea typeface="Bree Serif"/>
              <a:cs typeface="Bree Serif"/>
              <a:sym typeface="Bree Serif"/>
            </a:endParaRPr>
          </a:p>
          <a:p>
            <a:pPr indent="-304800" lvl="0" marL="457200" marR="0" rtl="0" algn="l">
              <a:lnSpc>
                <a:spcPct val="100000"/>
              </a:lnSpc>
              <a:spcBef>
                <a:spcPts val="0"/>
              </a:spcBef>
              <a:spcAft>
                <a:spcPts val="0"/>
              </a:spcAft>
              <a:buClr>
                <a:srgbClr val="000000"/>
              </a:buClr>
              <a:buSzPts val="1200"/>
              <a:buFont typeface="Bree Serif"/>
              <a:buChar char="●"/>
            </a:pPr>
            <a:r>
              <a:rPr b="0" i="0" lang="en" sz="1200" u="none" cap="none" strike="noStrike">
                <a:solidFill>
                  <a:srgbClr val="000000"/>
                </a:solidFill>
                <a:latin typeface="Bree Serif"/>
                <a:ea typeface="Bree Serif"/>
                <a:cs typeface="Bree Serif"/>
                <a:sym typeface="Bree Serif"/>
              </a:rPr>
              <a:t>Re-classified "pre-HTN" as elevated blood pressure (120-129/&lt;80 mmHg).</a:t>
            </a:r>
            <a:endParaRPr b="0" i="0" sz="1200" u="none" cap="none" strike="noStrike">
              <a:solidFill>
                <a:srgbClr val="000000"/>
              </a:solidFill>
              <a:latin typeface="Bree Serif"/>
              <a:ea typeface="Bree Serif"/>
              <a:cs typeface="Bree Serif"/>
              <a:sym typeface="Bree Serif"/>
            </a:endParaRPr>
          </a:p>
        </p:txBody>
      </p:sp>
      <p:pic>
        <p:nvPicPr>
          <p:cNvPr id="469" name="Google Shape;469;p37"/>
          <p:cNvPicPr preferRelativeResize="0"/>
          <p:nvPr/>
        </p:nvPicPr>
        <p:blipFill rotWithShape="1">
          <a:blip r:embed="rId3">
            <a:alphaModFix/>
          </a:blip>
          <a:srcRect b="0" l="0" r="0" t="0"/>
          <a:stretch/>
        </p:blipFill>
        <p:spPr>
          <a:xfrm>
            <a:off x="5225275" y="1761392"/>
            <a:ext cx="3704651" cy="1966625"/>
          </a:xfrm>
          <a:prstGeom prst="rect">
            <a:avLst/>
          </a:prstGeom>
          <a:noFill/>
          <a:ln>
            <a:noFill/>
          </a:ln>
        </p:spPr>
      </p:pic>
      <p:sp>
        <p:nvSpPr>
          <p:cNvPr id="470" name="Google Shape;470;p37"/>
          <p:cNvSpPr txBox="1"/>
          <p:nvPr/>
        </p:nvSpPr>
        <p:spPr>
          <a:xfrm>
            <a:off x="5225250" y="1075575"/>
            <a:ext cx="3704700" cy="732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Bree Serif"/>
                <a:ea typeface="Bree Serif"/>
                <a:cs typeface="Bree Serif"/>
                <a:sym typeface="Bree Serif"/>
              </a:rPr>
              <a:t>Table: AHA/ACCa Guideline Recommendations by Blood Pressure Category.</a:t>
            </a:r>
            <a:endParaRPr b="0" i="0" sz="12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Bree Serif"/>
              <a:ea typeface="Bree Serif"/>
              <a:cs typeface="Bree Serif"/>
              <a:sym typeface="Bree Serif"/>
            </a:endParaRPr>
          </a:p>
        </p:txBody>
      </p:sp>
      <p:sp>
        <p:nvSpPr>
          <p:cNvPr id="471" name="Google Shape;471;p37"/>
          <p:cNvSpPr txBox="1"/>
          <p:nvPr/>
        </p:nvSpPr>
        <p:spPr>
          <a:xfrm>
            <a:off x="5145175" y="3844350"/>
            <a:ext cx="4166700" cy="1031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Bree Serif"/>
                <a:ea typeface="Bree Serif"/>
                <a:cs typeface="Bree Serif"/>
                <a:sym typeface="Bree Serif"/>
              </a:rPr>
              <a:t>a: AHA/ACC, American Heart Association, American College of Cardiology.</a:t>
            </a:r>
            <a:endParaRPr b="0" i="0" sz="9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Bree Serif"/>
                <a:ea typeface="Bree Serif"/>
                <a:cs typeface="Bree Serif"/>
                <a:sym typeface="Bree Serif"/>
              </a:rPr>
              <a:t>b: BP, blood pressure. </a:t>
            </a:r>
            <a:endParaRPr b="0" i="0" sz="9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Bree Serif"/>
                <a:ea typeface="Bree Serif"/>
                <a:cs typeface="Bree Serif"/>
                <a:sym typeface="Bree Serif"/>
              </a:rPr>
              <a:t>c: ASCVD, atherosclerotic cardiovascular disease.</a:t>
            </a:r>
            <a:endParaRPr b="0" i="0" sz="9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Bree Serif"/>
                <a:ea typeface="Bree Serif"/>
                <a:cs typeface="Bree Serif"/>
                <a:sym typeface="Bree Serif"/>
              </a:rPr>
              <a:t>d: CVD, cardiovascular disease.</a:t>
            </a:r>
            <a:endParaRPr b="0" i="0" sz="9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Bree Serif"/>
              <a:ea typeface="Bree Serif"/>
              <a:cs typeface="Bree Serif"/>
              <a:sym typeface="Bree Serif"/>
            </a:endParaRPr>
          </a:p>
        </p:txBody>
      </p:sp>
      <p:sp>
        <p:nvSpPr>
          <p:cNvPr id="472" name="Google Shape;472;p37"/>
          <p:cNvSpPr txBox="1"/>
          <p:nvPr/>
        </p:nvSpPr>
        <p:spPr>
          <a:xfrm>
            <a:off x="0" y="2886238"/>
            <a:ext cx="5034300" cy="1847100"/>
          </a:xfrm>
          <a:prstGeom prst="rect">
            <a:avLst/>
          </a:prstGeom>
          <a:noFill/>
          <a:ln>
            <a:noFill/>
          </a:ln>
        </p:spPr>
        <p:txBody>
          <a:bodyPr anchorCtr="0" anchor="t" bIns="91425" lIns="91425" spcFirstLastPara="1" rIns="91425" wrap="square" tIns="91425">
            <a:spAutoFit/>
          </a:bodyPr>
          <a:lstStyle/>
          <a:p>
            <a:pPr indent="-304800" lvl="0" marL="457200" marR="0" rtl="0" algn="l">
              <a:lnSpc>
                <a:spcPct val="100000"/>
              </a:lnSpc>
              <a:spcBef>
                <a:spcPts val="0"/>
              </a:spcBef>
              <a:spcAft>
                <a:spcPts val="0"/>
              </a:spcAft>
              <a:buClr>
                <a:srgbClr val="000000"/>
              </a:buClr>
              <a:buSzPts val="1200"/>
              <a:buFont typeface="Bree Serif"/>
              <a:buChar char="●"/>
            </a:pPr>
            <a:r>
              <a:rPr b="0" i="0" lang="en" sz="1200" u="none" cap="none" strike="noStrike">
                <a:solidFill>
                  <a:srgbClr val="000000"/>
                </a:solidFill>
                <a:latin typeface="Bree Serif"/>
                <a:ea typeface="Bree Serif"/>
                <a:cs typeface="Bree Serif"/>
                <a:sym typeface="Bree Serif"/>
              </a:rPr>
              <a:t>The AHA/ACC has released a scientific statement in 2021 offering new guidance for management of stage 1 hypertension among patients with low ASCVD risk.</a:t>
            </a:r>
            <a:endParaRPr b="0" i="0" sz="1200" u="none" cap="none" strike="noStrike">
              <a:solidFill>
                <a:srgbClr val="000000"/>
              </a:solidFill>
              <a:latin typeface="Bree Serif"/>
              <a:ea typeface="Bree Serif"/>
              <a:cs typeface="Bree Serif"/>
              <a:sym typeface="Bree Serif"/>
            </a:endParaRPr>
          </a:p>
          <a:p>
            <a:pPr indent="-304800" lvl="0" marL="457200" marR="0" rtl="0" algn="l">
              <a:lnSpc>
                <a:spcPct val="100000"/>
              </a:lnSpc>
              <a:spcBef>
                <a:spcPts val="0"/>
              </a:spcBef>
              <a:spcAft>
                <a:spcPts val="0"/>
              </a:spcAft>
              <a:buClr>
                <a:srgbClr val="000000"/>
              </a:buClr>
              <a:buSzPts val="1200"/>
              <a:buFont typeface="Bree Serif"/>
              <a:buChar char="●"/>
            </a:pPr>
            <a:r>
              <a:rPr b="0" i="0" lang="en" sz="1200" u="none" cap="none" strike="noStrike">
                <a:solidFill>
                  <a:srgbClr val="000000"/>
                </a:solidFill>
                <a:latin typeface="Bree Serif"/>
                <a:ea typeface="Bree Serif"/>
                <a:cs typeface="Bree Serif"/>
                <a:sym typeface="Bree Serif"/>
              </a:rPr>
              <a:t>Among low-risk adults (no ASCVD or 10-year CVD risk &lt;10%) with stage 1 hypertension (blood pressure 130-139/80-89mmHg)</a:t>
            </a:r>
            <a:endParaRPr b="0" i="0" sz="1200" u="none" cap="none" strike="noStrike">
              <a:solidFill>
                <a:srgbClr val="000000"/>
              </a:solidFill>
              <a:latin typeface="Bree Serif"/>
              <a:ea typeface="Bree Serif"/>
              <a:cs typeface="Bree Serif"/>
              <a:sym typeface="Bree Serif"/>
            </a:endParaRPr>
          </a:p>
          <a:p>
            <a:pPr indent="-304800" lvl="0" marL="457200" marR="0" rtl="0" algn="l">
              <a:lnSpc>
                <a:spcPct val="100000"/>
              </a:lnSpc>
              <a:spcBef>
                <a:spcPts val="0"/>
              </a:spcBef>
              <a:spcAft>
                <a:spcPts val="0"/>
              </a:spcAft>
              <a:buClr>
                <a:srgbClr val="000000"/>
              </a:buClr>
              <a:buSzPts val="1200"/>
              <a:buFont typeface="Bree Serif"/>
              <a:buChar char="●"/>
            </a:pPr>
            <a:r>
              <a:rPr b="0" i="0" lang="en" sz="1200" u="none" cap="none" strike="noStrike">
                <a:solidFill>
                  <a:srgbClr val="000000"/>
                </a:solidFill>
                <a:latin typeface="Bree Serif"/>
                <a:ea typeface="Bree Serif"/>
                <a:cs typeface="Bree Serif"/>
                <a:sym typeface="Bree Serif"/>
              </a:rPr>
              <a:t>Management of stage 1 hypertension starts with nonpharmacologic therapy.</a:t>
            </a:r>
            <a:endParaRPr b="0" i="0" sz="1200" u="none" cap="none" strike="noStrike">
              <a:solidFill>
                <a:srgbClr val="000000"/>
              </a:solidFill>
              <a:latin typeface="Bree Serif"/>
              <a:ea typeface="Bree Serif"/>
              <a:cs typeface="Bree Serif"/>
              <a:sym typeface="Bree Serif"/>
            </a:endParaRPr>
          </a:p>
          <a:p>
            <a:pPr indent="-304800" lvl="0" marL="457200" marR="0" rtl="0" algn="l">
              <a:lnSpc>
                <a:spcPct val="100000"/>
              </a:lnSpc>
              <a:spcBef>
                <a:spcPts val="0"/>
              </a:spcBef>
              <a:spcAft>
                <a:spcPts val="0"/>
              </a:spcAft>
              <a:buClr>
                <a:srgbClr val="000000"/>
              </a:buClr>
              <a:buSzPts val="1200"/>
              <a:buFont typeface="Bree Serif"/>
              <a:buChar char="●"/>
            </a:pPr>
            <a:r>
              <a:rPr b="0" i="0" lang="en" sz="1200" u="none" cap="none" strike="noStrike">
                <a:solidFill>
                  <a:srgbClr val="000000"/>
                </a:solidFill>
                <a:latin typeface="Bree Serif"/>
                <a:ea typeface="Bree Serif"/>
                <a:cs typeface="Bree Serif"/>
                <a:sym typeface="Bree Serif"/>
              </a:rPr>
              <a:t>If blood pressure remains uncontrolled at 3-6 months, consider starting pharmacologic therapy.</a:t>
            </a:r>
            <a:endParaRPr b="0" i="0" sz="1200" u="none" cap="none" strike="noStrike">
              <a:solidFill>
                <a:srgbClr val="000000"/>
              </a:solidFill>
              <a:latin typeface="Bree Serif"/>
              <a:ea typeface="Bree Serif"/>
              <a:cs typeface="Bree Serif"/>
              <a:sym typeface="Bree Serif"/>
            </a:endParaRPr>
          </a:p>
        </p:txBody>
      </p:sp>
      <p:sp>
        <p:nvSpPr>
          <p:cNvPr id="473" name="Google Shape;473;p37"/>
          <p:cNvSpPr txBox="1"/>
          <p:nvPr/>
        </p:nvSpPr>
        <p:spPr>
          <a:xfrm>
            <a:off x="7999567" y="0"/>
            <a:ext cx="1493100" cy="55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C27BA0"/>
                </a:solidFill>
                <a:latin typeface="Bree Serif"/>
                <a:ea typeface="Bree Serif"/>
                <a:cs typeface="Bree Serif"/>
                <a:sym typeface="Bree Serif"/>
              </a:rPr>
              <a:t>Only  female slide</a:t>
            </a:r>
            <a:endParaRPr b="0" i="0" sz="1000" u="none" cap="none" strike="noStrike">
              <a:solidFill>
                <a:srgbClr val="C27BA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C27BA0"/>
              </a:solidFill>
              <a:latin typeface="Bree Serif"/>
              <a:ea typeface="Bree Serif"/>
              <a:cs typeface="Bree Serif"/>
              <a:sym typeface="Bree Serif"/>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p38"/>
          <p:cNvSpPr/>
          <p:nvPr/>
        </p:nvSpPr>
        <p:spPr>
          <a:xfrm>
            <a:off x="3635089" y="1692591"/>
            <a:ext cx="1935900" cy="1841700"/>
          </a:xfrm>
          <a:prstGeom prst="ellipse">
            <a:avLst/>
          </a:prstGeom>
          <a:solidFill>
            <a:srgbClr val="F1E0E0"/>
          </a:solidFill>
          <a:ln cap="flat" cmpd="sng" w="9525">
            <a:solidFill>
              <a:srgbClr val="D05C5C"/>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9" name="Google Shape;479;p38"/>
          <p:cNvSpPr txBox="1"/>
          <p:nvPr>
            <p:ph type="title"/>
          </p:nvPr>
        </p:nvSpPr>
        <p:spPr>
          <a:xfrm>
            <a:off x="3730494" y="2071134"/>
            <a:ext cx="1745100" cy="1233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990"/>
              <a:buNone/>
            </a:pPr>
            <a:r>
              <a:rPr b="1" lang="en" sz="1400">
                <a:solidFill>
                  <a:srgbClr val="D05C5C"/>
                </a:solidFill>
                <a:latin typeface="Bree Serif"/>
                <a:ea typeface="Bree Serif"/>
                <a:cs typeface="Bree Serif"/>
                <a:sym typeface="Bree Serif"/>
              </a:rPr>
              <a:t>Physiological Factors Affecting Arterial Blood Pressure</a:t>
            </a:r>
            <a:endParaRPr b="1" sz="1400">
              <a:solidFill>
                <a:srgbClr val="D05C5C"/>
              </a:solidFill>
              <a:latin typeface="Bree Serif"/>
              <a:ea typeface="Bree Serif"/>
              <a:cs typeface="Bree Serif"/>
              <a:sym typeface="Bree Serif"/>
            </a:endParaRPr>
          </a:p>
          <a:p>
            <a:pPr indent="0" lvl="0" marL="0" rtl="0" algn="ctr">
              <a:lnSpc>
                <a:spcPct val="100000"/>
              </a:lnSpc>
              <a:spcBef>
                <a:spcPts val="0"/>
              </a:spcBef>
              <a:spcAft>
                <a:spcPts val="0"/>
              </a:spcAft>
              <a:buSzPts val="990"/>
              <a:buNone/>
            </a:pPr>
            <a:r>
              <a:t/>
            </a:r>
            <a:endParaRPr b="1" sz="2720">
              <a:solidFill>
                <a:srgbClr val="D05C5C"/>
              </a:solidFill>
              <a:latin typeface="Bree Serif"/>
              <a:ea typeface="Bree Serif"/>
              <a:cs typeface="Bree Serif"/>
              <a:sym typeface="Bree Serif"/>
            </a:endParaRPr>
          </a:p>
        </p:txBody>
      </p:sp>
      <p:cxnSp>
        <p:nvCxnSpPr>
          <p:cNvPr id="480" name="Google Shape;480;p38"/>
          <p:cNvCxnSpPr>
            <a:stCxn id="478" idx="7"/>
            <a:endCxn id="481" idx="2"/>
          </p:cNvCxnSpPr>
          <p:nvPr/>
        </p:nvCxnSpPr>
        <p:spPr>
          <a:xfrm rot="-5400000">
            <a:off x="5275933" y="1147052"/>
            <a:ext cx="826800" cy="803700"/>
          </a:xfrm>
          <a:prstGeom prst="curvedConnector2">
            <a:avLst/>
          </a:prstGeom>
          <a:noFill/>
          <a:ln cap="flat" cmpd="sng" w="9525">
            <a:solidFill>
              <a:srgbClr val="D05C5C"/>
            </a:solidFill>
            <a:prstDash val="dash"/>
            <a:round/>
            <a:headEnd len="sm" w="sm" type="none"/>
            <a:tailEnd len="sm" w="sm" type="none"/>
          </a:ln>
        </p:spPr>
      </p:cxnSp>
      <p:cxnSp>
        <p:nvCxnSpPr>
          <p:cNvPr id="482" name="Google Shape;482;p38"/>
          <p:cNvCxnSpPr>
            <a:endCxn id="483" idx="2"/>
          </p:cNvCxnSpPr>
          <p:nvPr/>
        </p:nvCxnSpPr>
        <p:spPr>
          <a:xfrm>
            <a:off x="5570910" y="2620391"/>
            <a:ext cx="949800" cy="394200"/>
          </a:xfrm>
          <a:prstGeom prst="curvedConnector3">
            <a:avLst>
              <a:gd fmla="val 49999" name="adj1"/>
            </a:avLst>
          </a:prstGeom>
          <a:noFill/>
          <a:ln cap="flat" cmpd="sng" w="9525">
            <a:solidFill>
              <a:srgbClr val="D05C5C"/>
            </a:solidFill>
            <a:prstDash val="dash"/>
            <a:round/>
            <a:headEnd len="sm" w="sm" type="none"/>
            <a:tailEnd len="sm" w="sm" type="none"/>
          </a:ln>
        </p:spPr>
      </p:cxnSp>
      <p:cxnSp>
        <p:nvCxnSpPr>
          <p:cNvPr id="484" name="Google Shape;484;p38"/>
          <p:cNvCxnSpPr/>
          <p:nvPr/>
        </p:nvCxnSpPr>
        <p:spPr>
          <a:xfrm flipH="1" rot="5400000">
            <a:off x="4127538" y="1248888"/>
            <a:ext cx="731100" cy="156300"/>
          </a:xfrm>
          <a:prstGeom prst="curvedConnector3">
            <a:avLst>
              <a:gd fmla="val 50000" name="adj1"/>
            </a:avLst>
          </a:prstGeom>
          <a:noFill/>
          <a:ln cap="flat" cmpd="sng" w="9525">
            <a:solidFill>
              <a:srgbClr val="D05C5C"/>
            </a:solidFill>
            <a:prstDash val="dash"/>
            <a:round/>
            <a:headEnd len="sm" w="sm" type="none"/>
            <a:tailEnd len="sm" w="sm" type="none"/>
          </a:ln>
        </p:spPr>
      </p:cxnSp>
      <p:cxnSp>
        <p:nvCxnSpPr>
          <p:cNvPr id="485" name="Google Shape;485;p38"/>
          <p:cNvCxnSpPr/>
          <p:nvPr/>
        </p:nvCxnSpPr>
        <p:spPr>
          <a:xfrm>
            <a:off x="5390768" y="3155592"/>
            <a:ext cx="774600" cy="682500"/>
          </a:xfrm>
          <a:prstGeom prst="curvedConnector3">
            <a:avLst>
              <a:gd fmla="val 50000" name="adj1"/>
            </a:avLst>
          </a:prstGeom>
          <a:noFill/>
          <a:ln cap="flat" cmpd="sng" w="9525">
            <a:solidFill>
              <a:srgbClr val="D05C5C"/>
            </a:solidFill>
            <a:prstDash val="dash"/>
            <a:round/>
            <a:headEnd len="sm" w="sm" type="none"/>
            <a:tailEnd len="sm" w="sm" type="none"/>
          </a:ln>
        </p:spPr>
      </p:cxnSp>
      <p:cxnSp>
        <p:nvCxnSpPr>
          <p:cNvPr id="486" name="Google Shape;486;p38"/>
          <p:cNvCxnSpPr/>
          <p:nvPr/>
        </p:nvCxnSpPr>
        <p:spPr>
          <a:xfrm flipH="1" rot="-5400000">
            <a:off x="4652505" y="3703161"/>
            <a:ext cx="754200" cy="327000"/>
          </a:xfrm>
          <a:prstGeom prst="curvedConnector3">
            <a:avLst>
              <a:gd fmla="val 50000" name="adj1"/>
            </a:avLst>
          </a:prstGeom>
          <a:noFill/>
          <a:ln cap="flat" cmpd="sng" w="9525">
            <a:solidFill>
              <a:srgbClr val="D05C5C"/>
            </a:solidFill>
            <a:prstDash val="dash"/>
            <a:round/>
            <a:headEnd len="sm" w="sm" type="none"/>
            <a:tailEnd len="sm" w="sm" type="none"/>
          </a:ln>
        </p:spPr>
      </p:cxnSp>
      <p:cxnSp>
        <p:nvCxnSpPr>
          <p:cNvPr id="487" name="Google Shape;487;p38"/>
          <p:cNvCxnSpPr/>
          <p:nvPr/>
        </p:nvCxnSpPr>
        <p:spPr>
          <a:xfrm rot="5400000">
            <a:off x="3460262" y="3532537"/>
            <a:ext cx="788400" cy="540900"/>
          </a:xfrm>
          <a:prstGeom prst="curvedConnector3">
            <a:avLst>
              <a:gd fmla="val 52589" name="adj1"/>
            </a:avLst>
          </a:prstGeom>
          <a:noFill/>
          <a:ln cap="flat" cmpd="sng" w="9525">
            <a:solidFill>
              <a:srgbClr val="D05C5C"/>
            </a:solidFill>
            <a:prstDash val="dash"/>
            <a:round/>
            <a:headEnd len="sm" w="sm" type="none"/>
            <a:tailEnd len="sm" w="sm" type="none"/>
          </a:ln>
        </p:spPr>
      </p:cxnSp>
      <p:cxnSp>
        <p:nvCxnSpPr>
          <p:cNvPr id="488" name="Google Shape;488;p38"/>
          <p:cNvCxnSpPr/>
          <p:nvPr/>
        </p:nvCxnSpPr>
        <p:spPr>
          <a:xfrm flipH="1">
            <a:off x="2812551" y="2896347"/>
            <a:ext cx="885000" cy="538800"/>
          </a:xfrm>
          <a:prstGeom prst="curvedConnector3">
            <a:avLst>
              <a:gd fmla="val 50000" name="adj1"/>
            </a:avLst>
          </a:prstGeom>
          <a:noFill/>
          <a:ln cap="flat" cmpd="sng" w="9525">
            <a:solidFill>
              <a:srgbClr val="D05C5C"/>
            </a:solidFill>
            <a:prstDash val="dash"/>
            <a:round/>
            <a:headEnd len="sm" w="sm" type="none"/>
            <a:tailEnd len="sm" w="sm" type="none"/>
          </a:ln>
        </p:spPr>
      </p:cxnSp>
      <p:cxnSp>
        <p:nvCxnSpPr>
          <p:cNvPr id="489" name="Google Shape;489;p38"/>
          <p:cNvCxnSpPr>
            <a:stCxn id="478" idx="1"/>
            <a:endCxn id="490" idx="1"/>
          </p:cNvCxnSpPr>
          <p:nvPr/>
        </p:nvCxnSpPr>
        <p:spPr>
          <a:xfrm flipH="1" rot="5400000">
            <a:off x="2577145" y="620852"/>
            <a:ext cx="926700" cy="1756200"/>
          </a:xfrm>
          <a:prstGeom prst="curvedConnector3">
            <a:avLst>
              <a:gd fmla="val 64554" name="adj1"/>
            </a:avLst>
          </a:prstGeom>
          <a:noFill/>
          <a:ln cap="flat" cmpd="sng" w="9525">
            <a:solidFill>
              <a:srgbClr val="D05C5C"/>
            </a:solidFill>
            <a:prstDash val="dash"/>
            <a:round/>
            <a:headEnd len="sm" w="sm" type="none"/>
            <a:tailEnd len="sm" w="sm" type="none"/>
          </a:ln>
        </p:spPr>
      </p:cxnSp>
      <p:cxnSp>
        <p:nvCxnSpPr>
          <p:cNvPr id="491" name="Google Shape;491;p38"/>
          <p:cNvCxnSpPr>
            <a:endCxn id="492" idx="2"/>
          </p:cNvCxnSpPr>
          <p:nvPr/>
        </p:nvCxnSpPr>
        <p:spPr>
          <a:xfrm flipH="1" rot="10800000">
            <a:off x="5508510" y="2075016"/>
            <a:ext cx="1012200" cy="226800"/>
          </a:xfrm>
          <a:prstGeom prst="curvedConnector3">
            <a:avLst>
              <a:gd fmla="val 49999" name="adj1"/>
            </a:avLst>
          </a:prstGeom>
          <a:noFill/>
          <a:ln cap="flat" cmpd="sng" w="9525">
            <a:solidFill>
              <a:srgbClr val="D05C5C"/>
            </a:solidFill>
            <a:prstDash val="dash"/>
            <a:round/>
            <a:headEnd len="sm" w="sm" type="none"/>
            <a:tailEnd len="sm" w="sm" type="none"/>
          </a:ln>
        </p:spPr>
      </p:cxnSp>
      <p:cxnSp>
        <p:nvCxnSpPr>
          <p:cNvPr id="493" name="Google Shape;493;p38"/>
          <p:cNvCxnSpPr/>
          <p:nvPr/>
        </p:nvCxnSpPr>
        <p:spPr>
          <a:xfrm rot="10800000">
            <a:off x="2631071" y="1901163"/>
            <a:ext cx="1066500" cy="385800"/>
          </a:xfrm>
          <a:prstGeom prst="curvedConnector3">
            <a:avLst>
              <a:gd fmla="val 60740" name="adj1"/>
            </a:avLst>
          </a:prstGeom>
          <a:noFill/>
          <a:ln cap="flat" cmpd="sng" w="9525">
            <a:solidFill>
              <a:srgbClr val="D05C5C"/>
            </a:solidFill>
            <a:prstDash val="dash"/>
            <a:round/>
            <a:headEnd len="sm" w="sm" type="none"/>
            <a:tailEnd len="sm" w="sm" type="none"/>
          </a:ln>
        </p:spPr>
      </p:cxnSp>
      <p:sp>
        <p:nvSpPr>
          <p:cNvPr id="481" name="Google Shape;481;p38"/>
          <p:cNvSpPr/>
          <p:nvPr/>
        </p:nvSpPr>
        <p:spPr>
          <a:xfrm>
            <a:off x="6091242" y="741241"/>
            <a:ext cx="1935900" cy="788400"/>
          </a:xfrm>
          <a:prstGeom prst="round2DiagRect">
            <a:avLst>
              <a:gd fmla="val 16667" name="adj1"/>
              <a:gd fmla="val 0" name="adj2"/>
            </a:avLst>
          </a:prstGeom>
          <a:solidFill>
            <a:srgbClr val="000000">
              <a:alpha val="0"/>
            </a:srgbClr>
          </a:solidFill>
          <a:ln cap="flat" cmpd="sng" w="9525">
            <a:solidFill>
              <a:srgbClr val="D05C5C"/>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en" sz="1200" u="sng" cap="none" strike="noStrike">
                <a:solidFill>
                  <a:srgbClr val="000000"/>
                </a:solidFill>
                <a:latin typeface="Bree Serif"/>
                <a:ea typeface="Bree Serif"/>
                <a:cs typeface="Bree Serif"/>
                <a:sym typeface="Bree Serif"/>
              </a:rPr>
              <a:t>Sex: </a:t>
            </a:r>
            <a:endParaRPr b="1" i="0" sz="1200" u="sng"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Bree Serif"/>
                <a:ea typeface="Bree Serif"/>
                <a:cs typeface="Bree Serif"/>
                <a:sym typeface="Bree Serif"/>
              </a:rPr>
              <a:t>Male &gt; Female , equal at menopause.</a:t>
            </a:r>
            <a:endParaRPr b="0" i="0" sz="1200" u="none" cap="none" strike="noStrike">
              <a:solidFill>
                <a:srgbClr val="000000"/>
              </a:solidFill>
              <a:latin typeface="Bree Serif"/>
              <a:ea typeface="Bree Serif"/>
              <a:cs typeface="Bree Serif"/>
              <a:sym typeface="Bree Serif"/>
            </a:endParaRPr>
          </a:p>
        </p:txBody>
      </p:sp>
      <p:sp>
        <p:nvSpPr>
          <p:cNvPr id="492" name="Google Shape;492;p38"/>
          <p:cNvSpPr/>
          <p:nvPr/>
        </p:nvSpPr>
        <p:spPr>
          <a:xfrm>
            <a:off x="6520710" y="1680816"/>
            <a:ext cx="2228700" cy="788400"/>
          </a:xfrm>
          <a:prstGeom prst="round2DiagRect">
            <a:avLst>
              <a:gd fmla="val 16667" name="adj1"/>
              <a:gd fmla="val 0" name="adj2"/>
            </a:avLst>
          </a:prstGeom>
          <a:solidFill>
            <a:schemeClr val="lt1"/>
          </a:solidFill>
          <a:ln cap="flat" cmpd="sng" w="9525">
            <a:solidFill>
              <a:srgbClr val="D05C5C"/>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en" sz="1200" u="sng" cap="none" strike="noStrike">
                <a:solidFill>
                  <a:srgbClr val="000000"/>
                </a:solidFill>
                <a:latin typeface="Bree Serif"/>
                <a:ea typeface="Bree Serif"/>
                <a:cs typeface="Bree Serif"/>
                <a:sym typeface="Bree Serif"/>
              </a:rPr>
              <a:t>Age:</a:t>
            </a:r>
            <a:endParaRPr b="1" i="0" sz="1200" u="sng"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C27BA0"/>
                </a:solidFill>
                <a:latin typeface="Bree Serif"/>
                <a:ea typeface="Bree Serif"/>
                <a:cs typeface="Bree Serif"/>
                <a:sym typeface="Bree Serif"/>
              </a:rPr>
              <a:t>ABP rises with age, elderly &gt; children, due to </a:t>
            </a:r>
            <a:r>
              <a:rPr b="0" i="0" lang="en" sz="1200" u="none" cap="none" strike="noStrike">
                <a:solidFill>
                  <a:srgbClr val="000000"/>
                </a:solidFill>
                <a:latin typeface="Bree Serif"/>
                <a:ea typeface="Bree Serif"/>
                <a:cs typeface="Bree Serif"/>
                <a:sym typeface="Bree Serif"/>
              </a:rPr>
              <a:t>atherosclerosis, </a:t>
            </a:r>
            <a:r>
              <a:rPr b="0" i="0" lang="en" sz="1200" u="none" cap="none" strike="noStrike">
                <a:solidFill>
                  <a:srgbClr val="C27BA0"/>
                </a:solidFill>
                <a:latin typeface="Bree Serif"/>
                <a:ea typeface="Bree Serif"/>
                <a:cs typeface="Bree Serif"/>
                <a:sym typeface="Bree Serif"/>
              </a:rPr>
              <a:t>diabetes</a:t>
            </a:r>
            <a:r>
              <a:rPr b="0" i="0" lang="en" sz="1200" u="none" cap="none" strike="noStrike">
                <a:solidFill>
                  <a:srgbClr val="000000"/>
                </a:solidFill>
                <a:latin typeface="Bree Serif"/>
                <a:ea typeface="Bree Serif"/>
                <a:cs typeface="Bree Serif"/>
                <a:sym typeface="Bree Serif"/>
              </a:rPr>
              <a:t>, …</a:t>
            </a:r>
            <a:endParaRPr b="0" i="0" sz="1200" u="none" cap="none" strike="noStrike">
              <a:solidFill>
                <a:srgbClr val="000000"/>
              </a:solidFill>
              <a:latin typeface="Bree Serif"/>
              <a:ea typeface="Bree Serif"/>
              <a:cs typeface="Bree Serif"/>
              <a:sym typeface="Bree Serif"/>
            </a:endParaRPr>
          </a:p>
        </p:txBody>
      </p:sp>
      <p:sp>
        <p:nvSpPr>
          <p:cNvPr id="483" name="Google Shape;483;p38"/>
          <p:cNvSpPr/>
          <p:nvPr/>
        </p:nvSpPr>
        <p:spPr>
          <a:xfrm>
            <a:off x="6520710" y="2620391"/>
            <a:ext cx="2044800" cy="788400"/>
          </a:xfrm>
          <a:prstGeom prst="round2DiagRect">
            <a:avLst>
              <a:gd fmla="val 16667" name="adj1"/>
              <a:gd fmla="val 0" name="adj2"/>
            </a:avLst>
          </a:prstGeom>
          <a:solidFill>
            <a:schemeClr val="lt1"/>
          </a:solidFill>
          <a:ln cap="flat" cmpd="sng" w="9525">
            <a:solidFill>
              <a:srgbClr val="D05C5C"/>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en" sz="1200" u="sng" cap="none" strike="noStrike">
                <a:solidFill>
                  <a:srgbClr val="000000"/>
                </a:solidFill>
                <a:latin typeface="Bree Serif"/>
                <a:ea typeface="Bree Serif"/>
                <a:cs typeface="Bree Serif"/>
                <a:sym typeface="Bree Serif"/>
              </a:rPr>
              <a:t>Body mass index: </a:t>
            </a:r>
            <a:endParaRPr b="1" i="0" sz="1200" u="sng"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Bree Serif"/>
                <a:ea typeface="Bree Serif"/>
                <a:cs typeface="Bree Serif"/>
                <a:sym typeface="Bree Serif"/>
              </a:rPr>
              <a:t>ABP rises with body size or obesity. </a:t>
            </a:r>
            <a:endParaRPr b="0" i="0" sz="1200" u="none" cap="none" strike="noStrike">
              <a:solidFill>
                <a:srgbClr val="000000"/>
              </a:solidFill>
              <a:latin typeface="Bree Serif"/>
              <a:ea typeface="Bree Serif"/>
              <a:cs typeface="Bree Serif"/>
              <a:sym typeface="Bree Serif"/>
            </a:endParaRPr>
          </a:p>
        </p:txBody>
      </p:sp>
      <p:sp>
        <p:nvSpPr>
          <p:cNvPr id="494" name="Google Shape;494;p38"/>
          <p:cNvSpPr/>
          <p:nvPr/>
        </p:nvSpPr>
        <p:spPr>
          <a:xfrm>
            <a:off x="6165360" y="3472466"/>
            <a:ext cx="1935900" cy="788400"/>
          </a:xfrm>
          <a:prstGeom prst="round2DiagRect">
            <a:avLst>
              <a:gd fmla="val 16667" name="adj1"/>
              <a:gd fmla="val 0" name="adj2"/>
            </a:avLst>
          </a:prstGeom>
          <a:solidFill>
            <a:schemeClr val="lt1"/>
          </a:solidFill>
          <a:ln cap="flat" cmpd="sng" w="9525">
            <a:solidFill>
              <a:srgbClr val="D05C5C"/>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en" sz="1200" u="sng" cap="none" strike="noStrike">
                <a:solidFill>
                  <a:srgbClr val="000000"/>
                </a:solidFill>
                <a:latin typeface="Bree Serif"/>
                <a:ea typeface="Bree Serif"/>
                <a:cs typeface="Bree Serif"/>
                <a:sym typeface="Bree Serif"/>
              </a:rPr>
              <a:t>Emotions:</a:t>
            </a:r>
            <a:endParaRPr b="1" i="0" sz="1200" u="sng"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Bree Serif"/>
                <a:ea typeface="Bree Serif"/>
                <a:cs typeface="Bree Serif"/>
                <a:sym typeface="Bree Serif"/>
              </a:rPr>
              <a:t>ABP (  ⬆️ )due to neural &amp; hormonal factors.</a:t>
            </a:r>
            <a:endParaRPr b="0" i="0" sz="1200" u="none" cap="none" strike="noStrike">
              <a:solidFill>
                <a:srgbClr val="000000"/>
              </a:solidFill>
              <a:latin typeface="Bree Serif"/>
              <a:ea typeface="Bree Serif"/>
              <a:cs typeface="Bree Serif"/>
              <a:sym typeface="Bree Serif"/>
            </a:endParaRPr>
          </a:p>
        </p:txBody>
      </p:sp>
      <p:sp>
        <p:nvSpPr>
          <p:cNvPr id="495" name="Google Shape;495;p38"/>
          <p:cNvSpPr/>
          <p:nvPr/>
        </p:nvSpPr>
        <p:spPr>
          <a:xfrm>
            <a:off x="4224660" y="4207841"/>
            <a:ext cx="1745100" cy="788400"/>
          </a:xfrm>
          <a:prstGeom prst="round2DiagRect">
            <a:avLst>
              <a:gd fmla="val 16667" name="adj1"/>
              <a:gd fmla="val 0" name="adj2"/>
            </a:avLst>
          </a:prstGeom>
          <a:solidFill>
            <a:schemeClr val="lt1"/>
          </a:solidFill>
          <a:ln cap="flat" cmpd="sng" w="9525">
            <a:solidFill>
              <a:srgbClr val="D05C5C"/>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en" sz="1200" u="sng" cap="none" strike="noStrike">
                <a:solidFill>
                  <a:srgbClr val="000000"/>
                </a:solidFill>
                <a:latin typeface="Bree Serif"/>
                <a:ea typeface="Bree Serif"/>
                <a:cs typeface="Bree Serif"/>
                <a:sym typeface="Bree Serif"/>
              </a:rPr>
              <a:t>Exercise:</a:t>
            </a:r>
            <a:endParaRPr b="1" i="0" sz="1200" u="sng"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Bree Serif"/>
                <a:ea typeface="Bree Serif"/>
                <a:cs typeface="Bree Serif"/>
                <a:sym typeface="Bree Serif"/>
              </a:rPr>
              <a:t>(⬆️)  ABP due to ⬆️ venous return.</a:t>
            </a:r>
            <a:endParaRPr b="0" i="0" sz="1200" u="none" cap="none" strike="noStrike">
              <a:solidFill>
                <a:srgbClr val="000000"/>
              </a:solidFill>
              <a:latin typeface="Bree Serif"/>
              <a:ea typeface="Bree Serif"/>
              <a:cs typeface="Bree Serif"/>
              <a:sym typeface="Bree Serif"/>
            </a:endParaRPr>
          </a:p>
        </p:txBody>
      </p:sp>
      <p:sp>
        <p:nvSpPr>
          <p:cNvPr id="496" name="Google Shape;496;p38"/>
          <p:cNvSpPr/>
          <p:nvPr/>
        </p:nvSpPr>
        <p:spPr>
          <a:xfrm>
            <a:off x="1149035" y="4197191"/>
            <a:ext cx="2691600" cy="788400"/>
          </a:xfrm>
          <a:prstGeom prst="round2DiagRect">
            <a:avLst>
              <a:gd fmla="val 16667" name="adj1"/>
              <a:gd fmla="val 0" name="adj2"/>
            </a:avLst>
          </a:prstGeom>
          <a:solidFill>
            <a:srgbClr val="FFFFFF">
              <a:alpha val="33725"/>
            </a:srgbClr>
          </a:solidFill>
          <a:ln cap="flat" cmpd="sng" w="9525">
            <a:solidFill>
              <a:srgbClr val="D05C5C"/>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en" sz="1200" u="sng" cap="none" strike="noStrike">
                <a:solidFill>
                  <a:srgbClr val="000000"/>
                </a:solidFill>
                <a:latin typeface="Bree Serif"/>
                <a:ea typeface="Bree Serif"/>
                <a:cs typeface="Bree Serif"/>
                <a:sym typeface="Bree Serif"/>
              </a:rPr>
              <a:t>Hormones:</a:t>
            </a:r>
            <a:endParaRPr b="1" i="0" sz="1200" u="sng"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Bree Serif"/>
                <a:ea typeface="Bree Serif"/>
                <a:cs typeface="Bree Serif"/>
                <a:sym typeface="Bree Serif"/>
              </a:rPr>
              <a:t>Some hormones like adrenaline, noradrenaline &amp; thyroid H (⬆️) BP.</a:t>
            </a:r>
            <a:endParaRPr b="0" i="0" sz="1200" u="none" cap="none" strike="noStrike">
              <a:solidFill>
                <a:srgbClr val="000000"/>
              </a:solidFill>
              <a:latin typeface="Bree Serif"/>
              <a:ea typeface="Bree Serif"/>
              <a:cs typeface="Bree Serif"/>
              <a:sym typeface="Bree Serif"/>
            </a:endParaRPr>
          </a:p>
        </p:txBody>
      </p:sp>
      <p:sp>
        <p:nvSpPr>
          <p:cNvPr id="497" name="Google Shape;497;p38"/>
          <p:cNvSpPr/>
          <p:nvPr/>
        </p:nvSpPr>
        <p:spPr>
          <a:xfrm>
            <a:off x="906913" y="3152566"/>
            <a:ext cx="1935900" cy="788400"/>
          </a:xfrm>
          <a:prstGeom prst="round2DiagRect">
            <a:avLst>
              <a:gd fmla="val 16667" name="adj1"/>
              <a:gd fmla="val 0" name="adj2"/>
            </a:avLst>
          </a:prstGeom>
          <a:solidFill>
            <a:srgbClr val="FFFFFF">
              <a:alpha val="33725"/>
            </a:srgbClr>
          </a:solidFill>
          <a:ln cap="flat" cmpd="sng" w="9525">
            <a:solidFill>
              <a:srgbClr val="D05C5C"/>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en" sz="1200" u="sng" cap="none" strike="noStrike">
                <a:solidFill>
                  <a:srgbClr val="000000"/>
                </a:solidFill>
                <a:latin typeface="Bree Serif"/>
                <a:ea typeface="Bree Serif"/>
                <a:cs typeface="Bree Serif"/>
                <a:sym typeface="Bree Serif"/>
              </a:rPr>
              <a:t>Gravity:</a:t>
            </a:r>
            <a:endParaRPr b="1" i="0" sz="1200" u="sng"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Bree Serif"/>
                <a:ea typeface="Bree Serif"/>
                <a:cs typeface="Bree Serif"/>
                <a:sym typeface="Bree Serif"/>
              </a:rPr>
              <a:t>ABP is higher in lower limbs than upper limbs.</a:t>
            </a:r>
            <a:endParaRPr b="0" i="0" sz="1200" u="none" cap="none" strike="noStrike">
              <a:solidFill>
                <a:srgbClr val="000000"/>
              </a:solidFill>
              <a:latin typeface="Bree Serif"/>
              <a:ea typeface="Bree Serif"/>
              <a:cs typeface="Bree Serif"/>
              <a:sym typeface="Bree Serif"/>
            </a:endParaRPr>
          </a:p>
        </p:txBody>
      </p:sp>
      <p:sp>
        <p:nvSpPr>
          <p:cNvPr id="498" name="Google Shape;498;p38"/>
          <p:cNvSpPr/>
          <p:nvPr/>
        </p:nvSpPr>
        <p:spPr>
          <a:xfrm>
            <a:off x="394610" y="2219241"/>
            <a:ext cx="2290800" cy="788400"/>
          </a:xfrm>
          <a:prstGeom prst="round2DiagRect">
            <a:avLst>
              <a:gd fmla="val 16667" name="adj1"/>
              <a:gd fmla="val 0" name="adj2"/>
            </a:avLst>
          </a:prstGeom>
          <a:solidFill>
            <a:srgbClr val="FFFFFF">
              <a:alpha val="33725"/>
            </a:srgbClr>
          </a:solidFill>
          <a:ln cap="flat" cmpd="sng" w="9525">
            <a:solidFill>
              <a:srgbClr val="D05C5C"/>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en" sz="1200" u="sng" cap="none" strike="noStrike">
                <a:solidFill>
                  <a:srgbClr val="C27BA0"/>
                </a:solidFill>
                <a:latin typeface="Bree Serif"/>
                <a:ea typeface="Bree Serif"/>
                <a:cs typeface="Bree Serif"/>
                <a:sym typeface="Bree Serif"/>
              </a:rPr>
              <a:t>Race:</a:t>
            </a:r>
            <a:endParaRPr b="1" i="0" sz="1200" u="sng" cap="none" strike="noStrike">
              <a:solidFill>
                <a:srgbClr val="C27BA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Bree Serif"/>
                <a:ea typeface="Bree Serif"/>
                <a:cs typeface="Bree Serif"/>
                <a:sym typeface="Bree Serif"/>
              </a:rPr>
              <a:t>(</a:t>
            </a:r>
            <a:r>
              <a:rPr b="0" i="0" lang="en" sz="1200" u="none" cap="none" strike="noStrike">
                <a:solidFill>
                  <a:srgbClr val="C27BA0"/>
                </a:solidFill>
                <a:latin typeface="Bree Serif"/>
                <a:ea typeface="Bree Serif"/>
                <a:cs typeface="Bree Serif"/>
                <a:sym typeface="Bree Serif"/>
              </a:rPr>
              <a:t> dietary factors</a:t>
            </a:r>
            <a:r>
              <a:rPr b="0" i="0" lang="en" sz="1200" u="none" cap="none" strike="noStrike">
                <a:solidFill>
                  <a:srgbClr val="000000"/>
                </a:solidFill>
                <a:latin typeface="Bree Serif"/>
                <a:ea typeface="Bree Serif"/>
                <a:cs typeface="Bree Serif"/>
                <a:sym typeface="Bree Serif"/>
              </a:rPr>
              <a:t>, or</a:t>
            </a:r>
            <a:r>
              <a:rPr b="0" i="0" lang="en" sz="1200" u="none" cap="none" strike="noStrike">
                <a:solidFill>
                  <a:schemeClr val="dk1"/>
                </a:solidFill>
                <a:latin typeface="Bree Serif"/>
                <a:ea typeface="Bree Serif"/>
                <a:cs typeface="Bree Serif"/>
                <a:sym typeface="Bree Serif"/>
              </a:rPr>
              <a:t>⬆️ </a:t>
            </a:r>
            <a:r>
              <a:rPr b="0" i="0" lang="en" sz="1200" u="none" cap="none" strike="noStrike">
                <a:solidFill>
                  <a:srgbClr val="000000"/>
                </a:solidFill>
                <a:latin typeface="Bree Serif"/>
                <a:ea typeface="Bree Serif"/>
                <a:cs typeface="Bree Serif"/>
                <a:sym typeface="Bree Serif"/>
              </a:rPr>
              <a:t>stress)</a:t>
            </a:r>
            <a:endParaRPr b="0" i="0" sz="1200" u="none" cap="none" strike="noStrike">
              <a:solidFill>
                <a:srgbClr val="000000"/>
              </a:solidFill>
              <a:latin typeface="Bree Serif"/>
              <a:ea typeface="Bree Serif"/>
              <a:cs typeface="Bree Serif"/>
              <a:sym typeface="Bree Serif"/>
            </a:endParaRPr>
          </a:p>
        </p:txBody>
      </p:sp>
      <p:sp>
        <p:nvSpPr>
          <p:cNvPr id="490" name="Google Shape;490;p38"/>
          <p:cNvSpPr/>
          <p:nvPr/>
        </p:nvSpPr>
        <p:spPr>
          <a:xfrm>
            <a:off x="1017025" y="247175"/>
            <a:ext cx="2290800" cy="788400"/>
          </a:xfrm>
          <a:prstGeom prst="round2DiagRect">
            <a:avLst>
              <a:gd fmla="val 16667" name="adj1"/>
              <a:gd fmla="val 0" name="adj2"/>
            </a:avLst>
          </a:prstGeom>
          <a:solidFill>
            <a:srgbClr val="FFFFFF">
              <a:alpha val="33725"/>
            </a:srgbClr>
          </a:solidFill>
          <a:ln cap="flat" cmpd="sng" w="9525">
            <a:solidFill>
              <a:srgbClr val="D05C5C"/>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en" sz="1200" u="sng" cap="none" strike="noStrike">
                <a:solidFill>
                  <a:srgbClr val="000000"/>
                </a:solidFill>
                <a:latin typeface="Bree Serif"/>
                <a:ea typeface="Bree Serif"/>
                <a:cs typeface="Bree Serif"/>
                <a:sym typeface="Bree Serif"/>
              </a:rPr>
              <a:t>Pregnancy: </a:t>
            </a:r>
            <a:endParaRPr b="1" i="0" sz="1200" u="sng"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Bree Serif"/>
                <a:ea typeface="Bree Serif"/>
                <a:cs typeface="Bree Serif"/>
                <a:sym typeface="Bree Serif"/>
              </a:rPr>
              <a:t>ABP (⬆️) due to ⬆️ in </a:t>
            </a:r>
            <a:r>
              <a:rPr b="0" i="0" lang="en" sz="1200" u="none" cap="none" strike="noStrike">
                <a:solidFill>
                  <a:srgbClr val="C27BA0"/>
                </a:solidFill>
                <a:latin typeface="Bree Serif"/>
                <a:ea typeface="Bree Serif"/>
                <a:cs typeface="Bree Serif"/>
                <a:sym typeface="Bree Serif"/>
              </a:rPr>
              <a:t>hemodynamics</a:t>
            </a:r>
            <a:r>
              <a:rPr b="0" i="0" lang="en" sz="1200" u="none" cap="none" strike="noStrike">
                <a:solidFill>
                  <a:srgbClr val="6FA8DC"/>
                </a:solidFill>
                <a:latin typeface="Bree Serif"/>
                <a:ea typeface="Bree Serif"/>
                <a:cs typeface="Bree Serif"/>
                <a:sym typeface="Bree Serif"/>
              </a:rPr>
              <a:t>/metabolism .</a:t>
            </a:r>
            <a:endParaRPr b="0" i="0" sz="1200" u="none" cap="none" strike="noStrike">
              <a:solidFill>
                <a:srgbClr val="6FA8DC"/>
              </a:solidFill>
              <a:latin typeface="Bree Serif"/>
              <a:ea typeface="Bree Serif"/>
              <a:cs typeface="Bree Serif"/>
              <a:sym typeface="Bree Serif"/>
            </a:endParaRPr>
          </a:p>
        </p:txBody>
      </p:sp>
      <p:sp>
        <p:nvSpPr>
          <p:cNvPr id="499" name="Google Shape;499;p38"/>
          <p:cNvSpPr/>
          <p:nvPr/>
        </p:nvSpPr>
        <p:spPr>
          <a:xfrm>
            <a:off x="695163" y="1304766"/>
            <a:ext cx="1935900" cy="788400"/>
          </a:xfrm>
          <a:prstGeom prst="round2DiagRect">
            <a:avLst>
              <a:gd fmla="val 16667" name="adj1"/>
              <a:gd fmla="val 0" name="adj2"/>
            </a:avLst>
          </a:prstGeom>
          <a:solidFill>
            <a:srgbClr val="FFFFFF">
              <a:alpha val="33725"/>
            </a:srgbClr>
          </a:solidFill>
          <a:ln cap="flat" cmpd="sng" w="9525">
            <a:solidFill>
              <a:srgbClr val="D05C5C"/>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en" sz="1200" u="sng" cap="none" strike="noStrike">
                <a:solidFill>
                  <a:srgbClr val="000000"/>
                </a:solidFill>
                <a:latin typeface="Bree Serif"/>
                <a:ea typeface="Bree Serif"/>
                <a:cs typeface="Bree Serif"/>
                <a:sym typeface="Bree Serif"/>
              </a:rPr>
              <a:t>Sleep:</a:t>
            </a:r>
            <a:endParaRPr b="1" i="0" sz="1200" u="sng"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Bree Serif"/>
                <a:ea typeface="Bree Serif"/>
                <a:cs typeface="Bree Serif"/>
                <a:sym typeface="Bree Serif"/>
              </a:rPr>
              <a:t>ABP (⬇️)  due to ⬇️ venous return.</a:t>
            </a:r>
            <a:endParaRPr b="0" i="0" sz="1200" u="none" cap="none" strike="noStrike">
              <a:solidFill>
                <a:srgbClr val="000000"/>
              </a:solidFill>
              <a:latin typeface="Bree Serif"/>
              <a:ea typeface="Bree Serif"/>
              <a:cs typeface="Bree Serif"/>
              <a:sym typeface="Bree Serif"/>
            </a:endParaRPr>
          </a:p>
        </p:txBody>
      </p:sp>
      <p:cxnSp>
        <p:nvCxnSpPr>
          <p:cNvPr id="500" name="Google Shape;500;p38"/>
          <p:cNvCxnSpPr>
            <a:endCxn id="498" idx="0"/>
          </p:cNvCxnSpPr>
          <p:nvPr/>
        </p:nvCxnSpPr>
        <p:spPr>
          <a:xfrm flipH="1">
            <a:off x="2685410" y="2504541"/>
            <a:ext cx="990600" cy="108900"/>
          </a:xfrm>
          <a:prstGeom prst="curvedConnector3">
            <a:avLst>
              <a:gd fmla="val 49999" name="adj1"/>
            </a:avLst>
          </a:prstGeom>
          <a:noFill/>
          <a:ln cap="flat" cmpd="sng" w="9525">
            <a:solidFill>
              <a:srgbClr val="D05C5C"/>
            </a:solidFill>
            <a:prstDash val="dash"/>
            <a:round/>
            <a:headEnd len="sm" w="sm" type="none"/>
            <a:tailEnd len="sm" w="sm" type="none"/>
          </a:ln>
        </p:spPr>
      </p:cxnSp>
      <p:sp>
        <p:nvSpPr>
          <p:cNvPr id="501" name="Google Shape;501;p38"/>
          <p:cNvSpPr/>
          <p:nvPr/>
        </p:nvSpPr>
        <p:spPr>
          <a:xfrm>
            <a:off x="3444325" y="57526"/>
            <a:ext cx="2510400" cy="1016400"/>
          </a:xfrm>
          <a:prstGeom prst="round2DiagRect">
            <a:avLst>
              <a:gd fmla="val 16667" name="adj1"/>
              <a:gd fmla="val 0" name="adj2"/>
            </a:avLst>
          </a:prstGeom>
          <a:solidFill>
            <a:srgbClr val="000000">
              <a:alpha val="0"/>
            </a:srgbClr>
          </a:solidFill>
          <a:ln cap="flat" cmpd="sng" w="9525">
            <a:solidFill>
              <a:srgbClr val="D05C5C"/>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sz="1200">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Bree Serif"/>
                <a:ea typeface="Bree Serif"/>
                <a:cs typeface="Bree Serif"/>
                <a:sym typeface="Bree Serif"/>
              </a:rPr>
              <a:t>ABP (⬇️) with Heat due to vasodilatation, &amp; ( ⬆️ )  with cold  due to vasoconstriction.</a:t>
            </a:r>
            <a:endParaRPr b="0" i="0" sz="12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t/>
            </a:r>
            <a:endParaRPr b="0" i="0" sz="1200" u="sng" cap="none" strike="noStrike">
              <a:solidFill>
                <a:srgbClr val="000000"/>
              </a:solidFill>
              <a:latin typeface="Bree Serif"/>
              <a:ea typeface="Bree Serif"/>
              <a:cs typeface="Bree Serif"/>
              <a:sym typeface="Bree Serif"/>
            </a:endParaRPr>
          </a:p>
        </p:txBody>
      </p:sp>
      <p:sp>
        <p:nvSpPr>
          <p:cNvPr id="502" name="Google Shape;502;p38"/>
          <p:cNvSpPr txBox="1"/>
          <p:nvPr/>
        </p:nvSpPr>
        <p:spPr>
          <a:xfrm>
            <a:off x="3840625" y="-2025"/>
            <a:ext cx="16227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200"/>
              <a:buFont typeface="Arial"/>
              <a:buNone/>
            </a:pPr>
            <a:r>
              <a:rPr b="1" lang="en" sz="1200" u="sng">
                <a:solidFill>
                  <a:schemeClr val="dk1"/>
                </a:solidFill>
                <a:latin typeface="Bree Serif"/>
                <a:ea typeface="Bree Serif"/>
                <a:cs typeface="Bree Serif"/>
                <a:sym typeface="Bree Serif"/>
              </a:rPr>
              <a:t>Temperature:</a:t>
            </a:r>
            <a:endParaRPr b="1" sz="1200" u="sng">
              <a:solidFill>
                <a:schemeClr val="dk1"/>
              </a:solidFill>
              <a:latin typeface="Bree Serif"/>
              <a:ea typeface="Bree Serif"/>
              <a:cs typeface="Bree Serif"/>
              <a:sym typeface="Bree Serif"/>
            </a:endParaRPr>
          </a:p>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sp>
        <p:nvSpPr>
          <p:cNvPr id="507" name="Google Shape;507;p39"/>
          <p:cNvSpPr txBox="1"/>
          <p:nvPr>
            <p:ph type="title"/>
          </p:nvPr>
        </p:nvSpPr>
        <p:spPr>
          <a:xfrm>
            <a:off x="154925" y="211625"/>
            <a:ext cx="7862100" cy="841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990"/>
              <a:buNone/>
            </a:pPr>
            <a:r>
              <a:rPr b="1" lang="en" sz="2500">
                <a:solidFill>
                  <a:srgbClr val="D05C5C"/>
                </a:solidFill>
                <a:latin typeface="Bree Serif"/>
                <a:ea typeface="Bree Serif"/>
                <a:cs typeface="Bree Serif"/>
                <a:sym typeface="Bree Serif"/>
              </a:rPr>
              <a:t>Physiological Factors Affecting Arterial Blood Pressure: Age</a:t>
            </a:r>
            <a:endParaRPr b="1" sz="2500">
              <a:solidFill>
                <a:srgbClr val="D05C5C"/>
              </a:solidFill>
              <a:latin typeface="Bree Serif"/>
              <a:ea typeface="Bree Serif"/>
              <a:cs typeface="Bree Serif"/>
              <a:sym typeface="Bree Serif"/>
            </a:endParaRPr>
          </a:p>
          <a:p>
            <a:pPr indent="0" lvl="0" marL="0" rtl="0" algn="l">
              <a:lnSpc>
                <a:spcPct val="100000"/>
              </a:lnSpc>
              <a:spcBef>
                <a:spcPts val="0"/>
              </a:spcBef>
              <a:spcAft>
                <a:spcPts val="0"/>
              </a:spcAft>
              <a:buSzPts val="990"/>
              <a:buNone/>
            </a:pPr>
            <a:r>
              <a:t/>
            </a:r>
            <a:endParaRPr b="1" sz="2500">
              <a:solidFill>
                <a:srgbClr val="D05C5C"/>
              </a:solidFill>
              <a:latin typeface="Bree Serif"/>
              <a:ea typeface="Bree Serif"/>
              <a:cs typeface="Bree Serif"/>
              <a:sym typeface="Bree Serif"/>
            </a:endParaRPr>
          </a:p>
        </p:txBody>
      </p:sp>
      <p:pic>
        <p:nvPicPr>
          <p:cNvPr id="508" name="Google Shape;508;p39"/>
          <p:cNvPicPr preferRelativeResize="0"/>
          <p:nvPr/>
        </p:nvPicPr>
        <p:blipFill rotWithShape="1">
          <a:blip r:embed="rId3">
            <a:alphaModFix/>
          </a:blip>
          <a:srcRect b="0" l="0" r="0" t="0"/>
          <a:stretch/>
        </p:blipFill>
        <p:spPr>
          <a:xfrm>
            <a:off x="5030900" y="1388850"/>
            <a:ext cx="3803474" cy="2844275"/>
          </a:xfrm>
          <a:prstGeom prst="rect">
            <a:avLst/>
          </a:prstGeom>
          <a:noFill/>
          <a:ln cap="flat" cmpd="sng" w="9525">
            <a:solidFill>
              <a:srgbClr val="6FA8DC"/>
            </a:solidFill>
            <a:prstDash val="dash"/>
            <a:round/>
            <a:headEnd len="sm" w="sm" type="none"/>
            <a:tailEnd len="sm" w="sm" type="none"/>
          </a:ln>
        </p:spPr>
      </p:pic>
      <p:sp>
        <p:nvSpPr>
          <p:cNvPr id="509" name="Google Shape;509;p39"/>
          <p:cNvSpPr txBox="1"/>
          <p:nvPr/>
        </p:nvSpPr>
        <p:spPr>
          <a:xfrm>
            <a:off x="223096" y="1388850"/>
            <a:ext cx="4807800" cy="3359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sng" cap="none" strike="noStrike">
                <a:solidFill>
                  <a:srgbClr val="999999"/>
                </a:solidFill>
                <a:latin typeface="Bree Serif"/>
                <a:ea typeface="Bree Serif"/>
                <a:cs typeface="Bree Serif"/>
                <a:sym typeface="Bree Serif"/>
              </a:rPr>
              <a:t>From Guyton : </a:t>
            </a:r>
            <a:endParaRPr b="0" i="0" sz="1400" u="sng" cap="none" strike="noStrike">
              <a:solidFill>
                <a:srgbClr val="999999"/>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999999"/>
                </a:solidFill>
                <a:latin typeface="Bree Serif"/>
                <a:ea typeface="Bree Serif"/>
                <a:cs typeface="Bree Serif"/>
                <a:sym typeface="Bree Serif"/>
              </a:rPr>
              <a:t>A  slight  extra  increase  in  systolic  pressure  usually occurs beyond the age of 60 years. his increase results from decreasing distensibility, or “hardening,” of the arteries, which is  often  a  result  of  atherosclerosis. The  final effect  is  a  higher  systolic  pressure with considerable increase in pulse pressure, as previously explained. Note  that  the  mean pressure (solid  green  line) at all ages is nearer to the diastolic pressure than to the systolic pressure. However, at very high heart rates, diastole comprises a smaller fraction of the cardiac cycle and the mean arterial pressure is more closely approximated as the average of systolic and diastolic pressures.</a:t>
            </a:r>
            <a:endParaRPr b="0" i="0" sz="1400" u="none" cap="none" strike="noStrike">
              <a:solidFill>
                <a:srgbClr val="999999"/>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999999"/>
              </a:solidFill>
              <a:latin typeface="Bree Serif"/>
              <a:ea typeface="Bree Serif"/>
              <a:cs typeface="Bree Serif"/>
              <a:sym typeface="Bree Serif"/>
            </a:endParaRPr>
          </a:p>
        </p:txBody>
      </p:sp>
      <p:sp>
        <p:nvSpPr>
          <p:cNvPr id="510" name="Google Shape;510;p39"/>
          <p:cNvSpPr txBox="1"/>
          <p:nvPr/>
        </p:nvSpPr>
        <p:spPr>
          <a:xfrm>
            <a:off x="1153774" y="4128596"/>
            <a:ext cx="2376900" cy="396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999999"/>
                </a:solidFill>
                <a:latin typeface="Arial"/>
                <a:ea typeface="Arial"/>
                <a:cs typeface="Arial"/>
                <a:sym typeface="Arial"/>
              </a:rPr>
              <a:t>كلما نكبر في السن كلما الضغط يزيد</a:t>
            </a:r>
            <a:endParaRPr b="0" i="0" sz="1400" u="none" cap="none" strike="noStrike">
              <a:solidFill>
                <a:srgbClr val="999999"/>
              </a:solidFill>
              <a:latin typeface="Arial"/>
              <a:ea typeface="Arial"/>
              <a:cs typeface="Arial"/>
              <a:sym typeface="Arial"/>
            </a:endParaRPr>
          </a:p>
        </p:txBody>
      </p:sp>
      <p:sp>
        <p:nvSpPr>
          <p:cNvPr id="511" name="Google Shape;511;p39"/>
          <p:cNvSpPr txBox="1"/>
          <p:nvPr/>
        </p:nvSpPr>
        <p:spPr>
          <a:xfrm>
            <a:off x="8080775" y="0"/>
            <a:ext cx="1142700" cy="923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6FA8DC"/>
                </a:solidFill>
                <a:latin typeface="Bree Serif"/>
                <a:ea typeface="Bree Serif"/>
                <a:cs typeface="Bree Serif"/>
                <a:sym typeface="Bree Serif"/>
              </a:rPr>
              <a:t>Only in male  slide </a:t>
            </a:r>
            <a:endParaRPr b="0" i="0" sz="1200" u="none" cap="none" strike="noStrike">
              <a:solidFill>
                <a:srgbClr val="6FA8DC"/>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6FA8DC"/>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6FA8DC"/>
              </a:solidFill>
              <a:latin typeface="Bree Serif"/>
              <a:ea typeface="Bree Serif"/>
              <a:cs typeface="Bree Serif"/>
              <a:sym typeface="Bree Serif"/>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pic>
        <p:nvPicPr>
          <p:cNvPr id="516" name="Google Shape;516;p40"/>
          <p:cNvPicPr preferRelativeResize="0"/>
          <p:nvPr/>
        </p:nvPicPr>
        <p:blipFill rotWithShape="1">
          <a:blip r:embed="rId3">
            <a:alphaModFix/>
          </a:blip>
          <a:srcRect b="0" l="0" r="0" t="0"/>
          <a:stretch/>
        </p:blipFill>
        <p:spPr>
          <a:xfrm>
            <a:off x="372374" y="1271700"/>
            <a:ext cx="3847425" cy="3519826"/>
          </a:xfrm>
          <a:prstGeom prst="rect">
            <a:avLst/>
          </a:prstGeom>
          <a:noFill/>
          <a:ln>
            <a:noFill/>
          </a:ln>
        </p:spPr>
      </p:pic>
      <p:pic>
        <p:nvPicPr>
          <p:cNvPr id="517" name="Google Shape;517;p40"/>
          <p:cNvPicPr preferRelativeResize="0"/>
          <p:nvPr/>
        </p:nvPicPr>
        <p:blipFill rotWithShape="1">
          <a:blip r:embed="rId4">
            <a:alphaModFix/>
          </a:blip>
          <a:srcRect b="0" l="0" r="0" t="0"/>
          <a:stretch/>
        </p:blipFill>
        <p:spPr>
          <a:xfrm>
            <a:off x="4417625" y="1174300"/>
            <a:ext cx="4573977" cy="3617225"/>
          </a:xfrm>
          <a:prstGeom prst="rect">
            <a:avLst/>
          </a:prstGeom>
          <a:noFill/>
          <a:ln>
            <a:noFill/>
          </a:ln>
        </p:spPr>
      </p:pic>
      <p:sp>
        <p:nvSpPr>
          <p:cNvPr id="518" name="Google Shape;518;p40"/>
          <p:cNvSpPr txBox="1"/>
          <p:nvPr/>
        </p:nvSpPr>
        <p:spPr>
          <a:xfrm>
            <a:off x="317900" y="283875"/>
            <a:ext cx="7993500" cy="569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500"/>
              <a:buFont typeface="Arial"/>
              <a:buNone/>
            </a:pPr>
            <a:r>
              <a:rPr b="1" i="0" lang="en" sz="2500" u="none" cap="none" strike="noStrike">
                <a:solidFill>
                  <a:srgbClr val="D05C5C"/>
                </a:solidFill>
                <a:latin typeface="Bree Serif"/>
                <a:ea typeface="Bree Serif"/>
                <a:cs typeface="Bree Serif"/>
                <a:sym typeface="Bree Serif"/>
              </a:rPr>
              <a:t>Physiological Factors affecting Arterial Blood Pressure</a:t>
            </a:r>
            <a:endParaRPr b="0" i="0" sz="1400" u="none" cap="none" strike="noStrike">
              <a:solidFill>
                <a:srgbClr val="000000"/>
              </a:solidFill>
              <a:latin typeface="Arial"/>
              <a:ea typeface="Arial"/>
              <a:cs typeface="Arial"/>
              <a:sym typeface="Arial"/>
            </a:endParaRPr>
          </a:p>
        </p:txBody>
      </p:sp>
      <p:sp>
        <p:nvSpPr>
          <p:cNvPr id="519" name="Google Shape;519;p40"/>
          <p:cNvSpPr txBox="1"/>
          <p:nvPr/>
        </p:nvSpPr>
        <p:spPr>
          <a:xfrm>
            <a:off x="8190300" y="79500"/>
            <a:ext cx="9537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6FA8DC"/>
                </a:solidFill>
                <a:latin typeface="Bree Serif"/>
                <a:ea typeface="Bree Serif"/>
                <a:cs typeface="Bree Serif"/>
                <a:sym typeface="Bree Serif"/>
              </a:rPr>
              <a:t>Male slides </a:t>
            </a:r>
            <a:endParaRPr b="0" i="0" sz="1000" u="none" cap="none" strike="noStrike">
              <a:solidFill>
                <a:srgbClr val="6FA8DC"/>
              </a:solidFill>
              <a:latin typeface="Bree Serif"/>
              <a:ea typeface="Bree Serif"/>
              <a:cs typeface="Bree Serif"/>
              <a:sym typeface="Bree Serif"/>
            </a:endParaRPr>
          </a:p>
        </p:txBody>
      </p:sp>
      <p:sp>
        <p:nvSpPr>
          <p:cNvPr id="520" name="Google Shape;520;p40"/>
          <p:cNvSpPr/>
          <p:nvPr/>
        </p:nvSpPr>
        <p:spPr>
          <a:xfrm>
            <a:off x="343275" y="1104650"/>
            <a:ext cx="684600" cy="52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sp>
        <p:nvSpPr>
          <p:cNvPr id="525" name="Google Shape;525;p41"/>
          <p:cNvSpPr txBox="1"/>
          <p:nvPr>
            <p:ph type="title"/>
          </p:nvPr>
        </p:nvSpPr>
        <p:spPr>
          <a:xfrm>
            <a:off x="471000" y="16117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1"/>
              </a:buClr>
              <a:buSzPct val="44000"/>
              <a:buFont typeface="Arial"/>
              <a:buNone/>
            </a:pPr>
            <a:r>
              <a:rPr b="1" lang="en" sz="2500">
                <a:solidFill>
                  <a:srgbClr val="D05C5C"/>
                </a:solidFill>
                <a:latin typeface="Bree Serif"/>
                <a:ea typeface="Bree Serif"/>
                <a:cs typeface="Bree Serif"/>
                <a:sym typeface="Bree Serif"/>
              </a:rPr>
              <a:t>Physiological Factors affecting Arterial Blood Pressure</a:t>
            </a:r>
            <a:endParaRPr/>
          </a:p>
        </p:txBody>
      </p:sp>
      <p:sp>
        <p:nvSpPr>
          <p:cNvPr id="526" name="Google Shape;526;p41"/>
          <p:cNvSpPr txBox="1"/>
          <p:nvPr/>
        </p:nvSpPr>
        <p:spPr>
          <a:xfrm>
            <a:off x="8097000" y="0"/>
            <a:ext cx="10470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6FA8DC"/>
                </a:solidFill>
                <a:latin typeface="Bree Serif"/>
                <a:ea typeface="Bree Serif"/>
                <a:cs typeface="Bree Serif"/>
                <a:sym typeface="Bree Serif"/>
              </a:rPr>
              <a:t>Only in male  slide </a:t>
            </a:r>
            <a:endParaRPr b="0" i="0" sz="1200" u="none" cap="none" strike="noStrike">
              <a:solidFill>
                <a:srgbClr val="000000"/>
              </a:solidFill>
              <a:latin typeface="Arial"/>
              <a:ea typeface="Arial"/>
              <a:cs typeface="Arial"/>
              <a:sym typeface="Arial"/>
            </a:endParaRPr>
          </a:p>
        </p:txBody>
      </p:sp>
      <p:pic>
        <p:nvPicPr>
          <p:cNvPr id="527" name="Google Shape;527;p41"/>
          <p:cNvPicPr preferRelativeResize="0"/>
          <p:nvPr/>
        </p:nvPicPr>
        <p:blipFill rotWithShape="1">
          <a:blip r:embed="rId3">
            <a:alphaModFix/>
          </a:blip>
          <a:srcRect b="0" l="0" r="0" t="0"/>
          <a:stretch/>
        </p:blipFill>
        <p:spPr>
          <a:xfrm>
            <a:off x="129700" y="1102025"/>
            <a:ext cx="4206276" cy="3394299"/>
          </a:xfrm>
          <a:prstGeom prst="rect">
            <a:avLst/>
          </a:prstGeom>
          <a:noFill/>
          <a:ln>
            <a:noFill/>
          </a:ln>
        </p:spPr>
      </p:pic>
      <p:pic>
        <p:nvPicPr>
          <p:cNvPr id="528" name="Google Shape;528;p41"/>
          <p:cNvPicPr preferRelativeResize="0"/>
          <p:nvPr/>
        </p:nvPicPr>
        <p:blipFill rotWithShape="1">
          <a:blip r:embed="rId4">
            <a:alphaModFix/>
          </a:blip>
          <a:srcRect b="0" l="0" r="0" t="0"/>
          <a:stretch/>
        </p:blipFill>
        <p:spPr>
          <a:xfrm>
            <a:off x="4511075" y="997095"/>
            <a:ext cx="4206277" cy="1699704"/>
          </a:xfrm>
          <a:prstGeom prst="rect">
            <a:avLst/>
          </a:prstGeom>
          <a:noFill/>
          <a:ln>
            <a:noFill/>
          </a:ln>
        </p:spPr>
      </p:pic>
      <p:pic>
        <p:nvPicPr>
          <p:cNvPr id="529" name="Google Shape;529;p41"/>
          <p:cNvPicPr preferRelativeResize="0"/>
          <p:nvPr/>
        </p:nvPicPr>
        <p:blipFill rotWithShape="1">
          <a:blip r:embed="rId5">
            <a:alphaModFix/>
          </a:blip>
          <a:srcRect b="0" l="0" r="0" t="0"/>
          <a:stretch/>
        </p:blipFill>
        <p:spPr>
          <a:xfrm>
            <a:off x="4511075" y="2849200"/>
            <a:ext cx="4206277" cy="21419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3" name="Shape 533"/>
        <p:cNvGrpSpPr/>
        <p:nvPr/>
      </p:nvGrpSpPr>
      <p:grpSpPr>
        <a:xfrm>
          <a:off x="0" y="0"/>
          <a:ext cx="0" cy="0"/>
          <a:chOff x="0" y="0"/>
          <a:chExt cx="0" cy="0"/>
        </a:xfrm>
      </p:grpSpPr>
      <p:sp>
        <p:nvSpPr>
          <p:cNvPr id="534" name="Google Shape;534;p42"/>
          <p:cNvSpPr txBox="1"/>
          <p:nvPr/>
        </p:nvSpPr>
        <p:spPr>
          <a:xfrm>
            <a:off x="4687275" y="0"/>
            <a:ext cx="4203000" cy="732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C27BA0"/>
                </a:solidFill>
                <a:latin typeface="Bree Serif"/>
                <a:ea typeface="Bree Serif"/>
                <a:cs typeface="Bree Serif"/>
                <a:sym typeface="Bree Serif"/>
              </a:rPr>
              <a:t>Only in female slide Except the definition of CO</a:t>
            </a:r>
            <a:endParaRPr b="0" i="0" sz="1200" u="none" cap="none" strike="noStrike">
              <a:solidFill>
                <a:srgbClr val="C27BA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C27BA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C27BA0"/>
              </a:solidFill>
              <a:latin typeface="Bree Serif"/>
              <a:ea typeface="Bree Serif"/>
              <a:cs typeface="Bree Serif"/>
              <a:sym typeface="Bree Serif"/>
            </a:endParaRPr>
          </a:p>
        </p:txBody>
      </p:sp>
      <p:sp>
        <p:nvSpPr>
          <p:cNvPr id="535" name="Google Shape;535;p42"/>
          <p:cNvSpPr txBox="1"/>
          <p:nvPr>
            <p:ph type="title"/>
          </p:nvPr>
        </p:nvSpPr>
        <p:spPr>
          <a:xfrm>
            <a:off x="144703" y="243013"/>
            <a:ext cx="7098600" cy="841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b="1" lang="en" sz="2500">
                <a:solidFill>
                  <a:srgbClr val="D05C5C"/>
                </a:solidFill>
                <a:latin typeface="Bree Serif"/>
                <a:ea typeface="Bree Serif"/>
                <a:cs typeface="Bree Serif"/>
                <a:sym typeface="Bree Serif"/>
              </a:rPr>
              <a:t>Factors Determining Arterial Blood Pressure</a:t>
            </a:r>
            <a:endParaRPr b="1" sz="2500">
              <a:solidFill>
                <a:srgbClr val="D05C5C"/>
              </a:solidFill>
              <a:latin typeface="Bree Serif"/>
              <a:ea typeface="Bree Serif"/>
              <a:cs typeface="Bree Serif"/>
              <a:sym typeface="Bree Serif"/>
            </a:endParaRPr>
          </a:p>
          <a:p>
            <a:pPr indent="0" lvl="0" marL="0" rtl="0" algn="l">
              <a:lnSpc>
                <a:spcPct val="100000"/>
              </a:lnSpc>
              <a:spcBef>
                <a:spcPts val="0"/>
              </a:spcBef>
              <a:spcAft>
                <a:spcPts val="0"/>
              </a:spcAft>
              <a:buSzPts val="990"/>
              <a:buNone/>
            </a:pPr>
            <a:r>
              <a:t/>
            </a:r>
            <a:endParaRPr b="1" sz="2500">
              <a:solidFill>
                <a:srgbClr val="D05C5C"/>
              </a:solidFill>
              <a:latin typeface="Bree Serif"/>
              <a:ea typeface="Bree Serif"/>
              <a:cs typeface="Bree Serif"/>
              <a:sym typeface="Bree Serif"/>
            </a:endParaRPr>
          </a:p>
          <a:p>
            <a:pPr indent="0" lvl="0" marL="0" rtl="0" algn="l">
              <a:lnSpc>
                <a:spcPct val="100000"/>
              </a:lnSpc>
              <a:spcBef>
                <a:spcPts val="0"/>
              </a:spcBef>
              <a:spcAft>
                <a:spcPts val="0"/>
              </a:spcAft>
              <a:buSzPts val="990"/>
              <a:buNone/>
            </a:pPr>
            <a:r>
              <a:t/>
            </a:r>
            <a:endParaRPr b="1" sz="2500">
              <a:solidFill>
                <a:srgbClr val="D05C5C"/>
              </a:solidFill>
              <a:latin typeface="Bree Serif"/>
              <a:ea typeface="Bree Serif"/>
              <a:cs typeface="Bree Serif"/>
              <a:sym typeface="Bree Serif"/>
            </a:endParaRPr>
          </a:p>
        </p:txBody>
      </p:sp>
      <p:sp>
        <p:nvSpPr>
          <p:cNvPr id="536" name="Google Shape;536;p42"/>
          <p:cNvSpPr/>
          <p:nvPr/>
        </p:nvSpPr>
        <p:spPr>
          <a:xfrm>
            <a:off x="271647" y="804269"/>
            <a:ext cx="5523900" cy="455400"/>
          </a:xfrm>
          <a:prstGeom prst="round2DiagRect">
            <a:avLst>
              <a:gd fmla="val 16667" name="adj1"/>
              <a:gd fmla="val 0" name="adj2"/>
            </a:avLst>
          </a:prstGeom>
          <a:solidFill>
            <a:srgbClr val="EAD1DC"/>
          </a:solidFill>
          <a:ln cap="flat" cmpd="sng" w="9525">
            <a:solidFill>
              <a:srgbClr val="D05C5C"/>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FF0000"/>
                </a:solidFill>
                <a:latin typeface="Bree Serif"/>
                <a:ea typeface="Bree Serif"/>
                <a:cs typeface="Bree Serif"/>
                <a:sym typeface="Bree Serif"/>
              </a:rPr>
              <a:t>Blood Pressure =  Cardiac Output  X  Peripheral Resistance</a:t>
            </a:r>
            <a:endParaRPr b="1" i="0" sz="1400" u="none" cap="none" strike="noStrike">
              <a:solidFill>
                <a:srgbClr val="FF0000"/>
              </a:solidFill>
              <a:latin typeface="Bree Serif"/>
              <a:ea typeface="Bree Serif"/>
              <a:cs typeface="Bree Serif"/>
              <a:sym typeface="Bree Serif"/>
            </a:endParaRPr>
          </a:p>
        </p:txBody>
      </p:sp>
      <p:graphicFrame>
        <p:nvGraphicFramePr>
          <p:cNvPr id="537" name="Google Shape;537;p42"/>
          <p:cNvGraphicFramePr/>
          <p:nvPr/>
        </p:nvGraphicFramePr>
        <p:xfrm>
          <a:off x="144711" y="1515824"/>
          <a:ext cx="3000000" cy="3000000"/>
        </p:xfrm>
        <a:graphic>
          <a:graphicData uri="http://schemas.openxmlformats.org/drawingml/2006/table">
            <a:tbl>
              <a:tblPr>
                <a:noFill/>
                <a:tableStyleId>{51F77BD5-9BFF-459F-9793-293EAD02572C}</a:tableStyleId>
              </a:tblPr>
              <a:tblGrid>
                <a:gridCol w="3116950"/>
                <a:gridCol w="3036400"/>
                <a:gridCol w="2557925"/>
              </a:tblGrid>
              <a:tr h="381725">
                <a:tc>
                  <a:txBody>
                    <a:bodyPr/>
                    <a:lstStyle/>
                    <a:p>
                      <a:pPr indent="-317500" lvl="0" marL="457200" marR="0" rtl="0" algn="ctr">
                        <a:lnSpc>
                          <a:spcPct val="100000"/>
                        </a:lnSpc>
                        <a:spcBef>
                          <a:spcPts val="0"/>
                        </a:spcBef>
                        <a:spcAft>
                          <a:spcPts val="0"/>
                        </a:spcAft>
                        <a:buClr>
                          <a:srgbClr val="000000"/>
                        </a:buClr>
                        <a:buSzPts val="1400"/>
                        <a:buFont typeface="Arial"/>
                        <a:buAutoNum type="arabicPeriod"/>
                      </a:pPr>
                      <a:r>
                        <a:rPr lang="en" sz="1400" u="none" cap="none" strike="noStrike">
                          <a:latin typeface="Bree Serif"/>
                          <a:ea typeface="Bree Serif"/>
                          <a:cs typeface="Bree Serif"/>
                          <a:sym typeface="Bree Serif"/>
                        </a:rPr>
                        <a:t>Cardiac output (Flow)</a:t>
                      </a:r>
                      <a:endParaRPr sz="1400" u="none" cap="none" strike="noStrike"/>
                    </a:p>
                  </a:txBody>
                  <a:tcPr marT="91425" marB="91425" marR="91425" marL="91425">
                    <a:lnL cap="flat" cmpd="sng" w="9525">
                      <a:solidFill>
                        <a:srgbClr val="D05C5C"/>
                      </a:solidFill>
                      <a:prstDash val="dash"/>
                      <a:round/>
                      <a:headEnd len="sm" w="sm" type="none"/>
                      <a:tailEnd len="sm" w="sm" type="none"/>
                    </a:lnL>
                    <a:lnR cap="flat" cmpd="sng" w="9525">
                      <a:solidFill>
                        <a:srgbClr val="D05C5C"/>
                      </a:solidFill>
                      <a:prstDash val="dash"/>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t>2. </a:t>
                      </a:r>
                      <a:r>
                        <a:rPr lang="en" sz="1400" u="none" cap="none" strike="noStrike">
                          <a:latin typeface="Bree Serif"/>
                          <a:ea typeface="Bree Serif"/>
                          <a:cs typeface="Bree Serif"/>
                          <a:sym typeface="Bree Serif"/>
                        </a:rPr>
                        <a:t>Peripheral Resistance = </a:t>
                      </a:r>
                      <a:r>
                        <a:rPr lang="en" sz="1100" u="none" cap="none" strike="noStrike">
                          <a:solidFill>
                            <a:srgbClr val="6AA84F"/>
                          </a:solidFill>
                          <a:latin typeface="Bree Serif"/>
                          <a:ea typeface="Bree Serif"/>
                          <a:cs typeface="Bree Serif"/>
                          <a:sym typeface="Bree Serif"/>
                        </a:rPr>
                        <a:t>afterload</a:t>
                      </a:r>
                      <a:r>
                        <a:rPr lang="en" sz="1400" u="none" cap="none" strike="noStrike">
                          <a:latin typeface="Bree Serif"/>
                          <a:ea typeface="Bree Serif"/>
                          <a:cs typeface="Bree Serif"/>
                          <a:sym typeface="Bree Serif"/>
                        </a:rPr>
                        <a:t> </a:t>
                      </a:r>
                      <a:endParaRPr sz="1400" u="none" cap="none" strike="noStrike">
                        <a:latin typeface="Bree Serif"/>
                        <a:ea typeface="Bree Serif"/>
                        <a:cs typeface="Bree Serif"/>
                        <a:sym typeface="Bree Serif"/>
                      </a:endParaRPr>
                    </a:p>
                  </a:txBody>
                  <a:tcPr marT="91425" marB="91425" marR="91425" marL="91425">
                    <a:lnL cap="flat" cmpd="sng" w="9525">
                      <a:solidFill>
                        <a:srgbClr val="D05C5C"/>
                      </a:solidFill>
                      <a:prstDash val="dash"/>
                      <a:round/>
                      <a:headEnd len="sm" w="sm" type="none"/>
                      <a:tailEnd len="sm" w="sm" type="none"/>
                    </a:lnL>
                    <a:lnR cap="flat" cmpd="sng" w="9525">
                      <a:solidFill>
                        <a:srgbClr val="D05C5C"/>
                      </a:solidFill>
                      <a:prstDash val="dash"/>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t>3. </a:t>
                      </a:r>
                      <a:r>
                        <a:rPr lang="en" sz="1400" u="none" cap="none" strike="noStrike">
                          <a:latin typeface="Bree Serif"/>
                          <a:ea typeface="Bree Serif"/>
                          <a:cs typeface="Bree Serif"/>
                          <a:sym typeface="Bree Serif"/>
                        </a:rPr>
                        <a:t>Blood volume</a:t>
                      </a:r>
                      <a:endParaRPr sz="1400" u="none" cap="none" strike="noStrike">
                        <a:latin typeface="Bree Serif"/>
                        <a:ea typeface="Bree Serif"/>
                        <a:cs typeface="Bree Serif"/>
                        <a:sym typeface="Bree Serif"/>
                      </a:endParaRPr>
                    </a:p>
                  </a:txBody>
                  <a:tcPr marT="91425" marB="91425" marR="91425" marL="91425">
                    <a:lnL cap="flat" cmpd="sng" w="9525">
                      <a:solidFill>
                        <a:srgbClr val="D05C5C"/>
                      </a:solidFill>
                      <a:prstDash val="dash"/>
                      <a:round/>
                      <a:headEnd len="sm" w="sm" type="none"/>
                      <a:tailEnd len="sm" w="sm" type="none"/>
                    </a:lnL>
                    <a:lnR cap="flat" cmpd="sng" w="9525">
                      <a:solidFill>
                        <a:srgbClr val="D05C5C"/>
                      </a:solidFill>
                      <a:prstDash val="dash"/>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tcPr>
                </a:tc>
              </a:tr>
              <a:tr h="2809350">
                <a:tc>
                  <a:txBody>
                    <a:bodyPr/>
                    <a:lstStyle/>
                    <a:p>
                      <a:pPr indent="0" lvl="0" marL="0" marR="0" rtl="0" algn="ctr">
                        <a:lnSpc>
                          <a:spcPct val="100000"/>
                        </a:lnSpc>
                        <a:spcBef>
                          <a:spcPts val="0"/>
                        </a:spcBef>
                        <a:spcAft>
                          <a:spcPts val="0"/>
                        </a:spcAft>
                        <a:buClr>
                          <a:srgbClr val="000000"/>
                        </a:buClr>
                        <a:buSzPts val="1100"/>
                        <a:buFont typeface="Arial"/>
                        <a:buNone/>
                      </a:pPr>
                      <a:r>
                        <a:rPr b="1" lang="en" sz="1100" u="none" cap="none" strike="noStrike">
                          <a:solidFill>
                            <a:srgbClr val="FF0000"/>
                          </a:solidFill>
                          <a:latin typeface="Bree Serif"/>
                          <a:ea typeface="Bree Serif"/>
                          <a:cs typeface="Bree Serif"/>
                          <a:sym typeface="Bree Serif"/>
                        </a:rPr>
                        <a:t>CO =Stroke volume(SV) x Heart rate(HR)</a:t>
                      </a:r>
                      <a:endParaRPr b="1" sz="1100" u="none" cap="none" strike="noStrike">
                        <a:solidFill>
                          <a:srgbClr val="FF0000"/>
                        </a:solidFill>
                        <a:latin typeface="Bree Serif"/>
                        <a:ea typeface="Bree Serif"/>
                        <a:cs typeface="Bree Serif"/>
                        <a:sym typeface="Bree Serif"/>
                      </a:endParaRPr>
                    </a:p>
                    <a:p>
                      <a:pPr indent="0" lvl="0" marL="0" marR="0" rtl="0" algn="ctr">
                        <a:lnSpc>
                          <a:spcPct val="100000"/>
                        </a:lnSpc>
                        <a:spcBef>
                          <a:spcPts val="0"/>
                        </a:spcBef>
                        <a:spcAft>
                          <a:spcPts val="0"/>
                        </a:spcAft>
                        <a:buClr>
                          <a:schemeClr val="dk1"/>
                        </a:buClr>
                        <a:buSzPts val="1100"/>
                        <a:buFont typeface="Arial"/>
                        <a:buNone/>
                      </a:pPr>
                      <a:r>
                        <a:t/>
                      </a:r>
                      <a:endParaRPr b="1" sz="1100" u="none" cap="none" strike="noStrike">
                        <a:solidFill>
                          <a:srgbClr val="FF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rPr lang="en" sz="1200" u="none" cap="none" strike="noStrike">
                          <a:latin typeface="Bree Serif"/>
                          <a:ea typeface="Bree Serif"/>
                          <a:cs typeface="Bree Serif"/>
                          <a:sym typeface="Bree Serif"/>
                        </a:rPr>
                        <a:t>CO is a function of:</a:t>
                      </a:r>
                      <a:endParaRPr sz="1200" u="none" cap="none" strike="noStrike">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rPr lang="en" sz="1200" u="none" cap="none" strike="noStrike">
                          <a:latin typeface="Bree Serif"/>
                          <a:ea typeface="Bree Serif"/>
                          <a:cs typeface="Bree Serif"/>
                          <a:sym typeface="Bree Serif"/>
                        </a:rPr>
                        <a:t>1-Stroke volume.</a:t>
                      </a:r>
                      <a:endParaRPr sz="1200" u="none" cap="none" strike="noStrike">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rPr lang="en" sz="1200" u="none" cap="none" strike="noStrike">
                          <a:latin typeface="Bree Serif"/>
                          <a:ea typeface="Bree Serif"/>
                          <a:cs typeface="Bree Serif"/>
                          <a:sym typeface="Bree Serif"/>
                        </a:rPr>
                        <a:t>2-Heart rate.</a:t>
                      </a:r>
                      <a:endParaRPr sz="1200" u="none" cap="none" strike="noStrike">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rPr lang="en" sz="1200" u="none" cap="none" strike="noStrike">
                          <a:latin typeface="Bree Serif"/>
                          <a:ea typeface="Bree Serif"/>
                          <a:cs typeface="Bree Serif"/>
                          <a:sym typeface="Bree Serif"/>
                        </a:rPr>
                        <a:t>Determined by :</a:t>
                      </a:r>
                      <a:endParaRPr sz="1200" u="none" cap="none" strike="noStrike">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rPr lang="en" sz="1200" u="none" cap="none" strike="noStrike">
                          <a:latin typeface="Bree Serif"/>
                          <a:ea typeface="Bree Serif"/>
                          <a:cs typeface="Bree Serif"/>
                          <a:sym typeface="Bree Serif"/>
                        </a:rPr>
                        <a:t>1- Stroke volume</a:t>
                      </a:r>
                      <a:endParaRPr sz="1200" u="none" cap="none" strike="noStrike">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rPr lang="en" sz="1200" u="none" cap="none" strike="noStrike">
                          <a:latin typeface="Bree Serif"/>
                          <a:ea typeface="Bree Serif"/>
                          <a:cs typeface="Bree Serif"/>
                          <a:sym typeface="Bree Serif"/>
                        </a:rPr>
                        <a:t>2-Heart rate</a:t>
                      </a:r>
                      <a:endParaRPr sz="1200" u="none" cap="none" strike="noStrike">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rPr lang="en" sz="1200" u="sng" cap="none" strike="noStrike">
                          <a:solidFill>
                            <a:srgbClr val="980000"/>
                          </a:solidFill>
                          <a:latin typeface="Bree Serif"/>
                          <a:ea typeface="Bree Serif"/>
                          <a:cs typeface="Bree Serif"/>
                          <a:sym typeface="Bree Serif"/>
                        </a:rPr>
                        <a:t>Note that </a:t>
                      </a:r>
                      <a:endParaRPr sz="1200" u="sng" cap="none" strike="noStrike">
                        <a:solidFill>
                          <a:srgbClr val="98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rPr lang="en" sz="1200" u="none" cap="none" strike="noStrike">
                          <a:latin typeface="Bree Serif"/>
                          <a:ea typeface="Bree Serif"/>
                          <a:cs typeface="Bree Serif"/>
                          <a:sym typeface="Bree Serif"/>
                        </a:rPr>
                        <a:t>Any increase in the (SV)or (HR)will increase the CO which will eventually increase the arterial blood pressure</a:t>
                      </a:r>
                      <a:endParaRPr sz="1200" u="none" cap="none" strike="noStrike">
                        <a:solidFill>
                          <a:srgbClr val="FF0000"/>
                        </a:solidFill>
                        <a:latin typeface="Bree Serif"/>
                        <a:ea typeface="Bree Serif"/>
                        <a:cs typeface="Bree Serif"/>
                        <a:sym typeface="Bree Serif"/>
                      </a:endParaRPr>
                    </a:p>
                  </a:txBody>
                  <a:tcPr marT="91425" marB="91425" marR="91425" marL="91425">
                    <a:lnL cap="flat" cmpd="sng" w="9525">
                      <a:solidFill>
                        <a:srgbClr val="D05C5C"/>
                      </a:solidFill>
                      <a:prstDash val="dash"/>
                      <a:round/>
                      <a:headEnd len="sm" w="sm" type="none"/>
                      <a:tailEnd len="sm" w="sm" type="none"/>
                    </a:lnL>
                    <a:lnR cap="flat" cmpd="sng" w="9525">
                      <a:solidFill>
                        <a:srgbClr val="D05C5C"/>
                      </a:solidFill>
                      <a:prstDash val="dash"/>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latin typeface="Bree Serif"/>
                          <a:ea typeface="Bree Serif"/>
                          <a:cs typeface="Bree Serif"/>
                          <a:sym typeface="Bree Serif"/>
                        </a:rPr>
                        <a:t>Depends on:</a:t>
                      </a:r>
                      <a:endParaRPr sz="1200" u="none" cap="none" strike="noStrike">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rPr lang="en" sz="1200" u="none" cap="none" strike="noStrike">
                          <a:latin typeface="Bree Serif"/>
                          <a:ea typeface="Bree Serif"/>
                          <a:cs typeface="Bree Serif"/>
                          <a:sym typeface="Bree Serif"/>
                        </a:rPr>
                        <a:t>1- Blood Vessels’ Size ( r) </a:t>
                      </a:r>
                      <a:endParaRPr sz="1200" u="none" cap="none" strike="noStrike">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rPr lang="en" sz="1200" u="none" cap="none" strike="noStrike">
                          <a:latin typeface="Bree Serif"/>
                          <a:ea typeface="Bree Serif"/>
                          <a:cs typeface="Bree Serif"/>
                          <a:sym typeface="Bree Serif"/>
                        </a:rPr>
                        <a:t>2- Blood Viscosity / Thickness  (η)</a:t>
                      </a:r>
                      <a:endParaRPr sz="1200" u="none" cap="none" strike="noStrike">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rPr lang="en" sz="1200" u="none" cap="none" strike="noStrike">
                          <a:latin typeface="Bree Serif"/>
                          <a:ea typeface="Bree Serif"/>
                          <a:cs typeface="Bree Serif"/>
                          <a:sym typeface="Bree Serif"/>
                        </a:rPr>
                        <a:t>3- Blood vessels </a:t>
                      </a:r>
                      <a:r>
                        <a:rPr lang="en" sz="1200" u="none" cap="none" strike="noStrike">
                          <a:solidFill>
                            <a:schemeClr val="dk1"/>
                          </a:solidFill>
                          <a:latin typeface="Bree Serif"/>
                          <a:ea typeface="Bree Serif"/>
                          <a:cs typeface="Bree Serif"/>
                          <a:sym typeface="Bree Serif"/>
                        </a:rPr>
                        <a:t>length </a:t>
                      </a:r>
                      <a:r>
                        <a:rPr lang="en" sz="1200" u="none" cap="none" strike="noStrike">
                          <a:latin typeface="Bree Serif"/>
                          <a:ea typeface="Bree Serif"/>
                          <a:cs typeface="Bree Serif"/>
                          <a:sym typeface="Bree Serif"/>
                        </a:rPr>
                        <a:t>(L)</a:t>
                      </a:r>
                      <a:endParaRPr sz="1200" u="none" cap="none" strike="noStrike">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100"/>
                        <a:buFont typeface="Arial"/>
                        <a:buNone/>
                      </a:pPr>
                      <a:r>
                        <a:rPr lang="en" sz="1100" u="none" cap="none" strike="noStrike">
                          <a:solidFill>
                            <a:srgbClr val="999999"/>
                          </a:solidFill>
                          <a:latin typeface="Bree Serif"/>
                          <a:ea typeface="Bree Serif"/>
                          <a:cs typeface="Bree Serif"/>
                          <a:sym typeface="Bree Serif"/>
                        </a:rPr>
                        <a:t>remains constant so we can ignore it</a:t>
                      </a:r>
                      <a:endParaRPr sz="1100" u="none" cap="none" strike="noStrike">
                        <a:solidFill>
                          <a:srgbClr val="999999"/>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t/>
                      </a:r>
                      <a:endParaRPr sz="1200" u="sng" cap="none" strike="noStrike">
                        <a:solidFill>
                          <a:srgbClr val="98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rPr lang="en" sz="1200" u="sng" cap="none" strike="noStrike">
                          <a:solidFill>
                            <a:srgbClr val="980000"/>
                          </a:solidFill>
                          <a:latin typeface="Bree Serif"/>
                          <a:ea typeface="Bree Serif"/>
                          <a:cs typeface="Bree Serif"/>
                          <a:sym typeface="Bree Serif"/>
                        </a:rPr>
                        <a:t>Note that</a:t>
                      </a:r>
                      <a:endParaRPr sz="1200" u="sng" cap="none" strike="noStrike">
                        <a:solidFill>
                          <a:srgbClr val="98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rPr lang="en" sz="1200" u="none" cap="none" strike="noStrike">
                          <a:latin typeface="Bree Serif"/>
                          <a:ea typeface="Bree Serif"/>
                          <a:cs typeface="Bree Serif"/>
                          <a:sym typeface="Bree Serif"/>
                        </a:rPr>
                        <a:t> any increase in Peripheral Resistance will eventually increase the arterial blood pressure</a:t>
                      </a:r>
                      <a:endParaRPr sz="1200" u="none" cap="none" strike="noStrike">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Bree Serif"/>
                        <a:ea typeface="Bree Serif"/>
                        <a:cs typeface="Bree Serif"/>
                        <a:sym typeface="Bree Serif"/>
                      </a:endParaRPr>
                    </a:p>
                  </a:txBody>
                  <a:tcPr marT="91425" marB="91425" marR="91425" marL="91425">
                    <a:lnL cap="flat" cmpd="sng" w="9525">
                      <a:solidFill>
                        <a:srgbClr val="D05C5C"/>
                      </a:solidFill>
                      <a:prstDash val="dash"/>
                      <a:round/>
                      <a:headEnd len="sm" w="sm" type="none"/>
                      <a:tailEnd len="sm" w="sm" type="none"/>
                    </a:lnL>
                    <a:lnR cap="flat" cmpd="sng" w="9525">
                      <a:solidFill>
                        <a:srgbClr val="D05C5C"/>
                      </a:solidFill>
                      <a:prstDash val="dash"/>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latin typeface="Bree Serif"/>
                          <a:ea typeface="Bree Serif"/>
                          <a:cs typeface="Bree Serif"/>
                          <a:sym typeface="Bree Serif"/>
                        </a:rPr>
                        <a:t>Depends on:  </a:t>
                      </a:r>
                      <a:endParaRPr sz="1200" u="none" cap="none" strike="noStrike">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rPr lang="en" sz="1200" u="none" cap="none" strike="noStrike">
                          <a:latin typeface="Bree Serif"/>
                          <a:ea typeface="Bree Serif"/>
                          <a:cs typeface="Bree Serif"/>
                          <a:sym typeface="Bree Serif"/>
                        </a:rPr>
                        <a:t>1- Fluid intake </a:t>
                      </a:r>
                      <a:endParaRPr sz="1200" u="none" cap="none" strike="noStrike">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rPr lang="en" sz="1200" u="none" cap="none" strike="noStrike">
                          <a:latin typeface="Bree Serif"/>
                          <a:ea typeface="Bree Serif"/>
                          <a:cs typeface="Bree Serif"/>
                          <a:sym typeface="Bree Serif"/>
                        </a:rPr>
                        <a:t> 2- Fluid loss </a:t>
                      </a:r>
                      <a:endParaRPr sz="1200" u="none" cap="none" strike="noStrike">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rPr lang="en" sz="1200" u="none" cap="none" strike="noStrike">
                          <a:latin typeface="Bree Serif"/>
                          <a:ea typeface="Bree Serif"/>
                          <a:cs typeface="Bree Serif"/>
                          <a:sym typeface="Bree Serif"/>
                        </a:rPr>
                        <a:t> </a:t>
                      </a:r>
                      <a:r>
                        <a:rPr lang="en" sz="1200" u="sng" cap="none" strike="noStrike">
                          <a:solidFill>
                            <a:srgbClr val="980000"/>
                          </a:solidFill>
                          <a:latin typeface="Bree Serif"/>
                          <a:ea typeface="Bree Serif"/>
                          <a:cs typeface="Bree Serif"/>
                          <a:sym typeface="Bree Serif"/>
                        </a:rPr>
                        <a:t>Note that</a:t>
                      </a:r>
                      <a:r>
                        <a:rPr lang="en" sz="1200" u="none" cap="none" strike="noStrike">
                          <a:latin typeface="Bree Serif"/>
                          <a:ea typeface="Bree Serif"/>
                          <a:cs typeface="Bree Serif"/>
                          <a:sym typeface="Bree Serif"/>
                        </a:rPr>
                        <a:t> </a:t>
                      </a:r>
                      <a:endParaRPr sz="1200" u="none" cap="none" strike="noStrike">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rPr lang="en" sz="1200" u="none" cap="none" strike="noStrike">
                          <a:latin typeface="Bree Serif"/>
                          <a:ea typeface="Bree Serif"/>
                          <a:cs typeface="Bree Serif"/>
                          <a:sym typeface="Bree Serif"/>
                        </a:rPr>
                        <a:t>any increase the Blood volume will eventually increase the arterial blood pressure</a:t>
                      </a:r>
                      <a:endParaRPr sz="1200" u="none" cap="none" strike="noStrike">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D05C5C"/>
                      </a:solidFill>
                      <a:prstDash val="dash"/>
                      <a:round/>
                      <a:headEnd len="sm" w="sm" type="none"/>
                      <a:tailEnd len="sm" w="sm" type="none"/>
                    </a:lnL>
                    <a:lnR cap="flat" cmpd="sng" w="9525">
                      <a:solidFill>
                        <a:srgbClr val="D05C5C"/>
                      </a:solidFill>
                      <a:prstDash val="dash"/>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tcPr>
                </a:tc>
              </a:tr>
            </a:tbl>
          </a:graphicData>
        </a:graphic>
      </p:graphicFrame>
      <p:sp>
        <p:nvSpPr>
          <p:cNvPr id="538" name="Google Shape;538;p42"/>
          <p:cNvSpPr/>
          <p:nvPr/>
        </p:nvSpPr>
        <p:spPr>
          <a:xfrm>
            <a:off x="6013175" y="732888"/>
            <a:ext cx="2842800" cy="7116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666666"/>
                </a:solidFill>
                <a:latin typeface="Bree Serif"/>
                <a:ea typeface="Bree Serif"/>
                <a:cs typeface="Bree Serif"/>
                <a:sym typeface="Bree Serif"/>
              </a:rPr>
              <a:t>team 436: If one of these factors are missing then there will be 1. Cardiac Output (Flow) NO blood pressure.</a:t>
            </a:r>
            <a:endParaRPr b="0" i="0" sz="1000" u="none" cap="none" strike="noStrike">
              <a:solidFill>
                <a:srgbClr val="666666"/>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666666"/>
              </a:solidFill>
              <a:latin typeface="Bree Serif"/>
              <a:ea typeface="Bree Serif"/>
              <a:cs typeface="Bree Serif"/>
              <a:sym typeface="Bree Serif"/>
            </a:endParaRPr>
          </a:p>
        </p:txBody>
      </p:sp>
      <p:sp>
        <p:nvSpPr>
          <p:cNvPr id="539" name="Google Shape;539;p42"/>
          <p:cNvSpPr txBox="1"/>
          <p:nvPr/>
        </p:nvSpPr>
        <p:spPr>
          <a:xfrm>
            <a:off x="4532932" y="4796173"/>
            <a:ext cx="4511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666666"/>
                </a:solidFill>
                <a:latin typeface="Bree Serif"/>
                <a:ea typeface="Bree Serif"/>
                <a:cs typeface="Bree Serif"/>
                <a:sym typeface="Bree Serif"/>
              </a:rPr>
              <a:t>أي تغيير في أحد هذه العوامل سوف يؤدي إلى التأثير على ضغط الدم</a:t>
            </a:r>
            <a:endParaRPr b="0" i="0" sz="1400" u="none" cap="none" strike="noStrike">
              <a:solidFill>
                <a:srgbClr val="666666"/>
              </a:solidFill>
              <a:latin typeface="Bree Serif"/>
              <a:ea typeface="Bree Serif"/>
              <a:cs typeface="Bree Serif"/>
              <a:sym typeface="Bree Serif"/>
            </a:endParaRPr>
          </a:p>
        </p:txBody>
      </p:sp>
      <p:sp>
        <p:nvSpPr>
          <p:cNvPr id="540" name="Google Shape;540;p42"/>
          <p:cNvSpPr/>
          <p:nvPr/>
        </p:nvSpPr>
        <p:spPr>
          <a:xfrm>
            <a:off x="2118690" y="1156182"/>
            <a:ext cx="1003800" cy="288300"/>
          </a:xfrm>
          <a:prstGeom prst="ellipse">
            <a:avLst/>
          </a:prstGeom>
          <a:solidFill>
            <a:srgbClr val="FFFFFF"/>
          </a:solidFill>
          <a:ln cap="flat" cmpd="sng" w="9525">
            <a:solidFill>
              <a:srgbClr val="D05C5C"/>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Arial"/>
                <a:ea typeface="Arial"/>
                <a:cs typeface="Arial"/>
                <a:sym typeface="Arial"/>
              </a:rPr>
              <a:t>Co</a:t>
            </a:r>
            <a:endParaRPr b="1" i="0" sz="1400" u="none" cap="none" strike="noStrike">
              <a:solidFill>
                <a:srgbClr val="000000"/>
              </a:solidFill>
              <a:latin typeface="Arial"/>
              <a:ea typeface="Arial"/>
              <a:cs typeface="Arial"/>
              <a:sym typeface="Arial"/>
            </a:endParaRPr>
          </a:p>
        </p:txBody>
      </p:sp>
      <p:sp>
        <p:nvSpPr>
          <p:cNvPr id="541" name="Google Shape;541;p42"/>
          <p:cNvSpPr/>
          <p:nvPr/>
        </p:nvSpPr>
        <p:spPr>
          <a:xfrm>
            <a:off x="4137122" y="1156191"/>
            <a:ext cx="1003800" cy="288300"/>
          </a:xfrm>
          <a:prstGeom prst="ellipse">
            <a:avLst/>
          </a:prstGeom>
          <a:solidFill>
            <a:srgbClr val="FFFFFF"/>
          </a:solidFill>
          <a:ln cap="flat" cmpd="sng" w="9525">
            <a:solidFill>
              <a:srgbClr val="D05C5C"/>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Arial"/>
                <a:ea typeface="Arial"/>
                <a:cs typeface="Arial"/>
                <a:sym typeface="Arial"/>
              </a:rPr>
              <a:t>PR</a:t>
            </a:r>
            <a:endParaRPr b="1" i="0" sz="1400" u="none" cap="none" strike="noStrike">
              <a:solidFill>
                <a:srgbClr val="000000"/>
              </a:solidFill>
              <a:latin typeface="Arial"/>
              <a:ea typeface="Arial"/>
              <a:cs typeface="Arial"/>
              <a:sym typeface="Arial"/>
            </a:endParaRPr>
          </a:p>
        </p:txBody>
      </p:sp>
      <p:sp>
        <p:nvSpPr>
          <p:cNvPr id="542" name="Google Shape;542;p42"/>
          <p:cNvSpPr/>
          <p:nvPr/>
        </p:nvSpPr>
        <p:spPr>
          <a:xfrm>
            <a:off x="507035" y="1156194"/>
            <a:ext cx="1003800" cy="288300"/>
          </a:xfrm>
          <a:prstGeom prst="ellipse">
            <a:avLst/>
          </a:prstGeom>
          <a:solidFill>
            <a:srgbClr val="FFFFFF"/>
          </a:solidFill>
          <a:ln cap="flat" cmpd="sng" w="9525">
            <a:solidFill>
              <a:srgbClr val="D05C5C"/>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Arial"/>
                <a:ea typeface="Arial"/>
                <a:cs typeface="Arial"/>
                <a:sym typeface="Arial"/>
              </a:rPr>
              <a:t>MAP</a:t>
            </a:r>
            <a:endParaRPr b="1" i="0" sz="14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sp>
        <p:nvSpPr>
          <p:cNvPr id="547" name="Google Shape;547;p43"/>
          <p:cNvSpPr txBox="1"/>
          <p:nvPr>
            <p:ph type="title"/>
          </p:nvPr>
        </p:nvSpPr>
        <p:spPr>
          <a:xfrm>
            <a:off x="118537" y="161056"/>
            <a:ext cx="3998700" cy="605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b="1" lang="en" sz="2500">
                <a:solidFill>
                  <a:srgbClr val="D05C5C"/>
                </a:solidFill>
                <a:latin typeface="Bree Serif"/>
                <a:ea typeface="Bree Serif"/>
                <a:cs typeface="Bree Serif"/>
                <a:sym typeface="Bree Serif"/>
              </a:rPr>
              <a:t>The Cardiac Output (CO)</a:t>
            </a:r>
            <a:endParaRPr b="1" sz="2500">
              <a:solidFill>
                <a:srgbClr val="D05C5C"/>
              </a:solidFill>
              <a:latin typeface="Bree Serif"/>
              <a:ea typeface="Bree Serif"/>
              <a:cs typeface="Bree Serif"/>
              <a:sym typeface="Bree Serif"/>
            </a:endParaRPr>
          </a:p>
          <a:p>
            <a:pPr indent="0" lvl="0" marL="0" rtl="0" algn="l">
              <a:lnSpc>
                <a:spcPct val="100000"/>
              </a:lnSpc>
              <a:spcBef>
                <a:spcPts val="0"/>
              </a:spcBef>
              <a:spcAft>
                <a:spcPts val="0"/>
              </a:spcAft>
              <a:buSzPts val="990"/>
              <a:buNone/>
            </a:pPr>
            <a:r>
              <a:t/>
            </a:r>
            <a:endParaRPr b="1" sz="2500">
              <a:solidFill>
                <a:srgbClr val="D05C5C"/>
              </a:solidFill>
              <a:latin typeface="Bree Serif"/>
              <a:ea typeface="Bree Serif"/>
              <a:cs typeface="Bree Serif"/>
              <a:sym typeface="Bree Serif"/>
            </a:endParaRPr>
          </a:p>
          <a:p>
            <a:pPr indent="0" lvl="0" marL="0" rtl="0" algn="l">
              <a:lnSpc>
                <a:spcPct val="100000"/>
              </a:lnSpc>
              <a:spcBef>
                <a:spcPts val="0"/>
              </a:spcBef>
              <a:spcAft>
                <a:spcPts val="0"/>
              </a:spcAft>
              <a:buSzPts val="990"/>
              <a:buNone/>
            </a:pPr>
            <a:r>
              <a:t/>
            </a:r>
            <a:endParaRPr b="1" sz="2500">
              <a:solidFill>
                <a:srgbClr val="D05C5C"/>
              </a:solidFill>
              <a:latin typeface="Bree Serif"/>
              <a:ea typeface="Bree Serif"/>
              <a:cs typeface="Bree Serif"/>
              <a:sym typeface="Bree Serif"/>
            </a:endParaRPr>
          </a:p>
          <a:p>
            <a:pPr indent="0" lvl="0" marL="0" rtl="0" algn="l">
              <a:lnSpc>
                <a:spcPct val="100000"/>
              </a:lnSpc>
              <a:spcBef>
                <a:spcPts val="0"/>
              </a:spcBef>
              <a:spcAft>
                <a:spcPts val="0"/>
              </a:spcAft>
              <a:buSzPts val="990"/>
              <a:buNone/>
            </a:pPr>
            <a:r>
              <a:t/>
            </a:r>
            <a:endParaRPr b="1" sz="2500">
              <a:solidFill>
                <a:srgbClr val="D05C5C"/>
              </a:solidFill>
              <a:latin typeface="Bree Serif"/>
              <a:ea typeface="Bree Serif"/>
              <a:cs typeface="Bree Serif"/>
              <a:sym typeface="Bree Serif"/>
            </a:endParaRPr>
          </a:p>
        </p:txBody>
      </p:sp>
      <p:sp>
        <p:nvSpPr>
          <p:cNvPr id="548" name="Google Shape;548;p43"/>
          <p:cNvSpPr txBox="1"/>
          <p:nvPr>
            <p:ph type="title"/>
          </p:nvPr>
        </p:nvSpPr>
        <p:spPr>
          <a:xfrm>
            <a:off x="214225" y="1703076"/>
            <a:ext cx="7907700" cy="552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b="1" lang="en" sz="2500">
                <a:solidFill>
                  <a:srgbClr val="D05C5C"/>
                </a:solidFill>
                <a:latin typeface="Bree Serif"/>
                <a:ea typeface="Bree Serif"/>
                <a:cs typeface="Bree Serif"/>
                <a:sym typeface="Bree Serif"/>
              </a:rPr>
              <a:t>Variables affecting Stroke Volume &amp; Heart rate  </a:t>
            </a:r>
            <a:endParaRPr b="1" sz="2500">
              <a:solidFill>
                <a:srgbClr val="D05C5C"/>
              </a:solidFill>
              <a:latin typeface="Bree Serif"/>
              <a:ea typeface="Bree Serif"/>
              <a:cs typeface="Bree Serif"/>
              <a:sym typeface="Bree Serif"/>
            </a:endParaRPr>
          </a:p>
          <a:p>
            <a:pPr indent="0" lvl="0" marL="0" rtl="0" algn="l">
              <a:lnSpc>
                <a:spcPct val="100000"/>
              </a:lnSpc>
              <a:spcBef>
                <a:spcPts val="0"/>
              </a:spcBef>
              <a:spcAft>
                <a:spcPts val="0"/>
              </a:spcAft>
              <a:buSzPts val="990"/>
              <a:buNone/>
            </a:pPr>
            <a:r>
              <a:t/>
            </a:r>
            <a:endParaRPr b="1" sz="2500">
              <a:solidFill>
                <a:srgbClr val="D05C5C"/>
              </a:solidFill>
              <a:latin typeface="Bree Serif"/>
              <a:ea typeface="Bree Serif"/>
              <a:cs typeface="Bree Serif"/>
              <a:sym typeface="Bree Serif"/>
            </a:endParaRPr>
          </a:p>
          <a:p>
            <a:pPr indent="0" lvl="0" marL="0" rtl="0" algn="l">
              <a:lnSpc>
                <a:spcPct val="100000"/>
              </a:lnSpc>
              <a:spcBef>
                <a:spcPts val="0"/>
              </a:spcBef>
              <a:spcAft>
                <a:spcPts val="0"/>
              </a:spcAft>
              <a:buSzPts val="990"/>
              <a:buNone/>
            </a:pPr>
            <a:r>
              <a:t/>
            </a:r>
            <a:endParaRPr b="1" sz="2500">
              <a:solidFill>
                <a:srgbClr val="D05C5C"/>
              </a:solidFill>
              <a:latin typeface="Bree Serif"/>
              <a:ea typeface="Bree Serif"/>
              <a:cs typeface="Bree Serif"/>
              <a:sym typeface="Bree Serif"/>
            </a:endParaRPr>
          </a:p>
          <a:p>
            <a:pPr indent="0" lvl="0" marL="0" rtl="0" algn="l">
              <a:lnSpc>
                <a:spcPct val="100000"/>
              </a:lnSpc>
              <a:spcBef>
                <a:spcPts val="0"/>
              </a:spcBef>
              <a:spcAft>
                <a:spcPts val="0"/>
              </a:spcAft>
              <a:buSzPts val="990"/>
              <a:buNone/>
            </a:pPr>
            <a:r>
              <a:t/>
            </a:r>
            <a:endParaRPr b="1" sz="2500">
              <a:solidFill>
                <a:srgbClr val="D05C5C"/>
              </a:solidFill>
              <a:latin typeface="Bree Serif"/>
              <a:ea typeface="Bree Serif"/>
              <a:cs typeface="Bree Serif"/>
              <a:sym typeface="Bree Serif"/>
            </a:endParaRPr>
          </a:p>
        </p:txBody>
      </p:sp>
      <p:sp>
        <p:nvSpPr>
          <p:cNvPr id="549" name="Google Shape;549;p43"/>
          <p:cNvSpPr/>
          <p:nvPr/>
        </p:nvSpPr>
        <p:spPr>
          <a:xfrm>
            <a:off x="3122400" y="2758325"/>
            <a:ext cx="2487600" cy="950100"/>
          </a:xfrm>
          <a:prstGeom prst="roundRect">
            <a:avLst>
              <a:gd fmla="val 16667" name="adj"/>
            </a:avLst>
          </a:prstGeom>
          <a:solidFill>
            <a:schemeClr val="lt2"/>
          </a:solidFill>
          <a:ln cap="flat" cmpd="sng" w="9525">
            <a:solidFill>
              <a:srgbClr val="D05C5C"/>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rgbClr val="000000"/>
                </a:solidFill>
                <a:latin typeface="Bree Serif"/>
                <a:ea typeface="Bree Serif"/>
                <a:cs typeface="Bree Serif"/>
                <a:sym typeface="Bree Serif"/>
              </a:rPr>
              <a:t>Ventricular End- Diastolic Volume (EDV), which is affected by the Autonomic Preload (Venous  Return)</a:t>
            </a:r>
            <a:endParaRPr b="1" i="0" sz="12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000000"/>
              </a:solidFill>
              <a:latin typeface="Bree Serif"/>
              <a:ea typeface="Bree Serif"/>
              <a:cs typeface="Bree Serif"/>
              <a:sym typeface="Bree Serif"/>
            </a:endParaRPr>
          </a:p>
        </p:txBody>
      </p:sp>
      <p:sp>
        <p:nvSpPr>
          <p:cNvPr id="550" name="Google Shape;550;p43"/>
          <p:cNvSpPr txBox="1"/>
          <p:nvPr>
            <p:ph idx="1" type="body"/>
          </p:nvPr>
        </p:nvSpPr>
        <p:spPr>
          <a:xfrm>
            <a:off x="429000" y="2255000"/>
            <a:ext cx="6412200" cy="372600"/>
          </a:xfrm>
          <a:prstGeom prst="rect">
            <a:avLst/>
          </a:prstGeom>
          <a:noFill/>
          <a:ln>
            <a:noFill/>
          </a:ln>
        </p:spPr>
        <p:txBody>
          <a:bodyPr anchorCtr="0" anchor="t" bIns="91425" lIns="91425" spcFirstLastPara="1" rIns="91425" wrap="square" tIns="91425">
            <a:normAutofit/>
          </a:bodyPr>
          <a:lstStyle/>
          <a:p>
            <a:pPr indent="-304800" lvl="0" marL="457200" rtl="0" algn="l">
              <a:lnSpc>
                <a:spcPct val="100000"/>
              </a:lnSpc>
              <a:spcBef>
                <a:spcPts val="0"/>
              </a:spcBef>
              <a:spcAft>
                <a:spcPts val="0"/>
              </a:spcAft>
              <a:buClr>
                <a:schemeClr val="dk1"/>
              </a:buClr>
              <a:buSzPts val="1200"/>
              <a:buFont typeface="Bree Serif"/>
              <a:buChar char="●"/>
            </a:pPr>
            <a:r>
              <a:rPr b="1" lang="en" sz="1200">
                <a:solidFill>
                  <a:schemeClr val="dk1"/>
                </a:solidFill>
                <a:latin typeface="Bree Serif"/>
                <a:ea typeface="Bree Serif"/>
                <a:cs typeface="Bree Serif"/>
                <a:sym typeface="Bree Serif"/>
              </a:rPr>
              <a:t>Any factor that affects these parameters will affect the CO.</a:t>
            </a:r>
            <a:endParaRPr b="1" sz="1200">
              <a:solidFill>
                <a:schemeClr val="dk1"/>
              </a:solidFill>
              <a:latin typeface="Bree Serif"/>
              <a:ea typeface="Bree Serif"/>
              <a:cs typeface="Bree Serif"/>
              <a:sym typeface="Bree Serif"/>
            </a:endParaRPr>
          </a:p>
        </p:txBody>
      </p:sp>
      <p:sp>
        <p:nvSpPr>
          <p:cNvPr id="551" name="Google Shape;551;p43"/>
          <p:cNvSpPr/>
          <p:nvPr/>
        </p:nvSpPr>
        <p:spPr>
          <a:xfrm>
            <a:off x="5815800" y="2571755"/>
            <a:ext cx="2487600" cy="605400"/>
          </a:xfrm>
          <a:prstGeom prst="roundRect">
            <a:avLst>
              <a:gd fmla="val 16667" name="adj"/>
            </a:avLst>
          </a:prstGeom>
          <a:solidFill>
            <a:schemeClr val="lt2"/>
          </a:solidFill>
          <a:ln cap="flat" cmpd="sng" w="9525">
            <a:solidFill>
              <a:srgbClr val="D05C5C"/>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rgbClr val="000000"/>
                </a:solidFill>
                <a:latin typeface="Bree Serif"/>
                <a:ea typeface="Bree Serif"/>
                <a:cs typeface="Bree Serif"/>
                <a:sym typeface="Bree Serif"/>
              </a:rPr>
              <a:t>Contractility </a:t>
            </a:r>
            <a:endParaRPr b="1" i="0" sz="1200" u="none" cap="none" strike="noStrike">
              <a:solidFill>
                <a:srgbClr val="000000"/>
              </a:solidFill>
              <a:latin typeface="Bree Serif"/>
              <a:ea typeface="Bree Serif"/>
              <a:cs typeface="Bree Serif"/>
              <a:sym typeface="Bree Serif"/>
            </a:endParaRPr>
          </a:p>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rgbClr val="000000"/>
                </a:solidFill>
                <a:latin typeface="Bree Serif"/>
                <a:ea typeface="Bree Serif"/>
                <a:cs typeface="Bree Serif"/>
                <a:sym typeface="Bree Serif"/>
              </a:rPr>
              <a:t>(Myocardial function)</a:t>
            </a:r>
            <a:endParaRPr b="1" i="0" sz="1200" u="none" cap="none" strike="noStrike">
              <a:solidFill>
                <a:srgbClr val="000000"/>
              </a:solidFill>
              <a:latin typeface="Bree Serif"/>
              <a:ea typeface="Bree Serif"/>
              <a:cs typeface="Bree Serif"/>
              <a:sym typeface="Bree Serif"/>
            </a:endParaRPr>
          </a:p>
        </p:txBody>
      </p:sp>
      <p:sp>
        <p:nvSpPr>
          <p:cNvPr id="552" name="Google Shape;552;p43"/>
          <p:cNvSpPr/>
          <p:nvPr/>
        </p:nvSpPr>
        <p:spPr>
          <a:xfrm>
            <a:off x="5815800" y="3242825"/>
            <a:ext cx="2487600" cy="605400"/>
          </a:xfrm>
          <a:prstGeom prst="roundRect">
            <a:avLst>
              <a:gd fmla="val 16667" name="adj"/>
            </a:avLst>
          </a:prstGeom>
          <a:solidFill>
            <a:schemeClr val="lt2"/>
          </a:solidFill>
          <a:ln cap="flat" cmpd="sng" w="9525">
            <a:solidFill>
              <a:srgbClr val="D05C5C"/>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rgbClr val="000000"/>
                </a:solidFill>
                <a:latin typeface="Bree Serif"/>
                <a:ea typeface="Bree Serif"/>
                <a:cs typeface="Bree Serif"/>
                <a:sym typeface="Bree Serif"/>
              </a:rPr>
              <a:t>Afterload (Peripheral Resistance)</a:t>
            </a:r>
            <a:endParaRPr b="1" i="0" sz="1200" u="none" cap="none" strike="noStrike">
              <a:solidFill>
                <a:srgbClr val="000000"/>
              </a:solidFill>
              <a:latin typeface="Bree Serif"/>
              <a:ea typeface="Bree Serif"/>
              <a:cs typeface="Bree Serif"/>
              <a:sym typeface="Bree Serif"/>
            </a:endParaRPr>
          </a:p>
        </p:txBody>
      </p:sp>
      <p:sp>
        <p:nvSpPr>
          <p:cNvPr id="553" name="Google Shape;553;p43"/>
          <p:cNvSpPr/>
          <p:nvPr/>
        </p:nvSpPr>
        <p:spPr>
          <a:xfrm>
            <a:off x="3172763" y="4261188"/>
            <a:ext cx="2487600" cy="552000"/>
          </a:xfrm>
          <a:prstGeom prst="roundRect">
            <a:avLst>
              <a:gd fmla="val 16667" name="adj"/>
            </a:avLst>
          </a:prstGeom>
          <a:solidFill>
            <a:schemeClr val="lt2"/>
          </a:solidFill>
          <a:ln cap="flat" cmpd="sng" w="9525">
            <a:solidFill>
              <a:srgbClr val="D05C5C"/>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rgbClr val="000000"/>
                </a:solidFill>
                <a:latin typeface="Bree Serif"/>
                <a:ea typeface="Bree Serif"/>
                <a:cs typeface="Bree Serif"/>
                <a:sym typeface="Bree Serif"/>
              </a:rPr>
              <a:t>Autonomic Innervation</a:t>
            </a:r>
            <a:endParaRPr b="1" i="0" sz="1200" u="none" cap="none" strike="noStrike">
              <a:solidFill>
                <a:srgbClr val="000000"/>
              </a:solidFill>
              <a:latin typeface="Bree Serif"/>
              <a:ea typeface="Bree Serif"/>
              <a:cs typeface="Bree Serif"/>
              <a:sym typeface="Bree Serif"/>
            </a:endParaRPr>
          </a:p>
        </p:txBody>
      </p:sp>
      <p:sp>
        <p:nvSpPr>
          <p:cNvPr id="554" name="Google Shape;554;p43"/>
          <p:cNvSpPr/>
          <p:nvPr/>
        </p:nvSpPr>
        <p:spPr>
          <a:xfrm>
            <a:off x="5916561" y="4261188"/>
            <a:ext cx="2487600" cy="552000"/>
          </a:xfrm>
          <a:prstGeom prst="roundRect">
            <a:avLst>
              <a:gd fmla="val 16667" name="adj"/>
            </a:avLst>
          </a:prstGeom>
          <a:solidFill>
            <a:schemeClr val="lt2"/>
          </a:solidFill>
          <a:ln cap="flat" cmpd="sng" w="9525">
            <a:solidFill>
              <a:srgbClr val="D05C5C"/>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rgbClr val="000000"/>
                </a:solidFill>
                <a:latin typeface="Bree Serif"/>
                <a:ea typeface="Bree Serif"/>
                <a:cs typeface="Bree Serif"/>
                <a:sym typeface="Bree Serif"/>
              </a:rPr>
              <a:t>Hormones/ Drugs</a:t>
            </a:r>
            <a:endParaRPr b="1" i="0" sz="1200" u="none" cap="none" strike="noStrike">
              <a:solidFill>
                <a:srgbClr val="000000"/>
              </a:solidFill>
              <a:latin typeface="Bree Serif"/>
              <a:ea typeface="Bree Serif"/>
              <a:cs typeface="Bree Serif"/>
              <a:sym typeface="Bree Serif"/>
            </a:endParaRPr>
          </a:p>
        </p:txBody>
      </p:sp>
      <p:sp>
        <p:nvSpPr>
          <p:cNvPr id="555" name="Google Shape;555;p43"/>
          <p:cNvSpPr txBox="1"/>
          <p:nvPr>
            <p:ph idx="1" type="body"/>
          </p:nvPr>
        </p:nvSpPr>
        <p:spPr>
          <a:xfrm>
            <a:off x="118525" y="650050"/>
            <a:ext cx="8099100" cy="1143000"/>
          </a:xfrm>
          <a:prstGeom prst="rect">
            <a:avLst/>
          </a:prstGeom>
          <a:noFill/>
          <a:ln>
            <a:noFill/>
          </a:ln>
        </p:spPr>
        <p:txBody>
          <a:bodyPr anchorCtr="0" anchor="t" bIns="91425" lIns="91425" spcFirstLastPara="1" rIns="91425" wrap="square" tIns="91425">
            <a:normAutofit/>
          </a:bodyPr>
          <a:lstStyle/>
          <a:p>
            <a:pPr indent="-304800" lvl="0" marL="457200" rtl="0" algn="l">
              <a:lnSpc>
                <a:spcPct val="100000"/>
              </a:lnSpc>
              <a:spcBef>
                <a:spcPts val="0"/>
              </a:spcBef>
              <a:spcAft>
                <a:spcPts val="0"/>
              </a:spcAft>
              <a:buClr>
                <a:schemeClr val="dk1"/>
              </a:buClr>
              <a:buSzPts val="1200"/>
              <a:buFont typeface="Bree Serif"/>
              <a:buChar char="●"/>
            </a:pPr>
            <a:r>
              <a:rPr b="1" lang="en" sz="1200">
                <a:solidFill>
                  <a:schemeClr val="dk1"/>
                </a:solidFill>
                <a:latin typeface="Bree Serif"/>
                <a:ea typeface="Bree Serif"/>
                <a:cs typeface="Bree Serif"/>
                <a:sym typeface="Bree Serif"/>
              </a:rPr>
              <a:t>is the volume of blood pumped by the ventricle </a:t>
            </a:r>
            <a:r>
              <a:rPr b="1" lang="en" sz="1200">
                <a:solidFill>
                  <a:srgbClr val="FF0000"/>
                </a:solidFill>
                <a:latin typeface="Bree Serif"/>
                <a:ea typeface="Bree Serif"/>
                <a:cs typeface="Bree Serif"/>
                <a:sym typeface="Bree Serif"/>
              </a:rPr>
              <a:t>per minute.</a:t>
            </a:r>
            <a:r>
              <a:rPr b="1" lang="en" sz="1200">
                <a:solidFill>
                  <a:schemeClr val="dk1"/>
                </a:solidFill>
                <a:latin typeface="Bree Serif"/>
                <a:ea typeface="Bree Serif"/>
                <a:cs typeface="Bree Serif"/>
                <a:sym typeface="Bree Serif"/>
              </a:rPr>
              <a:t>.</a:t>
            </a:r>
            <a:endParaRPr b="1" sz="1200">
              <a:solidFill>
                <a:schemeClr val="dk1"/>
              </a:solidFill>
              <a:latin typeface="Bree Serif"/>
              <a:ea typeface="Bree Serif"/>
              <a:cs typeface="Bree Serif"/>
              <a:sym typeface="Bree Serif"/>
            </a:endParaRPr>
          </a:p>
          <a:p>
            <a:pPr indent="-304800" lvl="0" marL="457200" rtl="0" algn="l">
              <a:lnSpc>
                <a:spcPct val="100000"/>
              </a:lnSpc>
              <a:spcBef>
                <a:spcPts val="0"/>
              </a:spcBef>
              <a:spcAft>
                <a:spcPts val="0"/>
              </a:spcAft>
              <a:buClr>
                <a:schemeClr val="dk1"/>
              </a:buClr>
              <a:buSzPts val="1200"/>
              <a:buFont typeface="Bree Serif"/>
              <a:buChar char="●"/>
            </a:pPr>
            <a:r>
              <a:rPr b="1" lang="en" sz="1200">
                <a:solidFill>
                  <a:schemeClr val="dk1"/>
                </a:solidFill>
                <a:latin typeface="Bree Serif"/>
                <a:ea typeface="Bree Serif"/>
                <a:cs typeface="Bree Serif"/>
                <a:sym typeface="Bree Serif"/>
              </a:rPr>
              <a:t>CO </a:t>
            </a:r>
            <a:r>
              <a:rPr lang="en" sz="1200">
                <a:solidFill>
                  <a:schemeClr val="dk1"/>
                </a:solidFill>
                <a:latin typeface="Bree Serif"/>
                <a:ea typeface="Bree Serif"/>
                <a:cs typeface="Bree Serif"/>
                <a:sym typeface="Bree Serif"/>
              </a:rPr>
              <a:t>is expressed in L/min.</a:t>
            </a:r>
            <a:endParaRPr sz="1200">
              <a:solidFill>
                <a:schemeClr val="dk1"/>
              </a:solidFill>
              <a:latin typeface="Bree Serif"/>
              <a:ea typeface="Bree Serif"/>
              <a:cs typeface="Bree Serif"/>
              <a:sym typeface="Bree Serif"/>
            </a:endParaRPr>
          </a:p>
          <a:p>
            <a:pPr indent="-304800" lvl="0" marL="457200" rtl="0" algn="l">
              <a:lnSpc>
                <a:spcPct val="100000"/>
              </a:lnSpc>
              <a:spcBef>
                <a:spcPts val="0"/>
              </a:spcBef>
              <a:spcAft>
                <a:spcPts val="0"/>
              </a:spcAft>
              <a:buClr>
                <a:schemeClr val="dk1"/>
              </a:buClr>
              <a:buSzPts val="1200"/>
              <a:buFont typeface="Bree Serif"/>
              <a:buChar char="●"/>
            </a:pPr>
            <a:r>
              <a:rPr b="1" lang="en" sz="1200">
                <a:solidFill>
                  <a:schemeClr val="dk1"/>
                </a:solidFill>
                <a:latin typeface="Bree Serif"/>
                <a:ea typeface="Bree Serif"/>
                <a:cs typeface="Bree Serif"/>
                <a:sym typeface="Bree Serif"/>
              </a:rPr>
              <a:t>At rest, CO is 4-6 L/min ( 5 L/min)</a:t>
            </a:r>
            <a:r>
              <a:rPr lang="en" sz="1200">
                <a:solidFill>
                  <a:schemeClr val="dk1"/>
                </a:solidFill>
                <a:latin typeface="Bree Serif"/>
                <a:ea typeface="Bree Serif"/>
                <a:cs typeface="Bree Serif"/>
                <a:sym typeface="Bree Serif"/>
              </a:rPr>
              <a:t>, in healthy adults, when the HR = 70 bpm</a:t>
            </a:r>
            <a:endParaRPr sz="1200">
              <a:solidFill>
                <a:schemeClr val="dk1"/>
              </a:solidFill>
              <a:latin typeface="Bree Serif"/>
              <a:ea typeface="Bree Serif"/>
              <a:cs typeface="Bree Serif"/>
              <a:sym typeface="Bree Serif"/>
            </a:endParaRPr>
          </a:p>
          <a:p>
            <a:pPr indent="-304800" lvl="0" marL="457200" rtl="0" algn="l">
              <a:lnSpc>
                <a:spcPct val="100000"/>
              </a:lnSpc>
              <a:spcBef>
                <a:spcPts val="0"/>
              </a:spcBef>
              <a:spcAft>
                <a:spcPts val="0"/>
              </a:spcAft>
              <a:buClr>
                <a:schemeClr val="dk1"/>
              </a:buClr>
              <a:buSzPts val="1200"/>
              <a:buFont typeface="Bree Serif"/>
              <a:buChar char="●"/>
            </a:pPr>
            <a:r>
              <a:rPr lang="en" sz="1200">
                <a:solidFill>
                  <a:schemeClr val="dk1"/>
                </a:solidFill>
                <a:latin typeface="Bree Serif"/>
                <a:ea typeface="Bree Serif"/>
                <a:cs typeface="Bree Serif"/>
                <a:sym typeface="Bree Serif"/>
              </a:rPr>
              <a:t>Since normal total </a:t>
            </a:r>
            <a:r>
              <a:rPr b="1" lang="en" sz="1200">
                <a:solidFill>
                  <a:schemeClr val="dk1"/>
                </a:solidFill>
                <a:latin typeface="Bree Serif"/>
                <a:ea typeface="Bree Serif"/>
                <a:cs typeface="Bree Serif"/>
                <a:sym typeface="Bree Serif"/>
              </a:rPr>
              <a:t>adult resting blood volume  5 L</a:t>
            </a:r>
            <a:r>
              <a:rPr lang="en" sz="1200">
                <a:solidFill>
                  <a:schemeClr val="dk1"/>
                </a:solidFill>
                <a:latin typeface="Bree Serif"/>
                <a:ea typeface="Bree Serif"/>
                <a:cs typeface="Bree Serif"/>
                <a:sym typeface="Bree Serif"/>
              </a:rPr>
              <a:t>, the blood  volume circulates through the body once each minute.</a:t>
            </a:r>
            <a:endParaRPr sz="1200">
              <a:solidFill>
                <a:schemeClr val="dk1"/>
              </a:solidFill>
              <a:latin typeface="Bree Serif"/>
              <a:ea typeface="Bree Serif"/>
              <a:cs typeface="Bree Serif"/>
              <a:sym typeface="Bree Serif"/>
            </a:endParaRPr>
          </a:p>
        </p:txBody>
      </p:sp>
      <p:sp>
        <p:nvSpPr>
          <p:cNvPr id="556" name="Google Shape;556;p43"/>
          <p:cNvSpPr/>
          <p:nvPr/>
        </p:nvSpPr>
        <p:spPr>
          <a:xfrm>
            <a:off x="429003" y="4144800"/>
            <a:ext cx="2487600" cy="605400"/>
          </a:xfrm>
          <a:prstGeom prst="roundRect">
            <a:avLst>
              <a:gd fmla="val 16667" name="adj"/>
            </a:avLst>
          </a:prstGeom>
          <a:solidFill>
            <a:srgbClr val="F1E0E0"/>
          </a:solidFill>
          <a:ln cap="flat" cmpd="sng" w="9525">
            <a:solidFill>
              <a:srgbClr val="D05C5C"/>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 sz="1600" u="none" cap="none" strike="noStrike">
                <a:solidFill>
                  <a:srgbClr val="000000"/>
                </a:solidFill>
                <a:latin typeface="Bree Serif"/>
                <a:ea typeface="Bree Serif"/>
                <a:cs typeface="Bree Serif"/>
                <a:sym typeface="Bree Serif"/>
              </a:rPr>
              <a:t>SA node</a:t>
            </a:r>
            <a:r>
              <a:rPr b="0" i="0" lang="en" sz="1200" u="none" cap="none" strike="noStrike">
                <a:solidFill>
                  <a:srgbClr val="93C47D"/>
                </a:solidFill>
                <a:latin typeface="Bree Serif"/>
                <a:ea typeface="Bree Serif"/>
                <a:cs typeface="Bree Serif"/>
                <a:sym typeface="Bree Serif"/>
              </a:rPr>
              <a:t>(for HR) </a:t>
            </a:r>
            <a:r>
              <a:rPr b="1" i="0" lang="en" sz="1600" u="none" cap="none" strike="noStrike">
                <a:solidFill>
                  <a:srgbClr val="000000"/>
                </a:solidFill>
                <a:latin typeface="Bree Serif"/>
                <a:ea typeface="Bree Serif"/>
                <a:cs typeface="Bree Serif"/>
                <a:sym typeface="Bree Serif"/>
              </a:rPr>
              <a:t> </a:t>
            </a:r>
            <a:endParaRPr b="1" i="0" sz="1600" u="none" cap="none" strike="noStrike">
              <a:solidFill>
                <a:srgbClr val="000000"/>
              </a:solidFill>
              <a:latin typeface="Bree Serif"/>
              <a:ea typeface="Bree Serif"/>
              <a:cs typeface="Bree Serif"/>
              <a:sym typeface="Bree Serif"/>
            </a:endParaRPr>
          </a:p>
        </p:txBody>
      </p:sp>
      <p:sp>
        <p:nvSpPr>
          <p:cNvPr id="557" name="Google Shape;557;p43"/>
          <p:cNvSpPr/>
          <p:nvPr/>
        </p:nvSpPr>
        <p:spPr>
          <a:xfrm>
            <a:off x="429003" y="2930112"/>
            <a:ext cx="2487600" cy="605400"/>
          </a:xfrm>
          <a:prstGeom prst="roundRect">
            <a:avLst>
              <a:gd fmla="val 16667" name="adj"/>
            </a:avLst>
          </a:prstGeom>
          <a:solidFill>
            <a:srgbClr val="F1E0E0"/>
          </a:solidFill>
          <a:ln cap="flat" cmpd="sng" w="9525">
            <a:solidFill>
              <a:srgbClr val="D05C5C"/>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1" i="0" lang="en" sz="1400" u="none" cap="none" strike="noStrike">
                <a:solidFill>
                  <a:schemeClr val="dk1"/>
                </a:solidFill>
                <a:latin typeface="Bree Serif"/>
                <a:ea typeface="Bree Serif"/>
                <a:cs typeface="Bree Serif"/>
                <a:sym typeface="Bree Serif"/>
              </a:rPr>
              <a:t>Ventricular  Myocardium</a:t>
            </a:r>
            <a:endParaRPr b="1" i="0" sz="1400" u="none" cap="none" strike="noStrike">
              <a:solidFill>
                <a:schemeClr val="dk1"/>
              </a:solidFill>
              <a:latin typeface="Bree Serif"/>
              <a:ea typeface="Bree Serif"/>
              <a:cs typeface="Bree Serif"/>
              <a:sym typeface="Bree Serif"/>
            </a:endParaRPr>
          </a:p>
          <a:p>
            <a:pPr indent="0" lvl="0" marL="0" marR="0" rtl="0" algn="ctr">
              <a:lnSpc>
                <a:spcPct val="100000"/>
              </a:lnSpc>
              <a:spcBef>
                <a:spcPts val="0"/>
              </a:spcBef>
              <a:spcAft>
                <a:spcPts val="0"/>
              </a:spcAft>
              <a:buClr>
                <a:schemeClr val="dk1"/>
              </a:buClr>
              <a:buSzPts val="1100"/>
              <a:buFont typeface="Arial"/>
              <a:buNone/>
            </a:pPr>
            <a:r>
              <a:rPr b="0" i="0" lang="en" sz="1200" u="none" cap="none" strike="noStrike">
                <a:solidFill>
                  <a:srgbClr val="93C47D"/>
                </a:solidFill>
                <a:latin typeface="Bree Serif"/>
                <a:ea typeface="Bree Serif"/>
                <a:cs typeface="Bree Serif"/>
                <a:sym typeface="Bree Serif"/>
              </a:rPr>
              <a:t>(for SV) </a:t>
            </a:r>
            <a:endParaRPr b="0" i="0" sz="1200" u="none" cap="none" strike="noStrike">
              <a:solidFill>
                <a:srgbClr val="93C47D"/>
              </a:solidFill>
              <a:latin typeface="Bree Serif"/>
              <a:ea typeface="Bree Serif"/>
              <a:cs typeface="Bree Serif"/>
              <a:sym typeface="Bree Serif"/>
            </a:endParaRPr>
          </a:p>
        </p:txBody>
      </p:sp>
      <p:sp>
        <p:nvSpPr>
          <p:cNvPr id="558" name="Google Shape;558;p43"/>
          <p:cNvSpPr/>
          <p:nvPr/>
        </p:nvSpPr>
        <p:spPr>
          <a:xfrm>
            <a:off x="4117225" y="248800"/>
            <a:ext cx="4325700" cy="372600"/>
          </a:xfrm>
          <a:prstGeom prst="round2DiagRect">
            <a:avLst>
              <a:gd fmla="val 16667" name="adj1"/>
              <a:gd fmla="val 0" name="adj2"/>
            </a:avLst>
          </a:prstGeom>
          <a:solidFill>
            <a:srgbClr val="F1E0E0"/>
          </a:solidFill>
          <a:ln cap="flat" cmpd="sng" w="9525">
            <a:solidFill>
              <a:srgbClr val="D05C5C"/>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1" i="0" lang="en" sz="1600" u="none" cap="none" strike="noStrike">
                <a:solidFill>
                  <a:srgbClr val="FF0000"/>
                </a:solidFill>
                <a:latin typeface="Bree Serif"/>
                <a:ea typeface="Bree Serif"/>
                <a:cs typeface="Bree Serif"/>
                <a:sym typeface="Bree Serif"/>
              </a:rPr>
              <a:t>CO =Stroke volume(SV) x Heart rate(HR)</a:t>
            </a:r>
            <a:endParaRPr b="1" i="0" sz="1600" u="none" cap="none" strike="noStrike">
              <a:solidFill>
                <a:srgbClr val="FF0000"/>
              </a:solidFill>
              <a:latin typeface="Bree Serif"/>
              <a:ea typeface="Bree Serif"/>
              <a:cs typeface="Bree Serif"/>
              <a:sym typeface="Bree Serif"/>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2" name="Shape 562"/>
        <p:cNvGrpSpPr/>
        <p:nvPr/>
      </p:nvGrpSpPr>
      <p:grpSpPr>
        <a:xfrm>
          <a:off x="0" y="0"/>
          <a:ext cx="0" cy="0"/>
          <a:chOff x="0" y="0"/>
          <a:chExt cx="0" cy="0"/>
        </a:xfrm>
      </p:grpSpPr>
      <p:sp>
        <p:nvSpPr>
          <p:cNvPr id="563" name="Google Shape;563;p44"/>
          <p:cNvSpPr/>
          <p:nvPr/>
        </p:nvSpPr>
        <p:spPr>
          <a:xfrm>
            <a:off x="2259550" y="3044600"/>
            <a:ext cx="1739100" cy="1287000"/>
          </a:xfrm>
          <a:prstGeom prst="ellipse">
            <a:avLst/>
          </a:prstGeom>
          <a:solidFill>
            <a:srgbClr val="FFFFFF">
              <a:alpha val="33725"/>
            </a:srgbClr>
          </a:solidFill>
          <a:ln cap="flat" cmpd="sng" w="9525">
            <a:solidFill>
              <a:srgbClr val="D05C5C"/>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rgbClr val="000000"/>
                </a:solidFill>
                <a:latin typeface="Bree Serif"/>
                <a:ea typeface="Bree Serif"/>
                <a:cs typeface="Bree Serif"/>
                <a:sym typeface="Bree Serif"/>
              </a:rPr>
              <a:t>Intrinsic</a:t>
            </a:r>
            <a:endParaRPr b="1" i="0" sz="1200" u="none" cap="none" strike="noStrike">
              <a:solidFill>
                <a:srgbClr val="000000"/>
              </a:solidFill>
              <a:latin typeface="Bree Serif"/>
              <a:ea typeface="Bree Serif"/>
              <a:cs typeface="Bree Serif"/>
              <a:sym typeface="Bree Serif"/>
            </a:endParaRPr>
          </a:p>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rgbClr val="000000"/>
                </a:solidFill>
                <a:latin typeface="Bree Serif"/>
                <a:ea typeface="Bree Serif"/>
                <a:cs typeface="Bree Serif"/>
                <a:sym typeface="Bree Serif"/>
              </a:rPr>
              <a:t>Stretch </a:t>
            </a:r>
            <a:endParaRPr b="1" i="0" sz="1200" u="none" cap="none" strike="noStrike">
              <a:solidFill>
                <a:srgbClr val="000000"/>
              </a:solidFill>
              <a:latin typeface="Bree Serif"/>
              <a:ea typeface="Bree Serif"/>
              <a:cs typeface="Bree Serif"/>
              <a:sym typeface="Bree Serif"/>
            </a:endParaRPr>
          </a:p>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rgbClr val="000000"/>
                </a:solidFill>
                <a:latin typeface="Bree Serif"/>
                <a:ea typeface="Bree Serif"/>
                <a:cs typeface="Bree Serif"/>
                <a:sym typeface="Bree Serif"/>
              </a:rPr>
              <a:t>Frank – Starling’s Law </a:t>
            </a:r>
            <a:endParaRPr b="1" i="0" sz="12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cxnSp>
        <p:nvCxnSpPr>
          <p:cNvPr id="564" name="Google Shape;564;p44"/>
          <p:cNvCxnSpPr/>
          <p:nvPr/>
        </p:nvCxnSpPr>
        <p:spPr>
          <a:xfrm flipH="1">
            <a:off x="4063472" y="2659925"/>
            <a:ext cx="8400" cy="373200"/>
          </a:xfrm>
          <a:prstGeom prst="straightConnector1">
            <a:avLst/>
          </a:prstGeom>
          <a:noFill/>
          <a:ln cap="flat" cmpd="sng" w="19050">
            <a:solidFill>
              <a:srgbClr val="5B0F00"/>
            </a:solidFill>
            <a:prstDash val="solid"/>
            <a:round/>
            <a:headEnd len="sm" w="sm" type="none"/>
            <a:tailEnd len="sm" w="sm" type="none"/>
          </a:ln>
        </p:spPr>
      </p:cxnSp>
      <p:cxnSp>
        <p:nvCxnSpPr>
          <p:cNvPr id="565" name="Google Shape;565;p44"/>
          <p:cNvCxnSpPr/>
          <p:nvPr/>
        </p:nvCxnSpPr>
        <p:spPr>
          <a:xfrm flipH="1">
            <a:off x="4423913" y="2653375"/>
            <a:ext cx="8400" cy="373200"/>
          </a:xfrm>
          <a:prstGeom prst="straightConnector1">
            <a:avLst/>
          </a:prstGeom>
          <a:noFill/>
          <a:ln cap="flat" cmpd="sng" w="19050">
            <a:solidFill>
              <a:srgbClr val="5B0F00"/>
            </a:solidFill>
            <a:prstDash val="solid"/>
            <a:round/>
            <a:headEnd len="sm" w="sm" type="none"/>
            <a:tailEnd len="sm" w="sm" type="none"/>
          </a:ln>
        </p:spPr>
      </p:cxnSp>
      <p:sp>
        <p:nvSpPr>
          <p:cNvPr id="566" name="Google Shape;566;p44"/>
          <p:cNvSpPr txBox="1"/>
          <p:nvPr>
            <p:ph type="title"/>
          </p:nvPr>
        </p:nvSpPr>
        <p:spPr>
          <a:xfrm>
            <a:off x="1559372" y="80507"/>
            <a:ext cx="5737500" cy="608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b="1" lang="en" sz="2500">
                <a:solidFill>
                  <a:srgbClr val="D05C5C"/>
                </a:solidFill>
                <a:latin typeface="Bree Serif"/>
                <a:ea typeface="Bree Serif"/>
                <a:cs typeface="Bree Serif"/>
                <a:sym typeface="Bree Serif"/>
              </a:rPr>
              <a:t>I: Regulation of The Cardiac Output</a:t>
            </a:r>
            <a:endParaRPr b="1" sz="2500">
              <a:solidFill>
                <a:srgbClr val="D05C5C"/>
              </a:solidFill>
              <a:latin typeface="Bree Serif"/>
              <a:ea typeface="Bree Serif"/>
              <a:cs typeface="Bree Serif"/>
              <a:sym typeface="Bree Serif"/>
            </a:endParaRPr>
          </a:p>
        </p:txBody>
      </p:sp>
      <p:sp>
        <p:nvSpPr>
          <p:cNvPr id="567" name="Google Shape;567;p44"/>
          <p:cNvSpPr/>
          <p:nvPr/>
        </p:nvSpPr>
        <p:spPr>
          <a:xfrm>
            <a:off x="2597996" y="1988925"/>
            <a:ext cx="4932000" cy="373200"/>
          </a:xfrm>
          <a:prstGeom prst="round2DiagRect">
            <a:avLst>
              <a:gd fmla="val 0" name="adj1"/>
              <a:gd fmla="val 0" name="adj2"/>
            </a:avLst>
          </a:prstGeom>
          <a:solidFill>
            <a:srgbClr val="F1E0E0"/>
          </a:solidFill>
          <a:ln cap="flat" cmpd="sng" w="9525">
            <a:solidFill>
              <a:srgbClr val="D05C5C"/>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1" i="0" lang="en" sz="1900" u="none" cap="none" strike="noStrike">
                <a:solidFill>
                  <a:srgbClr val="FF0000"/>
                </a:solidFill>
                <a:latin typeface="Bree Serif"/>
                <a:ea typeface="Bree Serif"/>
                <a:cs typeface="Bree Serif"/>
                <a:sym typeface="Bree Serif"/>
              </a:rPr>
              <a:t>CO =Stroke volume(SV) x Heart rate(HR)</a:t>
            </a:r>
            <a:endParaRPr b="1" i="0" sz="1900" u="none" cap="none" strike="noStrike">
              <a:solidFill>
                <a:srgbClr val="FF0000"/>
              </a:solidFill>
              <a:latin typeface="Bree Serif"/>
              <a:ea typeface="Bree Serif"/>
              <a:cs typeface="Bree Serif"/>
              <a:sym typeface="Bree Serif"/>
            </a:endParaRPr>
          </a:p>
        </p:txBody>
      </p:sp>
      <p:sp>
        <p:nvSpPr>
          <p:cNvPr id="568" name="Google Shape;568;p44"/>
          <p:cNvSpPr txBox="1"/>
          <p:nvPr/>
        </p:nvSpPr>
        <p:spPr>
          <a:xfrm>
            <a:off x="7990350" y="0"/>
            <a:ext cx="14931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C27BA0"/>
                </a:solidFill>
                <a:latin typeface="Bree Serif"/>
                <a:ea typeface="Bree Serif"/>
                <a:cs typeface="Bree Serif"/>
                <a:sym typeface="Bree Serif"/>
              </a:rPr>
              <a:t>Only  female slide</a:t>
            </a:r>
            <a:endParaRPr b="0" i="0" sz="1000" u="none" cap="none" strike="noStrike">
              <a:solidFill>
                <a:srgbClr val="C27BA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C27BA0"/>
              </a:solidFill>
              <a:latin typeface="Bree Serif"/>
              <a:ea typeface="Bree Serif"/>
              <a:cs typeface="Bree Serif"/>
              <a:sym typeface="Bree Serif"/>
            </a:endParaRPr>
          </a:p>
        </p:txBody>
      </p:sp>
      <p:sp>
        <p:nvSpPr>
          <p:cNvPr id="569" name="Google Shape;569;p44"/>
          <p:cNvSpPr/>
          <p:nvPr/>
        </p:nvSpPr>
        <p:spPr>
          <a:xfrm>
            <a:off x="1753175" y="895438"/>
            <a:ext cx="5361900" cy="430200"/>
          </a:xfrm>
          <a:prstGeom prst="rect">
            <a:avLst/>
          </a:prstGeom>
          <a:solidFill>
            <a:srgbClr val="F1E0E0"/>
          </a:solidFill>
          <a:ln cap="flat" cmpd="sng" w="9525">
            <a:solidFill>
              <a:srgbClr val="D05C5C"/>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rgbClr val="000000"/>
                </a:solidFill>
                <a:latin typeface="Bree Serif"/>
                <a:ea typeface="Bree Serif"/>
                <a:cs typeface="Bree Serif"/>
                <a:sym typeface="Bree Serif"/>
              </a:rPr>
              <a:t>Peripheral Resistance (Afterload) (Mean arterial blood pressure)</a:t>
            </a:r>
            <a:endParaRPr b="1" i="0" sz="1200" u="none" cap="none" strike="noStrike">
              <a:solidFill>
                <a:srgbClr val="000000"/>
              </a:solidFill>
              <a:latin typeface="Bree Serif"/>
              <a:ea typeface="Bree Serif"/>
              <a:cs typeface="Bree Serif"/>
              <a:sym typeface="Bree Serif"/>
            </a:endParaRPr>
          </a:p>
        </p:txBody>
      </p:sp>
      <p:cxnSp>
        <p:nvCxnSpPr>
          <p:cNvPr id="570" name="Google Shape;570;p44"/>
          <p:cNvCxnSpPr/>
          <p:nvPr/>
        </p:nvCxnSpPr>
        <p:spPr>
          <a:xfrm flipH="1">
            <a:off x="4300663" y="1325650"/>
            <a:ext cx="8700" cy="430200"/>
          </a:xfrm>
          <a:prstGeom prst="straightConnector1">
            <a:avLst/>
          </a:prstGeom>
          <a:noFill/>
          <a:ln cap="flat" cmpd="sng" w="19050">
            <a:solidFill>
              <a:srgbClr val="93C47D"/>
            </a:solidFill>
            <a:prstDash val="dash"/>
            <a:round/>
            <a:headEnd len="sm" w="sm" type="none"/>
            <a:tailEnd len="sm" w="sm" type="none"/>
          </a:ln>
        </p:spPr>
      </p:cxnSp>
      <p:sp>
        <p:nvSpPr>
          <p:cNvPr id="571" name="Google Shape;571;p44"/>
          <p:cNvSpPr/>
          <p:nvPr/>
        </p:nvSpPr>
        <p:spPr>
          <a:xfrm rot="10800000">
            <a:off x="4169115" y="1755850"/>
            <a:ext cx="271800" cy="195600"/>
          </a:xfrm>
          <a:prstGeom prst="triangle">
            <a:avLst>
              <a:gd fmla="val 50743" name="adj"/>
            </a:avLst>
          </a:prstGeom>
          <a:solidFill>
            <a:srgbClr val="93C47D"/>
          </a:solidFill>
          <a:ln cap="flat" cmpd="sng" w="9525">
            <a:solidFill>
              <a:srgbClr val="93C4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2" name="Google Shape;572;p44"/>
          <p:cNvSpPr/>
          <p:nvPr/>
        </p:nvSpPr>
        <p:spPr>
          <a:xfrm>
            <a:off x="3607261" y="3011721"/>
            <a:ext cx="1150200" cy="455400"/>
          </a:xfrm>
          <a:prstGeom prst="rect">
            <a:avLst/>
          </a:prstGeom>
          <a:solidFill>
            <a:srgbClr val="F1E0E0"/>
          </a:solidFill>
          <a:ln cap="flat" cmpd="sng" w="9525">
            <a:solidFill>
              <a:srgbClr val="D05C5C"/>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Bree Serif"/>
                <a:ea typeface="Bree Serif"/>
                <a:cs typeface="Bree Serif"/>
                <a:sym typeface="Bree Serif"/>
              </a:rPr>
              <a:t>Strength of Contraction</a:t>
            </a:r>
            <a:endParaRPr b="0" i="0" sz="1400" u="none" cap="none" strike="noStrike">
              <a:solidFill>
                <a:srgbClr val="000000"/>
              </a:solidFill>
              <a:latin typeface="Bree Serif"/>
              <a:ea typeface="Bree Serif"/>
              <a:cs typeface="Bree Serif"/>
              <a:sym typeface="Bree Serif"/>
            </a:endParaRPr>
          </a:p>
        </p:txBody>
      </p:sp>
      <p:sp>
        <p:nvSpPr>
          <p:cNvPr id="573" name="Google Shape;573;p44"/>
          <p:cNvSpPr/>
          <p:nvPr/>
        </p:nvSpPr>
        <p:spPr>
          <a:xfrm rot="3794">
            <a:off x="3931739" y="2480661"/>
            <a:ext cx="271800" cy="195600"/>
          </a:xfrm>
          <a:prstGeom prst="triangle">
            <a:avLst>
              <a:gd fmla="val 50743" name="adj"/>
            </a:avLst>
          </a:prstGeom>
          <a:solidFill>
            <a:srgbClr val="5B0F00"/>
          </a:solidFill>
          <a:ln cap="flat" cmpd="sng" w="9525">
            <a:solidFill>
              <a:srgbClr val="5B0F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4" name="Google Shape;574;p44"/>
          <p:cNvSpPr/>
          <p:nvPr/>
        </p:nvSpPr>
        <p:spPr>
          <a:xfrm>
            <a:off x="3522200" y="3982650"/>
            <a:ext cx="1320300" cy="455400"/>
          </a:xfrm>
          <a:prstGeom prst="rect">
            <a:avLst/>
          </a:prstGeom>
          <a:solidFill>
            <a:srgbClr val="F1E0E0"/>
          </a:solidFill>
          <a:ln cap="flat" cmpd="sng" w="9525">
            <a:solidFill>
              <a:srgbClr val="D05C5C"/>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Bree Serif"/>
                <a:ea typeface="Bree Serif"/>
                <a:cs typeface="Bree Serif"/>
                <a:sym typeface="Bree Serif"/>
              </a:rPr>
              <a:t>End Diastolic volume (EDV)</a:t>
            </a:r>
            <a:endParaRPr b="0" i="0" sz="1400" u="none" cap="none" strike="noStrike">
              <a:solidFill>
                <a:srgbClr val="000000"/>
              </a:solidFill>
              <a:latin typeface="Bree Serif"/>
              <a:ea typeface="Bree Serif"/>
              <a:cs typeface="Bree Serif"/>
              <a:sym typeface="Bree Serif"/>
            </a:endParaRPr>
          </a:p>
        </p:txBody>
      </p:sp>
      <p:sp>
        <p:nvSpPr>
          <p:cNvPr id="575" name="Google Shape;575;p44"/>
          <p:cNvSpPr/>
          <p:nvPr/>
        </p:nvSpPr>
        <p:spPr>
          <a:xfrm rot="3794">
            <a:off x="4298189" y="2480661"/>
            <a:ext cx="271800" cy="195600"/>
          </a:xfrm>
          <a:prstGeom prst="triangle">
            <a:avLst>
              <a:gd fmla="val 50743" name="adj"/>
            </a:avLst>
          </a:prstGeom>
          <a:solidFill>
            <a:srgbClr val="5B0F00"/>
          </a:solidFill>
          <a:ln cap="flat" cmpd="sng" w="9525">
            <a:solidFill>
              <a:srgbClr val="5B0F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576" name="Google Shape;576;p44"/>
          <p:cNvCxnSpPr/>
          <p:nvPr/>
        </p:nvCxnSpPr>
        <p:spPr>
          <a:xfrm flipH="1">
            <a:off x="4178147" y="3609438"/>
            <a:ext cx="8400" cy="373200"/>
          </a:xfrm>
          <a:prstGeom prst="straightConnector1">
            <a:avLst/>
          </a:prstGeom>
          <a:noFill/>
          <a:ln cap="flat" cmpd="sng" w="19050">
            <a:solidFill>
              <a:srgbClr val="5B0F00"/>
            </a:solidFill>
            <a:prstDash val="solid"/>
            <a:round/>
            <a:headEnd len="sm" w="sm" type="none"/>
            <a:tailEnd len="sm" w="sm" type="none"/>
          </a:ln>
        </p:spPr>
      </p:cxnSp>
      <p:sp>
        <p:nvSpPr>
          <p:cNvPr id="577" name="Google Shape;577;p44"/>
          <p:cNvSpPr/>
          <p:nvPr/>
        </p:nvSpPr>
        <p:spPr>
          <a:xfrm rot="3794">
            <a:off x="4046414" y="3508147"/>
            <a:ext cx="271800" cy="195600"/>
          </a:xfrm>
          <a:prstGeom prst="triangle">
            <a:avLst>
              <a:gd fmla="val 50743" name="adj"/>
            </a:avLst>
          </a:prstGeom>
          <a:solidFill>
            <a:srgbClr val="5B0F00"/>
          </a:solidFill>
          <a:ln cap="flat" cmpd="sng" w="9525">
            <a:solidFill>
              <a:srgbClr val="5B0F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8" name="Google Shape;578;p44"/>
          <p:cNvSpPr txBox="1"/>
          <p:nvPr>
            <p:ph idx="4294967295" type="body"/>
          </p:nvPr>
        </p:nvSpPr>
        <p:spPr>
          <a:xfrm>
            <a:off x="1425" y="3085825"/>
            <a:ext cx="2350500" cy="1287000"/>
          </a:xfrm>
          <a:prstGeom prst="rect">
            <a:avLst/>
          </a:prstGeom>
          <a:noFill/>
          <a:ln>
            <a:noFill/>
          </a:ln>
        </p:spPr>
        <p:txBody>
          <a:bodyPr anchorCtr="0" anchor="t" bIns="91425" lIns="91425" spcFirstLastPara="1" rIns="91425" wrap="square" tIns="91425">
            <a:normAutofit/>
          </a:bodyPr>
          <a:lstStyle/>
          <a:p>
            <a:pPr indent="-304800" lvl="0" marL="457200" rtl="0" algn="l">
              <a:lnSpc>
                <a:spcPct val="100000"/>
              </a:lnSpc>
              <a:spcBef>
                <a:spcPts val="0"/>
              </a:spcBef>
              <a:spcAft>
                <a:spcPts val="0"/>
              </a:spcAft>
              <a:buClr>
                <a:schemeClr val="dk1"/>
              </a:buClr>
              <a:buSzPts val="1200"/>
              <a:buFont typeface="Bree Serif"/>
              <a:buChar char="●"/>
            </a:pPr>
            <a:r>
              <a:rPr b="1" lang="en" sz="1200">
                <a:solidFill>
                  <a:schemeClr val="dk1"/>
                </a:solidFill>
                <a:latin typeface="Bree Serif"/>
                <a:ea typeface="Bree Serif"/>
                <a:cs typeface="Bree Serif"/>
                <a:sym typeface="Bree Serif"/>
              </a:rPr>
              <a:t>Starling’s law of the heart – the more stretch of cardiac  muscle, the stronger the contraction </a:t>
            </a:r>
            <a:endParaRPr b="1" sz="1200">
              <a:solidFill>
                <a:schemeClr val="dk1"/>
              </a:solidFill>
              <a:latin typeface="Bree Serif"/>
              <a:ea typeface="Bree Serif"/>
              <a:cs typeface="Bree Serif"/>
              <a:sym typeface="Bree Serif"/>
            </a:endParaRPr>
          </a:p>
        </p:txBody>
      </p:sp>
      <p:sp>
        <p:nvSpPr>
          <p:cNvPr id="579" name="Google Shape;579;p44"/>
          <p:cNvSpPr/>
          <p:nvPr/>
        </p:nvSpPr>
        <p:spPr>
          <a:xfrm>
            <a:off x="4897450" y="3152550"/>
            <a:ext cx="3816000" cy="1728000"/>
          </a:xfrm>
          <a:prstGeom prst="ellipse">
            <a:avLst/>
          </a:prstGeom>
          <a:solidFill>
            <a:schemeClr val="lt1"/>
          </a:solidFill>
          <a:ln cap="flat" cmpd="sng" w="9525">
            <a:solidFill>
              <a:srgbClr val="D05C5C"/>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Bree Serif"/>
              <a:ea typeface="Bree Serif"/>
              <a:cs typeface="Bree Serif"/>
              <a:sym typeface="Bree Serif"/>
            </a:endParaRPr>
          </a:p>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Bree Serif"/>
              <a:ea typeface="Bree Serif"/>
              <a:cs typeface="Bree Serif"/>
              <a:sym typeface="Bree Serif"/>
            </a:endParaRPr>
          </a:p>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Bree Serif"/>
              <a:ea typeface="Bree Serif"/>
              <a:cs typeface="Bree Serif"/>
              <a:sym typeface="Bree Serif"/>
            </a:endParaRPr>
          </a:p>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Bree Serif"/>
              <a:ea typeface="Bree Serif"/>
              <a:cs typeface="Bree Serif"/>
              <a:sym typeface="Bree Serif"/>
            </a:endParaRPr>
          </a:p>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Bree Serif"/>
              <a:ea typeface="Bree Serif"/>
              <a:cs typeface="Bree Serif"/>
              <a:sym typeface="Bree Serif"/>
            </a:endParaRPr>
          </a:p>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Bree Serif"/>
                <a:ea typeface="Bree Serif"/>
                <a:cs typeface="Bree Serif"/>
                <a:sym typeface="Bree Serif"/>
              </a:rPr>
              <a:t>Extrinsic</a:t>
            </a:r>
            <a:endParaRPr b="1" i="0" sz="1400" u="none" cap="none" strike="noStrike">
              <a:solidFill>
                <a:srgbClr val="000000"/>
              </a:solidFill>
              <a:latin typeface="Bree Serif"/>
              <a:ea typeface="Bree Serif"/>
              <a:cs typeface="Bree Serif"/>
              <a:sym typeface="Bree Serif"/>
            </a:endParaRPr>
          </a:p>
        </p:txBody>
      </p:sp>
      <p:sp>
        <p:nvSpPr>
          <p:cNvPr id="580" name="Google Shape;580;p44"/>
          <p:cNvSpPr/>
          <p:nvPr/>
        </p:nvSpPr>
        <p:spPr>
          <a:xfrm>
            <a:off x="5109016" y="3829950"/>
            <a:ext cx="1407300" cy="373200"/>
          </a:xfrm>
          <a:prstGeom prst="roundRect">
            <a:avLst>
              <a:gd fmla="val 16667" name="adj"/>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rgbClr val="FFFFFF"/>
                </a:solidFill>
                <a:latin typeface="Bree Serif"/>
                <a:ea typeface="Bree Serif"/>
                <a:cs typeface="Bree Serif"/>
                <a:sym typeface="Bree Serif"/>
              </a:rPr>
              <a:t>Sympathetic n</a:t>
            </a:r>
            <a:r>
              <a:rPr b="1" i="0" lang="en" sz="1200" u="none" cap="none" strike="noStrike">
                <a:solidFill>
                  <a:srgbClr val="000000"/>
                </a:solidFill>
                <a:latin typeface="Bree Serif"/>
                <a:ea typeface="Bree Serif"/>
                <a:cs typeface="Bree Serif"/>
                <a:sym typeface="Bree Serif"/>
              </a:rPr>
              <a:t> </a:t>
            </a:r>
            <a:endParaRPr b="0" i="0" sz="1400" u="none" cap="none" strike="noStrike">
              <a:solidFill>
                <a:srgbClr val="000000"/>
              </a:solidFill>
              <a:latin typeface="Arial"/>
              <a:ea typeface="Arial"/>
              <a:cs typeface="Arial"/>
              <a:sym typeface="Arial"/>
            </a:endParaRPr>
          </a:p>
        </p:txBody>
      </p:sp>
      <p:sp>
        <p:nvSpPr>
          <p:cNvPr id="581" name="Google Shape;581;p44"/>
          <p:cNvSpPr/>
          <p:nvPr/>
        </p:nvSpPr>
        <p:spPr>
          <a:xfrm>
            <a:off x="5868350" y="3330700"/>
            <a:ext cx="1561800" cy="373200"/>
          </a:xfrm>
          <a:prstGeom prst="roundRect">
            <a:avLst>
              <a:gd fmla="val 16667" name="adj"/>
            </a:avLst>
          </a:prstGeom>
          <a:solidFill>
            <a:srgbClr val="134F5C"/>
          </a:solidFill>
          <a:ln cap="flat" cmpd="sng" w="9525">
            <a:solidFill>
              <a:srgbClr val="134F5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rgbClr val="FFFFFF"/>
                </a:solidFill>
                <a:latin typeface="Bree Serif"/>
                <a:ea typeface="Bree Serif"/>
                <a:cs typeface="Bree Serif"/>
                <a:sym typeface="Bree Serif"/>
              </a:rPr>
              <a:t>Hormones/Drugs</a:t>
            </a:r>
            <a:endParaRPr b="1" i="0" sz="1200" u="none" cap="none" strike="noStrike">
              <a:solidFill>
                <a:srgbClr val="FFFFFF"/>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2" name="Google Shape;582;p44"/>
          <p:cNvSpPr/>
          <p:nvPr/>
        </p:nvSpPr>
        <p:spPr>
          <a:xfrm>
            <a:off x="6782850" y="3829950"/>
            <a:ext cx="1739100" cy="373200"/>
          </a:xfrm>
          <a:prstGeom prst="roundRect">
            <a:avLst>
              <a:gd fmla="val 16667" name="adj"/>
            </a:avLst>
          </a:pr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rgbClr val="FFFFFF"/>
                </a:solidFill>
                <a:latin typeface="Bree Serif"/>
                <a:ea typeface="Bree Serif"/>
                <a:cs typeface="Bree Serif"/>
                <a:sym typeface="Bree Serif"/>
              </a:rPr>
              <a:t>Parasympathetic n</a:t>
            </a:r>
            <a:endParaRPr b="1" i="0" sz="1200" u="none" cap="none" strike="noStrike">
              <a:solidFill>
                <a:srgbClr val="FFFFFF"/>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583" name="Google Shape;583;p44"/>
          <p:cNvCxnSpPr/>
          <p:nvPr/>
        </p:nvCxnSpPr>
        <p:spPr>
          <a:xfrm>
            <a:off x="4669954" y="3574982"/>
            <a:ext cx="527100" cy="332100"/>
          </a:xfrm>
          <a:prstGeom prst="straightConnector1">
            <a:avLst/>
          </a:prstGeom>
          <a:noFill/>
          <a:ln cap="flat" cmpd="sng" w="19050">
            <a:solidFill>
              <a:srgbClr val="FF0000"/>
            </a:solidFill>
            <a:prstDash val="solid"/>
            <a:round/>
            <a:headEnd len="sm" w="sm" type="none"/>
            <a:tailEnd len="sm" w="sm" type="none"/>
          </a:ln>
        </p:spPr>
      </p:cxnSp>
      <p:cxnSp>
        <p:nvCxnSpPr>
          <p:cNvPr id="584" name="Google Shape;584;p44"/>
          <p:cNvCxnSpPr/>
          <p:nvPr/>
        </p:nvCxnSpPr>
        <p:spPr>
          <a:xfrm flipH="1">
            <a:off x="5728452" y="2512573"/>
            <a:ext cx="12600" cy="1373100"/>
          </a:xfrm>
          <a:prstGeom prst="straightConnector1">
            <a:avLst/>
          </a:prstGeom>
          <a:noFill/>
          <a:ln cap="flat" cmpd="sng" w="19050">
            <a:solidFill>
              <a:srgbClr val="FF0000"/>
            </a:solidFill>
            <a:prstDash val="solid"/>
            <a:round/>
            <a:headEnd len="sm" w="sm" type="none"/>
            <a:tailEnd len="sm" w="sm" type="none"/>
          </a:ln>
        </p:spPr>
      </p:cxnSp>
      <p:pic>
        <p:nvPicPr>
          <p:cNvPr id="585" name="Google Shape;585;p44"/>
          <p:cNvPicPr preferRelativeResize="0"/>
          <p:nvPr/>
        </p:nvPicPr>
        <p:blipFill rotWithShape="1">
          <a:blip r:embed="rId3">
            <a:alphaModFix/>
          </a:blip>
          <a:srcRect b="18738" l="2123" r="0" t="0"/>
          <a:stretch/>
        </p:blipFill>
        <p:spPr>
          <a:xfrm>
            <a:off x="460683" y="2169125"/>
            <a:ext cx="1493150" cy="916700"/>
          </a:xfrm>
          <a:prstGeom prst="rect">
            <a:avLst/>
          </a:prstGeom>
          <a:noFill/>
          <a:ln>
            <a:noFill/>
          </a:ln>
        </p:spPr>
      </p:pic>
      <p:cxnSp>
        <p:nvCxnSpPr>
          <p:cNvPr id="586" name="Google Shape;586;p44"/>
          <p:cNvCxnSpPr/>
          <p:nvPr/>
        </p:nvCxnSpPr>
        <p:spPr>
          <a:xfrm>
            <a:off x="6516314" y="2502321"/>
            <a:ext cx="12900" cy="843600"/>
          </a:xfrm>
          <a:prstGeom prst="straightConnector1">
            <a:avLst/>
          </a:prstGeom>
          <a:noFill/>
          <a:ln cap="flat" cmpd="sng" w="19050">
            <a:solidFill>
              <a:srgbClr val="134F5C"/>
            </a:solidFill>
            <a:prstDash val="solid"/>
            <a:round/>
            <a:headEnd len="sm" w="sm" type="none"/>
            <a:tailEnd len="sm" w="sm" type="none"/>
          </a:ln>
        </p:spPr>
      </p:cxnSp>
      <p:cxnSp>
        <p:nvCxnSpPr>
          <p:cNvPr id="587" name="Google Shape;587;p44"/>
          <p:cNvCxnSpPr>
            <a:stCxn id="588" idx="3"/>
            <a:endCxn id="581" idx="1"/>
          </p:cNvCxnSpPr>
          <p:nvPr/>
        </p:nvCxnSpPr>
        <p:spPr>
          <a:xfrm>
            <a:off x="5030639" y="3352321"/>
            <a:ext cx="837600" cy="165000"/>
          </a:xfrm>
          <a:prstGeom prst="straightConnector1">
            <a:avLst/>
          </a:prstGeom>
          <a:noFill/>
          <a:ln cap="flat" cmpd="sng" w="19050">
            <a:solidFill>
              <a:srgbClr val="134F5C"/>
            </a:solidFill>
            <a:prstDash val="solid"/>
            <a:round/>
            <a:headEnd len="sm" w="sm" type="none"/>
            <a:tailEnd len="sm" w="sm" type="none"/>
          </a:ln>
        </p:spPr>
      </p:cxnSp>
      <p:cxnSp>
        <p:nvCxnSpPr>
          <p:cNvPr id="589" name="Google Shape;589;p44"/>
          <p:cNvCxnSpPr/>
          <p:nvPr/>
        </p:nvCxnSpPr>
        <p:spPr>
          <a:xfrm>
            <a:off x="7392172" y="2578191"/>
            <a:ext cx="518700" cy="1296900"/>
          </a:xfrm>
          <a:prstGeom prst="straightConnector1">
            <a:avLst/>
          </a:prstGeom>
          <a:noFill/>
          <a:ln cap="flat" cmpd="sng" w="19050">
            <a:solidFill>
              <a:srgbClr val="F1C232"/>
            </a:solidFill>
            <a:prstDash val="dash"/>
            <a:round/>
            <a:headEnd len="sm" w="sm" type="none"/>
            <a:tailEnd len="sm" w="sm" type="none"/>
          </a:ln>
        </p:spPr>
      </p:cxnSp>
      <p:cxnSp>
        <p:nvCxnSpPr>
          <p:cNvPr id="590" name="Google Shape;590;p44"/>
          <p:cNvCxnSpPr/>
          <p:nvPr/>
        </p:nvCxnSpPr>
        <p:spPr>
          <a:xfrm flipH="1">
            <a:off x="6825082" y="2502327"/>
            <a:ext cx="15600" cy="834900"/>
          </a:xfrm>
          <a:prstGeom prst="straightConnector1">
            <a:avLst/>
          </a:prstGeom>
          <a:noFill/>
          <a:ln cap="flat" cmpd="sng" w="19050">
            <a:solidFill>
              <a:srgbClr val="134F5C"/>
            </a:solidFill>
            <a:prstDash val="dash"/>
            <a:round/>
            <a:headEnd len="sm" w="sm" type="none"/>
            <a:tailEnd len="sm" w="sm" type="none"/>
          </a:ln>
        </p:spPr>
      </p:cxnSp>
      <p:cxnSp>
        <p:nvCxnSpPr>
          <p:cNvPr id="591" name="Google Shape;591;p44"/>
          <p:cNvCxnSpPr/>
          <p:nvPr/>
        </p:nvCxnSpPr>
        <p:spPr>
          <a:xfrm>
            <a:off x="5087966" y="3124584"/>
            <a:ext cx="1047900" cy="292800"/>
          </a:xfrm>
          <a:prstGeom prst="straightConnector1">
            <a:avLst/>
          </a:prstGeom>
          <a:noFill/>
          <a:ln cap="flat" cmpd="sng" w="19050">
            <a:solidFill>
              <a:srgbClr val="134F5C"/>
            </a:solidFill>
            <a:prstDash val="dash"/>
            <a:round/>
            <a:headEnd len="sm" w="sm" type="none"/>
            <a:tailEnd len="sm" w="sm" type="none"/>
          </a:ln>
        </p:spPr>
      </p:cxnSp>
      <p:sp>
        <p:nvSpPr>
          <p:cNvPr id="592" name="Google Shape;592;p44"/>
          <p:cNvSpPr/>
          <p:nvPr/>
        </p:nvSpPr>
        <p:spPr>
          <a:xfrm rot="-2697316">
            <a:off x="4540184" y="3468890"/>
            <a:ext cx="271741" cy="198980"/>
          </a:xfrm>
          <a:prstGeom prst="triangle">
            <a:avLst>
              <a:gd fmla="val 50743" name="adj"/>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3" name="Google Shape;593;p44"/>
          <p:cNvSpPr/>
          <p:nvPr/>
        </p:nvSpPr>
        <p:spPr>
          <a:xfrm rot="3794">
            <a:off x="5598814" y="2399748"/>
            <a:ext cx="271800" cy="198900"/>
          </a:xfrm>
          <a:prstGeom prst="triangle">
            <a:avLst>
              <a:gd fmla="val 50743" name="adj"/>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8" name="Google Shape;588;p44"/>
          <p:cNvSpPr/>
          <p:nvPr/>
        </p:nvSpPr>
        <p:spPr>
          <a:xfrm rot="-4600140">
            <a:off x="4797460" y="3231902"/>
            <a:ext cx="271927" cy="198869"/>
          </a:xfrm>
          <a:prstGeom prst="triangle">
            <a:avLst>
              <a:gd fmla="val 50743" name="adj"/>
            </a:avLst>
          </a:prstGeom>
          <a:solidFill>
            <a:srgbClr val="134F5C"/>
          </a:solidFill>
          <a:ln cap="flat" cmpd="sng" w="9525">
            <a:solidFill>
              <a:srgbClr val="134F5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4" name="Google Shape;594;p44"/>
          <p:cNvSpPr/>
          <p:nvPr/>
        </p:nvSpPr>
        <p:spPr>
          <a:xfrm rot="-4082763">
            <a:off x="4928029" y="2996515"/>
            <a:ext cx="272026" cy="198936"/>
          </a:xfrm>
          <a:prstGeom prst="triangle">
            <a:avLst>
              <a:gd fmla="val 50743" name="adj"/>
            </a:avLst>
          </a:prstGeom>
          <a:solidFill>
            <a:srgbClr val="134F5C"/>
          </a:solidFill>
          <a:ln cap="flat" cmpd="sng" w="9525">
            <a:solidFill>
              <a:srgbClr val="134F5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5" name="Google Shape;595;p44"/>
          <p:cNvSpPr/>
          <p:nvPr/>
        </p:nvSpPr>
        <p:spPr>
          <a:xfrm rot="3790">
            <a:off x="6395087" y="2399754"/>
            <a:ext cx="272100" cy="198900"/>
          </a:xfrm>
          <a:prstGeom prst="triangle">
            <a:avLst>
              <a:gd fmla="val 50743" name="adj"/>
            </a:avLst>
          </a:prstGeom>
          <a:solidFill>
            <a:srgbClr val="134F5C"/>
          </a:solidFill>
          <a:ln cap="flat" cmpd="sng" w="9525">
            <a:solidFill>
              <a:srgbClr val="134F5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6" name="Google Shape;596;p44"/>
          <p:cNvSpPr/>
          <p:nvPr/>
        </p:nvSpPr>
        <p:spPr>
          <a:xfrm rot="3790">
            <a:off x="6696787" y="2399754"/>
            <a:ext cx="272100" cy="198900"/>
          </a:xfrm>
          <a:prstGeom prst="triangle">
            <a:avLst>
              <a:gd fmla="val 50743" name="adj"/>
            </a:avLst>
          </a:prstGeom>
          <a:solidFill>
            <a:srgbClr val="134F5C"/>
          </a:solidFill>
          <a:ln cap="flat" cmpd="sng" w="9525">
            <a:solidFill>
              <a:srgbClr val="134F5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7" name="Google Shape;597;p44"/>
          <p:cNvSpPr/>
          <p:nvPr/>
        </p:nvSpPr>
        <p:spPr>
          <a:xfrm rot="-1187647">
            <a:off x="7258046" y="2472326"/>
            <a:ext cx="271969" cy="198998"/>
          </a:xfrm>
          <a:prstGeom prst="triangle">
            <a:avLst>
              <a:gd fmla="val 50743" name="adj"/>
            </a:avLst>
          </a:pr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598" name="Google Shape;598;p44"/>
          <p:cNvCxnSpPr/>
          <p:nvPr/>
        </p:nvCxnSpPr>
        <p:spPr>
          <a:xfrm flipH="1">
            <a:off x="374011" y="4586452"/>
            <a:ext cx="679200" cy="6000"/>
          </a:xfrm>
          <a:prstGeom prst="straightConnector1">
            <a:avLst/>
          </a:prstGeom>
          <a:noFill/>
          <a:ln cap="flat" cmpd="sng" w="19050">
            <a:solidFill>
              <a:srgbClr val="000000"/>
            </a:solidFill>
            <a:prstDash val="solid"/>
            <a:round/>
            <a:headEnd len="sm" w="sm" type="none"/>
            <a:tailEnd len="sm" w="sm" type="none"/>
          </a:ln>
        </p:spPr>
      </p:cxnSp>
      <p:cxnSp>
        <p:nvCxnSpPr>
          <p:cNvPr id="599" name="Google Shape;599;p44"/>
          <p:cNvCxnSpPr/>
          <p:nvPr/>
        </p:nvCxnSpPr>
        <p:spPr>
          <a:xfrm flipH="1">
            <a:off x="374011" y="4936589"/>
            <a:ext cx="679200" cy="6000"/>
          </a:xfrm>
          <a:prstGeom prst="straightConnector1">
            <a:avLst/>
          </a:prstGeom>
          <a:noFill/>
          <a:ln cap="flat" cmpd="sng" w="19050">
            <a:solidFill>
              <a:srgbClr val="000000"/>
            </a:solidFill>
            <a:prstDash val="dash"/>
            <a:round/>
            <a:headEnd len="sm" w="sm" type="none"/>
            <a:tailEnd len="sm" w="sm" type="none"/>
          </a:ln>
        </p:spPr>
      </p:cxnSp>
      <p:sp>
        <p:nvSpPr>
          <p:cNvPr id="600" name="Google Shape;600;p44"/>
          <p:cNvSpPr txBox="1"/>
          <p:nvPr/>
        </p:nvSpPr>
        <p:spPr>
          <a:xfrm>
            <a:off x="1062925" y="4405725"/>
            <a:ext cx="16509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Bree Serif"/>
                <a:ea typeface="Bree Serif"/>
                <a:cs typeface="Bree Serif"/>
                <a:sym typeface="Bree Serif"/>
              </a:rPr>
              <a:t>Arrows for  Inhibitor</a:t>
            </a:r>
            <a:endParaRPr b="0" i="0" sz="1200" u="none" cap="none" strike="noStrike">
              <a:solidFill>
                <a:srgbClr val="000000"/>
              </a:solidFill>
              <a:latin typeface="Bree Serif"/>
              <a:ea typeface="Bree Serif"/>
              <a:cs typeface="Bree Serif"/>
              <a:sym typeface="Bree Serif"/>
            </a:endParaRPr>
          </a:p>
        </p:txBody>
      </p:sp>
      <p:sp>
        <p:nvSpPr>
          <p:cNvPr id="601" name="Google Shape;601;p44"/>
          <p:cNvSpPr txBox="1"/>
          <p:nvPr/>
        </p:nvSpPr>
        <p:spPr>
          <a:xfrm>
            <a:off x="1062925" y="4699800"/>
            <a:ext cx="17391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Bree Serif"/>
                <a:ea typeface="Bree Serif"/>
                <a:cs typeface="Bree Serif"/>
                <a:sym typeface="Bree Serif"/>
              </a:rPr>
              <a:t>Arrows for Stimulator </a:t>
            </a:r>
            <a:endParaRPr b="0" i="0" sz="1200" u="none" cap="none" strike="noStrike">
              <a:solidFill>
                <a:srgbClr val="000000"/>
              </a:solidFill>
              <a:latin typeface="Bree Serif"/>
              <a:ea typeface="Bree Serif"/>
              <a:cs typeface="Bree Serif"/>
              <a:sym typeface="Bree Serif"/>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7"/>
          <p:cNvSpPr txBox="1"/>
          <p:nvPr>
            <p:ph type="title"/>
          </p:nvPr>
        </p:nvSpPr>
        <p:spPr>
          <a:xfrm>
            <a:off x="204850" y="59846"/>
            <a:ext cx="8520600" cy="841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990"/>
              <a:buNone/>
            </a:pPr>
            <a:r>
              <a:rPr b="1" lang="en" sz="2720">
                <a:solidFill>
                  <a:srgbClr val="D05C5C"/>
                </a:solidFill>
                <a:latin typeface="Bree Serif"/>
                <a:ea typeface="Bree Serif"/>
                <a:cs typeface="Bree Serif"/>
                <a:sym typeface="Bree Serif"/>
              </a:rPr>
              <a:t>Objectives</a:t>
            </a:r>
            <a:endParaRPr b="1" sz="2720">
              <a:solidFill>
                <a:srgbClr val="D05C5C"/>
              </a:solidFill>
              <a:latin typeface="Bree Serif"/>
              <a:ea typeface="Bree Serif"/>
              <a:cs typeface="Bree Serif"/>
              <a:sym typeface="Bree Serif"/>
            </a:endParaRPr>
          </a:p>
        </p:txBody>
      </p:sp>
      <p:sp>
        <p:nvSpPr>
          <p:cNvPr id="122" name="Google Shape;122;p27"/>
          <p:cNvSpPr/>
          <p:nvPr/>
        </p:nvSpPr>
        <p:spPr>
          <a:xfrm flipH="1" rot="-771">
            <a:off x="8203043" y="-304356"/>
            <a:ext cx="1762173" cy="6182481"/>
          </a:xfrm>
          <a:custGeom>
            <a:rect b="b" l="l" r="r" t="t"/>
            <a:pathLst>
              <a:path extrusionOk="0" h="101348" w="52669">
                <a:moveTo>
                  <a:pt x="0" y="1"/>
                </a:moveTo>
                <a:lnTo>
                  <a:pt x="0" y="101348"/>
                </a:lnTo>
                <a:lnTo>
                  <a:pt x="4232" y="101348"/>
                </a:lnTo>
                <a:cubicBezTo>
                  <a:pt x="5157" y="99969"/>
                  <a:pt x="6162" y="98640"/>
                  <a:pt x="7265" y="97375"/>
                </a:cubicBezTo>
                <a:cubicBezTo>
                  <a:pt x="17902" y="85294"/>
                  <a:pt x="34296" y="83673"/>
                  <a:pt x="45225" y="72014"/>
                </a:cubicBezTo>
                <a:cubicBezTo>
                  <a:pt x="47820" y="69225"/>
                  <a:pt x="50106" y="65803"/>
                  <a:pt x="51030" y="61717"/>
                </a:cubicBezTo>
                <a:cubicBezTo>
                  <a:pt x="52668" y="54371"/>
                  <a:pt x="49620" y="46702"/>
                  <a:pt x="45971" y="40540"/>
                </a:cubicBezTo>
                <a:cubicBezTo>
                  <a:pt x="42323" y="34378"/>
                  <a:pt x="37912" y="28573"/>
                  <a:pt x="36242" y="21227"/>
                </a:cubicBezTo>
                <a:cubicBezTo>
                  <a:pt x="34604" y="13979"/>
                  <a:pt x="36080" y="5806"/>
                  <a:pt x="39955" y="1"/>
                </a:cubicBezTo>
                <a:close/>
              </a:path>
            </a:pathLst>
          </a:custGeom>
          <a:noFill/>
          <a:ln cap="flat" cmpd="sng" w="38100">
            <a:solidFill>
              <a:srgbClr val="D05C5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23" name="Google Shape;123;p27"/>
          <p:cNvPicPr preferRelativeResize="0"/>
          <p:nvPr/>
        </p:nvPicPr>
        <p:blipFill rotWithShape="1">
          <a:blip r:embed="rId3">
            <a:alphaModFix/>
          </a:blip>
          <a:srcRect b="0" l="0" r="0" t="0"/>
          <a:stretch/>
        </p:blipFill>
        <p:spPr>
          <a:xfrm>
            <a:off x="204850" y="1421100"/>
            <a:ext cx="477425" cy="477425"/>
          </a:xfrm>
          <a:prstGeom prst="rect">
            <a:avLst/>
          </a:prstGeom>
          <a:noFill/>
          <a:ln>
            <a:noFill/>
          </a:ln>
        </p:spPr>
      </p:pic>
      <p:pic>
        <p:nvPicPr>
          <p:cNvPr id="124" name="Google Shape;124;p27"/>
          <p:cNvPicPr preferRelativeResize="0"/>
          <p:nvPr/>
        </p:nvPicPr>
        <p:blipFill rotWithShape="1">
          <a:blip r:embed="rId4">
            <a:alphaModFix/>
          </a:blip>
          <a:srcRect b="0" l="0" r="0" t="0"/>
          <a:stretch/>
        </p:blipFill>
        <p:spPr>
          <a:xfrm>
            <a:off x="204850" y="901650"/>
            <a:ext cx="477425" cy="477425"/>
          </a:xfrm>
          <a:prstGeom prst="rect">
            <a:avLst/>
          </a:prstGeom>
          <a:noFill/>
          <a:ln>
            <a:noFill/>
          </a:ln>
        </p:spPr>
      </p:pic>
      <p:pic>
        <p:nvPicPr>
          <p:cNvPr id="125" name="Google Shape;125;p27"/>
          <p:cNvPicPr preferRelativeResize="0"/>
          <p:nvPr/>
        </p:nvPicPr>
        <p:blipFill rotWithShape="1">
          <a:blip r:embed="rId3">
            <a:alphaModFix/>
          </a:blip>
          <a:srcRect b="0" l="0" r="0" t="0"/>
          <a:stretch/>
        </p:blipFill>
        <p:spPr>
          <a:xfrm>
            <a:off x="204850" y="2460125"/>
            <a:ext cx="477425" cy="477425"/>
          </a:xfrm>
          <a:prstGeom prst="rect">
            <a:avLst/>
          </a:prstGeom>
          <a:noFill/>
          <a:ln>
            <a:noFill/>
          </a:ln>
        </p:spPr>
      </p:pic>
      <p:pic>
        <p:nvPicPr>
          <p:cNvPr id="126" name="Google Shape;126;p27"/>
          <p:cNvPicPr preferRelativeResize="0"/>
          <p:nvPr/>
        </p:nvPicPr>
        <p:blipFill rotWithShape="1">
          <a:blip r:embed="rId4">
            <a:alphaModFix/>
          </a:blip>
          <a:srcRect b="0" l="0" r="0" t="0"/>
          <a:stretch/>
        </p:blipFill>
        <p:spPr>
          <a:xfrm>
            <a:off x="204850" y="1940675"/>
            <a:ext cx="477425" cy="477425"/>
          </a:xfrm>
          <a:prstGeom prst="rect">
            <a:avLst/>
          </a:prstGeom>
          <a:noFill/>
          <a:ln>
            <a:noFill/>
          </a:ln>
        </p:spPr>
      </p:pic>
      <p:pic>
        <p:nvPicPr>
          <p:cNvPr id="127" name="Google Shape;127;p27"/>
          <p:cNvPicPr preferRelativeResize="0"/>
          <p:nvPr/>
        </p:nvPicPr>
        <p:blipFill rotWithShape="1">
          <a:blip r:embed="rId3">
            <a:alphaModFix/>
          </a:blip>
          <a:srcRect b="0" l="0" r="0" t="0"/>
          <a:stretch/>
        </p:blipFill>
        <p:spPr>
          <a:xfrm>
            <a:off x="204850" y="3499025"/>
            <a:ext cx="477425" cy="477425"/>
          </a:xfrm>
          <a:prstGeom prst="rect">
            <a:avLst/>
          </a:prstGeom>
          <a:noFill/>
          <a:ln>
            <a:noFill/>
          </a:ln>
        </p:spPr>
      </p:pic>
      <p:pic>
        <p:nvPicPr>
          <p:cNvPr id="128" name="Google Shape;128;p27"/>
          <p:cNvPicPr preferRelativeResize="0"/>
          <p:nvPr/>
        </p:nvPicPr>
        <p:blipFill rotWithShape="1">
          <a:blip r:embed="rId4">
            <a:alphaModFix/>
          </a:blip>
          <a:srcRect b="0" l="0" r="0" t="0"/>
          <a:stretch/>
        </p:blipFill>
        <p:spPr>
          <a:xfrm>
            <a:off x="204850" y="2979575"/>
            <a:ext cx="477425" cy="477425"/>
          </a:xfrm>
          <a:prstGeom prst="rect">
            <a:avLst/>
          </a:prstGeom>
          <a:noFill/>
          <a:ln>
            <a:noFill/>
          </a:ln>
        </p:spPr>
      </p:pic>
      <p:sp>
        <p:nvSpPr>
          <p:cNvPr id="129" name="Google Shape;129;p27"/>
          <p:cNvSpPr txBox="1"/>
          <p:nvPr/>
        </p:nvSpPr>
        <p:spPr>
          <a:xfrm>
            <a:off x="679364" y="925050"/>
            <a:ext cx="3944700" cy="396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Bree Serif"/>
                <a:ea typeface="Bree Serif"/>
                <a:cs typeface="Bree Serif"/>
                <a:sym typeface="Bree Serif"/>
              </a:rPr>
              <a:t>Definition &amp; concept of Arterial Blood Pressure.</a:t>
            </a:r>
            <a:endParaRPr b="0" i="0" sz="1400" u="none" cap="none" strike="noStrike">
              <a:solidFill>
                <a:srgbClr val="000000"/>
              </a:solidFill>
              <a:latin typeface="Bree Serif"/>
              <a:ea typeface="Bree Serif"/>
              <a:cs typeface="Bree Serif"/>
              <a:sym typeface="Bree Serif"/>
            </a:endParaRPr>
          </a:p>
        </p:txBody>
      </p:sp>
      <p:sp>
        <p:nvSpPr>
          <p:cNvPr id="130" name="Google Shape;130;p27"/>
          <p:cNvSpPr txBox="1"/>
          <p:nvPr/>
        </p:nvSpPr>
        <p:spPr>
          <a:xfrm>
            <a:off x="679375" y="1461650"/>
            <a:ext cx="54036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lang="en">
                <a:latin typeface="Bree Serif"/>
                <a:ea typeface="Bree Serif"/>
                <a:cs typeface="Bree Serif"/>
                <a:sym typeface="Bree Serif"/>
              </a:rPr>
              <a:t>Define n</a:t>
            </a:r>
            <a:r>
              <a:rPr b="0" i="0" lang="en" sz="1400" u="none" cap="none" strike="noStrike">
                <a:solidFill>
                  <a:srgbClr val="000000"/>
                </a:solidFill>
                <a:latin typeface="Bree Serif"/>
                <a:ea typeface="Bree Serif"/>
                <a:cs typeface="Bree Serif"/>
                <a:sym typeface="Bree Serif"/>
              </a:rPr>
              <a:t>ormal values &amp; variations of Arterial Blood Pressure.</a:t>
            </a:r>
            <a:endParaRPr b="0" i="0" sz="1400" u="none" cap="none" strike="noStrike">
              <a:solidFill>
                <a:srgbClr val="000000"/>
              </a:solidFill>
              <a:latin typeface="Bree Serif"/>
              <a:ea typeface="Bree Serif"/>
              <a:cs typeface="Bree Serif"/>
              <a:sym typeface="Bree Serif"/>
            </a:endParaRPr>
          </a:p>
        </p:txBody>
      </p:sp>
      <p:sp>
        <p:nvSpPr>
          <p:cNvPr id="131" name="Google Shape;131;p27"/>
          <p:cNvSpPr txBox="1"/>
          <p:nvPr/>
        </p:nvSpPr>
        <p:spPr>
          <a:xfrm>
            <a:off x="679375" y="1940675"/>
            <a:ext cx="52236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lang="en">
                <a:latin typeface="Bree Serif"/>
                <a:ea typeface="Bree Serif"/>
                <a:cs typeface="Bree Serif"/>
                <a:sym typeface="Bree Serif"/>
              </a:rPr>
              <a:t>Define p</a:t>
            </a:r>
            <a:r>
              <a:rPr b="0" i="0" lang="en" sz="1400" u="none" cap="none" strike="noStrike">
                <a:solidFill>
                  <a:srgbClr val="000000"/>
                </a:solidFill>
                <a:latin typeface="Bree Serif"/>
                <a:ea typeface="Bree Serif"/>
                <a:cs typeface="Bree Serif"/>
                <a:sym typeface="Bree Serif"/>
              </a:rPr>
              <a:t>ulse &amp; Mean Arterial Pressures.</a:t>
            </a:r>
            <a:endParaRPr b="0" i="0" sz="14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Bree Serif"/>
              <a:ea typeface="Bree Serif"/>
              <a:cs typeface="Bree Serif"/>
              <a:sym typeface="Bree Serif"/>
            </a:endParaRPr>
          </a:p>
        </p:txBody>
      </p:sp>
      <p:sp>
        <p:nvSpPr>
          <p:cNvPr id="132" name="Google Shape;132;p27"/>
          <p:cNvSpPr txBox="1"/>
          <p:nvPr/>
        </p:nvSpPr>
        <p:spPr>
          <a:xfrm>
            <a:off x="682275" y="2418100"/>
            <a:ext cx="6868500" cy="1046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lang="en">
                <a:latin typeface="Bree Serif"/>
                <a:ea typeface="Bree Serif"/>
                <a:cs typeface="Bree Serif"/>
                <a:sym typeface="Bree Serif"/>
              </a:rPr>
              <a:t>U</a:t>
            </a:r>
            <a:r>
              <a:rPr b="0" i="0" lang="en" sz="1400" u="none" cap="none" strike="noStrike">
                <a:solidFill>
                  <a:srgbClr val="000000"/>
                </a:solidFill>
                <a:latin typeface="Bree Serif"/>
                <a:ea typeface="Bree Serif"/>
                <a:cs typeface="Bree Serif"/>
                <a:sym typeface="Bree Serif"/>
              </a:rPr>
              <a:t>nderstand the affecting &amp; determining factors of arterial blood pressure &amp; </a:t>
            </a:r>
            <a:r>
              <a:rPr b="0" i="0" lang="en" sz="1400" u="none" cap="none" strike="noStrike">
                <a:solidFill>
                  <a:srgbClr val="6FA8DC"/>
                </a:solidFill>
                <a:latin typeface="Bree Serif"/>
                <a:ea typeface="Bree Serif"/>
                <a:cs typeface="Bree Serif"/>
                <a:sym typeface="Bree Serif"/>
              </a:rPr>
              <a:t>effect of gravity on arterial blood pressure.</a:t>
            </a:r>
            <a:endParaRPr b="0" i="0" sz="1400" u="none" cap="none" strike="noStrike">
              <a:solidFill>
                <a:srgbClr val="6FA8DC"/>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Bree Serif"/>
              <a:ea typeface="Bree Serif"/>
              <a:cs typeface="Bree Serif"/>
              <a:sym typeface="Bree Serif"/>
            </a:endParaRPr>
          </a:p>
        </p:txBody>
      </p:sp>
      <p:pic>
        <p:nvPicPr>
          <p:cNvPr id="133" name="Google Shape;133;p27"/>
          <p:cNvPicPr preferRelativeResize="0"/>
          <p:nvPr/>
        </p:nvPicPr>
        <p:blipFill rotWithShape="1">
          <a:blip r:embed="rId3">
            <a:alphaModFix/>
          </a:blip>
          <a:srcRect b="0" l="0" r="0" t="0"/>
          <a:stretch/>
        </p:blipFill>
        <p:spPr>
          <a:xfrm>
            <a:off x="204853" y="4076325"/>
            <a:ext cx="477425" cy="477425"/>
          </a:xfrm>
          <a:prstGeom prst="rect">
            <a:avLst/>
          </a:prstGeom>
          <a:noFill/>
          <a:ln>
            <a:noFill/>
          </a:ln>
        </p:spPr>
      </p:pic>
      <p:sp>
        <p:nvSpPr>
          <p:cNvPr id="134" name="Google Shape;134;p27"/>
          <p:cNvSpPr txBox="1"/>
          <p:nvPr/>
        </p:nvSpPr>
        <p:spPr>
          <a:xfrm>
            <a:off x="679375" y="3499025"/>
            <a:ext cx="7438500" cy="1031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6FA8DC"/>
                </a:solidFill>
                <a:latin typeface="Bree Serif"/>
                <a:ea typeface="Bree Serif"/>
                <a:cs typeface="Bree Serif"/>
                <a:sym typeface="Bree Serif"/>
              </a:rPr>
              <a:t>Hypotension and Hypertension &amp; Clinical features and complications of Hypertension</a:t>
            </a:r>
            <a:endParaRPr b="0" i="0" sz="1400" u="none" cap="none" strike="noStrike">
              <a:solidFill>
                <a:srgbClr val="6FA8DC"/>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6FA8DC"/>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Bree Serif"/>
              <a:ea typeface="Bree Serif"/>
              <a:cs typeface="Bree Serif"/>
              <a:sym typeface="Bree Serif"/>
            </a:endParaRPr>
          </a:p>
        </p:txBody>
      </p:sp>
      <p:sp>
        <p:nvSpPr>
          <p:cNvPr id="135" name="Google Shape;135;p27"/>
          <p:cNvSpPr txBox="1"/>
          <p:nvPr/>
        </p:nvSpPr>
        <p:spPr>
          <a:xfrm>
            <a:off x="647225" y="2979563"/>
            <a:ext cx="7237200" cy="831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lang="en">
                <a:solidFill>
                  <a:srgbClr val="6FA8DC"/>
                </a:solidFill>
                <a:latin typeface="Bree Serif"/>
                <a:ea typeface="Bree Serif"/>
                <a:cs typeface="Bree Serif"/>
                <a:sym typeface="Bree Serif"/>
              </a:rPr>
              <a:t>Define s</a:t>
            </a:r>
            <a:r>
              <a:rPr b="0" i="0" lang="en" sz="1400" u="none" cap="none" strike="noStrike">
                <a:solidFill>
                  <a:srgbClr val="6FA8DC"/>
                </a:solidFill>
                <a:latin typeface="Bree Serif"/>
                <a:ea typeface="Bree Serif"/>
                <a:cs typeface="Bree Serif"/>
                <a:sym typeface="Bree Serif"/>
              </a:rPr>
              <a:t>ystolic and Diastolic blood pressure &amp; Describe how BP is measured</a:t>
            </a:r>
            <a:endParaRPr b="0" i="0" sz="1400" u="none" cap="none" strike="noStrike">
              <a:solidFill>
                <a:srgbClr val="6FA8DC"/>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Bree Serif"/>
              <a:ea typeface="Bree Serif"/>
              <a:cs typeface="Bree Serif"/>
              <a:sym typeface="Bree Serif"/>
            </a:endParaRPr>
          </a:p>
        </p:txBody>
      </p:sp>
      <p:sp>
        <p:nvSpPr>
          <p:cNvPr id="136" name="Google Shape;136;p27"/>
          <p:cNvSpPr txBox="1"/>
          <p:nvPr/>
        </p:nvSpPr>
        <p:spPr>
          <a:xfrm>
            <a:off x="647225" y="4128850"/>
            <a:ext cx="4661700" cy="1046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lang="en">
                <a:solidFill>
                  <a:srgbClr val="6FA8DC"/>
                </a:solidFill>
                <a:latin typeface="Bree Serif"/>
                <a:ea typeface="Bree Serif"/>
                <a:cs typeface="Bree Serif"/>
                <a:sym typeface="Bree Serif"/>
              </a:rPr>
              <a:t>Know the p</a:t>
            </a:r>
            <a:r>
              <a:rPr b="0" i="0" lang="en" sz="1400" u="none" cap="none" strike="noStrike">
                <a:solidFill>
                  <a:srgbClr val="6FA8DC"/>
                </a:solidFill>
                <a:latin typeface="Bree Serif"/>
                <a:ea typeface="Bree Serif"/>
                <a:cs typeface="Bree Serif"/>
                <a:sym typeface="Bree Serif"/>
              </a:rPr>
              <a:t>hysiological significance</a:t>
            </a:r>
            <a:endParaRPr b="0" i="0" sz="1400" u="none" cap="none" strike="noStrike">
              <a:solidFill>
                <a:srgbClr val="6FA8DC"/>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6FA8DC"/>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Bree Serif"/>
              <a:ea typeface="Bree Serif"/>
              <a:cs typeface="Bree Serif"/>
              <a:sym typeface="Bree Serif"/>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5" name="Shape 605"/>
        <p:cNvGrpSpPr/>
        <p:nvPr/>
      </p:nvGrpSpPr>
      <p:grpSpPr>
        <a:xfrm>
          <a:off x="0" y="0"/>
          <a:ext cx="0" cy="0"/>
          <a:chOff x="0" y="0"/>
          <a:chExt cx="0" cy="0"/>
        </a:xfrm>
      </p:grpSpPr>
      <p:graphicFrame>
        <p:nvGraphicFramePr>
          <p:cNvPr id="606" name="Google Shape;606;p45"/>
          <p:cNvGraphicFramePr/>
          <p:nvPr/>
        </p:nvGraphicFramePr>
        <p:xfrm>
          <a:off x="219169" y="768075"/>
          <a:ext cx="3000000" cy="3000000"/>
        </p:xfrm>
        <a:graphic>
          <a:graphicData uri="http://schemas.openxmlformats.org/drawingml/2006/table">
            <a:tbl>
              <a:tblPr>
                <a:noFill/>
                <a:tableStyleId>{51F77BD5-9BFF-459F-9793-293EAD02572C}</a:tableStyleId>
              </a:tblPr>
              <a:tblGrid>
                <a:gridCol w="5716025"/>
                <a:gridCol w="2989650"/>
              </a:tblGrid>
              <a:tr h="377750">
                <a:tc>
                  <a:txBody>
                    <a:bodyPr/>
                    <a:lstStyle/>
                    <a:p>
                      <a:pPr indent="0" lvl="0" marL="457200" marR="0" rtl="0" algn="ctr">
                        <a:lnSpc>
                          <a:spcPct val="100000"/>
                        </a:lnSpc>
                        <a:spcBef>
                          <a:spcPts val="0"/>
                        </a:spcBef>
                        <a:spcAft>
                          <a:spcPts val="0"/>
                        </a:spcAft>
                        <a:buClr>
                          <a:srgbClr val="000000"/>
                        </a:buClr>
                        <a:buSzPts val="1400"/>
                        <a:buFont typeface="Arial"/>
                        <a:buNone/>
                      </a:pPr>
                      <a:r>
                        <a:rPr lang="en" sz="1400" u="none" cap="none" strike="noStrike">
                          <a:latin typeface="Bree Serif"/>
                          <a:ea typeface="Bree Serif"/>
                          <a:cs typeface="Bree Serif"/>
                          <a:sym typeface="Bree Serif"/>
                        </a:rPr>
                        <a:t>Regulation of Stroke Volume</a:t>
                      </a:r>
                      <a:endParaRPr sz="1400" u="none" cap="none" strike="noStrike">
                        <a:latin typeface="Bree Serif"/>
                        <a:ea typeface="Bree Serif"/>
                        <a:cs typeface="Bree Serif"/>
                        <a:sym typeface="Bree Serif"/>
                      </a:endParaRPr>
                    </a:p>
                  </a:txBody>
                  <a:tcPr marT="91425" marB="91425" marR="91425" marL="91425">
                    <a:lnL cap="flat" cmpd="sng" w="9525">
                      <a:solidFill>
                        <a:srgbClr val="D05C5C"/>
                      </a:solidFill>
                      <a:prstDash val="dash"/>
                      <a:round/>
                      <a:headEnd len="sm" w="sm" type="none"/>
                      <a:tailEnd len="sm" w="sm" type="none"/>
                    </a:lnL>
                    <a:lnR cap="flat" cmpd="sng" w="9525">
                      <a:solidFill>
                        <a:srgbClr val="D05C5C"/>
                      </a:solidFill>
                      <a:prstDash val="dash"/>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a:buNone/>
                      </a:pPr>
                      <a:r>
                        <a:rPr lang="en" sz="1400" u="none" cap="none" strike="noStrike">
                          <a:solidFill>
                            <a:srgbClr val="FF0000"/>
                          </a:solidFill>
                          <a:latin typeface="Bree Serif"/>
                          <a:ea typeface="Bree Serif"/>
                          <a:cs typeface="Bree Serif"/>
                          <a:sym typeface="Bree Serif"/>
                        </a:rPr>
                        <a:t>End diastolic volume ≠ preload</a:t>
                      </a:r>
                      <a:endParaRPr sz="1400" u="none" cap="none" strike="noStrike">
                        <a:solidFill>
                          <a:srgbClr val="FF0000"/>
                        </a:solidFill>
                        <a:latin typeface="Bree Serif"/>
                        <a:ea typeface="Bree Serif"/>
                        <a:cs typeface="Bree Serif"/>
                        <a:sym typeface="Bree Serif"/>
                      </a:endParaRPr>
                    </a:p>
                  </a:txBody>
                  <a:tcPr marT="91425" marB="91425" marR="91425" marL="91425">
                    <a:lnL cap="flat" cmpd="sng" w="9525">
                      <a:solidFill>
                        <a:srgbClr val="D05C5C"/>
                      </a:solidFill>
                      <a:prstDash val="dash"/>
                      <a:round/>
                      <a:headEnd len="sm" w="sm" type="none"/>
                      <a:tailEnd len="sm" w="sm" type="none"/>
                    </a:lnL>
                    <a:lnR cap="flat" cmpd="sng" w="9525">
                      <a:solidFill>
                        <a:srgbClr val="D05C5C"/>
                      </a:solidFill>
                      <a:prstDash val="dash"/>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tcPr>
                </a:tc>
              </a:tr>
              <a:tr h="3452600">
                <a:tc>
                  <a:txBody>
                    <a:bodyPr/>
                    <a:lstStyle/>
                    <a:p>
                      <a:pPr indent="0" lvl="0" marL="0" marR="0" rtl="0" algn="l">
                        <a:lnSpc>
                          <a:spcPct val="100000"/>
                        </a:lnSpc>
                        <a:spcBef>
                          <a:spcPts val="0"/>
                        </a:spcBef>
                        <a:spcAft>
                          <a:spcPts val="0"/>
                        </a:spcAft>
                        <a:buClr>
                          <a:srgbClr val="000000"/>
                        </a:buClr>
                        <a:buSzPts val="1200"/>
                        <a:buFont typeface="Arial"/>
                        <a:buNone/>
                      </a:pPr>
                      <a:r>
                        <a:rPr b="1" lang="en" sz="1200" u="none" cap="none" strike="noStrike">
                          <a:latin typeface="Bree Serif"/>
                          <a:ea typeface="Bree Serif"/>
                          <a:cs typeface="Bree Serif"/>
                          <a:sym typeface="Bree Serif"/>
                        </a:rPr>
                        <a:t>Stroke volume (SV) : </a:t>
                      </a:r>
                      <a:r>
                        <a:rPr lang="en" sz="1200" u="none" cap="none" strike="noStrike">
                          <a:latin typeface="Bree Serif"/>
                          <a:ea typeface="Bree Serif"/>
                          <a:cs typeface="Bree Serif"/>
                          <a:sym typeface="Bree Serif"/>
                        </a:rPr>
                        <a:t>the amount of blood pumped by ventricle </a:t>
                      </a:r>
                      <a:r>
                        <a:rPr b="1" lang="en" sz="1200" u="sng" cap="none" strike="noStrike">
                          <a:latin typeface="Bree Serif"/>
                          <a:ea typeface="Bree Serif"/>
                          <a:cs typeface="Bree Serif"/>
                          <a:sym typeface="Bree Serif"/>
                        </a:rPr>
                        <a:t>per beat</a:t>
                      </a:r>
                      <a:r>
                        <a:rPr b="1" lang="en" sz="1200" u="none" cap="none" strike="noStrike">
                          <a:latin typeface="Bree Serif"/>
                          <a:ea typeface="Bree Serif"/>
                          <a:cs typeface="Bree Serif"/>
                          <a:sym typeface="Bree Serif"/>
                        </a:rPr>
                        <a:t>. </a:t>
                      </a:r>
                      <a:endParaRPr b="1" sz="1200" u="none" cap="none" strike="noStrike">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rPr lang="en" sz="1200" u="none" cap="none" strike="noStrike">
                          <a:latin typeface="Bree Serif"/>
                          <a:ea typeface="Bree Serif"/>
                          <a:cs typeface="Bree Serif"/>
                          <a:sym typeface="Bree Serif"/>
                        </a:rPr>
                        <a:t>Stroke volume (SV)= </a:t>
                      </a:r>
                      <a:r>
                        <a:rPr b="1" lang="en" sz="1200" u="none" cap="none" strike="noStrike">
                          <a:solidFill>
                            <a:srgbClr val="FF0000"/>
                          </a:solidFill>
                          <a:latin typeface="Bree Serif"/>
                          <a:ea typeface="Bree Serif"/>
                          <a:cs typeface="Bree Serif"/>
                          <a:sym typeface="Bree Serif"/>
                        </a:rPr>
                        <a:t>70-80 mL/beat.</a:t>
                      </a:r>
                      <a:endParaRPr b="1" sz="1200" u="none" cap="none" strike="noStrike">
                        <a:solidFill>
                          <a:srgbClr val="FF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rPr b="1" lang="en" sz="1200" u="none" cap="none" strike="noStrike">
                          <a:solidFill>
                            <a:srgbClr val="FF0000"/>
                          </a:solidFill>
                          <a:latin typeface="Bree Serif"/>
                          <a:ea typeface="Bree Serif"/>
                          <a:cs typeface="Bree Serif"/>
                          <a:sym typeface="Bree Serif"/>
                        </a:rPr>
                        <a:t>Stroke volume (SV) is determined by the:</a:t>
                      </a:r>
                      <a:endParaRPr b="1" sz="1200" u="none" cap="none" strike="noStrike">
                        <a:solidFill>
                          <a:srgbClr val="FF0000"/>
                        </a:solidFill>
                        <a:latin typeface="Bree Serif"/>
                        <a:ea typeface="Bree Serif"/>
                        <a:cs typeface="Bree Serif"/>
                        <a:sym typeface="Bree Serif"/>
                      </a:endParaRPr>
                    </a:p>
                    <a:p>
                      <a:pPr indent="-304800" lvl="0" marL="457200" marR="0" rtl="0" algn="l">
                        <a:lnSpc>
                          <a:spcPct val="100000"/>
                        </a:lnSpc>
                        <a:spcBef>
                          <a:spcPts val="0"/>
                        </a:spcBef>
                        <a:spcAft>
                          <a:spcPts val="0"/>
                        </a:spcAft>
                        <a:buClr>
                          <a:srgbClr val="000000"/>
                        </a:buClr>
                        <a:buSzPts val="1200"/>
                        <a:buFont typeface="Bree Serif"/>
                        <a:buChar char="●"/>
                      </a:pPr>
                      <a:r>
                        <a:rPr b="1" lang="en" sz="1200" u="none" cap="none" strike="noStrike">
                          <a:solidFill>
                            <a:srgbClr val="FF0000"/>
                          </a:solidFill>
                          <a:latin typeface="Bree Serif"/>
                          <a:ea typeface="Bree Serif"/>
                          <a:cs typeface="Bree Serif"/>
                          <a:sym typeface="Bree Serif"/>
                        </a:rPr>
                        <a:t>End-diastolic Volume : </a:t>
                      </a:r>
                      <a:r>
                        <a:rPr lang="en" sz="1200" u="none" cap="none" strike="noStrike">
                          <a:solidFill>
                            <a:schemeClr val="dk1"/>
                          </a:solidFill>
                          <a:latin typeface="Bree Serif"/>
                          <a:ea typeface="Bree Serif"/>
                          <a:cs typeface="Bree Serif"/>
                          <a:sym typeface="Bree Serif"/>
                        </a:rPr>
                        <a:t>the volume of blood in ventricles at the end of diastole. 110-130 mL </a:t>
                      </a:r>
                      <a:endParaRPr sz="1200" u="none" cap="none" strike="noStrike">
                        <a:solidFill>
                          <a:schemeClr val="dk1"/>
                        </a:solidFill>
                        <a:latin typeface="Bree Serif"/>
                        <a:ea typeface="Bree Serif"/>
                        <a:cs typeface="Bree Serif"/>
                        <a:sym typeface="Bree Serif"/>
                      </a:endParaRPr>
                    </a:p>
                    <a:p>
                      <a:pPr indent="-304800" lvl="0" marL="457200" marR="0" rtl="0" algn="l">
                        <a:lnSpc>
                          <a:spcPct val="100000"/>
                        </a:lnSpc>
                        <a:spcBef>
                          <a:spcPts val="0"/>
                        </a:spcBef>
                        <a:spcAft>
                          <a:spcPts val="0"/>
                        </a:spcAft>
                        <a:buClr>
                          <a:srgbClr val="000000"/>
                        </a:buClr>
                        <a:buSzPts val="1200"/>
                        <a:buFont typeface="Bree Serif"/>
                        <a:buChar char="●"/>
                      </a:pPr>
                      <a:r>
                        <a:rPr b="1" lang="en" sz="1200" u="none" cap="none" strike="noStrike">
                          <a:solidFill>
                            <a:srgbClr val="FF0000"/>
                          </a:solidFill>
                          <a:latin typeface="Bree Serif"/>
                          <a:ea typeface="Bree Serif"/>
                          <a:cs typeface="Bree Serif"/>
                          <a:sym typeface="Bree Serif"/>
                        </a:rPr>
                        <a:t>End-systolic Volume :</a:t>
                      </a:r>
                      <a:r>
                        <a:rPr lang="en" sz="1200" u="none" cap="none" strike="noStrike">
                          <a:solidFill>
                            <a:schemeClr val="dk1"/>
                          </a:solidFill>
                          <a:latin typeface="Bree Serif"/>
                          <a:ea typeface="Bree Serif"/>
                          <a:cs typeface="Bree Serif"/>
                          <a:sym typeface="Bree Serif"/>
                        </a:rPr>
                        <a:t>Amount of blood left in ventricles at the end of systole. 40-60 mL</a:t>
                      </a:r>
                      <a:endParaRPr sz="1200" u="none" cap="none" strike="noStrike">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Bree Serif"/>
                        <a:ea typeface="Bree Serif"/>
                        <a:cs typeface="Bree Serif"/>
                        <a:sym typeface="Bree Serif"/>
                      </a:endParaRPr>
                    </a:p>
                    <a:p>
                      <a:pPr indent="0" lvl="0" marL="0" marR="0" rtl="0" algn="ctr">
                        <a:lnSpc>
                          <a:spcPct val="100000"/>
                        </a:lnSpc>
                        <a:spcBef>
                          <a:spcPts val="0"/>
                        </a:spcBef>
                        <a:spcAft>
                          <a:spcPts val="0"/>
                        </a:spcAft>
                        <a:buClr>
                          <a:srgbClr val="000000"/>
                        </a:buClr>
                        <a:buSzPts val="1200"/>
                        <a:buFont typeface="Arial"/>
                        <a:buNone/>
                      </a:pPr>
                      <a:r>
                        <a:t/>
                      </a:r>
                      <a:endParaRPr b="1" sz="1200" u="none" cap="none" strike="noStrike">
                        <a:solidFill>
                          <a:srgbClr val="FF0000"/>
                        </a:solidFill>
                        <a:latin typeface="Bree Serif"/>
                        <a:ea typeface="Bree Serif"/>
                        <a:cs typeface="Bree Serif"/>
                        <a:sym typeface="Bree Serif"/>
                      </a:endParaRPr>
                    </a:p>
                    <a:p>
                      <a:pPr indent="0" lvl="0" marL="0" marR="0" rtl="0" algn="ctr">
                        <a:lnSpc>
                          <a:spcPct val="100000"/>
                        </a:lnSpc>
                        <a:spcBef>
                          <a:spcPts val="0"/>
                        </a:spcBef>
                        <a:spcAft>
                          <a:spcPts val="0"/>
                        </a:spcAft>
                        <a:buClr>
                          <a:srgbClr val="000000"/>
                        </a:buClr>
                        <a:buSzPts val="1200"/>
                        <a:buFont typeface="Arial"/>
                        <a:buNone/>
                      </a:pPr>
                      <a:r>
                        <a:t/>
                      </a:r>
                      <a:endParaRPr b="1" sz="1200" u="none" cap="none" strike="noStrike">
                        <a:solidFill>
                          <a:srgbClr val="FF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rPr b="1" lang="en" sz="1200" u="none" cap="none" strike="noStrike">
                          <a:latin typeface="Bree Serif"/>
                          <a:ea typeface="Bree Serif"/>
                          <a:cs typeface="Bree Serif"/>
                          <a:sym typeface="Bree Serif"/>
                        </a:rPr>
                        <a:t>Stroke volume (SV) is regulated by 3 variables:</a:t>
                      </a:r>
                      <a:endParaRPr b="1" sz="1200" u="none" cap="none" strike="noStrike">
                        <a:latin typeface="Bree Serif"/>
                        <a:ea typeface="Bree Serif"/>
                        <a:cs typeface="Bree Serif"/>
                        <a:sym typeface="Bree Serif"/>
                      </a:endParaRPr>
                    </a:p>
                    <a:p>
                      <a:pPr indent="-304800" lvl="0" marL="457200" marR="0" rtl="0" algn="l">
                        <a:lnSpc>
                          <a:spcPct val="100000"/>
                        </a:lnSpc>
                        <a:spcBef>
                          <a:spcPts val="0"/>
                        </a:spcBef>
                        <a:spcAft>
                          <a:spcPts val="0"/>
                        </a:spcAft>
                        <a:buClr>
                          <a:srgbClr val="000000"/>
                        </a:buClr>
                        <a:buSzPts val="1200"/>
                        <a:buFont typeface="Bree Serif"/>
                        <a:buAutoNum type="arabicParenR"/>
                      </a:pPr>
                      <a:r>
                        <a:rPr lang="en" sz="1200" u="none" cap="none" strike="noStrike">
                          <a:latin typeface="Bree Serif"/>
                          <a:ea typeface="Bree Serif"/>
                          <a:cs typeface="Bree Serif"/>
                          <a:sym typeface="Bree Serif"/>
                        </a:rPr>
                        <a:t>End Diastolic Volume:  </a:t>
                      </a:r>
                      <a:r>
                        <a:rPr lang="en" sz="1200" u="none" cap="none" strike="noStrike">
                          <a:solidFill>
                            <a:srgbClr val="FF0000"/>
                          </a:solidFill>
                          <a:latin typeface="Bree Serif"/>
                          <a:ea typeface="Bree Serif"/>
                          <a:cs typeface="Bree Serif"/>
                          <a:sym typeface="Bree Serif"/>
                        </a:rPr>
                        <a:t>Affect the  (EDV) </a:t>
                      </a:r>
                      <a:r>
                        <a:rPr lang="en" sz="1200" u="none" cap="none" strike="noStrike">
                          <a:latin typeface="Bree Serif"/>
                          <a:ea typeface="Bree Serif"/>
                          <a:cs typeface="Bree Serif"/>
                          <a:sym typeface="Bree Serif"/>
                        </a:rPr>
                        <a:t>                                                                                                                                                               Affected by the </a:t>
                      </a:r>
                      <a:r>
                        <a:rPr b="1" lang="en" sz="1200" u="none" cap="none" strike="noStrike">
                          <a:latin typeface="Bree Serif"/>
                          <a:ea typeface="Bree Serif"/>
                          <a:cs typeface="Bree Serif"/>
                          <a:sym typeface="Bree Serif"/>
                        </a:rPr>
                        <a:t>preload (venous return)</a:t>
                      </a:r>
                      <a:endParaRPr b="1" sz="1200" u="none" cap="none" strike="noStrike">
                        <a:latin typeface="Bree Serif"/>
                        <a:ea typeface="Bree Serif"/>
                        <a:cs typeface="Bree Serif"/>
                        <a:sym typeface="Bree Serif"/>
                      </a:endParaRPr>
                    </a:p>
                    <a:p>
                      <a:pPr indent="-304800" lvl="0" marL="457200" marR="0" rtl="0" algn="l">
                        <a:lnSpc>
                          <a:spcPct val="100000"/>
                        </a:lnSpc>
                        <a:spcBef>
                          <a:spcPts val="0"/>
                        </a:spcBef>
                        <a:spcAft>
                          <a:spcPts val="0"/>
                        </a:spcAft>
                        <a:buClr>
                          <a:srgbClr val="000000"/>
                        </a:buClr>
                        <a:buSzPts val="1200"/>
                        <a:buFont typeface="Bree Serif"/>
                        <a:buAutoNum type="arabicParenR"/>
                      </a:pPr>
                      <a:r>
                        <a:rPr lang="en" sz="1200" u="none" cap="none" strike="noStrike">
                          <a:latin typeface="Bree Serif"/>
                          <a:ea typeface="Bree Serif"/>
                          <a:cs typeface="Bree Serif"/>
                          <a:sym typeface="Bree Serif"/>
                        </a:rPr>
                        <a:t>Contractility (Strength of contraction):</a:t>
                      </a:r>
                      <a:r>
                        <a:rPr lang="en" sz="1200" u="none" cap="none" strike="noStrike">
                          <a:solidFill>
                            <a:srgbClr val="FF0000"/>
                          </a:solidFill>
                          <a:latin typeface="Bree Serif"/>
                          <a:ea typeface="Bree Serif"/>
                          <a:cs typeface="Bree Serif"/>
                          <a:sym typeface="Bree Serif"/>
                        </a:rPr>
                        <a:t>Affect the  (ESV).</a:t>
                      </a:r>
                      <a:r>
                        <a:rPr lang="en" sz="1200" u="none" cap="none" strike="noStrike">
                          <a:solidFill>
                            <a:srgbClr val="980000"/>
                          </a:solidFill>
                          <a:latin typeface="Bree Serif"/>
                          <a:ea typeface="Bree Serif"/>
                          <a:cs typeface="Bree Serif"/>
                          <a:sym typeface="Bree Serif"/>
                        </a:rPr>
                        <a:t>                                                                                                                         </a:t>
                      </a:r>
                      <a:r>
                        <a:rPr lang="en" sz="1200" u="none" cap="none" strike="noStrike">
                          <a:latin typeface="Bree Serif"/>
                          <a:ea typeface="Bree Serif"/>
                          <a:cs typeface="Bree Serif"/>
                          <a:sym typeface="Bree Serif"/>
                        </a:rPr>
                        <a:t> Affected by </a:t>
                      </a:r>
                      <a:r>
                        <a:rPr b="1" lang="en" sz="1200" u="none" cap="none" strike="noStrike">
                          <a:latin typeface="Bree Serif"/>
                          <a:ea typeface="Bree Serif"/>
                          <a:cs typeface="Bree Serif"/>
                          <a:sym typeface="Bree Serif"/>
                        </a:rPr>
                        <a:t>Starling’s law &amp; sympathetic innervation.</a:t>
                      </a:r>
                      <a:endParaRPr b="1" sz="1200" u="none" cap="none" strike="noStrike">
                        <a:latin typeface="Bree Serif"/>
                        <a:ea typeface="Bree Serif"/>
                        <a:cs typeface="Bree Serif"/>
                        <a:sym typeface="Bree Serif"/>
                      </a:endParaRPr>
                    </a:p>
                    <a:p>
                      <a:pPr indent="-304800" lvl="0" marL="457200" marR="0" rtl="0" algn="l">
                        <a:lnSpc>
                          <a:spcPct val="100000"/>
                        </a:lnSpc>
                        <a:spcBef>
                          <a:spcPts val="0"/>
                        </a:spcBef>
                        <a:spcAft>
                          <a:spcPts val="0"/>
                        </a:spcAft>
                        <a:buClr>
                          <a:srgbClr val="000000"/>
                        </a:buClr>
                        <a:buSzPts val="1200"/>
                        <a:buFont typeface="Bree Serif"/>
                        <a:buAutoNum type="arabicParenR"/>
                      </a:pPr>
                      <a:r>
                        <a:rPr lang="en" sz="1200" u="none" cap="none" strike="noStrike">
                          <a:latin typeface="Bree Serif"/>
                          <a:ea typeface="Bree Serif"/>
                          <a:cs typeface="Bree Serif"/>
                          <a:sym typeface="Bree Serif"/>
                        </a:rPr>
                        <a:t>Total Peripheral Resistance Affected by the (Afterload): </a:t>
                      </a:r>
                      <a:r>
                        <a:rPr lang="en" sz="1200" u="none" cap="none" strike="noStrike">
                          <a:solidFill>
                            <a:srgbClr val="FF0000"/>
                          </a:solidFill>
                          <a:latin typeface="Bree Serif"/>
                          <a:ea typeface="Bree Serif"/>
                          <a:cs typeface="Bree Serif"/>
                          <a:sym typeface="Bree Serif"/>
                        </a:rPr>
                        <a:t> Affect the(ESV)   </a:t>
                      </a:r>
                      <a:r>
                        <a:rPr lang="en" sz="1200" u="none" cap="none" strike="noStrike">
                          <a:latin typeface="Bree Serif"/>
                          <a:ea typeface="Bree Serif"/>
                          <a:cs typeface="Bree Serif"/>
                          <a:sym typeface="Bree Serif"/>
                        </a:rPr>
                        <a:t>                                                                                       Affected by </a:t>
                      </a:r>
                      <a:r>
                        <a:rPr b="1" lang="en" sz="1200" u="none" cap="none" strike="noStrike">
                          <a:latin typeface="Bree Serif"/>
                          <a:ea typeface="Bree Serif"/>
                          <a:cs typeface="Bree Serif"/>
                          <a:sym typeface="Bree Serif"/>
                        </a:rPr>
                        <a:t>size</a:t>
                      </a:r>
                      <a:r>
                        <a:rPr lang="en" sz="1200" u="none" cap="none" strike="noStrike">
                          <a:latin typeface="Bree Serif"/>
                          <a:ea typeface="Bree Serif"/>
                          <a:cs typeface="Bree Serif"/>
                          <a:sym typeface="Bree Serif"/>
                        </a:rPr>
                        <a:t> &amp; </a:t>
                      </a:r>
                      <a:r>
                        <a:rPr b="1" lang="en" sz="1200" u="none" cap="none" strike="noStrike">
                          <a:latin typeface="Bree Serif"/>
                          <a:ea typeface="Bree Serif"/>
                          <a:cs typeface="Bree Serif"/>
                          <a:sym typeface="Bree Serif"/>
                        </a:rPr>
                        <a:t>length</a:t>
                      </a:r>
                      <a:r>
                        <a:rPr lang="en" sz="1200" u="none" cap="none" strike="noStrike">
                          <a:latin typeface="Bree Serif"/>
                          <a:ea typeface="Bree Serif"/>
                          <a:cs typeface="Bree Serif"/>
                          <a:sym typeface="Bree Serif"/>
                        </a:rPr>
                        <a:t> of blood vessel. </a:t>
                      </a:r>
                      <a:r>
                        <a:rPr b="1" lang="en" sz="1200" u="none" cap="none" strike="noStrike">
                          <a:latin typeface="Bree Serif"/>
                          <a:ea typeface="Bree Serif"/>
                          <a:cs typeface="Bree Serif"/>
                          <a:sym typeface="Bree Serif"/>
                        </a:rPr>
                        <a:t>Thickness</a:t>
                      </a:r>
                      <a:r>
                        <a:rPr lang="en" sz="1200" u="none" cap="none" strike="noStrike">
                          <a:latin typeface="Bree Serif"/>
                          <a:ea typeface="Bree Serif"/>
                          <a:cs typeface="Bree Serif"/>
                          <a:sym typeface="Bree Serif"/>
                        </a:rPr>
                        <a:t> (</a:t>
                      </a:r>
                      <a:r>
                        <a:rPr b="1" lang="en" sz="1200" u="none" cap="none" strike="noStrike">
                          <a:latin typeface="Bree Serif"/>
                          <a:ea typeface="Bree Serif"/>
                          <a:cs typeface="Bree Serif"/>
                          <a:sym typeface="Bree Serif"/>
                        </a:rPr>
                        <a:t>viscosity</a:t>
                      </a:r>
                      <a:r>
                        <a:rPr lang="en" sz="1200" u="none" cap="none" strike="noStrike">
                          <a:latin typeface="Bree Serif"/>
                          <a:ea typeface="Bree Serif"/>
                          <a:cs typeface="Bree Serif"/>
                          <a:sym typeface="Bree Serif"/>
                        </a:rPr>
                        <a:t>) of blood.</a:t>
                      </a:r>
                      <a:endParaRPr sz="1200" u="none" cap="none" strike="noStrike">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Bree Serif"/>
                        <a:ea typeface="Bree Serif"/>
                        <a:cs typeface="Bree Serif"/>
                        <a:sym typeface="Bree Serif"/>
                      </a:endParaRPr>
                    </a:p>
                  </a:txBody>
                  <a:tcPr marT="91425" marB="91425" marR="91425" marL="91425">
                    <a:lnL cap="flat" cmpd="sng" w="9525">
                      <a:solidFill>
                        <a:srgbClr val="D05C5C"/>
                      </a:solidFill>
                      <a:prstDash val="dash"/>
                      <a:round/>
                      <a:headEnd len="sm" w="sm" type="none"/>
                      <a:tailEnd len="sm" w="sm" type="none"/>
                    </a:lnL>
                    <a:lnR cap="flat" cmpd="sng" w="9525">
                      <a:solidFill>
                        <a:srgbClr val="D05C5C"/>
                      </a:solidFill>
                      <a:prstDash val="dash"/>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1" lang="en" sz="1200" u="none" cap="none" strike="noStrike">
                          <a:solidFill>
                            <a:srgbClr val="FF0000"/>
                          </a:solidFill>
                          <a:latin typeface="Bree Serif"/>
                          <a:ea typeface="Bree Serif"/>
                          <a:cs typeface="Bree Serif"/>
                          <a:sym typeface="Bree Serif"/>
                        </a:rPr>
                        <a:t>Preload: (Venous Return)</a:t>
                      </a:r>
                      <a:endParaRPr b="1" sz="1200" u="none" cap="none" strike="noStrike">
                        <a:solidFill>
                          <a:srgbClr val="FF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rPr lang="en" sz="1200" u="none" cap="none" strike="noStrike">
                          <a:latin typeface="Bree Serif"/>
                          <a:ea typeface="Bree Serif"/>
                          <a:cs typeface="Bree Serif"/>
                          <a:sym typeface="Bree Serif"/>
                        </a:rPr>
                        <a:t>is the amount of blood returns to the heart from the veins, into the atria.</a:t>
                      </a:r>
                      <a:endParaRPr sz="1200" u="none" cap="none" strike="noStrike">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rPr b="1" lang="en" sz="1200" u="none" cap="none" strike="noStrike">
                          <a:solidFill>
                            <a:srgbClr val="FF0000"/>
                          </a:solidFill>
                          <a:latin typeface="Bree Serif"/>
                          <a:ea typeface="Bree Serif"/>
                          <a:cs typeface="Bree Serif"/>
                          <a:sym typeface="Bree Serif"/>
                        </a:rPr>
                        <a:t>End- diastolic volume (EDV)</a:t>
                      </a:r>
                      <a:endParaRPr b="1" sz="1200" u="none" cap="none" strike="noStrike">
                        <a:solidFill>
                          <a:srgbClr val="FF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rPr lang="en" sz="1200" u="none" cap="none" strike="noStrike">
                          <a:latin typeface="Bree Serif"/>
                          <a:ea typeface="Bree Serif"/>
                          <a:cs typeface="Bree Serif"/>
                          <a:sym typeface="Bree Serif"/>
                        </a:rPr>
                        <a:t>is amount of blood presented to the ventricles</a:t>
                      </a:r>
                      <a:endParaRPr sz="1200" u="none" cap="none" strike="noStrike">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rPr lang="en" sz="1200" u="none" cap="none" strike="noStrike">
                          <a:latin typeface="Bree Serif"/>
                          <a:ea typeface="Bree Serif"/>
                          <a:cs typeface="Bree Serif"/>
                          <a:sym typeface="Bree Serif"/>
                        </a:rPr>
                        <a:t>from the venous return prior to ventricular ejection.</a:t>
                      </a:r>
                      <a:endParaRPr sz="1200" u="none" cap="none" strike="noStrike">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t/>
                      </a:r>
                      <a:endParaRPr b="1" sz="1200" u="none" cap="none" strike="noStrike">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rPr b="1" lang="en" sz="1200" u="none" cap="none" strike="noStrike">
                          <a:latin typeface="Bree Serif"/>
                          <a:ea typeface="Bree Serif"/>
                          <a:cs typeface="Bree Serif"/>
                          <a:sym typeface="Bree Serif"/>
                        </a:rPr>
                        <a:t>When venous return increases, EDV increases &amp; stretches or lengthens the ventricular muscle fibers.</a:t>
                      </a:r>
                      <a:endParaRPr b="1" sz="1200" u="none" cap="none" strike="noStrike">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rPr b="1" lang="en" sz="1200" u="none" cap="none" strike="noStrike">
                          <a:solidFill>
                            <a:srgbClr val="93C47D"/>
                          </a:solidFill>
                          <a:latin typeface="Bree Serif"/>
                          <a:ea typeface="Bree Serif"/>
                          <a:cs typeface="Bree Serif"/>
                          <a:sym typeface="Bree Serif"/>
                        </a:rPr>
                        <a:t>علاقة طردية بين EDV and preload </a:t>
                      </a:r>
                      <a:endParaRPr b="1" sz="1200" u="none" cap="none" strike="noStrike">
                        <a:solidFill>
                          <a:srgbClr val="93C47D"/>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t/>
                      </a:r>
                      <a:endParaRPr b="1" sz="1200" u="none" cap="none" strike="noStrike">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t/>
                      </a:r>
                      <a:endParaRPr b="1" sz="1200" u="none" cap="none" strike="noStrike">
                        <a:latin typeface="Bree Serif"/>
                        <a:ea typeface="Bree Serif"/>
                        <a:cs typeface="Bree Serif"/>
                        <a:sym typeface="Bree Serif"/>
                      </a:endParaRPr>
                    </a:p>
                  </a:txBody>
                  <a:tcPr marT="91425" marB="91425" marR="91425" marL="91425">
                    <a:lnL cap="flat" cmpd="sng" w="9525">
                      <a:solidFill>
                        <a:srgbClr val="D05C5C"/>
                      </a:solidFill>
                      <a:prstDash val="dash"/>
                      <a:round/>
                      <a:headEnd len="sm" w="sm" type="none"/>
                      <a:tailEnd len="sm" w="sm" type="none"/>
                    </a:lnL>
                    <a:lnR cap="flat" cmpd="sng" w="9525">
                      <a:solidFill>
                        <a:srgbClr val="D05C5C"/>
                      </a:solidFill>
                      <a:prstDash val="dash"/>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tcPr>
                </a:tc>
              </a:tr>
            </a:tbl>
          </a:graphicData>
        </a:graphic>
      </p:graphicFrame>
      <p:sp>
        <p:nvSpPr>
          <p:cNvPr id="607" name="Google Shape;607;p45"/>
          <p:cNvSpPr txBox="1"/>
          <p:nvPr>
            <p:ph type="title"/>
          </p:nvPr>
        </p:nvSpPr>
        <p:spPr>
          <a:xfrm>
            <a:off x="510950" y="57800"/>
            <a:ext cx="7348800" cy="608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b="1" lang="en" sz="2500">
                <a:solidFill>
                  <a:srgbClr val="D05C5C"/>
                </a:solidFill>
                <a:latin typeface="Bree Serif"/>
                <a:ea typeface="Bree Serif"/>
                <a:cs typeface="Bree Serif"/>
                <a:sym typeface="Bree Serif"/>
              </a:rPr>
              <a:t>I: Regulation of The Cardiac Output- stroke volume </a:t>
            </a:r>
            <a:endParaRPr b="1" sz="2500">
              <a:solidFill>
                <a:srgbClr val="D05C5C"/>
              </a:solidFill>
              <a:latin typeface="Bree Serif"/>
              <a:ea typeface="Bree Serif"/>
              <a:cs typeface="Bree Serif"/>
              <a:sym typeface="Bree Serif"/>
            </a:endParaRPr>
          </a:p>
        </p:txBody>
      </p:sp>
      <p:sp>
        <p:nvSpPr>
          <p:cNvPr id="608" name="Google Shape;608;p45"/>
          <p:cNvSpPr/>
          <p:nvPr/>
        </p:nvSpPr>
        <p:spPr>
          <a:xfrm>
            <a:off x="1707718" y="2717165"/>
            <a:ext cx="3429300" cy="378300"/>
          </a:xfrm>
          <a:prstGeom prst="round2DiagRect">
            <a:avLst>
              <a:gd fmla="val 16667" name="adj1"/>
              <a:gd fmla="val 50000" name="adj2"/>
            </a:avLst>
          </a:prstGeom>
          <a:solidFill>
            <a:srgbClr val="EAD1DC"/>
          </a:solidFill>
          <a:ln cap="flat" cmpd="sng" w="9525">
            <a:solidFill>
              <a:srgbClr val="D05C5C"/>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1" i="0" lang="en" sz="1600" u="none" cap="none" strike="noStrike">
                <a:solidFill>
                  <a:srgbClr val="FF0000"/>
                </a:solidFill>
                <a:latin typeface="Bree Serif"/>
                <a:ea typeface="Bree Serif"/>
                <a:cs typeface="Bree Serif"/>
                <a:sym typeface="Bree Serif"/>
              </a:rPr>
              <a:t>Stroke Volume = (EDV) – (ESV)</a:t>
            </a:r>
            <a:endParaRPr b="1" i="0" sz="1600" u="none" cap="none" strike="noStrike">
              <a:solidFill>
                <a:srgbClr val="FF0000"/>
              </a:solidFill>
              <a:latin typeface="Bree Serif"/>
              <a:ea typeface="Bree Serif"/>
              <a:cs typeface="Bree Serif"/>
              <a:sym typeface="Bree Serif"/>
            </a:endParaRPr>
          </a:p>
        </p:txBody>
      </p:sp>
      <p:sp>
        <p:nvSpPr>
          <p:cNvPr id="609" name="Google Shape;609;p45"/>
          <p:cNvSpPr txBox="1"/>
          <p:nvPr/>
        </p:nvSpPr>
        <p:spPr>
          <a:xfrm>
            <a:off x="7929000" y="0"/>
            <a:ext cx="12150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C27BA0"/>
                </a:solidFill>
                <a:latin typeface="Bree Serif"/>
                <a:ea typeface="Bree Serif"/>
                <a:cs typeface="Bree Serif"/>
                <a:sym typeface="Bree Serif"/>
              </a:rPr>
              <a:t>Only  female slide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3" name="Shape 613"/>
        <p:cNvGrpSpPr/>
        <p:nvPr/>
      </p:nvGrpSpPr>
      <p:grpSpPr>
        <a:xfrm>
          <a:off x="0" y="0"/>
          <a:ext cx="0" cy="0"/>
          <a:chOff x="0" y="0"/>
          <a:chExt cx="0" cy="0"/>
        </a:xfrm>
      </p:grpSpPr>
      <p:graphicFrame>
        <p:nvGraphicFramePr>
          <p:cNvPr id="614" name="Google Shape;614;p46"/>
          <p:cNvGraphicFramePr/>
          <p:nvPr/>
        </p:nvGraphicFramePr>
        <p:xfrm>
          <a:off x="603352" y="2089423"/>
          <a:ext cx="3000000" cy="3000000"/>
        </p:xfrm>
        <a:graphic>
          <a:graphicData uri="http://schemas.openxmlformats.org/drawingml/2006/table">
            <a:tbl>
              <a:tblPr>
                <a:noFill/>
                <a:tableStyleId>{51F77BD5-9BFF-459F-9793-293EAD02572C}</a:tableStyleId>
              </a:tblPr>
              <a:tblGrid>
                <a:gridCol w="7942925"/>
              </a:tblGrid>
              <a:tr h="453100">
                <a:tc>
                  <a:txBody>
                    <a:bodyPr/>
                    <a:lstStyle/>
                    <a:p>
                      <a:pPr indent="0" lvl="0" marL="457200" marR="0" rtl="0" algn="l">
                        <a:lnSpc>
                          <a:spcPct val="100000"/>
                        </a:lnSpc>
                        <a:spcBef>
                          <a:spcPts val="0"/>
                        </a:spcBef>
                        <a:spcAft>
                          <a:spcPts val="0"/>
                        </a:spcAft>
                        <a:buClr>
                          <a:srgbClr val="000000"/>
                        </a:buClr>
                        <a:buSzPts val="1800"/>
                        <a:buFont typeface="Arial"/>
                        <a:buNone/>
                      </a:pPr>
                      <a:r>
                        <a:rPr b="1" lang="en" sz="1800" u="none" cap="none" strike="noStrike">
                          <a:solidFill>
                            <a:srgbClr val="D05C5C"/>
                          </a:solidFill>
                          <a:latin typeface="Bree Serif"/>
                          <a:ea typeface="Bree Serif"/>
                          <a:cs typeface="Bree Serif"/>
                          <a:sym typeface="Bree Serif"/>
                        </a:rPr>
                        <a:t>                               Factors Affecting End-Diastolic Volume</a:t>
                      </a:r>
                      <a:endParaRPr b="1" sz="1800" u="none" cap="none" strike="noStrike">
                        <a:solidFill>
                          <a:srgbClr val="D05C5C"/>
                        </a:solidFill>
                      </a:endParaRPr>
                    </a:p>
                  </a:txBody>
                  <a:tcPr marT="91425" marB="91425" marR="91425" marL="91425">
                    <a:lnL cap="flat" cmpd="sng" w="9525">
                      <a:solidFill>
                        <a:srgbClr val="D05C5C"/>
                      </a:solidFill>
                      <a:prstDash val="dash"/>
                      <a:round/>
                      <a:headEnd len="sm" w="sm" type="none"/>
                      <a:tailEnd len="sm" w="sm" type="none"/>
                    </a:lnL>
                    <a:lnR cap="flat" cmpd="sng" w="9525">
                      <a:solidFill>
                        <a:srgbClr val="D05C5C"/>
                      </a:solidFill>
                      <a:prstDash val="dash"/>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tcPr>
                </a:tc>
              </a:tr>
              <a:tr h="2350300">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rgbClr val="6FA8DC"/>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rPr b="1" lang="en" sz="1200" u="none" cap="none" strike="noStrike">
                          <a:latin typeface="Bree Serif"/>
                          <a:ea typeface="Bree Serif"/>
                          <a:cs typeface="Bree Serif"/>
                          <a:sym typeface="Bree Serif"/>
                        </a:rPr>
                        <a:t>End-diastolic pressure is affected by the </a:t>
                      </a:r>
                      <a:r>
                        <a:rPr b="1" lang="en" sz="1200" u="none" cap="none" strike="noStrike">
                          <a:solidFill>
                            <a:srgbClr val="FF0000"/>
                          </a:solidFill>
                          <a:latin typeface="Bree Serif"/>
                          <a:ea typeface="Bree Serif"/>
                          <a:cs typeface="Bree Serif"/>
                          <a:sym typeface="Bree Serif"/>
                        </a:rPr>
                        <a:t>preload (venous return)</a:t>
                      </a:r>
                      <a:r>
                        <a:rPr b="1" lang="en" sz="1200" u="none" cap="none" strike="noStrike">
                          <a:latin typeface="Bree Serif"/>
                          <a:ea typeface="Bree Serif"/>
                          <a:cs typeface="Bree Serif"/>
                          <a:sym typeface="Bree Serif"/>
                        </a:rPr>
                        <a:t> which is affected by: </a:t>
                      </a:r>
                      <a:endParaRPr b="1" sz="1200" u="none" cap="none" strike="noStrike">
                        <a:latin typeface="Bree Serif"/>
                        <a:ea typeface="Bree Serif"/>
                        <a:cs typeface="Bree Serif"/>
                        <a:sym typeface="Bree Serif"/>
                      </a:endParaRPr>
                    </a:p>
                    <a:p>
                      <a:pPr indent="-304800" lvl="0" marL="457200" marR="0" rtl="0" algn="l">
                        <a:lnSpc>
                          <a:spcPct val="100000"/>
                        </a:lnSpc>
                        <a:spcBef>
                          <a:spcPts val="0"/>
                        </a:spcBef>
                        <a:spcAft>
                          <a:spcPts val="0"/>
                        </a:spcAft>
                        <a:buClr>
                          <a:srgbClr val="000000"/>
                        </a:buClr>
                        <a:buSzPts val="1200"/>
                        <a:buFont typeface="Bree Serif"/>
                        <a:buAutoNum type="arabicPeriod"/>
                      </a:pPr>
                      <a:r>
                        <a:rPr lang="en" sz="1200" u="none" cap="none" strike="noStrike">
                          <a:latin typeface="Bree Serif"/>
                          <a:ea typeface="Bree Serif"/>
                          <a:cs typeface="Bree Serif"/>
                          <a:sym typeface="Bree Serif"/>
                        </a:rPr>
                        <a:t>Blood volume.</a:t>
                      </a:r>
                      <a:endParaRPr sz="1200" u="none" cap="none" strike="noStrike">
                        <a:latin typeface="Bree Serif"/>
                        <a:ea typeface="Bree Serif"/>
                        <a:cs typeface="Bree Serif"/>
                        <a:sym typeface="Bree Serif"/>
                      </a:endParaRPr>
                    </a:p>
                    <a:p>
                      <a:pPr indent="-304800" lvl="0" marL="457200" marR="0" rtl="0" algn="l">
                        <a:lnSpc>
                          <a:spcPct val="100000"/>
                        </a:lnSpc>
                        <a:spcBef>
                          <a:spcPts val="0"/>
                        </a:spcBef>
                        <a:spcAft>
                          <a:spcPts val="0"/>
                        </a:spcAft>
                        <a:buClr>
                          <a:srgbClr val="000000"/>
                        </a:buClr>
                        <a:buSzPts val="1200"/>
                        <a:buFont typeface="Bree Serif"/>
                        <a:buAutoNum type="arabicPeriod"/>
                      </a:pPr>
                      <a:r>
                        <a:rPr lang="en" sz="1200" u="none" cap="none" strike="noStrike">
                          <a:latin typeface="Bree Serif"/>
                          <a:ea typeface="Bree Serif"/>
                          <a:cs typeface="Bree Serif"/>
                          <a:sym typeface="Bree Serif"/>
                        </a:rPr>
                        <a:t> Pressure gradient</a:t>
                      </a:r>
                      <a:endParaRPr sz="1200" u="none" cap="none" strike="noStrike">
                        <a:latin typeface="Bree Serif"/>
                        <a:ea typeface="Bree Serif"/>
                        <a:cs typeface="Bree Serif"/>
                        <a:sym typeface="Bree Serif"/>
                      </a:endParaRPr>
                    </a:p>
                    <a:p>
                      <a:pPr indent="-304800" lvl="0" marL="457200" marR="0" rtl="0" algn="l">
                        <a:lnSpc>
                          <a:spcPct val="100000"/>
                        </a:lnSpc>
                        <a:spcBef>
                          <a:spcPts val="0"/>
                        </a:spcBef>
                        <a:spcAft>
                          <a:spcPts val="0"/>
                        </a:spcAft>
                        <a:buClr>
                          <a:srgbClr val="000000"/>
                        </a:buClr>
                        <a:buSzPts val="1200"/>
                        <a:buFont typeface="Bree Serif"/>
                        <a:buAutoNum type="arabicPeriod"/>
                      </a:pPr>
                      <a:r>
                        <a:rPr lang="en" sz="1200" u="none" cap="none" strike="noStrike">
                          <a:latin typeface="Bree Serif"/>
                          <a:ea typeface="Bree Serif"/>
                          <a:cs typeface="Bree Serif"/>
                          <a:sym typeface="Bree Serif"/>
                        </a:rPr>
                        <a:t>Gravity. </a:t>
                      </a:r>
                      <a:endParaRPr sz="1200" u="none" cap="none" strike="noStrike">
                        <a:latin typeface="Bree Serif"/>
                        <a:ea typeface="Bree Serif"/>
                        <a:cs typeface="Bree Serif"/>
                        <a:sym typeface="Bree Serif"/>
                      </a:endParaRPr>
                    </a:p>
                    <a:p>
                      <a:pPr indent="-304800" lvl="0" marL="457200" marR="0" rtl="0" algn="l">
                        <a:lnSpc>
                          <a:spcPct val="100000"/>
                        </a:lnSpc>
                        <a:spcBef>
                          <a:spcPts val="0"/>
                        </a:spcBef>
                        <a:spcAft>
                          <a:spcPts val="0"/>
                        </a:spcAft>
                        <a:buClr>
                          <a:srgbClr val="000000"/>
                        </a:buClr>
                        <a:buSzPts val="1200"/>
                        <a:buFont typeface="Bree Serif"/>
                        <a:buAutoNum type="arabicPeriod"/>
                      </a:pPr>
                      <a:r>
                        <a:rPr lang="en" sz="1200" u="none" cap="none" strike="noStrike">
                          <a:latin typeface="Bree Serif"/>
                          <a:ea typeface="Bree Serif"/>
                          <a:cs typeface="Bree Serif"/>
                          <a:sym typeface="Bree Serif"/>
                        </a:rPr>
                        <a:t>Veno-constriction: caused by sympathetic nervous system.</a:t>
                      </a:r>
                      <a:endParaRPr sz="1200" u="none" cap="none" strike="noStrike">
                        <a:latin typeface="Bree Serif"/>
                        <a:ea typeface="Bree Serif"/>
                        <a:cs typeface="Bree Serif"/>
                        <a:sym typeface="Bree Serif"/>
                      </a:endParaRPr>
                    </a:p>
                    <a:p>
                      <a:pPr indent="-304800" lvl="0" marL="457200" marR="0" rtl="0" algn="l">
                        <a:lnSpc>
                          <a:spcPct val="100000"/>
                        </a:lnSpc>
                        <a:spcBef>
                          <a:spcPts val="0"/>
                        </a:spcBef>
                        <a:spcAft>
                          <a:spcPts val="0"/>
                        </a:spcAft>
                        <a:buClr>
                          <a:srgbClr val="000000"/>
                        </a:buClr>
                        <a:buSzPts val="1200"/>
                        <a:buFont typeface="Bree Serif"/>
                        <a:buAutoNum type="arabicPeriod"/>
                      </a:pPr>
                      <a:r>
                        <a:rPr lang="en" sz="1200" u="none" cap="none" strike="noStrike">
                          <a:latin typeface="Bree Serif"/>
                          <a:ea typeface="Bree Serif"/>
                          <a:cs typeface="Bree Serif"/>
                          <a:sym typeface="Bree Serif"/>
                        </a:rPr>
                        <a:t> Presence of valves in the large veins. </a:t>
                      </a:r>
                      <a:endParaRPr sz="1200" u="none" cap="none" strike="noStrike">
                        <a:latin typeface="Bree Serif"/>
                        <a:ea typeface="Bree Serif"/>
                        <a:cs typeface="Bree Serif"/>
                        <a:sym typeface="Bree Serif"/>
                      </a:endParaRPr>
                    </a:p>
                    <a:p>
                      <a:pPr indent="-304800" lvl="0" marL="457200" marR="0" rtl="0" algn="l">
                        <a:lnSpc>
                          <a:spcPct val="100000"/>
                        </a:lnSpc>
                        <a:spcBef>
                          <a:spcPts val="0"/>
                        </a:spcBef>
                        <a:spcAft>
                          <a:spcPts val="0"/>
                        </a:spcAft>
                        <a:buClr>
                          <a:srgbClr val="000000"/>
                        </a:buClr>
                        <a:buSzPts val="1200"/>
                        <a:buFont typeface="Bree Serif"/>
                        <a:buAutoNum type="arabicPeriod"/>
                      </a:pPr>
                      <a:r>
                        <a:rPr lang="en" sz="1200" u="none" cap="none" strike="noStrike">
                          <a:latin typeface="Bree Serif"/>
                          <a:ea typeface="Bree Serif"/>
                          <a:cs typeface="Bree Serif"/>
                          <a:sym typeface="Bree Serif"/>
                        </a:rPr>
                        <a:t>Skeletal muscles pump. </a:t>
                      </a:r>
                      <a:endParaRPr sz="1200" u="none" cap="none" strike="noStrike">
                        <a:latin typeface="Bree Serif"/>
                        <a:ea typeface="Bree Serif"/>
                        <a:cs typeface="Bree Serif"/>
                        <a:sym typeface="Bree Serif"/>
                      </a:endParaRPr>
                    </a:p>
                    <a:p>
                      <a:pPr indent="-304800" lvl="0" marL="457200" marR="0" rtl="0" algn="l">
                        <a:lnSpc>
                          <a:spcPct val="100000"/>
                        </a:lnSpc>
                        <a:spcBef>
                          <a:spcPts val="0"/>
                        </a:spcBef>
                        <a:spcAft>
                          <a:spcPts val="0"/>
                        </a:spcAft>
                        <a:buClr>
                          <a:srgbClr val="000000"/>
                        </a:buClr>
                        <a:buSzPts val="1200"/>
                        <a:buFont typeface="Bree Serif"/>
                        <a:buAutoNum type="arabicPeriod"/>
                      </a:pPr>
                      <a:r>
                        <a:rPr lang="en" sz="1200" u="none" cap="none" strike="noStrike">
                          <a:latin typeface="Bree Serif"/>
                          <a:ea typeface="Bree Serif"/>
                          <a:cs typeface="Bree Serif"/>
                          <a:sym typeface="Bree Serif"/>
                        </a:rPr>
                        <a:t>Respiratory activity (Deep inspiration increase venous return).</a:t>
                      </a:r>
                      <a:endParaRPr sz="1200" u="none" cap="none" strike="noStrike">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rgbClr val="6FA8DC"/>
                        </a:solidFill>
                        <a:latin typeface="Bree Serif"/>
                        <a:ea typeface="Bree Serif"/>
                        <a:cs typeface="Bree Serif"/>
                        <a:sym typeface="Bree Serif"/>
                      </a:endParaRPr>
                    </a:p>
                  </a:txBody>
                  <a:tcPr marT="91425" marB="91425" marR="91425" marL="91425">
                    <a:lnL cap="flat" cmpd="sng" w="9525">
                      <a:solidFill>
                        <a:srgbClr val="D05C5C"/>
                      </a:solidFill>
                      <a:prstDash val="dash"/>
                      <a:round/>
                      <a:headEnd len="sm" w="sm" type="none"/>
                      <a:tailEnd len="sm" w="sm" type="none"/>
                    </a:lnL>
                    <a:lnR cap="flat" cmpd="sng" w="9525">
                      <a:solidFill>
                        <a:srgbClr val="D05C5C"/>
                      </a:solidFill>
                      <a:prstDash val="dash"/>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tcPr>
                </a:tc>
              </a:tr>
            </a:tbl>
          </a:graphicData>
        </a:graphic>
      </p:graphicFrame>
      <p:sp>
        <p:nvSpPr>
          <p:cNvPr id="615" name="Google Shape;615;p46"/>
          <p:cNvSpPr txBox="1"/>
          <p:nvPr/>
        </p:nvSpPr>
        <p:spPr>
          <a:xfrm>
            <a:off x="7875000" y="0"/>
            <a:ext cx="1269000" cy="769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C27BA0"/>
                </a:solidFill>
                <a:latin typeface="Bree Serif"/>
                <a:ea typeface="Bree Serif"/>
                <a:cs typeface="Bree Serif"/>
                <a:sym typeface="Bree Serif"/>
              </a:rPr>
              <a:t>Only in female slide</a:t>
            </a:r>
            <a:endParaRPr b="0" i="0" sz="1200" u="none" cap="none" strike="noStrike">
              <a:solidFill>
                <a:srgbClr val="C27BA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C27BA0"/>
              </a:solidFill>
              <a:latin typeface="Bree Serif"/>
              <a:ea typeface="Bree Serif"/>
              <a:cs typeface="Bree Serif"/>
              <a:sym typeface="Bree Serif"/>
            </a:endParaRPr>
          </a:p>
        </p:txBody>
      </p:sp>
      <p:sp>
        <p:nvSpPr>
          <p:cNvPr id="616" name="Google Shape;616;p46"/>
          <p:cNvSpPr txBox="1"/>
          <p:nvPr>
            <p:ph type="title"/>
          </p:nvPr>
        </p:nvSpPr>
        <p:spPr>
          <a:xfrm>
            <a:off x="1235425" y="74875"/>
            <a:ext cx="6042900" cy="8541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990"/>
              <a:buNone/>
            </a:pPr>
            <a:r>
              <a:rPr b="1" lang="en" sz="2500">
                <a:solidFill>
                  <a:srgbClr val="D05C5C"/>
                </a:solidFill>
                <a:latin typeface="Bree Serif"/>
                <a:ea typeface="Bree Serif"/>
                <a:cs typeface="Bree Serif"/>
                <a:sym typeface="Bree Serif"/>
              </a:rPr>
              <a:t>How does The EDV affect the SV &amp; CO ?</a:t>
            </a:r>
            <a:endParaRPr b="1" sz="2500">
              <a:solidFill>
                <a:srgbClr val="D05C5C"/>
              </a:solidFill>
              <a:latin typeface="Bree Serif"/>
              <a:ea typeface="Bree Serif"/>
              <a:cs typeface="Bree Serif"/>
              <a:sym typeface="Bree Serif"/>
            </a:endParaRPr>
          </a:p>
          <a:p>
            <a:pPr indent="0" lvl="0" marL="0" rtl="0" algn="ctr">
              <a:lnSpc>
                <a:spcPct val="100000"/>
              </a:lnSpc>
              <a:spcBef>
                <a:spcPts val="0"/>
              </a:spcBef>
              <a:spcAft>
                <a:spcPts val="0"/>
              </a:spcAft>
              <a:buSzPts val="990"/>
              <a:buNone/>
            </a:pPr>
            <a:r>
              <a:rPr b="1" lang="en" sz="2500">
                <a:solidFill>
                  <a:srgbClr val="D05C5C"/>
                </a:solidFill>
                <a:latin typeface="Bree Serif"/>
                <a:ea typeface="Bree Serif"/>
                <a:cs typeface="Bree Serif"/>
                <a:sym typeface="Bree Serif"/>
              </a:rPr>
              <a:t>Frank-Starling’s Mechanism</a:t>
            </a:r>
            <a:endParaRPr b="1" sz="2500">
              <a:solidFill>
                <a:srgbClr val="D05C5C"/>
              </a:solidFill>
              <a:latin typeface="Bree Serif"/>
              <a:ea typeface="Bree Serif"/>
              <a:cs typeface="Bree Serif"/>
              <a:sym typeface="Bree Serif"/>
            </a:endParaRPr>
          </a:p>
          <a:p>
            <a:pPr indent="0" lvl="0" marL="0" rtl="0" algn="ctr">
              <a:lnSpc>
                <a:spcPct val="100000"/>
              </a:lnSpc>
              <a:spcBef>
                <a:spcPts val="0"/>
              </a:spcBef>
              <a:spcAft>
                <a:spcPts val="0"/>
              </a:spcAft>
              <a:buSzPts val="990"/>
              <a:buNone/>
            </a:pPr>
            <a:r>
              <a:t/>
            </a:r>
            <a:endParaRPr b="1" sz="2500">
              <a:solidFill>
                <a:srgbClr val="D05C5C"/>
              </a:solidFill>
              <a:latin typeface="Bree Serif"/>
              <a:ea typeface="Bree Serif"/>
              <a:cs typeface="Bree Serif"/>
              <a:sym typeface="Bree Serif"/>
            </a:endParaRPr>
          </a:p>
        </p:txBody>
      </p:sp>
      <p:sp>
        <p:nvSpPr>
          <p:cNvPr id="617" name="Google Shape;617;p46"/>
          <p:cNvSpPr txBox="1"/>
          <p:nvPr>
            <p:ph idx="4294967295" type="body"/>
          </p:nvPr>
        </p:nvSpPr>
        <p:spPr>
          <a:xfrm>
            <a:off x="117650" y="1113727"/>
            <a:ext cx="8119500" cy="619800"/>
          </a:xfrm>
          <a:prstGeom prst="rect">
            <a:avLst/>
          </a:prstGeom>
          <a:noFill/>
          <a:ln>
            <a:noFill/>
          </a:ln>
        </p:spPr>
        <p:txBody>
          <a:bodyPr anchorCtr="0" anchor="t" bIns="91425" lIns="91425" spcFirstLastPara="1" rIns="91425" wrap="square" tIns="91425">
            <a:noAutofit/>
          </a:bodyPr>
          <a:lstStyle/>
          <a:p>
            <a:pPr indent="-304800" lvl="0" marL="457200" rtl="0" algn="l">
              <a:lnSpc>
                <a:spcPct val="100000"/>
              </a:lnSpc>
              <a:spcBef>
                <a:spcPts val="0"/>
              </a:spcBef>
              <a:spcAft>
                <a:spcPts val="0"/>
              </a:spcAft>
              <a:buClr>
                <a:schemeClr val="dk1"/>
              </a:buClr>
              <a:buSzPts val="1200"/>
              <a:buFont typeface="Bree Serif"/>
              <a:buChar char="●"/>
            </a:pPr>
            <a:r>
              <a:rPr b="1" lang="en" sz="1200">
                <a:solidFill>
                  <a:schemeClr val="dk1"/>
                </a:solidFill>
                <a:latin typeface="Bree Serif"/>
                <a:ea typeface="Bree Serif"/>
                <a:cs typeface="Bree Serif"/>
                <a:sym typeface="Bree Serif"/>
              </a:rPr>
              <a:t>An increase in the End- diastolic volume (EDV)</a:t>
            </a:r>
            <a:r>
              <a:rPr lang="en" sz="1200">
                <a:solidFill>
                  <a:schemeClr val="dk1"/>
                </a:solidFill>
                <a:latin typeface="Bree Serif"/>
                <a:ea typeface="Bree Serif"/>
                <a:cs typeface="Bree Serif"/>
                <a:sym typeface="Bree Serif"/>
              </a:rPr>
              <a:t> amount will increase the myocardial fibers stretch, thus increasing the initial fiber length.</a:t>
            </a:r>
            <a:endParaRPr sz="1200">
              <a:solidFill>
                <a:schemeClr val="dk1"/>
              </a:solidFill>
              <a:latin typeface="Bree Serif"/>
              <a:ea typeface="Bree Serif"/>
              <a:cs typeface="Bree Serif"/>
              <a:sym typeface="Bree Serif"/>
            </a:endParaRPr>
          </a:p>
          <a:p>
            <a:pPr indent="-304800" lvl="0" marL="457200" rtl="0" algn="l">
              <a:lnSpc>
                <a:spcPct val="100000"/>
              </a:lnSpc>
              <a:spcBef>
                <a:spcPts val="0"/>
              </a:spcBef>
              <a:spcAft>
                <a:spcPts val="0"/>
              </a:spcAft>
              <a:buClr>
                <a:schemeClr val="dk1"/>
              </a:buClr>
              <a:buSzPts val="1200"/>
              <a:buFont typeface="Bree Serif"/>
              <a:buChar char="●"/>
            </a:pPr>
            <a:r>
              <a:rPr lang="en" sz="1200">
                <a:solidFill>
                  <a:schemeClr val="dk1"/>
                </a:solidFill>
                <a:latin typeface="Bree Serif"/>
                <a:ea typeface="Bree Serif"/>
                <a:cs typeface="Bree Serif"/>
                <a:sym typeface="Bree Serif"/>
              </a:rPr>
              <a:t>The increase in the initial fiber length will increase the strength of myocardial contractility.</a:t>
            </a:r>
            <a:endParaRPr sz="1200">
              <a:solidFill>
                <a:schemeClr val="dk1"/>
              </a:solidFill>
              <a:latin typeface="Bree Serif"/>
              <a:ea typeface="Bree Serif"/>
              <a:cs typeface="Bree Serif"/>
              <a:sym typeface="Bree Serif"/>
            </a:endParaRPr>
          </a:p>
        </p:txBody>
      </p:sp>
      <p:pic>
        <p:nvPicPr>
          <p:cNvPr id="618" name="Google Shape;618;p46"/>
          <p:cNvPicPr preferRelativeResize="0"/>
          <p:nvPr/>
        </p:nvPicPr>
        <p:blipFill rotWithShape="1">
          <a:blip r:embed="rId3">
            <a:alphaModFix/>
          </a:blip>
          <a:srcRect b="0" l="0" r="0" t="0"/>
          <a:stretch/>
        </p:blipFill>
        <p:spPr>
          <a:xfrm>
            <a:off x="6528725" y="2546600"/>
            <a:ext cx="2017551" cy="23503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2" name="Shape 622"/>
        <p:cNvGrpSpPr/>
        <p:nvPr/>
      </p:nvGrpSpPr>
      <p:grpSpPr>
        <a:xfrm>
          <a:off x="0" y="0"/>
          <a:ext cx="0" cy="0"/>
          <a:chOff x="0" y="0"/>
          <a:chExt cx="0" cy="0"/>
        </a:xfrm>
      </p:grpSpPr>
      <p:sp>
        <p:nvSpPr>
          <p:cNvPr id="623" name="Google Shape;623;p47"/>
          <p:cNvSpPr txBox="1"/>
          <p:nvPr>
            <p:ph type="title"/>
          </p:nvPr>
        </p:nvSpPr>
        <p:spPr>
          <a:xfrm>
            <a:off x="185634" y="109118"/>
            <a:ext cx="7092600" cy="8541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990"/>
              <a:buNone/>
            </a:pPr>
            <a:r>
              <a:rPr b="1" lang="en" sz="2500">
                <a:solidFill>
                  <a:srgbClr val="D05C5C"/>
                </a:solidFill>
                <a:latin typeface="Bree Serif"/>
                <a:ea typeface="Bree Serif"/>
                <a:cs typeface="Bree Serif"/>
                <a:sym typeface="Bree Serif"/>
              </a:rPr>
              <a:t>Factors Affecting Venous Return (Preload):</a:t>
            </a:r>
            <a:endParaRPr b="1" sz="2500">
              <a:solidFill>
                <a:srgbClr val="D05C5C"/>
              </a:solidFill>
              <a:latin typeface="Bree Serif"/>
              <a:ea typeface="Bree Serif"/>
              <a:cs typeface="Bree Serif"/>
              <a:sym typeface="Bree Serif"/>
            </a:endParaRPr>
          </a:p>
          <a:p>
            <a:pPr indent="0" lvl="0" marL="0" rtl="0" algn="ctr">
              <a:lnSpc>
                <a:spcPct val="100000"/>
              </a:lnSpc>
              <a:spcBef>
                <a:spcPts val="0"/>
              </a:spcBef>
              <a:spcAft>
                <a:spcPts val="0"/>
              </a:spcAft>
              <a:buSzPts val="990"/>
              <a:buNone/>
            </a:pPr>
            <a:r>
              <a:t/>
            </a:r>
            <a:endParaRPr b="1" sz="2500">
              <a:solidFill>
                <a:srgbClr val="D05C5C"/>
              </a:solidFill>
              <a:latin typeface="Bree Serif"/>
              <a:ea typeface="Bree Serif"/>
              <a:cs typeface="Bree Serif"/>
              <a:sym typeface="Bree Serif"/>
            </a:endParaRPr>
          </a:p>
        </p:txBody>
      </p:sp>
      <p:sp>
        <p:nvSpPr>
          <p:cNvPr id="624" name="Google Shape;624;p47"/>
          <p:cNvSpPr txBox="1"/>
          <p:nvPr>
            <p:ph idx="4294967295" type="body"/>
          </p:nvPr>
        </p:nvSpPr>
        <p:spPr>
          <a:xfrm>
            <a:off x="185625" y="1308150"/>
            <a:ext cx="8374800" cy="12636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Clr>
                <a:schemeClr val="dk1"/>
              </a:buClr>
              <a:buSzPts val="1400"/>
              <a:buFont typeface="Bree Serif"/>
              <a:buChar char="●"/>
            </a:pPr>
            <a:r>
              <a:rPr lang="en" sz="1400">
                <a:solidFill>
                  <a:schemeClr val="dk1"/>
                </a:solidFill>
                <a:latin typeface="Bree Serif"/>
                <a:ea typeface="Bree Serif"/>
                <a:cs typeface="Bree Serif"/>
                <a:sym typeface="Bree Serif"/>
              </a:rPr>
              <a:t>At constant venous capacity, as the blood volume ↑→ the Mean Circulatory Pressure ↑ → ↑ VR.</a:t>
            </a:r>
            <a:endParaRPr sz="1400">
              <a:solidFill>
                <a:schemeClr val="dk1"/>
              </a:solidFill>
              <a:latin typeface="Bree Serif"/>
              <a:ea typeface="Bree Serif"/>
              <a:cs typeface="Bree Serif"/>
              <a:sym typeface="Bree Serif"/>
            </a:endParaRPr>
          </a:p>
          <a:p>
            <a:pPr indent="-317500" lvl="0" marL="457200" rtl="0" algn="l">
              <a:lnSpc>
                <a:spcPct val="100000"/>
              </a:lnSpc>
              <a:spcBef>
                <a:spcPts val="0"/>
              </a:spcBef>
              <a:spcAft>
                <a:spcPts val="0"/>
              </a:spcAft>
              <a:buClr>
                <a:schemeClr val="dk1"/>
              </a:buClr>
              <a:buSzPts val="1400"/>
              <a:buFont typeface="Bree Serif"/>
              <a:buChar char="●"/>
            </a:pPr>
            <a:r>
              <a:rPr lang="en" sz="1400">
                <a:solidFill>
                  <a:schemeClr val="dk1"/>
                </a:solidFill>
                <a:latin typeface="Bree Serif"/>
                <a:ea typeface="Bree Serif"/>
                <a:cs typeface="Bree Serif"/>
                <a:sym typeface="Bree Serif"/>
              </a:rPr>
              <a:t>At constant venous capacity, as the blood volume ↓→ the Mean Circulatory Pressure ↓ → ↓ VR.</a:t>
            </a:r>
            <a:endParaRPr sz="1400">
              <a:solidFill>
                <a:schemeClr val="dk1"/>
              </a:solidFill>
              <a:latin typeface="Bree Serif"/>
              <a:ea typeface="Bree Serif"/>
              <a:cs typeface="Bree Serif"/>
              <a:sym typeface="Bree Serif"/>
            </a:endParaRPr>
          </a:p>
          <a:p>
            <a:pPr indent="-317500" lvl="0" marL="457200" rtl="0" algn="l">
              <a:lnSpc>
                <a:spcPct val="100000"/>
              </a:lnSpc>
              <a:spcBef>
                <a:spcPts val="0"/>
              </a:spcBef>
              <a:spcAft>
                <a:spcPts val="0"/>
              </a:spcAft>
              <a:buClr>
                <a:schemeClr val="dk1"/>
              </a:buClr>
              <a:buSzPts val="1400"/>
              <a:buFont typeface="Bree Serif"/>
              <a:buChar char="●"/>
            </a:pPr>
            <a:r>
              <a:rPr b="1" lang="en" sz="1400">
                <a:solidFill>
                  <a:schemeClr val="dk1"/>
                </a:solidFill>
                <a:latin typeface="Bree Serif"/>
                <a:ea typeface="Bree Serif"/>
                <a:cs typeface="Bree Serif"/>
                <a:sym typeface="Bree Serif"/>
              </a:rPr>
              <a:t>Venous capacity is the volume of blood that the veins can accommodate.</a:t>
            </a:r>
            <a:endParaRPr b="1" sz="1400">
              <a:solidFill>
                <a:schemeClr val="dk1"/>
              </a:solidFill>
              <a:latin typeface="Bree Serif"/>
              <a:ea typeface="Bree Serif"/>
              <a:cs typeface="Bree Serif"/>
              <a:sym typeface="Bree Serif"/>
            </a:endParaRPr>
          </a:p>
        </p:txBody>
      </p:sp>
      <p:sp>
        <p:nvSpPr>
          <p:cNvPr id="625" name="Google Shape;625;p47"/>
          <p:cNvSpPr txBox="1"/>
          <p:nvPr>
            <p:ph type="title"/>
          </p:nvPr>
        </p:nvSpPr>
        <p:spPr>
          <a:xfrm>
            <a:off x="1345752" y="2463316"/>
            <a:ext cx="5806800" cy="8541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990"/>
              <a:buNone/>
            </a:pPr>
            <a:r>
              <a:rPr b="1" lang="en" sz="2500">
                <a:solidFill>
                  <a:srgbClr val="D05C5C"/>
                </a:solidFill>
                <a:latin typeface="Bree Serif"/>
                <a:ea typeface="Bree Serif"/>
                <a:cs typeface="Bree Serif"/>
                <a:sym typeface="Bree Serif"/>
              </a:rPr>
              <a:t>2- Pressure Gradient</a:t>
            </a:r>
            <a:endParaRPr b="1" sz="2500">
              <a:solidFill>
                <a:srgbClr val="D05C5C"/>
              </a:solidFill>
              <a:latin typeface="Bree Serif"/>
              <a:ea typeface="Bree Serif"/>
              <a:cs typeface="Bree Serif"/>
              <a:sym typeface="Bree Serif"/>
            </a:endParaRPr>
          </a:p>
          <a:p>
            <a:pPr indent="0" lvl="0" marL="0" rtl="0" algn="ctr">
              <a:lnSpc>
                <a:spcPct val="100000"/>
              </a:lnSpc>
              <a:spcBef>
                <a:spcPts val="0"/>
              </a:spcBef>
              <a:spcAft>
                <a:spcPts val="0"/>
              </a:spcAft>
              <a:buSzPts val="990"/>
              <a:buNone/>
            </a:pPr>
            <a:r>
              <a:t/>
            </a:r>
            <a:endParaRPr b="1" sz="2500">
              <a:solidFill>
                <a:srgbClr val="D05C5C"/>
              </a:solidFill>
              <a:latin typeface="Bree Serif"/>
              <a:ea typeface="Bree Serif"/>
              <a:cs typeface="Bree Serif"/>
              <a:sym typeface="Bree Serif"/>
            </a:endParaRPr>
          </a:p>
          <a:p>
            <a:pPr indent="0" lvl="0" marL="0" rtl="0" algn="ctr">
              <a:lnSpc>
                <a:spcPct val="100000"/>
              </a:lnSpc>
              <a:spcBef>
                <a:spcPts val="0"/>
              </a:spcBef>
              <a:spcAft>
                <a:spcPts val="0"/>
              </a:spcAft>
              <a:buSzPts val="990"/>
              <a:buNone/>
            </a:pPr>
            <a:r>
              <a:t/>
            </a:r>
            <a:endParaRPr b="1" sz="2500">
              <a:solidFill>
                <a:srgbClr val="D05C5C"/>
              </a:solidFill>
              <a:latin typeface="Bree Serif"/>
              <a:ea typeface="Bree Serif"/>
              <a:cs typeface="Bree Serif"/>
              <a:sym typeface="Bree Serif"/>
            </a:endParaRPr>
          </a:p>
          <a:p>
            <a:pPr indent="0" lvl="0" marL="0" rtl="0" algn="ctr">
              <a:lnSpc>
                <a:spcPct val="100000"/>
              </a:lnSpc>
              <a:spcBef>
                <a:spcPts val="0"/>
              </a:spcBef>
              <a:spcAft>
                <a:spcPts val="0"/>
              </a:spcAft>
              <a:buSzPts val="990"/>
              <a:buNone/>
            </a:pPr>
            <a:r>
              <a:t/>
            </a:r>
            <a:endParaRPr b="1" sz="2500">
              <a:solidFill>
                <a:srgbClr val="D05C5C"/>
              </a:solidFill>
              <a:latin typeface="Bree Serif"/>
              <a:ea typeface="Bree Serif"/>
              <a:cs typeface="Bree Serif"/>
              <a:sym typeface="Bree Serif"/>
            </a:endParaRPr>
          </a:p>
        </p:txBody>
      </p:sp>
      <p:sp>
        <p:nvSpPr>
          <p:cNvPr id="626" name="Google Shape;626;p47"/>
          <p:cNvSpPr txBox="1"/>
          <p:nvPr/>
        </p:nvSpPr>
        <p:spPr>
          <a:xfrm>
            <a:off x="288900" y="3067932"/>
            <a:ext cx="8855100" cy="1908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Bree Serif"/>
                <a:ea typeface="Bree Serif"/>
                <a:cs typeface="Bree Serif"/>
                <a:sym typeface="Bree Serif"/>
              </a:rPr>
              <a:t>• ↑Pressure gradient →↑ venous return.</a:t>
            </a:r>
            <a:endParaRPr b="0" i="0" sz="14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Bree Serif"/>
                <a:ea typeface="Bree Serif"/>
                <a:cs typeface="Bree Serif"/>
                <a:sym typeface="Bree Serif"/>
              </a:rPr>
              <a:t>• Since the right atrium is the site of venous blood collection from all around the body → the pressure inside the right atrium i.e. </a:t>
            </a:r>
            <a:r>
              <a:rPr b="1" i="0" lang="en" sz="1400" u="none" cap="none" strike="noStrike">
                <a:solidFill>
                  <a:srgbClr val="000000"/>
                </a:solidFill>
                <a:latin typeface="Bree Serif"/>
                <a:ea typeface="Bree Serif"/>
                <a:cs typeface="Bree Serif"/>
                <a:sym typeface="Bree Serif"/>
              </a:rPr>
              <a:t>Right Atrial Pressure (RAP)</a:t>
            </a:r>
            <a:r>
              <a:rPr b="0" i="0" lang="en" sz="1400" u="none" cap="none" strike="noStrike">
                <a:solidFill>
                  <a:srgbClr val="000000"/>
                </a:solidFill>
                <a:latin typeface="Bree Serif"/>
                <a:ea typeface="Bree Serif"/>
                <a:cs typeface="Bree Serif"/>
                <a:sym typeface="Bree Serif"/>
              </a:rPr>
              <a:t> is called </a:t>
            </a:r>
            <a:r>
              <a:rPr b="1" i="0" lang="en" sz="1400" u="none" cap="none" strike="noStrike">
                <a:solidFill>
                  <a:srgbClr val="000000"/>
                </a:solidFill>
                <a:latin typeface="Bree Serif"/>
                <a:ea typeface="Bree Serif"/>
                <a:cs typeface="Bree Serif"/>
                <a:sym typeface="Bree Serif"/>
              </a:rPr>
              <a:t>Central Venous Pressure (CVP)</a:t>
            </a:r>
            <a:endParaRPr b="1" i="0" sz="14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Bree Serif"/>
                <a:ea typeface="Bree Serif"/>
                <a:cs typeface="Bree Serif"/>
                <a:sym typeface="Bree Serif"/>
              </a:rPr>
              <a:t>• The pressure is highest in large arteries &amp; continue to drop throughout the pathway, reaching  zero-2 mmHg at </a:t>
            </a:r>
            <a:r>
              <a:rPr b="1" i="0" lang="en" sz="1400" u="none" cap="none" strike="noStrike">
                <a:solidFill>
                  <a:srgbClr val="000000"/>
                </a:solidFill>
                <a:latin typeface="Bree Serif"/>
                <a:ea typeface="Bree Serif"/>
                <a:cs typeface="Bree Serif"/>
                <a:sym typeface="Bree Serif"/>
              </a:rPr>
              <a:t>right atrium.</a:t>
            </a:r>
            <a:endParaRPr b="1" i="0" sz="14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Bree Serif"/>
                <a:ea typeface="Bree Serif"/>
                <a:cs typeface="Bree Serif"/>
                <a:sym typeface="Bree Serif"/>
              </a:rPr>
              <a:t>• The high pressure in the arteries 120 mmHg forces the blood to continually move</a:t>
            </a:r>
            <a:endParaRPr b="0" i="0" sz="14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Bree Serif"/>
                <a:ea typeface="Bree Serif"/>
                <a:cs typeface="Bree Serif"/>
                <a:sym typeface="Bree Serif"/>
              </a:rPr>
              <a:t>into areas where the pressure is lower.</a:t>
            </a:r>
            <a:endParaRPr b="0" i="0" sz="14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Bree Serif"/>
              <a:ea typeface="Bree Serif"/>
              <a:cs typeface="Bree Serif"/>
              <a:sym typeface="Bree Serif"/>
            </a:endParaRPr>
          </a:p>
        </p:txBody>
      </p:sp>
      <p:sp>
        <p:nvSpPr>
          <p:cNvPr id="627" name="Google Shape;627;p47"/>
          <p:cNvSpPr txBox="1"/>
          <p:nvPr/>
        </p:nvSpPr>
        <p:spPr>
          <a:xfrm>
            <a:off x="7868525" y="0"/>
            <a:ext cx="1421700" cy="554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C27BA0"/>
                </a:solidFill>
                <a:latin typeface="Bree Serif"/>
                <a:ea typeface="Bree Serif"/>
                <a:cs typeface="Bree Serif"/>
                <a:sym typeface="Bree Serif"/>
              </a:rPr>
              <a:t>Only in female slide</a:t>
            </a:r>
            <a:endParaRPr b="0" i="0" sz="1400" u="none" cap="none" strike="noStrike">
              <a:solidFill>
                <a:srgbClr val="000000"/>
              </a:solidFill>
              <a:latin typeface="Arial"/>
              <a:ea typeface="Arial"/>
              <a:cs typeface="Arial"/>
              <a:sym typeface="Arial"/>
            </a:endParaRPr>
          </a:p>
        </p:txBody>
      </p:sp>
      <p:sp>
        <p:nvSpPr>
          <p:cNvPr id="628" name="Google Shape;628;p47"/>
          <p:cNvSpPr txBox="1"/>
          <p:nvPr/>
        </p:nvSpPr>
        <p:spPr>
          <a:xfrm>
            <a:off x="2380000" y="732100"/>
            <a:ext cx="3854700" cy="1169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990"/>
              <a:buFont typeface="Arial"/>
              <a:buNone/>
            </a:pPr>
            <a:r>
              <a:rPr b="1" lang="en" sz="2500">
                <a:solidFill>
                  <a:srgbClr val="D05C5C"/>
                </a:solidFill>
                <a:latin typeface="Bree Serif"/>
                <a:ea typeface="Bree Serif"/>
                <a:cs typeface="Bree Serif"/>
                <a:sym typeface="Bree Serif"/>
              </a:rPr>
              <a:t>1- Blood volume</a:t>
            </a:r>
            <a:endParaRPr b="1" sz="2500">
              <a:solidFill>
                <a:srgbClr val="D05C5C"/>
              </a:solidFill>
              <a:latin typeface="Bree Serif"/>
              <a:ea typeface="Bree Serif"/>
              <a:cs typeface="Bree Serif"/>
              <a:sym typeface="Bree Serif"/>
            </a:endParaRPr>
          </a:p>
          <a:p>
            <a:pPr indent="0" lvl="0" marL="0" rtl="0" algn="ctr">
              <a:spcBef>
                <a:spcPts val="0"/>
              </a:spcBef>
              <a:spcAft>
                <a:spcPts val="0"/>
              </a:spcAft>
              <a:buClr>
                <a:schemeClr val="dk1"/>
              </a:buClr>
              <a:buSzPts val="990"/>
              <a:buFont typeface="Arial"/>
              <a:buNone/>
            </a:pPr>
            <a:r>
              <a:t/>
            </a:r>
            <a:endParaRPr b="1" sz="2500">
              <a:solidFill>
                <a:srgbClr val="D05C5C"/>
              </a:solidFill>
              <a:latin typeface="Bree Serif"/>
              <a:ea typeface="Bree Serif"/>
              <a:cs typeface="Bree Serif"/>
              <a:sym typeface="Bree Serif"/>
            </a:endParaRPr>
          </a:p>
          <a:p>
            <a:pPr indent="0" lvl="0" marL="0" rtl="0" algn="l">
              <a:spcBef>
                <a:spcPts val="0"/>
              </a:spcBef>
              <a:spcAft>
                <a:spcPts val="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2" name="Shape 632"/>
        <p:cNvGrpSpPr/>
        <p:nvPr/>
      </p:nvGrpSpPr>
      <p:grpSpPr>
        <a:xfrm>
          <a:off x="0" y="0"/>
          <a:ext cx="0" cy="0"/>
          <a:chOff x="0" y="0"/>
          <a:chExt cx="0" cy="0"/>
        </a:xfrm>
      </p:grpSpPr>
      <p:sp>
        <p:nvSpPr>
          <p:cNvPr id="633" name="Google Shape;633;p48"/>
          <p:cNvSpPr txBox="1"/>
          <p:nvPr>
            <p:ph type="title"/>
          </p:nvPr>
        </p:nvSpPr>
        <p:spPr>
          <a:xfrm>
            <a:off x="2084916" y="3878672"/>
            <a:ext cx="4058700" cy="613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990"/>
              <a:buNone/>
            </a:pPr>
            <a:r>
              <a:rPr b="1" lang="en" sz="2300">
                <a:solidFill>
                  <a:srgbClr val="D05C5C"/>
                </a:solidFill>
                <a:latin typeface="Bree Serif"/>
                <a:ea typeface="Bree Serif"/>
                <a:cs typeface="Bree Serif"/>
                <a:sym typeface="Bree Serif"/>
              </a:rPr>
              <a:t>5- Presence of valves:</a:t>
            </a:r>
            <a:endParaRPr b="1" sz="2300">
              <a:solidFill>
                <a:srgbClr val="D05C5C"/>
              </a:solidFill>
              <a:latin typeface="Bree Serif"/>
              <a:ea typeface="Bree Serif"/>
              <a:cs typeface="Bree Serif"/>
              <a:sym typeface="Bree Serif"/>
            </a:endParaRPr>
          </a:p>
          <a:p>
            <a:pPr indent="0" lvl="0" marL="0" rtl="0" algn="ctr">
              <a:lnSpc>
                <a:spcPct val="100000"/>
              </a:lnSpc>
              <a:spcBef>
                <a:spcPts val="0"/>
              </a:spcBef>
              <a:spcAft>
                <a:spcPts val="0"/>
              </a:spcAft>
              <a:buSzPts val="990"/>
              <a:buNone/>
            </a:pPr>
            <a:r>
              <a:t/>
            </a:r>
            <a:endParaRPr b="1" sz="2300">
              <a:solidFill>
                <a:srgbClr val="D05C5C"/>
              </a:solidFill>
              <a:latin typeface="Bree Serif"/>
              <a:ea typeface="Bree Serif"/>
              <a:cs typeface="Bree Serif"/>
              <a:sym typeface="Bree Serif"/>
            </a:endParaRPr>
          </a:p>
          <a:p>
            <a:pPr indent="0" lvl="0" marL="0" rtl="0" algn="ctr">
              <a:lnSpc>
                <a:spcPct val="100000"/>
              </a:lnSpc>
              <a:spcBef>
                <a:spcPts val="0"/>
              </a:spcBef>
              <a:spcAft>
                <a:spcPts val="0"/>
              </a:spcAft>
              <a:buSzPts val="990"/>
              <a:buNone/>
            </a:pPr>
            <a:r>
              <a:t/>
            </a:r>
            <a:endParaRPr b="1" sz="2300">
              <a:solidFill>
                <a:srgbClr val="D05C5C"/>
              </a:solidFill>
              <a:latin typeface="Bree Serif"/>
              <a:ea typeface="Bree Serif"/>
              <a:cs typeface="Bree Serif"/>
              <a:sym typeface="Bree Serif"/>
            </a:endParaRPr>
          </a:p>
          <a:p>
            <a:pPr indent="0" lvl="0" marL="0" rtl="0" algn="ctr">
              <a:lnSpc>
                <a:spcPct val="100000"/>
              </a:lnSpc>
              <a:spcBef>
                <a:spcPts val="0"/>
              </a:spcBef>
              <a:spcAft>
                <a:spcPts val="0"/>
              </a:spcAft>
              <a:buSzPts val="990"/>
              <a:buNone/>
            </a:pPr>
            <a:r>
              <a:t/>
            </a:r>
            <a:endParaRPr b="1" sz="2300">
              <a:solidFill>
                <a:srgbClr val="D05C5C"/>
              </a:solidFill>
              <a:latin typeface="Bree Serif"/>
              <a:ea typeface="Bree Serif"/>
              <a:cs typeface="Bree Serif"/>
              <a:sym typeface="Bree Serif"/>
            </a:endParaRPr>
          </a:p>
        </p:txBody>
      </p:sp>
      <p:sp>
        <p:nvSpPr>
          <p:cNvPr id="634" name="Google Shape;634;p48"/>
          <p:cNvSpPr txBox="1"/>
          <p:nvPr>
            <p:ph type="title"/>
          </p:nvPr>
        </p:nvSpPr>
        <p:spPr>
          <a:xfrm>
            <a:off x="185634" y="143618"/>
            <a:ext cx="7092600" cy="8541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990"/>
              <a:buNone/>
            </a:pPr>
            <a:r>
              <a:rPr b="1" lang="en" sz="2500">
                <a:solidFill>
                  <a:srgbClr val="D05C5C"/>
                </a:solidFill>
                <a:latin typeface="Bree Serif"/>
                <a:ea typeface="Bree Serif"/>
                <a:cs typeface="Bree Serif"/>
                <a:sym typeface="Bree Serif"/>
              </a:rPr>
              <a:t>Factors Affecting Venous Return (Preload):</a:t>
            </a:r>
            <a:endParaRPr b="1" sz="2500">
              <a:solidFill>
                <a:srgbClr val="D05C5C"/>
              </a:solidFill>
              <a:latin typeface="Bree Serif"/>
              <a:ea typeface="Bree Serif"/>
              <a:cs typeface="Bree Serif"/>
              <a:sym typeface="Bree Serif"/>
            </a:endParaRPr>
          </a:p>
          <a:p>
            <a:pPr indent="0" lvl="0" marL="0" rtl="0" algn="ctr">
              <a:lnSpc>
                <a:spcPct val="100000"/>
              </a:lnSpc>
              <a:spcBef>
                <a:spcPts val="0"/>
              </a:spcBef>
              <a:spcAft>
                <a:spcPts val="0"/>
              </a:spcAft>
              <a:buSzPts val="990"/>
              <a:buNone/>
            </a:pPr>
            <a:r>
              <a:t/>
            </a:r>
            <a:endParaRPr b="1" sz="2500">
              <a:solidFill>
                <a:srgbClr val="D05C5C"/>
              </a:solidFill>
              <a:latin typeface="Bree Serif"/>
              <a:ea typeface="Bree Serif"/>
              <a:cs typeface="Bree Serif"/>
              <a:sym typeface="Bree Serif"/>
            </a:endParaRPr>
          </a:p>
          <a:p>
            <a:pPr indent="0" lvl="0" marL="0" rtl="0" algn="ctr">
              <a:lnSpc>
                <a:spcPct val="100000"/>
              </a:lnSpc>
              <a:spcBef>
                <a:spcPts val="0"/>
              </a:spcBef>
              <a:spcAft>
                <a:spcPts val="0"/>
              </a:spcAft>
              <a:buSzPts val="990"/>
              <a:buNone/>
            </a:pPr>
            <a:r>
              <a:t/>
            </a:r>
            <a:endParaRPr b="1" sz="2500">
              <a:solidFill>
                <a:srgbClr val="D05C5C"/>
              </a:solidFill>
              <a:latin typeface="Bree Serif"/>
              <a:ea typeface="Bree Serif"/>
              <a:cs typeface="Bree Serif"/>
              <a:sym typeface="Bree Serif"/>
            </a:endParaRPr>
          </a:p>
          <a:p>
            <a:pPr indent="0" lvl="0" marL="0" rtl="0" algn="ctr">
              <a:lnSpc>
                <a:spcPct val="100000"/>
              </a:lnSpc>
              <a:spcBef>
                <a:spcPts val="0"/>
              </a:spcBef>
              <a:spcAft>
                <a:spcPts val="0"/>
              </a:spcAft>
              <a:buSzPts val="990"/>
              <a:buNone/>
            </a:pPr>
            <a:r>
              <a:t/>
            </a:r>
            <a:endParaRPr b="1" sz="2500">
              <a:solidFill>
                <a:srgbClr val="D05C5C"/>
              </a:solidFill>
              <a:latin typeface="Bree Serif"/>
              <a:ea typeface="Bree Serif"/>
              <a:cs typeface="Bree Serif"/>
              <a:sym typeface="Bree Serif"/>
            </a:endParaRPr>
          </a:p>
          <a:p>
            <a:pPr indent="0" lvl="0" marL="0" rtl="0" algn="ctr">
              <a:lnSpc>
                <a:spcPct val="100000"/>
              </a:lnSpc>
              <a:spcBef>
                <a:spcPts val="0"/>
              </a:spcBef>
              <a:spcAft>
                <a:spcPts val="0"/>
              </a:spcAft>
              <a:buSzPts val="990"/>
              <a:buNone/>
            </a:pPr>
            <a:r>
              <a:t/>
            </a:r>
            <a:endParaRPr b="1" sz="2500">
              <a:solidFill>
                <a:srgbClr val="D05C5C"/>
              </a:solidFill>
              <a:latin typeface="Bree Serif"/>
              <a:ea typeface="Bree Serif"/>
              <a:cs typeface="Bree Serif"/>
              <a:sym typeface="Bree Serif"/>
            </a:endParaRPr>
          </a:p>
        </p:txBody>
      </p:sp>
      <p:sp>
        <p:nvSpPr>
          <p:cNvPr id="635" name="Google Shape;635;p48"/>
          <p:cNvSpPr txBox="1"/>
          <p:nvPr>
            <p:ph idx="4294967295" type="body"/>
          </p:nvPr>
        </p:nvSpPr>
        <p:spPr>
          <a:xfrm>
            <a:off x="185625" y="1193350"/>
            <a:ext cx="7385700" cy="1663800"/>
          </a:xfrm>
          <a:prstGeom prst="rect">
            <a:avLst/>
          </a:prstGeom>
          <a:noFill/>
          <a:ln>
            <a:noFill/>
          </a:ln>
        </p:spPr>
        <p:txBody>
          <a:bodyPr anchorCtr="0" anchor="t" bIns="91425" lIns="91425" spcFirstLastPara="1" rIns="91425" wrap="square" tIns="91425">
            <a:noAutofit/>
          </a:bodyPr>
          <a:lstStyle/>
          <a:p>
            <a:pPr indent="0" lvl="0" marL="457200" rtl="0" algn="l">
              <a:lnSpc>
                <a:spcPct val="100000"/>
              </a:lnSpc>
              <a:spcBef>
                <a:spcPts val="0"/>
              </a:spcBef>
              <a:spcAft>
                <a:spcPts val="0"/>
              </a:spcAft>
              <a:buSzPts val="1800"/>
              <a:buNone/>
            </a:pPr>
            <a:r>
              <a:rPr b="1" lang="en" sz="1400">
                <a:solidFill>
                  <a:schemeClr val="dk1"/>
                </a:solidFill>
                <a:latin typeface="Bree Serif"/>
                <a:ea typeface="Bree Serif"/>
                <a:cs typeface="Bree Serif"/>
                <a:sym typeface="Bree Serif"/>
              </a:rPr>
              <a:t>Standing:</a:t>
            </a:r>
            <a:endParaRPr b="1" sz="1400">
              <a:solidFill>
                <a:schemeClr val="dk1"/>
              </a:solidFill>
              <a:latin typeface="Bree Serif"/>
              <a:ea typeface="Bree Serif"/>
              <a:cs typeface="Bree Serif"/>
              <a:sym typeface="Bree Serif"/>
            </a:endParaRPr>
          </a:p>
          <a:p>
            <a:pPr indent="-317500" lvl="0" marL="457200" rtl="0" algn="l">
              <a:lnSpc>
                <a:spcPct val="100000"/>
              </a:lnSpc>
              <a:spcBef>
                <a:spcPts val="0"/>
              </a:spcBef>
              <a:spcAft>
                <a:spcPts val="0"/>
              </a:spcAft>
              <a:buClr>
                <a:schemeClr val="dk1"/>
              </a:buClr>
              <a:buSzPts val="1400"/>
              <a:buFont typeface="Bree Serif"/>
              <a:buChar char="●"/>
            </a:pPr>
            <a:r>
              <a:rPr lang="en" sz="1400">
                <a:solidFill>
                  <a:schemeClr val="dk1"/>
                </a:solidFill>
                <a:latin typeface="Bree Serif"/>
                <a:ea typeface="Bree Serif"/>
                <a:cs typeface="Bree Serif"/>
                <a:sym typeface="Bree Serif"/>
              </a:rPr>
              <a:t>When a person initially stands, right atrial pressure &amp; ventricular EDV falls, which decreases stroke volume by the Frank-Starling mechanism. So, CO &amp; arterial pressure decrease.</a:t>
            </a:r>
            <a:endParaRPr sz="1400">
              <a:solidFill>
                <a:schemeClr val="dk1"/>
              </a:solidFill>
              <a:latin typeface="Bree Serif"/>
              <a:ea typeface="Bree Serif"/>
              <a:cs typeface="Bree Serif"/>
              <a:sym typeface="Bree Serif"/>
            </a:endParaRPr>
          </a:p>
          <a:p>
            <a:pPr indent="0" lvl="0" marL="457200" rtl="0" algn="l">
              <a:lnSpc>
                <a:spcPct val="100000"/>
              </a:lnSpc>
              <a:spcBef>
                <a:spcPts val="0"/>
              </a:spcBef>
              <a:spcAft>
                <a:spcPts val="0"/>
              </a:spcAft>
              <a:buSzPts val="1800"/>
              <a:buNone/>
            </a:pPr>
            <a:r>
              <a:rPr lang="en" sz="1400">
                <a:solidFill>
                  <a:schemeClr val="dk1"/>
                </a:solidFill>
                <a:latin typeface="Bree Serif"/>
                <a:ea typeface="Bree Serif"/>
                <a:cs typeface="Bree Serif"/>
                <a:sym typeface="Bree Serif"/>
              </a:rPr>
              <a:t>Arterial Blood Pressure. </a:t>
            </a:r>
            <a:endParaRPr sz="1400">
              <a:solidFill>
                <a:schemeClr val="dk1"/>
              </a:solidFill>
              <a:latin typeface="Bree Serif"/>
              <a:ea typeface="Bree Serif"/>
              <a:cs typeface="Bree Serif"/>
              <a:sym typeface="Bree Serif"/>
            </a:endParaRPr>
          </a:p>
          <a:p>
            <a:pPr indent="-317500" lvl="0" marL="457200" rtl="0" algn="l">
              <a:lnSpc>
                <a:spcPct val="100000"/>
              </a:lnSpc>
              <a:spcBef>
                <a:spcPts val="0"/>
              </a:spcBef>
              <a:spcAft>
                <a:spcPts val="0"/>
              </a:spcAft>
              <a:buClr>
                <a:schemeClr val="dk1"/>
              </a:buClr>
              <a:buSzPts val="1400"/>
              <a:buFont typeface="Bree Serif"/>
              <a:buChar char="●"/>
            </a:pPr>
            <a:r>
              <a:rPr lang="en" sz="1400">
                <a:solidFill>
                  <a:schemeClr val="dk1"/>
                </a:solidFill>
                <a:latin typeface="Bree Serif"/>
                <a:ea typeface="Bree Serif"/>
                <a:cs typeface="Bree Serif"/>
                <a:sym typeface="Bree Serif"/>
              </a:rPr>
              <a:t>The flow through the entire systemic circulation falls because arterial pressure falls, therefore the pressure gradient driving flow throughout the entire circulatory system is decreased.</a:t>
            </a:r>
            <a:endParaRPr sz="1400">
              <a:solidFill>
                <a:schemeClr val="dk1"/>
              </a:solidFill>
              <a:latin typeface="Bree Serif"/>
              <a:ea typeface="Bree Serif"/>
              <a:cs typeface="Bree Serif"/>
              <a:sym typeface="Bree Serif"/>
            </a:endParaRPr>
          </a:p>
          <a:p>
            <a:pPr indent="0" lvl="0" marL="457200" rtl="0" algn="l">
              <a:lnSpc>
                <a:spcPct val="100000"/>
              </a:lnSpc>
              <a:spcBef>
                <a:spcPts val="0"/>
              </a:spcBef>
              <a:spcAft>
                <a:spcPts val="0"/>
              </a:spcAft>
              <a:buSzPts val="1800"/>
              <a:buNone/>
            </a:pPr>
            <a:r>
              <a:t/>
            </a:r>
            <a:endParaRPr b="1" sz="1400">
              <a:solidFill>
                <a:schemeClr val="dk1"/>
              </a:solidFill>
              <a:latin typeface="Bree Serif"/>
              <a:ea typeface="Bree Serif"/>
              <a:cs typeface="Bree Serif"/>
              <a:sym typeface="Bree Serif"/>
            </a:endParaRPr>
          </a:p>
        </p:txBody>
      </p:sp>
      <p:sp>
        <p:nvSpPr>
          <p:cNvPr id="636" name="Google Shape;636;p48"/>
          <p:cNvSpPr txBox="1"/>
          <p:nvPr>
            <p:ph idx="4294967295" type="body"/>
          </p:nvPr>
        </p:nvSpPr>
        <p:spPr>
          <a:xfrm>
            <a:off x="1653533" y="3484418"/>
            <a:ext cx="5624700" cy="396900"/>
          </a:xfrm>
          <a:prstGeom prst="rect">
            <a:avLst/>
          </a:prstGeom>
          <a:noFill/>
          <a:ln>
            <a:noFill/>
          </a:ln>
        </p:spPr>
        <p:txBody>
          <a:bodyPr anchorCtr="0" anchor="t" bIns="91425" lIns="91425" spcFirstLastPara="1" rIns="91425" wrap="square" tIns="91425">
            <a:noAutofit/>
          </a:bodyPr>
          <a:lstStyle/>
          <a:p>
            <a:pPr indent="0" lvl="0" marL="457200" rtl="0" algn="l">
              <a:lnSpc>
                <a:spcPct val="100000"/>
              </a:lnSpc>
              <a:spcBef>
                <a:spcPts val="0"/>
              </a:spcBef>
              <a:spcAft>
                <a:spcPts val="0"/>
              </a:spcAft>
              <a:buSzPts val="1800"/>
              <a:buNone/>
            </a:pPr>
            <a:r>
              <a:rPr lang="en" sz="1400">
                <a:solidFill>
                  <a:schemeClr val="dk1"/>
                </a:solidFill>
                <a:latin typeface="Bree Serif"/>
                <a:ea typeface="Bree Serif"/>
                <a:cs typeface="Bree Serif"/>
                <a:sym typeface="Bree Serif"/>
              </a:rPr>
              <a:t>By sympathetic stimulation ↑ venous return (VR).</a:t>
            </a:r>
            <a:endParaRPr sz="1400">
              <a:solidFill>
                <a:schemeClr val="dk1"/>
              </a:solidFill>
              <a:latin typeface="Bree Serif"/>
              <a:ea typeface="Bree Serif"/>
              <a:cs typeface="Bree Serif"/>
              <a:sym typeface="Bree Serif"/>
            </a:endParaRPr>
          </a:p>
        </p:txBody>
      </p:sp>
      <p:sp>
        <p:nvSpPr>
          <p:cNvPr id="637" name="Google Shape;637;p48"/>
          <p:cNvSpPr txBox="1"/>
          <p:nvPr>
            <p:ph idx="4294967295" type="body"/>
          </p:nvPr>
        </p:nvSpPr>
        <p:spPr>
          <a:xfrm>
            <a:off x="41325" y="4508581"/>
            <a:ext cx="8849100" cy="396900"/>
          </a:xfrm>
          <a:prstGeom prst="rect">
            <a:avLst/>
          </a:prstGeom>
          <a:noFill/>
          <a:ln>
            <a:noFill/>
          </a:ln>
        </p:spPr>
        <p:txBody>
          <a:bodyPr anchorCtr="0" anchor="t" bIns="91425" lIns="91425" spcFirstLastPara="1" rIns="91425" wrap="square" tIns="91425">
            <a:noAutofit/>
          </a:bodyPr>
          <a:lstStyle/>
          <a:p>
            <a:pPr indent="0" lvl="0" marL="457200" rtl="0" algn="l">
              <a:lnSpc>
                <a:spcPct val="100000"/>
              </a:lnSpc>
              <a:spcBef>
                <a:spcPts val="0"/>
              </a:spcBef>
              <a:spcAft>
                <a:spcPts val="0"/>
              </a:spcAft>
              <a:buSzPts val="1800"/>
              <a:buNone/>
            </a:pPr>
            <a:r>
              <a:rPr lang="en" sz="1400">
                <a:solidFill>
                  <a:schemeClr val="dk1"/>
                </a:solidFill>
                <a:latin typeface="Bree Serif"/>
                <a:ea typeface="Bree Serif"/>
                <a:cs typeface="Bree Serif"/>
                <a:sym typeface="Bree Serif"/>
              </a:rPr>
              <a:t>Permit blood to move forward towards the heart &amp; prevent it from moving back toward the tissues.</a:t>
            </a:r>
            <a:endParaRPr sz="1400">
              <a:solidFill>
                <a:schemeClr val="dk1"/>
              </a:solidFill>
              <a:latin typeface="Bree Serif"/>
              <a:ea typeface="Bree Serif"/>
              <a:cs typeface="Bree Serif"/>
              <a:sym typeface="Bree Serif"/>
            </a:endParaRPr>
          </a:p>
          <a:p>
            <a:pPr indent="0" lvl="0" marL="457200" rtl="0" algn="l">
              <a:lnSpc>
                <a:spcPct val="100000"/>
              </a:lnSpc>
              <a:spcBef>
                <a:spcPts val="0"/>
              </a:spcBef>
              <a:spcAft>
                <a:spcPts val="0"/>
              </a:spcAft>
              <a:buSzPts val="1800"/>
              <a:buNone/>
            </a:pPr>
            <a:r>
              <a:t/>
            </a:r>
            <a:endParaRPr sz="1400">
              <a:solidFill>
                <a:schemeClr val="dk1"/>
              </a:solidFill>
              <a:latin typeface="Bree Serif"/>
              <a:ea typeface="Bree Serif"/>
              <a:cs typeface="Bree Serif"/>
              <a:sym typeface="Bree Serif"/>
            </a:endParaRPr>
          </a:p>
        </p:txBody>
      </p:sp>
      <p:pic>
        <p:nvPicPr>
          <p:cNvPr id="638" name="Google Shape;638;p48"/>
          <p:cNvPicPr preferRelativeResize="0"/>
          <p:nvPr/>
        </p:nvPicPr>
        <p:blipFill rotWithShape="1">
          <a:blip r:embed="rId3">
            <a:alphaModFix/>
          </a:blip>
          <a:srcRect b="0" l="0" r="0" t="0"/>
          <a:stretch/>
        </p:blipFill>
        <p:spPr>
          <a:xfrm>
            <a:off x="7685198" y="1336000"/>
            <a:ext cx="1366725" cy="1378499"/>
          </a:xfrm>
          <a:prstGeom prst="rect">
            <a:avLst/>
          </a:prstGeom>
          <a:noFill/>
          <a:ln>
            <a:noFill/>
          </a:ln>
        </p:spPr>
      </p:pic>
      <p:sp>
        <p:nvSpPr>
          <p:cNvPr id="639" name="Google Shape;639;p48"/>
          <p:cNvSpPr txBox="1"/>
          <p:nvPr/>
        </p:nvSpPr>
        <p:spPr>
          <a:xfrm>
            <a:off x="7125825" y="143625"/>
            <a:ext cx="3000000" cy="554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C27BA0"/>
                </a:solidFill>
                <a:latin typeface="Bree Serif"/>
                <a:ea typeface="Bree Serif"/>
                <a:cs typeface="Bree Serif"/>
                <a:sym typeface="Bree Serif"/>
              </a:rPr>
              <a:t>Only in female </a:t>
            </a:r>
            <a:endParaRPr b="0" i="0" sz="1200" u="none" cap="none" strike="noStrike">
              <a:solidFill>
                <a:srgbClr val="C27BA0"/>
              </a:solidFill>
              <a:latin typeface="Bree Serif"/>
              <a:ea typeface="Bree Serif"/>
              <a:cs typeface="Bree Serif"/>
              <a:sym typeface="Bree Serif"/>
            </a:endParaRPr>
          </a:p>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C27BA0"/>
                </a:solidFill>
                <a:latin typeface="Bree Serif"/>
                <a:ea typeface="Bree Serif"/>
                <a:cs typeface="Bree Serif"/>
                <a:sym typeface="Bree Serif"/>
              </a:rPr>
              <a:t>slide</a:t>
            </a:r>
            <a:endParaRPr b="0" i="0" sz="1400" u="none" cap="none" strike="noStrike">
              <a:solidFill>
                <a:srgbClr val="000000"/>
              </a:solidFill>
              <a:latin typeface="Arial"/>
              <a:ea typeface="Arial"/>
              <a:cs typeface="Arial"/>
              <a:sym typeface="Arial"/>
            </a:endParaRPr>
          </a:p>
        </p:txBody>
      </p:sp>
      <p:sp>
        <p:nvSpPr>
          <p:cNvPr id="640" name="Google Shape;640;p48"/>
          <p:cNvSpPr txBox="1"/>
          <p:nvPr/>
        </p:nvSpPr>
        <p:spPr>
          <a:xfrm>
            <a:off x="2830650" y="759450"/>
            <a:ext cx="2347500" cy="569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990"/>
              <a:buFont typeface="Arial"/>
              <a:buNone/>
            </a:pPr>
            <a:r>
              <a:rPr b="1" lang="en" sz="2500">
                <a:solidFill>
                  <a:srgbClr val="D05C5C"/>
                </a:solidFill>
                <a:latin typeface="Bree Serif"/>
                <a:ea typeface="Bree Serif"/>
                <a:cs typeface="Bree Serif"/>
                <a:sym typeface="Bree Serif"/>
              </a:rPr>
              <a:t>3- Gravity</a:t>
            </a:r>
            <a:endParaRPr/>
          </a:p>
        </p:txBody>
      </p:sp>
      <p:sp>
        <p:nvSpPr>
          <p:cNvPr id="641" name="Google Shape;641;p48"/>
          <p:cNvSpPr txBox="1"/>
          <p:nvPr/>
        </p:nvSpPr>
        <p:spPr>
          <a:xfrm>
            <a:off x="2370975" y="3052775"/>
            <a:ext cx="3486600" cy="1077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990"/>
              <a:buFont typeface="Arial"/>
              <a:buNone/>
            </a:pPr>
            <a:r>
              <a:rPr b="1" lang="en" sz="2300">
                <a:solidFill>
                  <a:srgbClr val="D05C5C"/>
                </a:solidFill>
                <a:latin typeface="Bree Serif"/>
                <a:ea typeface="Bree Serif"/>
                <a:cs typeface="Bree Serif"/>
                <a:sym typeface="Bree Serif"/>
              </a:rPr>
              <a:t>4- Venoconstriction:</a:t>
            </a:r>
            <a:endParaRPr b="1" sz="2300">
              <a:solidFill>
                <a:srgbClr val="D05C5C"/>
              </a:solidFill>
              <a:latin typeface="Bree Serif"/>
              <a:ea typeface="Bree Serif"/>
              <a:cs typeface="Bree Serif"/>
              <a:sym typeface="Bree Serif"/>
            </a:endParaRPr>
          </a:p>
          <a:p>
            <a:pPr indent="0" lvl="0" marL="0" rtl="0" algn="l">
              <a:spcBef>
                <a:spcPts val="0"/>
              </a:spcBef>
              <a:spcAft>
                <a:spcPts val="0"/>
              </a:spcAft>
              <a:buClr>
                <a:schemeClr val="dk1"/>
              </a:buClr>
              <a:buSzPts val="990"/>
              <a:buFont typeface="Arial"/>
              <a:buNone/>
            </a:pPr>
            <a:r>
              <a:t/>
            </a:r>
            <a:endParaRPr b="1" sz="2300">
              <a:solidFill>
                <a:srgbClr val="D05C5C"/>
              </a:solidFill>
              <a:latin typeface="Bree Serif"/>
              <a:ea typeface="Bree Serif"/>
              <a:cs typeface="Bree Serif"/>
              <a:sym typeface="Bree Serif"/>
            </a:endParaRPr>
          </a:p>
          <a:p>
            <a:pPr indent="0" lvl="0" marL="0" rtl="0" algn="l">
              <a:spcBef>
                <a:spcPts val="0"/>
              </a:spcBef>
              <a:spcAft>
                <a:spcPts val="0"/>
              </a:spcAft>
              <a:buNone/>
            </a:pPr>
            <a:r>
              <a:t/>
            </a:r>
            <a:endParaRPr sz="12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5" name="Shape 645"/>
        <p:cNvGrpSpPr/>
        <p:nvPr/>
      </p:nvGrpSpPr>
      <p:grpSpPr>
        <a:xfrm>
          <a:off x="0" y="0"/>
          <a:ext cx="0" cy="0"/>
          <a:chOff x="0" y="0"/>
          <a:chExt cx="0" cy="0"/>
        </a:xfrm>
      </p:grpSpPr>
      <p:sp>
        <p:nvSpPr>
          <p:cNvPr id="646" name="Google Shape;646;p49"/>
          <p:cNvSpPr txBox="1"/>
          <p:nvPr>
            <p:ph type="title"/>
          </p:nvPr>
        </p:nvSpPr>
        <p:spPr>
          <a:xfrm>
            <a:off x="764709" y="343563"/>
            <a:ext cx="7092600" cy="8541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990"/>
              <a:buNone/>
            </a:pPr>
            <a:r>
              <a:rPr b="1" lang="en" sz="2500">
                <a:solidFill>
                  <a:srgbClr val="D05C5C"/>
                </a:solidFill>
                <a:latin typeface="Bree Serif"/>
                <a:ea typeface="Bree Serif"/>
                <a:cs typeface="Bree Serif"/>
                <a:sym typeface="Bree Serif"/>
              </a:rPr>
              <a:t>Factors Affecting Venous Return (Preload):</a:t>
            </a:r>
            <a:endParaRPr b="1" sz="2500">
              <a:solidFill>
                <a:srgbClr val="D05C5C"/>
              </a:solidFill>
              <a:latin typeface="Bree Serif"/>
              <a:ea typeface="Bree Serif"/>
              <a:cs typeface="Bree Serif"/>
              <a:sym typeface="Bree Serif"/>
            </a:endParaRPr>
          </a:p>
          <a:p>
            <a:pPr indent="0" lvl="0" marL="0" rtl="0" algn="l">
              <a:lnSpc>
                <a:spcPct val="100000"/>
              </a:lnSpc>
              <a:spcBef>
                <a:spcPts val="0"/>
              </a:spcBef>
              <a:spcAft>
                <a:spcPts val="0"/>
              </a:spcAft>
              <a:buSzPts val="990"/>
              <a:buNone/>
            </a:pPr>
            <a:r>
              <a:t/>
            </a:r>
            <a:endParaRPr b="1" sz="2500">
              <a:solidFill>
                <a:srgbClr val="D05C5C"/>
              </a:solidFill>
              <a:latin typeface="Bree Serif"/>
              <a:ea typeface="Bree Serif"/>
              <a:cs typeface="Bree Serif"/>
              <a:sym typeface="Bree Serif"/>
            </a:endParaRPr>
          </a:p>
          <a:p>
            <a:pPr indent="0" lvl="0" marL="0" rtl="0" algn="l">
              <a:lnSpc>
                <a:spcPct val="100000"/>
              </a:lnSpc>
              <a:spcBef>
                <a:spcPts val="0"/>
              </a:spcBef>
              <a:spcAft>
                <a:spcPts val="0"/>
              </a:spcAft>
              <a:buSzPts val="990"/>
              <a:buNone/>
            </a:pPr>
            <a:r>
              <a:rPr b="1" lang="en" sz="2500">
                <a:solidFill>
                  <a:srgbClr val="D05C5C"/>
                </a:solidFill>
                <a:latin typeface="Bree Serif"/>
                <a:ea typeface="Bree Serif"/>
                <a:cs typeface="Bree Serif"/>
                <a:sym typeface="Bree Serif"/>
              </a:rPr>
              <a:t>6. The skeletal muscle pump</a:t>
            </a:r>
            <a:endParaRPr b="1" sz="2500">
              <a:solidFill>
                <a:srgbClr val="D05C5C"/>
              </a:solidFill>
              <a:latin typeface="Bree Serif"/>
              <a:ea typeface="Bree Serif"/>
              <a:cs typeface="Bree Serif"/>
              <a:sym typeface="Bree Serif"/>
            </a:endParaRPr>
          </a:p>
        </p:txBody>
      </p:sp>
      <p:sp>
        <p:nvSpPr>
          <p:cNvPr id="647" name="Google Shape;647;p49"/>
          <p:cNvSpPr txBox="1"/>
          <p:nvPr>
            <p:ph type="title"/>
          </p:nvPr>
        </p:nvSpPr>
        <p:spPr>
          <a:xfrm>
            <a:off x="530400" y="2027100"/>
            <a:ext cx="8083200" cy="10893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990"/>
              <a:buNone/>
            </a:pPr>
            <a:r>
              <a:t/>
            </a:r>
            <a:endParaRPr b="1" sz="2500">
              <a:solidFill>
                <a:srgbClr val="D05C5C"/>
              </a:solidFill>
              <a:latin typeface="Bree Serif"/>
              <a:ea typeface="Bree Serif"/>
              <a:cs typeface="Bree Serif"/>
              <a:sym typeface="Bree Serif"/>
            </a:endParaRPr>
          </a:p>
          <a:p>
            <a:pPr indent="0" lvl="0" marL="0" rtl="0" algn="ctr">
              <a:lnSpc>
                <a:spcPct val="100000"/>
              </a:lnSpc>
              <a:spcBef>
                <a:spcPts val="0"/>
              </a:spcBef>
              <a:spcAft>
                <a:spcPts val="0"/>
              </a:spcAft>
              <a:buSzPts val="990"/>
              <a:buNone/>
            </a:pPr>
            <a:r>
              <a:rPr b="1" lang="en" sz="2500">
                <a:solidFill>
                  <a:srgbClr val="D05C5C"/>
                </a:solidFill>
                <a:latin typeface="Bree Serif"/>
                <a:ea typeface="Bree Serif"/>
                <a:cs typeface="Bree Serif"/>
                <a:sym typeface="Bree Serif"/>
              </a:rPr>
              <a:t>7. Respiratory Activity: Respiratory/Thoracic Pump</a:t>
            </a:r>
            <a:endParaRPr b="1" sz="2500">
              <a:solidFill>
                <a:srgbClr val="D05C5C"/>
              </a:solidFill>
              <a:latin typeface="Bree Serif"/>
              <a:ea typeface="Bree Serif"/>
              <a:cs typeface="Bree Serif"/>
              <a:sym typeface="Bree Serif"/>
            </a:endParaRPr>
          </a:p>
          <a:p>
            <a:pPr indent="0" lvl="0" marL="0" rtl="0" algn="ctr">
              <a:lnSpc>
                <a:spcPct val="100000"/>
              </a:lnSpc>
              <a:spcBef>
                <a:spcPts val="0"/>
              </a:spcBef>
              <a:spcAft>
                <a:spcPts val="0"/>
              </a:spcAft>
              <a:buSzPts val="990"/>
              <a:buNone/>
            </a:pPr>
            <a:r>
              <a:t/>
            </a:r>
            <a:endParaRPr b="1" sz="2500">
              <a:solidFill>
                <a:srgbClr val="D05C5C"/>
              </a:solidFill>
              <a:latin typeface="Bree Serif"/>
              <a:ea typeface="Bree Serif"/>
              <a:cs typeface="Bree Serif"/>
              <a:sym typeface="Bree Serif"/>
            </a:endParaRPr>
          </a:p>
          <a:p>
            <a:pPr indent="0" lvl="0" marL="0" rtl="0" algn="ctr">
              <a:lnSpc>
                <a:spcPct val="100000"/>
              </a:lnSpc>
              <a:spcBef>
                <a:spcPts val="0"/>
              </a:spcBef>
              <a:spcAft>
                <a:spcPts val="0"/>
              </a:spcAft>
              <a:buSzPts val="990"/>
              <a:buNone/>
            </a:pPr>
            <a:r>
              <a:t/>
            </a:r>
            <a:endParaRPr b="1" sz="2500">
              <a:solidFill>
                <a:srgbClr val="D05C5C"/>
              </a:solidFill>
              <a:latin typeface="Bree Serif"/>
              <a:ea typeface="Bree Serif"/>
              <a:cs typeface="Bree Serif"/>
              <a:sym typeface="Bree Serif"/>
            </a:endParaRPr>
          </a:p>
          <a:p>
            <a:pPr indent="0" lvl="0" marL="0" rtl="0" algn="ctr">
              <a:lnSpc>
                <a:spcPct val="100000"/>
              </a:lnSpc>
              <a:spcBef>
                <a:spcPts val="0"/>
              </a:spcBef>
              <a:spcAft>
                <a:spcPts val="0"/>
              </a:spcAft>
              <a:buSzPts val="990"/>
              <a:buNone/>
            </a:pPr>
            <a:r>
              <a:t/>
            </a:r>
            <a:endParaRPr b="1" sz="2500">
              <a:solidFill>
                <a:srgbClr val="D05C5C"/>
              </a:solidFill>
              <a:latin typeface="Bree Serif"/>
              <a:ea typeface="Bree Serif"/>
              <a:cs typeface="Bree Serif"/>
              <a:sym typeface="Bree Serif"/>
            </a:endParaRPr>
          </a:p>
        </p:txBody>
      </p:sp>
      <p:sp>
        <p:nvSpPr>
          <p:cNvPr id="648" name="Google Shape;648;p49"/>
          <p:cNvSpPr txBox="1"/>
          <p:nvPr>
            <p:ph idx="4294967295" type="body"/>
          </p:nvPr>
        </p:nvSpPr>
        <p:spPr>
          <a:xfrm>
            <a:off x="185625" y="1321125"/>
            <a:ext cx="7277400" cy="1089300"/>
          </a:xfrm>
          <a:prstGeom prst="rect">
            <a:avLst/>
          </a:prstGeom>
          <a:noFill/>
          <a:ln>
            <a:noFill/>
          </a:ln>
        </p:spPr>
        <p:txBody>
          <a:bodyPr anchorCtr="0" anchor="t" bIns="91425" lIns="91425" spcFirstLastPara="1" rIns="91425" wrap="square" tIns="91425">
            <a:noAutofit/>
          </a:bodyPr>
          <a:lstStyle/>
          <a:p>
            <a:pPr indent="0" lvl="0" marL="457200" rtl="0" algn="l">
              <a:lnSpc>
                <a:spcPct val="100000"/>
              </a:lnSpc>
              <a:spcBef>
                <a:spcPts val="0"/>
              </a:spcBef>
              <a:spcAft>
                <a:spcPts val="0"/>
              </a:spcAft>
              <a:buSzPts val="1800"/>
              <a:buNone/>
            </a:pPr>
            <a:r>
              <a:rPr lang="en" sz="1400">
                <a:solidFill>
                  <a:schemeClr val="dk1"/>
                </a:solidFill>
                <a:latin typeface="Bree Serif"/>
                <a:ea typeface="Bree Serif"/>
                <a:cs typeface="Bree Serif"/>
                <a:sym typeface="Bree Serif"/>
              </a:rPr>
              <a:t>Rhythmical contraction of limb muscles (as occurs during walking, running or swimming)</a:t>
            </a:r>
            <a:endParaRPr sz="1400">
              <a:solidFill>
                <a:schemeClr val="dk1"/>
              </a:solidFill>
              <a:latin typeface="Bree Serif"/>
              <a:ea typeface="Bree Serif"/>
              <a:cs typeface="Bree Serif"/>
              <a:sym typeface="Bree Serif"/>
            </a:endParaRPr>
          </a:p>
          <a:p>
            <a:pPr indent="0" lvl="0" marL="457200" rtl="0" algn="l">
              <a:lnSpc>
                <a:spcPct val="100000"/>
              </a:lnSpc>
              <a:spcBef>
                <a:spcPts val="0"/>
              </a:spcBef>
              <a:spcAft>
                <a:spcPts val="0"/>
              </a:spcAft>
              <a:buSzPts val="1800"/>
              <a:buNone/>
            </a:pPr>
            <a:r>
              <a:rPr lang="en" sz="1400">
                <a:solidFill>
                  <a:schemeClr val="dk1"/>
                </a:solidFill>
                <a:latin typeface="Bree Serif"/>
                <a:ea typeface="Bree Serif"/>
                <a:cs typeface="Bree Serif"/>
                <a:sym typeface="Bree Serif"/>
              </a:rPr>
              <a:t>→↑ VR by the muscle pump mechanism that squeeze the blood vessels between muscle fibers.</a:t>
            </a:r>
            <a:endParaRPr sz="1400">
              <a:solidFill>
                <a:schemeClr val="dk1"/>
              </a:solidFill>
              <a:latin typeface="Bree Serif"/>
              <a:ea typeface="Bree Serif"/>
              <a:cs typeface="Bree Serif"/>
              <a:sym typeface="Bree Serif"/>
            </a:endParaRPr>
          </a:p>
          <a:p>
            <a:pPr indent="0" lvl="0" marL="457200" rtl="0" algn="l">
              <a:lnSpc>
                <a:spcPct val="100000"/>
              </a:lnSpc>
              <a:spcBef>
                <a:spcPts val="0"/>
              </a:spcBef>
              <a:spcAft>
                <a:spcPts val="0"/>
              </a:spcAft>
              <a:buSzPts val="1800"/>
              <a:buNone/>
            </a:pPr>
            <a:r>
              <a:t/>
            </a:r>
            <a:endParaRPr sz="1400">
              <a:solidFill>
                <a:schemeClr val="dk1"/>
              </a:solidFill>
              <a:latin typeface="Bree Serif"/>
              <a:ea typeface="Bree Serif"/>
              <a:cs typeface="Bree Serif"/>
              <a:sym typeface="Bree Serif"/>
            </a:endParaRPr>
          </a:p>
          <a:p>
            <a:pPr indent="0" lvl="0" marL="457200" rtl="0" algn="l">
              <a:lnSpc>
                <a:spcPct val="100000"/>
              </a:lnSpc>
              <a:spcBef>
                <a:spcPts val="0"/>
              </a:spcBef>
              <a:spcAft>
                <a:spcPts val="0"/>
              </a:spcAft>
              <a:buSzPts val="1800"/>
              <a:buNone/>
            </a:pPr>
            <a:r>
              <a:t/>
            </a:r>
            <a:endParaRPr sz="1400">
              <a:solidFill>
                <a:schemeClr val="dk1"/>
              </a:solidFill>
              <a:latin typeface="Bree Serif"/>
              <a:ea typeface="Bree Serif"/>
              <a:cs typeface="Bree Serif"/>
              <a:sym typeface="Bree Serif"/>
            </a:endParaRPr>
          </a:p>
        </p:txBody>
      </p:sp>
      <p:sp>
        <p:nvSpPr>
          <p:cNvPr id="649" name="Google Shape;649;p49"/>
          <p:cNvSpPr txBox="1"/>
          <p:nvPr>
            <p:ph idx="4294967295" type="body"/>
          </p:nvPr>
        </p:nvSpPr>
        <p:spPr>
          <a:xfrm>
            <a:off x="337050" y="2983575"/>
            <a:ext cx="6403200" cy="19074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Clr>
                <a:schemeClr val="dk1"/>
              </a:buClr>
              <a:buSzPts val="1400"/>
              <a:buFont typeface="Bree Serif"/>
              <a:buChar char="●"/>
            </a:pPr>
            <a:r>
              <a:rPr b="1" lang="en" sz="1400">
                <a:solidFill>
                  <a:schemeClr val="dk1"/>
                </a:solidFill>
                <a:latin typeface="Bree Serif"/>
                <a:ea typeface="Bree Serif"/>
                <a:cs typeface="Bree Serif"/>
                <a:sym typeface="Bree Serif"/>
              </a:rPr>
              <a:t>Inspiration→↑ venous return (VR)</a:t>
            </a:r>
            <a:endParaRPr b="1" sz="1400">
              <a:solidFill>
                <a:schemeClr val="dk1"/>
              </a:solidFill>
              <a:latin typeface="Bree Serif"/>
              <a:ea typeface="Bree Serif"/>
              <a:cs typeface="Bree Serif"/>
              <a:sym typeface="Bree Serif"/>
            </a:endParaRPr>
          </a:p>
          <a:p>
            <a:pPr indent="0" lvl="0" marL="457200" rtl="0" algn="l">
              <a:lnSpc>
                <a:spcPct val="100000"/>
              </a:lnSpc>
              <a:spcBef>
                <a:spcPts val="0"/>
              </a:spcBef>
              <a:spcAft>
                <a:spcPts val="0"/>
              </a:spcAft>
              <a:buSzPts val="1800"/>
              <a:buNone/>
            </a:pPr>
            <a:r>
              <a:rPr lang="en" sz="1400">
                <a:solidFill>
                  <a:schemeClr val="dk1"/>
                </a:solidFill>
                <a:latin typeface="Bree Serif"/>
                <a:ea typeface="Bree Serif"/>
                <a:cs typeface="Bree Serif"/>
                <a:sym typeface="Bree Serif"/>
              </a:rPr>
              <a:t>because of a decrease in the right atrial pressure (RAP).</a:t>
            </a:r>
            <a:endParaRPr sz="1400">
              <a:solidFill>
                <a:schemeClr val="dk1"/>
              </a:solidFill>
              <a:latin typeface="Bree Serif"/>
              <a:ea typeface="Bree Serif"/>
              <a:cs typeface="Bree Serif"/>
              <a:sym typeface="Bree Serif"/>
            </a:endParaRPr>
          </a:p>
          <a:p>
            <a:pPr indent="0" lvl="0" marL="457200" rtl="0" algn="l">
              <a:lnSpc>
                <a:spcPct val="100000"/>
              </a:lnSpc>
              <a:spcBef>
                <a:spcPts val="0"/>
              </a:spcBef>
              <a:spcAft>
                <a:spcPts val="0"/>
              </a:spcAft>
              <a:buSzPts val="1800"/>
              <a:buNone/>
            </a:pPr>
            <a:r>
              <a:t/>
            </a:r>
            <a:endParaRPr sz="1400">
              <a:solidFill>
                <a:schemeClr val="dk1"/>
              </a:solidFill>
              <a:latin typeface="Bree Serif"/>
              <a:ea typeface="Bree Serif"/>
              <a:cs typeface="Bree Serif"/>
              <a:sym typeface="Bree Serif"/>
            </a:endParaRPr>
          </a:p>
          <a:p>
            <a:pPr indent="-317500" lvl="0" marL="457200" rtl="0" algn="l">
              <a:lnSpc>
                <a:spcPct val="100000"/>
              </a:lnSpc>
              <a:spcBef>
                <a:spcPts val="0"/>
              </a:spcBef>
              <a:spcAft>
                <a:spcPts val="0"/>
              </a:spcAft>
              <a:buClr>
                <a:schemeClr val="dk1"/>
              </a:buClr>
              <a:buSzPts val="1400"/>
              <a:buFont typeface="Bree Serif"/>
              <a:buChar char="●"/>
            </a:pPr>
            <a:r>
              <a:rPr lang="en" sz="1400">
                <a:solidFill>
                  <a:schemeClr val="dk1"/>
                </a:solidFill>
                <a:latin typeface="Bree Serif"/>
                <a:ea typeface="Bree Serif"/>
                <a:cs typeface="Bree Serif"/>
                <a:sym typeface="Bree Serif"/>
              </a:rPr>
              <a:t>In </a:t>
            </a:r>
            <a:r>
              <a:rPr b="1" lang="en" sz="1400">
                <a:solidFill>
                  <a:schemeClr val="dk1"/>
                </a:solidFill>
                <a:latin typeface="Bree Serif"/>
                <a:ea typeface="Bree Serif"/>
                <a:cs typeface="Bree Serif"/>
                <a:sym typeface="Bree Serif"/>
              </a:rPr>
              <a:t>Valsalva maneuver</a:t>
            </a:r>
            <a:r>
              <a:rPr lang="en" sz="1400">
                <a:solidFill>
                  <a:schemeClr val="dk1"/>
                </a:solidFill>
                <a:latin typeface="Bree Serif"/>
                <a:ea typeface="Bree Serif"/>
                <a:cs typeface="Bree Serif"/>
                <a:sym typeface="Bree Serif"/>
              </a:rPr>
              <a:t> (forceful expiration against a closed glottis), intrapleural pressure become positive which is transmitted to the large veins in the chest</a:t>
            </a:r>
            <a:r>
              <a:rPr b="1" lang="en" sz="1400">
                <a:solidFill>
                  <a:schemeClr val="dk1"/>
                </a:solidFill>
                <a:latin typeface="Bree Serif"/>
                <a:ea typeface="Bree Serif"/>
                <a:cs typeface="Bree Serif"/>
                <a:sym typeface="Bree Serif"/>
              </a:rPr>
              <a:t>→</a:t>
            </a:r>
            <a:r>
              <a:rPr lang="en" sz="1400">
                <a:solidFill>
                  <a:schemeClr val="dk1"/>
                </a:solidFill>
                <a:latin typeface="Bree Serif"/>
                <a:ea typeface="Bree Serif"/>
                <a:cs typeface="Bree Serif"/>
                <a:sym typeface="Bree Serif"/>
              </a:rPr>
              <a:t>↓ VR </a:t>
            </a:r>
            <a:endParaRPr sz="1400">
              <a:solidFill>
                <a:schemeClr val="dk1"/>
              </a:solidFill>
              <a:latin typeface="Bree Serif"/>
              <a:ea typeface="Bree Serif"/>
              <a:cs typeface="Bree Serif"/>
              <a:sym typeface="Bree Serif"/>
            </a:endParaRPr>
          </a:p>
          <a:p>
            <a:pPr indent="0" lvl="0" marL="457200" rtl="0" algn="l">
              <a:lnSpc>
                <a:spcPct val="100000"/>
              </a:lnSpc>
              <a:spcBef>
                <a:spcPts val="0"/>
              </a:spcBef>
              <a:spcAft>
                <a:spcPts val="0"/>
              </a:spcAft>
              <a:buSzPts val="1800"/>
              <a:buNone/>
            </a:pPr>
            <a:r>
              <a:t/>
            </a:r>
            <a:endParaRPr sz="1400">
              <a:solidFill>
                <a:schemeClr val="dk1"/>
              </a:solidFill>
              <a:latin typeface="Bree Serif"/>
              <a:ea typeface="Bree Serif"/>
              <a:cs typeface="Bree Serif"/>
              <a:sym typeface="Bree Serif"/>
            </a:endParaRPr>
          </a:p>
          <a:p>
            <a:pPr indent="0" lvl="0" marL="457200" rtl="0" algn="l">
              <a:lnSpc>
                <a:spcPct val="100000"/>
              </a:lnSpc>
              <a:spcBef>
                <a:spcPts val="0"/>
              </a:spcBef>
              <a:spcAft>
                <a:spcPts val="0"/>
              </a:spcAft>
              <a:buSzPts val="1800"/>
              <a:buNone/>
            </a:pPr>
            <a:r>
              <a:t/>
            </a:r>
            <a:endParaRPr sz="1400">
              <a:solidFill>
                <a:schemeClr val="dk1"/>
              </a:solidFill>
              <a:latin typeface="Bree Serif"/>
              <a:ea typeface="Bree Serif"/>
              <a:cs typeface="Bree Serif"/>
              <a:sym typeface="Bree Serif"/>
            </a:endParaRPr>
          </a:p>
        </p:txBody>
      </p:sp>
      <p:pic>
        <p:nvPicPr>
          <p:cNvPr id="650" name="Google Shape;650;p49"/>
          <p:cNvPicPr preferRelativeResize="0"/>
          <p:nvPr/>
        </p:nvPicPr>
        <p:blipFill rotWithShape="1">
          <a:blip r:embed="rId3">
            <a:alphaModFix/>
          </a:blip>
          <a:srcRect b="0" l="0" r="0" t="0"/>
          <a:stretch/>
        </p:blipFill>
        <p:spPr>
          <a:xfrm>
            <a:off x="7126986" y="1089021"/>
            <a:ext cx="1718324" cy="938090"/>
          </a:xfrm>
          <a:prstGeom prst="rect">
            <a:avLst/>
          </a:prstGeom>
          <a:noFill/>
          <a:ln>
            <a:noFill/>
          </a:ln>
        </p:spPr>
      </p:pic>
      <p:pic>
        <p:nvPicPr>
          <p:cNvPr id="651" name="Google Shape;651;p49"/>
          <p:cNvPicPr preferRelativeResize="0"/>
          <p:nvPr/>
        </p:nvPicPr>
        <p:blipFill rotWithShape="1">
          <a:blip r:embed="rId4">
            <a:alphaModFix/>
          </a:blip>
          <a:srcRect b="0" l="0" r="0" t="0"/>
          <a:stretch/>
        </p:blipFill>
        <p:spPr>
          <a:xfrm>
            <a:off x="6806678" y="2983575"/>
            <a:ext cx="2107670" cy="1907399"/>
          </a:xfrm>
          <a:prstGeom prst="rect">
            <a:avLst/>
          </a:prstGeom>
          <a:noFill/>
          <a:ln>
            <a:noFill/>
          </a:ln>
        </p:spPr>
      </p:pic>
      <p:sp>
        <p:nvSpPr>
          <p:cNvPr id="652" name="Google Shape;652;p49"/>
          <p:cNvSpPr txBox="1"/>
          <p:nvPr/>
        </p:nvSpPr>
        <p:spPr>
          <a:xfrm>
            <a:off x="7948125" y="90825"/>
            <a:ext cx="1339800" cy="554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C27BA0"/>
                </a:solidFill>
                <a:latin typeface="Bree Serif"/>
                <a:ea typeface="Bree Serif"/>
                <a:cs typeface="Bree Serif"/>
                <a:sym typeface="Bree Serif"/>
              </a:rPr>
              <a:t>Only in female slide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6" name="Shape 656"/>
        <p:cNvGrpSpPr/>
        <p:nvPr/>
      </p:nvGrpSpPr>
      <p:grpSpPr>
        <a:xfrm>
          <a:off x="0" y="0"/>
          <a:ext cx="0" cy="0"/>
          <a:chOff x="0" y="0"/>
          <a:chExt cx="0" cy="0"/>
        </a:xfrm>
      </p:grpSpPr>
      <p:sp>
        <p:nvSpPr>
          <p:cNvPr id="657" name="Google Shape;657;p50"/>
          <p:cNvSpPr txBox="1"/>
          <p:nvPr>
            <p:ph type="title"/>
          </p:nvPr>
        </p:nvSpPr>
        <p:spPr>
          <a:xfrm>
            <a:off x="311700" y="226878"/>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 u="sng">
                <a:solidFill>
                  <a:srgbClr val="E06666"/>
                </a:solidFill>
                <a:latin typeface="Bree Serif"/>
                <a:ea typeface="Bree Serif"/>
                <a:cs typeface="Bree Serif"/>
                <a:sym typeface="Bree Serif"/>
              </a:rPr>
              <a:t>Factors Affecting Venous Return (Preload):</a:t>
            </a:r>
            <a:endParaRPr b="1" u="sng">
              <a:solidFill>
                <a:srgbClr val="E06666"/>
              </a:solidFill>
              <a:latin typeface="Bree Serif"/>
              <a:ea typeface="Bree Serif"/>
              <a:cs typeface="Bree Serif"/>
              <a:sym typeface="Bree Serif"/>
            </a:endParaRPr>
          </a:p>
        </p:txBody>
      </p:sp>
      <p:sp>
        <p:nvSpPr>
          <p:cNvPr id="658" name="Google Shape;658;p50"/>
          <p:cNvSpPr txBox="1"/>
          <p:nvPr/>
        </p:nvSpPr>
        <p:spPr>
          <a:xfrm>
            <a:off x="379860" y="767940"/>
            <a:ext cx="6412500" cy="1031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FF0000"/>
                </a:solidFill>
                <a:latin typeface="Bree Serif"/>
                <a:ea typeface="Bree Serif"/>
                <a:cs typeface="Bree Serif"/>
                <a:sym typeface="Bree Serif"/>
              </a:rPr>
              <a:t>Venous return (VR) is decreased when:</a:t>
            </a:r>
            <a:endParaRPr b="0" i="0" sz="1400" u="none" cap="none" strike="noStrike">
              <a:solidFill>
                <a:srgbClr val="FF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Bree Serif"/>
                <a:ea typeface="Bree Serif"/>
                <a:cs typeface="Bree Serif"/>
                <a:sym typeface="Bree Serif"/>
              </a:rPr>
              <a:t>1. The Right Atrial Pressure (RAP) is increased. </a:t>
            </a:r>
            <a:endParaRPr b="0" i="0" sz="14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Bree Serif"/>
                <a:ea typeface="Bree Serif"/>
                <a:cs typeface="Bree Serif"/>
                <a:sym typeface="Bree Serif"/>
              </a:rPr>
              <a:t>2. Pumping capability becomes diminished.</a:t>
            </a:r>
            <a:endParaRPr b="0" i="0" sz="14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Bree Serif"/>
                <a:ea typeface="Bree Serif"/>
                <a:cs typeface="Bree Serif"/>
                <a:sym typeface="Bree Serif"/>
              </a:rPr>
              <a:t>3. The Nervous circulatory reflexes are absent.</a:t>
            </a:r>
            <a:endParaRPr b="0" i="0" sz="1400" u="none" cap="none" strike="noStrike">
              <a:solidFill>
                <a:srgbClr val="000000"/>
              </a:solidFill>
              <a:latin typeface="Bree Serif"/>
              <a:ea typeface="Bree Serif"/>
              <a:cs typeface="Bree Serif"/>
              <a:sym typeface="Bree Serif"/>
            </a:endParaRPr>
          </a:p>
        </p:txBody>
      </p:sp>
      <p:sp>
        <p:nvSpPr>
          <p:cNvPr id="659" name="Google Shape;659;p50"/>
          <p:cNvSpPr txBox="1"/>
          <p:nvPr>
            <p:ph type="title"/>
          </p:nvPr>
        </p:nvSpPr>
        <p:spPr>
          <a:xfrm>
            <a:off x="311700" y="1799340"/>
            <a:ext cx="8520600" cy="3042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 u="sng">
                <a:solidFill>
                  <a:srgbClr val="E06666"/>
                </a:solidFill>
                <a:latin typeface="Bree Serif"/>
                <a:ea typeface="Bree Serif"/>
                <a:cs typeface="Bree Serif"/>
                <a:sym typeface="Bree Serif"/>
              </a:rPr>
              <a:t>Factors Affecting End- Diastolic Volume:</a:t>
            </a:r>
            <a:endParaRPr b="1" u="sng">
              <a:solidFill>
                <a:srgbClr val="E06666"/>
              </a:solidFill>
              <a:latin typeface="Bree Serif"/>
              <a:ea typeface="Bree Serif"/>
              <a:cs typeface="Bree Serif"/>
              <a:sym typeface="Bree Serif"/>
            </a:endParaRPr>
          </a:p>
        </p:txBody>
      </p:sp>
      <p:sp>
        <p:nvSpPr>
          <p:cNvPr id="660" name="Google Shape;660;p50"/>
          <p:cNvSpPr txBox="1"/>
          <p:nvPr/>
        </p:nvSpPr>
        <p:spPr>
          <a:xfrm>
            <a:off x="311693" y="2278660"/>
            <a:ext cx="7479900" cy="2724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FF0000"/>
                </a:solidFill>
                <a:latin typeface="Bree Serif"/>
                <a:ea typeface="Bree Serif"/>
                <a:cs typeface="Bree Serif"/>
                <a:sym typeface="Bree Serif"/>
              </a:rPr>
              <a:t>EDV is ↑ with:</a:t>
            </a:r>
            <a:endParaRPr b="0" i="0" sz="1400" u="none" cap="none" strike="noStrike">
              <a:solidFill>
                <a:srgbClr val="FF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Bree Serif"/>
                <a:ea typeface="Bree Serif"/>
                <a:cs typeface="Bree Serif"/>
                <a:sym typeface="Bree Serif"/>
              </a:rPr>
              <a:t>• Increased total blood volume.</a:t>
            </a:r>
            <a:endParaRPr b="0" i="0" sz="14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Bree Serif"/>
                <a:ea typeface="Bree Serif"/>
                <a:cs typeface="Bree Serif"/>
                <a:sym typeface="Bree Serif"/>
              </a:rPr>
              <a:t>• Increased venous return.</a:t>
            </a:r>
            <a:endParaRPr b="0" i="0" sz="14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Bree Serif"/>
                <a:ea typeface="Bree Serif"/>
                <a:cs typeface="Bree Serif"/>
                <a:sym typeface="Bree Serif"/>
              </a:rPr>
              <a:t>• Increased venous tone.</a:t>
            </a:r>
            <a:endParaRPr b="0" i="0" sz="14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Bree Serif"/>
                <a:ea typeface="Bree Serif"/>
                <a:cs typeface="Bree Serif"/>
                <a:sym typeface="Bree Serif"/>
              </a:rPr>
              <a:t>• Increased skeletal muscle pump (exercise).</a:t>
            </a:r>
            <a:endParaRPr b="0" i="0" sz="14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Bree Serif"/>
                <a:ea typeface="Bree Serif"/>
                <a:cs typeface="Bree Serif"/>
                <a:sym typeface="Bree Serif"/>
              </a:rPr>
              <a:t>• Increased negative intrathoracic pressure.</a:t>
            </a:r>
            <a:endParaRPr b="0" i="0" sz="14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Bree Serif"/>
                <a:ea typeface="Bree Serif"/>
                <a:cs typeface="Bree Serif"/>
                <a:sym typeface="Bree Serif"/>
              </a:rPr>
              <a:t>• Stronger atrial contraction.</a:t>
            </a:r>
            <a:endParaRPr b="0" i="0" sz="14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FF0000"/>
                </a:solidFill>
                <a:latin typeface="Bree Serif"/>
                <a:ea typeface="Bree Serif"/>
                <a:cs typeface="Bree Serif"/>
                <a:sym typeface="Bree Serif"/>
              </a:rPr>
              <a:t>EDV is ↓ with:</a:t>
            </a:r>
            <a:endParaRPr b="0" i="0" sz="1400" u="none" cap="none" strike="noStrike">
              <a:solidFill>
                <a:srgbClr val="FF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Bree Serif"/>
                <a:ea typeface="Bree Serif"/>
                <a:cs typeface="Bree Serif"/>
                <a:sym typeface="Bree Serif"/>
              </a:rPr>
              <a:t>• Standing.</a:t>
            </a:r>
            <a:endParaRPr b="0" i="0" sz="14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Bree Serif"/>
                <a:ea typeface="Bree Serif"/>
                <a:cs typeface="Bree Serif"/>
                <a:sym typeface="Bree Serif"/>
              </a:rPr>
              <a:t>• Decreased venous return.</a:t>
            </a:r>
            <a:endParaRPr b="0" i="0" sz="14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Bree Serif"/>
                <a:ea typeface="Bree Serif"/>
                <a:cs typeface="Bree Serif"/>
                <a:sym typeface="Bree Serif"/>
              </a:rPr>
              <a:t>• Increased intrapericardial pressure.</a:t>
            </a:r>
            <a:endParaRPr b="0" i="0" sz="14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Bree Serif"/>
                <a:ea typeface="Bree Serif"/>
                <a:cs typeface="Bree Serif"/>
                <a:sym typeface="Bree Serif"/>
              </a:rPr>
              <a:t>• Decreased ventricular compliance.</a:t>
            </a:r>
            <a:endParaRPr b="0" i="0" sz="1400" u="none" cap="none" strike="noStrike">
              <a:solidFill>
                <a:srgbClr val="000000"/>
              </a:solidFill>
              <a:latin typeface="Bree Serif"/>
              <a:ea typeface="Bree Serif"/>
              <a:cs typeface="Bree Serif"/>
              <a:sym typeface="Bree Serif"/>
            </a:endParaRPr>
          </a:p>
        </p:txBody>
      </p:sp>
      <p:sp>
        <p:nvSpPr>
          <p:cNvPr id="661" name="Google Shape;661;p50"/>
          <p:cNvSpPr txBox="1"/>
          <p:nvPr/>
        </p:nvSpPr>
        <p:spPr>
          <a:xfrm>
            <a:off x="7906650" y="69025"/>
            <a:ext cx="1442100" cy="554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C27BA0"/>
                </a:solidFill>
                <a:latin typeface="Bree Serif"/>
                <a:ea typeface="Bree Serif"/>
                <a:cs typeface="Bree Serif"/>
                <a:sym typeface="Bree Serif"/>
              </a:rPr>
              <a:t>Only in female slide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5" name="Shape 665"/>
        <p:cNvGrpSpPr/>
        <p:nvPr/>
      </p:nvGrpSpPr>
      <p:grpSpPr>
        <a:xfrm>
          <a:off x="0" y="0"/>
          <a:ext cx="0" cy="0"/>
          <a:chOff x="0" y="0"/>
          <a:chExt cx="0" cy="0"/>
        </a:xfrm>
      </p:grpSpPr>
      <p:sp>
        <p:nvSpPr>
          <p:cNvPr id="666" name="Google Shape;666;p51"/>
          <p:cNvSpPr txBox="1"/>
          <p:nvPr>
            <p:ph type="title"/>
          </p:nvPr>
        </p:nvSpPr>
        <p:spPr>
          <a:xfrm>
            <a:off x="198075" y="0"/>
            <a:ext cx="8520600" cy="505200"/>
          </a:xfrm>
          <a:prstGeom prst="rect">
            <a:avLst/>
          </a:prstGeom>
          <a:noFill/>
          <a:ln>
            <a:noFill/>
          </a:ln>
        </p:spPr>
        <p:txBody>
          <a:bodyPr anchorCtr="0" anchor="t" bIns="91425" lIns="91425" spcFirstLastPara="1" rIns="91425" wrap="square" tIns="91425">
            <a:normAutofit fontScale="90000"/>
          </a:bodyPr>
          <a:lstStyle/>
          <a:p>
            <a:pPr indent="0" lvl="0" marL="0" rtl="0" algn="ctr">
              <a:lnSpc>
                <a:spcPct val="100000"/>
              </a:lnSpc>
              <a:spcBef>
                <a:spcPts val="0"/>
              </a:spcBef>
              <a:spcAft>
                <a:spcPts val="0"/>
              </a:spcAft>
              <a:buSzPct val="141414"/>
              <a:buNone/>
            </a:pPr>
            <a:r>
              <a:rPr b="1" lang="en" sz="2200">
                <a:solidFill>
                  <a:srgbClr val="E06666"/>
                </a:solidFill>
                <a:latin typeface="Bree Serif"/>
                <a:ea typeface="Bree Serif"/>
                <a:cs typeface="Bree Serif"/>
                <a:sym typeface="Bree Serif"/>
              </a:rPr>
              <a:t>End- Systolic Volume (ESV)</a:t>
            </a:r>
            <a:endParaRPr b="1" sz="2200">
              <a:solidFill>
                <a:srgbClr val="E06666"/>
              </a:solidFill>
              <a:latin typeface="Bree Serif"/>
              <a:ea typeface="Bree Serif"/>
              <a:cs typeface="Bree Serif"/>
              <a:sym typeface="Bree Serif"/>
            </a:endParaRPr>
          </a:p>
        </p:txBody>
      </p:sp>
      <p:sp>
        <p:nvSpPr>
          <p:cNvPr id="667" name="Google Shape;667;p51"/>
          <p:cNvSpPr txBox="1"/>
          <p:nvPr/>
        </p:nvSpPr>
        <p:spPr>
          <a:xfrm>
            <a:off x="198075" y="466875"/>
            <a:ext cx="8374500" cy="1293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 </a:t>
            </a:r>
            <a:r>
              <a:rPr b="0" i="0" lang="en" sz="1200" u="none" cap="none" strike="noStrike">
                <a:solidFill>
                  <a:srgbClr val="FF0000"/>
                </a:solidFill>
                <a:latin typeface="Bree Serif"/>
                <a:ea typeface="Bree Serif"/>
                <a:cs typeface="Bree Serif"/>
                <a:sym typeface="Bree Serif"/>
              </a:rPr>
              <a:t>End- Systolic volume (ESV) is the volume of blood remaining in the ventricle at the end of systole</a:t>
            </a:r>
            <a:endParaRPr b="0" i="0" sz="1200" u="none" cap="none" strike="noStrike">
              <a:solidFill>
                <a:srgbClr val="FF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Bree Serif"/>
                <a:ea typeface="Bree Serif"/>
                <a:cs typeface="Bree Serif"/>
                <a:sym typeface="Bree Serif"/>
              </a:rPr>
              <a:t>↓ SV → ↑ ESV</a:t>
            </a:r>
            <a:endParaRPr b="0" i="0" sz="12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Bree Serif"/>
                <a:ea typeface="Bree Serif"/>
                <a:cs typeface="Bree Serif"/>
                <a:sym typeface="Bree Serif"/>
              </a:rPr>
              <a:t> ↑ SV → ↓ ESV</a:t>
            </a:r>
            <a:endParaRPr b="0" i="0" sz="12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Bree Serif"/>
                <a:ea typeface="Bree Serif"/>
                <a:cs typeface="Bree Serif"/>
                <a:sym typeface="Bree Serif"/>
              </a:rPr>
              <a:t>■ </a:t>
            </a:r>
            <a:r>
              <a:rPr b="0" i="0" lang="en" sz="1200" u="none" cap="none" strike="noStrike">
                <a:solidFill>
                  <a:srgbClr val="FF0000"/>
                </a:solidFill>
                <a:latin typeface="Bree Serif"/>
                <a:ea typeface="Bree Serif"/>
                <a:cs typeface="Bree Serif"/>
                <a:sym typeface="Bree Serif"/>
              </a:rPr>
              <a:t>End- Systolic volume (ESV) is determined by the:</a:t>
            </a:r>
            <a:endParaRPr b="0" i="0" sz="1200" u="none" cap="none" strike="noStrike">
              <a:solidFill>
                <a:srgbClr val="FF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Bree Serif"/>
                <a:ea typeface="Bree Serif"/>
                <a:cs typeface="Bree Serif"/>
                <a:sym typeface="Bree Serif"/>
              </a:rPr>
              <a:t>I: Cardiac contractility. </a:t>
            </a:r>
            <a:endParaRPr b="0" i="0" sz="12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Bree Serif"/>
                <a:ea typeface="Bree Serif"/>
                <a:cs typeface="Bree Serif"/>
                <a:sym typeface="Bree Serif"/>
              </a:rPr>
              <a:t>II: Afterload.</a:t>
            </a:r>
            <a:endParaRPr b="0" i="0" sz="1200" u="none" cap="none" strike="noStrike">
              <a:solidFill>
                <a:srgbClr val="000000"/>
              </a:solidFill>
              <a:latin typeface="Bree Serif"/>
              <a:ea typeface="Bree Serif"/>
              <a:cs typeface="Bree Serif"/>
              <a:sym typeface="Bree Serif"/>
            </a:endParaRPr>
          </a:p>
        </p:txBody>
      </p:sp>
      <p:sp>
        <p:nvSpPr>
          <p:cNvPr id="668" name="Google Shape;668;p51"/>
          <p:cNvSpPr txBox="1"/>
          <p:nvPr/>
        </p:nvSpPr>
        <p:spPr>
          <a:xfrm>
            <a:off x="71500" y="2125400"/>
            <a:ext cx="3995700" cy="2401200"/>
          </a:xfrm>
          <a:prstGeom prst="rect">
            <a:avLst/>
          </a:prstGeom>
          <a:noFill/>
          <a:ln cap="flat" cmpd="sng" w="9525">
            <a:solidFill>
              <a:srgbClr val="D05C5C"/>
            </a:solidFill>
            <a:prstDash val="dash"/>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FF0000"/>
                </a:solidFill>
                <a:latin typeface="Bree Serif"/>
                <a:ea typeface="Bree Serif"/>
                <a:cs typeface="Bree Serif"/>
                <a:sym typeface="Bree Serif"/>
              </a:rPr>
              <a:t>1-Contractility (Strength of contraction):</a:t>
            </a:r>
            <a:endParaRPr b="0" i="0" sz="1200" u="none" cap="none" strike="noStrike">
              <a:solidFill>
                <a:srgbClr val="FF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Bree Serif"/>
                <a:ea typeface="Bree Serif"/>
                <a:cs typeface="Bree Serif"/>
                <a:sym typeface="Bree Serif"/>
              </a:rPr>
              <a:t>■it is affected by starling law &amp; sympathetic innervation </a:t>
            </a:r>
            <a:endParaRPr b="0" i="0" sz="12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Bree Serif"/>
                <a:ea typeface="Bree Serif"/>
                <a:cs typeface="Bree Serif"/>
                <a:sym typeface="Bree Serif"/>
              </a:rPr>
              <a:t> </a:t>
            </a:r>
            <a:r>
              <a:rPr b="0" i="0" lang="en" sz="1200" u="none" cap="none" strike="noStrike">
                <a:solidFill>
                  <a:schemeClr val="dk1"/>
                </a:solidFill>
                <a:latin typeface="Bree Serif"/>
                <a:ea typeface="Bree Serif"/>
                <a:cs typeface="Bree Serif"/>
                <a:sym typeface="Bree Serif"/>
              </a:rPr>
              <a:t>■</a:t>
            </a:r>
            <a:r>
              <a:rPr b="0" i="0" lang="en" sz="1200" u="none" cap="none" strike="noStrike">
                <a:solidFill>
                  <a:srgbClr val="000000"/>
                </a:solidFill>
                <a:latin typeface="Bree Serif"/>
                <a:ea typeface="Bree Serif"/>
                <a:cs typeface="Bree Serif"/>
                <a:sym typeface="Bree Serif"/>
              </a:rPr>
              <a:t>Intrinsically affected by: Frank Starling’s law of the heart, which is affected by the End Diastolic Volume (EDV).</a:t>
            </a:r>
            <a:endParaRPr b="0" i="0" sz="12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Bree Serif"/>
                <a:ea typeface="Bree Serif"/>
                <a:cs typeface="Bree Serif"/>
                <a:sym typeface="Bree Serif"/>
              </a:rPr>
              <a:t>[Frank Starling’s law states that the force of contraction depends on the initial length of the muscle].</a:t>
            </a:r>
            <a:endParaRPr b="0" i="0" sz="12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Bree Serif"/>
                <a:ea typeface="Bree Serif"/>
                <a:cs typeface="Bree Serif"/>
                <a:sym typeface="Bree Serif"/>
              </a:rPr>
              <a:t>■ Extrinsically affected by sympathetic stimulation, hormones &amp; drugs.</a:t>
            </a:r>
            <a:endParaRPr b="0" i="0" sz="12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Bree Serif"/>
                <a:ea typeface="Bree Serif"/>
                <a:cs typeface="Bree Serif"/>
                <a:sym typeface="Bree Serif"/>
              </a:rPr>
              <a:t> </a:t>
            </a:r>
            <a:r>
              <a:rPr b="0" i="0" lang="en" sz="1200" u="none" cap="none" strike="noStrike">
                <a:solidFill>
                  <a:srgbClr val="FF0000"/>
                </a:solidFill>
                <a:latin typeface="Bree Serif"/>
                <a:ea typeface="Bree Serif"/>
                <a:cs typeface="Bree Serif"/>
                <a:sym typeface="Bree Serif"/>
              </a:rPr>
              <a:t>↑↑ contractility</a:t>
            </a:r>
            <a:r>
              <a:rPr b="0" i="0" lang="en" sz="1200" u="none" cap="none" strike="noStrike">
                <a:solidFill>
                  <a:srgbClr val="000000"/>
                </a:solidFill>
                <a:latin typeface="Bree Serif"/>
                <a:ea typeface="Bree Serif"/>
                <a:cs typeface="Bree Serif"/>
                <a:sym typeface="Bree Serif"/>
              </a:rPr>
              <a:t> → ↑↑ SV → ↓↓ ESV</a:t>
            </a:r>
            <a:endParaRPr b="0" i="0" sz="12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FF0000"/>
                </a:solidFill>
                <a:latin typeface="Bree Serif"/>
                <a:ea typeface="Bree Serif"/>
                <a:cs typeface="Bree Serif"/>
                <a:sym typeface="Bree Serif"/>
              </a:rPr>
              <a:t>↓↓ contractility</a:t>
            </a:r>
            <a:r>
              <a:rPr b="0" i="0" lang="en" sz="1200" u="none" cap="none" strike="noStrike">
                <a:solidFill>
                  <a:srgbClr val="000000"/>
                </a:solidFill>
                <a:latin typeface="Bree Serif"/>
                <a:ea typeface="Bree Serif"/>
                <a:cs typeface="Bree Serif"/>
                <a:sym typeface="Bree Serif"/>
              </a:rPr>
              <a:t> → ↓↓ SV → ↑↑ ESV</a:t>
            </a:r>
            <a:endParaRPr b="0" i="0" sz="1200" u="none" cap="none" strike="noStrike">
              <a:solidFill>
                <a:srgbClr val="000000"/>
              </a:solidFill>
              <a:latin typeface="Bree Serif"/>
              <a:ea typeface="Bree Serif"/>
              <a:cs typeface="Bree Serif"/>
              <a:sym typeface="Bree Serif"/>
            </a:endParaRPr>
          </a:p>
        </p:txBody>
      </p:sp>
      <p:sp>
        <p:nvSpPr>
          <p:cNvPr id="669" name="Google Shape;669;p51"/>
          <p:cNvSpPr txBox="1"/>
          <p:nvPr>
            <p:ph type="title"/>
          </p:nvPr>
        </p:nvSpPr>
        <p:spPr>
          <a:xfrm>
            <a:off x="2258250" y="1532925"/>
            <a:ext cx="4627500" cy="4155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42908"/>
              <a:buNone/>
            </a:pPr>
            <a:r>
              <a:rPr b="1" lang="en" sz="2177" u="sng">
                <a:solidFill>
                  <a:srgbClr val="E06666"/>
                </a:solidFill>
                <a:latin typeface="Bree Serif"/>
                <a:ea typeface="Bree Serif"/>
                <a:cs typeface="Bree Serif"/>
                <a:sym typeface="Bree Serif"/>
              </a:rPr>
              <a:t>Factors Affecting End- Systolic Volume</a:t>
            </a:r>
            <a:endParaRPr b="1" sz="2177" u="sng">
              <a:solidFill>
                <a:srgbClr val="E06666"/>
              </a:solidFill>
              <a:latin typeface="Bree Serif"/>
              <a:ea typeface="Bree Serif"/>
              <a:cs typeface="Bree Serif"/>
              <a:sym typeface="Bree Serif"/>
            </a:endParaRPr>
          </a:p>
          <a:p>
            <a:pPr indent="0" lvl="0" marL="0" rtl="0" algn="l">
              <a:lnSpc>
                <a:spcPct val="100000"/>
              </a:lnSpc>
              <a:spcBef>
                <a:spcPts val="0"/>
              </a:spcBef>
              <a:spcAft>
                <a:spcPts val="0"/>
              </a:spcAft>
              <a:buSzPct val="111111"/>
              <a:buNone/>
            </a:pPr>
            <a:r>
              <a:t/>
            </a:r>
            <a:endParaRPr/>
          </a:p>
          <a:p>
            <a:pPr indent="0" lvl="0" marL="0" rtl="0" algn="l">
              <a:lnSpc>
                <a:spcPct val="100000"/>
              </a:lnSpc>
              <a:spcBef>
                <a:spcPts val="0"/>
              </a:spcBef>
              <a:spcAft>
                <a:spcPts val="0"/>
              </a:spcAft>
              <a:buSzPct val="111111"/>
              <a:buNone/>
            </a:pPr>
            <a:r>
              <a:t/>
            </a:r>
            <a:endParaRPr/>
          </a:p>
          <a:p>
            <a:pPr indent="0" lvl="0" marL="0" rtl="0" algn="l">
              <a:lnSpc>
                <a:spcPct val="100000"/>
              </a:lnSpc>
              <a:spcBef>
                <a:spcPts val="0"/>
              </a:spcBef>
              <a:spcAft>
                <a:spcPts val="0"/>
              </a:spcAft>
              <a:buSzPct val="111111"/>
              <a:buNone/>
            </a:pPr>
            <a:r>
              <a:t/>
            </a:r>
            <a:endParaRPr/>
          </a:p>
          <a:p>
            <a:pPr indent="0" lvl="0" marL="0" rtl="0" algn="l">
              <a:lnSpc>
                <a:spcPct val="100000"/>
              </a:lnSpc>
              <a:spcBef>
                <a:spcPts val="0"/>
              </a:spcBef>
              <a:spcAft>
                <a:spcPts val="0"/>
              </a:spcAft>
              <a:buSzPct val="111111"/>
              <a:buNone/>
            </a:pPr>
            <a:r>
              <a:t/>
            </a:r>
            <a:endParaRPr/>
          </a:p>
        </p:txBody>
      </p:sp>
      <p:sp>
        <p:nvSpPr>
          <p:cNvPr id="670" name="Google Shape;670;p51"/>
          <p:cNvSpPr txBox="1"/>
          <p:nvPr/>
        </p:nvSpPr>
        <p:spPr>
          <a:xfrm>
            <a:off x="4146667" y="2034550"/>
            <a:ext cx="5042700" cy="2770500"/>
          </a:xfrm>
          <a:prstGeom prst="rect">
            <a:avLst/>
          </a:prstGeom>
          <a:noFill/>
          <a:ln cap="flat" cmpd="sng" w="9525">
            <a:solidFill>
              <a:srgbClr val="D05C5C"/>
            </a:solidFill>
            <a:prstDash val="dash"/>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FF0000"/>
                </a:solidFill>
                <a:latin typeface="Bree Serif"/>
                <a:ea typeface="Bree Serif"/>
                <a:cs typeface="Bree Serif"/>
                <a:sym typeface="Bree Serif"/>
              </a:rPr>
              <a:t>2-Total Peripheral Resistance (Afterload):</a:t>
            </a:r>
            <a:endParaRPr b="0" i="0" sz="1200" u="none" cap="none" strike="noStrike">
              <a:solidFill>
                <a:srgbClr val="FF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Bree Serif"/>
                <a:ea typeface="Bree Serif"/>
                <a:cs typeface="Bree Serif"/>
                <a:sym typeface="Bree Serif"/>
              </a:rPr>
              <a:t>■ </a:t>
            </a:r>
            <a:r>
              <a:rPr b="0" i="0" lang="en" sz="1200" u="none" cap="none" strike="noStrike">
                <a:solidFill>
                  <a:srgbClr val="000000"/>
                </a:solidFill>
                <a:latin typeface="Bree Serif"/>
                <a:ea typeface="Bree Serif"/>
                <a:cs typeface="Bree Serif"/>
                <a:sym typeface="Bree Serif"/>
              </a:rPr>
              <a:t>It is affected by the size &amp; length of blood vessel, also thickness(viscosity) of blood</a:t>
            </a:r>
            <a:r>
              <a:rPr b="0" i="0" lang="en" sz="1200" u="none" cap="none" strike="noStrike">
                <a:solidFill>
                  <a:srgbClr val="FF0000"/>
                </a:solidFill>
                <a:latin typeface="Bree Serif"/>
                <a:ea typeface="Bree Serif"/>
                <a:cs typeface="Bree Serif"/>
                <a:sym typeface="Bree Serif"/>
              </a:rPr>
              <a:t> </a:t>
            </a:r>
            <a:endParaRPr b="0" i="0" sz="1200" u="none" cap="none" strike="noStrike">
              <a:solidFill>
                <a:srgbClr val="FF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Bree Serif"/>
                <a:ea typeface="Bree Serif"/>
                <a:cs typeface="Bree Serif"/>
                <a:sym typeface="Bree Serif"/>
              </a:rPr>
              <a:t>■ Afterload is the resistance to flow against (oppose) ventricular contraction. </a:t>
            </a:r>
            <a:endParaRPr b="0" i="0" sz="12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Bree Serif"/>
                <a:ea typeface="Bree Serif"/>
                <a:cs typeface="Bree Serif"/>
                <a:sym typeface="Bree Serif"/>
              </a:rPr>
              <a:t>■ Afterload increases by any factor that restricts arterial blood flow: Such as</a:t>
            </a:r>
            <a:endParaRPr b="0" i="0" sz="12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Bree Serif"/>
                <a:ea typeface="Bree Serif"/>
                <a:cs typeface="Bree Serif"/>
                <a:sym typeface="Bree Serif"/>
              </a:rPr>
              <a:t>an increase in arterial pressure (vasoconstriction).</a:t>
            </a:r>
            <a:endParaRPr b="0" i="0" sz="12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Bree Serif"/>
                <a:ea typeface="Bree Serif"/>
                <a:cs typeface="Bree Serif"/>
                <a:sym typeface="Bree Serif"/>
              </a:rPr>
              <a:t>■ As the afterload increases, the Stroke volume decreases. </a:t>
            </a:r>
            <a:endParaRPr b="0" i="0" sz="12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Bree Serif"/>
                <a:ea typeface="Bree Serif"/>
                <a:cs typeface="Bree Serif"/>
                <a:sym typeface="Bree Serif"/>
              </a:rPr>
              <a:t>■ In response to all regulatory mechanisms:</a:t>
            </a:r>
            <a:endParaRPr b="0" i="0" sz="12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Bree Serif"/>
                <a:ea typeface="Bree Serif"/>
                <a:cs typeface="Bree Serif"/>
                <a:sym typeface="Bree Serif"/>
              </a:rPr>
              <a:t>Vasoconstriction will </a:t>
            </a:r>
            <a:r>
              <a:rPr b="0" i="0" lang="en" sz="1200" u="none" cap="none" strike="noStrike">
                <a:solidFill>
                  <a:srgbClr val="FF0000"/>
                </a:solidFill>
                <a:latin typeface="Bree Serif"/>
                <a:ea typeface="Bree Serif"/>
                <a:cs typeface="Bree Serif"/>
                <a:sym typeface="Bree Serif"/>
              </a:rPr>
              <a:t>↑↑ Peripheral Resistance</a:t>
            </a:r>
            <a:r>
              <a:rPr b="0" i="0" lang="en" sz="1200" u="none" cap="none" strike="noStrike">
                <a:solidFill>
                  <a:srgbClr val="000000"/>
                </a:solidFill>
                <a:latin typeface="Bree Serif"/>
                <a:ea typeface="Bree Serif"/>
                <a:cs typeface="Bree Serif"/>
                <a:sym typeface="Bree Serif"/>
              </a:rPr>
              <a:t> → ↓↓ peripheral Flow → ↓↓ SV → ↑↑ ESV.</a:t>
            </a:r>
            <a:endParaRPr b="0" i="0" sz="12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Bree Serif"/>
                <a:ea typeface="Bree Serif"/>
                <a:cs typeface="Bree Serif"/>
                <a:sym typeface="Bree Serif"/>
              </a:rPr>
              <a:t>Vasodilatation will </a:t>
            </a:r>
            <a:r>
              <a:rPr b="0" i="0" lang="en" sz="1200" u="none" cap="none" strike="noStrike">
                <a:solidFill>
                  <a:srgbClr val="FF0000"/>
                </a:solidFill>
                <a:latin typeface="Bree Serif"/>
                <a:ea typeface="Bree Serif"/>
                <a:cs typeface="Bree Serif"/>
                <a:sym typeface="Bree Serif"/>
              </a:rPr>
              <a:t>↓↓</a:t>
            </a:r>
            <a:r>
              <a:rPr b="0" i="0" lang="en" sz="1200" u="none" cap="none" strike="noStrike">
                <a:solidFill>
                  <a:srgbClr val="000000"/>
                </a:solidFill>
                <a:latin typeface="Bree Serif"/>
                <a:ea typeface="Bree Serif"/>
                <a:cs typeface="Bree Serif"/>
                <a:sym typeface="Bree Serif"/>
              </a:rPr>
              <a:t> </a:t>
            </a:r>
            <a:r>
              <a:rPr b="0" i="0" lang="en" sz="1200" u="none" cap="none" strike="noStrike">
                <a:solidFill>
                  <a:srgbClr val="FF0000"/>
                </a:solidFill>
                <a:latin typeface="Bree Serif"/>
                <a:ea typeface="Bree Serif"/>
                <a:cs typeface="Bree Serif"/>
                <a:sym typeface="Bree Serif"/>
              </a:rPr>
              <a:t>Peripheral Resistance</a:t>
            </a:r>
            <a:r>
              <a:rPr b="0" i="0" lang="en" sz="1200" u="none" cap="none" strike="noStrike">
                <a:solidFill>
                  <a:srgbClr val="000000"/>
                </a:solidFill>
                <a:latin typeface="Bree Serif"/>
                <a:ea typeface="Bree Serif"/>
                <a:cs typeface="Bree Serif"/>
                <a:sym typeface="Bree Serif"/>
              </a:rPr>
              <a:t> → ↑↑ peripheral Flow → ↑↑ SV → ↓↓ ESV.</a:t>
            </a:r>
            <a:endParaRPr b="0" i="0" sz="1200" u="none" cap="none" strike="noStrike">
              <a:solidFill>
                <a:srgbClr val="000000"/>
              </a:solidFill>
              <a:latin typeface="Bree Serif"/>
              <a:ea typeface="Bree Serif"/>
              <a:cs typeface="Bree Serif"/>
              <a:sym typeface="Bree Serif"/>
            </a:endParaRPr>
          </a:p>
        </p:txBody>
      </p:sp>
      <p:sp>
        <p:nvSpPr>
          <p:cNvPr id="671" name="Google Shape;671;p51"/>
          <p:cNvSpPr txBox="1"/>
          <p:nvPr/>
        </p:nvSpPr>
        <p:spPr>
          <a:xfrm>
            <a:off x="7917675" y="90825"/>
            <a:ext cx="12717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C27BA0"/>
                </a:solidFill>
                <a:latin typeface="Bree Serif"/>
                <a:ea typeface="Bree Serif"/>
                <a:cs typeface="Bree Serif"/>
                <a:sym typeface="Bree Serif"/>
              </a:rPr>
              <a:t>Only in female slide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5" name="Shape 675"/>
        <p:cNvGrpSpPr/>
        <p:nvPr/>
      </p:nvGrpSpPr>
      <p:grpSpPr>
        <a:xfrm>
          <a:off x="0" y="0"/>
          <a:ext cx="0" cy="0"/>
          <a:chOff x="0" y="0"/>
          <a:chExt cx="0" cy="0"/>
        </a:xfrm>
      </p:grpSpPr>
      <p:sp>
        <p:nvSpPr>
          <p:cNvPr id="676" name="Google Shape;676;p52"/>
          <p:cNvSpPr txBox="1"/>
          <p:nvPr>
            <p:ph type="title"/>
          </p:nvPr>
        </p:nvSpPr>
        <p:spPr>
          <a:xfrm>
            <a:off x="311700" y="397200"/>
            <a:ext cx="8520600" cy="520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990"/>
              <a:buNone/>
            </a:pPr>
            <a:r>
              <a:rPr b="1" lang="en" sz="2500">
                <a:solidFill>
                  <a:srgbClr val="E06666"/>
                </a:solidFill>
                <a:latin typeface="Bree Serif"/>
                <a:ea typeface="Bree Serif"/>
                <a:cs typeface="Bree Serif"/>
                <a:sym typeface="Bree Serif"/>
              </a:rPr>
              <a:t>Heart Rate</a:t>
            </a:r>
            <a:endParaRPr b="1" sz="2500">
              <a:solidFill>
                <a:srgbClr val="E06666"/>
              </a:solidFill>
              <a:latin typeface="Bree Serif"/>
              <a:ea typeface="Bree Serif"/>
              <a:cs typeface="Bree Serif"/>
              <a:sym typeface="Bree Serif"/>
            </a:endParaRPr>
          </a:p>
        </p:txBody>
      </p:sp>
      <p:sp>
        <p:nvSpPr>
          <p:cNvPr id="677" name="Google Shape;677;p52"/>
          <p:cNvSpPr txBox="1"/>
          <p:nvPr/>
        </p:nvSpPr>
        <p:spPr>
          <a:xfrm>
            <a:off x="-161336" y="1035068"/>
            <a:ext cx="9144000" cy="1200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300"/>
              <a:buFont typeface="Arial"/>
              <a:buNone/>
            </a:pPr>
            <a:r>
              <a:rPr b="1" i="0" lang="en" sz="1300" u="none" cap="none" strike="noStrike">
                <a:solidFill>
                  <a:srgbClr val="000000"/>
                </a:solidFill>
                <a:latin typeface="Bree Serif"/>
                <a:ea typeface="Bree Serif"/>
                <a:cs typeface="Bree Serif"/>
                <a:sym typeface="Bree Serif"/>
              </a:rPr>
              <a:t>Heart rate</a:t>
            </a:r>
            <a:r>
              <a:rPr b="0" i="0" lang="en" sz="1300" u="none" cap="none" strike="noStrike">
                <a:solidFill>
                  <a:srgbClr val="000000"/>
                </a:solidFill>
                <a:latin typeface="Bree Serif"/>
                <a:ea typeface="Bree Serif"/>
                <a:cs typeface="Bree Serif"/>
                <a:sym typeface="Bree Serif"/>
              </a:rPr>
              <a:t>: the number of heart beat each minute/</a:t>
            </a:r>
            <a:r>
              <a:rPr b="0" i="0" lang="en" sz="1300" u="none" cap="none" strike="noStrike">
                <a:solidFill>
                  <a:srgbClr val="4A86E8"/>
                </a:solidFill>
                <a:latin typeface="Bree Serif"/>
                <a:ea typeface="Bree Serif"/>
                <a:cs typeface="Bree Serif"/>
                <a:sym typeface="Bree Serif"/>
              </a:rPr>
              <a:t>The number of contractions  of the ventricles each minute.</a:t>
            </a:r>
            <a:r>
              <a:rPr b="0" i="0" lang="en" sz="1300" u="none" cap="none" strike="noStrike">
                <a:solidFill>
                  <a:srgbClr val="000000"/>
                </a:solidFill>
                <a:latin typeface="Bree Serif"/>
                <a:ea typeface="Bree Serif"/>
                <a:cs typeface="Bree Serif"/>
                <a:sym typeface="Bree Serif"/>
              </a:rPr>
              <a:t> </a:t>
            </a:r>
            <a:endParaRPr b="0" i="0" sz="1300" u="none" cap="none" strike="noStrike">
              <a:solidFill>
                <a:srgbClr val="000000"/>
              </a:solidFill>
              <a:latin typeface="Bree Serif"/>
              <a:ea typeface="Bree Serif"/>
              <a:cs typeface="Bree Serif"/>
              <a:sym typeface="Bree Serif"/>
            </a:endParaRPr>
          </a:p>
          <a:p>
            <a:pPr indent="0" lvl="0" marL="0" marR="0" rtl="0" algn="ctr">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Bree Serif"/>
                <a:ea typeface="Bree Serif"/>
                <a:cs typeface="Bree Serif"/>
                <a:sym typeface="Bree Serif"/>
              </a:rPr>
              <a:t>Normal heart rate (HR) = 60-100 beats/min</a:t>
            </a:r>
            <a:endParaRPr b="0" i="0" sz="1300" u="none" cap="none" strike="noStrike">
              <a:solidFill>
                <a:srgbClr val="000000"/>
              </a:solidFill>
              <a:latin typeface="Bree Serif"/>
              <a:ea typeface="Bree Serif"/>
              <a:cs typeface="Bree Serif"/>
              <a:sym typeface="Bree Serif"/>
            </a:endParaRPr>
          </a:p>
          <a:p>
            <a:pPr indent="0" lvl="0" marL="0" marR="0" rtl="0" algn="ctr">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Bree Serif"/>
                <a:ea typeface="Bree Serif"/>
                <a:cs typeface="Bree Serif"/>
                <a:sym typeface="Bree Serif"/>
              </a:rPr>
              <a:t>If &gt; 100 beats/min → Tachycardia </a:t>
            </a:r>
            <a:endParaRPr b="0" i="0" sz="1300" u="none" cap="none" strike="noStrike">
              <a:solidFill>
                <a:srgbClr val="000000"/>
              </a:solidFill>
              <a:latin typeface="Bree Serif"/>
              <a:ea typeface="Bree Serif"/>
              <a:cs typeface="Bree Serif"/>
              <a:sym typeface="Bree Serif"/>
            </a:endParaRPr>
          </a:p>
          <a:p>
            <a:pPr indent="0" lvl="0" marL="0" marR="0" rtl="0" algn="ctr">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Bree Serif"/>
                <a:ea typeface="Bree Serif"/>
                <a:cs typeface="Bree Serif"/>
                <a:sym typeface="Bree Serif"/>
              </a:rPr>
              <a:t>If &lt; 60 beats/min → Bradycardia</a:t>
            </a:r>
            <a:endParaRPr b="0" i="0" sz="1300" u="none" cap="none" strike="noStrike">
              <a:solidFill>
                <a:srgbClr val="000000"/>
              </a:solidFill>
              <a:latin typeface="Bree Serif"/>
              <a:ea typeface="Bree Serif"/>
              <a:cs typeface="Bree Serif"/>
              <a:sym typeface="Bree Serif"/>
            </a:endParaRPr>
          </a:p>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p:txBody>
      </p:sp>
      <p:sp>
        <p:nvSpPr>
          <p:cNvPr id="678" name="Google Shape;678;p52"/>
          <p:cNvSpPr txBox="1"/>
          <p:nvPr/>
        </p:nvSpPr>
        <p:spPr>
          <a:xfrm flipH="1" rot="-454">
            <a:off x="4572003" y="4695025"/>
            <a:ext cx="4547100" cy="369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 sz="1200" u="none" cap="none" strike="noStrike">
                <a:solidFill>
                  <a:srgbClr val="C27BA0"/>
                </a:solidFill>
                <a:latin typeface="Bree Serif"/>
                <a:ea typeface="Bree Serif"/>
                <a:cs typeface="Bree Serif"/>
                <a:sym typeface="Bree Serif"/>
              </a:rPr>
              <a:t>“Only in female slide Except the definition of HR”</a:t>
            </a:r>
            <a:endParaRPr b="0" i="0" sz="1200" u="none" cap="none" strike="noStrike">
              <a:solidFill>
                <a:srgbClr val="C27BA0"/>
              </a:solidFill>
              <a:latin typeface="Bree Serif"/>
              <a:ea typeface="Bree Serif"/>
              <a:cs typeface="Bree Serif"/>
              <a:sym typeface="Bree Serif"/>
            </a:endParaRPr>
          </a:p>
        </p:txBody>
      </p:sp>
      <p:sp>
        <p:nvSpPr>
          <p:cNvPr id="679" name="Google Shape;679;p52"/>
          <p:cNvSpPr txBox="1"/>
          <p:nvPr/>
        </p:nvSpPr>
        <p:spPr>
          <a:xfrm>
            <a:off x="479200" y="2103325"/>
            <a:ext cx="6083700" cy="831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 </a:t>
            </a:r>
            <a:r>
              <a:rPr b="0" i="0" lang="en" sz="1400" u="none" cap="none" strike="noStrike">
                <a:solidFill>
                  <a:srgbClr val="FF0000"/>
                </a:solidFill>
                <a:latin typeface="Bree Serif"/>
                <a:ea typeface="Bree Serif"/>
                <a:cs typeface="Bree Serif"/>
                <a:sym typeface="Bree Serif"/>
              </a:rPr>
              <a:t>As the HR increases</a:t>
            </a:r>
            <a:r>
              <a:rPr b="0" i="0" lang="en" sz="1400" u="none" cap="none" strike="noStrike">
                <a:solidFill>
                  <a:srgbClr val="000000"/>
                </a:solidFill>
                <a:latin typeface="Bree Serif"/>
                <a:ea typeface="Bree Serif"/>
                <a:cs typeface="Bree Serif"/>
                <a:sym typeface="Bree Serif"/>
              </a:rPr>
              <a:t>, the CO increases.</a:t>
            </a:r>
            <a:endParaRPr b="0" i="0" sz="14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Bree Serif"/>
                <a:ea typeface="Bree Serif"/>
                <a:cs typeface="Bree Serif"/>
                <a:sym typeface="Bree Serif"/>
              </a:rPr>
              <a:t>• ↑ HR up to  180 bpm, ventricular filling is adequate and CO ↑ .</a:t>
            </a:r>
            <a:endParaRPr b="0" i="0" sz="14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Bree Serif"/>
                <a:ea typeface="Bree Serif"/>
                <a:cs typeface="Bree Serif"/>
                <a:sym typeface="Bree Serif"/>
              </a:rPr>
              <a:t>• At very high HR, filling may be compromised to a degree that CO falls.</a:t>
            </a:r>
            <a:endParaRPr b="0" i="0" sz="1400" u="none" cap="none" strike="noStrike">
              <a:solidFill>
                <a:srgbClr val="000000"/>
              </a:solidFill>
              <a:latin typeface="Bree Serif"/>
              <a:ea typeface="Bree Serif"/>
              <a:cs typeface="Bree Serif"/>
              <a:sym typeface="Bree Serif"/>
            </a:endParaRPr>
          </a:p>
        </p:txBody>
      </p:sp>
      <p:sp>
        <p:nvSpPr>
          <p:cNvPr id="680" name="Google Shape;680;p52"/>
          <p:cNvSpPr txBox="1"/>
          <p:nvPr/>
        </p:nvSpPr>
        <p:spPr>
          <a:xfrm>
            <a:off x="479200" y="3062365"/>
            <a:ext cx="4440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 </a:t>
            </a:r>
            <a:r>
              <a:rPr b="0" i="0" lang="en" sz="1400" u="none" cap="none" strike="noStrike">
                <a:solidFill>
                  <a:srgbClr val="FF0000"/>
                </a:solidFill>
                <a:latin typeface="Bree Serif"/>
                <a:ea typeface="Bree Serif"/>
                <a:cs typeface="Bree Serif"/>
                <a:sym typeface="Bree Serif"/>
              </a:rPr>
              <a:t>As the HR decreases</a:t>
            </a:r>
            <a:r>
              <a:rPr b="0" i="0" lang="en" sz="1400" u="none" cap="none" strike="noStrike">
                <a:solidFill>
                  <a:srgbClr val="000000"/>
                </a:solidFill>
                <a:latin typeface="Bree Serif"/>
                <a:ea typeface="Bree Serif"/>
                <a:cs typeface="Bree Serif"/>
                <a:sym typeface="Bree Serif"/>
              </a:rPr>
              <a:t>, the CO decreases.</a:t>
            </a:r>
            <a:endParaRPr b="0" i="0" sz="1400" u="none" cap="none" strike="noStrike">
              <a:solidFill>
                <a:srgbClr val="000000"/>
              </a:solidFill>
              <a:latin typeface="Bree Serif"/>
              <a:ea typeface="Bree Serif"/>
              <a:cs typeface="Bree Serif"/>
              <a:sym typeface="Bree Serif"/>
            </a:endParaRPr>
          </a:p>
        </p:txBody>
      </p:sp>
      <p:sp>
        <p:nvSpPr>
          <p:cNvPr id="681" name="Google Shape;681;p52"/>
          <p:cNvSpPr txBox="1"/>
          <p:nvPr/>
        </p:nvSpPr>
        <p:spPr>
          <a:xfrm>
            <a:off x="479199" y="3667139"/>
            <a:ext cx="58923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t>
            </a:r>
            <a:r>
              <a:rPr b="0" i="0" lang="en" sz="1400" u="none" cap="none" strike="noStrike">
                <a:solidFill>
                  <a:srgbClr val="6FA8DC"/>
                </a:solidFill>
                <a:latin typeface="Arial"/>
                <a:ea typeface="Arial"/>
                <a:cs typeface="Arial"/>
                <a:sym typeface="Arial"/>
              </a:rPr>
              <a:t> </a:t>
            </a:r>
            <a:r>
              <a:rPr b="0" i="0" lang="en" sz="1400" u="none" cap="none" strike="noStrike">
                <a:solidFill>
                  <a:srgbClr val="000000"/>
                </a:solidFill>
                <a:latin typeface="Bree Serif"/>
                <a:ea typeface="Bree Serif"/>
                <a:cs typeface="Bree Serif"/>
                <a:sym typeface="Bree Serif"/>
              </a:rPr>
              <a:t>The HR has an influence on cardiac contractility as well Frequency-Force Relation.</a:t>
            </a:r>
            <a:endParaRPr b="0" i="0" sz="1400" u="none" cap="none" strike="noStrike">
              <a:solidFill>
                <a:srgbClr val="000000"/>
              </a:solidFill>
              <a:latin typeface="Bree Serif"/>
              <a:ea typeface="Bree Serif"/>
              <a:cs typeface="Bree Serif"/>
              <a:sym typeface="Bree Serif"/>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5" name="Shape 685"/>
        <p:cNvGrpSpPr/>
        <p:nvPr/>
      </p:nvGrpSpPr>
      <p:grpSpPr>
        <a:xfrm>
          <a:off x="0" y="0"/>
          <a:ext cx="0" cy="0"/>
          <a:chOff x="0" y="0"/>
          <a:chExt cx="0" cy="0"/>
        </a:xfrm>
      </p:grpSpPr>
      <p:sp>
        <p:nvSpPr>
          <p:cNvPr id="686" name="Google Shape;686;p53"/>
          <p:cNvSpPr txBox="1"/>
          <p:nvPr>
            <p:ph type="title"/>
          </p:nvPr>
        </p:nvSpPr>
        <p:spPr>
          <a:xfrm>
            <a:off x="99175" y="14980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ctr">
              <a:lnSpc>
                <a:spcPct val="100000"/>
              </a:lnSpc>
              <a:spcBef>
                <a:spcPts val="0"/>
              </a:spcBef>
              <a:spcAft>
                <a:spcPts val="0"/>
              </a:spcAft>
              <a:buClr>
                <a:schemeClr val="dk1"/>
              </a:buClr>
              <a:buSzPct val="39600"/>
              <a:buFont typeface="Arial"/>
              <a:buNone/>
            </a:pPr>
            <a:r>
              <a:rPr b="1" lang="en" sz="2500">
                <a:solidFill>
                  <a:srgbClr val="E06666"/>
                </a:solidFill>
                <a:latin typeface="Bree Serif"/>
                <a:ea typeface="Bree Serif"/>
                <a:cs typeface="Bree Serif"/>
                <a:sym typeface="Bree Serif"/>
              </a:rPr>
              <a:t>Regulation of Heart Rate</a:t>
            </a:r>
            <a:r>
              <a:rPr b="1" lang="en" sz="2500">
                <a:latin typeface="Bree Serif"/>
                <a:ea typeface="Bree Serif"/>
                <a:cs typeface="Bree Serif"/>
                <a:sym typeface="Bree Serif"/>
              </a:rPr>
              <a:t> </a:t>
            </a:r>
            <a:endParaRPr b="1" sz="2500">
              <a:latin typeface="Bree Serif"/>
              <a:ea typeface="Bree Serif"/>
              <a:cs typeface="Bree Serif"/>
              <a:sym typeface="Bree Serif"/>
            </a:endParaRPr>
          </a:p>
          <a:p>
            <a:pPr indent="0" lvl="0" marL="0" rtl="0" algn="ctr">
              <a:lnSpc>
                <a:spcPct val="100000"/>
              </a:lnSpc>
              <a:spcBef>
                <a:spcPts val="0"/>
              </a:spcBef>
              <a:spcAft>
                <a:spcPts val="0"/>
              </a:spcAft>
              <a:buClr>
                <a:schemeClr val="dk1"/>
              </a:buClr>
              <a:buSzPct val="77478"/>
              <a:buFont typeface="Arial"/>
              <a:buNone/>
            </a:pPr>
            <a:r>
              <a:rPr lang="en" sz="1277">
                <a:latin typeface="Bree Serif"/>
                <a:ea typeface="Bree Serif"/>
                <a:cs typeface="Bree Serif"/>
                <a:sym typeface="Bree Serif"/>
              </a:rPr>
              <a:t>It is regulated by </a:t>
            </a:r>
            <a:r>
              <a:rPr lang="en" sz="1277" u="sng">
                <a:latin typeface="Bree Serif"/>
                <a:ea typeface="Bree Serif"/>
                <a:cs typeface="Bree Serif"/>
                <a:sym typeface="Bree Serif"/>
              </a:rPr>
              <a:t>two </a:t>
            </a:r>
            <a:r>
              <a:rPr lang="en" sz="1277">
                <a:latin typeface="Bree Serif"/>
                <a:ea typeface="Bree Serif"/>
                <a:cs typeface="Bree Serif"/>
                <a:sym typeface="Bree Serif"/>
              </a:rPr>
              <a:t>ways </a:t>
            </a:r>
            <a:endParaRPr sz="1277">
              <a:latin typeface="Bree Serif"/>
              <a:ea typeface="Bree Serif"/>
              <a:cs typeface="Bree Serif"/>
              <a:sym typeface="Bree Serif"/>
            </a:endParaRPr>
          </a:p>
        </p:txBody>
      </p:sp>
      <p:sp>
        <p:nvSpPr>
          <p:cNvPr id="687" name="Google Shape;687;p53"/>
          <p:cNvSpPr txBox="1"/>
          <p:nvPr/>
        </p:nvSpPr>
        <p:spPr>
          <a:xfrm>
            <a:off x="99175" y="916975"/>
            <a:ext cx="5335800" cy="3509400"/>
          </a:xfrm>
          <a:prstGeom prst="rect">
            <a:avLst/>
          </a:prstGeom>
          <a:noFill/>
          <a:ln cap="flat" cmpd="sng" w="9525">
            <a:solidFill>
              <a:srgbClr val="D05C5C"/>
            </a:solidFill>
            <a:prstDash val="dash"/>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1100"/>
              <a:buFont typeface="Arial"/>
              <a:buNone/>
            </a:pPr>
            <a:r>
              <a:rPr b="0" i="0" lang="en" sz="1400" u="none" cap="none" strike="noStrike">
                <a:solidFill>
                  <a:srgbClr val="FF0000"/>
                </a:solidFill>
                <a:latin typeface="Bree Serif"/>
                <a:ea typeface="Bree Serif"/>
                <a:cs typeface="Bree Serif"/>
                <a:sym typeface="Bree Serif"/>
              </a:rPr>
              <a:t>1. Autonomic Nervous System:</a:t>
            </a:r>
            <a:endParaRPr b="1" i="0" sz="12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000000"/>
              </a:solidFill>
              <a:latin typeface="Bree Serif"/>
              <a:ea typeface="Bree Serif"/>
              <a:cs typeface="Bree Serif"/>
              <a:sym typeface="Bree Serif"/>
            </a:endParaRPr>
          </a:p>
          <a:p>
            <a:pPr indent="0" lvl="0" marL="0" rtl="0" algn="l">
              <a:spcBef>
                <a:spcPts val="0"/>
              </a:spcBef>
              <a:spcAft>
                <a:spcPts val="0"/>
              </a:spcAft>
              <a:buClr>
                <a:schemeClr val="dk1"/>
              </a:buClr>
              <a:buSzPts val="1100"/>
              <a:buFont typeface="Arial"/>
              <a:buNone/>
            </a:pPr>
            <a:r>
              <a:rPr b="1" lang="en">
                <a:solidFill>
                  <a:schemeClr val="dk1"/>
                </a:solidFill>
                <a:latin typeface="Bree Serif"/>
                <a:ea typeface="Bree Serif"/>
                <a:cs typeface="Bree Serif"/>
                <a:sym typeface="Bree Serif"/>
              </a:rPr>
              <a:t>through cardiac control centers in medulla oblongata in the brain stem</a:t>
            </a:r>
            <a:r>
              <a:rPr lang="en">
                <a:solidFill>
                  <a:schemeClr val="dk1"/>
                </a:solidFill>
                <a:latin typeface="Bree Serif"/>
                <a:ea typeface="Bree Serif"/>
                <a:cs typeface="Bree Serif"/>
                <a:sym typeface="Bree Serif"/>
              </a:rPr>
              <a:t>:</a:t>
            </a:r>
            <a:endParaRPr>
              <a:solidFill>
                <a:schemeClr val="dk1"/>
              </a:solidFill>
              <a:latin typeface="Bree Serif"/>
              <a:ea typeface="Bree Serif"/>
              <a:cs typeface="Bree Serif"/>
              <a:sym typeface="Bree Serif"/>
            </a:endParaRPr>
          </a:p>
          <a:p>
            <a:pPr indent="0" lvl="0" marL="0" rtl="0" algn="l">
              <a:spcBef>
                <a:spcPts val="0"/>
              </a:spcBef>
              <a:spcAft>
                <a:spcPts val="0"/>
              </a:spcAft>
              <a:buClr>
                <a:schemeClr val="dk1"/>
              </a:buClr>
              <a:buSzPts val="1100"/>
              <a:buFont typeface="Arial"/>
              <a:buNone/>
            </a:pPr>
            <a:r>
              <a:t/>
            </a:r>
            <a:endParaRPr>
              <a:solidFill>
                <a:schemeClr val="dk1"/>
              </a:solidFill>
              <a:latin typeface="Bree Serif"/>
              <a:ea typeface="Bree Serif"/>
              <a:cs typeface="Bree Serif"/>
              <a:sym typeface="Bree Serif"/>
            </a:endParaRPr>
          </a:p>
          <a:p>
            <a:pPr indent="0" lvl="0" marL="0" rtl="0" algn="l">
              <a:spcBef>
                <a:spcPts val="0"/>
              </a:spcBef>
              <a:spcAft>
                <a:spcPts val="0"/>
              </a:spcAft>
              <a:buClr>
                <a:schemeClr val="dk1"/>
              </a:buClr>
              <a:buSzPts val="1100"/>
              <a:buFont typeface="Arial"/>
              <a:buNone/>
            </a:pPr>
            <a:r>
              <a:rPr lang="en">
                <a:solidFill>
                  <a:schemeClr val="dk1"/>
                </a:solidFill>
                <a:latin typeface="Bree Serif"/>
                <a:ea typeface="Bree Serif"/>
                <a:cs typeface="Bree Serif"/>
                <a:sym typeface="Bree Serif"/>
              </a:rPr>
              <a:t>▪ Cardiac-accelerator Center (Vasomotor center) → Sympathetic nerve fibers.</a:t>
            </a:r>
            <a:endParaRPr>
              <a:solidFill>
                <a:schemeClr val="dk1"/>
              </a:solidFill>
              <a:latin typeface="Bree Serif"/>
              <a:ea typeface="Bree Serif"/>
              <a:cs typeface="Bree Serif"/>
              <a:sym typeface="Bree Serif"/>
            </a:endParaRPr>
          </a:p>
          <a:p>
            <a:pPr indent="0" lvl="0" marL="0" rtl="0" algn="l">
              <a:spcBef>
                <a:spcPts val="0"/>
              </a:spcBef>
              <a:spcAft>
                <a:spcPts val="0"/>
              </a:spcAft>
              <a:buClr>
                <a:schemeClr val="dk1"/>
              </a:buClr>
              <a:buSzPts val="1100"/>
              <a:buFont typeface="Arial"/>
              <a:buNone/>
            </a:pPr>
            <a:r>
              <a:rPr lang="en">
                <a:solidFill>
                  <a:schemeClr val="dk1"/>
                </a:solidFill>
                <a:latin typeface="Bree Serif"/>
                <a:ea typeface="Bree Serif"/>
                <a:cs typeface="Bree Serif"/>
                <a:sym typeface="Bree Serif"/>
              </a:rPr>
              <a:t> ▪ Cardiac-inhibitory Center → Parasympathetic nerve fibers.</a:t>
            </a:r>
            <a:endParaRPr>
              <a:solidFill>
                <a:schemeClr val="dk1"/>
              </a:solidFill>
              <a:latin typeface="Bree Serif"/>
              <a:ea typeface="Bree Serif"/>
              <a:cs typeface="Bree Serif"/>
              <a:sym typeface="Bree Serif"/>
            </a:endParaRPr>
          </a:p>
          <a:p>
            <a:pPr indent="0" lvl="0" marL="0" rtl="0" algn="l">
              <a:spcBef>
                <a:spcPts val="0"/>
              </a:spcBef>
              <a:spcAft>
                <a:spcPts val="0"/>
              </a:spcAft>
              <a:buClr>
                <a:schemeClr val="dk1"/>
              </a:buClr>
              <a:buSzPts val="1100"/>
              <a:buFont typeface="Arial"/>
              <a:buNone/>
            </a:pPr>
            <a:r>
              <a:t/>
            </a:r>
            <a:endParaRPr>
              <a:solidFill>
                <a:schemeClr val="dk1"/>
              </a:solidFill>
              <a:latin typeface="Bree Serif"/>
              <a:ea typeface="Bree Serif"/>
              <a:cs typeface="Bree Serif"/>
              <a:sym typeface="Bree Serif"/>
            </a:endParaRPr>
          </a:p>
          <a:p>
            <a:pPr indent="0" lvl="0" marL="0" rtl="0" algn="l">
              <a:spcBef>
                <a:spcPts val="0"/>
              </a:spcBef>
              <a:spcAft>
                <a:spcPts val="0"/>
              </a:spcAft>
              <a:buClr>
                <a:schemeClr val="dk1"/>
              </a:buClr>
              <a:buSzPts val="1100"/>
              <a:buFont typeface="Arial"/>
              <a:buNone/>
            </a:pPr>
            <a:r>
              <a:rPr lang="en">
                <a:solidFill>
                  <a:schemeClr val="dk1"/>
                </a:solidFill>
                <a:latin typeface="Bree Serif"/>
                <a:ea typeface="Bree Serif"/>
                <a:cs typeface="Bree Serif"/>
                <a:sym typeface="Bree Serif"/>
              </a:rPr>
              <a:t> •Sympathetic nervous stimulation, increases the HR &amp; the contractility.</a:t>
            </a:r>
            <a:endParaRPr>
              <a:solidFill>
                <a:schemeClr val="dk1"/>
              </a:solidFill>
              <a:latin typeface="Bree Serif"/>
              <a:ea typeface="Bree Serif"/>
              <a:cs typeface="Bree Serif"/>
              <a:sym typeface="Bree Serif"/>
            </a:endParaRPr>
          </a:p>
          <a:p>
            <a:pPr indent="0" lvl="0" marL="0" rtl="0" algn="l">
              <a:spcBef>
                <a:spcPts val="0"/>
              </a:spcBef>
              <a:spcAft>
                <a:spcPts val="0"/>
              </a:spcAft>
              <a:buClr>
                <a:schemeClr val="dk1"/>
              </a:buClr>
              <a:buSzPts val="1100"/>
              <a:buFont typeface="Arial"/>
              <a:buNone/>
            </a:pPr>
            <a:r>
              <a:rPr lang="en">
                <a:solidFill>
                  <a:schemeClr val="dk1"/>
                </a:solidFill>
                <a:latin typeface="Bree Serif"/>
                <a:ea typeface="Bree Serif"/>
                <a:cs typeface="Bree Serif"/>
                <a:sym typeface="Bree Serif"/>
              </a:rPr>
              <a:t>• Parasympathetic nervous stimulation (vagus nerve) slows the HR.</a:t>
            </a:r>
            <a:endParaRPr>
              <a:solidFill>
                <a:srgbClr val="93C47D"/>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93C47D"/>
                </a:solidFill>
                <a:latin typeface="Bree Serif"/>
                <a:ea typeface="Bree Serif"/>
                <a:cs typeface="Bree Serif"/>
                <a:sym typeface="Bree Serif"/>
              </a:rPr>
              <a:t>**note that they never function at the same time; one is stimulated and the other is</a:t>
            </a:r>
            <a:endParaRPr b="0" i="0" sz="1200" u="none" cap="none" strike="noStrike">
              <a:solidFill>
                <a:srgbClr val="93C47D"/>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rPr b="0" i="0" lang="en" sz="1200" u="sng" cap="none" strike="noStrike">
                <a:solidFill>
                  <a:srgbClr val="93C47D"/>
                </a:solidFill>
                <a:latin typeface="Bree Serif"/>
                <a:ea typeface="Bree Serif"/>
                <a:cs typeface="Bree Serif"/>
                <a:sym typeface="Bree Serif"/>
              </a:rPr>
              <a:t>inhibited (not blocked)</a:t>
            </a:r>
            <a:r>
              <a:rPr b="0" i="0" lang="en" sz="1200" u="none" cap="none" strike="noStrike">
                <a:solidFill>
                  <a:srgbClr val="93C47D"/>
                </a:solidFill>
                <a:latin typeface="Bree Serif"/>
                <a:ea typeface="Bree Serif"/>
                <a:cs typeface="Bree Serif"/>
                <a:sym typeface="Bree Serif"/>
              </a:rPr>
              <a:t>.</a:t>
            </a:r>
            <a:endParaRPr b="0" i="0" sz="1200" u="none" cap="none" strike="noStrike">
              <a:solidFill>
                <a:srgbClr val="93C47D"/>
              </a:solidFill>
              <a:latin typeface="Bree Serif"/>
              <a:ea typeface="Bree Serif"/>
              <a:cs typeface="Bree Serif"/>
              <a:sym typeface="Bree Serif"/>
            </a:endParaRPr>
          </a:p>
        </p:txBody>
      </p:sp>
      <p:sp>
        <p:nvSpPr>
          <p:cNvPr id="688" name="Google Shape;688;p53"/>
          <p:cNvSpPr txBox="1"/>
          <p:nvPr/>
        </p:nvSpPr>
        <p:spPr>
          <a:xfrm>
            <a:off x="5517575" y="963025"/>
            <a:ext cx="3441000" cy="2770500"/>
          </a:xfrm>
          <a:prstGeom prst="rect">
            <a:avLst/>
          </a:prstGeom>
          <a:noFill/>
          <a:ln cap="flat" cmpd="sng" w="9525">
            <a:solidFill>
              <a:srgbClr val="D05C5C"/>
            </a:solidFill>
            <a:prstDash val="dash"/>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1100"/>
              <a:buFont typeface="Arial"/>
              <a:buNone/>
            </a:pPr>
            <a:r>
              <a:rPr b="0" i="0" lang="en" sz="1400" u="none" cap="none" strike="noStrike">
                <a:solidFill>
                  <a:srgbClr val="FF0000"/>
                </a:solidFill>
                <a:latin typeface="Bree Serif"/>
                <a:ea typeface="Bree Serif"/>
                <a:cs typeface="Bree Serif"/>
                <a:sym typeface="Bree Serif"/>
              </a:rPr>
              <a:t>2. Hormones/Drugs:</a:t>
            </a:r>
            <a:endParaRPr b="1" i="0" sz="12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rPr i="0" lang="en" u="none" cap="none" strike="noStrike">
                <a:solidFill>
                  <a:srgbClr val="000000"/>
                </a:solidFill>
                <a:latin typeface="Bree Serif"/>
                <a:ea typeface="Bree Serif"/>
                <a:cs typeface="Bree Serif"/>
                <a:sym typeface="Bree Serif"/>
              </a:rPr>
              <a:t>Epinephrine , norepinephrine &amp; thyroxine →increase HR. </a:t>
            </a:r>
            <a:endParaRPr i="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rPr i="0" lang="en" u="none" cap="none" strike="noStrike">
                <a:solidFill>
                  <a:srgbClr val="000000"/>
                </a:solidFill>
                <a:latin typeface="Bree Serif"/>
                <a:ea typeface="Bree Serif"/>
                <a:cs typeface="Bree Serif"/>
                <a:sym typeface="Bree Serif"/>
              </a:rPr>
              <a:t>Decrease blood calcium→</a:t>
            </a:r>
            <a:r>
              <a:rPr lang="en">
                <a:latin typeface="Bree Serif"/>
                <a:ea typeface="Bree Serif"/>
                <a:cs typeface="Bree Serif"/>
                <a:sym typeface="Bree Serif"/>
              </a:rPr>
              <a:t> </a:t>
            </a:r>
            <a:r>
              <a:rPr i="0" lang="en" u="none" cap="none" strike="noStrike">
                <a:solidFill>
                  <a:srgbClr val="000000"/>
                </a:solidFill>
                <a:latin typeface="Bree Serif"/>
                <a:ea typeface="Bree Serif"/>
                <a:cs typeface="Bree Serif"/>
                <a:sym typeface="Bree Serif"/>
              </a:rPr>
              <a:t>decreases HR.</a:t>
            </a:r>
            <a:endParaRPr i="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rPr i="0" lang="en" u="none" cap="none" strike="noStrike">
                <a:solidFill>
                  <a:srgbClr val="000000"/>
                </a:solidFill>
                <a:latin typeface="Bree Serif"/>
                <a:ea typeface="Bree Serif"/>
                <a:cs typeface="Bree Serif"/>
                <a:sym typeface="Bree Serif"/>
              </a:rPr>
              <a:t>But increase blood calcium level </a:t>
            </a:r>
            <a:r>
              <a:rPr i="0" lang="en" u="none" cap="none" strike="noStrike">
                <a:solidFill>
                  <a:schemeClr val="dk1"/>
                </a:solidFill>
                <a:latin typeface="Bree Serif"/>
                <a:ea typeface="Bree Serif"/>
                <a:cs typeface="Bree Serif"/>
                <a:sym typeface="Bree Serif"/>
              </a:rPr>
              <a:t>→ causes prolonged contraction</a:t>
            </a:r>
            <a:r>
              <a:rPr b="1" i="0" lang="en" u="none" cap="none" strike="noStrike">
                <a:solidFill>
                  <a:schemeClr val="dk1"/>
                </a:solidFill>
                <a:latin typeface="Bree Serif"/>
                <a:ea typeface="Bree Serif"/>
                <a:cs typeface="Bree Serif"/>
                <a:sym typeface="Bree Serif"/>
              </a:rPr>
              <a:t> </a:t>
            </a:r>
            <a:endParaRPr b="1" i="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999999"/>
                </a:solidFill>
                <a:latin typeface="Bree Serif"/>
                <a:ea typeface="Bree Serif"/>
                <a:cs typeface="Bree Serif"/>
                <a:sym typeface="Bree Serif"/>
              </a:rPr>
              <a:t>Sympathetic, drugs, and parasympathetic affect HR</a:t>
            </a:r>
            <a:endParaRPr b="0" i="0" sz="1200" u="none" cap="none" strike="noStrike">
              <a:solidFill>
                <a:srgbClr val="999999"/>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999999"/>
                </a:solidFill>
                <a:latin typeface="Bree Serif"/>
                <a:ea typeface="Bree Serif"/>
                <a:cs typeface="Bree Serif"/>
                <a:sym typeface="Bree Serif"/>
              </a:rPr>
              <a:t>Only sympathetic and drugs affect contractility (parasympathetic has no effect on contractility).</a:t>
            </a:r>
            <a:endParaRPr b="0" i="0" sz="1200" u="none" cap="none" strike="noStrike">
              <a:solidFill>
                <a:srgbClr val="999999"/>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000000"/>
              </a:solidFill>
              <a:latin typeface="Bree Serif"/>
              <a:ea typeface="Bree Serif"/>
              <a:cs typeface="Bree Serif"/>
              <a:sym typeface="Bree Serif"/>
            </a:endParaRPr>
          </a:p>
        </p:txBody>
      </p:sp>
      <p:sp>
        <p:nvSpPr>
          <p:cNvPr id="689" name="Google Shape;689;p53"/>
          <p:cNvSpPr txBox="1"/>
          <p:nvPr/>
        </p:nvSpPr>
        <p:spPr>
          <a:xfrm>
            <a:off x="99169" y="916972"/>
            <a:ext cx="3000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0000"/>
              </a:solidFill>
              <a:latin typeface="Bree Serif"/>
              <a:ea typeface="Bree Serif"/>
              <a:cs typeface="Bree Serif"/>
              <a:sym typeface="Bree Serif"/>
            </a:endParaRPr>
          </a:p>
        </p:txBody>
      </p:sp>
      <p:sp>
        <p:nvSpPr>
          <p:cNvPr id="690" name="Google Shape;690;p53"/>
          <p:cNvSpPr txBox="1"/>
          <p:nvPr/>
        </p:nvSpPr>
        <p:spPr>
          <a:xfrm>
            <a:off x="8085600" y="0"/>
            <a:ext cx="10584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C27BA0"/>
                </a:solidFill>
                <a:latin typeface="Bree Serif"/>
                <a:ea typeface="Bree Serif"/>
                <a:cs typeface="Bree Serif"/>
                <a:sym typeface="Bree Serif"/>
              </a:rPr>
              <a:t>“Only in female slide”</a:t>
            </a:r>
            <a:endParaRPr b="0" i="0" sz="1400" u="none" cap="none" strike="noStrike">
              <a:solidFill>
                <a:srgbClr val="000000"/>
              </a:solidFill>
              <a:latin typeface="Arial"/>
              <a:ea typeface="Arial"/>
              <a:cs typeface="Arial"/>
              <a:sym typeface="Arial"/>
            </a:endParaRPr>
          </a:p>
        </p:txBody>
      </p:sp>
      <p:sp>
        <p:nvSpPr>
          <p:cNvPr id="691" name="Google Shape;691;p53"/>
          <p:cNvSpPr txBox="1"/>
          <p:nvPr/>
        </p:nvSpPr>
        <p:spPr>
          <a:xfrm>
            <a:off x="1267081" y="1772529"/>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5" name="Shape 695"/>
        <p:cNvGrpSpPr/>
        <p:nvPr/>
      </p:nvGrpSpPr>
      <p:grpSpPr>
        <a:xfrm>
          <a:off x="0" y="0"/>
          <a:ext cx="0" cy="0"/>
          <a:chOff x="0" y="0"/>
          <a:chExt cx="0" cy="0"/>
        </a:xfrm>
      </p:grpSpPr>
      <p:sp>
        <p:nvSpPr>
          <p:cNvPr id="696" name="Google Shape;696;p54"/>
          <p:cNvSpPr txBox="1"/>
          <p:nvPr>
            <p:ph type="title"/>
          </p:nvPr>
        </p:nvSpPr>
        <p:spPr>
          <a:xfrm>
            <a:off x="116300" y="129825"/>
            <a:ext cx="8520600" cy="596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990"/>
              <a:buNone/>
            </a:pPr>
            <a:r>
              <a:rPr b="1" lang="en" sz="2700">
                <a:solidFill>
                  <a:srgbClr val="E06666"/>
                </a:solidFill>
                <a:latin typeface="Bree Serif"/>
                <a:ea typeface="Bree Serif"/>
                <a:cs typeface="Bree Serif"/>
                <a:sym typeface="Bree Serif"/>
              </a:rPr>
              <a:t>Regulation of Heart Rate </a:t>
            </a:r>
            <a:endParaRPr b="1" sz="2700">
              <a:solidFill>
                <a:srgbClr val="E06666"/>
              </a:solidFill>
              <a:latin typeface="Bree Serif"/>
              <a:ea typeface="Bree Serif"/>
              <a:cs typeface="Bree Serif"/>
              <a:sym typeface="Bree Serif"/>
            </a:endParaRPr>
          </a:p>
        </p:txBody>
      </p:sp>
      <p:sp>
        <p:nvSpPr>
          <p:cNvPr id="697" name="Google Shape;697;p54"/>
          <p:cNvSpPr txBox="1"/>
          <p:nvPr/>
        </p:nvSpPr>
        <p:spPr>
          <a:xfrm>
            <a:off x="290225" y="1165919"/>
            <a:ext cx="3513900" cy="2555100"/>
          </a:xfrm>
          <a:prstGeom prst="rect">
            <a:avLst/>
          </a:prstGeom>
          <a:noFill/>
          <a:ln cap="flat" cmpd="sng" w="9525">
            <a:solidFill>
              <a:srgbClr val="D05C5C"/>
            </a:solidFill>
            <a:prstDash val="dash"/>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0" i="0" lang="en" sz="1400" u="none" cap="none" strike="noStrike">
                <a:solidFill>
                  <a:srgbClr val="FF0000"/>
                </a:solidFill>
                <a:latin typeface="Bree Serif"/>
                <a:ea typeface="Bree Serif"/>
                <a:cs typeface="Bree Serif"/>
                <a:sym typeface="Bree Serif"/>
              </a:rPr>
              <a:t>3.Physical Factors:</a:t>
            </a:r>
            <a:endParaRPr b="1" i="0" sz="14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Bree Serif"/>
                <a:ea typeface="Bree Serif"/>
                <a:cs typeface="Bree Serif"/>
                <a:sym typeface="Bree Serif"/>
              </a:rPr>
              <a:t>• Age</a:t>
            </a:r>
            <a:r>
              <a:rPr b="0" i="0" lang="en" sz="1400" u="none" cap="none" strike="noStrike">
                <a:solidFill>
                  <a:srgbClr val="000000"/>
                </a:solidFill>
                <a:latin typeface="Bree Serif"/>
                <a:ea typeface="Bree Serif"/>
                <a:cs typeface="Bree Serif"/>
                <a:sym typeface="Bree Serif"/>
              </a:rPr>
              <a:t>: Resting HR is faster in fetus and then gradually </a:t>
            </a:r>
            <a:r>
              <a:rPr b="0" i="0" lang="en" sz="1400" u="sng" cap="none" strike="noStrike">
                <a:solidFill>
                  <a:srgbClr val="000000"/>
                </a:solidFill>
                <a:latin typeface="Bree Serif"/>
                <a:ea typeface="Bree Serif"/>
                <a:cs typeface="Bree Serif"/>
                <a:sym typeface="Bree Serif"/>
              </a:rPr>
              <a:t>decreases</a:t>
            </a:r>
            <a:r>
              <a:rPr b="0" i="0" lang="en" sz="1400" u="none" cap="none" strike="noStrike">
                <a:solidFill>
                  <a:srgbClr val="000000"/>
                </a:solidFill>
                <a:latin typeface="Bree Serif"/>
                <a:ea typeface="Bree Serif"/>
                <a:cs typeface="Bree Serif"/>
                <a:sym typeface="Bree Serif"/>
              </a:rPr>
              <a:t> throughout life.</a:t>
            </a:r>
            <a:endParaRPr b="0" i="0" sz="14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Bree Serif"/>
                <a:ea typeface="Bree Serif"/>
                <a:cs typeface="Bree Serif"/>
                <a:sym typeface="Bree Serif"/>
              </a:rPr>
              <a:t>• </a:t>
            </a:r>
            <a:r>
              <a:rPr b="1" i="0" lang="en" sz="1400" u="none" cap="none" strike="noStrike">
                <a:solidFill>
                  <a:srgbClr val="000000"/>
                </a:solidFill>
                <a:latin typeface="Bree Serif"/>
                <a:ea typeface="Bree Serif"/>
                <a:cs typeface="Bree Serif"/>
                <a:sym typeface="Bree Serif"/>
              </a:rPr>
              <a:t>Gender</a:t>
            </a:r>
            <a:r>
              <a:rPr b="0" i="0" lang="en" sz="1400" u="none" cap="none" strike="noStrike">
                <a:solidFill>
                  <a:srgbClr val="000000"/>
                </a:solidFill>
                <a:latin typeface="Bree Serif"/>
                <a:ea typeface="Bree Serif"/>
                <a:cs typeface="Bree Serif"/>
                <a:sym typeface="Bree Serif"/>
              </a:rPr>
              <a:t>: HR is faster in females (72-80 beats/min) </a:t>
            </a:r>
            <a:r>
              <a:rPr b="0" i="0" lang="en" sz="1400" u="sng" cap="none" strike="noStrike">
                <a:solidFill>
                  <a:srgbClr val="000000"/>
                </a:solidFill>
                <a:latin typeface="Bree Serif"/>
                <a:ea typeface="Bree Serif"/>
                <a:cs typeface="Bree Serif"/>
                <a:sym typeface="Bree Serif"/>
              </a:rPr>
              <a:t>than</a:t>
            </a:r>
            <a:r>
              <a:rPr b="0" i="0" lang="en" sz="1400" u="none" cap="none" strike="noStrike">
                <a:solidFill>
                  <a:srgbClr val="000000"/>
                </a:solidFill>
                <a:latin typeface="Bree Serif"/>
                <a:ea typeface="Bree Serif"/>
                <a:cs typeface="Bree Serif"/>
                <a:sym typeface="Bree Serif"/>
              </a:rPr>
              <a:t> in males (64-72 beats/min).</a:t>
            </a:r>
            <a:endParaRPr b="0" i="0" sz="14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Bree Serif"/>
                <a:ea typeface="Bree Serif"/>
                <a:cs typeface="Bree Serif"/>
                <a:sym typeface="Bree Serif"/>
              </a:rPr>
              <a:t>• </a:t>
            </a:r>
            <a:r>
              <a:rPr b="1" i="0" lang="en" sz="1400" u="none" cap="none" strike="noStrike">
                <a:solidFill>
                  <a:srgbClr val="000000"/>
                </a:solidFill>
                <a:latin typeface="Bree Serif"/>
                <a:ea typeface="Bree Serif"/>
                <a:cs typeface="Bree Serif"/>
                <a:sym typeface="Bree Serif"/>
              </a:rPr>
              <a:t>Temperature</a:t>
            </a:r>
            <a:r>
              <a:rPr b="0" i="0" lang="en" sz="1400" u="none" cap="none" strike="noStrike">
                <a:solidFill>
                  <a:srgbClr val="000000"/>
                </a:solidFill>
                <a:latin typeface="Bree Serif"/>
                <a:ea typeface="Bree Serif"/>
                <a:cs typeface="Bree Serif"/>
                <a:sym typeface="Bree Serif"/>
              </a:rPr>
              <a:t>: Heat </a:t>
            </a:r>
            <a:r>
              <a:rPr b="0" i="0" lang="en" sz="1400" u="sng" cap="none" strike="noStrike">
                <a:solidFill>
                  <a:srgbClr val="000000"/>
                </a:solidFill>
                <a:latin typeface="Bree Serif"/>
                <a:ea typeface="Bree Serif"/>
                <a:cs typeface="Bree Serif"/>
                <a:sym typeface="Bree Serif"/>
              </a:rPr>
              <a:t>increases</a:t>
            </a:r>
            <a:r>
              <a:rPr b="0" i="0" lang="en" sz="1400" u="none" cap="none" strike="noStrike">
                <a:solidFill>
                  <a:srgbClr val="000000"/>
                </a:solidFill>
                <a:latin typeface="Bree Serif"/>
                <a:ea typeface="Bree Serif"/>
                <a:cs typeface="Bree Serif"/>
                <a:sym typeface="Bree Serif"/>
              </a:rPr>
              <a:t> HR as occurs in high fever. Cold has the opposite effect.</a:t>
            </a:r>
            <a:endParaRPr b="0" i="0" sz="14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Bree Serif"/>
                <a:ea typeface="Bree Serif"/>
                <a:cs typeface="Bree Serif"/>
                <a:sym typeface="Bree Serif"/>
              </a:rPr>
              <a:t>• </a:t>
            </a:r>
            <a:r>
              <a:rPr b="1" i="0" lang="en" sz="1400" u="none" cap="none" strike="noStrike">
                <a:solidFill>
                  <a:srgbClr val="000000"/>
                </a:solidFill>
                <a:latin typeface="Bree Serif"/>
                <a:ea typeface="Bree Serif"/>
                <a:cs typeface="Bree Serif"/>
                <a:sym typeface="Bree Serif"/>
              </a:rPr>
              <a:t>Exercise</a:t>
            </a:r>
            <a:r>
              <a:rPr b="0" i="0" lang="en" sz="1400" u="none" cap="none" strike="noStrike">
                <a:solidFill>
                  <a:srgbClr val="000000"/>
                </a:solidFill>
                <a:latin typeface="Bree Serif"/>
                <a:ea typeface="Bree Serif"/>
                <a:cs typeface="Bree Serif"/>
                <a:sym typeface="Bree Serif"/>
              </a:rPr>
              <a:t>: </a:t>
            </a:r>
            <a:r>
              <a:rPr b="0" i="0" lang="en" sz="1400" u="sng" cap="none" strike="noStrike">
                <a:solidFill>
                  <a:srgbClr val="000000"/>
                </a:solidFill>
                <a:latin typeface="Bree Serif"/>
                <a:ea typeface="Bree Serif"/>
                <a:cs typeface="Bree Serif"/>
                <a:sym typeface="Bree Serif"/>
              </a:rPr>
              <a:t>Increases</a:t>
            </a:r>
            <a:r>
              <a:rPr b="0" i="0" lang="en" sz="1400" u="none" cap="none" strike="noStrike">
                <a:solidFill>
                  <a:srgbClr val="000000"/>
                </a:solidFill>
                <a:latin typeface="Bree Serif"/>
                <a:ea typeface="Bree Serif"/>
                <a:cs typeface="Bree Serif"/>
                <a:sym typeface="Bree Serif"/>
              </a:rPr>
              <a:t> HR through sympathetic nervous system.</a:t>
            </a:r>
            <a:endParaRPr b="0" i="0" sz="1400" u="none" cap="none" strike="noStrike">
              <a:solidFill>
                <a:srgbClr val="000000"/>
              </a:solidFill>
              <a:latin typeface="Bree Serif"/>
              <a:ea typeface="Bree Serif"/>
              <a:cs typeface="Bree Serif"/>
              <a:sym typeface="Bree Serif"/>
            </a:endParaRPr>
          </a:p>
        </p:txBody>
      </p:sp>
      <p:sp>
        <p:nvSpPr>
          <p:cNvPr id="698" name="Google Shape;698;p54"/>
          <p:cNvSpPr txBox="1"/>
          <p:nvPr/>
        </p:nvSpPr>
        <p:spPr>
          <a:xfrm>
            <a:off x="3940851" y="1204300"/>
            <a:ext cx="5084400" cy="1693200"/>
          </a:xfrm>
          <a:prstGeom prst="rect">
            <a:avLst/>
          </a:prstGeom>
          <a:noFill/>
          <a:ln cap="flat" cmpd="sng" w="9525">
            <a:solidFill>
              <a:srgbClr val="D05C5C"/>
            </a:solidFill>
            <a:prstDash val="dash"/>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FF0000"/>
                </a:solidFill>
                <a:latin typeface="Bree Serif"/>
                <a:ea typeface="Bree Serif"/>
                <a:cs typeface="Bree Serif"/>
                <a:sym typeface="Bree Serif"/>
              </a:rPr>
              <a:t>4.Blood Volume: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t>
            </a:r>
            <a:r>
              <a:rPr b="0" i="0" lang="en" sz="1400" u="none" cap="none" strike="noStrike">
                <a:solidFill>
                  <a:srgbClr val="000000"/>
                </a:solidFill>
                <a:latin typeface="Bree Serif"/>
                <a:ea typeface="Bree Serif"/>
                <a:cs typeface="Bree Serif"/>
                <a:sym typeface="Bree Serif"/>
              </a:rPr>
              <a:t>Atrial reflex(Bainbridge reflex).</a:t>
            </a:r>
            <a:endParaRPr b="0" i="0" sz="14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Bree Serif"/>
                <a:ea typeface="Bree Serif"/>
                <a:cs typeface="Bree Serif"/>
                <a:sym typeface="Bree Serif"/>
              </a:rPr>
              <a:t>• This reflex adjusts HR In response to VR.</a:t>
            </a:r>
            <a:endParaRPr b="0" i="0" sz="14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Bree Serif"/>
                <a:ea typeface="Bree Serif"/>
                <a:cs typeface="Bree Serif"/>
                <a:sym typeface="Bree Serif"/>
              </a:rPr>
              <a:t>• Increase Blood Volume,stimulates stretch receptors in right atrium.</a:t>
            </a:r>
            <a:endParaRPr b="0" i="0" sz="14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Bree Serif"/>
                <a:ea typeface="Bree Serif"/>
                <a:cs typeface="Bree Serif"/>
                <a:sym typeface="Bree Serif"/>
              </a:rPr>
              <a:t>•This triggers increase in HR through Increased sympathetic activity.</a:t>
            </a:r>
            <a:endParaRPr b="0" i="0" sz="1400" u="none" cap="none" strike="noStrike">
              <a:solidFill>
                <a:srgbClr val="000000"/>
              </a:solidFill>
              <a:latin typeface="Bree Serif"/>
              <a:ea typeface="Bree Serif"/>
              <a:cs typeface="Bree Serif"/>
              <a:sym typeface="Bree Serif"/>
            </a:endParaRPr>
          </a:p>
        </p:txBody>
      </p:sp>
      <p:pic>
        <p:nvPicPr>
          <p:cNvPr id="699" name="Google Shape;699;p54"/>
          <p:cNvPicPr preferRelativeResize="0"/>
          <p:nvPr/>
        </p:nvPicPr>
        <p:blipFill rotWithShape="1">
          <a:blip r:embed="rId3">
            <a:alphaModFix/>
          </a:blip>
          <a:srcRect b="0" l="0" r="0" t="0"/>
          <a:stretch/>
        </p:blipFill>
        <p:spPr>
          <a:xfrm>
            <a:off x="4946427" y="3191175"/>
            <a:ext cx="3418451" cy="1545951"/>
          </a:xfrm>
          <a:prstGeom prst="rect">
            <a:avLst/>
          </a:prstGeom>
          <a:noFill/>
          <a:ln>
            <a:noFill/>
          </a:ln>
        </p:spPr>
      </p:pic>
      <p:sp>
        <p:nvSpPr>
          <p:cNvPr id="700" name="Google Shape;700;p54"/>
          <p:cNvSpPr txBox="1"/>
          <p:nvPr/>
        </p:nvSpPr>
        <p:spPr>
          <a:xfrm>
            <a:off x="8131200" y="56800"/>
            <a:ext cx="10128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C27BA0"/>
                </a:solidFill>
                <a:latin typeface="Bree Serif"/>
                <a:ea typeface="Bree Serif"/>
                <a:cs typeface="Bree Serif"/>
                <a:sym typeface="Bree Serif"/>
              </a:rPr>
              <a:t>“Only in female slide”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pic>
        <p:nvPicPr>
          <p:cNvPr id="141" name="Google Shape;141;p28"/>
          <p:cNvPicPr preferRelativeResize="0"/>
          <p:nvPr/>
        </p:nvPicPr>
        <p:blipFill rotWithShape="1">
          <a:blip r:embed="rId3">
            <a:alphaModFix/>
          </a:blip>
          <a:srcRect b="0" l="0" r="0" t="0"/>
          <a:stretch/>
        </p:blipFill>
        <p:spPr>
          <a:xfrm>
            <a:off x="4827225" y="1011062"/>
            <a:ext cx="697725" cy="1377425"/>
          </a:xfrm>
          <a:prstGeom prst="rect">
            <a:avLst/>
          </a:prstGeom>
          <a:noFill/>
          <a:ln>
            <a:noFill/>
          </a:ln>
        </p:spPr>
      </p:pic>
      <p:sp>
        <p:nvSpPr>
          <p:cNvPr id="142" name="Google Shape;142;p28"/>
          <p:cNvSpPr txBox="1"/>
          <p:nvPr>
            <p:ph type="title"/>
          </p:nvPr>
        </p:nvSpPr>
        <p:spPr>
          <a:xfrm>
            <a:off x="1128744" y="46685"/>
            <a:ext cx="6886500" cy="649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990"/>
              <a:buNone/>
            </a:pPr>
            <a:r>
              <a:rPr b="1" lang="en" sz="2500">
                <a:solidFill>
                  <a:srgbClr val="D05C5C"/>
                </a:solidFill>
                <a:latin typeface="Bree Serif"/>
                <a:ea typeface="Bree Serif"/>
                <a:cs typeface="Bree Serif"/>
                <a:sym typeface="Bree Serif"/>
              </a:rPr>
              <a:t>The Cardiovascular System</a:t>
            </a:r>
            <a:endParaRPr b="1" sz="2500">
              <a:solidFill>
                <a:srgbClr val="D05C5C"/>
              </a:solidFill>
              <a:latin typeface="Bree Serif"/>
              <a:ea typeface="Bree Serif"/>
              <a:cs typeface="Bree Serif"/>
              <a:sym typeface="Bree Serif"/>
            </a:endParaRPr>
          </a:p>
          <a:p>
            <a:pPr indent="0" lvl="0" marL="0" rtl="0" algn="l">
              <a:lnSpc>
                <a:spcPct val="100000"/>
              </a:lnSpc>
              <a:spcBef>
                <a:spcPts val="0"/>
              </a:spcBef>
              <a:spcAft>
                <a:spcPts val="0"/>
              </a:spcAft>
              <a:buSzPts val="990"/>
              <a:buNone/>
            </a:pPr>
            <a:r>
              <a:rPr b="1" lang="en" sz="1400">
                <a:solidFill>
                  <a:srgbClr val="D05C5C"/>
                </a:solidFill>
                <a:latin typeface="Bree Serif"/>
                <a:ea typeface="Bree Serif"/>
                <a:cs typeface="Bree Serif"/>
                <a:sym typeface="Bree Serif"/>
              </a:rPr>
              <a:t>The cardiovascular system is part of the circulatory system, &amp; consists of:</a:t>
            </a:r>
            <a:endParaRPr b="1" sz="1400">
              <a:solidFill>
                <a:srgbClr val="D05C5C"/>
              </a:solidFill>
              <a:latin typeface="Bree Serif"/>
              <a:ea typeface="Bree Serif"/>
              <a:cs typeface="Bree Serif"/>
              <a:sym typeface="Bree Serif"/>
            </a:endParaRPr>
          </a:p>
          <a:p>
            <a:pPr indent="0" lvl="0" marL="0" rtl="0" algn="l">
              <a:lnSpc>
                <a:spcPct val="100000"/>
              </a:lnSpc>
              <a:spcBef>
                <a:spcPts val="0"/>
              </a:spcBef>
              <a:spcAft>
                <a:spcPts val="0"/>
              </a:spcAft>
              <a:buSzPts val="990"/>
              <a:buNone/>
            </a:pPr>
            <a:r>
              <a:t/>
            </a:r>
            <a:endParaRPr b="1" sz="2500">
              <a:solidFill>
                <a:srgbClr val="D05C5C"/>
              </a:solidFill>
              <a:latin typeface="Bree Serif"/>
              <a:ea typeface="Bree Serif"/>
              <a:cs typeface="Bree Serif"/>
              <a:sym typeface="Bree Serif"/>
            </a:endParaRPr>
          </a:p>
          <a:p>
            <a:pPr indent="0" lvl="0" marL="0" rtl="0" algn="ctr">
              <a:lnSpc>
                <a:spcPct val="100000"/>
              </a:lnSpc>
              <a:spcBef>
                <a:spcPts val="0"/>
              </a:spcBef>
              <a:spcAft>
                <a:spcPts val="0"/>
              </a:spcAft>
              <a:buSzPts val="990"/>
              <a:buNone/>
            </a:pPr>
            <a:r>
              <a:t/>
            </a:r>
            <a:endParaRPr b="1" sz="1100">
              <a:solidFill>
                <a:srgbClr val="D05C5C"/>
              </a:solidFill>
              <a:latin typeface="Bree Serif"/>
              <a:ea typeface="Bree Serif"/>
              <a:cs typeface="Bree Serif"/>
              <a:sym typeface="Bree Serif"/>
            </a:endParaRPr>
          </a:p>
          <a:p>
            <a:pPr indent="0" lvl="0" marL="0" rtl="0" algn="l">
              <a:lnSpc>
                <a:spcPct val="100000"/>
              </a:lnSpc>
              <a:spcBef>
                <a:spcPts val="0"/>
              </a:spcBef>
              <a:spcAft>
                <a:spcPts val="0"/>
              </a:spcAft>
              <a:buSzPts val="990"/>
              <a:buNone/>
            </a:pPr>
            <a:r>
              <a:t/>
            </a:r>
            <a:endParaRPr b="1" sz="2720">
              <a:solidFill>
                <a:srgbClr val="D05C5C"/>
              </a:solidFill>
              <a:latin typeface="Bree Serif"/>
              <a:ea typeface="Bree Serif"/>
              <a:cs typeface="Bree Serif"/>
              <a:sym typeface="Bree Serif"/>
            </a:endParaRPr>
          </a:p>
          <a:p>
            <a:pPr indent="0" lvl="0" marL="0" rtl="0" algn="l">
              <a:lnSpc>
                <a:spcPct val="100000"/>
              </a:lnSpc>
              <a:spcBef>
                <a:spcPts val="0"/>
              </a:spcBef>
              <a:spcAft>
                <a:spcPts val="0"/>
              </a:spcAft>
              <a:buSzPts val="990"/>
              <a:buNone/>
            </a:pPr>
            <a:r>
              <a:t/>
            </a:r>
            <a:endParaRPr b="1" sz="2720">
              <a:solidFill>
                <a:srgbClr val="D05C5C"/>
              </a:solidFill>
              <a:latin typeface="Bree Serif"/>
              <a:ea typeface="Bree Serif"/>
              <a:cs typeface="Bree Serif"/>
              <a:sym typeface="Bree Serif"/>
            </a:endParaRPr>
          </a:p>
        </p:txBody>
      </p:sp>
      <p:sp>
        <p:nvSpPr>
          <p:cNvPr id="143" name="Google Shape;143;p28"/>
          <p:cNvSpPr/>
          <p:nvPr/>
        </p:nvSpPr>
        <p:spPr>
          <a:xfrm>
            <a:off x="5947750" y="1486025"/>
            <a:ext cx="2322900" cy="585000"/>
          </a:xfrm>
          <a:prstGeom prst="roundRect">
            <a:avLst>
              <a:gd fmla="val 16667" name="adj"/>
            </a:avLst>
          </a:prstGeom>
          <a:noFill/>
          <a:ln cap="flat" cmpd="sng" w="28575">
            <a:solidFill>
              <a:srgbClr val="D05C5C"/>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700"/>
              <a:buFont typeface="Arial"/>
              <a:buNone/>
            </a:pPr>
            <a:r>
              <a:rPr b="1" i="0" lang="en" sz="1700" u="none" cap="none" strike="noStrike">
                <a:solidFill>
                  <a:srgbClr val="000000"/>
                </a:solidFill>
                <a:latin typeface="Bree Serif"/>
                <a:ea typeface="Bree Serif"/>
                <a:cs typeface="Bree Serif"/>
                <a:sym typeface="Bree Serif"/>
              </a:rPr>
              <a:t>The vascular system</a:t>
            </a:r>
            <a:endParaRPr b="1" i="0" sz="17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28"/>
          <p:cNvSpPr/>
          <p:nvPr/>
        </p:nvSpPr>
        <p:spPr>
          <a:xfrm>
            <a:off x="1337775" y="1421825"/>
            <a:ext cx="2159400" cy="649200"/>
          </a:xfrm>
          <a:prstGeom prst="roundRect">
            <a:avLst>
              <a:gd fmla="val 16667" name="adj"/>
            </a:avLst>
          </a:prstGeom>
          <a:noFill/>
          <a:ln cap="flat" cmpd="sng" w="28575">
            <a:solidFill>
              <a:srgbClr val="D05C5C"/>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00000"/>
              </a:solidFill>
              <a:latin typeface="Bree Serif"/>
              <a:ea typeface="Bree Serif"/>
              <a:cs typeface="Bree Serif"/>
              <a:sym typeface="Bree Serif"/>
            </a:endParaRPr>
          </a:p>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rgbClr val="000000"/>
              </a:solidFill>
              <a:latin typeface="Bree Serif"/>
              <a:ea typeface="Bree Serif"/>
              <a:cs typeface="Bree Serif"/>
              <a:sym typeface="Bree Serif"/>
            </a:endParaRPr>
          </a:p>
          <a:p>
            <a:pPr indent="0" lvl="0" marL="0" marR="0" rtl="0" algn="ctr">
              <a:lnSpc>
                <a:spcPct val="100000"/>
              </a:lnSpc>
              <a:spcBef>
                <a:spcPts val="0"/>
              </a:spcBef>
              <a:spcAft>
                <a:spcPts val="0"/>
              </a:spcAft>
              <a:buClr>
                <a:schemeClr val="dk1"/>
              </a:buClr>
              <a:buSzPts val="1100"/>
              <a:buFont typeface="Arial"/>
              <a:buNone/>
            </a:pPr>
            <a:r>
              <a:rPr b="1" i="0" lang="en" sz="1600" u="none" cap="none" strike="noStrike">
                <a:solidFill>
                  <a:schemeClr val="dk1"/>
                </a:solidFill>
                <a:latin typeface="Bree Serif"/>
                <a:ea typeface="Bree Serif"/>
                <a:cs typeface="Bree Serif"/>
                <a:sym typeface="Bree Serif"/>
              </a:rPr>
              <a:t>The heart</a:t>
            </a:r>
            <a:endParaRPr b="1" i="0" sz="16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45" name="Google Shape;145;p28"/>
          <p:cNvGrpSpPr/>
          <p:nvPr/>
        </p:nvGrpSpPr>
        <p:grpSpPr>
          <a:xfrm>
            <a:off x="176594" y="1140432"/>
            <a:ext cx="834105" cy="1118684"/>
            <a:chOff x="1175043" y="804477"/>
            <a:chExt cx="2104730" cy="3534546"/>
          </a:xfrm>
        </p:grpSpPr>
        <p:grpSp>
          <p:nvGrpSpPr>
            <p:cNvPr id="146" name="Google Shape;146;p28"/>
            <p:cNvGrpSpPr/>
            <p:nvPr/>
          </p:nvGrpSpPr>
          <p:grpSpPr>
            <a:xfrm>
              <a:off x="1175043" y="804477"/>
              <a:ext cx="2104730" cy="3534546"/>
              <a:chOff x="1175043" y="804879"/>
              <a:chExt cx="2104730" cy="3534546"/>
            </a:xfrm>
          </p:grpSpPr>
          <p:sp>
            <p:nvSpPr>
              <p:cNvPr id="147" name="Google Shape;147;p28"/>
              <p:cNvSpPr/>
              <p:nvPr/>
            </p:nvSpPr>
            <p:spPr>
              <a:xfrm>
                <a:off x="1429542" y="813135"/>
                <a:ext cx="588486" cy="1117608"/>
              </a:xfrm>
              <a:custGeom>
                <a:rect b="b" l="l" r="r" t="t"/>
                <a:pathLst>
                  <a:path extrusionOk="0" h="50760" w="26719">
                    <a:moveTo>
                      <a:pt x="14569" y="1"/>
                    </a:moveTo>
                    <a:cubicBezTo>
                      <a:pt x="10555" y="1"/>
                      <a:pt x="5435" y="2079"/>
                      <a:pt x="3706" y="3808"/>
                    </a:cubicBezTo>
                    <a:cubicBezTo>
                      <a:pt x="2438" y="5076"/>
                      <a:pt x="2048" y="6977"/>
                      <a:pt x="2682" y="8635"/>
                    </a:cubicBezTo>
                    <a:cubicBezTo>
                      <a:pt x="2682" y="8635"/>
                      <a:pt x="5120" y="15607"/>
                      <a:pt x="6241" y="20580"/>
                    </a:cubicBezTo>
                    <a:cubicBezTo>
                      <a:pt x="7411" y="25553"/>
                      <a:pt x="6826" y="31842"/>
                      <a:pt x="6826" y="31842"/>
                    </a:cubicBezTo>
                    <a:cubicBezTo>
                      <a:pt x="6534" y="34573"/>
                      <a:pt x="6046" y="37254"/>
                      <a:pt x="5412" y="39936"/>
                    </a:cubicBezTo>
                    <a:cubicBezTo>
                      <a:pt x="4535" y="42763"/>
                      <a:pt x="0" y="50759"/>
                      <a:pt x="0" y="50759"/>
                    </a:cubicBezTo>
                    <a:lnTo>
                      <a:pt x="14676" y="46615"/>
                    </a:lnTo>
                    <a:lnTo>
                      <a:pt x="26718" y="21848"/>
                    </a:lnTo>
                    <a:lnTo>
                      <a:pt x="24280" y="18288"/>
                    </a:lnTo>
                    <a:lnTo>
                      <a:pt x="22477" y="14437"/>
                    </a:lnTo>
                    <a:cubicBezTo>
                      <a:pt x="22038" y="11755"/>
                      <a:pt x="21453" y="9122"/>
                      <a:pt x="20770" y="6490"/>
                    </a:cubicBezTo>
                    <a:cubicBezTo>
                      <a:pt x="19990" y="4198"/>
                      <a:pt x="18771" y="2150"/>
                      <a:pt x="17211" y="395"/>
                    </a:cubicBezTo>
                    <a:cubicBezTo>
                      <a:pt x="16436" y="121"/>
                      <a:pt x="15534" y="1"/>
                      <a:pt x="14569" y="1"/>
                    </a:cubicBezTo>
                    <a:close/>
                  </a:path>
                </a:pathLst>
              </a:custGeom>
              <a:solidFill>
                <a:srgbClr val="0085D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28"/>
              <p:cNvSpPr/>
              <p:nvPr/>
            </p:nvSpPr>
            <p:spPr>
              <a:xfrm>
                <a:off x="1175043" y="1754670"/>
                <a:ext cx="664715" cy="1185136"/>
              </a:xfrm>
              <a:custGeom>
                <a:rect b="b" l="l" r="r" t="t"/>
                <a:pathLst>
                  <a:path extrusionOk="0" h="53827" w="30180">
                    <a:moveTo>
                      <a:pt x="25207" y="0"/>
                    </a:moveTo>
                    <a:cubicBezTo>
                      <a:pt x="25207" y="0"/>
                      <a:pt x="19356" y="2292"/>
                      <a:pt x="16236" y="3852"/>
                    </a:cubicBezTo>
                    <a:cubicBezTo>
                      <a:pt x="13116" y="5412"/>
                      <a:pt x="9995" y="9947"/>
                      <a:pt x="9995" y="9947"/>
                    </a:cubicBezTo>
                    <a:lnTo>
                      <a:pt x="8825" y="13506"/>
                    </a:lnTo>
                    <a:cubicBezTo>
                      <a:pt x="8825" y="13506"/>
                      <a:pt x="8289" y="15943"/>
                      <a:pt x="7411" y="16919"/>
                    </a:cubicBezTo>
                    <a:cubicBezTo>
                      <a:pt x="6582" y="17894"/>
                      <a:pt x="4974" y="19795"/>
                      <a:pt x="4974" y="19795"/>
                    </a:cubicBezTo>
                    <a:cubicBezTo>
                      <a:pt x="4583" y="20283"/>
                      <a:pt x="4388" y="20868"/>
                      <a:pt x="4437" y="21502"/>
                    </a:cubicBezTo>
                    <a:cubicBezTo>
                      <a:pt x="4535" y="22135"/>
                      <a:pt x="4778" y="22720"/>
                      <a:pt x="5120" y="23257"/>
                    </a:cubicBezTo>
                    <a:cubicBezTo>
                      <a:pt x="5120" y="23257"/>
                      <a:pt x="3023" y="25061"/>
                      <a:pt x="2682" y="26377"/>
                    </a:cubicBezTo>
                    <a:cubicBezTo>
                      <a:pt x="2536" y="27206"/>
                      <a:pt x="2438" y="28084"/>
                      <a:pt x="2438" y="28912"/>
                    </a:cubicBezTo>
                    <a:lnTo>
                      <a:pt x="3170" y="30911"/>
                    </a:lnTo>
                    <a:cubicBezTo>
                      <a:pt x="3170" y="30911"/>
                      <a:pt x="1171" y="33349"/>
                      <a:pt x="878" y="35348"/>
                    </a:cubicBezTo>
                    <a:cubicBezTo>
                      <a:pt x="683" y="36421"/>
                      <a:pt x="781" y="37542"/>
                      <a:pt x="1171" y="38615"/>
                    </a:cubicBezTo>
                    <a:lnTo>
                      <a:pt x="1853" y="40711"/>
                    </a:lnTo>
                    <a:cubicBezTo>
                      <a:pt x="1853" y="40711"/>
                      <a:pt x="0" y="44026"/>
                      <a:pt x="439" y="47001"/>
                    </a:cubicBezTo>
                    <a:cubicBezTo>
                      <a:pt x="683" y="48804"/>
                      <a:pt x="1317" y="50560"/>
                      <a:pt x="2292" y="52120"/>
                    </a:cubicBezTo>
                    <a:lnTo>
                      <a:pt x="3560" y="53826"/>
                    </a:lnTo>
                    <a:cubicBezTo>
                      <a:pt x="3560" y="53826"/>
                      <a:pt x="4535" y="48707"/>
                      <a:pt x="10093" y="42466"/>
                    </a:cubicBezTo>
                    <a:cubicBezTo>
                      <a:pt x="15651" y="36177"/>
                      <a:pt x="23500" y="31204"/>
                      <a:pt x="23500" y="31204"/>
                    </a:cubicBezTo>
                    <a:cubicBezTo>
                      <a:pt x="23500" y="31204"/>
                      <a:pt x="27498" y="24817"/>
                      <a:pt x="28327" y="21550"/>
                    </a:cubicBezTo>
                    <a:cubicBezTo>
                      <a:pt x="29205" y="18235"/>
                      <a:pt x="30082" y="15261"/>
                      <a:pt x="30082" y="15261"/>
                    </a:cubicBezTo>
                    <a:cubicBezTo>
                      <a:pt x="30082" y="15261"/>
                      <a:pt x="30180" y="7021"/>
                      <a:pt x="28912" y="5461"/>
                    </a:cubicBezTo>
                    <a:cubicBezTo>
                      <a:pt x="28083" y="4437"/>
                      <a:pt x="27108" y="3511"/>
                      <a:pt x="26084" y="2731"/>
                    </a:cubicBezTo>
                    <a:lnTo>
                      <a:pt x="25207" y="0"/>
                    </a:lnTo>
                    <a:close/>
                  </a:path>
                </a:pathLst>
              </a:custGeom>
              <a:solidFill>
                <a:srgbClr val="6901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28"/>
              <p:cNvSpPr/>
              <p:nvPr/>
            </p:nvSpPr>
            <p:spPr>
              <a:xfrm>
                <a:off x="2542024" y="1733203"/>
                <a:ext cx="736670" cy="641964"/>
              </a:xfrm>
              <a:custGeom>
                <a:rect b="b" l="l" r="r" t="t"/>
                <a:pathLst>
                  <a:path extrusionOk="0" h="29157" w="33447">
                    <a:moveTo>
                      <a:pt x="6534" y="0"/>
                    </a:moveTo>
                    <a:lnTo>
                      <a:pt x="4827" y="1999"/>
                    </a:lnTo>
                    <a:cubicBezTo>
                      <a:pt x="4587" y="2330"/>
                      <a:pt x="4217" y="2512"/>
                      <a:pt x="3832" y="2512"/>
                    </a:cubicBezTo>
                    <a:cubicBezTo>
                      <a:pt x="3592" y="2512"/>
                      <a:pt x="3346" y="2442"/>
                      <a:pt x="3121" y="2292"/>
                    </a:cubicBezTo>
                    <a:cubicBezTo>
                      <a:pt x="293" y="10093"/>
                      <a:pt x="1" y="24914"/>
                      <a:pt x="1" y="24914"/>
                    </a:cubicBezTo>
                    <a:lnTo>
                      <a:pt x="2292" y="24768"/>
                    </a:lnTo>
                    <a:cubicBezTo>
                      <a:pt x="3804" y="25109"/>
                      <a:pt x="5218" y="25694"/>
                      <a:pt x="6534" y="26474"/>
                    </a:cubicBezTo>
                    <a:cubicBezTo>
                      <a:pt x="8240" y="27596"/>
                      <a:pt x="10532" y="29156"/>
                      <a:pt x="10532" y="29156"/>
                    </a:cubicBezTo>
                    <a:cubicBezTo>
                      <a:pt x="10532" y="29156"/>
                      <a:pt x="12970" y="27060"/>
                      <a:pt x="13798" y="26036"/>
                    </a:cubicBezTo>
                    <a:cubicBezTo>
                      <a:pt x="14676" y="25061"/>
                      <a:pt x="15797" y="21063"/>
                      <a:pt x="15797" y="21063"/>
                    </a:cubicBezTo>
                    <a:lnTo>
                      <a:pt x="16529" y="20770"/>
                    </a:lnTo>
                    <a:lnTo>
                      <a:pt x="17796" y="19502"/>
                    </a:lnTo>
                    <a:cubicBezTo>
                      <a:pt x="17796" y="19502"/>
                      <a:pt x="19210" y="17650"/>
                      <a:pt x="20088" y="17504"/>
                    </a:cubicBezTo>
                    <a:cubicBezTo>
                      <a:pt x="20917" y="17357"/>
                      <a:pt x="23647" y="17211"/>
                      <a:pt x="23647" y="17211"/>
                    </a:cubicBezTo>
                    <a:lnTo>
                      <a:pt x="29059" y="19795"/>
                    </a:lnTo>
                    <a:lnTo>
                      <a:pt x="29741" y="20478"/>
                    </a:lnTo>
                    <a:cubicBezTo>
                      <a:pt x="30229" y="20868"/>
                      <a:pt x="30863" y="21063"/>
                      <a:pt x="31448" y="21063"/>
                    </a:cubicBezTo>
                    <a:cubicBezTo>
                      <a:pt x="32033" y="21063"/>
                      <a:pt x="32569" y="20624"/>
                      <a:pt x="32764" y="20088"/>
                    </a:cubicBezTo>
                    <a:cubicBezTo>
                      <a:pt x="32764" y="20088"/>
                      <a:pt x="33447" y="19356"/>
                      <a:pt x="33300" y="16675"/>
                    </a:cubicBezTo>
                    <a:cubicBezTo>
                      <a:pt x="33154" y="13944"/>
                      <a:pt x="31155" y="13262"/>
                      <a:pt x="31155" y="13262"/>
                    </a:cubicBezTo>
                    <a:lnTo>
                      <a:pt x="22916" y="11653"/>
                    </a:lnTo>
                    <a:lnTo>
                      <a:pt x="17211" y="10970"/>
                    </a:lnTo>
                    <a:lnTo>
                      <a:pt x="19942" y="9703"/>
                    </a:lnTo>
                    <a:lnTo>
                      <a:pt x="22916" y="8679"/>
                    </a:lnTo>
                    <a:lnTo>
                      <a:pt x="27742" y="8094"/>
                    </a:lnTo>
                    <a:cubicBezTo>
                      <a:pt x="27815" y="8108"/>
                      <a:pt x="27888" y="8115"/>
                      <a:pt x="27960" y="8115"/>
                    </a:cubicBezTo>
                    <a:cubicBezTo>
                      <a:pt x="28371" y="8115"/>
                      <a:pt x="28761" y="7889"/>
                      <a:pt x="29010" y="7557"/>
                    </a:cubicBezTo>
                    <a:cubicBezTo>
                      <a:pt x="29449" y="6924"/>
                      <a:pt x="29693" y="6192"/>
                      <a:pt x="29741" y="5412"/>
                    </a:cubicBezTo>
                    <a:cubicBezTo>
                      <a:pt x="29741" y="5412"/>
                      <a:pt x="29741" y="3267"/>
                      <a:pt x="28620" y="2438"/>
                    </a:cubicBezTo>
                    <a:cubicBezTo>
                      <a:pt x="28207" y="2163"/>
                      <a:pt x="27731" y="2012"/>
                      <a:pt x="27255" y="2012"/>
                    </a:cubicBezTo>
                    <a:cubicBezTo>
                      <a:pt x="26888" y="2012"/>
                      <a:pt x="26521" y="2101"/>
                      <a:pt x="26182" y="2292"/>
                    </a:cubicBezTo>
                    <a:cubicBezTo>
                      <a:pt x="24378" y="3072"/>
                      <a:pt x="22526" y="3657"/>
                      <a:pt x="20624" y="4096"/>
                    </a:cubicBezTo>
                    <a:cubicBezTo>
                      <a:pt x="19730" y="4342"/>
                      <a:pt x="18806" y="4465"/>
                      <a:pt x="17879" y="4465"/>
                    </a:cubicBezTo>
                    <a:cubicBezTo>
                      <a:pt x="16783" y="4465"/>
                      <a:pt x="15684" y="4293"/>
                      <a:pt x="14627" y="3950"/>
                    </a:cubicBezTo>
                    <a:cubicBezTo>
                      <a:pt x="14188" y="3365"/>
                      <a:pt x="13555" y="2877"/>
                      <a:pt x="12823" y="2536"/>
                    </a:cubicBezTo>
                    <a:cubicBezTo>
                      <a:pt x="12453" y="2458"/>
                      <a:pt x="12082" y="2419"/>
                      <a:pt x="11715" y="2419"/>
                    </a:cubicBezTo>
                    <a:cubicBezTo>
                      <a:pt x="11164" y="2419"/>
                      <a:pt x="10620" y="2506"/>
                      <a:pt x="10093" y="2682"/>
                    </a:cubicBezTo>
                    <a:cubicBezTo>
                      <a:pt x="9752" y="1999"/>
                      <a:pt x="9215" y="1463"/>
                      <a:pt x="8533" y="1122"/>
                    </a:cubicBezTo>
                    <a:cubicBezTo>
                      <a:pt x="7850" y="780"/>
                      <a:pt x="7216" y="390"/>
                      <a:pt x="6534" y="0"/>
                    </a:cubicBezTo>
                    <a:close/>
                  </a:path>
                </a:pathLst>
              </a:custGeom>
              <a:solidFill>
                <a:srgbClr val="AD010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p28"/>
              <p:cNvSpPr/>
              <p:nvPr/>
            </p:nvSpPr>
            <p:spPr>
              <a:xfrm>
                <a:off x="1720558" y="885088"/>
                <a:ext cx="1357335" cy="1475040"/>
              </a:xfrm>
              <a:custGeom>
                <a:rect b="b" l="l" r="r" t="t"/>
                <a:pathLst>
                  <a:path extrusionOk="0" h="66994" w="61627">
                    <a:moveTo>
                      <a:pt x="21008" y="1"/>
                    </a:moveTo>
                    <a:cubicBezTo>
                      <a:pt x="20599" y="1"/>
                      <a:pt x="20221" y="28"/>
                      <a:pt x="19941" y="101"/>
                    </a:cubicBezTo>
                    <a:cubicBezTo>
                      <a:pt x="19258" y="248"/>
                      <a:pt x="18625" y="589"/>
                      <a:pt x="18088" y="1076"/>
                    </a:cubicBezTo>
                    <a:cubicBezTo>
                      <a:pt x="18088" y="2051"/>
                      <a:pt x="18137" y="2978"/>
                      <a:pt x="18234" y="3953"/>
                    </a:cubicBezTo>
                    <a:cubicBezTo>
                      <a:pt x="18381" y="4343"/>
                      <a:pt x="18527" y="8195"/>
                      <a:pt x="18527" y="8195"/>
                    </a:cubicBezTo>
                    <a:lnTo>
                      <a:pt x="17259" y="13606"/>
                    </a:lnTo>
                    <a:lnTo>
                      <a:pt x="12091" y="17019"/>
                    </a:lnTo>
                    <a:cubicBezTo>
                      <a:pt x="12091" y="17019"/>
                      <a:pt x="7557" y="21017"/>
                      <a:pt x="5558" y="23601"/>
                    </a:cubicBezTo>
                    <a:cubicBezTo>
                      <a:pt x="3559" y="26137"/>
                      <a:pt x="1316" y="31987"/>
                      <a:pt x="1316" y="31987"/>
                    </a:cubicBezTo>
                    <a:cubicBezTo>
                      <a:pt x="1316" y="31987"/>
                      <a:pt x="0" y="36375"/>
                      <a:pt x="439" y="39544"/>
                    </a:cubicBezTo>
                    <a:cubicBezTo>
                      <a:pt x="878" y="42665"/>
                      <a:pt x="2730" y="43250"/>
                      <a:pt x="4144" y="44956"/>
                    </a:cubicBezTo>
                    <a:cubicBezTo>
                      <a:pt x="5558" y="46663"/>
                      <a:pt x="5266" y="54756"/>
                      <a:pt x="5266" y="54756"/>
                    </a:cubicBezTo>
                    <a:cubicBezTo>
                      <a:pt x="5314" y="55341"/>
                      <a:pt x="5509" y="55926"/>
                      <a:pt x="5851" y="56462"/>
                    </a:cubicBezTo>
                    <a:cubicBezTo>
                      <a:pt x="6222" y="57081"/>
                      <a:pt x="7163" y="57484"/>
                      <a:pt x="8299" y="57484"/>
                    </a:cubicBezTo>
                    <a:cubicBezTo>
                      <a:pt x="8953" y="57484"/>
                      <a:pt x="9672" y="57350"/>
                      <a:pt x="10385" y="57047"/>
                    </a:cubicBezTo>
                    <a:cubicBezTo>
                      <a:pt x="11848" y="56316"/>
                      <a:pt x="13261" y="55487"/>
                      <a:pt x="14529" y="54463"/>
                    </a:cubicBezTo>
                    <a:lnTo>
                      <a:pt x="14529" y="54463"/>
                    </a:lnTo>
                    <a:lnTo>
                      <a:pt x="9117" y="61582"/>
                    </a:lnTo>
                    <a:cubicBezTo>
                      <a:pt x="9838" y="61376"/>
                      <a:pt x="10826" y="61289"/>
                      <a:pt x="11974" y="61289"/>
                    </a:cubicBezTo>
                    <a:cubicBezTo>
                      <a:pt x="17892" y="61289"/>
                      <a:pt x="28083" y="63581"/>
                      <a:pt x="28083" y="63581"/>
                    </a:cubicBezTo>
                    <a:lnTo>
                      <a:pt x="37493" y="66993"/>
                    </a:lnTo>
                    <a:lnTo>
                      <a:pt x="37346" y="64166"/>
                    </a:lnTo>
                    <a:cubicBezTo>
                      <a:pt x="37346" y="60021"/>
                      <a:pt x="37590" y="55877"/>
                      <a:pt x="38029" y="51782"/>
                    </a:cubicBezTo>
                    <a:cubicBezTo>
                      <a:pt x="38565" y="48076"/>
                      <a:pt x="39394" y="44420"/>
                      <a:pt x="40467" y="40812"/>
                    </a:cubicBezTo>
                    <a:cubicBezTo>
                      <a:pt x="41003" y="40958"/>
                      <a:pt x="41539" y="41056"/>
                      <a:pt x="42027" y="41104"/>
                    </a:cubicBezTo>
                    <a:cubicBezTo>
                      <a:pt x="42466" y="41104"/>
                      <a:pt x="43441" y="38228"/>
                      <a:pt x="43880" y="37253"/>
                    </a:cubicBezTo>
                    <a:cubicBezTo>
                      <a:pt x="44172" y="36375"/>
                      <a:pt x="44367" y="35449"/>
                      <a:pt x="44416" y="34571"/>
                    </a:cubicBezTo>
                    <a:lnTo>
                      <a:pt x="48706" y="31548"/>
                    </a:lnTo>
                    <a:lnTo>
                      <a:pt x="57239" y="27453"/>
                    </a:lnTo>
                    <a:lnTo>
                      <a:pt x="59384" y="27697"/>
                    </a:lnTo>
                    <a:lnTo>
                      <a:pt x="60798" y="26283"/>
                    </a:lnTo>
                    <a:cubicBezTo>
                      <a:pt x="61188" y="24869"/>
                      <a:pt x="61480" y="23358"/>
                      <a:pt x="61626" y="21895"/>
                    </a:cubicBezTo>
                    <a:cubicBezTo>
                      <a:pt x="61626" y="20481"/>
                      <a:pt x="60993" y="19116"/>
                      <a:pt x="59920" y="18189"/>
                    </a:cubicBezTo>
                    <a:cubicBezTo>
                      <a:pt x="59681" y="17982"/>
                      <a:pt x="59403" y="17900"/>
                      <a:pt x="59113" y="17900"/>
                    </a:cubicBezTo>
                    <a:cubicBezTo>
                      <a:pt x="58039" y="17900"/>
                      <a:pt x="56800" y="19018"/>
                      <a:pt x="56800" y="19018"/>
                    </a:cubicBezTo>
                    <a:lnTo>
                      <a:pt x="45830" y="23455"/>
                    </a:lnTo>
                    <a:lnTo>
                      <a:pt x="45147" y="21017"/>
                    </a:lnTo>
                    <a:lnTo>
                      <a:pt x="43685" y="18872"/>
                    </a:lnTo>
                    <a:cubicBezTo>
                      <a:pt x="43685" y="18872"/>
                      <a:pt x="43977" y="16337"/>
                      <a:pt x="44270" y="14874"/>
                    </a:cubicBezTo>
                    <a:cubicBezTo>
                      <a:pt x="44562" y="13460"/>
                      <a:pt x="46415" y="11608"/>
                      <a:pt x="46415" y="11608"/>
                    </a:cubicBezTo>
                    <a:lnTo>
                      <a:pt x="47390" y="11315"/>
                    </a:lnTo>
                    <a:lnTo>
                      <a:pt x="47536" y="10632"/>
                    </a:lnTo>
                    <a:cubicBezTo>
                      <a:pt x="47536" y="10632"/>
                      <a:pt x="47683" y="9950"/>
                      <a:pt x="46269" y="8780"/>
                    </a:cubicBezTo>
                    <a:cubicBezTo>
                      <a:pt x="45728" y="8341"/>
                      <a:pt x="45048" y="8089"/>
                      <a:pt x="44356" y="8089"/>
                    </a:cubicBezTo>
                    <a:cubicBezTo>
                      <a:pt x="44050" y="8089"/>
                      <a:pt x="43741" y="8138"/>
                      <a:pt x="43441" y="8243"/>
                    </a:cubicBezTo>
                    <a:cubicBezTo>
                      <a:pt x="43441" y="8243"/>
                      <a:pt x="43441" y="9072"/>
                      <a:pt x="42124" y="10681"/>
                    </a:cubicBezTo>
                    <a:cubicBezTo>
                      <a:pt x="40857" y="12241"/>
                      <a:pt x="38175" y="13216"/>
                      <a:pt x="38175" y="13216"/>
                    </a:cubicBezTo>
                    <a:lnTo>
                      <a:pt x="35152" y="11803"/>
                    </a:lnTo>
                    <a:lnTo>
                      <a:pt x="34909" y="9121"/>
                    </a:lnTo>
                    <a:lnTo>
                      <a:pt x="35884" y="5659"/>
                    </a:lnTo>
                    <a:lnTo>
                      <a:pt x="35738" y="4684"/>
                    </a:lnTo>
                    <a:cubicBezTo>
                      <a:pt x="35152" y="3953"/>
                      <a:pt x="34372" y="3368"/>
                      <a:pt x="33446" y="3124"/>
                    </a:cubicBezTo>
                    <a:cubicBezTo>
                      <a:pt x="33222" y="3072"/>
                      <a:pt x="32976" y="3051"/>
                      <a:pt x="32722" y="3051"/>
                    </a:cubicBezTo>
                    <a:cubicBezTo>
                      <a:pt x="31535" y="3051"/>
                      <a:pt x="30179" y="3514"/>
                      <a:pt x="30179" y="3514"/>
                    </a:cubicBezTo>
                    <a:lnTo>
                      <a:pt x="29741" y="5806"/>
                    </a:lnTo>
                    <a:lnTo>
                      <a:pt x="27644" y="9511"/>
                    </a:lnTo>
                    <a:lnTo>
                      <a:pt x="26182" y="6683"/>
                    </a:lnTo>
                    <a:cubicBezTo>
                      <a:pt x="26182" y="6683"/>
                      <a:pt x="25060" y="2246"/>
                      <a:pt x="24768" y="1223"/>
                    </a:cubicBezTo>
                    <a:cubicBezTo>
                      <a:pt x="24475" y="248"/>
                      <a:pt x="23744" y="248"/>
                      <a:pt x="23744" y="248"/>
                    </a:cubicBezTo>
                    <a:cubicBezTo>
                      <a:pt x="23744" y="248"/>
                      <a:pt x="22235" y="1"/>
                      <a:pt x="21008" y="1"/>
                    </a:cubicBezTo>
                    <a:close/>
                  </a:path>
                </a:pathLst>
              </a:custGeom>
              <a:solidFill>
                <a:srgbClr val="FF73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28"/>
              <p:cNvSpPr/>
              <p:nvPr/>
            </p:nvSpPr>
            <p:spPr>
              <a:xfrm>
                <a:off x="1702299" y="2062760"/>
                <a:ext cx="344713" cy="366063"/>
              </a:xfrm>
              <a:custGeom>
                <a:rect b="b" l="l" r="r" t="t"/>
                <a:pathLst>
                  <a:path extrusionOk="0" h="16626" w="15651">
                    <a:moveTo>
                      <a:pt x="15651" y="0"/>
                    </a:moveTo>
                    <a:cubicBezTo>
                      <a:pt x="15650" y="0"/>
                      <a:pt x="11214" y="3559"/>
                      <a:pt x="9117" y="3852"/>
                    </a:cubicBezTo>
                    <a:cubicBezTo>
                      <a:pt x="9014" y="3866"/>
                      <a:pt x="8913" y="3873"/>
                      <a:pt x="8815" y="3873"/>
                    </a:cubicBezTo>
                    <a:cubicBezTo>
                      <a:pt x="6889" y="3873"/>
                      <a:pt x="6095" y="1268"/>
                      <a:pt x="6095" y="1268"/>
                    </a:cubicBezTo>
                    <a:cubicBezTo>
                      <a:pt x="6095" y="1268"/>
                      <a:pt x="4827" y="6095"/>
                      <a:pt x="4144" y="8240"/>
                    </a:cubicBezTo>
                    <a:cubicBezTo>
                      <a:pt x="3413" y="10385"/>
                      <a:pt x="0" y="16626"/>
                      <a:pt x="0" y="16626"/>
                    </a:cubicBezTo>
                    <a:lnTo>
                      <a:pt x="5412" y="12092"/>
                    </a:lnTo>
                    <a:cubicBezTo>
                      <a:pt x="5558" y="11214"/>
                      <a:pt x="5900" y="10385"/>
                      <a:pt x="6387" y="9654"/>
                    </a:cubicBezTo>
                    <a:cubicBezTo>
                      <a:pt x="7118" y="8825"/>
                      <a:pt x="9410" y="8386"/>
                      <a:pt x="9410" y="8386"/>
                    </a:cubicBezTo>
                    <a:lnTo>
                      <a:pt x="13798" y="2828"/>
                    </a:lnTo>
                    <a:lnTo>
                      <a:pt x="15651" y="0"/>
                    </a:lnTo>
                    <a:close/>
                  </a:path>
                </a:pathLst>
              </a:custGeom>
              <a:solidFill>
                <a:srgbClr val="7CBEE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p28"/>
              <p:cNvSpPr/>
              <p:nvPr/>
            </p:nvSpPr>
            <p:spPr>
              <a:xfrm>
                <a:off x="1238409" y="2206601"/>
                <a:ext cx="1955468" cy="1715626"/>
              </a:xfrm>
              <a:custGeom>
                <a:rect b="b" l="l" r="r" t="t"/>
                <a:pathLst>
                  <a:path extrusionOk="0" h="77921" w="88784">
                    <a:moveTo>
                      <a:pt x="74985" y="0"/>
                    </a:moveTo>
                    <a:cubicBezTo>
                      <a:pt x="74498" y="1756"/>
                      <a:pt x="73571" y="3365"/>
                      <a:pt x="72304" y="4681"/>
                    </a:cubicBezTo>
                    <a:cubicBezTo>
                      <a:pt x="71329" y="5607"/>
                      <a:pt x="70500" y="6631"/>
                      <a:pt x="69720" y="7704"/>
                    </a:cubicBezTo>
                    <a:cubicBezTo>
                      <a:pt x="68355" y="6875"/>
                      <a:pt x="66990" y="5949"/>
                      <a:pt x="65722" y="4973"/>
                    </a:cubicBezTo>
                    <a:cubicBezTo>
                      <a:pt x="64601" y="3998"/>
                      <a:pt x="62163" y="3267"/>
                      <a:pt x="62163" y="3267"/>
                    </a:cubicBezTo>
                    <a:lnTo>
                      <a:pt x="59189" y="3413"/>
                    </a:lnTo>
                    <a:lnTo>
                      <a:pt x="59335" y="6972"/>
                    </a:lnTo>
                    <a:cubicBezTo>
                      <a:pt x="54801" y="4535"/>
                      <a:pt x="49828" y="3023"/>
                      <a:pt x="44708" y="2584"/>
                    </a:cubicBezTo>
                    <a:cubicBezTo>
                      <a:pt x="36030" y="1707"/>
                      <a:pt x="32471" y="1268"/>
                      <a:pt x="32471" y="1268"/>
                    </a:cubicBezTo>
                    <a:lnTo>
                      <a:pt x="30472" y="1853"/>
                    </a:lnTo>
                    <a:lnTo>
                      <a:pt x="27498" y="3121"/>
                    </a:lnTo>
                    <a:lnTo>
                      <a:pt x="26474" y="5559"/>
                    </a:lnTo>
                    <a:lnTo>
                      <a:pt x="17211" y="12969"/>
                    </a:lnTo>
                    <a:lnTo>
                      <a:pt x="9946" y="19064"/>
                    </a:lnTo>
                    <a:cubicBezTo>
                      <a:pt x="9946" y="19064"/>
                      <a:pt x="5704" y="22867"/>
                      <a:pt x="3852" y="26718"/>
                    </a:cubicBezTo>
                    <a:cubicBezTo>
                      <a:pt x="2048" y="30570"/>
                      <a:pt x="731" y="33983"/>
                      <a:pt x="731" y="33983"/>
                    </a:cubicBezTo>
                    <a:cubicBezTo>
                      <a:pt x="731" y="33983"/>
                      <a:pt x="0" y="38663"/>
                      <a:pt x="439" y="40711"/>
                    </a:cubicBezTo>
                    <a:cubicBezTo>
                      <a:pt x="878" y="42710"/>
                      <a:pt x="3120" y="47244"/>
                      <a:pt x="3120" y="47244"/>
                    </a:cubicBezTo>
                    <a:lnTo>
                      <a:pt x="7996" y="52217"/>
                    </a:lnTo>
                    <a:cubicBezTo>
                      <a:pt x="7996" y="52217"/>
                      <a:pt x="13798" y="56605"/>
                      <a:pt x="17113" y="57775"/>
                    </a:cubicBezTo>
                    <a:cubicBezTo>
                      <a:pt x="20428" y="58897"/>
                      <a:pt x="29643" y="61481"/>
                      <a:pt x="29643" y="61481"/>
                    </a:cubicBezTo>
                    <a:lnTo>
                      <a:pt x="39199" y="64601"/>
                    </a:lnTo>
                    <a:cubicBezTo>
                      <a:pt x="39199" y="64601"/>
                      <a:pt x="46707" y="66746"/>
                      <a:pt x="51437" y="70159"/>
                    </a:cubicBezTo>
                    <a:cubicBezTo>
                      <a:pt x="56117" y="73572"/>
                      <a:pt x="60066" y="75864"/>
                      <a:pt x="60066" y="75864"/>
                    </a:cubicBezTo>
                    <a:cubicBezTo>
                      <a:pt x="62495" y="77217"/>
                      <a:pt x="65217" y="77921"/>
                      <a:pt x="67992" y="77921"/>
                    </a:cubicBezTo>
                    <a:cubicBezTo>
                      <a:pt x="68615" y="77921"/>
                      <a:pt x="69240" y="77885"/>
                      <a:pt x="69866" y="77814"/>
                    </a:cubicBezTo>
                    <a:cubicBezTo>
                      <a:pt x="75717" y="77278"/>
                      <a:pt x="79666" y="72256"/>
                      <a:pt x="79666" y="72256"/>
                    </a:cubicBezTo>
                    <a:cubicBezTo>
                      <a:pt x="82689" y="67868"/>
                      <a:pt x="84883" y="62943"/>
                      <a:pt x="86248" y="57775"/>
                    </a:cubicBezTo>
                    <a:cubicBezTo>
                      <a:pt x="87515" y="52607"/>
                      <a:pt x="88295" y="47293"/>
                      <a:pt x="88491" y="41979"/>
                    </a:cubicBezTo>
                    <a:cubicBezTo>
                      <a:pt x="88783" y="36762"/>
                      <a:pt x="88295" y="31545"/>
                      <a:pt x="87077" y="26475"/>
                    </a:cubicBezTo>
                    <a:cubicBezTo>
                      <a:pt x="86150" y="22525"/>
                      <a:pt x="84931" y="18625"/>
                      <a:pt x="83517" y="14822"/>
                    </a:cubicBezTo>
                    <a:lnTo>
                      <a:pt x="78106" y="4145"/>
                    </a:lnTo>
                    <a:lnTo>
                      <a:pt x="74985" y="0"/>
                    </a:lnTo>
                    <a:close/>
                  </a:path>
                </a:pathLst>
              </a:custGeom>
              <a:solidFill>
                <a:srgbClr val="AD010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p28"/>
              <p:cNvSpPr/>
              <p:nvPr/>
            </p:nvSpPr>
            <p:spPr>
              <a:xfrm>
                <a:off x="1561625" y="3450744"/>
                <a:ext cx="423100" cy="580139"/>
              </a:xfrm>
              <a:custGeom>
                <a:rect b="b" l="l" r="r" t="t"/>
                <a:pathLst>
                  <a:path extrusionOk="0" h="26349" w="19210">
                    <a:moveTo>
                      <a:pt x="0" y="1"/>
                    </a:moveTo>
                    <a:cubicBezTo>
                      <a:pt x="0" y="1"/>
                      <a:pt x="2536" y="6973"/>
                      <a:pt x="3803" y="10971"/>
                    </a:cubicBezTo>
                    <a:cubicBezTo>
                      <a:pt x="5120" y="14920"/>
                      <a:pt x="3657" y="21502"/>
                      <a:pt x="3657" y="21502"/>
                    </a:cubicBezTo>
                    <a:cubicBezTo>
                      <a:pt x="3121" y="24037"/>
                      <a:pt x="3949" y="24768"/>
                      <a:pt x="8240" y="25744"/>
                    </a:cubicBezTo>
                    <a:cubicBezTo>
                      <a:pt x="10219" y="26221"/>
                      <a:pt x="12486" y="26349"/>
                      <a:pt x="14340" y="26349"/>
                    </a:cubicBezTo>
                    <a:cubicBezTo>
                      <a:pt x="16459" y="26349"/>
                      <a:pt x="18040" y="26182"/>
                      <a:pt x="18040" y="26182"/>
                    </a:cubicBezTo>
                    <a:lnTo>
                      <a:pt x="18625" y="22623"/>
                    </a:lnTo>
                    <a:lnTo>
                      <a:pt x="19210" y="16236"/>
                    </a:lnTo>
                    <a:lnTo>
                      <a:pt x="18771" y="5998"/>
                    </a:lnTo>
                    <a:lnTo>
                      <a:pt x="5656" y="2292"/>
                    </a:lnTo>
                    <a:lnTo>
                      <a:pt x="0" y="1"/>
                    </a:lnTo>
                    <a:close/>
                  </a:path>
                </a:pathLst>
              </a:custGeom>
              <a:solidFill>
                <a:srgbClr val="AD010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p28"/>
              <p:cNvSpPr/>
              <p:nvPr/>
            </p:nvSpPr>
            <p:spPr>
              <a:xfrm>
                <a:off x="1906317" y="3581704"/>
                <a:ext cx="436007" cy="756918"/>
              </a:xfrm>
              <a:custGeom>
                <a:rect b="b" l="l" r="r" t="t"/>
                <a:pathLst>
                  <a:path extrusionOk="0" h="34378" w="19796">
                    <a:moveTo>
                      <a:pt x="2633" y="1"/>
                    </a:moveTo>
                    <a:lnTo>
                      <a:pt x="2633" y="1"/>
                    </a:lnTo>
                    <a:cubicBezTo>
                      <a:pt x="2634" y="1"/>
                      <a:pt x="3999" y="7656"/>
                      <a:pt x="3560" y="10240"/>
                    </a:cubicBezTo>
                    <a:cubicBezTo>
                      <a:pt x="3072" y="12824"/>
                      <a:pt x="2731" y="17943"/>
                      <a:pt x="2731" y="17943"/>
                    </a:cubicBezTo>
                    <a:lnTo>
                      <a:pt x="830" y="28035"/>
                    </a:lnTo>
                    <a:cubicBezTo>
                      <a:pt x="830" y="28035"/>
                      <a:pt x="1" y="29498"/>
                      <a:pt x="2731" y="30960"/>
                    </a:cubicBezTo>
                    <a:cubicBezTo>
                      <a:pt x="4974" y="32082"/>
                      <a:pt x="7314" y="32959"/>
                      <a:pt x="9703" y="33593"/>
                    </a:cubicBezTo>
                    <a:cubicBezTo>
                      <a:pt x="9703" y="33593"/>
                      <a:pt x="13182" y="34378"/>
                      <a:pt x="15718" y="34378"/>
                    </a:cubicBezTo>
                    <a:cubicBezTo>
                      <a:pt x="16214" y="34378"/>
                      <a:pt x="16674" y="34348"/>
                      <a:pt x="17065" y="34276"/>
                    </a:cubicBezTo>
                    <a:cubicBezTo>
                      <a:pt x="18381" y="34130"/>
                      <a:pt x="19503" y="33154"/>
                      <a:pt x="19795" y="31887"/>
                    </a:cubicBezTo>
                    <a:lnTo>
                      <a:pt x="18235" y="19601"/>
                    </a:lnTo>
                    <a:lnTo>
                      <a:pt x="17309" y="7997"/>
                    </a:lnTo>
                    <a:lnTo>
                      <a:pt x="17309" y="5852"/>
                    </a:lnTo>
                    <a:lnTo>
                      <a:pt x="2633" y="1"/>
                    </a:lnTo>
                    <a:close/>
                  </a:path>
                </a:pathLst>
              </a:custGeom>
              <a:solidFill>
                <a:srgbClr val="0085D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p28"/>
              <p:cNvSpPr/>
              <p:nvPr/>
            </p:nvSpPr>
            <p:spPr>
              <a:xfrm>
                <a:off x="1271700" y="2354050"/>
                <a:ext cx="1821555" cy="957952"/>
              </a:xfrm>
              <a:custGeom>
                <a:rect b="b" l="l" r="r" t="t"/>
                <a:pathLst>
                  <a:path extrusionOk="0" h="44738" w="85030">
                    <a:moveTo>
                      <a:pt x="37170" y="1"/>
                    </a:moveTo>
                    <a:cubicBezTo>
                      <a:pt x="36104" y="1"/>
                      <a:pt x="35041" y="66"/>
                      <a:pt x="33983" y="227"/>
                    </a:cubicBezTo>
                    <a:cubicBezTo>
                      <a:pt x="30277" y="861"/>
                      <a:pt x="26865" y="2664"/>
                      <a:pt x="23695" y="4615"/>
                    </a:cubicBezTo>
                    <a:cubicBezTo>
                      <a:pt x="16870" y="8808"/>
                      <a:pt x="9898" y="13634"/>
                      <a:pt x="5315" y="20314"/>
                    </a:cubicBezTo>
                    <a:cubicBezTo>
                      <a:pt x="0" y="27968"/>
                      <a:pt x="488" y="38353"/>
                      <a:pt x="9654" y="42936"/>
                    </a:cubicBezTo>
                    <a:cubicBezTo>
                      <a:pt x="11401" y="43819"/>
                      <a:pt x="13363" y="44258"/>
                      <a:pt x="15318" y="44258"/>
                    </a:cubicBezTo>
                    <a:cubicBezTo>
                      <a:pt x="18546" y="44258"/>
                      <a:pt x="21753" y="43062"/>
                      <a:pt x="23939" y="40694"/>
                    </a:cubicBezTo>
                    <a:cubicBezTo>
                      <a:pt x="25402" y="39085"/>
                      <a:pt x="26377" y="37134"/>
                      <a:pt x="27498" y="35330"/>
                    </a:cubicBezTo>
                    <a:cubicBezTo>
                      <a:pt x="31935" y="28456"/>
                      <a:pt x="39492" y="23922"/>
                      <a:pt x="47439" y="22118"/>
                    </a:cubicBezTo>
                    <a:cubicBezTo>
                      <a:pt x="50426" y="21446"/>
                      <a:pt x="53490" y="21030"/>
                      <a:pt x="56484" y="21030"/>
                    </a:cubicBezTo>
                    <a:cubicBezTo>
                      <a:pt x="63264" y="21030"/>
                      <a:pt x="69681" y="23163"/>
                      <a:pt x="74011" y="29285"/>
                    </a:cubicBezTo>
                    <a:cubicBezTo>
                      <a:pt x="76643" y="33185"/>
                      <a:pt x="78252" y="37768"/>
                      <a:pt x="78642" y="42497"/>
                    </a:cubicBezTo>
                    <a:cubicBezTo>
                      <a:pt x="78691" y="43180"/>
                      <a:pt x="78789" y="44009"/>
                      <a:pt x="79325" y="44448"/>
                    </a:cubicBezTo>
                    <a:cubicBezTo>
                      <a:pt x="79620" y="44644"/>
                      <a:pt x="79955" y="44738"/>
                      <a:pt x="80291" y="44738"/>
                    </a:cubicBezTo>
                    <a:cubicBezTo>
                      <a:pt x="80787" y="44738"/>
                      <a:pt x="81287" y="44533"/>
                      <a:pt x="81665" y="44155"/>
                    </a:cubicBezTo>
                    <a:cubicBezTo>
                      <a:pt x="82202" y="43521"/>
                      <a:pt x="82592" y="42741"/>
                      <a:pt x="82738" y="41912"/>
                    </a:cubicBezTo>
                    <a:cubicBezTo>
                      <a:pt x="84200" y="36988"/>
                      <a:pt x="85029" y="31820"/>
                      <a:pt x="84688" y="26750"/>
                    </a:cubicBezTo>
                    <a:cubicBezTo>
                      <a:pt x="84152" y="21094"/>
                      <a:pt x="82445" y="15633"/>
                      <a:pt x="79715" y="10709"/>
                    </a:cubicBezTo>
                    <a:cubicBezTo>
                      <a:pt x="76351" y="5005"/>
                      <a:pt x="68843" y="3835"/>
                      <a:pt x="62943" y="3054"/>
                    </a:cubicBezTo>
                    <a:lnTo>
                      <a:pt x="43685" y="568"/>
                    </a:lnTo>
                    <a:cubicBezTo>
                      <a:pt x="41525" y="273"/>
                      <a:pt x="39344" y="1"/>
                      <a:pt x="37170" y="1"/>
                    </a:cubicBezTo>
                    <a:close/>
                  </a:path>
                </a:pathLst>
              </a:custGeom>
              <a:solidFill>
                <a:srgbClr val="CA422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p28"/>
              <p:cNvSpPr/>
              <p:nvPr/>
            </p:nvSpPr>
            <p:spPr>
              <a:xfrm>
                <a:off x="1430092" y="2415943"/>
                <a:ext cx="810212" cy="653810"/>
              </a:xfrm>
              <a:custGeom>
                <a:rect b="b" l="l" r="r" t="t"/>
                <a:pathLst>
                  <a:path extrusionOk="0" h="29695" w="36786">
                    <a:moveTo>
                      <a:pt x="24563" y="1"/>
                    </a:moveTo>
                    <a:cubicBezTo>
                      <a:pt x="12835" y="1"/>
                      <a:pt x="0" y="12167"/>
                      <a:pt x="4071" y="23987"/>
                    </a:cubicBezTo>
                    <a:cubicBezTo>
                      <a:pt x="5160" y="27175"/>
                      <a:pt x="8320" y="29695"/>
                      <a:pt x="11506" y="29695"/>
                    </a:cubicBezTo>
                    <a:cubicBezTo>
                      <a:pt x="12169" y="29695"/>
                      <a:pt x="12834" y="29586"/>
                      <a:pt x="13481" y="29350"/>
                    </a:cubicBezTo>
                    <a:cubicBezTo>
                      <a:pt x="15333" y="28668"/>
                      <a:pt x="16698" y="27156"/>
                      <a:pt x="17966" y="25742"/>
                    </a:cubicBezTo>
                    <a:cubicBezTo>
                      <a:pt x="20696" y="22671"/>
                      <a:pt x="23475" y="19551"/>
                      <a:pt x="26986" y="17454"/>
                    </a:cubicBezTo>
                    <a:cubicBezTo>
                      <a:pt x="28985" y="16235"/>
                      <a:pt x="31227" y="15455"/>
                      <a:pt x="33178" y="14139"/>
                    </a:cubicBezTo>
                    <a:cubicBezTo>
                      <a:pt x="35128" y="12774"/>
                      <a:pt x="36786" y="10677"/>
                      <a:pt x="36737" y="8337"/>
                    </a:cubicBezTo>
                    <a:cubicBezTo>
                      <a:pt x="36688" y="5850"/>
                      <a:pt x="34787" y="3803"/>
                      <a:pt x="32739" y="2389"/>
                    </a:cubicBezTo>
                    <a:cubicBezTo>
                      <a:pt x="30258" y="735"/>
                      <a:pt x="27444" y="1"/>
                      <a:pt x="24563" y="1"/>
                    </a:cubicBezTo>
                    <a:close/>
                  </a:path>
                </a:pathLst>
              </a:custGeom>
              <a:solidFill>
                <a:srgbClr val="FFFFFF">
                  <a:alpha val="3372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p28"/>
              <p:cNvSpPr/>
              <p:nvPr/>
            </p:nvSpPr>
            <p:spPr>
              <a:xfrm>
                <a:off x="1495044" y="2696094"/>
                <a:ext cx="1733191" cy="1225428"/>
              </a:xfrm>
              <a:custGeom>
                <a:rect b="b" l="l" r="r" t="t"/>
                <a:pathLst>
                  <a:path extrusionOk="0" h="55657" w="78692">
                    <a:moveTo>
                      <a:pt x="74840" y="1"/>
                    </a:moveTo>
                    <a:cubicBezTo>
                      <a:pt x="75425" y="11702"/>
                      <a:pt x="73962" y="21794"/>
                      <a:pt x="69330" y="32618"/>
                    </a:cubicBezTo>
                    <a:cubicBezTo>
                      <a:pt x="67721" y="36323"/>
                      <a:pt x="65771" y="40029"/>
                      <a:pt x="62748" y="42662"/>
                    </a:cubicBezTo>
                    <a:cubicBezTo>
                      <a:pt x="60067" y="44915"/>
                      <a:pt x="56705" y="46116"/>
                      <a:pt x="53254" y="46116"/>
                    </a:cubicBezTo>
                    <a:cubicBezTo>
                      <a:pt x="52375" y="46116"/>
                      <a:pt x="51490" y="46038"/>
                      <a:pt x="50608" y="45880"/>
                    </a:cubicBezTo>
                    <a:cubicBezTo>
                      <a:pt x="48512" y="45538"/>
                      <a:pt x="46464" y="44904"/>
                      <a:pt x="44563" y="44027"/>
                    </a:cubicBezTo>
                    <a:cubicBezTo>
                      <a:pt x="43002" y="43295"/>
                      <a:pt x="41101" y="42954"/>
                      <a:pt x="40126" y="41443"/>
                    </a:cubicBezTo>
                    <a:cubicBezTo>
                      <a:pt x="38517" y="38956"/>
                      <a:pt x="37591" y="36177"/>
                      <a:pt x="37347" y="33301"/>
                    </a:cubicBezTo>
                    <a:cubicBezTo>
                      <a:pt x="37054" y="34715"/>
                      <a:pt x="36713" y="36275"/>
                      <a:pt x="35689" y="37299"/>
                    </a:cubicBezTo>
                    <a:cubicBezTo>
                      <a:pt x="35348" y="37591"/>
                      <a:pt x="34958" y="37884"/>
                      <a:pt x="34519" y="38079"/>
                    </a:cubicBezTo>
                    <a:cubicBezTo>
                      <a:pt x="33510" y="38474"/>
                      <a:pt x="32422" y="38671"/>
                      <a:pt x="31326" y="38671"/>
                    </a:cubicBezTo>
                    <a:cubicBezTo>
                      <a:pt x="31204" y="38671"/>
                      <a:pt x="31082" y="38669"/>
                      <a:pt x="30960" y="38664"/>
                    </a:cubicBezTo>
                    <a:cubicBezTo>
                      <a:pt x="27645" y="38517"/>
                      <a:pt x="24427" y="37542"/>
                      <a:pt x="21209" y="36519"/>
                    </a:cubicBezTo>
                    <a:cubicBezTo>
                      <a:pt x="17747" y="35446"/>
                      <a:pt x="13993" y="33739"/>
                      <a:pt x="10385" y="33447"/>
                    </a:cubicBezTo>
                    <a:cubicBezTo>
                      <a:pt x="6875" y="33154"/>
                      <a:pt x="3316" y="33398"/>
                      <a:pt x="1" y="31887"/>
                    </a:cubicBezTo>
                    <a:lnTo>
                      <a:pt x="1" y="31887"/>
                    </a:lnTo>
                    <a:cubicBezTo>
                      <a:pt x="9508" y="37640"/>
                      <a:pt x="20526" y="39200"/>
                      <a:pt x="30667" y="43393"/>
                    </a:cubicBezTo>
                    <a:cubicBezTo>
                      <a:pt x="36372" y="45684"/>
                      <a:pt x="41247" y="48756"/>
                      <a:pt x="46318" y="52071"/>
                    </a:cubicBezTo>
                    <a:cubicBezTo>
                      <a:pt x="47293" y="52656"/>
                      <a:pt x="48219" y="53290"/>
                      <a:pt x="49243" y="53827"/>
                    </a:cubicBezTo>
                    <a:cubicBezTo>
                      <a:pt x="51239" y="54802"/>
                      <a:pt x="53637" y="55657"/>
                      <a:pt x="55889" y="55657"/>
                    </a:cubicBezTo>
                    <a:cubicBezTo>
                      <a:pt x="56113" y="55657"/>
                      <a:pt x="56336" y="55648"/>
                      <a:pt x="56556" y="55631"/>
                    </a:cubicBezTo>
                    <a:cubicBezTo>
                      <a:pt x="61676" y="55289"/>
                      <a:pt x="66015" y="51974"/>
                      <a:pt x="68745" y="47830"/>
                    </a:cubicBezTo>
                    <a:cubicBezTo>
                      <a:pt x="78691" y="33057"/>
                      <a:pt x="77619" y="16626"/>
                      <a:pt x="74840" y="1"/>
                    </a:cubicBezTo>
                    <a:close/>
                  </a:path>
                </a:pathLst>
              </a:custGeom>
              <a:solidFill>
                <a:srgbClr val="000000">
                  <a:alpha val="3215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p28"/>
              <p:cNvSpPr/>
              <p:nvPr/>
            </p:nvSpPr>
            <p:spPr>
              <a:xfrm>
                <a:off x="2534492" y="2281658"/>
                <a:ext cx="579918" cy="430574"/>
              </a:xfrm>
              <a:custGeom>
                <a:rect b="b" l="l" r="r" t="t"/>
                <a:pathLst>
                  <a:path extrusionOk="0" h="19556" w="26330">
                    <a:moveTo>
                      <a:pt x="1172" y="4100"/>
                    </a:moveTo>
                    <a:lnTo>
                      <a:pt x="2634" y="4831"/>
                    </a:lnTo>
                    <a:cubicBezTo>
                      <a:pt x="2386" y="4707"/>
                      <a:pt x="2154" y="4562"/>
                      <a:pt x="1941" y="4400"/>
                    </a:cubicBezTo>
                    <a:lnTo>
                      <a:pt x="1941" y="4400"/>
                    </a:lnTo>
                    <a:cubicBezTo>
                      <a:pt x="1686" y="4297"/>
                      <a:pt x="1430" y="4197"/>
                      <a:pt x="1172" y="4100"/>
                    </a:cubicBezTo>
                    <a:close/>
                    <a:moveTo>
                      <a:pt x="26101" y="15251"/>
                    </a:moveTo>
                    <a:cubicBezTo>
                      <a:pt x="26178" y="15451"/>
                      <a:pt x="26254" y="15651"/>
                      <a:pt x="26329" y="15850"/>
                    </a:cubicBezTo>
                    <a:cubicBezTo>
                      <a:pt x="26265" y="15643"/>
                      <a:pt x="26188" y="15444"/>
                      <a:pt x="26101" y="15251"/>
                    </a:cubicBezTo>
                    <a:close/>
                    <a:moveTo>
                      <a:pt x="1519" y="0"/>
                    </a:moveTo>
                    <a:cubicBezTo>
                      <a:pt x="1110" y="0"/>
                      <a:pt x="700" y="34"/>
                      <a:pt x="294" y="102"/>
                    </a:cubicBezTo>
                    <a:cubicBezTo>
                      <a:pt x="1" y="1776"/>
                      <a:pt x="642" y="3415"/>
                      <a:pt x="1941" y="4400"/>
                    </a:cubicBezTo>
                    <a:lnTo>
                      <a:pt x="1941" y="4400"/>
                    </a:lnTo>
                    <a:cubicBezTo>
                      <a:pt x="8997" y="7268"/>
                      <a:pt x="14698" y="12685"/>
                      <a:pt x="17992" y="19555"/>
                    </a:cubicBezTo>
                    <a:cubicBezTo>
                      <a:pt x="17309" y="17459"/>
                      <a:pt x="17017" y="15216"/>
                      <a:pt x="17114" y="13022"/>
                    </a:cubicBezTo>
                    <a:cubicBezTo>
                      <a:pt x="17163" y="11998"/>
                      <a:pt x="17358" y="10828"/>
                      <a:pt x="18236" y="10292"/>
                    </a:cubicBezTo>
                    <a:cubicBezTo>
                      <a:pt x="18536" y="10114"/>
                      <a:pt x="18859" y="10040"/>
                      <a:pt x="19191" y="10040"/>
                    </a:cubicBezTo>
                    <a:cubicBezTo>
                      <a:pt x="20046" y="10040"/>
                      <a:pt x="20960" y="10531"/>
                      <a:pt x="21697" y="11023"/>
                    </a:cubicBezTo>
                    <a:cubicBezTo>
                      <a:pt x="23420" y="12171"/>
                      <a:pt x="25262" y="13399"/>
                      <a:pt x="26101" y="15251"/>
                    </a:cubicBezTo>
                    <a:lnTo>
                      <a:pt x="26101" y="15251"/>
                    </a:lnTo>
                    <a:cubicBezTo>
                      <a:pt x="24787" y="11828"/>
                      <a:pt x="23224" y="8331"/>
                      <a:pt x="20137" y="6489"/>
                    </a:cubicBezTo>
                    <a:cubicBezTo>
                      <a:pt x="16481" y="4295"/>
                      <a:pt x="11654" y="4977"/>
                      <a:pt x="7949" y="2832"/>
                    </a:cubicBezTo>
                    <a:cubicBezTo>
                      <a:pt x="6778" y="2198"/>
                      <a:pt x="5803" y="1272"/>
                      <a:pt x="4584" y="687"/>
                    </a:cubicBezTo>
                    <a:cubicBezTo>
                      <a:pt x="3634" y="229"/>
                      <a:pt x="2581" y="0"/>
                      <a:pt x="1519" y="0"/>
                    </a:cubicBezTo>
                    <a:close/>
                  </a:path>
                </a:pathLst>
              </a:custGeom>
              <a:solidFill>
                <a:srgbClr val="000000">
                  <a:alpha val="3215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p28"/>
              <p:cNvSpPr/>
              <p:nvPr/>
            </p:nvSpPr>
            <p:spPr>
              <a:xfrm>
                <a:off x="1224445" y="2822761"/>
                <a:ext cx="681894" cy="738577"/>
              </a:xfrm>
              <a:custGeom>
                <a:rect b="b" l="l" r="r" t="t"/>
                <a:pathLst>
                  <a:path extrusionOk="0" h="33545" w="30960">
                    <a:moveTo>
                      <a:pt x="4778" y="1"/>
                    </a:moveTo>
                    <a:cubicBezTo>
                      <a:pt x="1463" y="2536"/>
                      <a:pt x="0" y="7070"/>
                      <a:pt x="488" y="11215"/>
                    </a:cubicBezTo>
                    <a:cubicBezTo>
                      <a:pt x="975" y="15408"/>
                      <a:pt x="3169" y="19211"/>
                      <a:pt x="6046" y="22282"/>
                    </a:cubicBezTo>
                    <a:cubicBezTo>
                      <a:pt x="7460" y="23794"/>
                      <a:pt x="9069" y="25110"/>
                      <a:pt x="10873" y="26183"/>
                    </a:cubicBezTo>
                    <a:cubicBezTo>
                      <a:pt x="12384" y="26963"/>
                      <a:pt x="13944" y="27645"/>
                      <a:pt x="15553" y="28181"/>
                    </a:cubicBezTo>
                    <a:cubicBezTo>
                      <a:pt x="20624" y="30034"/>
                      <a:pt x="25792" y="31838"/>
                      <a:pt x="30960" y="33545"/>
                    </a:cubicBezTo>
                    <a:lnTo>
                      <a:pt x="18625" y="28377"/>
                    </a:lnTo>
                    <a:cubicBezTo>
                      <a:pt x="16869" y="27645"/>
                      <a:pt x="15163" y="26865"/>
                      <a:pt x="13554" y="25939"/>
                    </a:cubicBezTo>
                    <a:cubicBezTo>
                      <a:pt x="5024" y="20888"/>
                      <a:pt x="1245" y="10574"/>
                      <a:pt x="4447" y="1233"/>
                    </a:cubicBezTo>
                    <a:lnTo>
                      <a:pt x="4447" y="1233"/>
                    </a:lnTo>
                    <a:cubicBezTo>
                      <a:pt x="4810" y="966"/>
                      <a:pt x="4964" y="483"/>
                      <a:pt x="4778" y="1"/>
                    </a:cubicBezTo>
                    <a:close/>
                  </a:path>
                </a:pathLst>
              </a:custGeom>
              <a:solidFill>
                <a:srgbClr val="000000">
                  <a:alpha val="3215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p28"/>
              <p:cNvSpPr/>
              <p:nvPr/>
            </p:nvSpPr>
            <p:spPr>
              <a:xfrm>
                <a:off x="2764323" y="3361661"/>
                <a:ext cx="153558" cy="210421"/>
              </a:xfrm>
              <a:custGeom>
                <a:rect b="b" l="l" r="r" t="t"/>
                <a:pathLst>
                  <a:path extrusionOk="0" h="9557" w="6972">
                    <a:moveTo>
                      <a:pt x="1761" y="7324"/>
                    </a:moveTo>
                    <a:cubicBezTo>
                      <a:pt x="1547" y="7532"/>
                      <a:pt x="1370" y="7766"/>
                      <a:pt x="1257" y="8031"/>
                    </a:cubicBezTo>
                    <a:lnTo>
                      <a:pt x="1257" y="8031"/>
                    </a:lnTo>
                    <a:cubicBezTo>
                      <a:pt x="1430" y="7799"/>
                      <a:pt x="1597" y="7563"/>
                      <a:pt x="1761" y="7324"/>
                    </a:cubicBezTo>
                    <a:close/>
                    <a:moveTo>
                      <a:pt x="5802" y="0"/>
                    </a:moveTo>
                    <a:lnTo>
                      <a:pt x="5217" y="1170"/>
                    </a:lnTo>
                    <a:cubicBezTo>
                      <a:pt x="4140" y="3254"/>
                      <a:pt x="3088" y="5388"/>
                      <a:pt x="1761" y="7324"/>
                    </a:cubicBezTo>
                    <a:lnTo>
                      <a:pt x="1761" y="7324"/>
                    </a:lnTo>
                    <a:cubicBezTo>
                      <a:pt x="2066" y="7028"/>
                      <a:pt x="2447" y="6785"/>
                      <a:pt x="2828" y="6582"/>
                    </a:cubicBezTo>
                    <a:cubicBezTo>
                      <a:pt x="3359" y="6240"/>
                      <a:pt x="3950" y="6046"/>
                      <a:pt x="4554" y="6046"/>
                    </a:cubicBezTo>
                    <a:cubicBezTo>
                      <a:pt x="4725" y="6046"/>
                      <a:pt x="4898" y="6062"/>
                      <a:pt x="5071" y="6094"/>
                    </a:cubicBezTo>
                    <a:cubicBezTo>
                      <a:pt x="5704" y="6290"/>
                      <a:pt x="6192" y="6777"/>
                      <a:pt x="6436" y="7411"/>
                    </a:cubicBezTo>
                    <a:cubicBezTo>
                      <a:pt x="6679" y="7996"/>
                      <a:pt x="6826" y="8630"/>
                      <a:pt x="6826" y="9312"/>
                    </a:cubicBezTo>
                    <a:cubicBezTo>
                      <a:pt x="6972" y="7752"/>
                      <a:pt x="6923" y="6192"/>
                      <a:pt x="6582" y="4681"/>
                    </a:cubicBezTo>
                    <a:cubicBezTo>
                      <a:pt x="6338" y="3120"/>
                      <a:pt x="6046" y="1560"/>
                      <a:pt x="5802" y="0"/>
                    </a:cubicBezTo>
                    <a:close/>
                    <a:moveTo>
                      <a:pt x="1257" y="8031"/>
                    </a:moveTo>
                    <a:cubicBezTo>
                      <a:pt x="865" y="8559"/>
                      <a:pt x="448" y="9069"/>
                      <a:pt x="0" y="9556"/>
                    </a:cubicBezTo>
                    <a:lnTo>
                      <a:pt x="1170" y="8288"/>
                    </a:lnTo>
                    <a:cubicBezTo>
                      <a:pt x="1192" y="8200"/>
                      <a:pt x="1222" y="8114"/>
                      <a:pt x="1257" y="8031"/>
                    </a:cubicBezTo>
                    <a:close/>
                  </a:path>
                </a:pathLst>
              </a:custGeom>
              <a:solidFill>
                <a:srgbClr val="000000">
                  <a:alpha val="3215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p28"/>
              <p:cNvSpPr/>
              <p:nvPr/>
            </p:nvSpPr>
            <p:spPr>
              <a:xfrm>
                <a:off x="2928607" y="2654239"/>
                <a:ext cx="95588" cy="235103"/>
              </a:xfrm>
              <a:custGeom>
                <a:rect b="b" l="l" r="r" t="t"/>
                <a:pathLst>
                  <a:path extrusionOk="0" h="10678" w="4340">
                    <a:moveTo>
                      <a:pt x="1" y="0"/>
                    </a:moveTo>
                    <a:lnTo>
                      <a:pt x="1" y="0"/>
                    </a:lnTo>
                    <a:cubicBezTo>
                      <a:pt x="586" y="1756"/>
                      <a:pt x="927" y="3560"/>
                      <a:pt x="976" y="5412"/>
                    </a:cubicBezTo>
                    <a:lnTo>
                      <a:pt x="1414" y="10678"/>
                    </a:lnTo>
                    <a:cubicBezTo>
                      <a:pt x="1523" y="10272"/>
                      <a:pt x="1556" y="9851"/>
                      <a:pt x="1522" y="9432"/>
                    </a:cubicBezTo>
                    <a:lnTo>
                      <a:pt x="1522" y="9432"/>
                    </a:lnTo>
                    <a:lnTo>
                      <a:pt x="1658" y="10093"/>
                    </a:lnTo>
                    <a:cubicBezTo>
                      <a:pt x="1561" y="9264"/>
                      <a:pt x="1463" y="8435"/>
                      <a:pt x="1414" y="7606"/>
                    </a:cubicBezTo>
                    <a:cubicBezTo>
                      <a:pt x="1219" y="6631"/>
                      <a:pt x="1414" y="5705"/>
                      <a:pt x="1902" y="4827"/>
                    </a:cubicBezTo>
                    <a:cubicBezTo>
                      <a:pt x="2224" y="4358"/>
                      <a:pt x="2811" y="4065"/>
                      <a:pt x="3366" y="4065"/>
                    </a:cubicBezTo>
                    <a:cubicBezTo>
                      <a:pt x="3733" y="4065"/>
                      <a:pt x="4087" y="4194"/>
                      <a:pt x="4340" y="4486"/>
                    </a:cubicBezTo>
                    <a:cubicBezTo>
                      <a:pt x="3218" y="2731"/>
                      <a:pt x="1707" y="1219"/>
                      <a:pt x="1" y="0"/>
                    </a:cubicBezTo>
                    <a:close/>
                  </a:path>
                </a:pathLst>
              </a:custGeom>
              <a:solidFill>
                <a:srgbClr val="000000">
                  <a:alpha val="3215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p28"/>
              <p:cNvSpPr/>
              <p:nvPr/>
            </p:nvSpPr>
            <p:spPr>
              <a:xfrm>
                <a:off x="2190880" y="2897906"/>
                <a:ext cx="402705" cy="353205"/>
              </a:xfrm>
              <a:custGeom>
                <a:rect b="b" l="l" r="r" t="t"/>
                <a:pathLst>
                  <a:path extrusionOk="0" h="16042" w="18284">
                    <a:moveTo>
                      <a:pt x="18177" y="4482"/>
                    </a:moveTo>
                    <a:lnTo>
                      <a:pt x="18177" y="4482"/>
                    </a:lnTo>
                    <a:cubicBezTo>
                      <a:pt x="18212" y="4500"/>
                      <a:pt x="18248" y="4517"/>
                      <a:pt x="18284" y="4535"/>
                    </a:cubicBezTo>
                    <a:cubicBezTo>
                      <a:pt x="18248" y="4517"/>
                      <a:pt x="18213" y="4500"/>
                      <a:pt x="18177" y="4482"/>
                    </a:cubicBezTo>
                    <a:close/>
                    <a:moveTo>
                      <a:pt x="1" y="1"/>
                    </a:moveTo>
                    <a:lnTo>
                      <a:pt x="1" y="1"/>
                    </a:lnTo>
                    <a:cubicBezTo>
                      <a:pt x="2789" y="4618"/>
                      <a:pt x="4849" y="9707"/>
                      <a:pt x="6100" y="14985"/>
                    </a:cubicBezTo>
                    <a:lnTo>
                      <a:pt x="6100" y="14985"/>
                    </a:lnTo>
                    <a:cubicBezTo>
                      <a:pt x="5497" y="12325"/>
                      <a:pt x="4894" y="9697"/>
                      <a:pt x="4291" y="7070"/>
                    </a:cubicBezTo>
                    <a:cubicBezTo>
                      <a:pt x="4145" y="6485"/>
                      <a:pt x="4096" y="5754"/>
                      <a:pt x="4633" y="5461"/>
                    </a:cubicBezTo>
                    <a:cubicBezTo>
                      <a:pt x="4754" y="5413"/>
                      <a:pt x="4901" y="5388"/>
                      <a:pt x="5053" y="5388"/>
                    </a:cubicBezTo>
                    <a:cubicBezTo>
                      <a:pt x="5205" y="5388"/>
                      <a:pt x="5364" y="5413"/>
                      <a:pt x="5510" y="5461"/>
                    </a:cubicBezTo>
                    <a:cubicBezTo>
                      <a:pt x="8484" y="6144"/>
                      <a:pt x="10971" y="8192"/>
                      <a:pt x="12190" y="10971"/>
                    </a:cubicBezTo>
                    <a:lnTo>
                      <a:pt x="12823" y="10727"/>
                    </a:lnTo>
                    <a:cubicBezTo>
                      <a:pt x="11556" y="9752"/>
                      <a:pt x="9118" y="5754"/>
                      <a:pt x="10629" y="4243"/>
                    </a:cubicBezTo>
                    <a:cubicBezTo>
                      <a:pt x="11117" y="3852"/>
                      <a:pt x="11751" y="3609"/>
                      <a:pt x="12385" y="3560"/>
                    </a:cubicBezTo>
                    <a:cubicBezTo>
                      <a:pt x="12850" y="3492"/>
                      <a:pt x="13318" y="3458"/>
                      <a:pt x="13786" y="3458"/>
                    </a:cubicBezTo>
                    <a:cubicBezTo>
                      <a:pt x="15288" y="3458"/>
                      <a:pt x="16786" y="3806"/>
                      <a:pt x="18177" y="4482"/>
                    </a:cubicBezTo>
                    <a:lnTo>
                      <a:pt x="18177" y="4482"/>
                    </a:lnTo>
                    <a:cubicBezTo>
                      <a:pt x="12311" y="1608"/>
                      <a:pt x="6252" y="1455"/>
                      <a:pt x="1" y="1"/>
                    </a:cubicBezTo>
                    <a:close/>
                    <a:moveTo>
                      <a:pt x="6100" y="14985"/>
                    </a:moveTo>
                    <a:lnTo>
                      <a:pt x="6100" y="14985"/>
                    </a:lnTo>
                    <a:cubicBezTo>
                      <a:pt x="6180" y="15337"/>
                      <a:pt x="6259" y="15689"/>
                      <a:pt x="6339" y="16041"/>
                    </a:cubicBezTo>
                    <a:cubicBezTo>
                      <a:pt x="6263" y="15689"/>
                      <a:pt x="6183" y="15337"/>
                      <a:pt x="6100" y="14985"/>
                    </a:cubicBezTo>
                    <a:close/>
                  </a:path>
                </a:pathLst>
              </a:custGeom>
              <a:solidFill>
                <a:srgbClr val="000000">
                  <a:alpha val="3215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28"/>
              <p:cNvSpPr/>
              <p:nvPr/>
            </p:nvSpPr>
            <p:spPr>
              <a:xfrm>
                <a:off x="1909532" y="2936789"/>
                <a:ext cx="403784" cy="461377"/>
              </a:xfrm>
              <a:custGeom>
                <a:rect b="b" l="l" r="r" t="t"/>
                <a:pathLst>
                  <a:path extrusionOk="0" h="20955" w="18333">
                    <a:moveTo>
                      <a:pt x="12413" y="1"/>
                    </a:moveTo>
                    <a:cubicBezTo>
                      <a:pt x="12183" y="1"/>
                      <a:pt x="11978" y="91"/>
                      <a:pt x="11800" y="234"/>
                    </a:cubicBezTo>
                    <a:cubicBezTo>
                      <a:pt x="5900" y="4085"/>
                      <a:pt x="1707" y="9985"/>
                      <a:pt x="1" y="16762"/>
                    </a:cubicBezTo>
                    <a:cubicBezTo>
                      <a:pt x="1220" y="13788"/>
                      <a:pt x="2926" y="11009"/>
                      <a:pt x="5120" y="8620"/>
                    </a:cubicBezTo>
                    <a:cubicBezTo>
                      <a:pt x="5315" y="8327"/>
                      <a:pt x="5608" y="8132"/>
                      <a:pt x="5949" y="7986"/>
                    </a:cubicBezTo>
                    <a:cubicBezTo>
                      <a:pt x="5985" y="7983"/>
                      <a:pt x="6020" y="7982"/>
                      <a:pt x="6055" y="7982"/>
                    </a:cubicBezTo>
                    <a:cubicBezTo>
                      <a:pt x="6642" y="7982"/>
                      <a:pt x="7130" y="8360"/>
                      <a:pt x="7314" y="8912"/>
                    </a:cubicBezTo>
                    <a:cubicBezTo>
                      <a:pt x="7509" y="9497"/>
                      <a:pt x="7558" y="10082"/>
                      <a:pt x="7607" y="10667"/>
                    </a:cubicBezTo>
                    <a:cubicBezTo>
                      <a:pt x="7879" y="13059"/>
                      <a:pt x="9581" y="14981"/>
                      <a:pt x="10925" y="17005"/>
                    </a:cubicBezTo>
                    <a:lnTo>
                      <a:pt x="10925" y="17005"/>
                    </a:lnTo>
                    <a:cubicBezTo>
                      <a:pt x="9376" y="13985"/>
                      <a:pt x="8591" y="10640"/>
                      <a:pt x="8679" y="7255"/>
                    </a:cubicBezTo>
                    <a:cubicBezTo>
                      <a:pt x="8679" y="6036"/>
                      <a:pt x="8972" y="4622"/>
                      <a:pt x="10093" y="4134"/>
                    </a:cubicBezTo>
                    <a:cubicBezTo>
                      <a:pt x="10332" y="4023"/>
                      <a:pt x="10575" y="3974"/>
                      <a:pt x="10819" y="3974"/>
                    </a:cubicBezTo>
                    <a:cubicBezTo>
                      <a:pt x="11966" y="3974"/>
                      <a:pt x="13115" y="5079"/>
                      <a:pt x="13799" y="6084"/>
                    </a:cubicBezTo>
                    <a:cubicBezTo>
                      <a:pt x="15846" y="9058"/>
                      <a:pt x="17358" y="12374"/>
                      <a:pt x="18333" y="15884"/>
                    </a:cubicBezTo>
                    <a:cubicBezTo>
                      <a:pt x="17699" y="10424"/>
                      <a:pt x="15895" y="5158"/>
                      <a:pt x="13067" y="478"/>
                    </a:cubicBezTo>
                    <a:cubicBezTo>
                      <a:pt x="12970" y="283"/>
                      <a:pt x="12824" y="136"/>
                      <a:pt x="12677" y="39"/>
                    </a:cubicBezTo>
                    <a:cubicBezTo>
                      <a:pt x="12586" y="13"/>
                      <a:pt x="12498" y="1"/>
                      <a:pt x="12413" y="1"/>
                    </a:cubicBezTo>
                    <a:close/>
                    <a:moveTo>
                      <a:pt x="10925" y="17005"/>
                    </a:moveTo>
                    <a:lnTo>
                      <a:pt x="10925" y="17005"/>
                    </a:lnTo>
                    <a:cubicBezTo>
                      <a:pt x="11094" y="17334"/>
                      <a:pt x="11272" y="17660"/>
                      <a:pt x="11458" y="17981"/>
                    </a:cubicBezTo>
                    <a:lnTo>
                      <a:pt x="12580" y="20955"/>
                    </a:lnTo>
                    <a:cubicBezTo>
                      <a:pt x="12432" y="19514"/>
                      <a:pt x="11745" y="18240"/>
                      <a:pt x="10925" y="17005"/>
                    </a:cubicBezTo>
                    <a:close/>
                  </a:path>
                </a:pathLst>
              </a:custGeom>
              <a:solidFill>
                <a:srgbClr val="000000">
                  <a:alpha val="3215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p28"/>
              <p:cNvSpPr/>
              <p:nvPr/>
            </p:nvSpPr>
            <p:spPr>
              <a:xfrm>
                <a:off x="2325783" y="3297238"/>
                <a:ext cx="72374" cy="250141"/>
              </a:xfrm>
              <a:custGeom>
                <a:rect b="b" l="l" r="r" t="t"/>
                <a:pathLst>
                  <a:path extrusionOk="0" h="11361" w="3286">
                    <a:moveTo>
                      <a:pt x="165" y="1"/>
                    </a:moveTo>
                    <a:lnTo>
                      <a:pt x="165" y="1"/>
                    </a:lnTo>
                    <a:cubicBezTo>
                      <a:pt x="0" y="2571"/>
                      <a:pt x="81" y="5164"/>
                      <a:pt x="406" y="7719"/>
                    </a:cubicBezTo>
                    <a:lnTo>
                      <a:pt x="406" y="7719"/>
                    </a:lnTo>
                    <a:cubicBezTo>
                      <a:pt x="407" y="7698"/>
                      <a:pt x="408" y="7677"/>
                      <a:pt x="409" y="7655"/>
                    </a:cubicBezTo>
                    <a:cubicBezTo>
                      <a:pt x="409" y="6729"/>
                      <a:pt x="604" y="5656"/>
                      <a:pt x="1433" y="5315"/>
                    </a:cubicBezTo>
                    <a:cubicBezTo>
                      <a:pt x="1629" y="5270"/>
                      <a:pt x="1825" y="5248"/>
                      <a:pt x="2020" y="5248"/>
                    </a:cubicBezTo>
                    <a:cubicBezTo>
                      <a:pt x="2454" y="5248"/>
                      <a:pt x="2882" y="5357"/>
                      <a:pt x="3286" y="5559"/>
                    </a:cubicBezTo>
                    <a:cubicBezTo>
                      <a:pt x="1872" y="3901"/>
                      <a:pt x="848" y="2048"/>
                      <a:pt x="165" y="1"/>
                    </a:cubicBezTo>
                    <a:close/>
                    <a:moveTo>
                      <a:pt x="406" y="7719"/>
                    </a:moveTo>
                    <a:cubicBezTo>
                      <a:pt x="365" y="8675"/>
                      <a:pt x="462" y="9676"/>
                      <a:pt x="653" y="10629"/>
                    </a:cubicBezTo>
                    <a:lnTo>
                      <a:pt x="1043" y="11361"/>
                    </a:lnTo>
                    <a:cubicBezTo>
                      <a:pt x="774" y="10160"/>
                      <a:pt x="562" y="8944"/>
                      <a:pt x="406" y="7719"/>
                    </a:cubicBezTo>
                    <a:close/>
                  </a:path>
                </a:pathLst>
              </a:custGeom>
              <a:solidFill>
                <a:srgbClr val="000000">
                  <a:alpha val="3215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28"/>
              <p:cNvSpPr/>
              <p:nvPr/>
            </p:nvSpPr>
            <p:spPr>
              <a:xfrm>
                <a:off x="2899622" y="2858187"/>
                <a:ext cx="195450" cy="396139"/>
              </a:xfrm>
              <a:custGeom>
                <a:rect b="b" l="l" r="r" t="t"/>
                <a:pathLst>
                  <a:path extrusionOk="0" h="17992" w="8874">
                    <a:moveTo>
                      <a:pt x="4832" y="7099"/>
                    </a:moveTo>
                    <a:cubicBezTo>
                      <a:pt x="5248" y="8017"/>
                      <a:pt x="5702" y="8919"/>
                      <a:pt x="6192" y="9801"/>
                    </a:cubicBezTo>
                    <a:cubicBezTo>
                      <a:pt x="5739" y="8894"/>
                      <a:pt x="5285" y="7987"/>
                      <a:pt x="4832" y="7099"/>
                    </a:cubicBezTo>
                    <a:close/>
                    <a:moveTo>
                      <a:pt x="398" y="17077"/>
                    </a:moveTo>
                    <a:lnTo>
                      <a:pt x="0" y="17943"/>
                    </a:lnTo>
                    <a:cubicBezTo>
                      <a:pt x="177" y="17672"/>
                      <a:pt x="305" y="17381"/>
                      <a:pt x="398" y="17077"/>
                    </a:cubicBezTo>
                    <a:close/>
                    <a:moveTo>
                      <a:pt x="2438" y="1"/>
                    </a:moveTo>
                    <a:cubicBezTo>
                      <a:pt x="1122" y="4535"/>
                      <a:pt x="536" y="9264"/>
                      <a:pt x="634" y="13994"/>
                    </a:cubicBezTo>
                    <a:cubicBezTo>
                      <a:pt x="634" y="15029"/>
                      <a:pt x="690" y="16121"/>
                      <a:pt x="398" y="17077"/>
                    </a:cubicBezTo>
                    <a:lnTo>
                      <a:pt x="398" y="17077"/>
                    </a:lnTo>
                    <a:lnTo>
                      <a:pt x="829" y="16139"/>
                    </a:lnTo>
                    <a:cubicBezTo>
                      <a:pt x="1170" y="15408"/>
                      <a:pt x="829" y="14530"/>
                      <a:pt x="829" y="13750"/>
                    </a:cubicBezTo>
                    <a:cubicBezTo>
                      <a:pt x="786" y="13024"/>
                      <a:pt x="1267" y="12185"/>
                      <a:pt x="1912" y="12185"/>
                    </a:cubicBezTo>
                    <a:cubicBezTo>
                      <a:pt x="2003" y="12185"/>
                      <a:pt x="2097" y="12202"/>
                      <a:pt x="2194" y="12238"/>
                    </a:cubicBezTo>
                    <a:cubicBezTo>
                      <a:pt x="2340" y="12336"/>
                      <a:pt x="2487" y="12433"/>
                      <a:pt x="2633" y="12531"/>
                    </a:cubicBezTo>
                    <a:lnTo>
                      <a:pt x="8874" y="17992"/>
                    </a:lnTo>
                    <a:cubicBezTo>
                      <a:pt x="7362" y="15310"/>
                      <a:pt x="4339" y="13652"/>
                      <a:pt x="3169" y="10825"/>
                    </a:cubicBezTo>
                    <a:cubicBezTo>
                      <a:pt x="2730" y="9654"/>
                      <a:pt x="2487" y="8436"/>
                      <a:pt x="2438" y="7217"/>
                    </a:cubicBezTo>
                    <a:cubicBezTo>
                      <a:pt x="2340" y="6729"/>
                      <a:pt x="2340" y="6290"/>
                      <a:pt x="2487" y="5852"/>
                    </a:cubicBezTo>
                    <a:cubicBezTo>
                      <a:pt x="2621" y="5450"/>
                      <a:pt x="3000" y="5212"/>
                      <a:pt x="3399" y="5212"/>
                    </a:cubicBezTo>
                    <a:cubicBezTo>
                      <a:pt x="3436" y="5212"/>
                      <a:pt x="3473" y="5214"/>
                      <a:pt x="3511" y="5218"/>
                    </a:cubicBezTo>
                    <a:cubicBezTo>
                      <a:pt x="3901" y="5315"/>
                      <a:pt x="4144" y="5705"/>
                      <a:pt x="4291" y="6047"/>
                    </a:cubicBezTo>
                    <a:cubicBezTo>
                      <a:pt x="4471" y="6394"/>
                      <a:pt x="4652" y="6745"/>
                      <a:pt x="4832" y="7099"/>
                    </a:cubicBezTo>
                    <a:lnTo>
                      <a:pt x="4832" y="7099"/>
                    </a:lnTo>
                    <a:cubicBezTo>
                      <a:pt x="3798" y="4818"/>
                      <a:pt x="2994" y="2434"/>
                      <a:pt x="2438" y="1"/>
                    </a:cubicBezTo>
                    <a:close/>
                  </a:path>
                </a:pathLst>
              </a:custGeom>
              <a:solidFill>
                <a:srgbClr val="000000">
                  <a:alpha val="3215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p28"/>
              <p:cNvSpPr/>
              <p:nvPr/>
            </p:nvSpPr>
            <p:spPr>
              <a:xfrm>
                <a:off x="2780423" y="2620948"/>
                <a:ext cx="164306" cy="198620"/>
              </a:xfrm>
              <a:custGeom>
                <a:rect b="b" l="l" r="r" t="t"/>
                <a:pathLst>
                  <a:path extrusionOk="0" h="9021" w="7460">
                    <a:moveTo>
                      <a:pt x="2269" y="5384"/>
                    </a:moveTo>
                    <a:cubicBezTo>
                      <a:pt x="1730" y="5851"/>
                      <a:pt x="1276" y="6411"/>
                      <a:pt x="919" y="7043"/>
                    </a:cubicBezTo>
                    <a:lnTo>
                      <a:pt x="919" y="7043"/>
                    </a:lnTo>
                    <a:cubicBezTo>
                      <a:pt x="1390" y="6505"/>
                      <a:pt x="1840" y="5951"/>
                      <a:pt x="2269" y="5384"/>
                    </a:cubicBezTo>
                    <a:close/>
                    <a:moveTo>
                      <a:pt x="919" y="7043"/>
                    </a:moveTo>
                    <a:cubicBezTo>
                      <a:pt x="621" y="7383"/>
                      <a:pt x="315" y="7718"/>
                      <a:pt x="0" y="8046"/>
                    </a:cubicBezTo>
                    <a:lnTo>
                      <a:pt x="634" y="7607"/>
                    </a:lnTo>
                    <a:cubicBezTo>
                      <a:pt x="721" y="7413"/>
                      <a:pt x="816" y="7225"/>
                      <a:pt x="919" y="7043"/>
                    </a:cubicBezTo>
                    <a:close/>
                    <a:moveTo>
                      <a:pt x="5510" y="1"/>
                    </a:moveTo>
                    <a:cubicBezTo>
                      <a:pt x="4628" y="1890"/>
                      <a:pt x="3543" y="3697"/>
                      <a:pt x="2269" y="5384"/>
                    </a:cubicBezTo>
                    <a:lnTo>
                      <a:pt x="2269" y="5384"/>
                    </a:lnTo>
                    <a:cubicBezTo>
                      <a:pt x="2709" y="5003"/>
                      <a:pt x="3206" y="4684"/>
                      <a:pt x="3754" y="4438"/>
                    </a:cubicBezTo>
                    <a:cubicBezTo>
                      <a:pt x="3961" y="4320"/>
                      <a:pt x="4204" y="4255"/>
                      <a:pt x="4449" y="4255"/>
                    </a:cubicBezTo>
                    <a:cubicBezTo>
                      <a:pt x="4609" y="4255"/>
                      <a:pt x="4771" y="4282"/>
                      <a:pt x="4925" y="4340"/>
                    </a:cubicBezTo>
                    <a:cubicBezTo>
                      <a:pt x="5217" y="4438"/>
                      <a:pt x="5461" y="4681"/>
                      <a:pt x="5656" y="4974"/>
                    </a:cubicBezTo>
                    <a:cubicBezTo>
                      <a:pt x="6485" y="6193"/>
                      <a:pt x="7021" y="7558"/>
                      <a:pt x="7265" y="9021"/>
                    </a:cubicBezTo>
                    <a:cubicBezTo>
                      <a:pt x="7460" y="7802"/>
                      <a:pt x="7411" y="6583"/>
                      <a:pt x="7070" y="5413"/>
                    </a:cubicBezTo>
                    <a:cubicBezTo>
                      <a:pt x="6631" y="3560"/>
                      <a:pt x="6143" y="1756"/>
                      <a:pt x="5510" y="1"/>
                    </a:cubicBezTo>
                    <a:close/>
                  </a:path>
                </a:pathLst>
              </a:custGeom>
              <a:solidFill>
                <a:srgbClr val="000000">
                  <a:alpha val="3215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p28"/>
              <p:cNvSpPr/>
              <p:nvPr/>
            </p:nvSpPr>
            <p:spPr>
              <a:xfrm>
                <a:off x="1832225" y="2725091"/>
                <a:ext cx="278132" cy="427250"/>
              </a:xfrm>
              <a:custGeom>
                <a:rect b="b" l="l" r="r" t="t"/>
                <a:pathLst>
                  <a:path extrusionOk="0" h="19405" w="12628">
                    <a:moveTo>
                      <a:pt x="10214" y="4785"/>
                    </a:moveTo>
                    <a:cubicBezTo>
                      <a:pt x="10919" y="5100"/>
                      <a:pt x="11628" y="5404"/>
                      <a:pt x="12336" y="5705"/>
                    </a:cubicBezTo>
                    <a:cubicBezTo>
                      <a:pt x="12401" y="5705"/>
                      <a:pt x="12466" y="5726"/>
                      <a:pt x="12516" y="5726"/>
                    </a:cubicBezTo>
                    <a:cubicBezTo>
                      <a:pt x="12541" y="5726"/>
                      <a:pt x="12563" y="5721"/>
                      <a:pt x="12579" y="5705"/>
                    </a:cubicBezTo>
                    <a:cubicBezTo>
                      <a:pt x="12621" y="5663"/>
                      <a:pt x="12627" y="5549"/>
                      <a:pt x="12566" y="5549"/>
                    </a:cubicBezTo>
                    <a:cubicBezTo>
                      <a:pt x="12556" y="5549"/>
                      <a:pt x="12544" y="5552"/>
                      <a:pt x="12531" y="5558"/>
                    </a:cubicBezTo>
                    <a:lnTo>
                      <a:pt x="12336" y="5558"/>
                    </a:lnTo>
                    <a:cubicBezTo>
                      <a:pt x="12287" y="5120"/>
                      <a:pt x="11751" y="4925"/>
                      <a:pt x="11312" y="4876"/>
                    </a:cubicBezTo>
                    <a:cubicBezTo>
                      <a:pt x="10953" y="4837"/>
                      <a:pt x="10585" y="4802"/>
                      <a:pt x="10214" y="4785"/>
                    </a:cubicBezTo>
                    <a:close/>
                    <a:moveTo>
                      <a:pt x="2341" y="0"/>
                    </a:moveTo>
                    <a:lnTo>
                      <a:pt x="2341" y="0"/>
                    </a:lnTo>
                    <a:cubicBezTo>
                      <a:pt x="3755" y="3218"/>
                      <a:pt x="3852" y="6826"/>
                      <a:pt x="2633" y="10093"/>
                    </a:cubicBezTo>
                    <a:cubicBezTo>
                      <a:pt x="1463" y="13115"/>
                      <a:pt x="586" y="16236"/>
                      <a:pt x="1" y="19405"/>
                    </a:cubicBezTo>
                    <a:cubicBezTo>
                      <a:pt x="976" y="14773"/>
                      <a:pt x="2975" y="10434"/>
                      <a:pt x="5851" y="6728"/>
                    </a:cubicBezTo>
                    <a:cubicBezTo>
                      <a:pt x="6241" y="6192"/>
                      <a:pt x="6680" y="5753"/>
                      <a:pt x="7216" y="5363"/>
                    </a:cubicBezTo>
                    <a:cubicBezTo>
                      <a:pt x="7978" y="4906"/>
                      <a:pt x="8854" y="4773"/>
                      <a:pt x="9737" y="4773"/>
                    </a:cubicBezTo>
                    <a:cubicBezTo>
                      <a:pt x="9896" y="4773"/>
                      <a:pt x="10055" y="4777"/>
                      <a:pt x="10214" y="4785"/>
                    </a:cubicBezTo>
                    <a:lnTo>
                      <a:pt x="10214" y="4785"/>
                    </a:lnTo>
                    <a:cubicBezTo>
                      <a:pt x="7373" y="3515"/>
                      <a:pt x="4606" y="2071"/>
                      <a:pt x="2341" y="0"/>
                    </a:cubicBezTo>
                    <a:close/>
                  </a:path>
                </a:pathLst>
              </a:custGeom>
              <a:solidFill>
                <a:srgbClr val="000000">
                  <a:alpha val="3215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p28"/>
              <p:cNvSpPr/>
              <p:nvPr/>
            </p:nvSpPr>
            <p:spPr>
              <a:xfrm>
                <a:off x="1558410" y="2516365"/>
                <a:ext cx="325375" cy="297831"/>
              </a:xfrm>
              <a:custGeom>
                <a:rect b="b" l="l" r="r" t="t"/>
                <a:pathLst>
                  <a:path extrusionOk="0" h="13527" w="14773">
                    <a:moveTo>
                      <a:pt x="6508" y="0"/>
                    </a:moveTo>
                    <a:cubicBezTo>
                      <a:pt x="6419" y="0"/>
                      <a:pt x="6330" y="22"/>
                      <a:pt x="6241" y="70"/>
                    </a:cubicBezTo>
                    <a:cubicBezTo>
                      <a:pt x="3608" y="4166"/>
                      <a:pt x="1511" y="8603"/>
                      <a:pt x="0" y="13186"/>
                    </a:cubicBezTo>
                    <a:lnTo>
                      <a:pt x="146" y="13527"/>
                    </a:lnTo>
                    <a:cubicBezTo>
                      <a:pt x="634" y="11089"/>
                      <a:pt x="2048" y="8993"/>
                      <a:pt x="3462" y="6945"/>
                    </a:cubicBezTo>
                    <a:cubicBezTo>
                      <a:pt x="4388" y="5677"/>
                      <a:pt x="5509" y="4263"/>
                      <a:pt x="7021" y="4215"/>
                    </a:cubicBezTo>
                    <a:cubicBezTo>
                      <a:pt x="7996" y="4263"/>
                      <a:pt x="8873" y="4702"/>
                      <a:pt x="9507" y="5385"/>
                    </a:cubicBezTo>
                    <a:cubicBezTo>
                      <a:pt x="10141" y="6116"/>
                      <a:pt x="10677" y="6847"/>
                      <a:pt x="11116" y="7676"/>
                    </a:cubicBezTo>
                    <a:cubicBezTo>
                      <a:pt x="12189" y="9383"/>
                      <a:pt x="13408" y="10992"/>
                      <a:pt x="14773" y="12454"/>
                    </a:cubicBezTo>
                    <a:lnTo>
                      <a:pt x="12676" y="7189"/>
                    </a:lnTo>
                    <a:cubicBezTo>
                      <a:pt x="12238" y="5824"/>
                      <a:pt x="11555" y="4507"/>
                      <a:pt x="10629" y="3435"/>
                    </a:cubicBezTo>
                    <a:cubicBezTo>
                      <a:pt x="9702" y="2508"/>
                      <a:pt x="8483" y="1923"/>
                      <a:pt x="7703" y="948"/>
                    </a:cubicBezTo>
                    <a:cubicBezTo>
                      <a:pt x="7378" y="542"/>
                      <a:pt x="6952" y="0"/>
                      <a:pt x="6508" y="0"/>
                    </a:cubicBezTo>
                    <a:close/>
                  </a:path>
                </a:pathLst>
              </a:custGeom>
              <a:solidFill>
                <a:srgbClr val="000000">
                  <a:alpha val="3215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p28"/>
              <p:cNvSpPr/>
              <p:nvPr/>
            </p:nvSpPr>
            <p:spPr>
              <a:xfrm>
                <a:off x="1266314" y="1771425"/>
                <a:ext cx="605665" cy="957981"/>
              </a:xfrm>
              <a:custGeom>
                <a:rect b="b" l="l" r="r" t="t"/>
                <a:pathLst>
                  <a:path extrusionOk="0" h="43510" w="27499">
                    <a:moveTo>
                      <a:pt x="20158" y="0"/>
                    </a:moveTo>
                    <a:cubicBezTo>
                      <a:pt x="20072" y="0"/>
                      <a:pt x="19984" y="7"/>
                      <a:pt x="19893" y="20"/>
                    </a:cubicBezTo>
                    <a:cubicBezTo>
                      <a:pt x="17809" y="193"/>
                      <a:pt x="15840" y="1063"/>
                      <a:pt x="14333" y="2525"/>
                    </a:cubicBezTo>
                    <a:lnTo>
                      <a:pt x="14333" y="2525"/>
                    </a:lnTo>
                    <a:lnTo>
                      <a:pt x="15456" y="1336"/>
                    </a:lnTo>
                    <a:lnTo>
                      <a:pt x="15456" y="1336"/>
                    </a:lnTo>
                    <a:cubicBezTo>
                      <a:pt x="13945" y="2165"/>
                      <a:pt x="8630" y="5870"/>
                      <a:pt x="11556" y="7869"/>
                    </a:cubicBezTo>
                    <a:cubicBezTo>
                      <a:pt x="12144" y="8251"/>
                      <a:pt x="12856" y="8368"/>
                      <a:pt x="13585" y="8368"/>
                    </a:cubicBezTo>
                    <a:cubicBezTo>
                      <a:pt x="14065" y="8368"/>
                      <a:pt x="14553" y="8317"/>
                      <a:pt x="15017" y="8259"/>
                    </a:cubicBezTo>
                    <a:lnTo>
                      <a:pt x="15017" y="8259"/>
                    </a:lnTo>
                    <a:cubicBezTo>
                      <a:pt x="12336" y="9673"/>
                      <a:pt x="9995" y="11672"/>
                      <a:pt x="8143" y="14110"/>
                    </a:cubicBezTo>
                    <a:cubicBezTo>
                      <a:pt x="7997" y="14256"/>
                      <a:pt x="7899" y="14500"/>
                      <a:pt x="7899" y="14744"/>
                    </a:cubicBezTo>
                    <a:cubicBezTo>
                      <a:pt x="7997" y="15085"/>
                      <a:pt x="8435" y="15182"/>
                      <a:pt x="8777" y="15182"/>
                    </a:cubicBezTo>
                    <a:cubicBezTo>
                      <a:pt x="9277" y="15217"/>
                      <a:pt x="9778" y="15233"/>
                      <a:pt x="10279" y="15233"/>
                    </a:cubicBezTo>
                    <a:cubicBezTo>
                      <a:pt x="11192" y="15233"/>
                      <a:pt x="12105" y="15179"/>
                      <a:pt x="13018" y="15085"/>
                    </a:cubicBezTo>
                    <a:lnTo>
                      <a:pt x="13018" y="15085"/>
                    </a:lnTo>
                    <a:cubicBezTo>
                      <a:pt x="9849" y="16158"/>
                      <a:pt x="7460" y="18693"/>
                      <a:pt x="5169" y="21179"/>
                    </a:cubicBezTo>
                    <a:cubicBezTo>
                      <a:pt x="3852" y="22593"/>
                      <a:pt x="2438" y="24202"/>
                      <a:pt x="2390" y="26104"/>
                    </a:cubicBezTo>
                    <a:cubicBezTo>
                      <a:pt x="2731" y="26152"/>
                      <a:pt x="3075" y="26177"/>
                      <a:pt x="3420" y="26177"/>
                    </a:cubicBezTo>
                    <a:cubicBezTo>
                      <a:pt x="4453" y="26177"/>
                      <a:pt x="5486" y="25957"/>
                      <a:pt x="6436" y="25519"/>
                    </a:cubicBezTo>
                    <a:lnTo>
                      <a:pt x="6436" y="25519"/>
                    </a:lnTo>
                    <a:cubicBezTo>
                      <a:pt x="3267" y="26981"/>
                      <a:pt x="635" y="31613"/>
                      <a:pt x="2487" y="34928"/>
                    </a:cubicBezTo>
                    <a:cubicBezTo>
                      <a:pt x="1366" y="36245"/>
                      <a:pt x="342" y="37756"/>
                      <a:pt x="196" y="39463"/>
                    </a:cubicBezTo>
                    <a:cubicBezTo>
                      <a:pt x="1" y="41169"/>
                      <a:pt x="976" y="43070"/>
                      <a:pt x="2633" y="43509"/>
                    </a:cubicBezTo>
                    <a:cubicBezTo>
                      <a:pt x="6729" y="34343"/>
                      <a:pt x="18820" y="31125"/>
                      <a:pt x="23598" y="22252"/>
                    </a:cubicBezTo>
                    <a:cubicBezTo>
                      <a:pt x="27499" y="15036"/>
                      <a:pt x="25646" y="7187"/>
                      <a:pt x="21355" y="751"/>
                    </a:cubicBezTo>
                    <a:cubicBezTo>
                      <a:pt x="21258" y="507"/>
                      <a:pt x="21063" y="312"/>
                      <a:pt x="20819" y="117"/>
                    </a:cubicBezTo>
                    <a:cubicBezTo>
                      <a:pt x="20605" y="46"/>
                      <a:pt x="20391" y="0"/>
                      <a:pt x="20158" y="0"/>
                    </a:cubicBezTo>
                    <a:close/>
                  </a:path>
                </a:pathLst>
              </a:custGeom>
              <a:solidFill>
                <a:srgbClr val="AD010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 name="Google Shape;170;p28"/>
              <p:cNvSpPr/>
              <p:nvPr/>
            </p:nvSpPr>
            <p:spPr>
              <a:xfrm>
                <a:off x="1651818" y="1568952"/>
                <a:ext cx="211572" cy="867401"/>
              </a:xfrm>
              <a:custGeom>
                <a:rect b="b" l="l" r="r" t="t"/>
                <a:pathLst>
                  <a:path extrusionOk="0" h="39396" w="9606">
                    <a:moveTo>
                      <a:pt x="4096" y="1"/>
                    </a:moveTo>
                    <a:cubicBezTo>
                      <a:pt x="3965" y="676"/>
                      <a:pt x="3843" y="1366"/>
                      <a:pt x="3743" y="2062"/>
                    </a:cubicBezTo>
                    <a:lnTo>
                      <a:pt x="3743" y="2062"/>
                    </a:lnTo>
                    <a:cubicBezTo>
                      <a:pt x="3974" y="1779"/>
                      <a:pt x="4206" y="1499"/>
                      <a:pt x="4437" y="1220"/>
                    </a:cubicBezTo>
                    <a:lnTo>
                      <a:pt x="4096" y="1"/>
                    </a:lnTo>
                    <a:close/>
                    <a:moveTo>
                      <a:pt x="3743" y="2062"/>
                    </a:moveTo>
                    <a:cubicBezTo>
                      <a:pt x="2564" y="3509"/>
                      <a:pt x="1433" y="5024"/>
                      <a:pt x="781" y="6778"/>
                    </a:cubicBezTo>
                    <a:cubicBezTo>
                      <a:pt x="1" y="8874"/>
                      <a:pt x="50" y="11410"/>
                      <a:pt x="1366" y="13165"/>
                    </a:cubicBezTo>
                    <a:cubicBezTo>
                      <a:pt x="2243" y="14189"/>
                      <a:pt x="3462" y="14920"/>
                      <a:pt x="4047" y="16090"/>
                    </a:cubicBezTo>
                    <a:cubicBezTo>
                      <a:pt x="4486" y="17065"/>
                      <a:pt x="4681" y="18187"/>
                      <a:pt x="4632" y="19259"/>
                    </a:cubicBezTo>
                    <a:cubicBezTo>
                      <a:pt x="4584" y="26085"/>
                      <a:pt x="3560" y="32862"/>
                      <a:pt x="1561" y="39395"/>
                    </a:cubicBezTo>
                    <a:cubicBezTo>
                      <a:pt x="3755" y="36031"/>
                      <a:pt x="5559" y="32423"/>
                      <a:pt x="6924" y="28669"/>
                    </a:cubicBezTo>
                    <a:cubicBezTo>
                      <a:pt x="8728" y="23550"/>
                      <a:pt x="9606" y="17455"/>
                      <a:pt x="6583" y="12921"/>
                    </a:cubicBezTo>
                    <a:cubicBezTo>
                      <a:pt x="5998" y="12092"/>
                      <a:pt x="5315" y="11312"/>
                      <a:pt x="4779" y="10434"/>
                    </a:cubicBezTo>
                    <a:cubicBezTo>
                      <a:pt x="3322" y="7993"/>
                      <a:pt x="3328" y="4980"/>
                      <a:pt x="3743" y="2062"/>
                    </a:cubicBezTo>
                    <a:close/>
                  </a:path>
                </a:pathLst>
              </a:custGeom>
              <a:solidFill>
                <a:srgbClr val="000000">
                  <a:alpha val="3215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p28"/>
              <p:cNvSpPr/>
              <p:nvPr/>
            </p:nvSpPr>
            <p:spPr>
              <a:xfrm>
                <a:off x="1670077" y="885154"/>
                <a:ext cx="287801" cy="745006"/>
              </a:xfrm>
              <a:custGeom>
                <a:rect b="b" l="l" r="r" t="t"/>
                <a:pathLst>
                  <a:path extrusionOk="0" h="33837" w="13067">
                    <a:moveTo>
                      <a:pt x="6290" y="1"/>
                    </a:moveTo>
                    <a:cubicBezTo>
                      <a:pt x="5022" y="2536"/>
                      <a:pt x="2731" y="4437"/>
                      <a:pt x="1" y="5315"/>
                    </a:cubicBezTo>
                    <a:lnTo>
                      <a:pt x="488" y="5315"/>
                    </a:lnTo>
                    <a:cubicBezTo>
                      <a:pt x="2828" y="14627"/>
                      <a:pt x="3657" y="24232"/>
                      <a:pt x="2926" y="33837"/>
                    </a:cubicBezTo>
                    <a:cubicBezTo>
                      <a:pt x="4535" y="27694"/>
                      <a:pt x="8874" y="22672"/>
                      <a:pt x="13067" y="17894"/>
                    </a:cubicBezTo>
                    <a:cubicBezTo>
                      <a:pt x="8435" y="13408"/>
                      <a:pt x="10532" y="4925"/>
                      <a:pt x="6290" y="1"/>
                    </a:cubicBezTo>
                    <a:close/>
                  </a:path>
                </a:pathLst>
              </a:custGeom>
              <a:solidFill>
                <a:srgbClr val="004F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 name="Google Shape;172;p28"/>
              <p:cNvSpPr/>
              <p:nvPr/>
            </p:nvSpPr>
            <p:spPr>
              <a:xfrm>
                <a:off x="1515791" y="833634"/>
                <a:ext cx="263837" cy="163458"/>
              </a:xfrm>
              <a:custGeom>
                <a:rect b="b" l="l" r="r" t="t"/>
                <a:pathLst>
                  <a:path extrusionOk="0" h="7424" w="11979">
                    <a:moveTo>
                      <a:pt x="2764" y="1999"/>
                    </a:moveTo>
                    <a:lnTo>
                      <a:pt x="2764" y="1999"/>
                    </a:lnTo>
                    <a:cubicBezTo>
                      <a:pt x="2866" y="2045"/>
                      <a:pt x="2968" y="2064"/>
                      <a:pt x="3069" y="2064"/>
                    </a:cubicBezTo>
                    <a:cubicBezTo>
                      <a:pt x="3123" y="2064"/>
                      <a:pt x="3177" y="2058"/>
                      <a:pt x="3231" y="2049"/>
                    </a:cubicBezTo>
                    <a:lnTo>
                      <a:pt x="3231" y="2049"/>
                    </a:lnTo>
                    <a:lnTo>
                      <a:pt x="2764" y="1999"/>
                    </a:lnTo>
                    <a:close/>
                    <a:moveTo>
                      <a:pt x="9736" y="1"/>
                    </a:moveTo>
                    <a:cubicBezTo>
                      <a:pt x="8858" y="1"/>
                      <a:pt x="7981" y="147"/>
                      <a:pt x="7201" y="488"/>
                    </a:cubicBezTo>
                    <a:cubicBezTo>
                      <a:pt x="6079" y="732"/>
                      <a:pt x="5007" y="1171"/>
                      <a:pt x="4032" y="1707"/>
                    </a:cubicBezTo>
                    <a:cubicBezTo>
                      <a:pt x="3781" y="1832"/>
                      <a:pt x="3509" y="1998"/>
                      <a:pt x="3231" y="2049"/>
                    </a:cubicBezTo>
                    <a:lnTo>
                      <a:pt x="3231" y="2049"/>
                    </a:lnTo>
                    <a:lnTo>
                      <a:pt x="3690" y="2097"/>
                    </a:lnTo>
                    <a:cubicBezTo>
                      <a:pt x="3673" y="2097"/>
                      <a:pt x="3655" y="2097"/>
                      <a:pt x="3638" y="2097"/>
                    </a:cubicBezTo>
                    <a:cubicBezTo>
                      <a:pt x="804" y="2097"/>
                      <a:pt x="1" y="6053"/>
                      <a:pt x="2618" y="7168"/>
                    </a:cubicBezTo>
                    <a:cubicBezTo>
                      <a:pt x="3081" y="7338"/>
                      <a:pt x="3568" y="7423"/>
                      <a:pt x="4056" y="7423"/>
                    </a:cubicBezTo>
                    <a:cubicBezTo>
                      <a:pt x="4543" y="7423"/>
                      <a:pt x="5031" y="7338"/>
                      <a:pt x="5494" y="7168"/>
                    </a:cubicBezTo>
                    <a:cubicBezTo>
                      <a:pt x="7444" y="6582"/>
                      <a:pt x="9200" y="5559"/>
                      <a:pt x="10613" y="4145"/>
                    </a:cubicBezTo>
                    <a:cubicBezTo>
                      <a:pt x="11345" y="3413"/>
                      <a:pt x="11979" y="2487"/>
                      <a:pt x="11735" y="1512"/>
                    </a:cubicBezTo>
                    <a:cubicBezTo>
                      <a:pt x="11442" y="683"/>
                      <a:pt x="10662" y="49"/>
                      <a:pt x="9736" y="1"/>
                    </a:cubicBezTo>
                    <a:close/>
                  </a:path>
                </a:pathLst>
              </a:custGeom>
              <a:solidFill>
                <a:srgbClr val="004F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 name="Google Shape;173;p28"/>
              <p:cNvSpPr/>
              <p:nvPr/>
            </p:nvSpPr>
            <p:spPr>
              <a:xfrm>
                <a:off x="1728125" y="1233991"/>
                <a:ext cx="560255" cy="520205"/>
              </a:xfrm>
              <a:custGeom>
                <a:rect b="b" l="l" r="r" t="t"/>
                <a:pathLst>
                  <a:path extrusionOk="0" h="25494" w="27450">
                    <a:moveTo>
                      <a:pt x="20009" y="0"/>
                    </a:moveTo>
                    <a:cubicBezTo>
                      <a:pt x="18803" y="0"/>
                      <a:pt x="17583" y="192"/>
                      <a:pt x="16431" y="553"/>
                    </a:cubicBezTo>
                    <a:cubicBezTo>
                      <a:pt x="14432" y="1187"/>
                      <a:pt x="12482" y="2796"/>
                      <a:pt x="10873" y="4112"/>
                    </a:cubicBezTo>
                    <a:cubicBezTo>
                      <a:pt x="7363" y="6940"/>
                      <a:pt x="5510" y="11133"/>
                      <a:pt x="3950" y="15228"/>
                    </a:cubicBezTo>
                    <a:cubicBezTo>
                      <a:pt x="2780" y="18446"/>
                      <a:pt x="1" y="22444"/>
                      <a:pt x="4389" y="24930"/>
                    </a:cubicBezTo>
                    <a:cubicBezTo>
                      <a:pt x="5079" y="25321"/>
                      <a:pt x="5834" y="25494"/>
                      <a:pt x="6603" y="25494"/>
                    </a:cubicBezTo>
                    <a:cubicBezTo>
                      <a:pt x="8331" y="25494"/>
                      <a:pt x="10127" y="24619"/>
                      <a:pt x="11409" y="23370"/>
                    </a:cubicBezTo>
                    <a:cubicBezTo>
                      <a:pt x="13213" y="21518"/>
                      <a:pt x="14286" y="19080"/>
                      <a:pt x="15553" y="16886"/>
                    </a:cubicBezTo>
                    <a:cubicBezTo>
                      <a:pt x="17845" y="12985"/>
                      <a:pt x="21014" y="9621"/>
                      <a:pt x="24719" y="7135"/>
                    </a:cubicBezTo>
                    <a:cubicBezTo>
                      <a:pt x="25987" y="6306"/>
                      <a:pt x="27450" y="5185"/>
                      <a:pt x="27206" y="3722"/>
                    </a:cubicBezTo>
                    <a:cubicBezTo>
                      <a:pt x="27011" y="3039"/>
                      <a:pt x="26621" y="2454"/>
                      <a:pt x="26036" y="2064"/>
                    </a:cubicBezTo>
                    <a:cubicBezTo>
                      <a:pt x="24395" y="644"/>
                      <a:pt x="22223" y="0"/>
                      <a:pt x="20009" y="0"/>
                    </a:cubicBezTo>
                    <a:close/>
                  </a:path>
                </a:pathLst>
              </a:custGeom>
              <a:solidFill>
                <a:srgbClr val="FFFFFF">
                  <a:alpha val="3372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p28"/>
              <p:cNvSpPr/>
              <p:nvPr/>
            </p:nvSpPr>
            <p:spPr>
              <a:xfrm>
                <a:off x="1874116" y="1401509"/>
                <a:ext cx="407000" cy="745006"/>
              </a:xfrm>
              <a:custGeom>
                <a:rect b="b" l="l" r="r" t="t"/>
                <a:pathLst>
                  <a:path extrusionOk="0" h="33837" w="18479">
                    <a:moveTo>
                      <a:pt x="18478" y="0"/>
                    </a:moveTo>
                    <a:lnTo>
                      <a:pt x="18478" y="0"/>
                    </a:lnTo>
                    <a:cubicBezTo>
                      <a:pt x="18144" y="146"/>
                      <a:pt x="17830" y="310"/>
                      <a:pt x="17536" y="491"/>
                    </a:cubicBezTo>
                    <a:lnTo>
                      <a:pt x="17536" y="491"/>
                    </a:lnTo>
                    <a:cubicBezTo>
                      <a:pt x="17844" y="318"/>
                      <a:pt x="18159" y="154"/>
                      <a:pt x="18478" y="0"/>
                    </a:cubicBezTo>
                    <a:close/>
                    <a:moveTo>
                      <a:pt x="1185" y="17138"/>
                    </a:moveTo>
                    <a:cubicBezTo>
                      <a:pt x="848" y="17138"/>
                      <a:pt x="511" y="17221"/>
                      <a:pt x="195" y="17406"/>
                    </a:cubicBezTo>
                    <a:lnTo>
                      <a:pt x="0" y="17503"/>
                    </a:lnTo>
                    <a:cubicBezTo>
                      <a:pt x="531" y="17430"/>
                      <a:pt x="1050" y="17318"/>
                      <a:pt x="1553" y="17170"/>
                    </a:cubicBezTo>
                    <a:lnTo>
                      <a:pt x="1553" y="17170"/>
                    </a:lnTo>
                    <a:cubicBezTo>
                      <a:pt x="1431" y="17149"/>
                      <a:pt x="1308" y="17138"/>
                      <a:pt x="1185" y="17138"/>
                    </a:cubicBezTo>
                    <a:close/>
                    <a:moveTo>
                      <a:pt x="17536" y="491"/>
                    </a:moveTo>
                    <a:lnTo>
                      <a:pt x="17536" y="491"/>
                    </a:lnTo>
                    <a:cubicBezTo>
                      <a:pt x="15398" y="1694"/>
                      <a:pt x="13540" y="3367"/>
                      <a:pt x="12091" y="5412"/>
                    </a:cubicBezTo>
                    <a:cubicBezTo>
                      <a:pt x="10385" y="7655"/>
                      <a:pt x="9068" y="10141"/>
                      <a:pt x="7557" y="12530"/>
                    </a:cubicBezTo>
                    <a:cubicBezTo>
                      <a:pt x="6177" y="14803"/>
                      <a:pt x="4054" y="16434"/>
                      <a:pt x="1553" y="17170"/>
                    </a:cubicBezTo>
                    <a:lnTo>
                      <a:pt x="1553" y="17170"/>
                    </a:lnTo>
                    <a:cubicBezTo>
                      <a:pt x="2597" y="17350"/>
                      <a:pt x="3566" y="18270"/>
                      <a:pt x="3803" y="19356"/>
                    </a:cubicBezTo>
                    <a:cubicBezTo>
                      <a:pt x="4144" y="20916"/>
                      <a:pt x="3364" y="22525"/>
                      <a:pt x="2292" y="23695"/>
                    </a:cubicBezTo>
                    <a:cubicBezTo>
                      <a:pt x="2490" y="23559"/>
                      <a:pt x="2699" y="23500"/>
                      <a:pt x="2910" y="23500"/>
                    </a:cubicBezTo>
                    <a:cubicBezTo>
                      <a:pt x="3685" y="23500"/>
                      <a:pt x="4482" y="24304"/>
                      <a:pt x="4827" y="25109"/>
                    </a:cubicBezTo>
                    <a:cubicBezTo>
                      <a:pt x="5997" y="28083"/>
                      <a:pt x="4486" y="31447"/>
                      <a:pt x="2438" y="33836"/>
                    </a:cubicBezTo>
                    <a:cubicBezTo>
                      <a:pt x="4583" y="33105"/>
                      <a:pt x="6143" y="31252"/>
                      <a:pt x="7557" y="29497"/>
                    </a:cubicBezTo>
                    <a:cubicBezTo>
                      <a:pt x="10824" y="25450"/>
                      <a:pt x="14090" y="21355"/>
                      <a:pt x="16821" y="16918"/>
                    </a:cubicBezTo>
                    <a:cubicBezTo>
                      <a:pt x="14822" y="15455"/>
                      <a:pt x="13798" y="12920"/>
                      <a:pt x="13603" y="10434"/>
                    </a:cubicBezTo>
                    <a:cubicBezTo>
                      <a:pt x="13379" y="6803"/>
                      <a:pt x="14185" y="2555"/>
                      <a:pt x="17536" y="491"/>
                    </a:cubicBezTo>
                    <a:close/>
                  </a:path>
                </a:pathLst>
              </a:custGeom>
              <a:solidFill>
                <a:srgbClr val="CA422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p28"/>
              <p:cNvSpPr/>
              <p:nvPr/>
            </p:nvSpPr>
            <p:spPr>
              <a:xfrm>
                <a:off x="2255325" y="1395058"/>
                <a:ext cx="724843" cy="449003"/>
              </a:xfrm>
              <a:custGeom>
                <a:rect b="b" l="l" r="r" t="t"/>
                <a:pathLst>
                  <a:path extrusionOk="0" h="20393" w="32910">
                    <a:moveTo>
                      <a:pt x="31008" y="0"/>
                    </a:moveTo>
                    <a:lnTo>
                      <a:pt x="11165" y="7655"/>
                    </a:lnTo>
                    <a:cubicBezTo>
                      <a:pt x="9761" y="8224"/>
                      <a:pt x="6262" y="10358"/>
                      <a:pt x="3997" y="10358"/>
                    </a:cubicBezTo>
                    <a:cubicBezTo>
                      <a:pt x="3351" y="10358"/>
                      <a:pt x="2806" y="10184"/>
                      <a:pt x="2438" y="9752"/>
                    </a:cubicBezTo>
                    <a:cubicBezTo>
                      <a:pt x="1853" y="9020"/>
                      <a:pt x="1658" y="8045"/>
                      <a:pt x="1853" y="7070"/>
                    </a:cubicBezTo>
                    <a:cubicBezTo>
                      <a:pt x="1999" y="6144"/>
                      <a:pt x="2389" y="5266"/>
                      <a:pt x="2584" y="4340"/>
                    </a:cubicBezTo>
                    <a:lnTo>
                      <a:pt x="2584" y="4340"/>
                    </a:lnTo>
                    <a:cubicBezTo>
                      <a:pt x="878" y="6339"/>
                      <a:pt x="0" y="8874"/>
                      <a:pt x="49" y="11458"/>
                    </a:cubicBezTo>
                    <a:cubicBezTo>
                      <a:pt x="146" y="15553"/>
                      <a:pt x="2633" y="19454"/>
                      <a:pt x="6826" y="20283"/>
                    </a:cubicBezTo>
                    <a:cubicBezTo>
                      <a:pt x="7094" y="20356"/>
                      <a:pt x="7374" y="20392"/>
                      <a:pt x="7655" y="20392"/>
                    </a:cubicBezTo>
                    <a:cubicBezTo>
                      <a:pt x="7935" y="20392"/>
                      <a:pt x="8215" y="20356"/>
                      <a:pt x="8483" y="20283"/>
                    </a:cubicBezTo>
                    <a:cubicBezTo>
                      <a:pt x="9264" y="19990"/>
                      <a:pt x="9946" y="19503"/>
                      <a:pt x="10434" y="18869"/>
                    </a:cubicBezTo>
                    <a:cubicBezTo>
                      <a:pt x="16772" y="12384"/>
                      <a:pt x="24134" y="6290"/>
                      <a:pt x="32910" y="4193"/>
                    </a:cubicBezTo>
                    <a:cubicBezTo>
                      <a:pt x="31837" y="3072"/>
                      <a:pt x="31155" y="1609"/>
                      <a:pt x="31008" y="0"/>
                    </a:cubicBezTo>
                    <a:close/>
                  </a:path>
                </a:pathLst>
              </a:custGeom>
              <a:solidFill>
                <a:srgbClr val="CA422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 name="Google Shape;176;p28"/>
              <p:cNvSpPr/>
              <p:nvPr/>
            </p:nvSpPr>
            <p:spPr>
              <a:xfrm>
                <a:off x="2259620" y="1661271"/>
                <a:ext cx="355461" cy="383787"/>
              </a:xfrm>
              <a:custGeom>
                <a:rect b="b" l="l" r="r" t="t"/>
                <a:pathLst>
                  <a:path extrusionOk="0" h="17431" w="16139">
                    <a:moveTo>
                      <a:pt x="0" y="1"/>
                    </a:moveTo>
                    <a:cubicBezTo>
                      <a:pt x="24" y="133"/>
                      <a:pt x="50" y="264"/>
                      <a:pt x="79" y="395"/>
                    </a:cubicBezTo>
                    <a:lnTo>
                      <a:pt x="79" y="395"/>
                    </a:lnTo>
                    <a:cubicBezTo>
                      <a:pt x="52" y="263"/>
                      <a:pt x="26" y="132"/>
                      <a:pt x="0" y="1"/>
                    </a:cubicBezTo>
                    <a:close/>
                    <a:moveTo>
                      <a:pt x="79" y="395"/>
                    </a:moveTo>
                    <a:cubicBezTo>
                      <a:pt x="389" y="1965"/>
                      <a:pt x="685" y="3550"/>
                      <a:pt x="985" y="5130"/>
                    </a:cubicBezTo>
                    <a:lnTo>
                      <a:pt x="985" y="5130"/>
                    </a:lnTo>
                    <a:cubicBezTo>
                      <a:pt x="1393" y="7554"/>
                      <a:pt x="1855" y="9999"/>
                      <a:pt x="2974" y="12238"/>
                    </a:cubicBezTo>
                    <a:cubicBezTo>
                      <a:pt x="4144" y="14627"/>
                      <a:pt x="6241" y="16724"/>
                      <a:pt x="8825" y="17358"/>
                    </a:cubicBezTo>
                    <a:cubicBezTo>
                      <a:pt x="8995" y="17406"/>
                      <a:pt x="9166" y="17431"/>
                      <a:pt x="9337" y="17431"/>
                    </a:cubicBezTo>
                    <a:cubicBezTo>
                      <a:pt x="9507" y="17431"/>
                      <a:pt x="9678" y="17406"/>
                      <a:pt x="9849" y="17358"/>
                    </a:cubicBezTo>
                    <a:cubicBezTo>
                      <a:pt x="10190" y="17163"/>
                      <a:pt x="10531" y="16919"/>
                      <a:pt x="10775" y="16578"/>
                    </a:cubicBezTo>
                    <a:cubicBezTo>
                      <a:pt x="14237" y="12287"/>
                      <a:pt x="16089" y="6973"/>
                      <a:pt x="16138" y="1512"/>
                    </a:cubicBezTo>
                    <a:lnTo>
                      <a:pt x="16138" y="1512"/>
                    </a:lnTo>
                    <a:lnTo>
                      <a:pt x="11750" y="5998"/>
                    </a:lnTo>
                    <a:cubicBezTo>
                      <a:pt x="11068" y="6875"/>
                      <a:pt x="10190" y="7558"/>
                      <a:pt x="9166" y="7997"/>
                    </a:cubicBezTo>
                    <a:cubicBezTo>
                      <a:pt x="8718" y="8169"/>
                      <a:pt x="8256" y="8247"/>
                      <a:pt x="7792" y="8247"/>
                    </a:cubicBezTo>
                    <a:cubicBezTo>
                      <a:pt x="6286" y="8247"/>
                      <a:pt x="4752" y="7431"/>
                      <a:pt x="3559" y="6388"/>
                    </a:cubicBezTo>
                    <a:cubicBezTo>
                      <a:pt x="1807" y="4820"/>
                      <a:pt x="578" y="2684"/>
                      <a:pt x="79" y="395"/>
                    </a:cubicBezTo>
                    <a:close/>
                  </a:path>
                </a:pathLst>
              </a:custGeom>
              <a:solidFill>
                <a:srgbClr val="000000">
                  <a:alpha val="3215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p28"/>
              <p:cNvSpPr/>
              <p:nvPr/>
            </p:nvSpPr>
            <p:spPr>
              <a:xfrm>
                <a:off x="1912770" y="1778294"/>
                <a:ext cx="332908" cy="483064"/>
              </a:xfrm>
              <a:custGeom>
                <a:rect b="b" l="l" r="r" t="t"/>
                <a:pathLst>
                  <a:path extrusionOk="0" h="21940" w="15115">
                    <a:moveTo>
                      <a:pt x="15114" y="1073"/>
                    </a:moveTo>
                    <a:cubicBezTo>
                      <a:pt x="14608" y="1816"/>
                      <a:pt x="14119" y="2570"/>
                      <a:pt x="13648" y="3336"/>
                    </a:cubicBezTo>
                    <a:lnTo>
                      <a:pt x="13648" y="3336"/>
                    </a:lnTo>
                    <a:cubicBezTo>
                      <a:pt x="13582" y="3463"/>
                      <a:pt x="13515" y="3590"/>
                      <a:pt x="13447" y="3716"/>
                    </a:cubicBezTo>
                    <a:lnTo>
                      <a:pt x="13447" y="3716"/>
                    </a:lnTo>
                    <a:lnTo>
                      <a:pt x="15114" y="1073"/>
                    </a:lnTo>
                    <a:close/>
                    <a:moveTo>
                      <a:pt x="15066" y="0"/>
                    </a:moveTo>
                    <a:lnTo>
                      <a:pt x="15066" y="0"/>
                    </a:lnTo>
                    <a:cubicBezTo>
                      <a:pt x="14285" y="1512"/>
                      <a:pt x="13359" y="2974"/>
                      <a:pt x="12335" y="4339"/>
                    </a:cubicBezTo>
                    <a:lnTo>
                      <a:pt x="0" y="21257"/>
                    </a:lnTo>
                    <a:cubicBezTo>
                      <a:pt x="1377" y="21131"/>
                      <a:pt x="2759" y="21066"/>
                      <a:pt x="4141" y="21066"/>
                    </a:cubicBezTo>
                    <a:cubicBezTo>
                      <a:pt x="7017" y="21066"/>
                      <a:pt x="9893" y="21347"/>
                      <a:pt x="12725" y="21940"/>
                    </a:cubicBezTo>
                    <a:cubicBezTo>
                      <a:pt x="11263" y="20770"/>
                      <a:pt x="9069" y="20672"/>
                      <a:pt x="8094" y="19063"/>
                    </a:cubicBezTo>
                    <a:cubicBezTo>
                      <a:pt x="7362" y="17845"/>
                      <a:pt x="7752" y="16284"/>
                      <a:pt x="8191" y="14968"/>
                    </a:cubicBezTo>
                    <a:cubicBezTo>
                      <a:pt x="9291" y="11701"/>
                      <a:pt x="10691" y="8542"/>
                      <a:pt x="12362" y="5533"/>
                    </a:cubicBezTo>
                    <a:lnTo>
                      <a:pt x="12362" y="5533"/>
                    </a:lnTo>
                    <a:cubicBezTo>
                      <a:pt x="12752" y="4941"/>
                      <a:pt x="13114" y="4335"/>
                      <a:pt x="13447" y="3716"/>
                    </a:cubicBezTo>
                    <a:lnTo>
                      <a:pt x="13447" y="3716"/>
                    </a:lnTo>
                    <a:lnTo>
                      <a:pt x="12921" y="4551"/>
                    </a:lnTo>
                    <a:lnTo>
                      <a:pt x="12921" y="4551"/>
                    </a:lnTo>
                    <a:cubicBezTo>
                      <a:pt x="13158" y="4143"/>
                      <a:pt x="13400" y="3738"/>
                      <a:pt x="13648" y="3336"/>
                    </a:cubicBezTo>
                    <a:lnTo>
                      <a:pt x="13648" y="3336"/>
                    </a:lnTo>
                    <a:cubicBezTo>
                      <a:pt x="14205" y="2256"/>
                      <a:pt x="14677" y="1140"/>
                      <a:pt x="15066" y="0"/>
                    </a:cubicBezTo>
                    <a:close/>
                  </a:path>
                </a:pathLst>
              </a:custGeom>
              <a:solidFill>
                <a:srgbClr val="CA422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 name="Google Shape;178;p28"/>
              <p:cNvSpPr/>
              <p:nvPr/>
            </p:nvSpPr>
            <p:spPr>
              <a:xfrm>
                <a:off x="1714831" y="1615123"/>
                <a:ext cx="218356" cy="280723"/>
              </a:xfrm>
              <a:custGeom>
                <a:rect b="b" l="l" r="r" t="t"/>
                <a:pathLst>
                  <a:path extrusionOk="0" h="12750" w="9914">
                    <a:moveTo>
                      <a:pt x="1284" y="0"/>
                    </a:moveTo>
                    <a:cubicBezTo>
                      <a:pt x="1100" y="867"/>
                      <a:pt x="1001" y="1747"/>
                      <a:pt x="979" y="2634"/>
                    </a:cubicBezTo>
                    <a:lnTo>
                      <a:pt x="979" y="2634"/>
                    </a:lnTo>
                    <a:cubicBezTo>
                      <a:pt x="1" y="6343"/>
                      <a:pt x="1725" y="10341"/>
                      <a:pt x="5233" y="12140"/>
                    </a:cubicBezTo>
                    <a:cubicBezTo>
                      <a:pt x="5883" y="12547"/>
                      <a:pt x="6669" y="12750"/>
                      <a:pt x="7449" y="12750"/>
                    </a:cubicBezTo>
                    <a:cubicBezTo>
                      <a:pt x="7604" y="12750"/>
                      <a:pt x="7760" y="12742"/>
                      <a:pt x="7915" y="12725"/>
                    </a:cubicBezTo>
                    <a:cubicBezTo>
                      <a:pt x="8841" y="12579"/>
                      <a:pt x="9621" y="11897"/>
                      <a:pt x="9865" y="10970"/>
                    </a:cubicBezTo>
                    <a:cubicBezTo>
                      <a:pt x="9914" y="9995"/>
                      <a:pt x="9377" y="9020"/>
                      <a:pt x="8500" y="8532"/>
                    </a:cubicBezTo>
                    <a:cubicBezTo>
                      <a:pt x="7671" y="8045"/>
                      <a:pt x="6793" y="7655"/>
                      <a:pt x="5867" y="7265"/>
                    </a:cubicBezTo>
                    <a:cubicBezTo>
                      <a:pt x="3137" y="5900"/>
                      <a:pt x="1381" y="3072"/>
                      <a:pt x="1284" y="0"/>
                    </a:cubicBezTo>
                    <a:close/>
                  </a:path>
                </a:pathLst>
              </a:custGeom>
              <a:solidFill>
                <a:srgbClr val="FFFFFF">
                  <a:alpha val="3372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 name="Google Shape;179;p28"/>
              <p:cNvSpPr/>
              <p:nvPr/>
            </p:nvSpPr>
            <p:spPr>
              <a:xfrm>
                <a:off x="1826851" y="1946816"/>
                <a:ext cx="143933" cy="154717"/>
              </a:xfrm>
              <a:custGeom>
                <a:rect b="b" l="l" r="r" t="t"/>
                <a:pathLst>
                  <a:path extrusionOk="0" h="7027" w="6535">
                    <a:moveTo>
                      <a:pt x="147" y="1"/>
                    </a:moveTo>
                    <a:cubicBezTo>
                      <a:pt x="1" y="488"/>
                      <a:pt x="50" y="976"/>
                      <a:pt x="147" y="1415"/>
                    </a:cubicBezTo>
                    <a:lnTo>
                      <a:pt x="732" y="488"/>
                    </a:lnTo>
                    <a:lnTo>
                      <a:pt x="732" y="488"/>
                    </a:lnTo>
                    <a:cubicBezTo>
                      <a:pt x="488" y="1853"/>
                      <a:pt x="196" y="3267"/>
                      <a:pt x="586" y="4584"/>
                    </a:cubicBezTo>
                    <a:cubicBezTo>
                      <a:pt x="914" y="5850"/>
                      <a:pt x="2055" y="7027"/>
                      <a:pt x="3401" y="7027"/>
                    </a:cubicBezTo>
                    <a:cubicBezTo>
                      <a:pt x="3454" y="7027"/>
                      <a:pt x="3507" y="7025"/>
                      <a:pt x="3560" y="7021"/>
                    </a:cubicBezTo>
                    <a:cubicBezTo>
                      <a:pt x="4730" y="6924"/>
                      <a:pt x="5656" y="5900"/>
                      <a:pt x="6095" y="4779"/>
                    </a:cubicBezTo>
                    <a:cubicBezTo>
                      <a:pt x="6436" y="4145"/>
                      <a:pt x="6534" y="3365"/>
                      <a:pt x="6436" y="2633"/>
                    </a:cubicBezTo>
                    <a:cubicBezTo>
                      <a:pt x="6339" y="1902"/>
                      <a:pt x="5851" y="1268"/>
                      <a:pt x="5169" y="976"/>
                    </a:cubicBezTo>
                    <a:cubicBezTo>
                      <a:pt x="4779" y="878"/>
                      <a:pt x="4389" y="830"/>
                      <a:pt x="3999" y="830"/>
                    </a:cubicBezTo>
                    <a:cubicBezTo>
                      <a:pt x="2682" y="732"/>
                      <a:pt x="1366" y="488"/>
                      <a:pt x="147" y="1"/>
                    </a:cubicBezTo>
                    <a:close/>
                  </a:path>
                </a:pathLst>
              </a:custGeom>
              <a:solidFill>
                <a:srgbClr val="FFFFFF">
                  <a:alpha val="3372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 name="Google Shape;180;p28"/>
              <p:cNvSpPr/>
              <p:nvPr/>
            </p:nvSpPr>
            <p:spPr>
              <a:xfrm>
                <a:off x="2087803" y="893741"/>
                <a:ext cx="282427" cy="362364"/>
              </a:xfrm>
              <a:custGeom>
                <a:rect b="b" l="l" r="r" t="t"/>
                <a:pathLst>
                  <a:path extrusionOk="0" h="16458" w="12823">
                    <a:moveTo>
                      <a:pt x="1853" y="1561"/>
                    </a:moveTo>
                    <a:lnTo>
                      <a:pt x="1853" y="1853"/>
                    </a:lnTo>
                    <a:lnTo>
                      <a:pt x="2684" y="2110"/>
                    </a:lnTo>
                    <a:lnTo>
                      <a:pt x="2684" y="2110"/>
                    </a:lnTo>
                    <a:cubicBezTo>
                      <a:pt x="2388" y="1972"/>
                      <a:pt x="2107" y="1789"/>
                      <a:pt x="1853" y="1561"/>
                    </a:cubicBezTo>
                    <a:close/>
                    <a:moveTo>
                      <a:pt x="2684" y="2110"/>
                    </a:moveTo>
                    <a:lnTo>
                      <a:pt x="2684" y="2110"/>
                    </a:lnTo>
                    <a:cubicBezTo>
                      <a:pt x="2963" y="2240"/>
                      <a:pt x="3256" y="2330"/>
                      <a:pt x="3556" y="2380"/>
                    </a:cubicBezTo>
                    <a:lnTo>
                      <a:pt x="3556" y="2380"/>
                    </a:lnTo>
                    <a:lnTo>
                      <a:pt x="2684" y="2110"/>
                    </a:lnTo>
                    <a:close/>
                    <a:moveTo>
                      <a:pt x="7947" y="1"/>
                    </a:moveTo>
                    <a:cubicBezTo>
                      <a:pt x="7314" y="1025"/>
                      <a:pt x="6338" y="1853"/>
                      <a:pt x="5217" y="2244"/>
                    </a:cubicBezTo>
                    <a:cubicBezTo>
                      <a:pt x="4853" y="2365"/>
                      <a:pt x="4479" y="2425"/>
                      <a:pt x="4109" y="2425"/>
                    </a:cubicBezTo>
                    <a:cubicBezTo>
                      <a:pt x="3923" y="2425"/>
                      <a:pt x="3738" y="2410"/>
                      <a:pt x="3556" y="2380"/>
                    </a:cubicBezTo>
                    <a:lnTo>
                      <a:pt x="3556" y="2380"/>
                    </a:lnTo>
                    <a:lnTo>
                      <a:pt x="4535" y="2682"/>
                    </a:lnTo>
                    <a:cubicBezTo>
                      <a:pt x="4681" y="2682"/>
                      <a:pt x="4827" y="2780"/>
                      <a:pt x="4973" y="2877"/>
                    </a:cubicBezTo>
                    <a:cubicBezTo>
                      <a:pt x="5168" y="3072"/>
                      <a:pt x="5266" y="3316"/>
                      <a:pt x="5266" y="3560"/>
                    </a:cubicBezTo>
                    <a:cubicBezTo>
                      <a:pt x="5802" y="6875"/>
                      <a:pt x="6729" y="10142"/>
                      <a:pt x="8045" y="13213"/>
                    </a:cubicBezTo>
                    <a:cubicBezTo>
                      <a:pt x="7119" y="14432"/>
                      <a:pt x="5753" y="15212"/>
                      <a:pt x="4291" y="15359"/>
                    </a:cubicBezTo>
                    <a:cubicBezTo>
                      <a:pt x="4203" y="15364"/>
                      <a:pt x="4116" y="15367"/>
                      <a:pt x="4029" y="15367"/>
                    </a:cubicBezTo>
                    <a:cubicBezTo>
                      <a:pt x="2569" y="15367"/>
                      <a:pt x="1227" y="14602"/>
                      <a:pt x="537" y="13360"/>
                    </a:cubicBezTo>
                    <a:lnTo>
                      <a:pt x="537" y="13360"/>
                    </a:lnTo>
                    <a:cubicBezTo>
                      <a:pt x="0" y="14432"/>
                      <a:pt x="829" y="15797"/>
                      <a:pt x="1951" y="16236"/>
                    </a:cubicBezTo>
                    <a:cubicBezTo>
                      <a:pt x="2355" y="16395"/>
                      <a:pt x="2779" y="16458"/>
                      <a:pt x="3207" y="16458"/>
                    </a:cubicBezTo>
                    <a:cubicBezTo>
                      <a:pt x="3967" y="16458"/>
                      <a:pt x="4744" y="16259"/>
                      <a:pt x="5461" y="16041"/>
                    </a:cubicBezTo>
                    <a:cubicBezTo>
                      <a:pt x="8094" y="15261"/>
                      <a:pt x="10580" y="14091"/>
                      <a:pt x="12823" y="12580"/>
                    </a:cubicBezTo>
                    <a:cubicBezTo>
                      <a:pt x="9898" y="9021"/>
                      <a:pt x="8191" y="4584"/>
                      <a:pt x="7947" y="1"/>
                    </a:cubicBezTo>
                    <a:close/>
                  </a:path>
                </a:pathLst>
              </a:custGeom>
              <a:solidFill>
                <a:srgbClr val="CA422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p28"/>
              <p:cNvSpPr/>
              <p:nvPr/>
            </p:nvSpPr>
            <p:spPr>
              <a:xfrm>
                <a:off x="2400293" y="1003234"/>
                <a:ext cx="107394" cy="165351"/>
              </a:xfrm>
              <a:custGeom>
                <a:rect b="b" l="l" r="r" t="t"/>
                <a:pathLst>
                  <a:path extrusionOk="0" h="7510" w="4876">
                    <a:moveTo>
                      <a:pt x="2194" y="732"/>
                    </a:moveTo>
                    <a:lnTo>
                      <a:pt x="2145" y="781"/>
                    </a:lnTo>
                    <a:cubicBezTo>
                      <a:pt x="2160" y="772"/>
                      <a:pt x="2176" y="763"/>
                      <a:pt x="2191" y="754"/>
                    </a:cubicBezTo>
                    <a:lnTo>
                      <a:pt x="2191" y="754"/>
                    </a:lnTo>
                    <a:cubicBezTo>
                      <a:pt x="2192" y="747"/>
                      <a:pt x="2193" y="740"/>
                      <a:pt x="2194" y="732"/>
                    </a:cubicBezTo>
                    <a:close/>
                    <a:moveTo>
                      <a:pt x="4876" y="1"/>
                    </a:moveTo>
                    <a:cubicBezTo>
                      <a:pt x="3918" y="1"/>
                      <a:pt x="3008" y="283"/>
                      <a:pt x="2191" y="754"/>
                    </a:cubicBezTo>
                    <a:lnTo>
                      <a:pt x="2191" y="754"/>
                    </a:lnTo>
                    <a:cubicBezTo>
                      <a:pt x="1848" y="3135"/>
                      <a:pt x="1118" y="5419"/>
                      <a:pt x="0" y="7509"/>
                    </a:cubicBezTo>
                    <a:cubicBezTo>
                      <a:pt x="1316" y="7265"/>
                      <a:pt x="2584" y="6827"/>
                      <a:pt x="3754" y="6144"/>
                    </a:cubicBezTo>
                    <a:cubicBezTo>
                      <a:pt x="3852" y="6046"/>
                      <a:pt x="3949" y="5949"/>
                      <a:pt x="4047" y="5851"/>
                    </a:cubicBezTo>
                    <a:cubicBezTo>
                      <a:pt x="4095" y="5705"/>
                      <a:pt x="4095" y="5510"/>
                      <a:pt x="4095" y="5364"/>
                    </a:cubicBezTo>
                    <a:cubicBezTo>
                      <a:pt x="3900" y="3511"/>
                      <a:pt x="4144" y="1707"/>
                      <a:pt x="4876" y="1"/>
                    </a:cubicBezTo>
                    <a:close/>
                  </a:path>
                </a:pathLst>
              </a:custGeom>
              <a:solidFill>
                <a:srgbClr val="CA422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28"/>
              <p:cNvSpPr/>
              <p:nvPr/>
            </p:nvSpPr>
            <p:spPr>
              <a:xfrm>
                <a:off x="2597329" y="1098790"/>
                <a:ext cx="149814" cy="193226"/>
              </a:xfrm>
              <a:custGeom>
                <a:rect b="b" l="l" r="r" t="t"/>
                <a:pathLst>
                  <a:path extrusionOk="0" h="8776" w="6802">
                    <a:moveTo>
                      <a:pt x="4169" y="0"/>
                    </a:moveTo>
                    <a:cubicBezTo>
                      <a:pt x="3329" y="1961"/>
                      <a:pt x="1997" y="3653"/>
                      <a:pt x="345" y="4906"/>
                    </a:cubicBezTo>
                    <a:lnTo>
                      <a:pt x="345" y="4906"/>
                    </a:lnTo>
                    <a:cubicBezTo>
                      <a:pt x="292" y="4870"/>
                      <a:pt x="210" y="4851"/>
                      <a:pt x="141" y="4851"/>
                    </a:cubicBezTo>
                    <a:cubicBezTo>
                      <a:pt x="62" y="4851"/>
                      <a:pt x="1" y="4876"/>
                      <a:pt x="25" y="4924"/>
                    </a:cubicBezTo>
                    <a:lnTo>
                      <a:pt x="122" y="5071"/>
                    </a:lnTo>
                    <a:cubicBezTo>
                      <a:pt x="197" y="5017"/>
                      <a:pt x="271" y="4962"/>
                      <a:pt x="345" y="4906"/>
                    </a:cubicBezTo>
                    <a:lnTo>
                      <a:pt x="345" y="4906"/>
                    </a:lnTo>
                    <a:cubicBezTo>
                      <a:pt x="353" y="4912"/>
                      <a:pt x="360" y="4918"/>
                      <a:pt x="366" y="4924"/>
                    </a:cubicBezTo>
                    <a:cubicBezTo>
                      <a:pt x="1634" y="6094"/>
                      <a:pt x="2707" y="7362"/>
                      <a:pt x="3730" y="8776"/>
                    </a:cubicBezTo>
                    <a:cubicBezTo>
                      <a:pt x="3292" y="6046"/>
                      <a:pt x="4510" y="3315"/>
                      <a:pt x="6802" y="1853"/>
                    </a:cubicBezTo>
                    <a:cubicBezTo>
                      <a:pt x="5778" y="1463"/>
                      <a:pt x="4852" y="829"/>
                      <a:pt x="4169" y="0"/>
                    </a:cubicBezTo>
                    <a:close/>
                  </a:path>
                </a:pathLst>
              </a:custGeom>
              <a:solidFill>
                <a:srgbClr val="CA422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p28"/>
              <p:cNvSpPr/>
              <p:nvPr/>
            </p:nvSpPr>
            <p:spPr>
              <a:xfrm>
                <a:off x="2964970" y="1318063"/>
                <a:ext cx="88232" cy="139525"/>
              </a:xfrm>
              <a:custGeom>
                <a:rect b="b" l="l" r="r" t="t"/>
                <a:pathLst>
                  <a:path extrusionOk="0" h="6337" w="4006">
                    <a:moveTo>
                      <a:pt x="2162" y="0"/>
                    </a:moveTo>
                    <a:cubicBezTo>
                      <a:pt x="1473" y="0"/>
                      <a:pt x="825" y="402"/>
                      <a:pt x="561" y="1093"/>
                    </a:cubicBezTo>
                    <a:lnTo>
                      <a:pt x="561" y="1093"/>
                    </a:lnTo>
                    <a:cubicBezTo>
                      <a:pt x="168" y="1736"/>
                      <a:pt x="0" y="2534"/>
                      <a:pt x="56" y="3205"/>
                    </a:cubicBezTo>
                    <a:cubicBezTo>
                      <a:pt x="150" y="4187"/>
                      <a:pt x="647" y="6337"/>
                      <a:pt x="1979" y="6337"/>
                    </a:cubicBezTo>
                    <a:cubicBezTo>
                      <a:pt x="2036" y="6337"/>
                      <a:pt x="2093" y="6333"/>
                      <a:pt x="2152" y="6325"/>
                    </a:cubicBezTo>
                    <a:cubicBezTo>
                      <a:pt x="2884" y="6228"/>
                      <a:pt x="3274" y="5448"/>
                      <a:pt x="3518" y="4765"/>
                    </a:cubicBezTo>
                    <a:cubicBezTo>
                      <a:pt x="3664" y="4180"/>
                      <a:pt x="3810" y="3595"/>
                      <a:pt x="3859" y="3010"/>
                    </a:cubicBezTo>
                    <a:cubicBezTo>
                      <a:pt x="4005" y="2035"/>
                      <a:pt x="3908" y="865"/>
                      <a:pt x="3128" y="280"/>
                    </a:cubicBezTo>
                    <a:cubicBezTo>
                      <a:pt x="2820" y="89"/>
                      <a:pt x="2486" y="0"/>
                      <a:pt x="2162" y="0"/>
                    </a:cubicBezTo>
                    <a:close/>
                  </a:path>
                </a:pathLst>
              </a:custGeom>
              <a:solidFill>
                <a:srgbClr val="CA422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p28"/>
              <p:cNvSpPr/>
              <p:nvPr/>
            </p:nvSpPr>
            <p:spPr>
              <a:xfrm>
                <a:off x="2527003" y="1826601"/>
                <a:ext cx="355461" cy="531877"/>
              </a:xfrm>
              <a:custGeom>
                <a:rect b="b" l="l" r="r" t="t"/>
                <a:pathLst>
                  <a:path extrusionOk="0" h="24157" w="16139">
                    <a:moveTo>
                      <a:pt x="3120" y="0"/>
                    </a:moveTo>
                    <a:cubicBezTo>
                      <a:pt x="1219" y="6046"/>
                      <a:pt x="195" y="12335"/>
                      <a:pt x="49" y="18722"/>
                    </a:cubicBezTo>
                    <a:cubicBezTo>
                      <a:pt x="0" y="19161"/>
                      <a:pt x="146" y="19648"/>
                      <a:pt x="439" y="19990"/>
                    </a:cubicBezTo>
                    <a:cubicBezTo>
                      <a:pt x="681" y="20151"/>
                      <a:pt x="991" y="20246"/>
                      <a:pt x="1284" y="20246"/>
                    </a:cubicBezTo>
                    <a:cubicBezTo>
                      <a:pt x="1344" y="20246"/>
                      <a:pt x="1404" y="20242"/>
                      <a:pt x="1463" y="20234"/>
                    </a:cubicBezTo>
                    <a:cubicBezTo>
                      <a:pt x="4291" y="20331"/>
                      <a:pt x="7021" y="21404"/>
                      <a:pt x="9215" y="23208"/>
                    </a:cubicBezTo>
                    <a:cubicBezTo>
                      <a:pt x="9605" y="23646"/>
                      <a:pt x="10092" y="23988"/>
                      <a:pt x="10629" y="24134"/>
                    </a:cubicBezTo>
                    <a:cubicBezTo>
                      <a:pt x="10716" y="24149"/>
                      <a:pt x="10803" y="24157"/>
                      <a:pt x="10888" y="24157"/>
                    </a:cubicBezTo>
                    <a:cubicBezTo>
                      <a:pt x="11611" y="24157"/>
                      <a:pt x="12256" y="23633"/>
                      <a:pt x="12823" y="23110"/>
                    </a:cubicBezTo>
                    <a:cubicBezTo>
                      <a:pt x="14529" y="21355"/>
                      <a:pt x="15651" y="19112"/>
                      <a:pt x="16138" y="16674"/>
                    </a:cubicBezTo>
                    <a:lnTo>
                      <a:pt x="16138" y="16674"/>
                    </a:lnTo>
                    <a:cubicBezTo>
                      <a:pt x="14845" y="17787"/>
                      <a:pt x="13183" y="18636"/>
                      <a:pt x="11578" y="18636"/>
                    </a:cubicBezTo>
                    <a:cubicBezTo>
                      <a:pt x="11004" y="18636"/>
                      <a:pt x="10437" y="18527"/>
                      <a:pt x="9897" y="18283"/>
                    </a:cubicBezTo>
                    <a:cubicBezTo>
                      <a:pt x="8727" y="17698"/>
                      <a:pt x="7801" y="16772"/>
                      <a:pt x="7167" y="15651"/>
                    </a:cubicBezTo>
                    <a:cubicBezTo>
                      <a:pt x="4242" y="11263"/>
                      <a:pt x="2828" y="5997"/>
                      <a:pt x="3218" y="731"/>
                    </a:cubicBezTo>
                    <a:lnTo>
                      <a:pt x="3120" y="0"/>
                    </a:lnTo>
                    <a:close/>
                  </a:path>
                </a:pathLst>
              </a:custGeom>
              <a:solidFill>
                <a:srgbClr val="000000">
                  <a:alpha val="3215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 name="Google Shape;185;p28"/>
              <p:cNvSpPr/>
              <p:nvPr/>
            </p:nvSpPr>
            <p:spPr>
              <a:xfrm>
                <a:off x="2596800" y="1733467"/>
                <a:ext cx="262031" cy="279930"/>
              </a:xfrm>
              <a:custGeom>
                <a:rect b="b" l="l" r="r" t="t"/>
                <a:pathLst>
                  <a:path extrusionOk="0" h="12714" w="11897">
                    <a:moveTo>
                      <a:pt x="3876" y="1"/>
                    </a:moveTo>
                    <a:cubicBezTo>
                      <a:pt x="3815" y="1"/>
                      <a:pt x="3754" y="13"/>
                      <a:pt x="3706" y="37"/>
                    </a:cubicBezTo>
                    <a:cubicBezTo>
                      <a:pt x="3511" y="135"/>
                      <a:pt x="3364" y="281"/>
                      <a:pt x="3267" y="476"/>
                    </a:cubicBezTo>
                    <a:cubicBezTo>
                      <a:pt x="3023" y="1061"/>
                      <a:pt x="2682" y="1549"/>
                      <a:pt x="2243" y="1987"/>
                    </a:cubicBezTo>
                    <a:cubicBezTo>
                      <a:pt x="2010" y="2157"/>
                      <a:pt x="1722" y="2243"/>
                      <a:pt x="1447" y="2243"/>
                    </a:cubicBezTo>
                    <a:cubicBezTo>
                      <a:pt x="1088" y="2243"/>
                      <a:pt x="751" y="2096"/>
                      <a:pt x="585" y="1792"/>
                    </a:cubicBezTo>
                    <a:lnTo>
                      <a:pt x="0" y="5351"/>
                    </a:lnTo>
                    <a:lnTo>
                      <a:pt x="195" y="4864"/>
                    </a:lnTo>
                    <a:lnTo>
                      <a:pt x="3364" y="6327"/>
                    </a:lnTo>
                    <a:cubicBezTo>
                      <a:pt x="3608" y="6424"/>
                      <a:pt x="3852" y="6619"/>
                      <a:pt x="3998" y="6814"/>
                    </a:cubicBezTo>
                    <a:cubicBezTo>
                      <a:pt x="4144" y="7058"/>
                      <a:pt x="4193" y="7302"/>
                      <a:pt x="4193" y="7545"/>
                    </a:cubicBezTo>
                    <a:cubicBezTo>
                      <a:pt x="4486" y="9593"/>
                      <a:pt x="5607" y="11446"/>
                      <a:pt x="7265" y="12714"/>
                    </a:cubicBezTo>
                    <a:cubicBezTo>
                      <a:pt x="6192" y="10763"/>
                      <a:pt x="5705" y="8569"/>
                      <a:pt x="5802" y="6375"/>
                    </a:cubicBezTo>
                    <a:cubicBezTo>
                      <a:pt x="5802" y="6034"/>
                      <a:pt x="5900" y="5644"/>
                      <a:pt x="6046" y="5351"/>
                    </a:cubicBezTo>
                    <a:cubicBezTo>
                      <a:pt x="6351" y="4970"/>
                      <a:pt x="6805" y="4768"/>
                      <a:pt x="7292" y="4768"/>
                    </a:cubicBezTo>
                    <a:cubicBezTo>
                      <a:pt x="7428" y="4768"/>
                      <a:pt x="7566" y="4783"/>
                      <a:pt x="7704" y="4815"/>
                    </a:cubicBezTo>
                    <a:cubicBezTo>
                      <a:pt x="8240" y="5010"/>
                      <a:pt x="8776" y="5351"/>
                      <a:pt x="9215" y="5790"/>
                    </a:cubicBezTo>
                    <a:cubicBezTo>
                      <a:pt x="9751" y="4718"/>
                      <a:pt x="10726" y="3889"/>
                      <a:pt x="11896" y="3499"/>
                    </a:cubicBezTo>
                    <a:cubicBezTo>
                      <a:pt x="11159" y="2725"/>
                      <a:pt x="10144" y="2285"/>
                      <a:pt x="9102" y="2285"/>
                    </a:cubicBezTo>
                    <a:cubicBezTo>
                      <a:pt x="8766" y="2285"/>
                      <a:pt x="8427" y="2331"/>
                      <a:pt x="8094" y="2426"/>
                    </a:cubicBezTo>
                    <a:cubicBezTo>
                      <a:pt x="7972" y="2475"/>
                      <a:pt x="7838" y="2499"/>
                      <a:pt x="7704" y="2499"/>
                    </a:cubicBezTo>
                    <a:cubicBezTo>
                      <a:pt x="7569" y="2499"/>
                      <a:pt x="7435" y="2475"/>
                      <a:pt x="7313" y="2426"/>
                    </a:cubicBezTo>
                    <a:cubicBezTo>
                      <a:pt x="7167" y="2329"/>
                      <a:pt x="7070" y="2182"/>
                      <a:pt x="6972" y="1987"/>
                    </a:cubicBezTo>
                    <a:cubicBezTo>
                      <a:pt x="6387" y="866"/>
                      <a:pt x="5266" y="135"/>
                      <a:pt x="4047" y="37"/>
                    </a:cubicBezTo>
                    <a:cubicBezTo>
                      <a:pt x="3998" y="13"/>
                      <a:pt x="3937" y="1"/>
                      <a:pt x="3876" y="1"/>
                    </a:cubicBezTo>
                    <a:close/>
                  </a:path>
                </a:pathLst>
              </a:custGeom>
              <a:solidFill>
                <a:srgbClr val="CA422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 name="Google Shape;186;p28"/>
              <p:cNvSpPr/>
              <p:nvPr/>
            </p:nvSpPr>
            <p:spPr>
              <a:xfrm>
                <a:off x="2835177" y="1784723"/>
                <a:ext cx="282449" cy="91659"/>
              </a:xfrm>
              <a:custGeom>
                <a:rect b="b" l="l" r="r" t="t"/>
                <a:pathLst>
                  <a:path extrusionOk="0" h="4163" w="12824">
                    <a:moveTo>
                      <a:pt x="976" y="1707"/>
                    </a:moveTo>
                    <a:cubicBezTo>
                      <a:pt x="1003" y="1724"/>
                      <a:pt x="1030" y="1740"/>
                      <a:pt x="1058" y="1756"/>
                    </a:cubicBezTo>
                    <a:lnTo>
                      <a:pt x="1058" y="1756"/>
                    </a:lnTo>
                    <a:cubicBezTo>
                      <a:pt x="1063" y="1756"/>
                      <a:pt x="1068" y="1756"/>
                      <a:pt x="1073" y="1756"/>
                    </a:cubicBezTo>
                    <a:lnTo>
                      <a:pt x="976" y="1707"/>
                    </a:lnTo>
                    <a:close/>
                    <a:moveTo>
                      <a:pt x="12823" y="1"/>
                    </a:moveTo>
                    <a:lnTo>
                      <a:pt x="12823" y="1"/>
                    </a:lnTo>
                    <a:cubicBezTo>
                      <a:pt x="9612" y="1323"/>
                      <a:pt x="6172" y="2051"/>
                      <a:pt x="2724" y="2051"/>
                    </a:cubicBezTo>
                    <a:cubicBezTo>
                      <a:pt x="2613" y="2051"/>
                      <a:pt x="2501" y="2050"/>
                      <a:pt x="2390" y="2048"/>
                    </a:cubicBezTo>
                    <a:cubicBezTo>
                      <a:pt x="2321" y="2055"/>
                      <a:pt x="2252" y="2058"/>
                      <a:pt x="2185" y="2058"/>
                    </a:cubicBezTo>
                    <a:cubicBezTo>
                      <a:pt x="1765" y="2058"/>
                      <a:pt x="1381" y="1940"/>
                      <a:pt x="1058" y="1756"/>
                    </a:cubicBezTo>
                    <a:lnTo>
                      <a:pt x="1058" y="1756"/>
                    </a:lnTo>
                    <a:cubicBezTo>
                      <a:pt x="625" y="1763"/>
                      <a:pt x="243" y="2054"/>
                      <a:pt x="98" y="2487"/>
                    </a:cubicBezTo>
                    <a:cubicBezTo>
                      <a:pt x="1" y="3072"/>
                      <a:pt x="342" y="3706"/>
                      <a:pt x="927" y="3950"/>
                    </a:cubicBezTo>
                    <a:cubicBezTo>
                      <a:pt x="1337" y="4099"/>
                      <a:pt x="1804" y="4162"/>
                      <a:pt x="2262" y="4162"/>
                    </a:cubicBezTo>
                    <a:cubicBezTo>
                      <a:pt x="2403" y="4162"/>
                      <a:pt x="2544" y="4156"/>
                      <a:pt x="2682" y="4145"/>
                    </a:cubicBezTo>
                    <a:cubicBezTo>
                      <a:pt x="5120" y="3901"/>
                      <a:pt x="7509" y="3560"/>
                      <a:pt x="9898" y="3121"/>
                    </a:cubicBezTo>
                    <a:cubicBezTo>
                      <a:pt x="10824" y="2926"/>
                      <a:pt x="11946" y="2633"/>
                      <a:pt x="12336" y="1756"/>
                    </a:cubicBezTo>
                    <a:cubicBezTo>
                      <a:pt x="12531" y="1171"/>
                      <a:pt x="12385" y="488"/>
                      <a:pt x="12823" y="1"/>
                    </a:cubicBezTo>
                    <a:close/>
                  </a:path>
                </a:pathLst>
              </a:custGeom>
              <a:solidFill>
                <a:srgbClr val="CA422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p28"/>
              <p:cNvSpPr/>
              <p:nvPr/>
            </p:nvSpPr>
            <p:spPr>
              <a:xfrm>
                <a:off x="2916802" y="1968283"/>
                <a:ext cx="322160" cy="88048"/>
              </a:xfrm>
              <a:custGeom>
                <a:rect b="b" l="l" r="r" t="t"/>
                <a:pathLst>
                  <a:path extrusionOk="0" h="3999" w="14627">
                    <a:moveTo>
                      <a:pt x="293" y="1"/>
                    </a:moveTo>
                    <a:cubicBezTo>
                      <a:pt x="293" y="635"/>
                      <a:pt x="195" y="1268"/>
                      <a:pt x="0" y="1853"/>
                    </a:cubicBezTo>
                    <a:lnTo>
                      <a:pt x="390" y="1756"/>
                    </a:lnTo>
                    <a:cubicBezTo>
                      <a:pt x="4437" y="2292"/>
                      <a:pt x="8484" y="2829"/>
                      <a:pt x="12384" y="3999"/>
                    </a:cubicBezTo>
                    <a:cubicBezTo>
                      <a:pt x="13115" y="3462"/>
                      <a:pt x="13652" y="2682"/>
                      <a:pt x="14627" y="2585"/>
                    </a:cubicBezTo>
                    <a:cubicBezTo>
                      <a:pt x="12725" y="2390"/>
                      <a:pt x="10824" y="2049"/>
                      <a:pt x="9020" y="1415"/>
                    </a:cubicBezTo>
                    <a:cubicBezTo>
                      <a:pt x="6143" y="683"/>
                      <a:pt x="3218" y="196"/>
                      <a:pt x="293" y="1"/>
                    </a:cubicBezTo>
                    <a:close/>
                  </a:path>
                </a:pathLst>
              </a:custGeom>
              <a:solidFill>
                <a:srgbClr val="6901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p28"/>
              <p:cNvSpPr/>
              <p:nvPr/>
            </p:nvSpPr>
            <p:spPr>
              <a:xfrm>
                <a:off x="3197070" y="2058467"/>
                <a:ext cx="62309" cy="104275"/>
              </a:xfrm>
              <a:custGeom>
                <a:rect b="b" l="l" r="r" t="t"/>
                <a:pathLst>
                  <a:path extrusionOk="0" h="4736" w="2829">
                    <a:moveTo>
                      <a:pt x="1073" y="0"/>
                    </a:moveTo>
                    <a:lnTo>
                      <a:pt x="1073" y="0"/>
                    </a:lnTo>
                    <a:cubicBezTo>
                      <a:pt x="683" y="98"/>
                      <a:pt x="342" y="439"/>
                      <a:pt x="195" y="829"/>
                    </a:cubicBezTo>
                    <a:cubicBezTo>
                      <a:pt x="49" y="1219"/>
                      <a:pt x="0" y="1609"/>
                      <a:pt x="0" y="2048"/>
                    </a:cubicBezTo>
                    <a:cubicBezTo>
                      <a:pt x="0" y="2633"/>
                      <a:pt x="98" y="3267"/>
                      <a:pt x="293" y="3852"/>
                    </a:cubicBezTo>
                    <a:cubicBezTo>
                      <a:pt x="439" y="4242"/>
                      <a:pt x="732" y="4583"/>
                      <a:pt x="1122" y="4729"/>
                    </a:cubicBezTo>
                    <a:cubicBezTo>
                      <a:pt x="1167" y="4734"/>
                      <a:pt x="1212" y="4736"/>
                      <a:pt x="1257" y="4736"/>
                    </a:cubicBezTo>
                    <a:cubicBezTo>
                      <a:pt x="1746" y="4736"/>
                      <a:pt x="2215" y="4494"/>
                      <a:pt x="2438" y="4047"/>
                    </a:cubicBezTo>
                    <a:cubicBezTo>
                      <a:pt x="2731" y="3364"/>
                      <a:pt x="2828" y="2633"/>
                      <a:pt x="2682" y="1853"/>
                    </a:cubicBezTo>
                    <a:cubicBezTo>
                      <a:pt x="2731" y="1365"/>
                      <a:pt x="2584" y="829"/>
                      <a:pt x="2292" y="439"/>
                    </a:cubicBezTo>
                    <a:cubicBezTo>
                      <a:pt x="2082" y="169"/>
                      <a:pt x="1779" y="28"/>
                      <a:pt x="1475" y="28"/>
                    </a:cubicBezTo>
                    <a:cubicBezTo>
                      <a:pt x="1285" y="28"/>
                      <a:pt x="1095" y="83"/>
                      <a:pt x="927" y="195"/>
                    </a:cubicBezTo>
                    <a:lnTo>
                      <a:pt x="1073" y="0"/>
                    </a:lnTo>
                    <a:close/>
                  </a:path>
                </a:pathLst>
              </a:custGeom>
              <a:solidFill>
                <a:srgbClr val="6901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p28"/>
              <p:cNvSpPr/>
              <p:nvPr/>
            </p:nvSpPr>
            <p:spPr>
              <a:xfrm>
                <a:off x="3127273" y="1807644"/>
                <a:ext cx="44050" cy="64049"/>
              </a:xfrm>
              <a:custGeom>
                <a:rect b="b" l="l" r="r" t="t"/>
                <a:pathLst>
                  <a:path extrusionOk="0" h="2909" w="2000">
                    <a:moveTo>
                      <a:pt x="1221" y="1"/>
                    </a:moveTo>
                    <a:cubicBezTo>
                      <a:pt x="1005" y="1"/>
                      <a:pt x="800" y="115"/>
                      <a:pt x="641" y="277"/>
                    </a:cubicBezTo>
                    <a:lnTo>
                      <a:pt x="641" y="277"/>
                    </a:lnTo>
                    <a:cubicBezTo>
                      <a:pt x="467" y="284"/>
                      <a:pt x="334" y="339"/>
                      <a:pt x="244" y="520"/>
                    </a:cubicBezTo>
                    <a:cubicBezTo>
                      <a:pt x="146" y="666"/>
                      <a:pt x="98" y="812"/>
                      <a:pt x="98" y="1007"/>
                    </a:cubicBezTo>
                    <a:cubicBezTo>
                      <a:pt x="0" y="1397"/>
                      <a:pt x="49" y="1836"/>
                      <a:pt x="146" y="2226"/>
                    </a:cubicBezTo>
                    <a:cubicBezTo>
                      <a:pt x="293" y="2665"/>
                      <a:pt x="683" y="2909"/>
                      <a:pt x="1122" y="2909"/>
                    </a:cubicBezTo>
                    <a:cubicBezTo>
                      <a:pt x="1463" y="2860"/>
                      <a:pt x="1755" y="2568"/>
                      <a:pt x="1902" y="2226"/>
                    </a:cubicBezTo>
                    <a:cubicBezTo>
                      <a:pt x="1999" y="1885"/>
                      <a:pt x="1999" y="1495"/>
                      <a:pt x="1950" y="1154"/>
                    </a:cubicBezTo>
                    <a:cubicBezTo>
                      <a:pt x="1902" y="715"/>
                      <a:pt x="1804" y="179"/>
                      <a:pt x="1414" y="32"/>
                    </a:cubicBezTo>
                    <a:cubicBezTo>
                      <a:pt x="1350" y="11"/>
                      <a:pt x="1285" y="1"/>
                      <a:pt x="1221" y="1"/>
                    </a:cubicBezTo>
                    <a:close/>
                  </a:path>
                </a:pathLst>
              </a:custGeom>
              <a:solidFill>
                <a:srgbClr val="6901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 name="Google Shape;190;p28"/>
              <p:cNvSpPr/>
              <p:nvPr/>
            </p:nvSpPr>
            <p:spPr>
              <a:xfrm>
                <a:off x="2891032" y="1971520"/>
                <a:ext cx="68740" cy="218832"/>
              </a:xfrm>
              <a:custGeom>
                <a:rect b="b" l="l" r="r" t="t"/>
                <a:pathLst>
                  <a:path extrusionOk="0" h="9939" w="3121">
                    <a:moveTo>
                      <a:pt x="1853" y="0"/>
                    </a:moveTo>
                    <a:cubicBezTo>
                      <a:pt x="1658" y="49"/>
                      <a:pt x="1609" y="293"/>
                      <a:pt x="1560" y="488"/>
                    </a:cubicBezTo>
                    <a:cubicBezTo>
                      <a:pt x="1414" y="1219"/>
                      <a:pt x="1073" y="1853"/>
                      <a:pt x="536" y="2389"/>
                    </a:cubicBezTo>
                    <a:cubicBezTo>
                      <a:pt x="390" y="2487"/>
                      <a:pt x="293" y="2633"/>
                      <a:pt x="195" y="2779"/>
                    </a:cubicBezTo>
                    <a:cubicBezTo>
                      <a:pt x="49" y="3120"/>
                      <a:pt x="0" y="3510"/>
                      <a:pt x="98" y="3852"/>
                    </a:cubicBezTo>
                    <a:cubicBezTo>
                      <a:pt x="439" y="5851"/>
                      <a:pt x="439" y="7850"/>
                      <a:pt x="146" y="9849"/>
                    </a:cubicBezTo>
                    <a:cubicBezTo>
                      <a:pt x="234" y="9911"/>
                      <a:pt x="329" y="9939"/>
                      <a:pt x="425" y="9939"/>
                    </a:cubicBezTo>
                    <a:cubicBezTo>
                      <a:pt x="704" y="9939"/>
                      <a:pt x="1002" y="9712"/>
                      <a:pt x="1219" y="9459"/>
                    </a:cubicBezTo>
                    <a:lnTo>
                      <a:pt x="2828" y="7655"/>
                    </a:lnTo>
                    <a:cubicBezTo>
                      <a:pt x="2925" y="7557"/>
                      <a:pt x="3023" y="7411"/>
                      <a:pt x="3072" y="7265"/>
                    </a:cubicBezTo>
                    <a:cubicBezTo>
                      <a:pt x="3120" y="7021"/>
                      <a:pt x="2877" y="6777"/>
                      <a:pt x="2682" y="6582"/>
                    </a:cubicBezTo>
                    <a:cubicBezTo>
                      <a:pt x="780" y="4827"/>
                      <a:pt x="926" y="1755"/>
                      <a:pt x="2974" y="195"/>
                    </a:cubicBezTo>
                    <a:lnTo>
                      <a:pt x="2779" y="195"/>
                    </a:lnTo>
                    <a:cubicBezTo>
                      <a:pt x="2877" y="195"/>
                      <a:pt x="2828" y="341"/>
                      <a:pt x="2779" y="341"/>
                    </a:cubicBezTo>
                    <a:cubicBezTo>
                      <a:pt x="2682" y="341"/>
                      <a:pt x="2633" y="341"/>
                      <a:pt x="2584" y="293"/>
                    </a:cubicBezTo>
                    <a:lnTo>
                      <a:pt x="2145" y="98"/>
                    </a:lnTo>
                    <a:cubicBezTo>
                      <a:pt x="2048" y="49"/>
                      <a:pt x="1950" y="0"/>
                      <a:pt x="1853" y="0"/>
                    </a:cubicBezTo>
                    <a:close/>
                  </a:path>
                </a:pathLst>
              </a:custGeom>
              <a:solidFill>
                <a:srgbClr val="6901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 name="Google Shape;191;p28"/>
              <p:cNvSpPr/>
              <p:nvPr/>
            </p:nvSpPr>
            <p:spPr>
              <a:xfrm>
                <a:off x="2724590" y="1913548"/>
                <a:ext cx="184702" cy="127812"/>
              </a:xfrm>
              <a:custGeom>
                <a:rect b="b" l="l" r="r" t="t"/>
                <a:pathLst>
                  <a:path extrusionOk="0" h="5805" w="8386">
                    <a:moveTo>
                      <a:pt x="3218" y="0"/>
                    </a:moveTo>
                    <a:lnTo>
                      <a:pt x="3218" y="0"/>
                    </a:lnTo>
                    <a:cubicBezTo>
                      <a:pt x="3241" y="98"/>
                      <a:pt x="3268" y="193"/>
                      <a:pt x="3298" y="287"/>
                    </a:cubicBezTo>
                    <a:lnTo>
                      <a:pt x="3298" y="287"/>
                    </a:lnTo>
                    <a:cubicBezTo>
                      <a:pt x="3272" y="191"/>
                      <a:pt x="3246" y="95"/>
                      <a:pt x="3218" y="0"/>
                    </a:cubicBezTo>
                    <a:close/>
                    <a:moveTo>
                      <a:pt x="0" y="0"/>
                    </a:moveTo>
                    <a:cubicBezTo>
                      <a:pt x="293" y="1755"/>
                      <a:pt x="1073" y="3413"/>
                      <a:pt x="2243" y="4778"/>
                    </a:cubicBezTo>
                    <a:cubicBezTo>
                      <a:pt x="2584" y="5168"/>
                      <a:pt x="2974" y="5461"/>
                      <a:pt x="3413" y="5656"/>
                    </a:cubicBezTo>
                    <a:cubicBezTo>
                      <a:pt x="3728" y="5750"/>
                      <a:pt x="4083" y="5804"/>
                      <a:pt x="4427" y="5804"/>
                    </a:cubicBezTo>
                    <a:cubicBezTo>
                      <a:pt x="4615" y="5804"/>
                      <a:pt x="4800" y="5788"/>
                      <a:pt x="4973" y="5753"/>
                    </a:cubicBezTo>
                    <a:cubicBezTo>
                      <a:pt x="5461" y="5753"/>
                      <a:pt x="5899" y="5656"/>
                      <a:pt x="6338" y="5510"/>
                    </a:cubicBezTo>
                    <a:cubicBezTo>
                      <a:pt x="7167" y="5071"/>
                      <a:pt x="7850" y="4339"/>
                      <a:pt x="8191" y="3413"/>
                    </a:cubicBezTo>
                    <a:cubicBezTo>
                      <a:pt x="8288" y="3267"/>
                      <a:pt x="8386" y="3023"/>
                      <a:pt x="8191" y="2877"/>
                    </a:cubicBezTo>
                    <a:cubicBezTo>
                      <a:pt x="8142" y="2852"/>
                      <a:pt x="8081" y="2840"/>
                      <a:pt x="8020" y="2840"/>
                    </a:cubicBezTo>
                    <a:cubicBezTo>
                      <a:pt x="7959" y="2840"/>
                      <a:pt x="7898" y="2852"/>
                      <a:pt x="7850" y="2877"/>
                    </a:cubicBezTo>
                    <a:cubicBezTo>
                      <a:pt x="7554" y="2946"/>
                      <a:pt x="7259" y="2978"/>
                      <a:pt x="6970" y="2978"/>
                    </a:cubicBezTo>
                    <a:cubicBezTo>
                      <a:pt x="5304" y="2978"/>
                      <a:pt x="3811" y="1890"/>
                      <a:pt x="3298" y="287"/>
                    </a:cubicBezTo>
                    <a:lnTo>
                      <a:pt x="3298" y="287"/>
                    </a:lnTo>
                    <a:cubicBezTo>
                      <a:pt x="3493" y="1030"/>
                      <a:pt x="3608" y="1807"/>
                      <a:pt x="3608" y="2584"/>
                    </a:cubicBezTo>
                    <a:cubicBezTo>
                      <a:pt x="3705" y="2974"/>
                      <a:pt x="3559" y="3413"/>
                      <a:pt x="3267" y="3754"/>
                    </a:cubicBezTo>
                    <a:cubicBezTo>
                      <a:pt x="3090" y="3873"/>
                      <a:pt x="2877" y="3937"/>
                      <a:pt x="2671" y="3937"/>
                    </a:cubicBezTo>
                    <a:cubicBezTo>
                      <a:pt x="2538" y="3937"/>
                      <a:pt x="2407" y="3910"/>
                      <a:pt x="2292" y="3852"/>
                    </a:cubicBezTo>
                    <a:cubicBezTo>
                      <a:pt x="1950" y="3657"/>
                      <a:pt x="1707" y="3413"/>
                      <a:pt x="1511" y="3121"/>
                    </a:cubicBezTo>
                    <a:cubicBezTo>
                      <a:pt x="975" y="2536"/>
                      <a:pt x="585" y="1853"/>
                      <a:pt x="293" y="1122"/>
                    </a:cubicBezTo>
                    <a:lnTo>
                      <a:pt x="0" y="0"/>
                    </a:lnTo>
                    <a:close/>
                  </a:path>
                </a:pathLst>
              </a:custGeom>
              <a:solidFill>
                <a:srgbClr val="000000">
                  <a:alpha val="3215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 name="Google Shape;192;p28"/>
              <p:cNvSpPr/>
              <p:nvPr/>
            </p:nvSpPr>
            <p:spPr>
              <a:xfrm>
                <a:off x="1564841" y="3455037"/>
                <a:ext cx="415590" cy="544273"/>
              </a:xfrm>
              <a:custGeom>
                <a:rect b="b" l="l" r="r" t="t"/>
                <a:pathLst>
                  <a:path extrusionOk="0" h="24720" w="18869">
                    <a:moveTo>
                      <a:pt x="4593" y="6993"/>
                    </a:moveTo>
                    <a:lnTo>
                      <a:pt x="4593" y="6993"/>
                    </a:lnTo>
                    <a:cubicBezTo>
                      <a:pt x="4346" y="7340"/>
                      <a:pt x="4135" y="7724"/>
                      <a:pt x="3963" y="8121"/>
                    </a:cubicBezTo>
                    <a:lnTo>
                      <a:pt x="3963" y="8121"/>
                    </a:lnTo>
                    <a:cubicBezTo>
                      <a:pt x="3782" y="8679"/>
                      <a:pt x="3673" y="9261"/>
                      <a:pt x="3639" y="9856"/>
                    </a:cubicBezTo>
                    <a:lnTo>
                      <a:pt x="3639" y="9856"/>
                    </a:lnTo>
                    <a:lnTo>
                      <a:pt x="4593" y="6993"/>
                    </a:lnTo>
                    <a:close/>
                    <a:moveTo>
                      <a:pt x="3459" y="9894"/>
                    </a:moveTo>
                    <a:cubicBezTo>
                      <a:pt x="3429" y="10117"/>
                      <a:pt x="3413" y="10331"/>
                      <a:pt x="3413" y="10532"/>
                    </a:cubicBezTo>
                    <a:lnTo>
                      <a:pt x="3522" y="10206"/>
                    </a:lnTo>
                    <a:lnTo>
                      <a:pt x="3522" y="10206"/>
                    </a:lnTo>
                    <a:cubicBezTo>
                      <a:pt x="3501" y="10102"/>
                      <a:pt x="3480" y="9998"/>
                      <a:pt x="3459" y="9894"/>
                    </a:cubicBezTo>
                    <a:close/>
                    <a:moveTo>
                      <a:pt x="3639" y="9856"/>
                    </a:moveTo>
                    <a:lnTo>
                      <a:pt x="3522" y="10206"/>
                    </a:lnTo>
                    <a:lnTo>
                      <a:pt x="3522" y="10206"/>
                    </a:lnTo>
                    <a:cubicBezTo>
                      <a:pt x="3569" y="10444"/>
                      <a:pt x="3614" y="10683"/>
                      <a:pt x="3657" y="10922"/>
                    </a:cubicBezTo>
                    <a:cubicBezTo>
                      <a:pt x="3625" y="10563"/>
                      <a:pt x="3619" y="10207"/>
                      <a:pt x="3639" y="9856"/>
                    </a:cubicBezTo>
                    <a:close/>
                    <a:moveTo>
                      <a:pt x="1" y="1"/>
                    </a:moveTo>
                    <a:lnTo>
                      <a:pt x="1" y="1"/>
                    </a:lnTo>
                    <a:cubicBezTo>
                      <a:pt x="1597" y="3149"/>
                      <a:pt x="2750" y="6459"/>
                      <a:pt x="3459" y="9894"/>
                    </a:cubicBezTo>
                    <a:lnTo>
                      <a:pt x="3459" y="9894"/>
                    </a:lnTo>
                    <a:cubicBezTo>
                      <a:pt x="3535" y="9329"/>
                      <a:pt x="3706" y="8711"/>
                      <a:pt x="3963" y="8121"/>
                    </a:cubicBezTo>
                    <a:lnTo>
                      <a:pt x="3963" y="8121"/>
                    </a:lnTo>
                    <a:cubicBezTo>
                      <a:pt x="4155" y="7528"/>
                      <a:pt x="4428" y="6963"/>
                      <a:pt x="4779" y="6436"/>
                    </a:cubicBezTo>
                    <a:lnTo>
                      <a:pt x="4779" y="6436"/>
                    </a:lnTo>
                    <a:lnTo>
                      <a:pt x="4593" y="6993"/>
                    </a:lnTo>
                    <a:lnTo>
                      <a:pt x="4593" y="6993"/>
                    </a:lnTo>
                    <a:cubicBezTo>
                      <a:pt x="5098" y="6284"/>
                      <a:pt x="5754" y="5734"/>
                      <a:pt x="6534" y="5559"/>
                    </a:cubicBezTo>
                    <a:cubicBezTo>
                      <a:pt x="6712" y="5519"/>
                      <a:pt x="6895" y="5501"/>
                      <a:pt x="7081" y="5501"/>
                    </a:cubicBezTo>
                    <a:cubicBezTo>
                      <a:pt x="8731" y="5501"/>
                      <a:pt x="10631" y="6955"/>
                      <a:pt x="11507" y="8094"/>
                    </a:cubicBezTo>
                    <a:cubicBezTo>
                      <a:pt x="12872" y="9849"/>
                      <a:pt x="13457" y="12043"/>
                      <a:pt x="13750" y="14189"/>
                    </a:cubicBezTo>
                    <a:cubicBezTo>
                      <a:pt x="14091" y="16675"/>
                      <a:pt x="14140" y="19210"/>
                      <a:pt x="13896" y="21697"/>
                    </a:cubicBezTo>
                    <a:cubicBezTo>
                      <a:pt x="13141" y="21591"/>
                      <a:pt x="12386" y="21539"/>
                      <a:pt x="11635" y="21539"/>
                    </a:cubicBezTo>
                    <a:cubicBezTo>
                      <a:pt x="9622" y="21539"/>
                      <a:pt x="7636" y="21913"/>
                      <a:pt x="5754" y="22623"/>
                    </a:cubicBezTo>
                    <a:cubicBezTo>
                      <a:pt x="6192" y="23696"/>
                      <a:pt x="7606" y="23940"/>
                      <a:pt x="8728" y="24037"/>
                    </a:cubicBezTo>
                    <a:lnTo>
                      <a:pt x="17699" y="24720"/>
                    </a:lnTo>
                    <a:cubicBezTo>
                      <a:pt x="18479" y="19503"/>
                      <a:pt x="18869" y="14237"/>
                      <a:pt x="18869" y="9021"/>
                    </a:cubicBezTo>
                    <a:cubicBezTo>
                      <a:pt x="18869" y="8143"/>
                      <a:pt x="18820" y="7168"/>
                      <a:pt x="18284" y="6583"/>
                    </a:cubicBezTo>
                    <a:cubicBezTo>
                      <a:pt x="17796" y="6144"/>
                      <a:pt x="17260" y="5851"/>
                      <a:pt x="16675" y="5754"/>
                    </a:cubicBezTo>
                    <a:cubicBezTo>
                      <a:pt x="11068" y="3901"/>
                      <a:pt x="5510" y="2000"/>
                      <a:pt x="1" y="1"/>
                    </a:cubicBezTo>
                    <a:close/>
                  </a:path>
                </a:pathLst>
              </a:custGeom>
              <a:solidFill>
                <a:srgbClr val="6901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 name="Google Shape;193;p28"/>
              <p:cNvSpPr/>
              <p:nvPr/>
            </p:nvSpPr>
            <p:spPr>
              <a:xfrm>
                <a:off x="1701044" y="3473290"/>
                <a:ext cx="274035" cy="413313"/>
              </a:xfrm>
              <a:custGeom>
                <a:rect b="b" l="l" r="r" t="t"/>
                <a:pathLst>
                  <a:path extrusionOk="0" h="18772" w="12442">
                    <a:moveTo>
                      <a:pt x="57" y="1"/>
                    </a:moveTo>
                    <a:lnTo>
                      <a:pt x="57" y="1"/>
                    </a:lnTo>
                    <a:cubicBezTo>
                      <a:pt x="0" y="266"/>
                      <a:pt x="10" y="538"/>
                      <a:pt x="77" y="797"/>
                    </a:cubicBezTo>
                    <a:lnTo>
                      <a:pt x="77" y="797"/>
                    </a:lnTo>
                    <a:lnTo>
                      <a:pt x="57" y="1"/>
                    </a:lnTo>
                    <a:close/>
                    <a:moveTo>
                      <a:pt x="77" y="797"/>
                    </a:moveTo>
                    <a:lnTo>
                      <a:pt x="106" y="2000"/>
                    </a:lnTo>
                    <a:cubicBezTo>
                      <a:pt x="3714" y="3413"/>
                      <a:pt x="7419" y="5364"/>
                      <a:pt x="9369" y="8728"/>
                    </a:cubicBezTo>
                    <a:cubicBezTo>
                      <a:pt x="11125" y="11751"/>
                      <a:pt x="11125" y="15505"/>
                      <a:pt x="12441" y="18771"/>
                    </a:cubicBezTo>
                    <a:lnTo>
                      <a:pt x="12002" y="7899"/>
                    </a:lnTo>
                    <a:cubicBezTo>
                      <a:pt x="12100" y="6973"/>
                      <a:pt x="11856" y="5998"/>
                      <a:pt x="11368" y="5217"/>
                    </a:cubicBezTo>
                    <a:cubicBezTo>
                      <a:pt x="10442" y="4047"/>
                      <a:pt x="8736" y="4047"/>
                      <a:pt x="7224" y="3901"/>
                    </a:cubicBezTo>
                    <a:cubicBezTo>
                      <a:pt x="5664" y="3657"/>
                      <a:pt x="4153" y="3267"/>
                      <a:pt x="2690" y="2780"/>
                    </a:cubicBezTo>
                    <a:cubicBezTo>
                      <a:pt x="2007" y="2585"/>
                      <a:pt x="1374" y="2292"/>
                      <a:pt x="789" y="1853"/>
                    </a:cubicBezTo>
                    <a:cubicBezTo>
                      <a:pt x="431" y="1585"/>
                      <a:pt x="182" y="1207"/>
                      <a:pt x="77" y="797"/>
                    </a:cubicBezTo>
                    <a:close/>
                  </a:path>
                </a:pathLst>
              </a:custGeom>
              <a:solidFill>
                <a:srgbClr val="000000">
                  <a:alpha val="3215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 name="Google Shape;194;p28"/>
              <p:cNvSpPr/>
              <p:nvPr/>
            </p:nvSpPr>
            <p:spPr>
              <a:xfrm>
                <a:off x="1963229" y="3581704"/>
                <a:ext cx="368346" cy="737080"/>
              </a:xfrm>
              <a:custGeom>
                <a:rect b="b" l="l" r="r" t="t"/>
                <a:pathLst>
                  <a:path extrusionOk="0" h="33477" w="16724">
                    <a:moveTo>
                      <a:pt x="537" y="1"/>
                    </a:moveTo>
                    <a:lnTo>
                      <a:pt x="537" y="1"/>
                    </a:lnTo>
                    <a:cubicBezTo>
                      <a:pt x="1073" y="4048"/>
                      <a:pt x="1171" y="8094"/>
                      <a:pt x="878" y="12190"/>
                    </a:cubicBezTo>
                    <a:lnTo>
                      <a:pt x="1220" y="9654"/>
                    </a:lnTo>
                    <a:cubicBezTo>
                      <a:pt x="1644" y="7650"/>
                      <a:pt x="3409" y="6346"/>
                      <a:pt x="5310" y="6346"/>
                    </a:cubicBezTo>
                    <a:cubicBezTo>
                      <a:pt x="5813" y="6346"/>
                      <a:pt x="6326" y="6438"/>
                      <a:pt x="6826" y="6632"/>
                    </a:cubicBezTo>
                    <a:cubicBezTo>
                      <a:pt x="9020" y="7704"/>
                      <a:pt x="9752" y="10386"/>
                      <a:pt x="10142" y="12726"/>
                    </a:cubicBezTo>
                    <a:cubicBezTo>
                      <a:pt x="11019" y="18382"/>
                      <a:pt x="11166" y="24135"/>
                      <a:pt x="10532" y="29790"/>
                    </a:cubicBezTo>
                    <a:cubicBezTo>
                      <a:pt x="7753" y="29010"/>
                      <a:pt x="4925" y="28523"/>
                      <a:pt x="2048" y="28376"/>
                    </a:cubicBezTo>
                    <a:cubicBezTo>
                      <a:pt x="1971" y="28372"/>
                      <a:pt x="1891" y="28369"/>
                      <a:pt x="1810" y="28369"/>
                    </a:cubicBezTo>
                    <a:cubicBezTo>
                      <a:pt x="1027" y="28369"/>
                      <a:pt x="138" y="28596"/>
                      <a:pt x="49" y="29303"/>
                    </a:cubicBezTo>
                    <a:cubicBezTo>
                      <a:pt x="1" y="29937"/>
                      <a:pt x="586" y="30424"/>
                      <a:pt x="1171" y="30717"/>
                    </a:cubicBezTo>
                    <a:cubicBezTo>
                      <a:pt x="4483" y="32548"/>
                      <a:pt x="8170" y="33477"/>
                      <a:pt x="11906" y="33477"/>
                    </a:cubicBezTo>
                    <a:cubicBezTo>
                      <a:pt x="12844" y="33477"/>
                      <a:pt x="13786" y="33418"/>
                      <a:pt x="14725" y="33301"/>
                    </a:cubicBezTo>
                    <a:cubicBezTo>
                      <a:pt x="15164" y="33301"/>
                      <a:pt x="15554" y="33154"/>
                      <a:pt x="15944" y="32959"/>
                    </a:cubicBezTo>
                    <a:cubicBezTo>
                      <a:pt x="16724" y="32374"/>
                      <a:pt x="16675" y="31253"/>
                      <a:pt x="16577" y="30327"/>
                    </a:cubicBezTo>
                    <a:cubicBezTo>
                      <a:pt x="15797" y="22672"/>
                      <a:pt x="15066" y="15164"/>
                      <a:pt x="15066" y="7460"/>
                    </a:cubicBezTo>
                    <a:cubicBezTo>
                      <a:pt x="15115" y="6924"/>
                      <a:pt x="15017" y="6437"/>
                      <a:pt x="14822" y="5949"/>
                    </a:cubicBezTo>
                    <a:cubicBezTo>
                      <a:pt x="14578" y="5657"/>
                      <a:pt x="14286" y="5364"/>
                      <a:pt x="13945" y="5218"/>
                    </a:cubicBezTo>
                    <a:cubicBezTo>
                      <a:pt x="12092" y="4096"/>
                      <a:pt x="9654" y="3463"/>
                      <a:pt x="7655" y="2585"/>
                    </a:cubicBezTo>
                    <a:cubicBezTo>
                      <a:pt x="5315" y="1561"/>
                      <a:pt x="2975" y="683"/>
                      <a:pt x="537" y="1"/>
                    </a:cubicBezTo>
                    <a:close/>
                  </a:path>
                </a:pathLst>
              </a:custGeom>
              <a:solidFill>
                <a:srgbClr val="004F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 name="Google Shape;195;p28"/>
              <p:cNvSpPr/>
              <p:nvPr/>
            </p:nvSpPr>
            <p:spPr>
              <a:xfrm>
                <a:off x="1970762" y="3594716"/>
                <a:ext cx="328613" cy="340192"/>
              </a:xfrm>
              <a:custGeom>
                <a:rect b="b" l="l" r="r" t="t"/>
                <a:pathLst>
                  <a:path extrusionOk="0" h="15451" w="14920">
                    <a:moveTo>
                      <a:pt x="330" y="1"/>
                    </a:moveTo>
                    <a:cubicBezTo>
                      <a:pt x="193" y="1"/>
                      <a:pt x="69" y="52"/>
                      <a:pt x="0" y="190"/>
                    </a:cubicBezTo>
                    <a:cubicBezTo>
                      <a:pt x="0" y="288"/>
                      <a:pt x="0" y="385"/>
                      <a:pt x="0" y="483"/>
                    </a:cubicBezTo>
                    <a:cubicBezTo>
                      <a:pt x="244" y="2481"/>
                      <a:pt x="536" y="4529"/>
                      <a:pt x="926" y="6577"/>
                    </a:cubicBezTo>
                    <a:cubicBezTo>
                      <a:pt x="786" y="4575"/>
                      <a:pt x="1701" y="3876"/>
                      <a:pt x="3005" y="3876"/>
                    </a:cubicBezTo>
                    <a:cubicBezTo>
                      <a:pt x="5323" y="3876"/>
                      <a:pt x="8868" y="6084"/>
                      <a:pt x="9897" y="7113"/>
                    </a:cubicBezTo>
                    <a:cubicBezTo>
                      <a:pt x="12091" y="9453"/>
                      <a:pt x="13456" y="12476"/>
                      <a:pt x="14773" y="15450"/>
                    </a:cubicBezTo>
                    <a:cubicBezTo>
                      <a:pt x="14919" y="12818"/>
                      <a:pt x="14870" y="10185"/>
                      <a:pt x="14627" y="7552"/>
                    </a:cubicBezTo>
                    <a:cubicBezTo>
                      <a:pt x="14627" y="6967"/>
                      <a:pt x="14480" y="6333"/>
                      <a:pt x="14285" y="5797"/>
                    </a:cubicBezTo>
                    <a:cubicBezTo>
                      <a:pt x="13846" y="4822"/>
                      <a:pt x="12871" y="4285"/>
                      <a:pt x="11896" y="3798"/>
                    </a:cubicBezTo>
                    <a:cubicBezTo>
                      <a:pt x="10092" y="2872"/>
                      <a:pt x="8142" y="2091"/>
                      <a:pt x="6192" y="1506"/>
                    </a:cubicBezTo>
                    <a:cubicBezTo>
                      <a:pt x="4388" y="970"/>
                      <a:pt x="2438" y="873"/>
                      <a:pt x="780" y="141"/>
                    </a:cubicBezTo>
                    <a:cubicBezTo>
                      <a:pt x="652" y="64"/>
                      <a:pt x="482" y="1"/>
                      <a:pt x="330" y="1"/>
                    </a:cubicBezTo>
                    <a:close/>
                  </a:path>
                </a:pathLst>
              </a:custGeom>
              <a:solidFill>
                <a:srgbClr val="000000">
                  <a:alpha val="3215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p28"/>
              <p:cNvSpPr/>
              <p:nvPr/>
            </p:nvSpPr>
            <p:spPr>
              <a:xfrm>
                <a:off x="1995452" y="3771561"/>
                <a:ext cx="141775" cy="370533"/>
              </a:xfrm>
              <a:custGeom>
                <a:rect b="b" l="l" r="r" t="t"/>
                <a:pathLst>
                  <a:path extrusionOk="0" h="16829" w="6437">
                    <a:moveTo>
                      <a:pt x="3391" y="1"/>
                    </a:moveTo>
                    <a:cubicBezTo>
                      <a:pt x="2674" y="1"/>
                      <a:pt x="1989" y="825"/>
                      <a:pt x="1658" y="1909"/>
                    </a:cubicBezTo>
                    <a:cubicBezTo>
                      <a:pt x="1414" y="2689"/>
                      <a:pt x="1268" y="3567"/>
                      <a:pt x="1268" y="4444"/>
                    </a:cubicBezTo>
                    <a:cubicBezTo>
                      <a:pt x="1073" y="7223"/>
                      <a:pt x="1073" y="9807"/>
                      <a:pt x="537" y="12635"/>
                    </a:cubicBezTo>
                    <a:cubicBezTo>
                      <a:pt x="293" y="13610"/>
                      <a:pt x="98" y="14585"/>
                      <a:pt x="0" y="15609"/>
                    </a:cubicBezTo>
                    <a:cubicBezTo>
                      <a:pt x="0" y="15756"/>
                      <a:pt x="49" y="15951"/>
                      <a:pt x="147" y="16097"/>
                    </a:cubicBezTo>
                    <a:cubicBezTo>
                      <a:pt x="232" y="16154"/>
                      <a:pt x="335" y="16178"/>
                      <a:pt x="434" y="16178"/>
                    </a:cubicBezTo>
                    <a:cubicBezTo>
                      <a:pt x="505" y="16178"/>
                      <a:pt x="574" y="16166"/>
                      <a:pt x="634" y="16146"/>
                    </a:cubicBezTo>
                    <a:cubicBezTo>
                      <a:pt x="1541" y="16013"/>
                      <a:pt x="2507" y="15860"/>
                      <a:pt x="3429" y="15860"/>
                    </a:cubicBezTo>
                    <a:cubicBezTo>
                      <a:pt x="4541" y="15860"/>
                      <a:pt x="5588" y="16082"/>
                      <a:pt x="6387" y="16828"/>
                    </a:cubicBezTo>
                    <a:cubicBezTo>
                      <a:pt x="6241" y="14147"/>
                      <a:pt x="6436" y="11465"/>
                      <a:pt x="6387" y="8784"/>
                    </a:cubicBezTo>
                    <a:cubicBezTo>
                      <a:pt x="6339" y="6151"/>
                      <a:pt x="5948" y="3420"/>
                      <a:pt x="4681" y="1080"/>
                    </a:cubicBezTo>
                    <a:cubicBezTo>
                      <a:pt x="4290" y="316"/>
                      <a:pt x="3834" y="1"/>
                      <a:pt x="3391" y="1"/>
                    </a:cubicBezTo>
                    <a:close/>
                  </a:path>
                </a:pathLst>
              </a:custGeom>
              <a:solidFill>
                <a:srgbClr val="FFFFFF">
                  <a:alpha val="3372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 name="Google Shape;197;p28"/>
              <p:cNvSpPr/>
              <p:nvPr/>
            </p:nvSpPr>
            <p:spPr>
              <a:xfrm>
                <a:off x="1673424" y="3628491"/>
                <a:ext cx="137788" cy="250625"/>
              </a:xfrm>
              <a:custGeom>
                <a:rect b="b" l="l" r="r" t="t"/>
                <a:pathLst>
                  <a:path extrusionOk="0" h="11383" w="6256">
                    <a:moveTo>
                      <a:pt x="2010" y="1"/>
                    </a:moveTo>
                    <a:cubicBezTo>
                      <a:pt x="1" y="1"/>
                      <a:pt x="895" y="5521"/>
                      <a:pt x="1067" y="6554"/>
                    </a:cubicBezTo>
                    <a:cubicBezTo>
                      <a:pt x="1311" y="8115"/>
                      <a:pt x="1409" y="9723"/>
                      <a:pt x="1360" y="11332"/>
                    </a:cubicBezTo>
                    <a:cubicBezTo>
                      <a:pt x="2040" y="11192"/>
                      <a:pt x="2719" y="11119"/>
                      <a:pt x="3399" y="11119"/>
                    </a:cubicBezTo>
                    <a:cubicBezTo>
                      <a:pt x="4133" y="11119"/>
                      <a:pt x="4868" y="11204"/>
                      <a:pt x="5602" y="11381"/>
                    </a:cubicBezTo>
                    <a:cubicBezTo>
                      <a:pt x="5607" y="11382"/>
                      <a:pt x="5613" y="11383"/>
                      <a:pt x="5618" y="11383"/>
                    </a:cubicBezTo>
                    <a:cubicBezTo>
                      <a:pt x="6256" y="11383"/>
                      <a:pt x="4526" y="2598"/>
                      <a:pt x="4139" y="1776"/>
                    </a:cubicBezTo>
                    <a:cubicBezTo>
                      <a:pt x="3895" y="1191"/>
                      <a:pt x="3505" y="655"/>
                      <a:pt x="2969" y="314"/>
                    </a:cubicBezTo>
                    <a:cubicBezTo>
                      <a:pt x="2593" y="97"/>
                      <a:pt x="2276" y="1"/>
                      <a:pt x="2010" y="1"/>
                    </a:cubicBezTo>
                    <a:close/>
                  </a:path>
                </a:pathLst>
              </a:custGeom>
              <a:solidFill>
                <a:srgbClr val="CA422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 name="Google Shape;198;p28"/>
              <p:cNvSpPr/>
              <p:nvPr/>
            </p:nvSpPr>
            <p:spPr>
              <a:xfrm>
                <a:off x="1971819" y="4206230"/>
                <a:ext cx="250226" cy="77546"/>
              </a:xfrm>
              <a:custGeom>
                <a:rect b="b" l="l" r="r" t="t"/>
                <a:pathLst>
                  <a:path extrusionOk="0" h="3522" w="11361">
                    <a:moveTo>
                      <a:pt x="1722" y="1"/>
                    </a:moveTo>
                    <a:cubicBezTo>
                      <a:pt x="1017" y="1"/>
                      <a:pt x="260" y="160"/>
                      <a:pt x="50" y="792"/>
                    </a:cubicBezTo>
                    <a:cubicBezTo>
                      <a:pt x="1" y="1279"/>
                      <a:pt x="147" y="1767"/>
                      <a:pt x="488" y="2157"/>
                    </a:cubicBezTo>
                    <a:cubicBezTo>
                      <a:pt x="924" y="2767"/>
                      <a:pt x="1516" y="3455"/>
                      <a:pt x="2193" y="3455"/>
                    </a:cubicBezTo>
                    <a:cubicBezTo>
                      <a:pt x="2274" y="3455"/>
                      <a:pt x="2356" y="3445"/>
                      <a:pt x="2439" y="3424"/>
                    </a:cubicBezTo>
                    <a:lnTo>
                      <a:pt x="2926" y="3522"/>
                    </a:lnTo>
                    <a:lnTo>
                      <a:pt x="11361" y="2352"/>
                    </a:lnTo>
                    <a:cubicBezTo>
                      <a:pt x="8387" y="1084"/>
                      <a:pt x="5266" y="304"/>
                      <a:pt x="2048" y="11"/>
                    </a:cubicBezTo>
                    <a:cubicBezTo>
                      <a:pt x="1942" y="5"/>
                      <a:pt x="1833" y="1"/>
                      <a:pt x="1722" y="1"/>
                    </a:cubicBezTo>
                    <a:close/>
                  </a:path>
                </a:pathLst>
              </a:custGeom>
              <a:solidFill>
                <a:srgbClr val="000000">
                  <a:alpha val="3215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 name="Google Shape;199;p28"/>
              <p:cNvSpPr/>
              <p:nvPr/>
            </p:nvSpPr>
            <p:spPr>
              <a:xfrm>
                <a:off x="1706594" y="3939180"/>
                <a:ext cx="258816" cy="62288"/>
              </a:xfrm>
              <a:custGeom>
                <a:rect b="b" l="l" r="r" t="t"/>
                <a:pathLst>
                  <a:path extrusionOk="0" h="2829" w="11751">
                    <a:moveTo>
                      <a:pt x="1365" y="0"/>
                    </a:moveTo>
                    <a:lnTo>
                      <a:pt x="1804" y="195"/>
                    </a:lnTo>
                    <a:cubicBezTo>
                      <a:pt x="1721" y="187"/>
                      <a:pt x="1637" y="183"/>
                      <a:pt x="1553" y="183"/>
                    </a:cubicBezTo>
                    <a:cubicBezTo>
                      <a:pt x="1151" y="183"/>
                      <a:pt x="754" y="278"/>
                      <a:pt x="390" y="439"/>
                    </a:cubicBezTo>
                    <a:cubicBezTo>
                      <a:pt x="244" y="537"/>
                      <a:pt x="49" y="634"/>
                      <a:pt x="0" y="829"/>
                    </a:cubicBezTo>
                    <a:cubicBezTo>
                      <a:pt x="0" y="976"/>
                      <a:pt x="244" y="1219"/>
                      <a:pt x="439" y="1317"/>
                    </a:cubicBezTo>
                    <a:cubicBezTo>
                      <a:pt x="3559" y="2828"/>
                      <a:pt x="7265" y="2194"/>
                      <a:pt x="10678" y="2682"/>
                    </a:cubicBezTo>
                    <a:cubicBezTo>
                      <a:pt x="10775" y="2706"/>
                      <a:pt x="10873" y="2719"/>
                      <a:pt x="10970" y="2719"/>
                    </a:cubicBezTo>
                    <a:cubicBezTo>
                      <a:pt x="11068" y="2719"/>
                      <a:pt x="11165" y="2706"/>
                      <a:pt x="11263" y="2682"/>
                    </a:cubicBezTo>
                    <a:cubicBezTo>
                      <a:pt x="11653" y="2536"/>
                      <a:pt x="11701" y="1999"/>
                      <a:pt x="11750" y="1609"/>
                    </a:cubicBezTo>
                    <a:cubicBezTo>
                      <a:pt x="11750" y="1414"/>
                      <a:pt x="11701" y="1219"/>
                      <a:pt x="11653" y="1024"/>
                    </a:cubicBezTo>
                    <a:cubicBezTo>
                      <a:pt x="11458" y="585"/>
                      <a:pt x="10873" y="488"/>
                      <a:pt x="10434" y="488"/>
                    </a:cubicBezTo>
                    <a:cubicBezTo>
                      <a:pt x="7411" y="244"/>
                      <a:pt x="4388" y="98"/>
                      <a:pt x="1365" y="0"/>
                    </a:cubicBezTo>
                    <a:close/>
                  </a:path>
                </a:pathLst>
              </a:custGeom>
              <a:solidFill>
                <a:srgbClr val="6901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 name="Google Shape;200;p28"/>
              <p:cNvSpPr/>
              <p:nvPr/>
            </p:nvSpPr>
            <p:spPr>
              <a:xfrm>
                <a:off x="1990078" y="2027334"/>
                <a:ext cx="547674" cy="330637"/>
              </a:xfrm>
              <a:custGeom>
                <a:rect b="b" l="l" r="r" t="t"/>
                <a:pathLst>
                  <a:path extrusionOk="0" h="15017" w="24866">
                    <a:moveTo>
                      <a:pt x="2351" y="9391"/>
                    </a:moveTo>
                    <a:cubicBezTo>
                      <a:pt x="1741" y="9394"/>
                      <a:pt x="1135" y="9433"/>
                      <a:pt x="537" y="9508"/>
                    </a:cubicBezTo>
                    <a:lnTo>
                      <a:pt x="1" y="9654"/>
                    </a:lnTo>
                    <a:cubicBezTo>
                      <a:pt x="782" y="9550"/>
                      <a:pt x="1566" y="9462"/>
                      <a:pt x="2351" y="9391"/>
                    </a:cubicBezTo>
                    <a:close/>
                    <a:moveTo>
                      <a:pt x="24866" y="0"/>
                    </a:moveTo>
                    <a:lnTo>
                      <a:pt x="24866" y="0"/>
                    </a:lnTo>
                    <a:cubicBezTo>
                      <a:pt x="23647" y="2779"/>
                      <a:pt x="22867" y="5753"/>
                      <a:pt x="22525" y="8776"/>
                    </a:cubicBezTo>
                    <a:cubicBezTo>
                      <a:pt x="22574" y="9361"/>
                      <a:pt x="22379" y="9946"/>
                      <a:pt x="21989" y="10385"/>
                    </a:cubicBezTo>
                    <a:cubicBezTo>
                      <a:pt x="21687" y="10662"/>
                      <a:pt x="21306" y="10757"/>
                      <a:pt x="20908" y="10757"/>
                    </a:cubicBezTo>
                    <a:cubicBezTo>
                      <a:pt x="20536" y="10757"/>
                      <a:pt x="20148" y="10674"/>
                      <a:pt x="19795" y="10580"/>
                    </a:cubicBezTo>
                    <a:cubicBezTo>
                      <a:pt x="15724" y="9631"/>
                      <a:pt x="11556" y="9163"/>
                      <a:pt x="7389" y="9163"/>
                    </a:cubicBezTo>
                    <a:cubicBezTo>
                      <a:pt x="5708" y="9163"/>
                      <a:pt x="4026" y="9239"/>
                      <a:pt x="2351" y="9391"/>
                    </a:cubicBezTo>
                    <a:lnTo>
                      <a:pt x="2351" y="9391"/>
                    </a:lnTo>
                    <a:cubicBezTo>
                      <a:pt x="2377" y="9391"/>
                      <a:pt x="2403" y="9391"/>
                      <a:pt x="2429" y="9391"/>
                    </a:cubicBezTo>
                    <a:cubicBezTo>
                      <a:pt x="3384" y="9391"/>
                      <a:pt x="4350" y="9478"/>
                      <a:pt x="5315" y="9654"/>
                    </a:cubicBezTo>
                    <a:cubicBezTo>
                      <a:pt x="11994" y="10531"/>
                      <a:pt x="18869" y="11458"/>
                      <a:pt x="24573" y="15017"/>
                    </a:cubicBezTo>
                    <a:cubicBezTo>
                      <a:pt x="24573" y="9995"/>
                      <a:pt x="24671" y="4973"/>
                      <a:pt x="24866" y="0"/>
                    </a:cubicBezTo>
                    <a:close/>
                  </a:path>
                </a:pathLst>
              </a:custGeom>
              <a:solidFill>
                <a:srgbClr val="CA422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 name="Google Shape;201;p28"/>
              <p:cNvSpPr/>
              <p:nvPr/>
            </p:nvSpPr>
            <p:spPr>
              <a:xfrm>
                <a:off x="1736658" y="1851679"/>
                <a:ext cx="92373" cy="277663"/>
              </a:xfrm>
              <a:custGeom>
                <a:rect b="b" l="l" r="r" t="t"/>
                <a:pathLst>
                  <a:path extrusionOk="0" h="12611" w="4194">
                    <a:moveTo>
                      <a:pt x="1953" y="1"/>
                    </a:moveTo>
                    <a:cubicBezTo>
                      <a:pt x="1840" y="1"/>
                      <a:pt x="1725" y="11"/>
                      <a:pt x="1609" y="31"/>
                    </a:cubicBezTo>
                    <a:cubicBezTo>
                      <a:pt x="1073" y="226"/>
                      <a:pt x="683" y="714"/>
                      <a:pt x="147" y="909"/>
                    </a:cubicBezTo>
                    <a:lnTo>
                      <a:pt x="0" y="860"/>
                    </a:lnTo>
                    <a:lnTo>
                      <a:pt x="0" y="860"/>
                    </a:lnTo>
                    <a:cubicBezTo>
                      <a:pt x="683" y="1299"/>
                      <a:pt x="1122" y="1981"/>
                      <a:pt x="1366" y="2762"/>
                    </a:cubicBezTo>
                    <a:cubicBezTo>
                      <a:pt x="2584" y="5931"/>
                      <a:pt x="3413" y="9246"/>
                      <a:pt x="3852" y="12610"/>
                    </a:cubicBezTo>
                    <a:cubicBezTo>
                      <a:pt x="4145" y="9538"/>
                      <a:pt x="4193" y="6418"/>
                      <a:pt x="4096" y="3347"/>
                    </a:cubicBezTo>
                    <a:cubicBezTo>
                      <a:pt x="4145" y="2518"/>
                      <a:pt x="3950" y="1738"/>
                      <a:pt x="3608" y="1006"/>
                    </a:cubicBezTo>
                    <a:cubicBezTo>
                      <a:pt x="3273" y="377"/>
                      <a:pt x="2649" y="1"/>
                      <a:pt x="1953" y="1"/>
                    </a:cubicBezTo>
                    <a:close/>
                  </a:path>
                </a:pathLst>
              </a:custGeom>
              <a:solidFill>
                <a:srgbClr val="6901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 name="Google Shape;202;p28"/>
              <p:cNvSpPr/>
              <p:nvPr/>
            </p:nvSpPr>
            <p:spPr>
              <a:xfrm>
                <a:off x="1175043" y="1750156"/>
                <a:ext cx="560272" cy="1199822"/>
              </a:xfrm>
              <a:custGeom>
                <a:rect b="b" l="l" r="r" t="t"/>
                <a:pathLst>
                  <a:path extrusionOk="0" h="54494" w="25438">
                    <a:moveTo>
                      <a:pt x="25373" y="1"/>
                    </a:moveTo>
                    <a:cubicBezTo>
                      <a:pt x="25367" y="1"/>
                      <a:pt x="25360" y="4"/>
                      <a:pt x="25353" y="10"/>
                    </a:cubicBezTo>
                    <a:cubicBezTo>
                      <a:pt x="20380" y="1668"/>
                      <a:pt x="15163" y="3521"/>
                      <a:pt x="11702" y="7616"/>
                    </a:cubicBezTo>
                    <a:cubicBezTo>
                      <a:pt x="10190" y="9274"/>
                      <a:pt x="9118" y="11322"/>
                      <a:pt x="8581" y="13467"/>
                    </a:cubicBezTo>
                    <a:cubicBezTo>
                      <a:pt x="8191" y="14978"/>
                      <a:pt x="7899" y="16197"/>
                      <a:pt x="6826" y="17416"/>
                    </a:cubicBezTo>
                    <a:cubicBezTo>
                      <a:pt x="6046" y="18294"/>
                      <a:pt x="5120" y="19074"/>
                      <a:pt x="4632" y="20146"/>
                    </a:cubicBezTo>
                    <a:cubicBezTo>
                      <a:pt x="4340" y="20780"/>
                      <a:pt x="4242" y="21512"/>
                      <a:pt x="4340" y="22194"/>
                    </a:cubicBezTo>
                    <a:cubicBezTo>
                      <a:pt x="4340" y="22194"/>
                      <a:pt x="4681" y="23120"/>
                      <a:pt x="4681" y="23169"/>
                    </a:cubicBezTo>
                    <a:cubicBezTo>
                      <a:pt x="4583" y="23559"/>
                      <a:pt x="4193" y="23754"/>
                      <a:pt x="3901" y="24047"/>
                    </a:cubicBezTo>
                    <a:cubicBezTo>
                      <a:pt x="2682" y="25266"/>
                      <a:pt x="1999" y="26972"/>
                      <a:pt x="2048" y="28727"/>
                    </a:cubicBezTo>
                    <a:cubicBezTo>
                      <a:pt x="2048" y="29459"/>
                      <a:pt x="2682" y="30385"/>
                      <a:pt x="2633" y="31019"/>
                    </a:cubicBezTo>
                    <a:cubicBezTo>
                      <a:pt x="2585" y="31653"/>
                      <a:pt x="1366" y="32823"/>
                      <a:pt x="1073" y="33554"/>
                    </a:cubicBezTo>
                    <a:cubicBezTo>
                      <a:pt x="293" y="35212"/>
                      <a:pt x="244" y="37064"/>
                      <a:pt x="829" y="38771"/>
                    </a:cubicBezTo>
                    <a:cubicBezTo>
                      <a:pt x="1171" y="39648"/>
                      <a:pt x="1268" y="40624"/>
                      <a:pt x="1024" y="41550"/>
                    </a:cubicBezTo>
                    <a:cubicBezTo>
                      <a:pt x="878" y="42086"/>
                      <a:pt x="537" y="42574"/>
                      <a:pt x="391" y="43159"/>
                    </a:cubicBezTo>
                    <a:cubicBezTo>
                      <a:pt x="98" y="44378"/>
                      <a:pt x="0" y="45694"/>
                      <a:pt x="196" y="46962"/>
                    </a:cubicBezTo>
                    <a:cubicBezTo>
                      <a:pt x="586" y="49643"/>
                      <a:pt x="1658" y="52179"/>
                      <a:pt x="3267" y="54373"/>
                    </a:cubicBezTo>
                    <a:cubicBezTo>
                      <a:pt x="3324" y="54458"/>
                      <a:pt x="3406" y="54494"/>
                      <a:pt x="3489" y="54494"/>
                    </a:cubicBezTo>
                    <a:cubicBezTo>
                      <a:pt x="3689" y="54494"/>
                      <a:pt x="3893" y="54287"/>
                      <a:pt x="3755" y="54080"/>
                    </a:cubicBezTo>
                    <a:cubicBezTo>
                      <a:pt x="2487" y="52325"/>
                      <a:pt x="1561" y="50326"/>
                      <a:pt x="1024" y="48229"/>
                    </a:cubicBezTo>
                    <a:cubicBezTo>
                      <a:pt x="732" y="47108"/>
                      <a:pt x="634" y="45987"/>
                      <a:pt x="732" y="44817"/>
                    </a:cubicBezTo>
                    <a:cubicBezTo>
                      <a:pt x="829" y="43354"/>
                      <a:pt x="1463" y="42476"/>
                      <a:pt x="1853" y="41160"/>
                    </a:cubicBezTo>
                    <a:cubicBezTo>
                      <a:pt x="2292" y="39746"/>
                      <a:pt x="1171" y="38576"/>
                      <a:pt x="1024" y="37113"/>
                    </a:cubicBezTo>
                    <a:cubicBezTo>
                      <a:pt x="829" y="34968"/>
                      <a:pt x="1658" y="32872"/>
                      <a:pt x="3267" y="31458"/>
                    </a:cubicBezTo>
                    <a:cubicBezTo>
                      <a:pt x="3365" y="31409"/>
                      <a:pt x="3413" y="31263"/>
                      <a:pt x="3316" y="31116"/>
                    </a:cubicBezTo>
                    <a:cubicBezTo>
                      <a:pt x="1902" y="28532"/>
                      <a:pt x="2731" y="25266"/>
                      <a:pt x="5266" y="23657"/>
                    </a:cubicBezTo>
                    <a:cubicBezTo>
                      <a:pt x="5412" y="23608"/>
                      <a:pt x="5461" y="23413"/>
                      <a:pt x="5364" y="23315"/>
                    </a:cubicBezTo>
                    <a:cubicBezTo>
                      <a:pt x="3316" y="20293"/>
                      <a:pt x="7509" y="18294"/>
                      <a:pt x="8484" y="15807"/>
                    </a:cubicBezTo>
                    <a:cubicBezTo>
                      <a:pt x="9313" y="13662"/>
                      <a:pt x="9508" y="11468"/>
                      <a:pt x="10873" y="9420"/>
                    </a:cubicBezTo>
                    <a:cubicBezTo>
                      <a:pt x="14188" y="4447"/>
                      <a:pt x="19990" y="2204"/>
                      <a:pt x="25353" y="157"/>
                    </a:cubicBezTo>
                    <a:cubicBezTo>
                      <a:pt x="25437" y="115"/>
                      <a:pt x="25413" y="1"/>
                      <a:pt x="25373" y="1"/>
                    </a:cubicBezTo>
                    <a:close/>
                  </a:path>
                </a:pathLst>
              </a:custGeom>
              <a:solidFill>
                <a:srgbClr val="18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 name="Google Shape;203;p28"/>
              <p:cNvSpPr/>
              <p:nvPr/>
            </p:nvSpPr>
            <p:spPr>
              <a:xfrm>
                <a:off x="2772758" y="2035943"/>
                <a:ext cx="142986" cy="337066"/>
              </a:xfrm>
              <a:custGeom>
                <a:rect b="b" l="l" r="r" t="t"/>
                <a:pathLst>
                  <a:path extrusionOk="0" h="15309" w="6492">
                    <a:moveTo>
                      <a:pt x="5392" y="0"/>
                    </a:moveTo>
                    <a:cubicBezTo>
                      <a:pt x="5231" y="0"/>
                      <a:pt x="5048" y="135"/>
                      <a:pt x="5078" y="341"/>
                    </a:cubicBezTo>
                    <a:cubicBezTo>
                      <a:pt x="5955" y="5655"/>
                      <a:pt x="4931" y="11554"/>
                      <a:pt x="202" y="14821"/>
                    </a:cubicBezTo>
                    <a:cubicBezTo>
                      <a:pt x="1" y="14982"/>
                      <a:pt x="132" y="15309"/>
                      <a:pt x="348" y="15309"/>
                    </a:cubicBezTo>
                    <a:cubicBezTo>
                      <a:pt x="394" y="15309"/>
                      <a:pt x="443" y="15294"/>
                      <a:pt x="495" y="15260"/>
                    </a:cubicBezTo>
                    <a:cubicBezTo>
                      <a:pt x="5419" y="11847"/>
                      <a:pt x="6491" y="5801"/>
                      <a:pt x="5614" y="194"/>
                    </a:cubicBezTo>
                    <a:cubicBezTo>
                      <a:pt x="5595" y="59"/>
                      <a:pt x="5498" y="0"/>
                      <a:pt x="5392" y="0"/>
                    </a:cubicBezTo>
                    <a:close/>
                  </a:path>
                </a:pathLst>
              </a:custGeom>
              <a:solidFill>
                <a:srgbClr val="18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 name="Google Shape;204;p28"/>
              <p:cNvSpPr/>
              <p:nvPr/>
            </p:nvSpPr>
            <p:spPr>
              <a:xfrm>
                <a:off x="2672699" y="1724307"/>
                <a:ext cx="102328" cy="67087"/>
              </a:xfrm>
              <a:custGeom>
                <a:rect b="b" l="l" r="r" t="t"/>
                <a:pathLst>
                  <a:path extrusionOk="0" h="3047" w="4646">
                    <a:moveTo>
                      <a:pt x="466" y="0"/>
                    </a:moveTo>
                    <a:cubicBezTo>
                      <a:pt x="208" y="0"/>
                      <a:pt x="1" y="370"/>
                      <a:pt x="308" y="502"/>
                    </a:cubicBezTo>
                    <a:cubicBezTo>
                      <a:pt x="1674" y="1087"/>
                      <a:pt x="2990" y="1916"/>
                      <a:pt x="4111" y="2988"/>
                    </a:cubicBezTo>
                    <a:cubicBezTo>
                      <a:pt x="4162" y="3029"/>
                      <a:pt x="4216" y="3046"/>
                      <a:pt x="4269" y="3046"/>
                    </a:cubicBezTo>
                    <a:cubicBezTo>
                      <a:pt x="4471" y="3046"/>
                      <a:pt x="4646" y="2792"/>
                      <a:pt x="4453" y="2598"/>
                    </a:cubicBezTo>
                    <a:cubicBezTo>
                      <a:pt x="3331" y="1526"/>
                      <a:pt x="2015" y="648"/>
                      <a:pt x="552" y="14"/>
                    </a:cubicBezTo>
                    <a:cubicBezTo>
                      <a:pt x="523" y="5"/>
                      <a:pt x="495" y="0"/>
                      <a:pt x="466" y="0"/>
                    </a:cubicBezTo>
                    <a:close/>
                  </a:path>
                </a:pathLst>
              </a:custGeom>
              <a:solidFill>
                <a:srgbClr val="18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 name="Google Shape;205;p28"/>
              <p:cNvSpPr/>
              <p:nvPr/>
            </p:nvSpPr>
            <p:spPr>
              <a:xfrm>
                <a:off x="2514119" y="1674350"/>
                <a:ext cx="125873" cy="695577"/>
              </a:xfrm>
              <a:custGeom>
                <a:rect b="b" l="l" r="r" t="t"/>
                <a:pathLst>
                  <a:path extrusionOk="0" h="31592" w="5715">
                    <a:moveTo>
                      <a:pt x="5096" y="1"/>
                    </a:moveTo>
                    <a:cubicBezTo>
                      <a:pt x="4899" y="1"/>
                      <a:pt x="4709" y="103"/>
                      <a:pt x="4632" y="333"/>
                    </a:cubicBezTo>
                    <a:cubicBezTo>
                      <a:pt x="2145" y="10377"/>
                      <a:pt x="0" y="20664"/>
                      <a:pt x="829" y="31098"/>
                    </a:cubicBezTo>
                    <a:cubicBezTo>
                      <a:pt x="854" y="31420"/>
                      <a:pt x="1144" y="31592"/>
                      <a:pt x="1417" y="31592"/>
                    </a:cubicBezTo>
                    <a:cubicBezTo>
                      <a:pt x="1679" y="31592"/>
                      <a:pt x="1925" y="31433"/>
                      <a:pt x="1902" y="31098"/>
                    </a:cubicBezTo>
                    <a:cubicBezTo>
                      <a:pt x="1073" y="20762"/>
                      <a:pt x="3169" y="10572"/>
                      <a:pt x="5656" y="626"/>
                    </a:cubicBezTo>
                    <a:cubicBezTo>
                      <a:pt x="5715" y="242"/>
                      <a:pt x="5398" y="1"/>
                      <a:pt x="5096" y="1"/>
                    </a:cubicBezTo>
                    <a:close/>
                  </a:path>
                </a:pathLst>
              </a:custGeom>
              <a:solidFill>
                <a:srgbClr val="18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 name="Google Shape;206;p28"/>
              <p:cNvSpPr/>
              <p:nvPr/>
            </p:nvSpPr>
            <p:spPr>
              <a:xfrm>
                <a:off x="2344438" y="1296023"/>
                <a:ext cx="637205" cy="156677"/>
              </a:xfrm>
              <a:custGeom>
                <a:rect b="b" l="l" r="r" t="t"/>
                <a:pathLst>
                  <a:path extrusionOk="0" h="7116" w="28931">
                    <a:moveTo>
                      <a:pt x="28465" y="0"/>
                    </a:moveTo>
                    <a:cubicBezTo>
                      <a:pt x="28436" y="0"/>
                      <a:pt x="28407" y="4"/>
                      <a:pt x="28376" y="13"/>
                    </a:cubicBezTo>
                    <a:cubicBezTo>
                      <a:pt x="26329" y="403"/>
                      <a:pt x="24330" y="1622"/>
                      <a:pt x="22428" y="2451"/>
                    </a:cubicBezTo>
                    <a:cubicBezTo>
                      <a:pt x="20088" y="3475"/>
                      <a:pt x="17650" y="4401"/>
                      <a:pt x="15164" y="5132"/>
                    </a:cubicBezTo>
                    <a:cubicBezTo>
                      <a:pt x="11417" y="6187"/>
                      <a:pt x="7753" y="6401"/>
                      <a:pt x="3987" y="6401"/>
                    </a:cubicBezTo>
                    <a:cubicBezTo>
                      <a:pt x="2705" y="6401"/>
                      <a:pt x="1411" y="6376"/>
                      <a:pt x="98" y="6351"/>
                    </a:cubicBezTo>
                    <a:cubicBezTo>
                      <a:pt x="1" y="6351"/>
                      <a:pt x="1" y="6497"/>
                      <a:pt x="98" y="6497"/>
                    </a:cubicBezTo>
                    <a:lnTo>
                      <a:pt x="50" y="6497"/>
                    </a:lnTo>
                    <a:cubicBezTo>
                      <a:pt x="2390" y="6888"/>
                      <a:pt x="4709" y="7116"/>
                      <a:pt x="7017" y="7116"/>
                    </a:cubicBezTo>
                    <a:cubicBezTo>
                      <a:pt x="9612" y="7116"/>
                      <a:pt x="12193" y="6827"/>
                      <a:pt x="14774" y="6156"/>
                    </a:cubicBezTo>
                    <a:cubicBezTo>
                      <a:pt x="17211" y="5522"/>
                      <a:pt x="19600" y="4694"/>
                      <a:pt x="21941" y="3718"/>
                    </a:cubicBezTo>
                    <a:cubicBezTo>
                      <a:pt x="24135" y="2841"/>
                      <a:pt x="26719" y="2061"/>
                      <a:pt x="28620" y="647"/>
                    </a:cubicBezTo>
                    <a:cubicBezTo>
                      <a:pt x="28931" y="425"/>
                      <a:pt x="28756" y="0"/>
                      <a:pt x="28465" y="0"/>
                    </a:cubicBezTo>
                    <a:close/>
                  </a:path>
                </a:pathLst>
              </a:custGeom>
              <a:solidFill>
                <a:srgbClr val="18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 name="Google Shape;207;p28"/>
              <p:cNvSpPr/>
              <p:nvPr/>
            </p:nvSpPr>
            <p:spPr>
              <a:xfrm>
                <a:off x="2455290" y="1484074"/>
                <a:ext cx="549281" cy="374738"/>
              </a:xfrm>
              <a:custGeom>
                <a:rect b="b" l="l" r="r" t="t"/>
                <a:pathLst>
                  <a:path extrusionOk="0" h="17020" w="24939">
                    <a:moveTo>
                      <a:pt x="24505" y="1"/>
                    </a:moveTo>
                    <a:cubicBezTo>
                      <a:pt x="24492" y="1"/>
                      <a:pt x="24478" y="2"/>
                      <a:pt x="24465" y="4"/>
                    </a:cubicBezTo>
                    <a:cubicBezTo>
                      <a:pt x="19443" y="1467"/>
                      <a:pt x="14762" y="3758"/>
                      <a:pt x="10521" y="6732"/>
                    </a:cubicBezTo>
                    <a:cubicBezTo>
                      <a:pt x="8570" y="8098"/>
                      <a:pt x="6669" y="9609"/>
                      <a:pt x="4914" y="11218"/>
                    </a:cubicBezTo>
                    <a:cubicBezTo>
                      <a:pt x="3305" y="12729"/>
                      <a:pt x="965" y="14680"/>
                      <a:pt x="38" y="16776"/>
                    </a:cubicBezTo>
                    <a:cubicBezTo>
                      <a:pt x="1" y="16889"/>
                      <a:pt x="138" y="17003"/>
                      <a:pt x="248" y="17003"/>
                    </a:cubicBezTo>
                    <a:cubicBezTo>
                      <a:pt x="279" y="17003"/>
                      <a:pt x="309" y="16993"/>
                      <a:pt x="331" y="16971"/>
                    </a:cubicBezTo>
                    <a:lnTo>
                      <a:pt x="380" y="17020"/>
                    </a:lnTo>
                    <a:cubicBezTo>
                      <a:pt x="1355" y="16386"/>
                      <a:pt x="2037" y="15411"/>
                      <a:pt x="2817" y="14582"/>
                    </a:cubicBezTo>
                    <a:cubicBezTo>
                      <a:pt x="3695" y="13656"/>
                      <a:pt x="4621" y="12778"/>
                      <a:pt x="5596" y="11900"/>
                    </a:cubicBezTo>
                    <a:cubicBezTo>
                      <a:pt x="7449" y="10243"/>
                      <a:pt x="9399" y="8731"/>
                      <a:pt x="11496" y="7317"/>
                    </a:cubicBezTo>
                    <a:cubicBezTo>
                      <a:pt x="15640" y="4685"/>
                      <a:pt x="20077" y="2393"/>
                      <a:pt x="24660" y="540"/>
                    </a:cubicBezTo>
                    <a:cubicBezTo>
                      <a:pt x="24938" y="448"/>
                      <a:pt x="24775" y="1"/>
                      <a:pt x="24505" y="1"/>
                    </a:cubicBezTo>
                    <a:close/>
                  </a:path>
                </a:pathLst>
              </a:custGeom>
              <a:solidFill>
                <a:srgbClr val="18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 name="Google Shape;208;p28"/>
              <p:cNvSpPr/>
              <p:nvPr/>
            </p:nvSpPr>
            <p:spPr>
              <a:xfrm>
                <a:off x="2924312" y="1269470"/>
                <a:ext cx="154593" cy="236622"/>
              </a:xfrm>
              <a:custGeom>
                <a:rect b="b" l="l" r="r" t="t"/>
                <a:pathLst>
                  <a:path extrusionOk="0" h="10747" w="7019">
                    <a:moveTo>
                      <a:pt x="4161" y="1026"/>
                    </a:moveTo>
                    <a:cubicBezTo>
                      <a:pt x="4588" y="1026"/>
                      <a:pt x="5060" y="1183"/>
                      <a:pt x="5607" y="1512"/>
                    </a:cubicBezTo>
                    <a:cubicBezTo>
                      <a:pt x="5620" y="1519"/>
                      <a:pt x="5634" y="1526"/>
                      <a:pt x="5647" y="1531"/>
                    </a:cubicBezTo>
                    <a:lnTo>
                      <a:pt x="5647" y="1531"/>
                    </a:lnTo>
                    <a:cubicBezTo>
                      <a:pt x="6712" y="3323"/>
                      <a:pt x="6501" y="6364"/>
                      <a:pt x="5705" y="8191"/>
                    </a:cubicBezTo>
                    <a:cubicBezTo>
                      <a:pt x="5214" y="9270"/>
                      <a:pt x="4551" y="9794"/>
                      <a:pt x="3889" y="9794"/>
                    </a:cubicBezTo>
                    <a:cubicBezTo>
                      <a:pt x="3235" y="9794"/>
                      <a:pt x="2582" y="9282"/>
                      <a:pt x="2097" y="8289"/>
                    </a:cubicBezTo>
                    <a:cubicBezTo>
                      <a:pt x="1414" y="7070"/>
                      <a:pt x="1171" y="5656"/>
                      <a:pt x="1317" y="4291"/>
                    </a:cubicBezTo>
                    <a:cubicBezTo>
                      <a:pt x="1463" y="3559"/>
                      <a:pt x="1804" y="2877"/>
                      <a:pt x="2243" y="2292"/>
                    </a:cubicBezTo>
                    <a:cubicBezTo>
                      <a:pt x="2854" y="1468"/>
                      <a:pt x="3445" y="1026"/>
                      <a:pt x="4161" y="1026"/>
                    </a:cubicBezTo>
                    <a:close/>
                    <a:moveTo>
                      <a:pt x="4334" y="0"/>
                    </a:moveTo>
                    <a:cubicBezTo>
                      <a:pt x="2939" y="0"/>
                      <a:pt x="1521" y="1508"/>
                      <a:pt x="878" y="2828"/>
                    </a:cubicBezTo>
                    <a:cubicBezTo>
                      <a:pt x="1" y="4778"/>
                      <a:pt x="488" y="7362"/>
                      <a:pt x="1561" y="9166"/>
                    </a:cubicBezTo>
                    <a:cubicBezTo>
                      <a:pt x="2191" y="10179"/>
                      <a:pt x="2990" y="10747"/>
                      <a:pt x="3820" y="10747"/>
                    </a:cubicBezTo>
                    <a:cubicBezTo>
                      <a:pt x="4468" y="10747"/>
                      <a:pt x="5134" y="10401"/>
                      <a:pt x="5754" y="9654"/>
                    </a:cubicBezTo>
                    <a:cubicBezTo>
                      <a:pt x="6777" y="8435"/>
                      <a:pt x="6924" y="6777"/>
                      <a:pt x="6972" y="5217"/>
                    </a:cubicBezTo>
                    <a:cubicBezTo>
                      <a:pt x="7018" y="3757"/>
                      <a:pt x="6978" y="2341"/>
                      <a:pt x="6135" y="1246"/>
                    </a:cubicBezTo>
                    <a:lnTo>
                      <a:pt x="6135" y="1246"/>
                    </a:lnTo>
                    <a:cubicBezTo>
                      <a:pt x="6153" y="1174"/>
                      <a:pt x="6144" y="1098"/>
                      <a:pt x="6095" y="1024"/>
                    </a:cubicBezTo>
                    <a:cubicBezTo>
                      <a:pt x="5558" y="293"/>
                      <a:pt x="4948" y="0"/>
                      <a:pt x="4334" y="0"/>
                    </a:cubicBezTo>
                    <a:close/>
                  </a:path>
                </a:pathLst>
              </a:custGeom>
              <a:solidFill>
                <a:srgbClr val="18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 name="Google Shape;209;p28"/>
              <p:cNvSpPr/>
              <p:nvPr/>
            </p:nvSpPr>
            <p:spPr>
              <a:xfrm>
                <a:off x="2952240" y="1309145"/>
                <a:ext cx="112548" cy="157513"/>
              </a:xfrm>
              <a:custGeom>
                <a:rect b="b" l="l" r="r" t="t"/>
                <a:pathLst>
                  <a:path extrusionOk="0" h="7154" w="5110">
                    <a:moveTo>
                      <a:pt x="2792" y="542"/>
                    </a:moveTo>
                    <a:cubicBezTo>
                      <a:pt x="3092" y="542"/>
                      <a:pt x="3417" y="645"/>
                      <a:pt x="3780" y="865"/>
                    </a:cubicBezTo>
                    <a:lnTo>
                      <a:pt x="3780" y="865"/>
                    </a:lnTo>
                    <a:cubicBezTo>
                      <a:pt x="4629" y="2044"/>
                      <a:pt x="4480" y="4257"/>
                      <a:pt x="3901" y="5560"/>
                    </a:cubicBezTo>
                    <a:cubicBezTo>
                      <a:pt x="3556" y="6347"/>
                      <a:pt x="3064" y="6724"/>
                      <a:pt x="2572" y="6724"/>
                    </a:cubicBezTo>
                    <a:cubicBezTo>
                      <a:pt x="2089" y="6724"/>
                      <a:pt x="1606" y="6359"/>
                      <a:pt x="1268" y="5658"/>
                    </a:cubicBezTo>
                    <a:cubicBezTo>
                      <a:pt x="829" y="4780"/>
                      <a:pt x="634" y="3805"/>
                      <a:pt x="731" y="2830"/>
                    </a:cubicBezTo>
                    <a:cubicBezTo>
                      <a:pt x="829" y="2342"/>
                      <a:pt x="1073" y="1855"/>
                      <a:pt x="1365" y="1465"/>
                    </a:cubicBezTo>
                    <a:cubicBezTo>
                      <a:pt x="1800" y="875"/>
                      <a:pt x="2255" y="542"/>
                      <a:pt x="2792" y="542"/>
                    </a:cubicBezTo>
                    <a:close/>
                    <a:moveTo>
                      <a:pt x="2859" y="0"/>
                    </a:moveTo>
                    <a:cubicBezTo>
                      <a:pt x="1862" y="0"/>
                      <a:pt x="873" y="1188"/>
                      <a:pt x="488" y="2099"/>
                    </a:cubicBezTo>
                    <a:cubicBezTo>
                      <a:pt x="0" y="3415"/>
                      <a:pt x="390" y="5073"/>
                      <a:pt x="1122" y="6243"/>
                    </a:cubicBezTo>
                    <a:cubicBezTo>
                      <a:pt x="1507" y="6833"/>
                      <a:pt x="2013" y="7153"/>
                      <a:pt x="2535" y="7153"/>
                    </a:cubicBezTo>
                    <a:cubicBezTo>
                      <a:pt x="3004" y="7153"/>
                      <a:pt x="3485" y="6894"/>
                      <a:pt x="3901" y="6340"/>
                    </a:cubicBezTo>
                    <a:cubicBezTo>
                      <a:pt x="4900" y="5007"/>
                      <a:pt x="5110" y="2140"/>
                      <a:pt x="4029" y="735"/>
                    </a:cubicBezTo>
                    <a:lnTo>
                      <a:pt x="4029" y="735"/>
                    </a:lnTo>
                    <a:cubicBezTo>
                      <a:pt x="4031" y="696"/>
                      <a:pt x="4022" y="660"/>
                      <a:pt x="3998" y="636"/>
                    </a:cubicBezTo>
                    <a:cubicBezTo>
                      <a:pt x="3641" y="183"/>
                      <a:pt x="3249" y="0"/>
                      <a:pt x="2859" y="0"/>
                    </a:cubicBezTo>
                    <a:close/>
                  </a:path>
                </a:pathLst>
              </a:custGeom>
              <a:solidFill>
                <a:srgbClr val="18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 name="Google Shape;210;p28"/>
              <p:cNvSpPr/>
              <p:nvPr/>
            </p:nvSpPr>
            <p:spPr>
              <a:xfrm>
                <a:off x="2713841" y="1783865"/>
                <a:ext cx="215867" cy="266742"/>
              </a:xfrm>
              <a:custGeom>
                <a:rect b="b" l="l" r="r" t="t"/>
                <a:pathLst>
                  <a:path extrusionOk="0" h="12115" w="9801">
                    <a:moveTo>
                      <a:pt x="3949" y="1"/>
                    </a:moveTo>
                    <a:cubicBezTo>
                      <a:pt x="3134" y="1"/>
                      <a:pt x="2326" y="315"/>
                      <a:pt x="1707" y="1015"/>
                    </a:cubicBezTo>
                    <a:cubicBezTo>
                      <a:pt x="98" y="2867"/>
                      <a:pt x="1" y="5939"/>
                      <a:pt x="781" y="8182"/>
                    </a:cubicBezTo>
                    <a:cubicBezTo>
                      <a:pt x="1549" y="10441"/>
                      <a:pt x="3406" y="12114"/>
                      <a:pt x="5808" y="12114"/>
                    </a:cubicBezTo>
                    <a:cubicBezTo>
                      <a:pt x="5998" y="12114"/>
                      <a:pt x="6191" y="12104"/>
                      <a:pt x="6387" y="12082"/>
                    </a:cubicBezTo>
                    <a:cubicBezTo>
                      <a:pt x="8581" y="11838"/>
                      <a:pt x="9605" y="10425"/>
                      <a:pt x="9800" y="8279"/>
                    </a:cubicBezTo>
                    <a:cubicBezTo>
                      <a:pt x="9800" y="8231"/>
                      <a:pt x="9764" y="8206"/>
                      <a:pt x="9721" y="8206"/>
                    </a:cubicBezTo>
                    <a:cubicBezTo>
                      <a:pt x="9678" y="8206"/>
                      <a:pt x="9630" y="8231"/>
                      <a:pt x="9605" y="8279"/>
                    </a:cubicBezTo>
                    <a:lnTo>
                      <a:pt x="9654" y="8328"/>
                    </a:lnTo>
                    <a:cubicBezTo>
                      <a:pt x="9410" y="10327"/>
                      <a:pt x="8435" y="11546"/>
                      <a:pt x="6387" y="11741"/>
                    </a:cubicBezTo>
                    <a:cubicBezTo>
                      <a:pt x="6185" y="11765"/>
                      <a:pt x="5985" y="11777"/>
                      <a:pt x="5790" y="11777"/>
                    </a:cubicBezTo>
                    <a:cubicBezTo>
                      <a:pt x="3640" y="11777"/>
                      <a:pt x="1975" y="10339"/>
                      <a:pt x="1171" y="8328"/>
                    </a:cubicBezTo>
                    <a:cubicBezTo>
                      <a:pt x="537" y="6622"/>
                      <a:pt x="439" y="4769"/>
                      <a:pt x="1024" y="3062"/>
                    </a:cubicBezTo>
                    <a:cubicBezTo>
                      <a:pt x="1219" y="2234"/>
                      <a:pt x="1658" y="1502"/>
                      <a:pt x="2243" y="917"/>
                    </a:cubicBezTo>
                    <a:cubicBezTo>
                      <a:pt x="2752" y="494"/>
                      <a:pt x="3337" y="311"/>
                      <a:pt x="3925" y="311"/>
                    </a:cubicBezTo>
                    <a:cubicBezTo>
                      <a:pt x="5028" y="311"/>
                      <a:pt x="6141" y="953"/>
                      <a:pt x="6777" y="1844"/>
                    </a:cubicBezTo>
                    <a:cubicBezTo>
                      <a:pt x="6792" y="1872"/>
                      <a:pt x="6819" y="1884"/>
                      <a:pt x="6848" y="1884"/>
                    </a:cubicBezTo>
                    <a:cubicBezTo>
                      <a:pt x="6920" y="1884"/>
                      <a:pt x="7007" y="1815"/>
                      <a:pt x="6973" y="1746"/>
                    </a:cubicBezTo>
                    <a:cubicBezTo>
                      <a:pt x="6311" y="653"/>
                      <a:pt x="5123" y="1"/>
                      <a:pt x="3949" y="1"/>
                    </a:cubicBezTo>
                    <a:close/>
                  </a:path>
                </a:pathLst>
              </a:custGeom>
              <a:solidFill>
                <a:srgbClr val="18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 name="Google Shape;211;p28"/>
              <p:cNvSpPr/>
              <p:nvPr/>
            </p:nvSpPr>
            <p:spPr>
              <a:xfrm>
                <a:off x="2865241" y="1776027"/>
                <a:ext cx="257516" cy="57862"/>
              </a:xfrm>
              <a:custGeom>
                <a:rect b="b" l="l" r="r" t="t"/>
                <a:pathLst>
                  <a:path extrusionOk="0" h="2628" w="11692">
                    <a:moveTo>
                      <a:pt x="11500" y="0"/>
                    </a:moveTo>
                    <a:cubicBezTo>
                      <a:pt x="11487" y="0"/>
                      <a:pt x="11473" y="2"/>
                      <a:pt x="11458" y="6"/>
                    </a:cubicBezTo>
                    <a:cubicBezTo>
                      <a:pt x="9703" y="688"/>
                      <a:pt x="8094" y="1517"/>
                      <a:pt x="6242" y="1858"/>
                    </a:cubicBezTo>
                    <a:cubicBezTo>
                      <a:pt x="5076" y="2057"/>
                      <a:pt x="3893" y="2157"/>
                      <a:pt x="2713" y="2157"/>
                    </a:cubicBezTo>
                    <a:cubicBezTo>
                      <a:pt x="1870" y="2157"/>
                      <a:pt x="1029" y="2106"/>
                      <a:pt x="196" y="2005"/>
                    </a:cubicBezTo>
                    <a:cubicBezTo>
                      <a:pt x="50" y="2005"/>
                      <a:pt x="1" y="2200"/>
                      <a:pt x="196" y="2248"/>
                    </a:cubicBezTo>
                    <a:lnTo>
                      <a:pt x="147" y="2248"/>
                    </a:lnTo>
                    <a:cubicBezTo>
                      <a:pt x="1244" y="2497"/>
                      <a:pt x="2432" y="2627"/>
                      <a:pt x="3642" y="2627"/>
                    </a:cubicBezTo>
                    <a:cubicBezTo>
                      <a:pt x="6466" y="2627"/>
                      <a:pt x="9405" y="1917"/>
                      <a:pt x="11556" y="347"/>
                    </a:cubicBezTo>
                    <a:cubicBezTo>
                      <a:pt x="11691" y="257"/>
                      <a:pt x="11660" y="0"/>
                      <a:pt x="11500" y="0"/>
                    </a:cubicBezTo>
                    <a:close/>
                  </a:path>
                </a:pathLst>
              </a:custGeom>
              <a:solidFill>
                <a:srgbClr val="18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 name="Google Shape;212;p28"/>
              <p:cNvSpPr/>
              <p:nvPr/>
            </p:nvSpPr>
            <p:spPr>
              <a:xfrm>
                <a:off x="2767538" y="1814623"/>
                <a:ext cx="394115" cy="169799"/>
              </a:xfrm>
              <a:custGeom>
                <a:rect b="b" l="l" r="r" t="t"/>
                <a:pathLst>
                  <a:path extrusionOk="0" h="7712" w="17894">
                    <a:moveTo>
                      <a:pt x="3799" y="0"/>
                    </a:moveTo>
                    <a:cubicBezTo>
                      <a:pt x="3785" y="0"/>
                      <a:pt x="3770" y="2"/>
                      <a:pt x="3754" y="8"/>
                    </a:cubicBezTo>
                    <a:cubicBezTo>
                      <a:pt x="488" y="934"/>
                      <a:pt x="0" y="5858"/>
                      <a:pt x="3169" y="7321"/>
                    </a:cubicBezTo>
                    <a:cubicBezTo>
                      <a:pt x="3754" y="7595"/>
                      <a:pt x="4387" y="7712"/>
                      <a:pt x="5030" y="7712"/>
                    </a:cubicBezTo>
                    <a:cubicBezTo>
                      <a:pt x="6101" y="7712"/>
                      <a:pt x="7198" y="7388"/>
                      <a:pt x="8142" y="6931"/>
                    </a:cubicBezTo>
                    <a:cubicBezTo>
                      <a:pt x="11029" y="5464"/>
                      <a:pt x="14191" y="4686"/>
                      <a:pt x="17405" y="4686"/>
                    </a:cubicBezTo>
                    <a:cubicBezTo>
                      <a:pt x="17503" y="4686"/>
                      <a:pt x="17601" y="4687"/>
                      <a:pt x="17698" y="4688"/>
                    </a:cubicBezTo>
                    <a:cubicBezTo>
                      <a:pt x="17893" y="4688"/>
                      <a:pt x="17893" y="4396"/>
                      <a:pt x="17698" y="4396"/>
                    </a:cubicBezTo>
                    <a:cubicBezTo>
                      <a:pt x="17272" y="4373"/>
                      <a:pt x="16848" y="4361"/>
                      <a:pt x="16426" y="4361"/>
                    </a:cubicBezTo>
                    <a:cubicBezTo>
                      <a:pt x="15015" y="4361"/>
                      <a:pt x="13627" y="4497"/>
                      <a:pt x="12238" y="4835"/>
                    </a:cubicBezTo>
                    <a:cubicBezTo>
                      <a:pt x="10531" y="5225"/>
                      <a:pt x="9117" y="6053"/>
                      <a:pt x="7509" y="6687"/>
                    </a:cubicBezTo>
                    <a:cubicBezTo>
                      <a:pt x="6754" y="6997"/>
                      <a:pt x="5884" y="7199"/>
                      <a:pt x="5042" y="7199"/>
                    </a:cubicBezTo>
                    <a:cubicBezTo>
                      <a:pt x="3763" y="7199"/>
                      <a:pt x="2549" y="6733"/>
                      <a:pt x="1902" y="5468"/>
                    </a:cubicBezTo>
                    <a:cubicBezTo>
                      <a:pt x="829" y="3518"/>
                      <a:pt x="2048" y="1178"/>
                      <a:pt x="3852" y="203"/>
                    </a:cubicBezTo>
                    <a:cubicBezTo>
                      <a:pt x="3939" y="159"/>
                      <a:pt x="3910" y="0"/>
                      <a:pt x="3799" y="0"/>
                    </a:cubicBezTo>
                    <a:close/>
                  </a:path>
                </a:pathLst>
              </a:custGeom>
              <a:solidFill>
                <a:srgbClr val="18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 name="Google Shape;213;p28"/>
              <p:cNvSpPr/>
              <p:nvPr/>
            </p:nvSpPr>
            <p:spPr>
              <a:xfrm>
                <a:off x="3085381" y="1768739"/>
                <a:ext cx="121380" cy="143686"/>
              </a:xfrm>
              <a:custGeom>
                <a:rect b="b" l="l" r="r" t="t"/>
                <a:pathLst>
                  <a:path extrusionOk="0" h="6526" w="5511">
                    <a:moveTo>
                      <a:pt x="2656" y="0"/>
                    </a:moveTo>
                    <a:cubicBezTo>
                      <a:pt x="2292" y="0"/>
                      <a:pt x="1931" y="103"/>
                      <a:pt x="1610" y="337"/>
                    </a:cubicBezTo>
                    <a:cubicBezTo>
                      <a:pt x="1476" y="470"/>
                      <a:pt x="1586" y="684"/>
                      <a:pt x="1754" y="684"/>
                    </a:cubicBezTo>
                    <a:cubicBezTo>
                      <a:pt x="1771" y="684"/>
                      <a:pt x="1787" y="682"/>
                      <a:pt x="1805" y="678"/>
                    </a:cubicBezTo>
                    <a:cubicBezTo>
                      <a:pt x="2079" y="552"/>
                      <a:pt x="2364" y="494"/>
                      <a:pt x="2643" y="494"/>
                    </a:cubicBezTo>
                    <a:cubicBezTo>
                      <a:pt x="3556" y="494"/>
                      <a:pt x="4409" y="1121"/>
                      <a:pt x="4633" y="2092"/>
                    </a:cubicBezTo>
                    <a:cubicBezTo>
                      <a:pt x="4974" y="3116"/>
                      <a:pt x="4779" y="5310"/>
                      <a:pt x="3755" y="5895"/>
                    </a:cubicBezTo>
                    <a:cubicBezTo>
                      <a:pt x="3520" y="6029"/>
                      <a:pt x="3272" y="6089"/>
                      <a:pt x="3025" y="6089"/>
                    </a:cubicBezTo>
                    <a:cubicBezTo>
                      <a:pt x="2198" y="6089"/>
                      <a:pt x="1385" y="5416"/>
                      <a:pt x="1122" y="4627"/>
                    </a:cubicBezTo>
                    <a:cubicBezTo>
                      <a:pt x="683" y="3359"/>
                      <a:pt x="1171" y="1994"/>
                      <a:pt x="1561" y="775"/>
                    </a:cubicBezTo>
                    <a:cubicBezTo>
                      <a:pt x="1591" y="655"/>
                      <a:pt x="1491" y="572"/>
                      <a:pt x="1398" y="572"/>
                    </a:cubicBezTo>
                    <a:cubicBezTo>
                      <a:pt x="1341" y="572"/>
                      <a:pt x="1287" y="603"/>
                      <a:pt x="1268" y="678"/>
                    </a:cubicBezTo>
                    <a:cubicBezTo>
                      <a:pt x="635" y="2189"/>
                      <a:pt x="1" y="4286"/>
                      <a:pt x="1268" y="5651"/>
                    </a:cubicBezTo>
                    <a:cubicBezTo>
                      <a:pt x="1724" y="6163"/>
                      <a:pt x="2428" y="6526"/>
                      <a:pt x="3110" y="6526"/>
                    </a:cubicBezTo>
                    <a:cubicBezTo>
                      <a:pt x="3597" y="6526"/>
                      <a:pt x="4072" y="6341"/>
                      <a:pt x="4437" y="5895"/>
                    </a:cubicBezTo>
                    <a:cubicBezTo>
                      <a:pt x="5364" y="4530"/>
                      <a:pt x="5510" y="2774"/>
                      <a:pt x="4828" y="1312"/>
                    </a:cubicBezTo>
                    <a:cubicBezTo>
                      <a:pt x="4384" y="560"/>
                      <a:pt x="3509" y="0"/>
                      <a:pt x="2656" y="0"/>
                    </a:cubicBezTo>
                    <a:close/>
                  </a:path>
                </a:pathLst>
              </a:custGeom>
              <a:solidFill>
                <a:srgbClr val="18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 name="Google Shape;214;p28"/>
              <p:cNvSpPr/>
              <p:nvPr/>
            </p:nvSpPr>
            <p:spPr>
              <a:xfrm>
                <a:off x="3113309" y="1801082"/>
                <a:ext cx="67661" cy="78030"/>
              </a:xfrm>
              <a:custGeom>
                <a:rect b="b" l="l" r="r" t="t"/>
                <a:pathLst>
                  <a:path extrusionOk="0" h="3544" w="3072">
                    <a:moveTo>
                      <a:pt x="1392" y="465"/>
                    </a:moveTo>
                    <a:cubicBezTo>
                      <a:pt x="1853" y="465"/>
                      <a:pt x="2274" y="745"/>
                      <a:pt x="2389" y="1208"/>
                    </a:cubicBezTo>
                    <a:cubicBezTo>
                      <a:pt x="2536" y="1695"/>
                      <a:pt x="2487" y="2768"/>
                      <a:pt x="1999" y="3061"/>
                    </a:cubicBezTo>
                    <a:cubicBezTo>
                      <a:pt x="1896" y="3112"/>
                      <a:pt x="1789" y="3135"/>
                      <a:pt x="1683" y="3135"/>
                    </a:cubicBezTo>
                    <a:cubicBezTo>
                      <a:pt x="1284" y="3135"/>
                      <a:pt x="896" y="2811"/>
                      <a:pt x="780" y="2427"/>
                    </a:cubicBezTo>
                    <a:cubicBezTo>
                      <a:pt x="635" y="1796"/>
                      <a:pt x="731" y="1116"/>
                      <a:pt x="972" y="533"/>
                    </a:cubicBezTo>
                    <a:lnTo>
                      <a:pt x="972" y="533"/>
                    </a:lnTo>
                    <a:cubicBezTo>
                      <a:pt x="974" y="533"/>
                      <a:pt x="976" y="533"/>
                      <a:pt x="978" y="533"/>
                    </a:cubicBezTo>
                    <a:cubicBezTo>
                      <a:pt x="993" y="533"/>
                      <a:pt x="1009" y="530"/>
                      <a:pt x="1024" y="525"/>
                    </a:cubicBezTo>
                    <a:cubicBezTo>
                      <a:pt x="1146" y="485"/>
                      <a:pt x="1271" y="465"/>
                      <a:pt x="1392" y="465"/>
                    </a:cubicBezTo>
                    <a:close/>
                    <a:moveTo>
                      <a:pt x="1463" y="0"/>
                    </a:moveTo>
                    <a:cubicBezTo>
                      <a:pt x="1248" y="0"/>
                      <a:pt x="1042" y="68"/>
                      <a:pt x="878" y="233"/>
                    </a:cubicBezTo>
                    <a:cubicBezTo>
                      <a:pt x="843" y="268"/>
                      <a:pt x="825" y="306"/>
                      <a:pt x="819" y="343"/>
                    </a:cubicBezTo>
                    <a:lnTo>
                      <a:pt x="819" y="343"/>
                    </a:lnTo>
                    <a:cubicBezTo>
                      <a:pt x="819" y="343"/>
                      <a:pt x="819" y="343"/>
                      <a:pt x="819" y="343"/>
                    </a:cubicBezTo>
                    <a:cubicBezTo>
                      <a:pt x="759" y="343"/>
                      <a:pt x="702" y="370"/>
                      <a:pt x="683" y="428"/>
                    </a:cubicBezTo>
                    <a:cubicBezTo>
                      <a:pt x="342" y="1257"/>
                      <a:pt x="0" y="2378"/>
                      <a:pt x="683" y="3109"/>
                    </a:cubicBezTo>
                    <a:cubicBezTo>
                      <a:pt x="918" y="3397"/>
                      <a:pt x="1265" y="3544"/>
                      <a:pt x="1619" y="3544"/>
                    </a:cubicBezTo>
                    <a:cubicBezTo>
                      <a:pt x="1926" y="3544"/>
                      <a:pt x="2238" y="3433"/>
                      <a:pt x="2487" y="3207"/>
                    </a:cubicBezTo>
                    <a:cubicBezTo>
                      <a:pt x="2974" y="2475"/>
                      <a:pt x="3072" y="1549"/>
                      <a:pt x="2682" y="720"/>
                    </a:cubicBezTo>
                    <a:cubicBezTo>
                      <a:pt x="2479" y="348"/>
                      <a:pt x="1948" y="0"/>
                      <a:pt x="1463" y="0"/>
                    </a:cubicBezTo>
                    <a:close/>
                  </a:path>
                </a:pathLst>
              </a:custGeom>
              <a:solidFill>
                <a:srgbClr val="18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 name="Google Shape;215;p28"/>
              <p:cNvSpPr/>
              <p:nvPr/>
            </p:nvSpPr>
            <p:spPr>
              <a:xfrm>
                <a:off x="2891759" y="2108799"/>
                <a:ext cx="306786" cy="87079"/>
              </a:xfrm>
              <a:custGeom>
                <a:rect b="b" l="l" r="r" t="t"/>
                <a:pathLst>
                  <a:path extrusionOk="0" h="3955" w="13929">
                    <a:moveTo>
                      <a:pt x="5937" y="0"/>
                    </a:moveTo>
                    <a:cubicBezTo>
                      <a:pt x="5155" y="0"/>
                      <a:pt x="4372" y="174"/>
                      <a:pt x="3672" y="542"/>
                    </a:cubicBezTo>
                    <a:cubicBezTo>
                      <a:pt x="2307" y="1322"/>
                      <a:pt x="1479" y="2785"/>
                      <a:pt x="162" y="3614"/>
                    </a:cubicBezTo>
                    <a:cubicBezTo>
                      <a:pt x="1" y="3694"/>
                      <a:pt x="107" y="3942"/>
                      <a:pt x="258" y="3942"/>
                    </a:cubicBezTo>
                    <a:cubicBezTo>
                      <a:pt x="290" y="3942"/>
                      <a:pt x="324" y="3931"/>
                      <a:pt x="357" y="3906"/>
                    </a:cubicBezTo>
                    <a:lnTo>
                      <a:pt x="406" y="3955"/>
                    </a:lnTo>
                    <a:cubicBezTo>
                      <a:pt x="1235" y="3321"/>
                      <a:pt x="2015" y="2639"/>
                      <a:pt x="2649" y="1907"/>
                    </a:cubicBezTo>
                    <a:cubicBezTo>
                      <a:pt x="3568" y="948"/>
                      <a:pt x="4815" y="415"/>
                      <a:pt x="6094" y="415"/>
                    </a:cubicBezTo>
                    <a:cubicBezTo>
                      <a:pt x="6375" y="415"/>
                      <a:pt x="6658" y="441"/>
                      <a:pt x="6939" y="493"/>
                    </a:cubicBezTo>
                    <a:cubicBezTo>
                      <a:pt x="9426" y="883"/>
                      <a:pt x="11425" y="2297"/>
                      <a:pt x="13619" y="3272"/>
                    </a:cubicBezTo>
                    <a:cubicBezTo>
                      <a:pt x="13650" y="3288"/>
                      <a:pt x="13680" y="3295"/>
                      <a:pt x="13708" y="3295"/>
                    </a:cubicBezTo>
                    <a:cubicBezTo>
                      <a:pt x="13852" y="3295"/>
                      <a:pt x="13928" y="3110"/>
                      <a:pt x="13765" y="3029"/>
                    </a:cubicBezTo>
                    <a:cubicBezTo>
                      <a:pt x="11717" y="1468"/>
                      <a:pt x="9279" y="445"/>
                      <a:pt x="6695" y="54"/>
                    </a:cubicBezTo>
                    <a:cubicBezTo>
                      <a:pt x="6444" y="19"/>
                      <a:pt x="6191" y="0"/>
                      <a:pt x="5937" y="0"/>
                    </a:cubicBezTo>
                    <a:close/>
                  </a:path>
                </a:pathLst>
              </a:custGeom>
              <a:solidFill>
                <a:srgbClr val="18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 name="Google Shape;216;p28"/>
              <p:cNvSpPr/>
              <p:nvPr/>
            </p:nvSpPr>
            <p:spPr>
              <a:xfrm>
                <a:off x="2928607" y="1970375"/>
                <a:ext cx="315728" cy="58236"/>
              </a:xfrm>
              <a:custGeom>
                <a:rect b="b" l="l" r="r" t="t"/>
                <a:pathLst>
                  <a:path extrusionOk="0" h="2645" w="14335">
                    <a:moveTo>
                      <a:pt x="385" y="0"/>
                    </a:moveTo>
                    <a:cubicBezTo>
                      <a:pt x="289" y="0"/>
                      <a:pt x="194" y="1"/>
                      <a:pt x="98" y="3"/>
                    </a:cubicBezTo>
                    <a:cubicBezTo>
                      <a:pt x="1" y="3"/>
                      <a:pt x="1" y="150"/>
                      <a:pt x="98" y="198"/>
                    </a:cubicBezTo>
                    <a:cubicBezTo>
                      <a:pt x="2487" y="540"/>
                      <a:pt x="4876" y="1027"/>
                      <a:pt x="7216" y="1515"/>
                    </a:cubicBezTo>
                    <a:cubicBezTo>
                      <a:pt x="9276" y="1972"/>
                      <a:pt x="11507" y="2645"/>
                      <a:pt x="13669" y="2645"/>
                    </a:cubicBezTo>
                    <a:cubicBezTo>
                      <a:pt x="13810" y="2645"/>
                      <a:pt x="13950" y="2642"/>
                      <a:pt x="14091" y="2636"/>
                    </a:cubicBezTo>
                    <a:cubicBezTo>
                      <a:pt x="14286" y="2636"/>
                      <a:pt x="14335" y="2392"/>
                      <a:pt x="14140" y="2344"/>
                    </a:cubicBezTo>
                    <a:cubicBezTo>
                      <a:pt x="11702" y="1807"/>
                      <a:pt x="9215" y="1515"/>
                      <a:pt x="6777" y="978"/>
                    </a:cubicBezTo>
                    <a:cubicBezTo>
                      <a:pt x="4677" y="512"/>
                      <a:pt x="2532" y="0"/>
                      <a:pt x="385" y="0"/>
                    </a:cubicBezTo>
                    <a:close/>
                  </a:path>
                </a:pathLst>
              </a:custGeom>
              <a:solidFill>
                <a:srgbClr val="18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 name="Google Shape;217;p28"/>
              <p:cNvSpPr/>
              <p:nvPr/>
            </p:nvSpPr>
            <p:spPr>
              <a:xfrm>
                <a:off x="3170221" y="2024296"/>
                <a:ext cx="109552" cy="175237"/>
              </a:xfrm>
              <a:custGeom>
                <a:rect b="b" l="l" r="r" t="t"/>
                <a:pathLst>
                  <a:path extrusionOk="0" h="7959" w="4974">
                    <a:moveTo>
                      <a:pt x="2663" y="487"/>
                    </a:moveTo>
                    <a:cubicBezTo>
                      <a:pt x="3394" y="487"/>
                      <a:pt x="4125" y="1054"/>
                      <a:pt x="4388" y="1845"/>
                    </a:cubicBezTo>
                    <a:cubicBezTo>
                      <a:pt x="4535" y="2576"/>
                      <a:pt x="4583" y="3356"/>
                      <a:pt x="4535" y="4087"/>
                    </a:cubicBezTo>
                    <a:cubicBezTo>
                      <a:pt x="4486" y="5111"/>
                      <a:pt x="4388" y="6281"/>
                      <a:pt x="3608" y="7013"/>
                    </a:cubicBezTo>
                    <a:cubicBezTo>
                      <a:pt x="3283" y="7381"/>
                      <a:pt x="2832" y="7557"/>
                      <a:pt x="2381" y="7557"/>
                    </a:cubicBezTo>
                    <a:cubicBezTo>
                      <a:pt x="1843" y="7557"/>
                      <a:pt x="1303" y="7308"/>
                      <a:pt x="973" y="6838"/>
                    </a:cubicBezTo>
                    <a:lnTo>
                      <a:pt x="973" y="6838"/>
                    </a:lnTo>
                    <a:cubicBezTo>
                      <a:pt x="985" y="6817"/>
                      <a:pt x="988" y="6793"/>
                      <a:pt x="976" y="6769"/>
                    </a:cubicBezTo>
                    <a:cubicBezTo>
                      <a:pt x="439" y="5014"/>
                      <a:pt x="244" y="2332"/>
                      <a:pt x="1658" y="918"/>
                    </a:cubicBezTo>
                    <a:cubicBezTo>
                      <a:pt x="1959" y="618"/>
                      <a:pt x="2311" y="487"/>
                      <a:pt x="2663" y="487"/>
                    </a:cubicBezTo>
                    <a:close/>
                    <a:moveTo>
                      <a:pt x="2837" y="1"/>
                    </a:moveTo>
                    <a:cubicBezTo>
                      <a:pt x="1907" y="1"/>
                      <a:pt x="1068" y="836"/>
                      <a:pt x="683" y="1747"/>
                    </a:cubicBezTo>
                    <a:cubicBezTo>
                      <a:pt x="0" y="3405"/>
                      <a:pt x="49" y="5258"/>
                      <a:pt x="781" y="6867"/>
                    </a:cubicBezTo>
                    <a:cubicBezTo>
                      <a:pt x="795" y="6895"/>
                      <a:pt x="822" y="6907"/>
                      <a:pt x="851" y="6907"/>
                    </a:cubicBezTo>
                    <a:cubicBezTo>
                      <a:pt x="858" y="6907"/>
                      <a:pt x="864" y="6906"/>
                      <a:pt x="871" y="6905"/>
                    </a:cubicBezTo>
                    <a:lnTo>
                      <a:pt x="871" y="6905"/>
                    </a:lnTo>
                    <a:cubicBezTo>
                      <a:pt x="1227" y="7621"/>
                      <a:pt x="1825" y="7958"/>
                      <a:pt x="2452" y="7958"/>
                    </a:cubicBezTo>
                    <a:cubicBezTo>
                      <a:pt x="3071" y="7958"/>
                      <a:pt x="3719" y="7630"/>
                      <a:pt x="4193" y="7013"/>
                    </a:cubicBezTo>
                    <a:cubicBezTo>
                      <a:pt x="4973" y="5989"/>
                      <a:pt x="4973" y="4478"/>
                      <a:pt x="4925" y="3210"/>
                    </a:cubicBezTo>
                    <a:cubicBezTo>
                      <a:pt x="4925" y="2186"/>
                      <a:pt x="4778" y="1113"/>
                      <a:pt x="3950" y="431"/>
                    </a:cubicBezTo>
                    <a:cubicBezTo>
                      <a:pt x="3579" y="129"/>
                      <a:pt x="3201" y="1"/>
                      <a:pt x="2837" y="1"/>
                    </a:cubicBezTo>
                    <a:close/>
                  </a:path>
                </a:pathLst>
              </a:custGeom>
              <a:solidFill>
                <a:srgbClr val="18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 name="Google Shape;218;p28"/>
              <p:cNvSpPr/>
              <p:nvPr/>
            </p:nvSpPr>
            <p:spPr>
              <a:xfrm>
                <a:off x="3187401" y="2051091"/>
                <a:ext cx="78409" cy="122175"/>
              </a:xfrm>
              <a:custGeom>
                <a:rect b="b" l="l" r="r" t="t"/>
                <a:pathLst>
                  <a:path extrusionOk="0" h="5549" w="3560">
                    <a:moveTo>
                      <a:pt x="1895" y="445"/>
                    </a:moveTo>
                    <a:cubicBezTo>
                      <a:pt x="2363" y="445"/>
                      <a:pt x="2811" y="804"/>
                      <a:pt x="2975" y="1359"/>
                    </a:cubicBezTo>
                    <a:cubicBezTo>
                      <a:pt x="3121" y="1847"/>
                      <a:pt x="3121" y="2334"/>
                      <a:pt x="3072" y="2822"/>
                    </a:cubicBezTo>
                    <a:cubicBezTo>
                      <a:pt x="3121" y="3553"/>
                      <a:pt x="2926" y="4236"/>
                      <a:pt x="2438" y="4772"/>
                    </a:cubicBezTo>
                    <a:cubicBezTo>
                      <a:pt x="2215" y="5018"/>
                      <a:pt x="1920" y="5141"/>
                      <a:pt x="1623" y="5141"/>
                    </a:cubicBezTo>
                    <a:cubicBezTo>
                      <a:pt x="1311" y="5141"/>
                      <a:pt x="997" y="5004"/>
                      <a:pt x="764" y="4731"/>
                    </a:cubicBezTo>
                    <a:lnTo>
                      <a:pt x="764" y="4731"/>
                    </a:lnTo>
                    <a:cubicBezTo>
                      <a:pt x="785" y="4703"/>
                      <a:pt x="794" y="4666"/>
                      <a:pt x="781" y="4626"/>
                    </a:cubicBezTo>
                    <a:cubicBezTo>
                      <a:pt x="439" y="3456"/>
                      <a:pt x="244" y="1652"/>
                      <a:pt x="1219" y="725"/>
                    </a:cubicBezTo>
                    <a:cubicBezTo>
                      <a:pt x="1429" y="532"/>
                      <a:pt x="1664" y="445"/>
                      <a:pt x="1895" y="445"/>
                    </a:cubicBezTo>
                    <a:close/>
                    <a:moveTo>
                      <a:pt x="1992" y="1"/>
                    </a:moveTo>
                    <a:cubicBezTo>
                      <a:pt x="1372" y="1"/>
                      <a:pt x="785" y="504"/>
                      <a:pt x="488" y="1164"/>
                    </a:cubicBezTo>
                    <a:cubicBezTo>
                      <a:pt x="1" y="2285"/>
                      <a:pt x="1" y="3602"/>
                      <a:pt x="537" y="4723"/>
                    </a:cubicBezTo>
                    <a:cubicBezTo>
                      <a:pt x="554" y="4774"/>
                      <a:pt x="594" y="4795"/>
                      <a:pt x="638" y="4796"/>
                    </a:cubicBezTo>
                    <a:lnTo>
                      <a:pt x="638" y="4796"/>
                    </a:lnTo>
                    <a:cubicBezTo>
                      <a:pt x="882" y="5307"/>
                      <a:pt x="1304" y="5549"/>
                      <a:pt x="1746" y="5549"/>
                    </a:cubicBezTo>
                    <a:cubicBezTo>
                      <a:pt x="2167" y="5549"/>
                      <a:pt x="2605" y="5330"/>
                      <a:pt x="2926" y="4918"/>
                    </a:cubicBezTo>
                    <a:cubicBezTo>
                      <a:pt x="3365" y="4187"/>
                      <a:pt x="3560" y="3358"/>
                      <a:pt x="3462" y="2529"/>
                    </a:cubicBezTo>
                    <a:cubicBezTo>
                      <a:pt x="3462" y="1798"/>
                      <a:pt x="3462" y="920"/>
                      <a:pt x="2877" y="384"/>
                    </a:cubicBezTo>
                    <a:cubicBezTo>
                      <a:pt x="2593" y="116"/>
                      <a:pt x="2289" y="1"/>
                      <a:pt x="1992" y="1"/>
                    </a:cubicBezTo>
                    <a:close/>
                  </a:path>
                </a:pathLst>
              </a:custGeom>
              <a:solidFill>
                <a:srgbClr val="18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 name="Google Shape;219;p28"/>
              <p:cNvSpPr/>
              <p:nvPr/>
            </p:nvSpPr>
            <p:spPr>
              <a:xfrm>
                <a:off x="1432977" y="996189"/>
                <a:ext cx="204899" cy="918746"/>
              </a:xfrm>
              <a:custGeom>
                <a:rect b="b" l="l" r="r" t="t"/>
                <a:pathLst>
                  <a:path extrusionOk="0" h="41728" w="9303">
                    <a:moveTo>
                      <a:pt x="2647" y="1"/>
                    </a:moveTo>
                    <a:cubicBezTo>
                      <a:pt x="2525" y="1"/>
                      <a:pt x="2397" y="116"/>
                      <a:pt x="2428" y="272"/>
                    </a:cubicBezTo>
                    <a:cubicBezTo>
                      <a:pt x="3452" y="3977"/>
                      <a:pt x="4720" y="7585"/>
                      <a:pt x="5500" y="11340"/>
                    </a:cubicBezTo>
                    <a:cubicBezTo>
                      <a:pt x="6280" y="15094"/>
                      <a:pt x="6573" y="18945"/>
                      <a:pt x="6329" y="22797"/>
                    </a:cubicBezTo>
                    <a:cubicBezTo>
                      <a:pt x="5939" y="29525"/>
                      <a:pt x="3745" y="36010"/>
                      <a:pt x="39" y="41617"/>
                    </a:cubicBezTo>
                    <a:cubicBezTo>
                      <a:pt x="0" y="41656"/>
                      <a:pt x="56" y="41727"/>
                      <a:pt x="105" y="41727"/>
                    </a:cubicBezTo>
                    <a:cubicBezTo>
                      <a:pt x="117" y="41727"/>
                      <a:pt x="128" y="41723"/>
                      <a:pt x="137" y="41714"/>
                    </a:cubicBezTo>
                    <a:lnTo>
                      <a:pt x="88" y="41714"/>
                    </a:lnTo>
                    <a:cubicBezTo>
                      <a:pt x="9303" y="30549"/>
                      <a:pt x="8328" y="12656"/>
                      <a:pt x="2819" y="126"/>
                    </a:cubicBezTo>
                    <a:cubicBezTo>
                      <a:pt x="2783" y="38"/>
                      <a:pt x="2716" y="1"/>
                      <a:pt x="2647" y="1"/>
                    </a:cubicBezTo>
                    <a:close/>
                  </a:path>
                </a:pathLst>
              </a:custGeom>
              <a:solidFill>
                <a:srgbClr val="18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 name="Google Shape;220;p28"/>
              <p:cNvSpPr/>
              <p:nvPr/>
            </p:nvSpPr>
            <p:spPr>
              <a:xfrm>
                <a:off x="1790355" y="806794"/>
                <a:ext cx="223025" cy="448364"/>
              </a:xfrm>
              <a:custGeom>
                <a:rect b="b" l="l" r="r" t="t"/>
                <a:pathLst>
                  <a:path extrusionOk="0" h="20364" w="10126">
                    <a:moveTo>
                      <a:pt x="49" y="1"/>
                    </a:moveTo>
                    <a:cubicBezTo>
                      <a:pt x="0" y="1"/>
                      <a:pt x="0" y="1"/>
                      <a:pt x="0" y="49"/>
                    </a:cubicBezTo>
                    <a:cubicBezTo>
                      <a:pt x="4047" y="3121"/>
                      <a:pt x="4681" y="8582"/>
                      <a:pt x="5753" y="13165"/>
                    </a:cubicBezTo>
                    <a:cubicBezTo>
                      <a:pt x="5970" y="14074"/>
                      <a:pt x="7416" y="20363"/>
                      <a:pt x="9273" y="20363"/>
                    </a:cubicBezTo>
                    <a:cubicBezTo>
                      <a:pt x="9508" y="20363"/>
                      <a:pt x="9749" y="20263"/>
                      <a:pt x="9995" y="20039"/>
                    </a:cubicBezTo>
                    <a:cubicBezTo>
                      <a:pt x="10125" y="19952"/>
                      <a:pt x="10023" y="19788"/>
                      <a:pt x="9896" y="19788"/>
                    </a:cubicBezTo>
                    <a:cubicBezTo>
                      <a:pt x="9880" y="19788"/>
                      <a:pt x="9865" y="19790"/>
                      <a:pt x="9849" y="19795"/>
                    </a:cubicBezTo>
                    <a:cubicBezTo>
                      <a:pt x="9736" y="19842"/>
                      <a:pt x="9625" y="19864"/>
                      <a:pt x="9515" y="19864"/>
                    </a:cubicBezTo>
                    <a:cubicBezTo>
                      <a:pt x="7098" y="19864"/>
                      <a:pt x="5295" y="9052"/>
                      <a:pt x="4876" y="7606"/>
                    </a:cubicBezTo>
                    <a:cubicBezTo>
                      <a:pt x="3998" y="4681"/>
                      <a:pt x="2682" y="1707"/>
                      <a:pt x="49" y="1"/>
                    </a:cubicBezTo>
                    <a:close/>
                  </a:path>
                </a:pathLst>
              </a:custGeom>
              <a:solidFill>
                <a:srgbClr val="18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 name="Google Shape;221;p28"/>
              <p:cNvSpPr/>
              <p:nvPr/>
            </p:nvSpPr>
            <p:spPr>
              <a:xfrm>
                <a:off x="1442426" y="804879"/>
                <a:ext cx="403784" cy="225085"/>
              </a:xfrm>
              <a:custGeom>
                <a:rect b="b" l="l" r="r" t="t"/>
                <a:pathLst>
                  <a:path extrusionOk="0" h="10223" w="18333">
                    <a:moveTo>
                      <a:pt x="13735" y="452"/>
                    </a:moveTo>
                    <a:cubicBezTo>
                      <a:pt x="14403" y="452"/>
                      <a:pt x="15065" y="536"/>
                      <a:pt x="15700" y="721"/>
                    </a:cubicBezTo>
                    <a:cubicBezTo>
                      <a:pt x="17699" y="1404"/>
                      <a:pt x="17065" y="3208"/>
                      <a:pt x="16236" y="4622"/>
                    </a:cubicBezTo>
                    <a:cubicBezTo>
                      <a:pt x="16218" y="4649"/>
                      <a:pt x="16212" y="4678"/>
                      <a:pt x="16214" y="4706"/>
                    </a:cubicBezTo>
                    <a:lnTo>
                      <a:pt x="16214" y="4706"/>
                    </a:lnTo>
                    <a:cubicBezTo>
                      <a:pt x="13955" y="7351"/>
                      <a:pt x="9861" y="9597"/>
                      <a:pt x="6387" y="9790"/>
                    </a:cubicBezTo>
                    <a:cubicBezTo>
                      <a:pt x="6245" y="9800"/>
                      <a:pt x="6097" y="9805"/>
                      <a:pt x="5948" y="9805"/>
                    </a:cubicBezTo>
                    <a:cubicBezTo>
                      <a:pt x="3845" y="9805"/>
                      <a:pt x="1190" y="8825"/>
                      <a:pt x="2146" y="6231"/>
                    </a:cubicBezTo>
                    <a:cubicBezTo>
                      <a:pt x="2633" y="4817"/>
                      <a:pt x="3950" y="3793"/>
                      <a:pt x="5169" y="3013"/>
                    </a:cubicBezTo>
                    <a:cubicBezTo>
                      <a:pt x="7265" y="1794"/>
                      <a:pt x="9605" y="965"/>
                      <a:pt x="12043" y="624"/>
                    </a:cubicBezTo>
                    <a:cubicBezTo>
                      <a:pt x="12601" y="512"/>
                      <a:pt x="13170" y="452"/>
                      <a:pt x="13735" y="452"/>
                    </a:cubicBezTo>
                    <a:close/>
                    <a:moveTo>
                      <a:pt x="13674" y="1"/>
                    </a:moveTo>
                    <a:cubicBezTo>
                      <a:pt x="10333" y="1"/>
                      <a:pt x="6578" y="1349"/>
                      <a:pt x="3998" y="3305"/>
                    </a:cubicBezTo>
                    <a:cubicBezTo>
                      <a:pt x="1756" y="5012"/>
                      <a:pt x="1" y="8522"/>
                      <a:pt x="3608" y="9839"/>
                    </a:cubicBezTo>
                    <a:cubicBezTo>
                      <a:pt x="4357" y="10102"/>
                      <a:pt x="5157" y="10222"/>
                      <a:pt x="5980" y="10222"/>
                    </a:cubicBezTo>
                    <a:cubicBezTo>
                      <a:pt x="9828" y="10222"/>
                      <a:pt x="14200" y="7609"/>
                      <a:pt x="16401" y="4868"/>
                    </a:cubicBezTo>
                    <a:lnTo>
                      <a:pt x="16401" y="4868"/>
                    </a:lnTo>
                    <a:cubicBezTo>
                      <a:pt x="16431" y="4864"/>
                      <a:pt x="16459" y="4849"/>
                      <a:pt x="16480" y="4817"/>
                    </a:cubicBezTo>
                    <a:cubicBezTo>
                      <a:pt x="18332" y="2525"/>
                      <a:pt x="17504" y="283"/>
                      <a:pt x="14627" y="39"/>
                    </a:cubicBezTo>
                    <a:cubicBezTo>
                      <a:pt x="14314" y="13"/>
                      <a:pt x="13996" y="1"/>
                      <a:pt x="13674" y="1"/>
                    </a:cubicBezTo>
                    <a:close/>
                  </a:path>
                </a:pathLst>
              </a:custGeom>
              <a:solidFill>
                <a:srgbClr val="18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 name="Google Shape;222;p28"/>
              <p:cNvSpPr/>
              <p:nvPr/>
            </p:nvSpPr>
            <p:spPr>
              <a:xfrm>
                <a:off x="1500418" y="835725"/>
                <a:ext cx="293175" cy="164339"/>
              </a:xfrm>
              <a:custGeom>
                <a:rect b="b" l="l" r="r" t="t"/>
                <a:pathLst>
                  <a:path extrusionOk="0" h="7464" w="13311">
                    <a:moveTo>
                      <a:pt x="10043" y="531"/>
                    </a:moveTo>
                    <a:cubicBezTo>
                      <a:pt x="11705" y="531"/>
                      <a:pt x="12753" y="1204"/>
                      <a:pt x="11653" y="3318"/>
                    </a:cubicBezTo>
                    <a:cubicBezTo>
                      <a:pt x="11639" y="3345"/>
                      <a:pt x="11633" y="3371"/>
                      <a:pt x="11631" y="3395"/>
                    </a:cubicBezTo>
                    <a:lnTo>
                      <a:pt x="11631" y="3395"/>
                    </a:lnTo>
                    <a:cubicBezTo>
                      <a:pt x="9983" y="5158"/>
                      <a:pt x="7865" y="6398"/>
                      <a:pt x="5510" y="6926"/>
                    </a:cubicBezTo>
                    <a:cubicBezTo>
                      <a:pt x="5095" y="6999"/>
                      <a:pt x="4595" y="7073"/>
                      <a:pt x="4108" y="7073"/>
                    </a:cubicBezTo>
                    <a:cubicBezTo>
                      <a:pt x="3620" y="7073"/>
                      <a:pt x="3145" y="6999"/>
                      <a:pt x="2779" y="6780"/>
                    </a:cubicBezTo>
                    <a:cubicBezTo>
                      <a:pt x="2097" y="6341"/>
                      <a:pt x="1268" y="5025"/>
                      <a:pt x="1804" y="4098"/>
                    </a:cubicBezTo>
                    <a:cubicBezTo>
                      <a:pt x="2292" y="3318"/>
                      <a:pt x="3023" y="2636"/>
                      <a:pt x="3901" y="2197"/>
                    </a:cubicBezTo>
                    <a:cubicBezTo>
                      <a:pt x="4879" y="1599"/>
                      <a:pt x="7949" y="531"/>
                      <a:pt x="10043" y="531"/>
                    </a:cubicBezTo>
                    <a:close/>
                    <a:moveTo>
                      <a:pt x="10113" y="1"/>
                    </a:moveTo>
                    <a:cubicBezTo>
                      <a:pt x="7509" y="1"/>
                      <a:pt x="4962" y="827"/>
                      <a:pt x="2877" y="2343"/>
                    </a:cubicBezTo>
                    <a:cubicBezTo>
                      <a:pt x="1365" y="3465"/>
                      <a:pt x="0" y="5854"/>
                      <a:pt x="2292" y="6975"/>
                    </a:cubicBezTo>
                    <a:cubicBezTo>
                      <a:pt x="2941" y="7315"/>
                      <a:pt x="3660" y="7463"/>
                      <a:pt x="4408" y="7463"/>
                    </a:cubicBezTo>
                    <a:cubicBezTo>
                      <a:pt x="7173" y="7463"/>
                      <a:pt x="10336" y="5436"/>
                      <a:pt x="11853" y="3567"/>
                    </a:cubicBezTo>
                    <a:lnTo>
                      <a:pt x="11853" y="3567"/>
                    </a:lnTo>
                    <a:cubicBezTo>
                      <a:pt x="11886" y="3559"/>
                      <a:pt x="11917" y="3541"/>
                      <a:pt x="11945" y="3513"/>
                    </a:cubicBezTo>
                    <a:cubicBezTo>
                      <a:pt x="13310" y="1661"/>
                      <a:pt x="12530" y="149"/>
                      <a:pt x="10336" y="3"/>
                    </a:cubicBezTo>
                    <a:cubicBezTo>
                      <a:pt x="10262" y="2"/>
                      <a:pt x="10187" y="1"/>
                      <a:pt x="10113" y="1"/>
                    </a:cubicBezTo>
                    <a:close/>
                  </a:path>
                </a:pathLst>
              </a:custGeom>
              <a:solidFill>
                <a:srgbClr val="18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 name="Google Shape;223;p28"/>
              <p:cNvSpPr/>
              <p:nvPr/>
            </p:nvSpPr>
            <p:spPr>
              <a:xfrm>
                <a:off x="2280015" y="3718587"/>
                <a:ext cx="65524" cy="572059"/>
              </a:xfrm>
              <a:custGeom>
                <a:rect b="b" l="l" r="r" t="t"/>
                <a:pathLst>
                  <a:path extrusionOk="0" h="25982" w="2975">
                    <a:moveTo>
                      <a:pt x="586" y="0"/>
                    </a:moveTo>
                    <a:cubicBezTo>
                      <a:pt x="488" y="0"/>
                      <a:pt x="391" y="73"/>
                      <a:pt x="391" y="220"/>
                    </a:cubicBezTo>
                    <a:cubicBezTo>
                      <a:pt x="0" y="4510"/>
                      <a:pt x="634" y="9142"/>
                      <a:pt x="1073" y="13432"/>
                    </a:cubicBezTo>
                    <a:cubicBezTo>
                      <a:pt x="1414" y="17625"/>
                      <a:pt x="1951" y="21769"/>
                      <a:pt x="2731" y="25914"/>
                    </a:cubicBezTo>
                    <a:cubicBezTo>
                      <a:pt x="2731" y="25957"/>
                      <a:pt x="2780" y="25982"/>
                      <a:pt x="2834" y="25982"/>
                    </a:cubicBezTo>
                    <a:cubicBezTo>
                      <a:pt x="2901" y="25982"/>
                      <a:pt x="2975" y="25945"/>
                      <a:pt x="2975" y="25865"/>
                    </a:cubicBezTo>
                    <a:cubicBezTo>
                      <a:pt x="2487" y="21623"/>
                      <a:pt x="1853" y="17333"/>
                      <a:pt x="1512" y="13091"/>
                    </a:cubicBezTo>
                    <a:cubicBezTo>
                      <a:pt x="1122" y="8801"/>
                      <a:pt x="1317" y="4413"/>
                      <a:pt x="781" y="220"/>
                    </a:cubicBezTo>
                    <a:cubicBezTo>
                      <a:pt x="781" y="73"/>
                      <a:pt x="683" y="0"/>
                      <a:pt x="586" y="0"/>
                    </a:cubicBezTo>
                    <a:close/>
                  </a:path>
                </a:pathLst>
              </a:custGeom>
              <a:solidFill>
                <a:srgbClr val="18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 name="Google Shape;224;p28"/>
              <p:cNvSpPr/>
              <p:nvPr/>
            </p:nvSpPr>
            <p:spPr>
              <a:xfrm>
                <a:off x="1950345" y="4207815"/>
                <a:ext cx="366210" cy="117441"/>
              </a:xfrm>
              <a:custGeom>
                <a:rect b="b" l="l" r="r" t="t"/>
                <a:pathLst>
                  <a:path extrusionOk="0" h="5334" w="16627">
                    <a:moveTo>
                      <a:pt x="2901" y="0"/>
                    </a:moveTo>
                    <a:cubicBezTo>
                      <a:pt x="1795" y="0"/>
                      <a:pt x="603" y="182"/>
                      <a:pt x="391" y="1061"/>
                    </a:cubicBezTo>
                    <a:cubicBezTo>
                      <a:pt x="1" y="2572"/>
                      <a:pt x="2877" y="3596"/>
                      <a:pt x="3950" y="3742"/>
                    </a:cubicBezTo>
                    <a:cubicBezTo>
                      <a:pt x="4096" y="3742"/>
                      <a:pt x="4145" y="3450"/>
                      <a:pt x="3999" y="3450"/>
                    </a:cubicBezTo>
                    <a:cubicBezTo>
                      <a:pt x="3170" y="3352"/>
                      <a:pt x="2390" y="3011"/>
                      <a:pt x="1805" y="2426"/>
                    </a:cubicBezTo>
                    <a:cubicBezTo>
                      <a:pt x="1122" y="2085"/>
                      <a:pt x="1073" y="1500"/>
                      <a:pt x="1610" y="671"/>
                    </a:cubicBezTo>
                    <a:cubicBezTo>
                      <a:pt x="1951" y="622"/>
                      <a:pt x="2243" y="622"/>
                      <a:pt x="2585" y="573"/>
                    </a:cubicBezTo>
                    <a:cubicBezTo>
                      <a:pt x="3365" y="573"/>
                      <a:pt x="4194" y="573"/>
                      <a:pt x="5022" y="671"/>
                    </a:cubicBezTo>
                    <a:cubicBezTo>
                      <a:pt x="7168" y="915"/>
                      <a:pt x="9313" y="1402"/>
                      <a:pt x="11361" y="2085"/>
                    </a:cubicBezTo>
                    <a:cubicBezTo>
                      <a:pt x="12287" y="2377"/>
                      <a:pt x="13213" y="2767"/>
                      <a:pt x="14140" y="3255"/>
                    </a:cubicBezTo>
                    <a:cubicBezTo>
                      <a:pt x="14530" y="3450"/>
                      <a:pt x="14871" y="3645"/>
                      <a:pt x="15261" y="3889"/>
                    </a:cubicBezTo>
                    <a:cubicBezTo>
                      <a:pt x="15409" y="4000"/>
                      <a:pt x="15558" y="4111"/>
                      <a:pt x="15706" y="4244"/>
                    </a:cubicBezTo>
                    <a:lnTo>
                      <a:pt x="15706" y="4244"/>
                    </a:lnTo>
                    <a:cubicBezTo>
                      <a:pt x="15667" y="4261"/>
                      <a:pt x="15617" y="4290"/>
                      <a:pt x="15554" y="4327"/>
                    </a:cubicBezTo>
                    <a:cubicBezTo>
                      <a:pt x="15037" y="4715"/>
                      <a:pt x="14264" y="4827"/>
                      <a:pt x="13449" y="4827"/>
                    </a:cubicBezTo>
                    <a:cubicBezTo>
                      <a:pt x="12417" y="4827"/>
                      <a:pt x="11316" y="4647"/>
                      <a:pt x="10581" y="4620"/>
                    </a:cubicBezTo>
                    <a:cubicBezTo>
                      <a:pt x="10337" y="4620"/>
                      <a:pt x="10288" y="5010"/>
                      <a:pt x="10532" y="5059"/>
                    </a:cubicBezTo>
                    <a:cubicBezTo>
                      <a:pt x="11313" y="5246"/>
                      <a:pt x="12115" y="5334"/>
                      <a:pt x="12923" y="5334"/>
                    </a:cubicBezTo>
                    <a:cubicBezTo>
                      <a:pt x="13376" y="5334"/>
                      <a:pt x="13831" y="5306"/>
                      <a:pt x="14286" y="5254"/>
                    </a:cubicBezTo>
                    <a:cubicBezTo>
                      <a:pt x="14920" y="5156"/>
                      <a:pt x="16139" y="5010"/>
                      <a:pt x="16529" y="4522"/>
                    </a:cubicBezTo>
                    <a:cubicBezTo>
                      <a:pt x="16626" y="4376"/>
                      <a:pt x="16577" y="4230"/>
                      <a:pt x="16480" y="4132"/>
                    </a:cubicBezTo>
                    <a:cubicBezTo>
                      <a:pt x="13457" y="1402"/>
                      <a:pt x="8484" y="378"/>
                      <a:pt x="4584" y="86"/>
                    </a:cubicBezTo>
                    <a:cubicBezTo>
                      <a:pt x="4215" y="67"/>
                      <a:pt x="3574" y="0"/>
                      <a:pt x="2901" y="0"/>
                    </a:cubicBezTo>
                    <a:close/>
                  </a:path>
                </a:pathLst>
              </a:custGeom>
              <a:solidFill>
                <a:srgbClr val="18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 name="Google Shape;225;p28"/>
              <p:cNvSpPr/>
              <p:nvPr/>
            </p:nvSpPr>
            <p:spPr>
              <a:xfrm>
                <a:off x="1687498" y="2062871"/>
                <a:ext cx="146907" cy="369894"/>
              </a:xfrm>
              <a:custGeom>
                <a:rect b="b" l="l" r="r" t="t"/>
                <a:pathLst>
                  <a:path extrusionOk="0" h="16800" w="6670">
                    <a:moveTo>
                      <a:pt x="6529" y="0"/>
                    </a:moveTo>
                    <a:cubicBezTo>
                      <a:pt x="6489" y="0"/>
                      <a:pt x="6447" y="27"/>
                      <a:pt x="6425" y="93"/>
                    </a:cubicBezTo>
                    <a:cubicBezTo>
                      <a:pt x="5889" y="2969"/>
                      <a:pt x="5499" y="5748"/>
                      <a:pt x="4426" y="8527"/>
                    </a:cubicBezTo>
                    <a:cubicBezTo>
                      <a:pt x="3305" y="11501"/>
                      <a:pt x="1696" y="13988"/>
                      <a:pt x="38" y="16621"/>
                    </a:cubicBezTo>
                    <a:cubicBezTo>
                      <a:pt x="1" y="16696"/>
                      <a:pt x="78" y="16799"/>
                      <a:pt x="139" y="16799"/>
                    </a:cubicBezTo>
                    <a:cubicBezTo>
                      <a:pt x="157" y="16799"/>
                      <a:pt x="173" y="16790"/>
                      <a:pt x="185" y="16767"/>
                    </a:cubicBezTo>
                    <a:lnTo>
                      <a:pt x="185" y="16718"/>
                    </a:lnTo>
                    <a:cubicBezTo>
                      <a:pt x="3890" y="12525"/>
                      <a:pt x="6669" y="5748"/>
                      <a:pt x="6620" y="93"/>
                    </a:cubicBezTo>
                    <a:cubicBezTo>
                      <a:pt x="6620" y="39"/>
                      <a:pt x="6576" y="0"/>
                      <a:pt x="6529" y="0"/>
                    </a:cubicBezTo>
                    <a:close/>
                  </a:path>
                </a:pathLst>
              </a:custGeom>
              <a:solidFill>
                <a:srgbClr val="18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 name="Google Shape;226;p28"/>
              <p:cNvSpPr/>
              <p:nvPr/>
            </p:nvSpPr>
            <p:spPr>
              <a:xfrm>
                <a:off x="1897000" y="1904058"/>
                <a:ext cx="261789" cy="352258"/>
              </a:xfrm>
              <a:custGeom>
                <a:rect b="b" l="l" r="r" t="t"/>
                <a:pathLst>
                  <a:path extrusionOk="0" h="15999" w="11886">
                    <a:moveTo>
                      <a:pt x="11207" y="1"/>
                    </a:moveTo>
                    <a:cubicBezTo>
                      <a:pt x="11053" y="1"/>
                      <a:pt x="10901" y="84"/>
                      <a:pt x="10809" y="285"/>
                    </a:cubicBezTo>
                    <a:cubicBezTo>
                      <a:pt x="8029" y="5697"/>
                      <a:pt x="4519" y="10670"/>
                      <a:pt x="375" y="15107"/>
                    </a:cubicBezTo>
                    <a:cubicBezTo>
                      <a:pt x="1" y="15481"/>
                      <a:pt x="345" y="15999"/>
                      <a:pt x="745" y="15999"/>
                    </a:cubicBezTo>
                    <a:cubicBezTo>
                      <a:pt x="866" y="15999"/>
                      <a:pt x="993" y="15951"/>
                      <a:pt x="1106" y="15838"/>
                    </a:cubicBezTo>
                    <a:cubicBezTo>
                      <a:pt x="5348" y="11352"/>
                      <a:pt x="8907" y="6282"/>
                      <a:pt x="11686" y="821"/>
                    </a:cubicBezTo>
                    <a:cubicBezTo>
                      <a:pt x="11886" y="388"/>
                      <a:pt x="11540" y="1"/>
                      <a:pt x="11207" y="1"/>
                    </a:cubicBezTo>
                    <a:close/>
                  </a:path>
                </a:pathLst>
              </a:custGeom>
              <a:solidFill>
                <a:srgbClr val="18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 name="Google Shape;227;p28"/>
              <p:cNvSpPr/>
              <p:nvPr/>
            </p:nvSpPr>
            <p:spPr>
              <a:xfrm>
                <a:off x="1812028" y="1839019"/>
                <a:ext cx="257230" cy="95468"/>
              </a:xfrm>
              <a:custGeom>
                <a:rect b="b" l="l" r="r" t="t"/>
                <a:pathLst>
                  <a:path extrusionOk="0" h="4336" w="11679">
                    <a:moveTo>
                      <a:pt x="11653" y="1"/>
                    </a:moveTo>
                    <a:cubicBezTo>
                      <a:pt x="11648" y="1"/>
                      <a:pt x="11644" y="7"/>
                      <a:pt x="11644" y="21"/>
                    </a:cubicBezTo>
                    <a:cubicBezTo>
                      <a:pt x="9447" y="1695"/>
                      <a:pt x="6403" y="3842"/>
                      <a:pt x="3509" y="3842"/>
                    </a:cubicBezTo>
                    <a:cubicBezTo>
                      <a:pt x="2357" y="3842"/>
                      <a:pt x="1228" y="3501"/>
                      <a:pt x="186" y="2654"/>
                    </a:cubicBezTo>
                    <a:cubicBezTo>
                      <a:pt x="168" y="2645"/>
                      <a:pt x="150" y="2641"/>
                      <a:pt x="134" y="2641"/>
                    </a:cubicBezTo>
                    <a:cubicBezTo>
                      <a:pt x="58" y="2641"/>
                      <a:pt x="0" y="2721"/>
                      <a:pt x="40" y="2800"/>
                    </a:cubicBezTo>
                    <a:cubicBezTo>
                      <a:pt x="921" y="3905"/>
                      <a:pt x="2038" y="4336"/>
                      <a:pt x="3245" y="4336"/>
                    </a:cubicBezTo>
                    <a:cubicBezTo>
                      <a:pt x="6246" y="4336"/>
                      <a:pt x="9801" y="1670"/>
                      <a:pt x="11644" y="70"/>
                    </a:cubicBezTo>
                    <a:cubicBezTo>
                      <a:pt x="11678" y="35"/>
                      <a:pt x="11664" y="1"/>
                      <a:pt x="11653" y="1"/>
                    </a:cubicBezTo>
                    <a:close/>
                  </a:path>
                </a:pathLst>
              </a:custGeom>
              <a:solidFill>
                <a:srgbClr val="18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 name="Google Shape;228;p28"/>
              <p:cNvSpPr/>
              <p:nvPr/>
            </p:nvSpPr>
            <p:spPr>
              <a:xfrm>
                <a:off x="2485883" y="1141174"/>
                <a:ext cx="255049" cy="266764"/>
              </a:xfrm>
              <a:custGeom>
                <a:rect b="b" l="l" r="r" t="t"/>
                <a:pathLst>
                  <a:path extrusionOk="0" h="12116" w="11580">
                    <a:moveTo>
                      <a:pt x="307" y="0"/>
                    </a:moveTo>
                    <a:cubicBezTo>
                      <a:pt x="83" y="0"/>
                      <a:pt x="0" y="427"/>
                      <a:pt x="258" y="513"/>
                    </a:cubicBezTo>
                    <a:cubicBezTo>
                      <a:pt x="5426" y="2414"/>
                      <a:pt x="9424" y="6656"/>
                      <a:pt x="10984" y="11922"/>
                    </a:cubicBezTo>
                    <a:cubicBezTo>
                      <a:pt x="11023" y="12057"/>
                      <a:pt x="11131" y="12116"/>
                      <a:pt x="11241" y="12116"/>
                    </a:cubicBezTo>
                    <a:cubicBezTo>
                      <a:pt x="11408" y="12116"/>
                      <a:pt x="11579" y="11981"/>
                      <a:pt x="11521" y="11775"/>
                    </a:cubicBezTo>
                    <a:cubicBezTo>
                      <a:pt x="9863" y="6315"/>
                      <a:pt x="5768" y="1975"/>
                      <a:pt x="404" y="25"/>
                    </a:cubicBezTo>
                    <a:cubicBezTo>
                      <a:pt x="370" y="8"/>
                      <a:pt x="337" y="0"/>
                      <a:pt x="307" y="0"/>
                    </a:cubicBezTo>
                    <a:close/>
                  </a:path>
                </a:pathLst>
              </a:custGeom>
              <a:solidFill>
                <a:srgbClr val="18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 name="Google Shape;229;p28"/>
              <p:cNvSpPr/>
              <p:nvPr/>
            </p:nvSpPr>
            <p:spPr>
              <a:xfrm>
                <a:off x="1703356" y="1183359"/>
                <a:ext cx="544326" cy="977423"/>
              </a:xfrm>
              <a:custGeom>
                <a:rect b="b" l="l" r="r" t="t"/>
                <a:pathLst>
                  <a:path extrusionOk="0" h="44393" w="24714">
                    <a:moveTo>
                      <a:pt x="17404" y="1"/>
                    </a:moveTo>
                    <a:cubicBezTo>
                      <a:pt x="17326" y="1"/>
                      <a:pt x="17244" y="19"/>
                      <a:pt x="17163" y="59"/>
                    </a:cubicBezTo>
                    <a:lnTo>
                      <a:pt x="17212" y="108"/>
                    </a:lnTo>
                    <a:cubicBezTo>
                      <a:pt x="12482" y="2595"/>
                      <a:pt x="8436" y="6203"/>
                      <a:pt x="5413" y="10639"/>
                    </a:cubicBezTo>
                    <a:cubicBezTo>
                      <a:pt x="2683" y="14832"/>
                      <a:pt x="1" y="20000"/>
                      <a:pt x="586" y="25168"/>
                    </a:cubicBezTo>
                    <a:cubicBezTo>
                      <a:pt x="684" y="26095"/>
                      <a:pt x="927" y="26972"/>
                      <a:pt x="1269" y="27801"/>
                    </a:cubicBezTo>
                    <a:cubicBezTo>
                      <a:pt x="1805" y="28923"/>
                      <a:pt x="2731" y="29605"/>
                      <a:pt x="3463" y="30580"/>
                    </a:cubicBezTo>
                    <a:cubicBezTo>
                      <a:pt x="5120" y="32725"/>
                      <a:pt x="5023" y="35505"/>
                      <a:pt x="5120" y="38089"/>
                    </a:cubicBezTo>
                    <a:cubicBezTo>
                      <a:pt x="5218" y="40185"/>
                      <a:pt x="5267" y="42379"/>
                      <a:pt x="7119" y="43744"/>
                    </a:cubicBezTo>
                    <a:cubicBezTo>
                      <a:pt x="7763" y="44204"/>
                      <a:pt x="8496" y="44393"/>
                      <a:pt x="9246" y="44393"/>
                    </a:cubicBezTo>
                    <a:cubicBezTo>
                      <a:pt x="10486" y="44393"/>
                      <a:pt x="11772" y="43876"/>
                      <a:pt x="12775" y="43208"/>
                    </a:cubicBezTo>
                    <a:cubicBezTo>
                      <a:pt x="15213" y="41550"/>
                      <a:pt x="16821" y="38430"/>
                      <a:pt x="18528" y="36090"/>
                    </a:cubicBezTo>
                    <a:cubicBezTo>
                      <a:pt x="19601" y="34676"/>
                      <a:pt x="20771" y="33359"/>
                      <a:pt x="21843" y="31945"/>
                    </a:cubicBezTo>
                    <a:cubicBezTo>
                      <a:pt x="22916" y="30580"/>
                      <a:pt x="23598" y="28971"/>
                      <a:pt x="24476" y="27509"/>
                    </a:cubicBezTo>
                    <a:cubicBezTo>
                      <a:pt x="24713" y="27102"/>
                      <a:pt x="24362" y="26720"/>
                      <a:pt x="23995" y="26720"/>
                    </a:cubicBezTo>
                    <a:cubicBezTo>
                      <a:pt x="23834" y="26720"/>
                      <a:pt x="23669" y="26794"/>
                      <a:pt x="23550" y="26972"/>
                    </a:cubicBezTo>
                    <a:cubicBezTo>
                      <a:pt x="22770" y="28289"/>
                      <a:pt x="22136" y="29703"/>
                      <a:pt x="21258" y="30970"/>
                    </a:cubicBezTo>
                    <a:cubicBezTo>
                      <a:pt x="20283" y="32384"/>
                      <a:pt x="19064" y="33652"/>
                      <a:pt x="17992" y="35066"/>
                    </a:cubicBezTo>
                    <a:cubicBezTo>
                      <a:pt x="16188" y="37503"/>
                      <a:pt x="14335" y="41306"/>
                      <a:pt x="11556" y="42720"/>
                    </a:cubicBezTo>
                    <a:cubicBezTo>
                      <a:pt x="10840" y="43078"/>
                      <a:pt x="10076" y="43281"/>
                      <a:pt x="9358" y="43281"/>
                    </a:cubicBezTo>
                    <a:cubicBezTo>
                      <a:pt x="8024" y="43281"/>
                      <a:pt x="6849" y="42580"/>
                      <a:pt x="6437" y="40868"/>
                    </a:cubicBezTo>
                    <a:cubicBezTo>
                      <a:pt x="6242" y="39454"/>
                      <a:pt x="6144" y="38040"/>
                      <a:pt x="6144" y="36626"/>
                    </a:cubicBezTo>
                    <a:cubicBezTo>
                      <a:pt x="6047" y="34432"/>
                      <a:pt x="5852" y="32189"/>
                      <a:pt x="4633" y="30336"/>
                    </a:cubicBezTo>
                    <a:cubicBezTo>
                      <a:pt x="3853" y="29118"/>
                      <a:pt x="2585" y="28338"/>
                      <a:pt x="2049" y="26924"/>
                    </a:cubicBezTo>
                    <a:cubicBezTo>
                      <a:pt x="1659" y="25705"/>
                      <a:pt x="1464" y="24437"/>
                      <a:pt x="1610" y="23169"/>
                    </a:cubicBezTo>
                    <a:cubicBezTo>
                      <a:pt x="1756" y="19903"/>
                      <a:pt x="3073" y="16734"/>
                      <a:pt x="4633" y="13906"/>
                    </a:cubicBezTo>
                    <a:cubicBezTo>
                      <a:pt x="7656" y="8445"/>
                      <a:pt x="12190" y="3960"/>
                      <a:pt x="17699" y="986"/>
                    </a:cubicBezTo>
                    <a:cubicBezTo>
                      <a:pt x="18245" y="692"/>
                      <a:pt x="17887" y="1"/>
                      <a:pt x="17404" y="1"/>
                    </a:cubicBezTo>
                    <a:close/>
                  </a:path>
                </a:pathLst>
              </a:custGeom>
              <a:solidFill>
                <a:srgbClr val="18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 name="Google Shape;230;p28"/>
              <p:cNvSpPr/>
              <p:nvPr/>
            </p:nvSpPr>
            <p:spPr>
              <a:xfrm>
                <a:off x="2257461" y="895084"/>
                <a:ext cx="115301" cy="274888"/>
              </a:xfrm>
              <a:custGeom>
                <a:rect b="b" l="l" r="r" t="t"/>
                <a:pathLst>
                  <a:path extrusionOk="0" h="12485" w="5235">
                    <a:moveTo>
                      <a:pt x="360" y="1"/>
                    </a:moveTo>
                    <a:cubicBezTo>
                      <a:pt x="342" y="1"/>
                      <a:pt x="318" y="13"/>
                      <a:pt x="293" y="37"/>
                    </a:cubicBezTo>
                    <a:lnTo>
                      <a:pt x="342" y="37"/>
                    </a:lnTo>
                    <a:cubicBezTo>
                      <a:pt x="1" y="2085"/>
                      <a:pt x="829" y="4328"/>
                      <a:pt x="1610" y="6180"/>
                    </a:cubicBezTo>
                    <a:cubicBezTo>
                      <a:pt x="2487" y="8326"/>
                      <a:pt x="3560" y="10422"/>
                      <a:pt x="4827" y="12372"/>
                    </a:cubicBezTo>
                    <a:cubicBezTo>
                      <a:pt x="4859" y="12452"/>
                      <a:pt x="4916" y="12484"/>
                      <a:pt x="4976" y="12484"/>
                    </a:cubicBezTo>
                    <a:cubicBezTo>
                      <a:pt x="5100" y="12484"/>
                      <a:pt x="5235" y="12342"/>
                      <a:pt x="5169" y="12177"/>
                    </a:cubicBezTo>
                    <a:cubicBezTo>
                      <a:pt x="4145" y="10227"/>
                      <a:pt x="2975" y="8374"/>
                      <a:pt x="2097" y="6327"/>
                    </a:cubicBezTo>
                    <a:cubicBezTo>
                      <a:pt x="1219" y="4328"/>
                      <a:pt x="927" y="2183"/>
                      <a:pt x="391" y="37"/>
                    </a:cubicBezTo>
                    <a:cubicBezTo>
                      <a:pt x="391" y="13"/>
                      <a:pt x="378" y="1"/>
                      <a:pt x="360" y="1"/>
                    </a:cubicBezTo>
                    <a:close/>
                  </a:path>
                </a:pathLst>
              </a:custGeom>
              <a:solidFill>
                <a:srgbClr val="18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 name="Google Shape;231;p28"/>
              <p:cNvSpPr/>
              <p:nvPr/>
            </p:nvSpPr>
            <p:spPr>
              <a:xfrm>
                <a:off x="2109277" y="880553"/>
                <a:ext cx="151422" cy="63719"/>
              </a:xfrm>
              <a:custGeom>
                <a:rect b="b" l="l" r="r" t="t"/>
                <a:pathLst>
                  <a:path extrusionOk="0" h="2894" w="6875">
                    <a:moveTo>
                      <a:pt x="5180" y="386"/>
                    </a:moveTo>
                    <a:cubicBezTo>
                      <a:pt x="5449" y="386"/>
                      <a:pt x="5699" y="431"/>
                      <a:pt x="5949" y="502"/>
                    </a:cubicBezTo>
                    <a:cubicBezTo>
                      <a:pt x="6382" y="980"/>
                      <a:pt x="6430" y="1418"/>
                      <a:pt x="6092" y="1784"/>
                    </a:cubicBezTo>
                    <a:lnTo>
                      <a:pt x="6092" y="1784"/>
                    </a:lnTo>
                    <a:cubicBezTo>
                      <a:pt x="6062" y="1755"/>
                      <a:pt x="6026" y="1738"/>
                      <a:pt x="5988" y="1738"/>
                    </a:cubicBezTo>
                    <a:cubicBezTo>
                      <a:pt x="5960" y="1738"/>
                      <a:pt x="5930" y="1747"/>
                      <a:pt x="5900" y="1770"/>
                    </a:cubicBezTo>
                    <a:cubicBezTo>
                      <a:pt x="5128" y="2248"/>
                      <a:pt x="4245" y="2476"/>
                      <a:pt x="3356" y="2476"/>
                    </a:cubicBezTo>
                    <a:cubicBezTo>
                      <a:pt x="3066" y="2476"/>
                      <a:pt x="2775" y="2452"/>
                      <a:pt x="2487" y="2404"/>
                    </a:cubicBezTo>
                    <a:cubicBezTo>
                      <a:pt x="1999" y="2404"/>
                      <a:pt x="1463" y="2257"/>
                      <a:pt x="1024" y="2014"/>
                    </a:cubicBezTo>
                    <a:cubicBezTo>
                      <a:pt x="98" y="1136"/>
                      <a:pt x="1219" y="697"/>
                      <a:pt x="1756" y="551"/>
                    </a:cubicBezTo>
                    <a:cubicBezTo>
                      <a:pt x="2304" y="441"/>
                      <a:pt x="2853" y="386"/>
                      <a:pt x="3401" y="386"/>
                    </a:cubicBezTo>
                    <a:cubicBezTo>
                      <a:pt x="3584" y="386"/>
                      <a:pt x="3767" y="393"/>
                      <a:pt x="3950" y="405"/>
                    </a:cubicBezTo>
                    <a:lnTo>
                      <a:pt x="4876" y="405"/>
                    </a:lnTo>
                    <a:cubicBezTo>
                      <a:pt x="4980" y="392"/>
                      <a:pt x="5081" y="386"/>
                      <a:pt x="5180" y="386"/>
                    </a:cubicBezTo>
                    <a:close/>
                    <a:moveTo>
                      <a:pt x="4521" y="0"/>
                    </a:moveTo>
                    <a:cubicBezTo>
                      <a:pt x="3981" y="0"/>
                      <a:pt x="3437" y="44"/>
                      <a:pt x="2926" y="63"/>
                    </a:cubicBezTo>
                    <a:cubicBezTo>
                      <a:pt x="2097" y="112"/>
                      <a:pt x="732" y="161"/>
                      <a:pt x="390" y="1136"/>
                    </a:cubicBezTo>
                    <a:cubicBezTo>
                      <a:pt x="0" y="2062"/>
                      <a:pt x="1073" y="2501"/>
                      <a:pt x="1804" y="2696"/>
                    </a:cubicBezTo>
                    <a:cubicBezTo>
                      <a:pt x="2299" y="2828"/>
                      <a:pt x="2799" y="2893"/>
                      <a:pt x="3295" y="2893"/>
                    </a:cubicBezTo>
                    <a:cubicBezTo>
                      <a:pt x="4267" y="2893"/>
                      <a:pt x="5223" y="2644"/>
                      <a:pt x="6095" y="2160"/>
                    </a:cubicBezTo>
                    <a:cubicBezTo>
                      <a:pt x="6175" y="2100"/>
                      <a:pt x="6189" y="1998"/>
                      <a:pt x="6164" y="1909"/>
                    </a:cubicBezTo>
                    <a:lnTo>
                      <a:pt x="6164" y="1909"/>
                    </a:lnTo>
                    <a:cubicBezTo>
                      <a:pt x="6595" y="1603"/>
                      <a:pt x="6831" y="1121"/>
                      <a:pt x="6875" y="600"/>
                    </a:cubicBezTo>
                    <a:cubicBezTo>
                      <a:pt x="6875" y="551"/>
                      <a:pt x="6826" y="502"/>
                      <a:pt x="6777" y="502"/>
                    </a:cubicBezTo>
                    <a:cubicBezTo>
                      <a:pt x="6109" y="95"/>
                      <a:pt x="5319" y="0"/>
                      <a:pt x="4521" y="0"/>
                    </a:cubicBezTo>
                    <a:close/>
                  </a:path>
                </a:pathLst>
              </a:custGeom>
              <a:solidFill>
                <a:srgbClr val="18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 name="Google Shape;232;p28"/>
              <p:cNvSpPr/>
              <p:nvPr/>
            </p:nvSpPr>
            <p:spPr>
              <a:xfrm>
                <a:off x="2326179" y="962986"/>
                <a:ext cx="60172" cy="138446"/>
              </a:xfrm>
              <a:custGeom>
                <a:rect b="b" l="l" r="r" t="t"/>
                <a:pathLst>
                  <a:path extrusionOk="0" h="6288" w="2732">
                    <a:moveTo>
                      <a:pt x="2652" y="1"/>
                    </a:moveTo>
                    <a:cubicBezTo>
                      <a:pt x="2609" y="1"/>
                      <a:pt x="2561" y="25"/>
                      <a:pt x="2536" y="74"/>
                    </a:cubicBezTo>
                    <a:cubicBezTo>
                      <a:pt x="1805" y="2219"/>
                      <a:pt x="1317" y="4364"/>
                      <a:pt x="1" y="6266"/>
                    </a:cubicBezTo>
                    <a:cubicBezTo>
                      <a:pt x="1" y="6266"/>
                      <a:pt x="1" y="6287"/>
                      <a:pt x="15" y="6287"/>
                    </a:cubicBezTo>
                    <a:cubicBezTo>
                      <a:pt x="23" y="6287"/>
                      <a:pt x="33" y="6282"/>
                      <a:pt x="50" y="6266"/>
                    </a:cubicBezTo>
                    <a:cubicBezTo>
                      <a:pt x="1366" y="4510"/>
                      <a:pt x="2682" y="2365"/>
                      <a:pt x="2731" y="74"/>
                    </a:cubicBezTo>
                    <a:cubicBezTo>
                      <a:pt x="2731" y="25"/>
                      <a:pt x="2695" y="1"/>
                      <a:pt x="2652" y="1"/>
                    </a:cubicBezTo>
                    <a:close/>
                  </a:path>
                </a:pathLst>
              </a:custGeom>
              <a:solidFill>
                <a:srgbClr val="18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 name="Google Shape;233;p28"/>
              <p:cNvSpPr/>
              <p:nvPr/>
            </p:nvSpPr>
            <p:spPr>
              <a:xfrm>
                <a:off x="2366992" y="946341"/>
                <a:ext cx="156223" cy="71447"/>
              </a:xfrm>
              <a:custGeom>
                <a:rect b="b" l="l" r="r" t="t"/>
                <a:pathLst>
                  <a:path extrusionOk="0" h="3245" w="7093">
                    <a:moveTo>
                      <a:pt x="2642" y="383"/>
                    </a:moveTo>
                    <a:cubicBezTo>
                      <a:pt x="3378" y="383"/>
                      <a:pt x="4078" y="572"/>
                      <a:pt x="4779" y="878"/>
                    </a:cubicBezTo>
                    <a:cubicBezTo>
                      <a:pt x="5297" y="1114"/>
                      <a:pt x="6997" y="1941"/>
                      <a:pt x="6102" y="2612"/>
                    </a:cubicBezTo>
                    <a:lnTo>
                      <a:pt x="6102" y="2612"/>
                    </a:lnTo>
                    <a:cubicBezTo>
                      <a:pt x="6073" y="2592"/>
                      <a:pt x="6036" y="2580"/>
                      <a:pt x="5995" y="2580"/>
                    </a:cubicBezTo>
                    <a:cubicBezTo>
                      <a:pt x="5980" y="2580"/>
                      <a:pt x="5965" y="2582"/>
                      <a:pt x="5949" y="2585"/>
                    </a:cubicBezTo>
                    <a:cubicBezTo>
                      <a:pt x="5492" y="2772"/>
                      <a:pt x="5009" y="2861"/>
                      <a:pt x="4530" y="2861"/>
                    </a:cubicBezTo>
                    <a:cubicBezTo>
                      <a:pt x="3883" y="2861"/>
                      <a:pt x="3242" y="2698"/>
                      <a:pt x="2682" y="2390"/>
                    </a:cubicBezTo>
                    <a:cubicBezTo>
                      <a:pt x="2195" y="2195"/>
                      <a:pt x="1805" y="1951"/>
                      <a:pt x="1463" y="1610"/>
                    </a:cubicBezTo>
                    <a:cubicBezTo>
                      <a:pt x="683" y="440"/>
                      <a:pt x="1756" y="391"/>
                      <a:pt x="2390" y="391"/>
                    </a:cubicBezTo>
                    <a:cubicBezTo>
                      <a:pt x="2474" y="386"/>
                      <a:pt x="2558" y="383"/>
                      <a:pt x="2642" y="383"/>
                    </a:cubicBezTo>
                    <a:close/>
                    <a:moveTo>
                      <a:pt x="2623" y="0"/>
                    </a:moveTo>
                    <a:cubicBezTo>
                      <a:pt x="2384" y="0"/>
                      <a:pt x="2143" y="16"/>
                      <a:pt x="1902" y="50"/>
                    </a:cubicBezTo>
                    <a:cubicBezTo>
                      <a:pt x="927" y="147"/>
                      <a:pt x="1" y="878"/>
                      <a:pt x="927" y="1707"/>
                    </a:cubicBezTo>
                    <a:cubicBezTo>
                      <a:pt x="1922" y="2631"/>
                      <a:pt x="3254" y="3245"/>
                      <a:pt x="4602" y="3245"/>
                    </a:cubicBezTo>
                    <a:cubicBezTo>
                      <a:pt x="5103" y="3245"/>
                      <a:pt x="5606" y="3160"/>
                      <a:pt x="6095" y="2975"/>
                    </a:cubicBezTo>
                    <a:cubicBezTo>
                      <a:pt x="6138" y="2953"/>
                      <a:pt x="6167" y="2920"/>
                      <a:pt x="6183" y="2882"/>
                    </a:cubicBezTo>
                    <a:lnTo>
                      <a:pt x="6183" y="2882"/>
                    </a:lnTo>
                    <a:cubicBezTo>
                      <a:pt x="7092" y="2392"/>
                      <a:pt x="6657" y="1641"/>
                      <a:pt x="5900" y="1073"/>
                    </a:cubicBezTo>
                    <a:cubicBezTo>
                      <a:pt x="4929" y="386"/>
                      <a:pt x="3790" y="0"/>
                      <a:pt x="2623" y="0"/>
                    </a:cubicBezTo>
                    <a:close/>
                  </a:path>
                </a:pathLst>
              </a:custGeom>
              <a:solidFill>
                <a:srgbClr val="18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 name="Google Shape;234;p28"/>
              <p:cNvSpPr/>
              <p:nvPr/>
            </p:nvSpPr>
            <p:spPr>
              <a:xfrm>
                <a:off x="2485112" y="1000900"/>
                <a:ext cx="31430" cy="141639"/>
              </a:xfrm>
              <a:custGeom>
                <a:rect b="b" l="l" r="r" t="t"/>
                <a:pathLst>
                  <a:path extrusionOk="0" h="6433" w="1427">
                    <a:moveTo>
                      <a:pt x="1238" y="1"/>
                    </a:moveTo>
                    <a:cubicBezTo>
                      <a:pt x="1176" y="1"/>
                      <a:pt x="1111" y="32"/>
                      <a:pt x="1073" y="107"/>
                    </a:cubicBezTo>
                    <a:lnTo>
                      <a:pt x="1073" y="156"/>
                    </a:lnTo>
                    <a:cubicBezTo>
                      <a:pt x="293" y="2057"/>
                      <a:pt x="1" y="4154"/>
                      <a:pt x="196" y="6250"/>
                    </a:cubicBezTo>
                    <a:cubicBezTo>
                      <a:pt x="196" y="6372"/>
                      <a:pt x="293" y="6433"/>
                      <a:pt x="391" y="6433"/>
                    </a:cubicBezTo>
                    <a:cubicBezTo>
                      <a:pt x="488" y="6433"/>
                      <a:pt x="586" y="6372"/>
                      <a:pt x="586" y="6250"/>
                    </a:cubicBezTo>
                    <a:cubicBezTo>
                      <a:pt x="391" y="4154"/>
                      <a:pt x="683" y="2106"/>
                      <a:pt x="1366" y="204"/>
                    </a:cubicBezTo>
                    <a:cubicBezTo>
                      <a:pt x="1426" y="84"/>
                      <a:pt x="1337" y="1"/>
                      <a:pt x="1238" y="1"/>
                    </a:cubicBezTo>
                    <a:close/>
                  </a:path>
                </a:pathLst>
              </a:custGeom>
              <a:solidFill>
                <a:srgbClr val="18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 name="Google Shape;235;p28"/>
              <p:cNvSpPr/>
              <p:nvPr/>
            </p:nvSpPr>
            <p:spPr>
              <a:xfrm>
                <a:off x="2563499" y="1063959"/>
                <a:ext cx="113847" cy="118564"/>
              </a:xfrm>
              <a:custGeom>
                <a:rect b="b" l="l" r="r" t="t"/>
                <a:pathLst>
                  <a:path extrusionOk="0" h="5385" w="5169">
                    <a:moveTo>
                      <a:pt x="4995" y="0"/>
                    </a:moveTo>
                    <a:cubicBezTo>
                      <a:pt x="4952" y="0"/>
                      <a:pt x="4909" y="22"/>
                      <a:pt x="4876" y="71"/>
                    </a:cubicBezTo>
                    <a:cubicBezTo>
                      <a:pt x="3804" y="2313"/>
                      <a:pt x="2585" y="4459"/>
                      <a:pt x="50" y="5239"/>
                    </a:cubicBezTo>
                    <a:cubicBezTo>
                      <a:pt x="1" y="5239"/>
                      <a:pt x="1" y="5385"/>
                      <a:pt x="50" y="5385"/>
                    </a:cubicBezTo>
                    <a:lnTo>
                      <a:pt x="98" y="5385"/>
                    </a:lnTo>
                    <a:cubicBezTo>
                      <a:pt x="2585" y="4751"/>
                      <a:pt x="4584" y="2752"/>
                      <a:pt x="5169" y="217"/>
                    </a:cubicBezTo>
                    <a:cubicBezTo>
                      <a:pt x="5169" y="87"/>
                      <a:pt x="5082" y="0"/>
                      <a:pt x="4995" y="0"/>
                    </a:cubicBezTo>
                    <a:close/>
                  </a:path>
                </a:pathLst>
              </a:custGeom>
              <a:solidFill>
                <a:srgbClr val="18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 name="Google Shape;236;p28"/>
              <p:cNvSpPr/>
              <p:nvPr/>
            </p:nvSpPr>
            <p:spPr>
              <a:xfrm>
                <a:off x="2668976" y="1055041"/>
                <a:ext cx="106667" cy="88510"/>
              </a:xfrm>
              <a:custGeom>
                <a:rect b="b" l="l" r="r" t="t"/>
                <a:pathLst>
                  <a:path extrusionOk="0" h="4020" w="4843">
                    <a:moveTo>
                      <a:pt x="1218" y="1"/>
                    </a:moveTo>
                    <a:cubicBezTo>
                      <a:pt x="793" y="1"/>
                      <a:pt x="400" y="142"/>
                      <a:pt x="87" y="476"/>
                    </a:cubicBezTo>
                    <a:cubicBezTo>
                      <a:pt x="0" y="563"/>
                      <a:pt x="107" y="727"/>
                      <a:pt x="235" y="727"/>
                    </a:cubicBezTo>
                    <a:cubicBezTo>
                      <a:pt x="251" y="727"/>
                      <a:pt x="267" y="725"/>
                      <a:pt x="282" y="719"/>
                    </a:cubicBezTo>
                    <a:cubicBezTo>
                      <a:pt x="578" y="577"/>
                      <a:pt x="891" y="513"/>
                      <a:pt x="1208" y="513"/>
                    </a:cubicBezTo>
                    <a:cubicBezTo>
                      <a:pt x="2402" y="513"/>
                      <a:pt x="3643" y="1424"/>
                      <a:pt x="4183" y="2426"/>
                    </a:cubicBezTo>
                    <a:cubicBezTo>
                      <a:pt x="4280" y="2572"/>
                      <a:pt x="4329" y="2767"/>
                      <a:pt x="4378" y="2913"/>
                    </a:cubicBezTo>
                    <a:lnTo>
                      <a:pt x="4378" y="3206"/>
                    </a:lnTo>
                    <a:lnTo>
                      <a:pt x="3354" y="3450"/>
                    </a:lnTo>
                    <a:cubicBezTo>
                      <a:pt x="3013" y="3401"/>
                      <a:pt x="2623" y="2913"/>
                      <a:pt x="2330" y="2670"/>
                    </a:cubicBezTo>
                    <a:cubicBezTo>
                      <a:pt x="1696" y="2133"/>
                      <a:pt x="1111" y="1548"/>
                      <a:pt x="575" y="914"/>
                    </a:cubicBezTo>
                    <a:cubicBezTo>
                      <a:pt x="550" y="878"/>
                      <a:pt x="517" y="863"/>
                      <a:pt x="482" y="863"/>
                    </a:cubicBezTo>
                    <a:cubicBezTo>
                      <a:pt x="377" y="863"/>
                      <a:pt x="258" y="1000"/>
                      <a:pt x="331" y="1109"/>
                    </a:cubicBezTo>
                    <a:cubicBezTo>
                      <a:pt x="1111" y="2133"/>
                      <a:pt x="2233" y="3401"/>
                      <a:pt x="3451" y="3889"/>
                    </a:cubicBezTo>
                    <a:cubicBezTo>
                      <a:pt x="3598" y="3979"/>
                      <a:pt x="3753" y="4020"/>
                      <a:pt x="3903" y="4020"/>
                    </a:cubicBezTo>
                    <a:cubicBezTo>
                      <a:pt x="4400" y="4020"/>
                      <a:pt x="4843" y="3573"/>
                      <a:pt x="4768" y="3011"/>
                    </a:cubicBezTo>
                    <a:cubicBezTo>
                      <a:pt x="4616" y="1757"/>
                      <a:pt x="2718" y="1"/>
                      <a:pt x="1218" y="1"/>
                    </a:cubicBezTo>
                    <a:close/>
                  </a:path>
                </a:pathLst>
              </a:custGeom>
              <a:solidFill>
                <a:srgbClr val="18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 name="Google Shape;237;p28"/>
              <p:cNvSpPr/>
              <p:nvPr/>
            </p:nvSpPr>
            <p:spPr>
              <a:xfrm>
                <a:off x="2679482" y="1129901"/>
                <a:ext cx="99883" cy="147892"/>
              </a:xfrm>
              <a:custGeom>
                <a:rect b="b" l="l" r="r" t="t"/>
                <a:pathLst>
                  <a:path extrusionOk="0" h="6717" w="4535">
                    <a:moveTo>
                      <a:pt x="4486" y="1"/>
                    </a:moveTo>
                    <a:cubicBezTo>
                      <a:pt x="3169" y="293"/>
                      <a:pt x="2048" y="1074"/>
                      <a:pt x="1317" y="2195"/>
                    </a:cubicBezTo>
                    <a:cubicBezTo>
                      <a:pt x="439" y="3463"/>
                      <a:pt x="0" y="4974"/>
                      <a:pt x="49" y="6534"/>
                    </a:cubicBezTo>
                    <a:cubicBezTo>
                      <a:pt x="73" y="6656"/>
                      <a:pt x="183" y="6717"/>
                      <a:pt x="287" y="6717"/>
                    </a:cubicBezTo>
                    <a:cubicBezTo>
                      <a:pt x="390" y="6717"/>
                      <a:pt x="488" y="6656"/>
                      <a:pt x="488" y="6534"/>
                    </a:cubicBezTo>
                    <a:cubicBezTo>
                      <a:pt x="488" y="3950"/>
                      <a:pt x="1902" y="976"/>
                      <a:pt x="4535" y="50"/>
                    </a:cubicBezTo>
                    <a:lnTo>
                      <a:pt x="4535" y="1"/>
                    </a:lnTo>
                    <a:close/>
                  </a:path>
                </a:pathLst>
              </a:custGeom>
              <a:solidFill>
                <a:srgbClr val="18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 name="Google Shape;238;p28"/>
              <p:cNvSpPr/>
              <p:nvPr/>
            </p:nvSpPr>
            <p:spPr>
              <a:xfrm>
                <a:off x="1187927" y="2497518"/>
                <a:ext cx="212431" cy="209761"/>
              </a:xfrm>
              <a:custGeom>
                <a:rect b="b" l="l" r="r" t="t"/>
                <a:pathLst>
                  <a:path extrusionOk="0" h="9527" w="9645">
                    <a:moveTo>
                      <a:pt x="9557" y="0"/>
                    </a:moveTo>
                    <a:cubicBezTo>
                      <a:pt x="5510" y="1463"/>
                      <a:pt x="1463" y="5363"/>
                      <a:pt x="1" y="9410"/>
                    </a:cubicBezTo>
                    <a:cubicBezTo>
                      <a:pt x="1" y="9481"/>
                      <a:pt x="53" y="9527"/>
                      <a:pt x="119" y="9527"/>
                    </a:cubicBezTo>
                    <a:cubicBezTo>
                      <a:pt x="143" y="9527"/>
                      <a:pt x="169" y="9520"/>
                      <a:pt x="196" y="9507"/>
                    </a:cubicBezTo>
                    <a:cubicBezTo>
                      <a:pt x="1219" y="7508"/>
                      <a:pt x="2536" y="5656"/>
                      <a:pt x="4047" y="3998"/>
                    </a:cubicBezTo>
                    <a:cubicBezTo>
                      <a:pt x="5705" y="2487"/>
                      <a:pt x="7558" y="1170"/>
                      <a:pt x="9605" y="146"/>
                    </a:cubicBezTo>
                    <a:cubicBezTo>
                      <a:pt x="9645" y="107"/>
                      <a:pt x="9620" y="36"/>
                      <a:pt x="9584" y="36"/>
                    </a:cubicBezTo>
                    <a:cubicBezTo>
                      <a:pt x="9575" y="36"/>
                      <a:pt x="9566" y="40"/>
                      <a:pt x="9557" y="49"/>
                    </a:cubicBezTo>
                    <a:lnTo>
                      <a:pt x="9557" y="0"/>
                    </a:lnTo>
                    <a:close/>
                  </a:path>
                </a:pathLst>
              </a:custGeom>
              <a:solidFill>
                <a:srgbClr val="18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 name="Google Shape;239;p28"/>
              <p:cNvSpPr/>
              <p:nvPr/>
            </p:nvSpPr>
            <p:spPr>
              <a:xfrm>
                <a:off x="1278648" y="2061682"/>
                <a:ext cx="327027" cy="213063"/>
              </a:xfrm>
              <a:custGeom>
                <a:rect b="b" l="l" r="r" t="t"/>
                <a:pathLst>
                  <a:path extrusionOk="0" h="9677" w="14848">
                    <a:moveTo>
                      <a:pt x="14750" y="0"/>
                    </a:moveTo>
                    <a:cubicBezTo>
                      <a:pt x="9777" y="2975"/>
                      <a:pt x="4804" y="6095"/>
                      <a:pt x="123" y="9410"/>
                    </a:cubicBezTo>
                    <a:cubicBezTo>
                      <a:pt x="1" y="9492"/>
                      <a:pt x="84" y="9677"/>
                      <a:pt x="200" y="9677"/>
                    </a:cubicBezTo>
                    <a:cubicBezTo>
                      <a:pt x="222" y="9677"/>
                      <a:pt x="246" y="9670"/>
                      <a:pt x="270" y="9654"/>
                    </a:cubicBezTo>
                    <a:cubicBezTo>
                      <a:pt x="5243" y="6680"/>
                      <a:pt x="10118" y="3413"/>
                      <a:pt x="14799" y="98"/>
                    </a:cubicBezTo>
                    <a:cubicBezTo>
                      <a:pt x="14847" y="98"/>
                      <a:pt x="14799" y="0"/>
                      <a:pt x="14799" y="0"/>
                    </a:cubicBezTo>
                    <a:close/>
                  </a:path>
                </a:pathLst>
              </a:custGeom>
              <a:solidFill>
                <a:srgbClr val="18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 name="Google Shape;240;p28"/>
              <p:cNvSpPr/>
              <p:nvPr/>
            </p:nvSpPr>
            <p:spPr>
              <a:xfrm>
                <a:off x="1811829" y="2229059"/>
                <a:ext cx="772967" cy="159275"/>
              </a:xfrm>
              <a:custGeom>
                <a:rect b="b" l="l" r="r" t="t"/>
                <a:pathLst>
                  <a:path extrusionOk="0" h="7234" w="35095">
                    <a:moveTo>
                      <a:pt x="7443" y="1"/>
                    </a:moveTo>
                    <a:cubicBezTo>
                      <a:pt x="3960" y="1"/>
                      <a:pt x="470" y="770"/>
                      <a:pt x="49" y="4587"/>
                    </a:cubicBezTo>
                    <a:cubicBezTo>
                      <a:pt x="0" y="4929"/>
                      <a:pt x="244" y="5099"/>
                      <a:pt x="506" y="5099"/>
                    </a:cubicBezTo>
                    <a:cubicBezTo>
                      <a:pt x="768" y="5099"/>
                      <a:pt x="1048" y="4929"/>
                      <a:pt x="1073" y="4587"/>
                    </a:cubicBezTo>
                    <a:lnTo>
                      <a:pt x="1073" y="4539"/>
                    </a:lnTo>
                    <a:cubicBezTo>
                      <a:pt x="1414" y="1857"/>
                      <a:pt x="3998" y="1223"/>
                      <a:pt x="6290" y="1077"/>
                    </a:cubicBezTo>
                    <a:cubicBezTo>
                      <a:pt x="6722" y="1069"/>
                      <a:pt x="7153" y="1065"/>
                      <a:pt x="7583" y="1065"/>
                    </a:cubicBezTo>
                    <a:cubicBezTo>
                      <a:pt x="9870" y="1065"/>
                      <a:pt x="12134" y="1180"/>
                      <a:pt x="14432" y="1467"/>
                    </a:cubicBezTo>
                    <a:cubicBezTo>
                      <a:pt x="17942" y="1906"/>
                      <a:pt x="21452" y="2540"/>
                      <a:pt x="24865" y="3466"/>
                    </a:cubicBezTo>
                    <a:cubicBezTo>
                      <a:pt x="28083" y="4197"/>
                      <a:pt x="31350" y="4929"/>
                      <a:pt x="33934" y="7123"/>
                    </a:cubicBezTo>
                    <a:cubicBezTo>
                      <a:pt x="34031" y="7200"/>
                      <a:pt x="34139" y="7233"/>
                      <a:pt x="34247" y="7233"/>
                    </a:cubicBezTo>
                    <a:cubicBezTo>
                      <a:pt x="34680" y="7233"/>
                      <a:pt x="35095" y="6694"/>
                      <a:pt x="34665" y="6342"/>
                    </a:cubicBezTo>
                    <a:cubicBezTo>
                      <a:pt x="31837" y="4002"/>
                      <a:pt x="28327" y="3222"/>
                      <a:pt x="24817" y="2393"/>
                    </a:cubicBezTo>
                    <a:cubicBezTo>
                      <a:pt x="20721" y="1321"/>
                      <a:pt x="16577" y="638"/>
                      <a:pt x="12335" y="297"/>
                    </a:cubicBezTo>
                    <a:cubicBezTo>
                      <a:pt x="10974" y="198"/>
                      <a:pt x="9209" y="1"/>
                      <a:pt x="7443" y="1"/>
                    </a:cubicBezTo>
                    <a:close/>
                  </a:path>
                </a:pathLst>
              </a:custGeom>
              <a:solidFill>
                <a:srgbClr val="18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 name="Google Shape;241;p28"/>
              <p:cNvSpPr/>
              <p:nvPr/>
            </p:nvSpPr>
            <p:spPr>
              <a:xfrm>
                <a:off x="2545240" y="2268800"/>
                <a:ext cx="508711" cy="214142"/>
              </a:xfrm>
              <a:custGeom>
                <a:rect b="b" l="l" r="r" t="t"/>
                <a:pathLst>
                  <a:path extrusionOk="0" h="9726" w="23097">
                    <a:moveTo>
                      <a:pt x="714" y="1"/>
                    </a:moveTo>
                    <a:cubicBezTo>
                      <a:pt x="639" y="1"/>
                      <a:pt x="564" y="2"/>
                      <a:pt x="489" y="3"/>
                    </a:cubicBezTo>
                    <a:cubicBezTo>
                      <a:pt x="1" y="3"/>
                      <a:pt x="1" y="735"/>
                      <a:pt x="489" y="735"/>
                    </a:cubicBezTo>
                    <a:cubicBezTo>
                      <a:pt x="3024" y="735"/>
                      <a:pt x="5462" y="1661"/>
                      <a:pt x="7412" y="3270"/>
                    </a:cubicBezTo>
                    <a:cubicBezTo>
                      <a:pt x="8484" y="4245"/>
                      <a:pt x="9801" y="4879"/>
                      <a:pt x="11166" y="5171"/>
                    </a:cubicBezTo>
                    <a:cubicBezTo>
                      <a:pt x="13165" y="5464"/>
                      <a:pt x="15115" y="5464"/>
                      <a:pt x="17065" y="6098"/>
                    </a:cubicBezTo>
                    <a:cubicBezTo>
                      <a:pt x="19357" y="6926"/>
                      <a:pt x="21063" y="8243"/>
                      <a:pt x="22965" y="9706"/>
                    </a:cubicBezTo>
                    <a:cubicBezTo>
                      <a:pt x="22979" y="9720"/>
                      <a:pt x="22997" y="9726"/>
                      <a:pt x="23015" y="9726"/>
                    </a:cubicBezTo>
                    <a:cubicBezTo>
                      <a:pt x="23058" y="9726"/>
                      <a:pt x="23097" y="9691"/>
                      <a:pt x="23062" y="9657"/>
                    </a:cubicBezTo>
                    <a:cubicBezTo>
                      <a:pt x="20673" y="6634"/>
                      <a:pt x="16626" y="5171"/>
                      <a:pt x="12921" y="4781"/>
                    </a:cubicBezTo>
                    <a:cubicBezTo>
                      <a:pt x="11458" y="4635"/>
                      <a:pt x="10191" y="4489"/>
                      <a:pt x="8923" y="3709"/>
                    </a:cubicBezTo>
                    <a:cubicBezTo>
                      <a:pt x="8046" y="3075"/>
                      <a:pt x="7265" y="2392"/>
                      <a:pt x="6388" y="1758"/>
                    </a:cubicBezTo>
                    <a:cubicBezTo>
                      <a:pt x="4696" y="630"/>
                      <a:pt x="2731" y="1"/>
                      <a:pt x="714" y="1"/>
                    </a:cubicBezTo>
                    <a:close/>
                  </a:path>
                </a:pathLst>
              </a:custGeom>
              <a:solidFill>
                <a:srgbClr val="18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 name="Google Shape;242;p28"/>
              <p:cNvSpPr/>
              <p:nvPr/>
            </p:nvSpPr>
            <p:spPr>
              <a:xfrm>
                <a:off x="1245919" y="2937890"/>
                <a:ext cx="170760" cy="364742"/>
              </a:xfrm>
              <a:custGeom>
                <a:rect b="b" l="l" r="r" t="t"/>
                <a:pathLst>
                  <a:path extrusionOk="0" h="16566" w="7753">
                    <a:moveTo>
                      <a:pt x="268" y="1"/>
                    </a:moveTo>
                    <a:cubicBezTo>
                      <a:pt x="183" y="1"/>
                      <a:pt x="98" y="62"/>
                      <a:pt x="98" y="184"/>
                    </a:cubicBezTo>
                    <a:lnTo>
                      <a:pt x="0" y="769"/>
                    </a:lnTo>
                    <a:cubicBezTo>
                      <a:pt x="0" y="818"/>
                      <a:pt x="49" y="818"/>
                      <a:pt x="49" y="866"/>
                    </a:cubicBezTo>
                    <a:lnTo>
                      <a:pt x="49" y="1208"/>
                    </a:lnTo>
                    <a:cubicBezTo>
                      <a:pt x="49" y="1500"/>
                      <a:pt x="98" y="1841"/>
                      <a:pt x="147" y="2183"/>
                    </a:cubicBezTo>
                    <a:cubicBezTo>
                      <a:pt x="244" y="2768"/>
                      <a:pt x="390" y="3353"/>
                      <a:pt x="537" y="3938"/>
                    </a:cubicBezTo>
                    <a:cubicBezTo>
                      <a:pt x="878" y="5157"/>
                      <a:pt x="1463" y="6278"/>
                      <a:pt x="2194" y="7351"/>
                    </a:cubicBezTo>
                    <a:cubicBezTo>
                      <a:pt x="2341" y="7595"/>
                      <a:pt x="2487" y="7790"/>
                      <a:pt x="2682" y="7985"/>
                    </a:cubicBezTo>
                    <a:lnTo>
                      <a:pt x="2633" y="7985"/>
                    </a:lnTo>
                    <a:cubicBezTo>
                      <a:pt x="2619" y="7970"/>
                      <a:pt x="2605" y="7964"/>
                      <a:pt x="2593" y="7964"/>
                    </a:cubicBezTo>
                    <a:cubicBezTo>
                      <a:pt x="2564" y="7964"/>
                      <a:pt x="2550" y="7999"/>
                      <a:pt x="2584" y="8033"/>
                    </a:cubicBezTo>
                    <a:cubicBezTo>
                      <a:pt x="3537" y="8831"/>
                      <a:pt x="4226" y="9907"/>
                      <a:pt x="4788" y="11089"/>
                    </a:cubicBezTo>
                    <a:lnTo>
                      <a:pt x="4788" y="11089"/>
                    </a:lnTo>
                    <a:cubicBezTo>
                      <a:pt x="4768" y="11046"/>
                      <a:pt x="4749" y="11002"/>
                      <a:pt x="4730" y="10959"/>
                    </a:cubicBezTo>
                    <a:cubicBezTo>
                      <a:pt x="4535" y="10422"/>
                      <a:pt x="4291" y="9935"/>
                      <a:pt x="3998" y="9447"/>
                    </a:cubicBezTo>
                    <a:lnTo>
                      <a:pt x="3998" y="9447"/>
                    </a:lnTo>
                    <a:cubicBezTo>
                      <a:pt x="5071" y="10422"/>
                      <a:pt x="6290" y="11202"/>
                      <a:pt x="7655" y="11739"/>
                    </a:cubicBezTo>
                    <a:cubicBezTo>
                      <a:pt x="7704" y="11739"/>
                      <a:pt x="7752" y="11690"/>
                      <a:pt x="7655" y="11641"/>
                    </a:cubicBezTo>
                    <a:cubicBezTo>
                      <a:pt x="3169" y="9594"/>
                      <a:pt x="342" y="5108"/>
                      <a:pt x="439" y="184"/>
                    </a:cubicBezTo>
                    <a:cubicBezTo>
                      <a:pt x="439" y="62"/>
                      <a:pt x="354" y="1"/>
                      <a:pt x="268" y="1"/>
                    </a:cubicBezTo>
                    <a:close/>
                    <a:moveTo>
                      <a:pt x="4788" y="11089"/>
                    </a:moveTo>
                    <a:cubicBezTo>
                      <a:pt x="5029" y="11635"/>
                      <a:pt x="5259" y="12184"/>
                      <a:pt x="5481" y="12735"/>
                    </a:cubicBezTo>
                    <a:lnTo>
                      <a:pt x="5481" y="12735"/>
                    </a:lnTo>
                    <a:cubicBezTo>
                      <a:pt x="5268" y="12175"/>
                      <a:pt x="5041" y="11622"/>
                      <a:pt x="4788" y="11089"/>
                    </a:cubicBezTo>
                    <a:close/>
                    <a:moveTo>
                      <a:pt x="5481" y="12735"/>
                    </a:moveTo>
                    <a:lnTo>
                      <a:pt x="5481" y="12735"/>
                    </a:lnTo>
                    <a:cubicBezTo>
                      <a:pt x="5982" y="14049"/>
                      <a:pt x="6410" y="15394"/>
                      <a:pt x="6924" y="16566"/>
                    </a:cubicBezTo>
                    <a:lnTo>
                      <a:pt x="6972" y="16566"/>
                    </a:lnTo>
                    <a:cubicBezTo>
                      <a:pt x="6473" y="15301"/>
                      <a:pt x="5997" y="14014"/>
                      <a:pt x="5481" y="12735"/>
                    </a:cubicBezTo>
                    <a:close/>
                  </a:path>
                </a:pathLst>
              </a:custGeom>
              <a:solidFill>
                <a:srgbClr val="6901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 name="Google Shape;243;p28"/>
              <p:cNvSpPr/>
              <p:nvPr/>
            </p:nvSpPr>
            <p:spPr>
              <a:xfrm>
                <a:off x="1280586" y="2444720"/>
                <a:ext cx="1346542" cy="1248789"/>
              </a:xfrm>
              <a:custGeom>
                <a:rect b="b" l="l" r="r" t="t"/>
                <a:pathLst>
                  <a:path extrusionOk="0" h="56718" w="61137">
                    <a:moveTo>
                      <a:pt x="57176" y="45400"/>
                    </a:moveTo>
                    <a:lnTo>
                      <a:pt x="57176" y="45400"/>
                    </a:lnTo>
                    <a:cubicBezTo>
                      <a:pt x="56758" y="46094"/>
                      <a:pt x="56232" y="46452"/>
                      <a:pt x="55655" y="46570"/>
                    </a:cubicBezTo>
                    <a:lnTo>
                      <a:pt x="55655" y="46570"/>
                    </a:lnTo>
                    <a:cubicBezTo>
                      <a:pt x="56335" y="46461"/>
                      <a:pt x="56928" y="46118"/>
                      <a:pt x="57176" y="45400"/>
                    </a:cubicBezTo>
                    <a:close/>
                    <a:moveTo>
                      <a:pt x="55655" y="46570"/>
                    </a:moveTo>
                    <a:cubicBezTo>
                      <a:pt x="55483" y="46597"/>
                      <a:pt x="55306" y="46610"/>
                      <a:pt x="55128" y="46610"/>
                    </a:cubicBezTo>
                    <a:cubicBezTo>
                      <a:pt x="55094" y="46610"/>
                      <a:pt x="55060" y="46609"/>
                      <a:pt x="55026" y="46609"/>
                    </a:cubicBezTo>
                    <a:lnTo>
                      <a:pt x="55026" y="46609"/>
                    </a:lnTo>
                    <a:cubicBezTo>
                      <a:pt x="55084" y="46612"/>
                      <a:pt x="55142" y="46614"/>
                      <a:pt x="55200" y="46614"/>
                    </a:cubicBezTo>
                    <a:cubicBezTo>
                      <a:pt x="55354" y="46614"/>
                      <a:pt x="55506" y="46600"/>
                      <a:pt x="55655" y="46570"/>
                    </a:cubicBezTo>
                    <a:close/>
                    <a:moveTo>
                      <a:pt x="18418" y="1"/>
                    </a:moveTo>
                    <a:cubicBezTo>
                      <a:pt x="17881" y="1"/>
                      <a:pt x="17366" y="419"/>
                      <a:pt x="17587" y="1082"/>
                    </a:cubicBezTo>
                    <a:cubicBezTo>
                      <a:pt x="17636" y="1423"/>
                      <a:pt x="17831" y="1716"/>
                      <a:pt x="18026" y="2008"/>
                    </a:cubicBezTo>
                    <a:cubicBezTo>
                      <a:pt x="18075" y="2057"/>
                      <a:pt x="18123" y="2106"/>
                      <a:pt x="18221" y="2154"/>
                    </a:cubicBezTo>
                    <a:cubicBezTo>
                      <a:pt x="18367" y="2447"/>
                      <a:pt x="18562" y="2739"/>
                      <a:pt x="18806" y="3032"/>
                    </a:cubicBezTo>
                    <a:cubicBezTo>
                      <a:pt x="17831" y="3958"/>
                      <a:pt x="17197" y="5323"/>
                      <a:pt x="16514" y="6494"/>
                    </a:cubicBezTo>
                    <a:cubicBezTo>
                      <a:pt x="16076" y="7176"/>
                      <a:pt x="15686" y="7859"/>
                      <a:pt x="15296" y="8590"/>
                    </a:cubicBezTo>
                    <a:cubicBezTo>
                      <a:pt x="8909" y="10394"/>
                      <a:pt x="3204" y="15270"/>
                      <a:pt x="35" y="20974"/>
                    </a:cubicBezTo>
                    <a:cubicBezTo>
                      <a:pt x="1" y="21008"/>
                      <a:pt x="39" y="21043"/>
                      <a:pt x="65" y="21043"/>
                    </a:cubicBezTo>
                    <a:cubicBezTo>
                      <a:pt x="76" y="21043"/>
                      <a:pt x="84" y="21037"/>
                      <a:pt x="84" y="21023"/>
                    </a:cubicBezTo>
                    <a:cubicBezTo>
                      <a:pt x="3741" y="15221"/>
                      <a:pt x="8811" y="11418"/>
                      <a:pt x="15101" y="9029"/>
                    </a:cubicBezTo>
                    <a:lnTo>
                      <a:pt x="15101" y="9029"/>
                    </a:lnTo>
                    <a:cubicBezTo>
                      <a:pt x="14759" y="9614"/>
                      <a:pt x="14467" y="10248"/>
                      <a:pt x="14174" y="10833"/>
                    </a:cubicBezTo>
                    <a:cubicBezTo>
                      <a:pt x="13930" y="11467"/>
                      <a:pt x="13687" y="12052"/>
                      <a:pt x="13394" y="12734"/>
                    </a:cubicBezTo>
                    <a:cubicBezTo>
                      <a:pt x="11834" y="14782"/>
                      <a:pt x="9835" y="16147"/>
                      <a:pt x="7885" y="17902"/>
                    </a:cubicBezTo>
                    <a:cubicBezTo>
                      <a:pt x="6227" y="19414"/>
                      <a:pt x="4716" y="21315"/>
                      <a:pt x="4716" y="23655"/>
                    </a:cubicBezTo>
                    <a:cubicBezTo>
                      <a:pt x="5301" y="18780"/>
                      <a:pt x="10225" y="17317"/>
                      <a:pt x="12907" y="14051"/>
                    </a:cubicBezTo>
                    <a:lnTo>
                      <a:pt x="12907" y="14051"/>
                    </a:lnTo>
                    <a:cubicBezTo>
                      <a:pt x="12273" y="15708"/>
                      <a:pt x="11883" y="17463"/>
                      <a:pt x="11785" y="19219"/>
                    </a:cubicBezTo>
                    <a:cubicBezTo>
                      <a:pt x="11785" y="19243"/>
                      <a:pt x="11810" y="19255"/>
                      <a:pt x="11834" y="19255"/>
                    </a:cubicBezTo>
                    <a:cubicBezTo>
                      <a:pt x="11858" y="19255"/>
                      <a:pt x="11883" y="19243"/>
                      <a:pt x="11883" y="19219"/>
                    </a:cubicBezTo>
                    <a:cubicBezTo>
                      <a:pt x="12858" y="16245"/>
                      <a:pt x="14125" y="13368"/>
                      <a:pt x="15686" y="10638"/>
                    </a:cubicBezTo>
                    <a:cubicBezTo>
                      <a:pt x="16417" y="9419"/>
                      <a:pt x="17197" y="8151"/>
                      <a:pt x="17977" y="6932"/>
                    </a:cubicBezTo>
                    <a:cubicBezTo>
                      <a:pt x="18611" y="6055"/>
                      <a:pt x="19196" y="5080"/>
                      <a:pt x="19684" y="4105"/>
                    </a:cubicBezTo>
                    <a:cubicBezTo>
                      <a:pt x="20951" y="5567"/>
                      <a:pt x="22511" y="6737"/>
                      <a:pt x="24218" y="7664"/>
                    </a:cubicBezTo>
                    <a:cubicBezTo>
                      <a:pt x="24413" y="9029"/>
                      <a:pt x="24900" y="10345"/>
                      <a:pt x="25632" y="11564"/>
                    </a:cubicBezTo>
                    <a:cubicBezTo>
                      <a:pt x="26265" y="13466"/>
                      <a:pt x="27533" y="15123"/>
                      <a:pt x="28069" y="17073"/>
                    </a:cubicBezTo>
                    <a:cubicBezTo>
                      <a:pt x="28801" y="19609"/>
                      <a:pt x="28167" y="21851"/>
                      <a:pt x="27046" y="24192"/>
                    </a:cubicBezTo>
                    <a:cubicBezTo>
                      <a:pt x="25485" y="27605"/>
                      <a:pt x="24364" y="30920"/>
                      <a:pt x="24705" y="34772"/>
                    </a:cubicBezTo>
                    <a:lnTo>
                      <a:pt x="24803" y="34772"/>
                    </a:lnTo>
                    <a:cubicBezTo>
                      <a:pt x="24949" y="32334"/>
                      <a:pt x="25388" y="29945"/>
                      <a:pt x="26217" y="27653"/>
                    </a:cubicBezTo>
                    <a:cubicBezTo>
                      <a:pt x="26948" y="25654"/>
                      <a:pt x="28167" y="23850"/>
                      <a:pt x="28752" y="21803"/>
                    </a:cubicBezTo>
                    <a:cubicBezTo>
                      <a:pt x="29337" y="19462"/>
                      <a:pt x="29240" y="17025"/>
                      <a:pt x="28459" y="14782"/>
                    </a:cubicBezTo>
                    <a:lnTo>
                      <a:pt x="28459" y="14782"/>
                    </a:lnTo>
                    <a:cubicBezTo>
                      <a:pt x="29142" y="15367"/>
                      <a:pt x="29922" y="15903"/>
                      <a:pt x="30751" y="16342"/>
                    </a:cubicBezTo>
                    <a:cubicBezTo>
                      <a:pt x="32799" y="17512"/>
                      <a:pt x="35090" y="18244"/>
                      <a:pt x="37187" y="19462"/>
                    </a:cubicBezTo>
                    <a:cubicBezTo>
                      <a:pt x="38162" y="19999"/>
                      <a:pt x="39088" y="20681"/>
                      <a:pt x="39917" y="21461"/>
                    </a:cubicBezTo>
                    <a:cubicBezTo>
                      <a:pt x="40063" y="21608"/>
                      <a:pt x="40209" y="21754"/>
                      <a:pt x="40356" y="21949"/>
                    </a:cubicBezTo>
                    <a:cubicBezTo>
                      <a:pt x="36065" y="24777"/>
                      <a:pt x="32604" y="28726"/>
                      <a:pt x="30361" y="33358"/>
                    </a:cubicBezTo>
                    <a:cubicBezTo>
                      <a:pt x="29240" y="35600"/>
                      <a:pt x="28411" y="37989"/>
                      <a:pt x="27923" y="40476"/>
                    </a:cubicBezTo>
                    <a:cubicBezTo>
                      <a:pt x="27631" y="41987"/>
                      <a:pt x="27679" y="43743"/>
                      <a:pt x="26802" y="45059"/>
                    </a:cubicBezTo>
                    <a:cubicBezTo>
                      <a:pt x="25826" y="46523"/>
                      <a:pt x="24307" y="47071"/>
                      <a:pt x="22669" y="47071"/>
                    </a:cubicBezTo>
                    <a:cubicBezTo>
                      <a:pt x="22344" y="47071"/>
                      <a:pt x="22014" y="47050"/>
                      <a:pt x="21683" y="47009"/>
                    </a:cubicBezTo>
                    <a:cubicBezTo>
                      <a:pt x="21634" y="47009"/>
                      <a:pt x="21634" y="47058"/>
                      <a:pt x="21683" y="47107"/>
                    </a:cubicBezTo>
                    <a:cubicBezTo>
                      <a:pt x="22158" y="47257"/>
                      <a:pt x="22647" y="47330"/>
                      <a:pt x="23132" y="47330"/>
                    </a:cubicBezTo>
                    <a:cubicBezTo>
                      <a:pt x="24536" y="47330"/>
                      <a:pt x="25909" y="46718"/>
                      <a:pt x="26851" y="45595"/>
                    </a:cubicBezTo>
                    <a:cubicBezTo>
                      <a:pt x="27679" y="44571"/>
                      <a:pt x="27972" y="43206"/>
                      <a:pt x="28216" y="41939"/>
                    </a:cubicBezTo>
                    <a:cubicBezTo>
                      <a:pt x="28459" y="40427"/>
                      <a:pt x="28849" y="38965"/>
                      <a:pt x="29337" y="37502"/>
                    </a:cubicBezTo>
                    <a:cubicBezTo>
                      <a:pt x="30751" y="33504"/>
                      <a:pt x="33042" y="29799"/>
                      <a:pt x="36016" y="26727"/>
                    </a:cubicBezTo>
                    <a:lnTo>
                      <a:pt x="36016" y="26727"/>
                    </a:lnTo>
                    <a:cubicBezTo>
                      <a:pt x="35334" y="29018"/>
                      <a:pt x="35626" y="31895"/>
                      <a:pt x="36114" y="33894"/>
                    </a:cubicBezTo>
                    <a:cubicBezTo>
                      <a:pt x="37333" y="38379"/>
                      <a:pt x="41867" y="41597"/>
                      <a:pt x="41623" y="46473"/>
                    </a:cubicBezTo>
                    <a:cubicBezTo>
                      <a:pt x="41623" y="46501"/>
                      <a:pt x="41656" y="46529"/>
                      <a:pt x="41683" y="46529"/>
                    </a:cubicBezTo>
                    <a:cubicBezTo>
                      <a:pt x="41703" y="46529"/>
                      <a:pt x="41721" y="46514"/>
                      <a:pt x="41721" y="46473"/>
                    </a:cubicBezTo>
                    <a:cubicBezTo>
                      <a:pt x="42306" y="42865"/>
                      <a:pt x="39624" y="40183"/>
                      <a:pt x="38064" y="37356"/>
                    </a:cubicBezTo>
                    <a:cubicBezTo>
                      <a:pt x="35919" y="33504"/>
                      <a:pt x="35821" y="28921"/>
                      <a:pt x="37820" y="25021"/>
                    </a:cubicBezTo>
                    <a:cubicBezTo>
                      <a:pt x="38796" y="24143"/>
                      <a:pt x="39819" y="23314"/>
                      <a:pt x="40892" y="22534"/>
                    </a:cubicBezTo>
                    <a:lnTo>
                      <a:pt x="41038" y="22729"/>
                    </a:lnTo>
                    <a:cubicBezTo>
                      <a:pt x="41038" y="22778"/>
                      <a:pt x="41136" y="22875"/>
                      <a:pt x="41185" y="22924"/>
                    </a:cubicBezTo>
                    <a:cubicBezTo>
                      <a:pt x="42355" y="25411"/>
                      <a:pt x="43622" y="27800"/>
                      <a:pt x="44549" y="30481"/>
                    </a:cubicBezTo>
                    <a:cubicBezTo>
                      <a:pt x="45719" y="34138"/>
                      <a:pt x="46499" y="37892"/>
                      <a:pt x="46840" y="41744"/>
                    </a:cubicBezTo>
                    <a:cubicBezTo>
                      <a:pt x="46938" y="42816"/>
                      <a:pt x="46986" y="44084"/>
                      <a:pt x="46986" y="45400"/>
                    </a:cubicBezTo>
                    <a:cubicBezTo>
                      <a:pt x="46401" y="49057"/>
                      <a:pt x="45670" y="53006"/>
                      <a:pt x="41428" y="53640"/>
                    </a:cubicBezTo>
                    <a:cubicBezTo>
                      <a:pt x="41380" y="53640"/>
                      <a:pt x="41380" y="53737"/>
                      <a:pt x="41428" y="53737"/>
                    </a:cubicBezTo>
                    <a:cubicBezTo>
                      <a:pt x="41551" y="53746"/>
                      <a:pt x="41670" y="53751"/>
                      <a:pt x="41788" y="53751"/>
                    </a:cubicBezTo>
                    <a:cubicBezTo>
                      <a:pt x="44901" y="53751"/>
                      <a:pt x="46332" y="50692"/>
                      <a:pt x="47084" y="47497"/>
                    </a:cubicBezTo>
                    <a:cubicBezTo>
                      <a:pt x="47376" y="51690"/>
                      <a:pt x="48303" y="55883"/>
                      <a:pt x="52886" y="56711"/>
                    </a:cubicBezTo>
                    <a:cubicBezTo>
                      <a:pt x="52899" y="56716"/>
                      <a:pt x="52911" y="56718"/>
                      <a:pt x="52924" y="56718"/>
                    </a:cubicBezTo>
                    <a:cubicBezTo>
                      <a:pt x="53047" y="56718"/>
                      <a:pt x="53116" y="56508"/>
                      <a:pt x="52983" y="56419"/>
                    </a:cubicBezTo>
                    <a:cubicBezTo>
                      <a:pt x="49717" y="54322"/>
                      <a:pt x="47864" y="51982"/>
                      <a:pt x="48010" y="47887"/>
                    </a:cubicBezTo>
                    <a:cubicBezTo>
                      <a:pt x="48157" y="45108"/>
                      <a:pt x="48108" y="42280"/>
                      <a:pt x="47961" y="39501"/>
                    </a:cubicBezTo>
                    <a:lnTo>
                      <a:pt x="47961" y="39501"/>
                    </a:lnTo>
                    <a:cubicBezTo>
                      <a:pt x="48449" y="40720"/>
                      <a:pt x="49132" y="41890"/>
                      <a:pt x="49863" y="43011"/>
                    </a:cubicBezTo>
                    <a:cubicBezTo>
                      <a:pt x="50887" y="44474"/>
                      <a:pt x="52252" y="45985"/>
                      <a:pt x="54056" y="46473"/>
                    </a:cubicBezTo>
                    <a:cubicBezTo>
                      <a:pt x="54364" y="46550"/>
                      <a:pt x="54696" y="46600"/>
                      <a:pt x="55026" y="46609"/>
                    </a:cubicBezTo>
                    <a:lnTo>
                      <a:pt x="55026" y="46609"/>
                    </a:lnTo>
                    <a:cubicBezTo>
                      <a:pt x="53163" y="46484"/>
                      <a:pt x="51002" y="44410"/>
                      <a:pt x="50155" y="43157"/>
                    </a:cubicBezTo>
                    <a:cubicBezTo>
                      <a:pt x="49229" y="41792"/>
                      <a:pt x="48449" y="40330"/>
                      <a:pt x="47864" y="38770"/>
                    </a:cubicBezTo>
                    <a:cubicBezTo>
                      <a:pt x="47864" y="38428"/>
                      <a:pt x="47815" y="38087"/>
                      <a:pt x="47766" y="37794"/>
                    </a:cubicBezTo>
                    <a:cubicBezTo>
                      <a:pt x="47328" y="34674"/>
                      <a:pt x="46596" y="31603"/>
                      <a:pt x="45572" y="28628"/>
                    </a:cubicBezTo>
                    <a:cubicBezTo>
                      <a:pt x="44987" y="26873"/>
                      <a:pt x="44305" y="25118"/>
                      <a:pt x="43525" y="23460"/>
                    </a:cubicBezTo>
                    <a:lnTo>
                      <a:pt x="43525" y="23460"/>
                    </a:lnTo>
                    <a:cubicBezTo>
                      <a:pt x="44597" y="23899"/>
                      <a:pt x="45768" y="24435"/>
                      <a:pt x="46011" y="24582"/>
                    </a:cubicBezTo>
                    <a:cubicBezTo>
                      <a:pt x="47571" y="25459"/>
                      <a:pt x="49083" y="26532"/>
                      <a:pt x="50448" y="27751"/>
                    </a:cubicBezTo>
                    <a:cubicBezTo>
                      <a:pt x="52593" y="29652"/>
                      <a:pt x="54007" y="32529"/>
                      <a:pt x="56494" y="33992"/>
                    </a:cubicBezTo>
                    <a:cubicBezTo>
                      <a:pt x="56503" y="34001"/>
                      <a:pt x="56512" y="34005"/>
                      <a:pt x="56521" y="34005"/>
                    </a:cubicBezTo>
                    <a:cubicBezTo>
                      <a:pt x="56557" y="34005"/>
                      <a:pt x="56582" y="33933"/>
                      <a:pt x="56542" y="33894"/>
                    </a:cubicBezTo>
                    <a:cubicBezTo>
                      <a:pt x="54690" y="32626"/>
                      <a:pt x="53715" y="30676"/>
                      <a:pt x="52252" y="29018"/>
                    </a:cubicBezTo>
                    <a:cubicBezTo>
                      <a:pt x="50984" y="27507"/>
                      <a:pt x="49570" y="26191"/>
                      <a:pt x="47961" y="25069"/>
                    </a:cubicBezTo>
                    <a:cubicBezTo>
                      <a:pt x="46353" y="24045"/>
                      <a:pt x="44695" y="23168"/>
                      <a:pt x="42988" y="22485"/>
                    </a:cubicBezTo>
                    <a:cubicBezTo>
                      <a:pt x="42793" y="22193"/>
                      <a:pt x="42647" y="21900"/>
                      <a:pt x="42452" y="21608"/>
                    </a:cubicBezTo>
                    <a:lnTo>
                      <a:pt x="42403" y="21510"/>
                    </a:lnTo>
                    <a:lnTo>
                      <a:pt x="42403" y="21510"/>
                    </a:lnTo>
                    <a:cubicBezTo>
                      <a:pt x="44110" y="21900"/>
                      <a:pt x="45816" y="22193"/>
                      <a:pt x="47523" y="22388"/>
                    </a:cubicBezTo>
                    <a:cubicBezTo>
                      <a:pt x="52252" y="23022"/>
                      <a:pt x="57664" y="22680"/>
                      <a:pt x="60589" y="27020"/>
                    </a:cubicBezTo>
                    <a:cubicBezTo>
                      <a:pt x="60665" y="27115"/>
                      <a:pt x="60771" y="27158"/>
                      <a:pt x="60865" y="27158"/>
                    </a:cubicBezTo>
                    <a:cubicBezTo>
                      <a:pt x="61014" y="27158"/>
                      <a:pt x="61136" y="27052"/>
                      <a:pt x="61077" y="26873"/>
                    </a:cubicBezTo>
                    <a:cubicBezTo>
                      <a:pt x="59858" y="22778"/>
                      <a:pt x="54495" y="22095"/>
                      <a:pt x="50984" y="21510"/>
                    </a:cubicBezTo>
                    <a:cubicBezTo>
                      <a:pt x="48595" y="21120"/>
                      <a:pt x="46206" y="20828"/>
                      <a:pt x="43817" y="20291"/>
                    </a:cubicBezTo>
                    <a:cubicBezTo>
                      <a:pt x="42355" y="19950"/>
                      <a:pt x="40892" y="19462"/>
                      <a:pt x="39478" y="18829"/>
                    </a:cubicBezTo>
                    <a:cubicBezTo>
                      <a:pt x="38015" y="17902"/>
                      <a:pt x="36455" y="17122"/>
                      <a:pt x="34798" y="16488"/>
                    </a:cubicBezTo>
                    <a:cubicBezTo>
                      <a:pt x="34018" y="16147"/>
                      <a:pt x="33189" y="15806"/>
                      <a:pt x="32409" y="15416"/>
                    </a:cubicBezTo>
                    <a:lnTo>
                      <a:pt x="32409" y="15416"/>
                    </a:lnTo>
                    <a:cubicBezTo>
                      <a:pt x="33140" y="15591"/>
                      <a:pt x="33871" y="15679"/>
                      <a:pt x="34603" y="15679"/>
                    </a:cubicBezTo>
                    <a:cubicBezTo>
                      <a:pt x="35090" y="15679"/>
                      <a:pt x="35578" y="15640"/>
                      <a:pt x="36065" y="15562"/>
                    </a:cubicBezTo>
                    <a:cubicBezTo>
                      <a:pt x="38761" y="15170"/>
                      <a:pt x="41604" y="14581"/>
                      <a:pt x="44354" y="14581"/>
                    </a:cubicBezTo>
                    <a:cubicBezTo>
                      <a:pt x="47075" y="14581"/>
                      <a:pt x="49704" y="15158"/>
                      <a:pt x="52008" y="17073"/>
                    </a:cubicBezTo>
                    <a:cubicBezTo>
                      <a:pt x="52017" y="17083"/>
                      <a:pt x="52029" y="17087"/>
                      <a:pt x="52040" y="17087"/>
                    </a:cubicBezTo>
                    <a:cubicBezTo>
                      <a:pt x="52089" y="17087"/>
                      <a:pt x="52145" y="17015"/>
                      <a:pt x="52106" y="16976"/>
                    </a:cubicBezTo>
                    <a:cubicBezTo>
                      <a:pt x="50594" y="15708"/>
                      <a:pt x="48839" y="14782"/>
                      <a:pt x="46938" y="14392"/>
                    </a:cubicBezTo>
                    <a:cubicBezTo>
                      <a:pt x="48937" y="13661"/>
                      <a:pt x="50936" y="12783"/>
                      <a:pt x="52935" y="12003"/>
                    </a:cubicBezTo>
                    <a:cubicBezTo>
                      <a:pt x="52983" y="12003"/>
                      <a:pt x="52935" y="11905"/>
                      <a:pt x="52935" y="11905"/>
                    </a:cubicBezTo>
                    <a:cubicBezTo>
                      <a:pt x="50838" y="12637"/>
                      <a:pt x="48742" y="13417"/>
                      <a:pt x="46694" y="14343"/>
                    </a:cubicBezTo>
                    <a:cubicBezTo>
                      <a:pt x="45460" y="14096"/>
                      <a:pt x="44195" y="13973"/>
                      <a:pt x="42934" y="13973"/>
                    </a:cubicBezTo>
                    <a:cubicBezTo>
                      <a:pt x="41953" y="13973"/>
                      <a:pt x="40974" y="14048"/>
                      <a:pt x="40014" y="14197"/>
                    </a:cubicBezTo>
                    <a:cubicBezTo>
                      <a:pt x="38203" y="14410"/>
                      <a:pt x="36314" y="14959"/>
                      <a:pt x="34461" y="14959"/>
                    </a:cubicBezTo>
                    <a:cubicBezTo>
                      <a:pt x="33770" y="14959"/>
                      <a:pt x="33084" y="14883"/>
                      <a:pt x="32409" y="14684"/>
                    </a:cubicBezTo>
                    <a:cubicBezTo>
                      <a:pt x="30215" y="14051"/>
                      <a:pt x="28606" y="12490"/>
                      <a:pt x="26851" y="11223"/>
                    </a:cubicBezTo>
                    <a:cubicBezTo>
                      <a:pt x="26070" y="10248"/>
                      <a:pt x="25485" y="9175"/>
                      <a:pt x="24998" y="8054"/>
                    </a:cubicBezTo>
                    <a:lnTo>
                      <a:pt x="24998" y="8054"/>
                    </a:lnTo>
                    <a:cubicBezTo>
                      <a:pt x="25339" y="8200"/>
                      <a:pt x="25632" y="8346"/>
                      <a:pt x="25973" y="8444"/>
                    </a:cubicBezTo>
                    <a:cubicBezTo>
                      <a:pt x="27923" y="9126"/>
                      <a:pt x="29971" y="9663"/>
                      <a:pt x="32019" y="10053"/>
                    </a:cubicBezTo>
                    <a:cubicBezTo>
                      <a:pt x="33969" y="10638"/>
                      <a:pt x="35919" y="11320"/>
                      <a:pt x="37820" y="12100"/>
                    </a:cubicBezTo>
                    <a:cubicBezTo>
                      <a:pt x="37836" y="12106"/>
                      <a:pt x="37852" y="12108"/>
                      <a:pt x="37867" y="12108"/>
                    </a:cubicBezTo>
                    <a:cubicBezTo>
                      <a:pt x="37995" y="12108"/>
                      <a:pt x="38097" y="11939"/>
                      <a:pt x="37967" y="11808"/>
                    </a:cubicBezTo>
                    <a:cubicBezTo>
                      <a:pt x="37089" y="10979"/>
                      <a:pt x="36016" y="10345"/>
                      <a:pt x="34895" y="9858"/>
                    </a:cubicBezTo>
                    <a:cubicBezTo>
                      <a:pt x="37003" y="9557"/>
                      <a:pt x="39300" y="8686"/>
                      <a:pt x="41486" y="8686"/>
                    </a:cubicBezTo>
                    <a:cubicBezTo>
                      <a:pt x="41778" y="8686"/>
                      <a:pt x="42067" y="8702"/>
                      <a:pt x="42355" y="8736"/>
                    </a:cubicBezTo>
                    <a:cubicBezTo>
                      <a:pt x="42403" y="8736"/>
                      <a:pt x="42403" y="8688"/>
                      <a:pt x="42355" y="8688"/>
                    </a:cubicBezTo>
                    <a:cubicBezTo>
                      <a:pt x="41992" y="8618"/>
                      <a:pt x="41623" y="8586"/>
                      <a:pt x="41253" y="8586"/>
                    </a:cubicBezTo>
                    <a:cubicBezTo>
                      <a:pt x="40577" y="8586"/>
                      <a:pt x="39895" y="8694"/>
                      <a:pt x="39234" y="8883"/>
                    </a:cubicBezTo>
                    <a:cubicBezTo>
                      <a:pt x="37772" y="9126"/>
                      <a:pt x="36260" y="9370"/>
                      <a:pt x="34798" y="9760"/>
                    </a:cubicBezTo>
                    <a:cubicBezTo>
                      <a:pt x="34798" y="9760"/>
                      <a:pt x="34772" y="9786"/>
                      <a:pt x="34776" y="9800"/>
                    </a:cubicBezTo>
                    <a:lnTo>
                      <a:pt x="34776" y="9800"/>
                    </a:lnTo>
                    <a:cubicBezTo>
                      <a:pt x="32734" y="8928"/>
                      <a:pt x="30452" y="8441"/>
                      <a:pt x="28508" y="7712"/>
                    </a:cubicBezTo>
                    <a:cubicBezTo>
                      <a:pt x="24705" y="6299"/>
                      <a:pt x="21439" y="3763"/>
                      <a:pt x="19196" y="399"/>
                    </a:cubicBezTo>
                    <a:cubicBezTo>
                      <a:pt x="19007" y="124"/>
                      <a:pt x="18709" y="1"/>
                      <a:pt x="18418" y="1"/>
                    </a:cubicBezTo>
                    <a:close/>
                  </a:path>
                </a:pathLst>
              </a:custGeom>
              <a:solidFill>
                <a:srgbClr val="6901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 name="Google Shape;244;p28"/>
              <p:cNvSpPr/>
              <p:nvPr/>
            </p:nvSpPr>
            <p:spPr>
              <a:xfrm>
                <a:off x="2645123" y="1630425"/>
                <a:ext cx="60150" cy="151546"/>
              </a:xfrm>
              <a:custGeom>
                <a:rect b="b" l="l" r="r" t="t"/>
                <a:pathLst>
                  <a:path extrusionOk="0" h="6883" w="2731">
                    <a:moveTo>
                      <a:pt x="2511" y="0"/>
                    </a:moveTo>
                    <a:cubicBezTo>
                      <a:pt x="2426" y="0"/>
                      <a:pt x="2340" y="61"/>
                      <a:pt x="2340" y="183"/>
                    </a:cubicBezTo>
                    <a:cubicBezTo>
                      <a:pt x="2340" y="2718"/>
                      <a:pt x="1463" y="4717"/>
                      <a:pt x="0" y="6814"/>
                    </a:cubicBezTo>
                    <a:cubicBezTo>
                      <a:pt x="0" y="6848"/>
                      <a:pt x="49" y="6883"/>
                      <a:pt x="95" y="6883"/>
                    </a:cubicBezTo>
                    <a:cubicBezTo>
                      <a:pt x="114" y="6883"/>
                      <a:pt x="132" y="6877"/>
                      <a:pt x="146" y="6862"/>
                    </a:cubicBezTo>
                    <a:cubicBezTo>
                      <a:pt x="1853" y="5058"/>
                      <a:pt x="2730" y="2669"/>
                      <a:pt x="2682" y="183"/>
                    </a:cubicBezTo>
                    <a:cubicBezTo>
                      <a:pt x="2682" y="61"/>
                      <a:pt x="2596" y="0"/>
                      <a:pt x="2511" y="0"/>
                    </a:cubicBezTo>
                    <a:close/>
                  </a:path>
                </a:pathLst>
              </a:custGeom>
              <a:solidFill>
                <a:srgbClr val="18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 name="Google Shape;245;p28"/>
              <p:cNvSpPr/>
              <p:nvPr/>
            </p:nvSpPr>
            <p:spPr>
              <a:xfrm>
                <a:off x="1806764" y="2319639"/>
                <a:ext cx="184415" cy="28755"/>
              </a:xfrm>
              <a:custGeom>
                <a:rect b="b" l="l" r="r" t="t"/>
                <a:pathLst>
                  <a:path extrusionOk="0" h="1306" w="8373">
                    <a:moveTo>
                      <a:pt x="5758" y="1"/>
                    </a:moveTo>
                    <a:cubicBezTo>
                      <a:pt x="5264" y="1"/>
                      <a:pt x="4771" y="28"/>
                      <a:pt x="4277" y="83"/>
                    </a:cubicBezTo>
                    <a:cubicBezTo>
                      <a:pt x="4144" y="78"/>
                      <a:pt x="4011" y="76"/>
                      <a:pt x="3878" y="76"/>
                    </a:cubicBezTo>
                    <a:cubicBezTo>
                      <a:pt x="2695" y="76"/>
                      <a:pt x="1511" y="269"/>
                      <a:pt x="328" y="620"/>
                    </a:cubicBezTo>
                    <a:cubicBezTo>
                      <a:pt x="0" y="760"/>
                      <a:pt x="32" y="1305"/>
                      <a:pt x="380" y="1305"/>
                    </a:cubicBezTo>
                    <a:cubicBezTo>
                      <a:pt x="395" y="1305"/>
                      <a:pt x="410" y="1304"/>
                      <a:pt x="425" y="1302"/>
                    </a:cubicBezTo>
                    <a:cubicBezTo>
                      <a:pt x="1839" y="1205"/>
                      <a:pt x="3204" y="815"/>
                      <a:pt x="4618" y="717"/>
                    </a:cubicBezTo>
                    <a:cubicBezTo>
                      <a:pt x="5837" y="571"/>
                      <a:pt x="7056" y="668"/>
                      <a:pt x="8275" y="473"/>
                    </a:cubicBezTo>
                    <a:cubicBezTo>
                      <a:pt x="8372" y="473"/>
                      <a:pt x="8372" y="278"/>
                      <a:pt x="8275" y="278"/>
                    </a:cubicBezTo>
                    <a:lnTo>
                      <a:pt x="8226" y="230"/>
                    </a:lnTo>
                    <a:cubicBezTo>
                      <a:pt x="7403" y="77"/>
                      <a:pt x="6581" y="1"/>
                      <a:pt x="5758" y="1"/>
                    </a:cubicBezTo>
                    <a:close/>
                  </a:path>
                </a:pathLst>
              </a:custGeom>
              <a:solidFill>
                <a:srgbClr val="18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 name="Google Shape;246;p28"/>
              <p:cNvSpPr/>
              <p:nvPr/>
            </p:nvSpPr>
            <p:spPr>
              <a:xfrm>
                <a:off x="2084587" y="921814"/>
                <a:ext cx="296390" cy="336449"/>
              </a:xfrm>
              <a:custGeom>
                <a:rect b="b" l="l" r="r" t="t"/>
                <a:pathLst>
                  <a:path extrusionOk="0" h="15281" w="13457">
                    <a:moveTo>
                      <a:pt x="1396" y="0"/>
                    </a:moveTo>
                    <a:cubicBezTo>
                      <a:pt x="1337" y="0"/>
                      <a:pt x="1268" y="57"/>
                      <a:pt x="1268" y="91"/>
                    </a:cubicBezTo>
                    <a:cubicBezTo>
                      <a:pt x="1901" y="3309"/>
                      <a:pt x="2097" y="5990"/>
                      <a:pt x="1121" y="9111"/>
                    </a:cubicBezTo>
                    <a:cubicBezTo>
                      <a:pt x="731" y="10476"/>
                      <a:pt x="0" y="12377"/>
                      <a:pt x="585" y="13791"/>
                    </a:cubicBezTo>
                    <a:cubicBezTo>
                      <a:pt x="1073" y="15010"/>
                      <a:pt x="2237" y="15281"/>
                      <a:pt x="3374" y="15281"/>
                    </a:cubicBezTo>
                    <a:cubicBezTo>
                      <a:pt x="3601" y="15281"/>
                      <a:pt x="3827" y="15270"/>
                      <a:pt x="4047" y="15254"/>
                    </a:cubicBezTo>
                    <a:cubicBezTo>
                      <a:pt x="5363" y="15108"/>
                      <a:pt x="6631" y="14718"/>
                      <a:pt x="7850" y="14084"/>
                    </a:cubicBezTo>
                    <a:cubicBezTo>
                      <a:pt x="9556" y="13255"/>
                      <a:pt x="11506" y="11500"/>
                      <a:pt x="13408" y="11353"/>
                    </a:cubicBezTo>
                    <a:cubicBezTo>
                      <a:pt x="13456" y="11353"/>
                      <a:pt x="13456" y="11305"/>
                      <a:pt x="13408" y="11305"/>
                    </a:cubicBezTo>
                    <a:cubicBezTo>
                      <a:pt x="13333" y="11299"/>
                      <a:pt x="13260" y="11296"/>
                      <a:pt x="13188" y="11296"/>
                    </a:cubicBezTo>
                    <a:cubicBezTo>
                      <a:pt x="12075" y="11296"/>
                      <a:pt x="11197" y="11974"/>
                      <a:pt x="10190" y="12524"/>
                    </a:cubicBezTo>
                    <a:cubicBezTo>
                      <a:pt x="8922" y="13304"/>
                      <a:pt x="7606" y="13937"/>
                      <a:pt x="6192" y="14474"/>
                    </a:cubicBezTo>
                    <a:cubicBezTo>
                      <a:pt x="5371" y="14731"/>
                      <a:pt x="4455" y="14909"/>
                      <a:pt x="3613" y="14909"/>
                    </a:cubicBezTo>
                    <a:cubicBezTo>
                      <a:pt x="1904" y="14909"/>
                      <a:pt x="502" y="14176"/>
                      <a:pt x="829" y="11890"/>
                    </a:cubicBezTo>
                    <a:cubicBezTo>
                      <a:pt x="1024" y="10232"/>
                      <a:pt x="1755" y="8721"/>
                      <a:pt x="2048" y="7112"/>
                    </a:cubicBezTo>
                    <a:cubicBezTo>
                      <a:pt x="2584" y="4723"/>
                      <a:pt x="2340" y="2285"/>
                      <a:pt x="1463" y="42"/>
                    </a:cubicBezTo>
                    <a:cubicBezTo>
                      <a:pt x="1448" y="12"/>
                      <a:pt x="1423" y="0"/>
                      <a:pt x="1396" y="0"/>
                    </a:cubicBezTo>
                    <a:close/>
                  </a:path>
                </a:pathLst>
              </a:custGeom>
              <a:solidFill>
                <a:srgbClr val="18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 name="Google Shape;247;p28"/>
              <p:cNvSpPr/>
              <p:nvPr/>
            </p:nvSpPr>
            <p:spPr>
              <a:xfrm>
                <a:off x="2353028" y="1128162"/>
                <a:ext cx="149065" cy="48130"/>
              </a:xfrm>
              <a:custGeom>
                <a:rect b="b" l="l" r="r" t="t"/>
                <a:pathLst>
                  <a:path extrusionOk="0" h="2186" w="6768">
                    <a:moveTo>
                      <a:pt x="6513" y="0"/>
                    </a:moveTo>
                    <a:cubicBezTo>
                      <a:pt x="6473" y="0"/>
                      <a:pt x="6430" y="10"/>
                      <a:pt x="6388" y="31"/>
                    </a:cubicBezTo>
                    <a:cubicBezTo>
                      <a:pt x="5510" y="519"/>
                      <a:pt x="4925" y="1201"/>
                      <a:pt x="3901" y="1396"/>
                    </a:cubicBezTo>
                    <a:cubicBezTo>
                      <a:pt x="3292" y="1494"/>
                      <a:pt x="2670" y="1543"/>
                      <a:pt x="2055" y="1543"/>
                    </a:cubicBezTo>
                    <a:cubicBezTo>
                      <a:pt x="1439" y="1543"/>
                      <a:pt x="830" y="1494"/>
                      <a:pt x="245" y="1396"/>
                    </a:cubicBezTo>
                    <a:cubicBezTo>
                      <a:pt x="50" y="1396"/>
                      <a:pt x="1" y="1689"/>
                      <a:pt x="196" y="1738"/>
                    </a:cubicBezTo>
                    <a:cubicBezTo>
                      <a:pt x="1241" y="1912"/>
                      <a:pt x="2211" y="2185"/>
                      <a:pt x="3213" y="2185"/>
                    </a:cubicBezTo>
                    <a:cubicBezTo>
                      <a:pt x="3614" y="2185"/>
                      <a:pt x="4020" y="2142"/>
                      <a:pt x="4438" y="2030"/>
                    </a:cubicBezTo>
                    <a:cubicBezTo>
                      <a:pt x="5364" y="1835"/>
                      <a:pt x="6534" y="1299"/>
                      <a:pt x="6729" y="275"/>
                    </a:cubicBezTo>
                    <a:cubicBezTo>
                      <a:pt x="6767" y="123"/>
                      <a:pt x="6657" y="0"/>
                      <a:pt x="6513" y="0"/>
                    </a:cubicBezTo>
                    <a:close/>
                  </a:path>
                </a:pathLst>
              </a:custGeom>
              <a:solidFill>
                <a:srgbClr val="18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 name="Google Shape;248;p28"/>
              <p:cNvSpPr/>
              <p:nvPr/>
            </p:nvSpPr>
            <p:spPr>
              <a:xfrm>
                <a:off x="2157600" y="1369451"/>
                <a:ext cx="365791" cy="404087"/>
              </a:xfrm>
              <a:custGeom>
                <a:rect b="b" l="l" r="r" t="t"/>
                <a:pathLst>
                  <a:path extrusionOk="0" h="18353" w="16608">
                    <a:moveTo>
                      <a:pt x="9855" y="1"/>
                    </a:moveTo>
                    <a:cubicBezTo>
                      <a:pt x="9552" y="1"/>
                      <a:pt x="9257" y="15"/>
                      <a:pt x="8971" y="42"/>
                    </a:cubicBezTo>
                    <a:cubicBezTo>
                      <a:pt x="6241" y="335"/>
                      <a:pt x="3755" y="1797"/>
                      <a:pt x="2146" y="3991"/>
                    </a:cubicBezTo>
                    <a:cubicBezTo>
                      <a:pt x="390" y="6429"/>
                      <a:pt x="0" y="9501"/>
                      <a:pt x="342" y="12377"/>
                    </a:cubicBezTo>
                    <a:cubicBezTo>
                      <a:pt x="585" y="14571"/>
                      <a:pt x="1463" y="17399"/>
                      <a:pt x="3706" y="18325"/>
                    </a:cubicBezTo>
                    <a:cubicBezTo>
                      <a:pt x="3749" y="18344"/>
                      <a:pt x="3791" y="18352"/>
                      <a:pt x="3830" y="18352"/>
                    </a:cubicBezTo>
                    <a:cubicBezTo>
                      <a:pt x="4101" y="18352"/>
                      <a:pt x="4260" y="17953"/>
                      <a:pt x="4047" y="17740"/>
                    </a:cubicBezTo>
                    <a:cubicBezTo>
                      <a:pt x="2341" y="15839"/>
                      <a:pt x="1366" y="14230"/>
                      <a:pt x="1171" y="11646"/>
                    </a:cubicBezTo>
                    <a:cubicBezTo>
                      <a:pt x="927" y="9013"/>
                      <a:pt x="1317" y="6527"/>
                      <a:pt x="2828" y="4430"/>
                    </a:cubicBezTo>
                    <a:cubicBezTo>
                      <a:pt x="4388" y="2285"/>
                      <a:pt x="6826" y="920"/>
                      <a:pt x="9508" y="725"/>
                    </a:cubicBezTo>
                    <a:cubicBezTo>
                      <a:pt x="9666" y="716"/>
                      <a:pt x="9823" y="712"/>
                      <a:pt x="9976" y="712"/>
                    </a:cubicBezTo>
                    <a:cubicBezTo>
                      <a:pt x="12416" y="712"/>
                      <a:pt x="14223" y="1775"/>
                      <a:pt x="16333" y="2967"/>
                    </a:cubicBezTo>
                    <a:cubicBezTo>
                      <a:pt x="16361" y="2986"/>
                      <a:pt x="16388" y="2994"/>
                      <a:pt x="16414" y="2994"/>
                    </a:cubicBezTo>
                    <a:cubicBezTo>
                      <a:pt x="16526" y="2994"/>
                      <a:pt x="16608" y="2843"/>
                      <a:pt x="16528" y="2724"/>
                    </a:cubicBezTo>
                    <a:cubicBezTo>
                      <a:pt x="15057" y="863"/>
                      <a:pt x="12242" y="1"/>
                      <a:pt x="9855" y="1"/>
                    </a:cubicBezTo>
                    <a:close/>
                  </a:path>
                </a:pathLst>
              </a:custGeom>
              <a:solidFill>
                <a:srgbClr val="18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 name="Google Shape;249;p28"/>
              <p:cNvSpPr/>
              <p:nvPr/>
            </p:nvSpPr>
            <p:spPr>
              <a:xfrm>
                <a:off x="2196254" y="1434271"/>
                <a:ext cx="155739" cy="345477"/>
              </a:xfrm>
              <a:custGeom>
                <a:rect b="b" l="l" r="r" t="t"/>
                <a:pathLst>
                  <a:path extrusionOk="0" h="15691" w="7071">
                    <a:moveTo>
                      <a:pt x="6466" y="1"/>
                    </a:moveTo>
                    <a:cubicBezTo>
                      <a:pt x="3945" y="1"/>
                      <a:pt x="1867" y="3336"/>
                      <a:pt x="1122" y="5338"/>
                    </a:cubicBezTo>
                    <a:cubicBezTo>
                      <a:pt x="1" y="8702"/>
                      <a:pt x="293" y="12407"/>
                      <a:pt x="2000" y="15528"/>
                    </a:cubicBezTo>
                    <a:cubicBezTo>
                      <a:pt x="2065" y="15641"/>
                      <a:pt x="2178" y="15690"/>
                      <a:pt x="2296" y="15690"/>
                    </a:cubicBezTo>
                    <a:cubicBezTo>
                      <a:pt x="2530" y="15690"/>
                      <a:pt x="2780" y="15495"/>
                      <a:pt x="2682" y="15235"/>
                    </a:cubicBezTo>
                    <a:cubicBezTo>
                      <a:pt x="1463" y="12359"/>
                      <a:pt x="732" y="9336"/>
                      <a:pt x="1609" y="6215"/>
                    </a:cubicBezTo>
                    <a:cubicBezTo>
                      <a:pt x="1951" y="4899"/>
                      <a:pt x="2585" y="3680"/>
                      <a:pt x="3511" y="2607"/>
                    </a:cubicBezTo>
                    <a:cubicBezTo>
                      <a:pt x="4486" y="1486"/>
                      <a:pt x="5802" y="1194"/>
                      <a:pt x="6924" y="316"/>
                    </a:cubicBezTo>
                    <a:cubicBezTo>
                      <a:pt x="7070" y="218"/>
                      <a:pt x="7021" y="23"/>
                      <a:pt x="6826" y="23"/>
                    </a:cubicBezTo>
                    <a:cubicBezTo>
                      <a:pt x="6705" y="8"/>
                      <a:pt x="6585" y="1"/>
                      <a:pt x="6466" y="1"/>
                    </a:cubicBezTo>
                    <a:close/>
                  </a:path>
                </a:pathLst>
              </a:custGeom>
              <a:solidFill>
                <a:srgbClr val="18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 name="Google Shape;250;p28"/>
              <p:cNvSpPr/>
              <p:nvPr/>
            </p:nvSpPr>
            <p:spPr>
              <a:xfrm>
                <a:off x="2543104" y="2445028"/>
                <a:ext cx="637866" cy="1398001"/>
              </a:xfrm>
              <a:custGeom>
                <a:rect b="b" l="l" r="r" t="t"/>
                <a:pathLst>
                  <a:path extrusionOk="0" h="63495" w="28961">
                    <a:moveTo>
                      <a:pt x="12160" y="1"/>
                    </a:moveTo>
                    <a:cubicBezTo>
                      <a:pt x="11709" y="1"/>
                      <a:pt x="11366" y="534"/>
                      <a:pt x="11604" y="970"/>
                    </a:cubicBezTo>
                    <a:cubicBezTo>
                      <a:pt x="12579" y="2969"/>
                      <a:pt x="14237" y="4578"/>
                      <a:pt x="15212" y="6626"/>
                    </a:cubicBezTo>
                    <a:cubicBezTo>
                      <a:pt x="15456" y="7162"/>
                      <a:pt x="15700" y="7698"/>
                      <a:pt x="15895" y="8235"/>
                    </a:cubicBezTo>
                    <a:cubicBezTo>
                      <a:pt x="15358" y="9259"/>
                      <a:pt x="14773" y="10234"/>
                      <a:pt x="14091" y="11160"/>
                    </a:cubicBezTo>
                    <a:cubicBezTo>
                      <a:pt x="13359" y="11989"/>
                      <a:pt x="12579" y="12769"/>
                      <a:pt x="11897" y="13647"/>
                    </a:cubicBezTo>
                    <a:cubicBezTo>
                      <a:pt x="10483" y="15451"/>
                      <a:pt x="9313" y="17449"/>
                      <a:pt x="8533" y="19643"/>
                    </a:cubicBezTo>
                    <a:cubicBezTo>
                      <a:pt x="8533" y="19668"/>
                      <a:pt x="8545" y="19680"/>
                      <a:pt x="8563" y="19680"/>
                    </a:cubicBezTo>
                    <a:cubicBezTo>
                      <a:pt x="8581" y="19680"/>
                      <a:pt x="8606" y="19668"/>
                      <a:pt x="8630" y="19643"/>
                    </a:cubicBezTo>
                    <a:cubicBezTo>
                      <a:pt x="9313" y="18522"/>
                      <a:pt x="9947" y="17498"/>
                      <a:pt x="10678" y="16474"/>
                    </a:cubicBezTo>
                    <a:lnTo>
                      <a:pt x="10678" y="16474"/>
                    </a:lnTo>
                    <a:cubicBezTo>
                      <a:pt x="10629" y="16767"/>
                      <a:pt x="10580" y="17108"/>
                      <a:pt x="10532" y="17449"/>
                    </a:cubicBezTo>
                    <a:cubicBezTo>
                      <a:pt x="10580" y="18571"/>
                      <a:pt x="10727" y="19692"/>
                      <a:pt x="10873" y="20814"/>
                    </a:cubicBezTo>
                    <a:cubicBezTo>
                      <a:pt x="10970" y="22276"/>
                      <a:pt x="10824" y="23739"/>
                      <a:pt x="10532" y="25153"/>
                    </a:cubicBezTo>
                    <a:cubicBezTo>
                      <a:pt x="10970" y="23641"/>
                      <a:pt x="11117" y="22032"/>
                      <a:pt x="10970" y="20472"/>
                    </a:cubicBezTo>
                    <a:cubicBezTo>
                      <a:pt x="10775" y="18766"/>
                      <a:pt x="10483" y="17108"/>
                      <a:pt x="11214" y="15646"/>
                    </a:cubicBezTo>
                    <a:cubicBezTo>
                      <a:pt x="11945" y="14622"/>
                      <a:pt x="12726" y="13695"/>
                      <a:pt x="13603" y="12818"/>
                    </a:cubicBezTo>
                    <a:cubicBezTo>
                      <a:pt x="14529" y="11843"/>
                      <a:pt x="15797" y="10673"/>
                      <a:pt x="16285" y="9307"/>
                    </a:cubicBezTo>
                    <a:cubicBezTo>
                      <a:pt x="16772" y="10819"/>
                      <a:pt x="17162" y="12379"/>
                      <a:pt x="17357" y="13988"/>
                    </a:cubicBezTo>
                    <a:cubicBezTo>
                      <a:pt x="17504" y="14817"/>
                      <a:pt x="17601" y="15646"/>
                      <a:pt x="17699" y="16523"/>
                    </a:cubicBezTo>
                    <a:lnTo>
                      <a:pt x="17699" y="16767"/>
                    </a:lnTo>
                    <a:cubicBezTo>
                      <a:pt x="17601" y="18132"/>
                      <a:pt x="17309" y="19595"/>
                      <a:pt x="17065" y="20960"/>
                    </a:cubicBezTo>
                    <a:cubicBezTo>
                      <a:pt x="17016" y="21252"/>
                      <a:pt x="16967" y="21545"/>
                      <a:pt x="16918" y="21886"/>
                    </a:cubicBezTo>
                    <a:cubicBezTo>
                      <a:pt x="16382" y="23983"/>
                      <a:pt x="15553" y="26030"/>
                      <a:pt x="14578" y="27981"/>
                    </a:cubicBezTo>
                    <a:lnTo>
                      <a:pt x="14432" y="28224"/>
                    </a:lnTo>
                    <a:cubicBezTo>
                      <a:pt x="14432" y="28224"/>
                      <a:pt x="14383" y="28224"/>
                      <a:pt x="14383" y="28273"/>
                    </a:cubicBezTo>
                    <a:cubicBezTo>
                      <a:pt x="13603" y="29590"/>
                      <a:pt x="12482" y="30662"/>
                      <a:pt x="11165" y="31393"/>
                    </a:cubicBezTo>
                    <a:cubicBezTo>
                      <a:pt x="9508" y="32222"/>
                      <a:pt x="7801" y="32125"/>
                      <a:pt x="5997" y="32222"/>
                    </a:cubicBezTo>
                    <a:lnTo>
                      <a:pt x="5997" y="32271"/>
                    </a:lnTo>
                    <a:cubicBezTo>
                      <a:pt x="6254" y="32280"/>
                      <a:pt x="6512" y="32285"/>
                      <a:pt x="6769" y="32285"/>
                    </a:cubicBezTo>
                    <a:cubicBezTo>
                      <a:pt x="9395" y="32285"/>
                      <a:pt x="12009" y="31783"/>
                      <a:pt x="13652" y="29785"/>
                    </a:cubicBezTo>
                    <a:lnTo>
                      <a:pt x="13652" y="29785"/>
                    </a:lnTo>
                    <a:cubicBezTo>
                      <a:pt x="12823" y="31589"/>
                      <a:pt x="11799" y="33246"/>
                      <a:pt x="10532" y="34758"/>
                    </a:cubicBezTo>
                    <a:cubicBezTo>
                      <a:pt x="7558" y="38073"/>
                      <a:pt x="1804" y="38268"/>
                      <a:pt x="0" y="42607"/>
                    </a:cubicBezTo>
                    <a:cubicBezTo>
                      <a:pt x="0" y="42642"/>
                      <a:pt x="25" y="42676"/>
                      <a:pt x="56" y="42676"/>
                    </a:cubicBezTo>
                    <a:cubicBezTo>
                      <a:pt x="69" y="42676"/>
                      <a:pt x="84" y="42670"/>
                      <a:pt x="98" y="42656"/>
                    </a:cubicBezTo>
                    <a:cubicBezTo>
                      <a:pt x="1658" y="40023"/>
                      <a:pt x="4340" y="38853"/>
                      <a:pt x="7021" y="37585"/>
                    </a:cubicBezTo>
                    <a:lnTo>
                      <a:pt x="7021" y="37585"/>
                    </a:lnTo>
                    <a:cubicBezTo>
                      <a:pt x="4925" y="38902"/>
                      <a:pt x="5656" y="42607"/>
                      <a:pt x="5510" y="44655"/>
                    </a:cubicBezTo>
                    <a:cubicBezTo>
                      <a:pt x="5510" y="44679"/>
                      <a:pt x="5522" y="44691"/>
                      <a:pt x="5534" y="44691"/>
                    </a:cubicBezTo>
                    <a:cubicBezTo>
                      <a:pt x="5546" y="44691"/>
                      <a:pt x="5559" y="44679"/>
                      <a:pt x="5559" y="44655"/>
                    </a:cubicBezTo>
                    <a:cubicBezTo>
                      <a:pt x="5949" y="42168"/>
                      <a:pt x="4778" y="38463"/>
                      <a:pt x="7850" y="37293"/>
                    </a:cubicBezTo>
                    <a:cubicBezTo>
                      <a:pt x="7899" y="37293"/>
                      <a:pt x="7899" y="37195"/>
                      <a:pt x="7850" y="37195"/>
                    </a:cubicBezTo>
                    <a:cubicBezTo>
                      <a:pt x="7753" y="37244"/>
                      <a:pt x="7655" y="37244"/>
                      <a:pt x="7509" y="37293"/>
                    </a:cubicBezTo>
                    <a:cubicBezTo>
                      <a:pt x="9313" y="36367"/>
                      <a:pt x="11019" y="35343"/>
                      <a:pt x="12238" y="33636"/>
                    </a:cubicBezTo>
                    <a:cubicBezTo>
                      <a:pt x="13798" y="31393"/>
                      <a:pt x="15115" y="28956"/>
                      <a:pt x="16187" y="26420"/>
                    </a:cubicBezTo>
                    <a:lnTo>
                      <a:pt x="16187" y="26420"/>
                    </a:lnTo>
                    <a:cubicBezTo>
                      <a:pt x="16187" y="26615"/>
                      <a:pt x="16138" y="26810"/>
                      <a:pt x="16090" y="27006"/>
                    </a:cubicBezTo>
                    <a:cubicBezTo>
                      <a:pt x="15602" y="31003"/>
                      <a:pt x="15553" y="35050"/>
                      <a:pt x="15895" y="39097"/>
                    </a:cubicBezTo>
                    <a:cubicBezTo>
                      <a:pt x="15651" y="40754"/>
                      <a:pt x="15163" y="42363"/>
                      <a:pt x="14383" y="43875"/>
                    </a:cubicBezTo>
                    <a:cubicBezTo>
                      <a:pt x="13018" y="46751"/>
                      <a:pt x="11117" y="49189"/>
                      <a:pt x="9264" y="51627"/>
                    </a:cubicBezTo>
                    <a:cubicBezTo>
                      <a:pt x="7119" y="54455"/>
                      <a:pt x="2341" y="60062"/>
                      <a:pt x="6144" y="63474"/>
                    </a:cubicBezTo>
                    <a:cubicBezTo>
                      <a:pt x="6144" y="63489"/>
                      <a:pt x="6152" y="63495"/>
                      <a:pt x="6163" y="63495"/>
                    </a:cubicBezTo>
                    <a:cubicBezTo>
                      <a:pt x="6188" y="63495"/>
                      <a:pt x="6227" y="63460"/>
                      <a:pt x="6192" y="63426"/>
                    </a:cubicBezTo>
                    <a:cubicBezTo>
                      <a:pt x="4145" y="60647"/>
                      <a:pt x="5607" y="57770"/>
                      <a:pt x="7314" y="55284"/>
                    </a:cubicBezTo>
                    <a:cubicBezTo>
                      <a:pt x="9020" y="52943"/>
                      <a:pt x="10922" y="50749"/>
                      <a:pt x="12579" y="48360"/>
                    </a:cubicBezTo>
                    <a:cubicBezTo>
                      <a:pt x="14042" y="46410"/>
                      <a:pt x="15212" y="44265"/>
                      <a:pt x="16138" y="41973"/>
                    </a:cubicBezTo>
                    <a:cubicBezTo>
                      <a:pt x="16431" y="44947"/>
                      <a:pt x="16626" y="47970"/>
                      <a:pt x="16675" y="50993"/>
                    </a:cubicBezTo>
                    <a:cubicBezTo>
                      <a:pt x="16528" y="55040"/>
                      <a:pt x="15797" y="59038"/>
                      <a:pt x="14432" y="62889"/>
                    </a:cubicBezTo>
                    <a:cubicBezTo>
                      <a:pt x="14432" y="62984"/>
                      <a:pt x="14493" y="63038"/>
                      <a:pt x="14562" y="63038"/>
                    </a:cubicBezTo>
                    <a:cubicBezTo>
                      <a:pt x="14601" y="63038"/>
                      <a:pt x="14641" y="63021"/>
                      <a:pt x="14676" y="62987"/>
                    </a:cubicBezTo>
                    <a:cubicBezTo>
                      <a:pt x="15992" y="60647"/>
                      <a:pt x="16821" y="58063"/>
                      <a:pt x="17113" y="55381"/>
                    </a:cubicBezTo>
                    <a:cubicBezTo>
                      <a:pt x="17309" y="56892"/>
                      <a:pt x="17552" y="58355"/>
                      <a:pt x="17845" y="59818"/>
                    </a:cubicBezTo>
                    <a:cubicBezTo>
                      <a:pt x="17845" y="59834"/>
                      <a:pt x="17856" y="59839"/>
                      <a:pt x="17868" y="59839"/>
                    </a:cubicBezTo>
                    <a:cubicBezTo>
                      <a:pt x="17894" y="59839"/>
                      <a:pt x="17926" y="59818"/>
                      <a:pt x="17894" y="59818"/>
                    </a:cubicBezTo>
                    <a:cubicBezTo>
                      <a:pt x="17601" y="58014"/>
                      <a:pt x="17406" y="56259"/>
                      <a:pt x="17211" y="54503"/>
                    </a:cubicBezTo>
                    <a:cubicBezTo>
                      <a:pt x="17309" y="53967"/>
                      <a:pt x="17357" y="53382"/>
                      <a:pt x="17406" y="52846"/>
                    </a:cubicBezTo>
                    <a:cubicBezTo>
                      <a:pt x="17747" y="48653"/>
                      <a:pt x="17747" y="44411"/>
                      <a:pt x="17406" y="40218"/>
                    </a:cubicBezTo>
                    <a:cubicBezTo>
                      <a:pt x="17162" y="35733"/>
                      <a:pt x="16967" y="31247"/>
                      <a:pt x="17601" y="26810"/>
                    </a:cubicBezTo>
                    <a:cubicBezTo>
                      <a:pt x="17699" y="26323"/>
                      <a:pt x="17747" y="25884"/>
                      <a:pt x="17845" y="25397"/>
                    </a:cubicBezTo>
                    <a:cubicBezTo>
                      <a:pt x="18430" y="27639"/>
                      <a:pt x="19259" y="29785"/>
                      <a:pt x="20331" y="31784"/>
                    </a:cubicBezTo>
                    <a:lnTo>
                      <a:pt x="20283" y="31784"/>
                    </a:lnTo>
                    <a:cubicBezTo>
                      <a:pt x="20268" y="31769"/>
                      <a:pt x="20254" y="31763"/>
                      <a:pt x="20242" y="31763"/>
                    </a:cubicBezTo>
                    <a:cubicBezTo>
                      <a:pt x="20214" y="31763"/>
                      <a:pt x="20199" y="31798"/>
                      <a:pt x="20234" y="31832"/>
                    </a:cubicBezTo>
                    <a:cubicBezTo>
                      <a:pt x="20283" y="31881"/>
                      <a:pt x="20380" y="31979"/>
                      <a:pt x="20429" y="32027"/>
                    </a:cubicBezTo>
                    <a:lnTo>
                      <a:pt x="20478" y="32027"/>
                    </a:lnTo>
                    <a:cubicBezTo>
                      <a:pt x="23159" y="34709"/>
                      <a:pt x="25743" y="37098"/>
                      <a:pt x="26718" y="40901"/>
                    </a:cubicBezTo>
                    <a:cubicBezTo>
                      <a:pt x="26718" y="40917"/>
                      <a:pt x="26724" y="40922"/>
                      <a:pt x="26731" y="40922"/>
                    </a:cubicBezTo>
                    <a:cubicBezTo>
                      <a:pt x="26745" y="40922"/>
                      <a:pt x="26767" y="40901"/>
                      <a:pt x="26767" y="40901"/>
                    </a:cubicBezTo>
                    <a:cubicBezTo>
                      <a:pt x="26182" y="37244"/>
                      <a:pt x="23257" y="34221"/>
                      <a:pt x="20478" y="31930"/>
                    </a:cubicBezTo>
                    <a:cubicBezTo>
                      <a:pt x="19649" y="30077"/>
                      <a:pt x="18966" y="28127"/>
                      <a:pt x="18479" y="26177"/>
                    </a:cubicBezTo>
                    <a:cubicBezTo>
                      <a:pt x="18332" y="25445"/>
                      <a:pt x="18186" y="24665"/>
                      <a:pt x="18137" y="23934"/>
                    </a:cubicBezTo>
                    <a:cubicBezTo>
                      <a:pt x="18332" y="22910"/>
                      <a:pt x="18527" y="21935"/>
                      <a:pt x="18722" y="20911"/>
                    </a:cubicBezTo>
                    <a:cubicBezTo>
                      <a:pt x="19259" y="22861"/>
                      <a:pt x="20234" y="24714"/>
                      <a:pt x="21550" y="26225"/>
                    </a:cubicBezTo>
                    <a:cubicBezTo>
                      <a:pt x="21564" y="26240"/>
                      <a:pt x="21583" y="26246"/>
                      <a:pt x="21602" y="26246"/>
                    </a:cubicBezTo>
                    <a:cubicBezTo>
                      <a:pt x="21648" y="26246"/>
                      <a:pt x="21696" y="26211"/>
                      <a:pt x="21696" y="26177"/>
                    </a:cubicBezTo>
                    <a:cubicBezTo>
                      <a:pt x="20721" y="23788"/>
                      <a:pt x="19307" y="21594"/>
                      <a:pt x="18917" y="19010"/>
                    </a:cubicBezTo>
                    <a:cubicBezTo>
                      <a:pt x="18966" y="17401"/>
                      <a:pt x="18917" y="15743"/>
                      <a:pt x="18771" y="14134"/>
                    </a:cubicBezTo>
                    <a:cubicBezTo>
                      <a:pt x="18771" y="13890"/>
                      <a:pt x="18722" y="13598"/>
                      <a:pt x="18674" y="13354"/>
                    </a:cubicBezTo>
                    <a:cubicBezTo>
                      <a:pt x="18625" y="12818"/>
                      <a:pt x="18576" y="12233"/>
                      <a:pt x="18479" y="11696"/>
                    </a:cubicBezTo>
                    <a:cubicBezTo>
                      <a:pt x="18430" y="11160"/>
                      <a:pt x="18332" y="10673"/>
                      <a:pt x="18186" y="10185"/>
                    </a:cubicBezTo>
                    <a:lnTo>
                      <a:pt x="18186" y="10185"/>
                    </a:lnTo>
                    <a:cubicBezTo>
                      <a:pt x="18917" y="10770"/>
                      <a:pt x="19649" y="11453"/>
                      <a:pt x="20283" y="12135"/>
                    </a:cubicBezTo>
                    <a:cubicBezTo>
                      <a:pt x="21550" y="13598"/>
                      <a:pt x="22623" y="15207"/>
                      <a:pt x="23452" y="16962"/>
                    </a:cubicBezTo>
                    <a:cubicBezTo>
                      <a:pt x="23470" y="16999"/>
                      <a:pt x="23496" y="17015"/>
                      <a:pt x="23521" y="17015"/>
                    </a:cubicBezTo>
                    <a:cubicBezTo>
                      <a:pt x="23561" y="17015"/>
                      <a:pt x="23598" y="16973"/>
                      <a:pt x="23598" y="16913"/>
                    </a:cubicBezTo>
                    <a:cubicBezTo>
                      <a:pt x="23159" y="15792"/>
                      <a:pt x="22623" y="14719"/>
                      <a:pt x="21989" y="13647"/>
                    </a:cubicBezTo>
                    <a:lnTo>
                      <a:pt x="21989" y="13647"/>
                    </a:lnTo>
                    <a:cubicBezTo>
                      <a:pt x="22525" y="14183"/>
                      <a:pt x="23110" y="14622"/>
                      <a:pt x="23744" y="15012"/>
                    </a:cubicBezTo>
                    <a:cubicBezTo>
                      <a:pt x="25792" y="16231"/>
                      <a:pt x="28278" y="17011"/>
                      <a:pt x="28912" y="19595"/>
                    </a:cubicBezTo>
                    <a:cubicBezTo>
                      <a:pt x="28912" y="19611"/>
                      <a:pt x="28918" y="19616"/>
                      <a:pt x="28925" y="19616"/>
                    </a:cubicBezTo>
                    <a:cubicBezTo>
                      <a:pt x="28939" y="19616"/>
                      <a:pt x="28961" y="19595"/>
                      <a:pt x="28961" y="19595"/>
                    </a:cubicBezTo>
                    <a:cubicBezTo>
                      <a:pt x="28717" y="17937"/>
                      <a:pt x="27498" y="16962"/>
                      <a:pt x="26133" y="16182"/>
                    </a:cubicBezTo>
                    <a:cubicBezTo>
                      <a:pt x="24280" y="15158"/>
                      <a:pt x="22574" y="13842"/>
                      <a:pt x="21063" y="12281"/>
                    </a:cubicBezTo>
                    <a:cubicBezTo>
                      <a:pt x="20185" y="11014"/>
                      <a:pt x="19112" y="9941"/>
                      <a:pt x="17845" y="9015"/>
                    </a:cubicBezTo>
                    <a:cubicBezTo>
                      <a:pt x="17504" y="7698"/>
                      <a:pt x="16967" y="6480"/>
                      <a:pt x="16382" y="5309"/>
                    </a:cubicBezTo>
                    <a:cubicBezTo>
                      <a:pt x="15456" y="3505"/>
                      <a:pt x="14237" y="1165"/>
                      <a:pt x="12482" y="93"/>
                    </a:cubicBezTo>
                    <a:cubicBezTo>
                      <a:pt x="12373" y="29"/>
                      <a:pt x="12263" y="1"/>
                      <a:pt x="12160" y="1"/>
                    </a:cubicBezTo>
                    <a:close/>
                  </a:path>
                </a:pathLst>
              </a:custGeom>
              <a:solidFill>
                <a:srgbClr val="6901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 name="Google Shape;251;p28"/>
              <p:cNvSpPr/>
              <p:nvPr/>
            </p:nvSpPr>
            <p:spPr>
              <a:xfrm>
                <a:off x="1217991" y="2198454"/>
                <a:ext cx="2020970" cy="1734737"/>
              </a:xfrm>
              <a:custGeom>
                <a:rect b="b" l="l" r="r" t="t"/>
                <a:pathLst>
                  <a:path extrusionOk="0" h="78789" w="91758">
                    <a:moveTo>
                      <a:pt x="75865" y="1"/>
                    </a:moveTo>
                    <a:cubicBezTo>
                      <a:pt x="75484" y="1"/>
                      <a:pt x="75116" y="368"/>
                      <a:pt x="75425" y="712"/>
                    </a:cubicBezTo>
                    <a:cubicBezTo>
                      <a:pt x="84249" y="12267"/>
                      <a:pt x="89125" y="25967"/>
                      <a:pt x="89125" y="40594"/>
                    </a:cubicBezTo>
                    <a:cubicBezTo>
                      <a:pt x="89125" y="48346"/>
                      <a:pt x="87662" y="56049"/>
                      <a:pt x="84883" y="63265"/>
                    </a:cubicBezTo>
                    <a:cubicBezTo>
                      <a:pt x="82787" y="68628"/>
                      <a:pt x="79764" y="74868"/>
                      <a:pt x="74011" y="77014"/>
                    </a:cubicBezTo>
                    <a:cubicBezTo>
                      <a:pt x="72563" y="77547"/>
                      <a:pt x="71107" y="77779"/>
                      <a:pt x="69661" y="77779"/>
                    </a:cubicBezTo>
                    <a:cubicBezTo>
                      <a:pt x="64631" y="77779"/>
                      <a:pt x="59709" y="74973"/>
                      <a:pt x="55581" y="72284"/>
                    </a:cubicBezTo>
                    <a:cubicBezTo>
                      <a:pt x="52754" y="70480"/>
                      <a:pt x="49975" y="68530"/>
                      <a:pt x="46903" y="67019"/>
                    </a:cubicBezTo>
                    <a:cubicBezTo>
                      <a:pt x="43832" y="65556"/>
                      <a:pt x="40614" y="64337"/>
                      <a:pt x="37396" y="63362"/>
                    </a:cubicBezTo>
                    <a:cubicBezTo>
                      <a:pt x="30570" y="61266"/>
                      <a:pt x="23549" y="59901"/>
                      <a:pt x="17065" y="56927"/>
                    </a:cubicBezTo>
                    <a:cubicBezTo>
                      <a:pt x="10971" y="54099"/>
                      <a:pt x="4925" y="49564"/>
                      <a:pt x="2682" y="42934"/>
                    </a:cubicBezTo>
                    <a:cubicBezTo>
                      <a:pt x="1" y="35182"/>
                      <a:pt x="4145" y="27478"/>
                      <a:pt x="9362" y="21872"/>
                    </a:cubicBezTo>
                    <a:cubicBezTo>
                      <a:pt x="14822" y="15972"/>
                      <a:pt x="21745" y="11779"/>
                      <a:pt x="27742" y="6514"/>
                    </a:cubicBezTo>
                    <a:cubicBezTo>
                      <a:pt x="28121" y="6173"/>
                      <a:pt x="27765" y="5627"/>
                      <a:pt x="27336" y="5627"/>
                    </a:cubicBezTo>
                    <a:cubicBezTo>
                      <a:pt x="27213" y="5627"/>
                      <a:pt x="27083" y="5673"/>
                      <a:pt x="26962" y="5782"/>
                    </a:cubicBezTo>
                    <a:lnTo>
                      <a:pt x="27011" y="5782"/>
                    </a:lnTo>
                    <a:cubicBezTo>
                      <a:pt x="21160" y="10950"/>
                      <a:pt x="14432" y="15046"/>
                      <a:pt x="9020" y="20750"/>
                    </a:cubicBezTo>
                    <a:cubicBezTo>
                      <a:pt x="4486" y="25528"/>
                      <a:pt x="439" y="31818"/>
                      <a:pt x="781" y="38643"/>
                    </a:cubicBezTo>
                    <a:cubicBezTo>
                      <a:pt x="1512" y="53416"/>
                      <a:pt x="18284" y="59218"/>
                      <a:pt x="30131" y="62436"/>
                    </a:cubicBezTo>
                    <a:cubicBezTo>
                      <a:pt x="37981" y="64581"/>
                      <a:pt x="45440" y="66921"/>
                      <a:pt x="52315" y="71407"/>
                    </a:cubicBezTo>
                    <a:cubicBezTo>
                      <a:pt x="57563" y="74828"/>
                      <a:pt x="63126" y="78789"/>
                      <a:pt x="69654" y="78789"/>
                    </a:cubicBezTo>
                    <a:cubicBezTo>
                      <a:pt x="69919" y="78789"/>
                      <a:pt x="70184" y="78782"/>
                      <a:pt x="70452" y="78769"/>
                    </a:cubicBezTo>
                    <a:cubicBezTo>
                      <a:pt x="76351" y="78476"/>
                      <a:pt x="80544" y="74332"/>
                      <a:pt x="83226" y="69359"/>
                    </a:cubicBezTo>
                    <a:cubicBezTo>
                      <a:pt x="86785" y="62972"/>
                      <a:pt x="88784" y="55659"/>
                      <a:pt x="89661" y="48443"/>
                    </a:cubicBezTo>
                    <a:cubicBezTo>
                      <a:pt x="91758" y="31233"/>
                      <a:pt x="86931" y="13924"/>
                      <a:pt x="76302" y="224"/>
                    </a:cubicBezTo>
                    <a:cubicBezTo>
                      <a:pt x="76187" y="66"/>
                      <a:pt x="76025" y="1"/>
                      <a:pt x="75865" y="1"/>
                    </a:cubicBezTo>
                    <a:close/>
                  </a:path>
                </a:pathLst>
              </a:custGeom>
              <a:solidFill>
                <a:srgbClr val="18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 name="Google Shape;252;p28"/>
              <p:cNvSpPr/>
              <p:nvPr/>
            </p:nvSpPr>
            <p:spPr>
              <a:xfrm>
                <a:off x="2107119" y="2206601"/>
                <a:ext cx="5396" cy="4315"/>
              </a:xfrm>
              <a:custGeom>
                <a:rect b="b" l="l" r="r" t="t"/>
                <a:pathLst>
                  <a:path extrusionOk="0" h="196" w="245">
                    <a:moveTo>
                      <a:pt x="98" y="0"/>
                    </a:moveTo>
                    <a:cubicBezTo>
                      <a:pt x="1" y="0"/>
                      <a:pt x="1" y="195"/>
                      <a:pt x="98" y="195"/>
                    </a:cubicBezTo>
                    <a:cubicBezTo>
                      <a:pt x="245" y="195"/>
                      <a:pt x="245" y="0"/>
                      <a:pt x="98" y="0"/>
                    </a:cubicBezTo>
                    <a:close/>
                  </a:path>
                </a:pathLst>
              </a:custGeom>
              <a:solidFill>
                <a:srgbClr val="B1E0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 name="Google Shape;253;p28"/>
              <p:cNvSpPr/>
              <p:nvPr/>
            </p:nvSpPr>
            <p:spPr>
              <a:xfrm>
                <a:off x="1923496" y="3583905"/>
                <a:ext cx="71978" cy="611888"/>
              </a:xfrm>
              <a:custGeom>
                <a:rect b="b" l="l" r="r" t="t"/>
                <a:pathLst>
                  <a:path extrusionOk="0" h="27791" w="3268">
                    <a:moveTo>
                      <a:pt x="2211" y="0"/>
                    </a:moveTo>
                    <a:cubicBezTo>
                      <a:pt x="2114" y="0"/>
                      <a:pt x="2000" y="80"/>
                      <a:pt x="2000" y="193"/>
                    </a:cubicBezTo>
                    <a:cubicBezTo>
                      <a:pt x="2000" y="4728"/>
                      <a:pt x="2439" y="9116"/>
                      <a:pt x="2048" y="13699"/>
                    </a:cubicBezTo>
                    <a:cubicBezTo>
                      <a:pt x="1707" y="18379"/>
                      <a:pt x="635" y="22962"/>
                      <a:pt x="1" y="27643"/>
                    </a:cubicBezTo>
                    <a:cubicBezTo>
                      <a:pt x="1" y="27737"/>
                      <a:pt x="62" y="27791"/>
                      <a:pt x="118" y="27791"/>
                    </a:cubicBezTo>
                    <a:cubicBezTo>
                      <a:pt x="149" y="27791"/>
                      <a:pt x="179" y="27775"/>
                      <a:pt x="196" y="27740"/>
                    </a:cubicBezTo>
                    <a:cubicBezTo>
                      <a:pt x="1512" y="23352"/>
                      <a:pt x="2097" y="18574"/>
                      <a:pt x="2487" y="13991"/>
                    </a:cubicBezTo>
                    <a:cubicBezTo>
                      <a:pt x="2926" y="9408"/>
                      <a:pt x="3267" y="4581"/>
                      <a:pt x="2341" y="145"/>
                    </a:cubicBezTo>
                    <a:cubicBezTo>
                      <a:pt x="2341" y="42"/>
                      <a:pt x="2281" y="0"/>
                      <a:pt x="2211" y="0"/>
                    </a:cubicBezTo>
                    <a:close/>
                  </a:path>
                </a:pathLst>
              </a:custGeom>
              <a:solidFill>
                <a:srgbClr val="18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 name="Google Shape;254;p28"/>
              <p:cNvSpPr/>
              <p:nvPr/>
            </p:nvSpPr>
            <p:spPr>
              <a:xfrm>
                <a:off x="1896431" y="4151794"/>
                <a:ext cx="493796" cy="187631"/>
              </a:xfrm>
              <a:custGeom>
                <a:rect b="b" l="l" r="r" t="t"/>
                <a:pathLst>
                  <a:path extrusionOk="0" h="8368" w="22672">
                    <a:moveTo>
                      <a:pt x="6120" y="899"/>
                    </a:moveTo>
                    <a:cubicBezTo>
                      <a:pt x="8048" y="899"/>
                      <a:pt x="10041" y="1156"/>
                      <a:pt x="10744" y="1232"/>
                    </a:cubicBezTo>
                    <a:lnTo>
                      <a:pt x="10744" y="1232"/>
                    </a:lnTo>
                    <a:cubicBezTo>
                      <a:pt x="10753" y="1236"/>
                      <a:pt x="10764" y="1239"/>
                      <a:pt x="10775" y="1241"/>
                    </a:cubicBezTo>
                    <a:cubicBezTo>
                      <a:pt x="12482" y="1631"/>
                      <a:pt x="22671" y="4703"/>
                      <a:pt x="19161" y="7238"/>
                    </a:cubicBezTo>
                    <a:cubicBezTo>
                      <a:pt x="18481" y="7729"/>
                      <a:pt x="17580" y="7898"/>
                      <a:pt x="16625" y="7898"/>
                    </a:cubicBezTo>
                    <a:cubicBezTo>
                      <a:pt x="15116" y="7898"/>
                      <a:pt x="13470" y="7477"/>
                      <a:pt x="12335" y="7238"/>
                    </a:cubicBezTo>
                    <a:cubicBezTo>
                      <a:pt x="11263" y="7043"/>
                      <a:pt x="10190" y="6848"/>
                      <a:pt x="9118" y="6555"/>
                    </a:cubicBezTo>
                    <a:cubicBezTo>
                      <a:pt x="7899" y="6263"/>
                      <a:pt x="6680" y="5873"/>
                      <a:pt x="5461" y="5434"/>
                    </a:cubicBezTo>
                    <a:cubicBezTo>
                      <a:pt x="4437" y="5044"/>
                      <a:pt x="2487" y="4410"/>
                      <a:pt x="1999" y="3338"/>
                    </a:cubicBezTo>
                    <a:cubicBezTo>
                      <a:pt x="1066" y="1361"/>
                      <a:pt x="3533" y="899"/>
                      <a:pt x="6120" y="899"/>
                    </a:cubicBezTo>
                    <a:close/>
                    <a:moveTo>
                      <a:pt x="5758" y="0"/>
                    </a:moveTo>
                    <a:cubicBezTo>
                      <a:pt x="4063" y="0"/>
                      <a:pt x="2458" y="354"/>
                      <a:pt x="1561" y="1436"/>
                    </a:cubicBezTo>
                    <a:cubicBezTo>
                      <a:pt x="0" y="3386"/>
                      <a:pt x="2682" y="4946"/>
                      <a:pt x="4193" y="5629"/>
                    </a:cubicBezTo>
                    <a:cubicBezTo>
                      <a:pt x="5741" y="6310"/>
                      <a:pt x="12323" y="8368"/>
                      <a:pt x="16646" y="8368"/>
                    </a:cubicBezTo>
                    <a:cubicBezTo>
                      <a:pt x="19131" y="8368"/>
                      <a:pt x="20869" y="7688"/>
                      <a:pt x="20478" y="5678"/>
                    </a:cubicBezTo>
                    <a:cubicBezTo>
                      <a:pt x="20136" y="4069"/>
                      <a:pt x="18186" y="3240"/>
                      <a:pt x="16918" y="2704"/>
                    </a:cubicBezTo>
                    <a:cubicBezTo>
                      <a:pt x="14993" y="1886"/>
                      <a:pt x="13021" y="1257"/>
                      <a:pt x="11000" y="866"/>
                    </a:cubicBezTo>
                    <a:lnTo>
                      <a:pt x="11000" y="866"/>
                    </a:lnTo>
                    <a:cubicBezTo>
                      <a:pt x="10979" y="840"/>
                      <a:pt x="10953" y="818"/>
                      <a:pt x="10922" y="802"/>
                    </a:cubicBezTo>
                    <a:cubicBezTo>
                      <a:pt x="9661" y="442"/>
                      <a:pt x="7653" y="0"/>
                      <a:pt x="5758" y="0"/>
                    </a:cubicBezTo>
                    <a:close/>
                  </a:path>
                </a:pathLst>
              </a:custGeom>
              <a:solidFill>
                <a:srgbClr val="18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55" name="Google Shape;255;p28"/>
              <p:cNvGrpSpPr/>
              <p:nvPr/>
            </p:nvGrpSpPr>
            <p:grpSpPr>
              <a:xfrm>
                <a:off x="1561574" y="3451125"/>
                <a:ext cx="415556" cy="583318"/>
                <a:chOff x="1357275" y="4421150"/>
                <a:chExt cx="482700" cy="677725"/>
              </a:xfrm>
            </p:grpSpPr>
            <p:sp>
              <p:nvSpPr>
                <p:cNvPr id="256" name="Google Shape;256;p28"/>
                <p:cNvSpPr/>
                <p:nvPr/>
              </p:nvSpPr>
              <p:spPr>
                <a:xfrm>
                  <a:off x="1357275" y="4421150"/>
                  <a:ext cx="135650" cy="546025"/>
                </a:xfrm>
                <a:custGeom>
                  <a:rect b="b" l="l" r="r" t="t"/>
                  <a:pathLst>
                    <a:path extrusionOk="0" h="21841" w="5426">
                      <a:moveTo>
                        <a:pt x="265" y="1"/>
                      </a:moveTo>
                      <a:cubicBezTo>
                        <a:pt x="134" y="1"/>
                        <a:pt x="0" y="96"/>
                        <a:pt x="62" y="251"/>
                      </a:cubicBezTo>
                      <a:cubicBezTo>
                        <a:pt x="2890" y="6979"/>
                        <a:pt x="5425" y="14244"/>
                        <a:pt x="4109" y="21703"/>
                      </a:cubicBezTo>
                      <a:cubicBezTo>
                        <a:pt x="4109" y="21788"/>
                        <a:pt x="4158" y="21840"/>
                        <a:pt x="4209" y="21840"/>
                      </a:cubicBezTo>
                      <a:cubicBezTo>
                        <a:pt x="4246" y="21840"/>
                        <a:pt x="4283" y="21813"/>
                        <a:pt x="4304" y="21752"/>
                      </a:cubicBezTo>
                      <a:cubicBezTo>
                        <a:pt x="5279" y="18436"/>
                        <a:pt x="4938" y="14877"/>
                        <a:pt x="4304" y="11562"/>
                      </a:cubicBezTo>
                      <a:cubicBezTo>
                        <a:pt x="3621" y="7662"/>
                        <a:pt x="2500" y="3517"/>
                        <a:pt x="452" y="104"/>
                      </a:cubicBezTo>
                      <a:cubicBezTo>
                        <a:pt x="416" y="33"/>
                        <a:pt x="341" y="1"/>
                        <a:pt x="265" y="1"/>
                      </a:cubicBezTo>
                      <a:close/>
                    </a:path>
                  </a:pathLst>
                </a:custGeom>
                <a:solidFill>
                  <a:srgbClr val="18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 name="Google Shape;257;p28"/>
                <p:cNvSpPr/>
                <p:nvPr/>
              </p:nvSpPr>
              <p:spPr>
                <a:xfrm>
                  <a:off x="1427750" y="4951725"/>
                  <a:ext cx="412175" cy="147150"/>
                </a:xfrm>
                <a:custGeom>
                  <a:rect b="b" l="l" r="r" t="t"/>
                  <a:pathLst>
                    <a:path extrusionOk="0" h="5886" w="16487">
                      <a:moveTo>
                        <a:pt x="7809" y="0"/>
                      </a:moveTo>
                      <a:cubicBezTo>
                        <a:pt x="5803" y="0"/>
                        <a:pt x="3796" y="139"/>
                        <a:pt x="1804" y="413"/>
                      </a:cubicBezTo>
                      <a:lnTo>
                        <a:pt x="1804" y="413"/>
                      </a:lnTo>
                      <a:cubicBezTo>
                        <a:pt x="1767" y="386"/>
                        <a:pt x="1722" y="370"/>
                        <a:pt x="1668" y="370"/>
                      </a:cubicBezTo>
                      <a:cubicBezTo>
                        <a:pt x="1642" y="370"/>
                        <a:pt x="1613" y="374"/>
                        <a:pt x="1582" y="383"/>
                      </a:cubicBezTo>
                      <a:lnTo>
                        <a:pt x="1338" y="480"/>
                      </a:lnTo>
                      <a:cubicBezTo>
                        <a:pt x="1338" y="480"/>
                        <a:pt x="1338" y="480"/>
                        <a:pt x="1338" y="480"/>
                      </a:cubicBezTo>
                      <a:lnTo>
                        <a:pt x="1338" y="480"/>
                      </a:lnTo>
                      <a:cubicBezTo>
                        <a:pt x="1182" y="532"/>
                        <a:pt x="1110" y="709"/>
                        <a:pt x="1135" y="856"/>
                      </a:cubicBezTo>
                      <a:lnTo>
                        <a:pt x="1135" y="856"/>
                      </a:lnTo>
                      <a:cubicBezTo>
                        <a:pt x="752" y="1378"/>
                        <a:pt x="609" y="2056"/>
                        <a:pt x="802" y="2674"/>
                      </a:cubicBezTo>
                      <a:cubicBezTo>
                        <a:pt x="1143" y="3795"/>
                        <a:pt x="2362" y="4185"/>
                        <a:pt x="3386" y="4527"/>
                      </a:cubicBezTo>
                      <a:cubicBezTo>
                        <a:pt x="5239" y="5112"/>
                        <a:pt x="7189" y="5453"/>
                        <a:pt x="9139" y="5502"/>
                      </a:cubicBezTo>
                      <a:cubicBezTo>
                        <a:pt x="10648" y="5636"/>
                        <a:pt x="12111" y="5885"/>
                        <a:pt x="13575" y="5885"/>
                      </a:cubicBezTo>
                      <a:cubicBezTo>
                        <a:pt x="14240" y="5885"/>
                        <a:pt x="14905" y="5834"/>
                        <a:pt x="15575" y="5697"/>
                      </a:cubicBezTo>
                      <a:cubicBezTo>
                        <a:pt x="15755" y="5652"/>
                        <a:pt x="15686" y="5399"/>
                        <a:pt x="15559" y="5399"/>
                      </a:cubicBezTo>
                      <a:cubicBezTo>
                        <a:pt x="15548" y="5399"/>
                        <a:pt x="15537" y="5401"/>
                        <a:pt x="15526" y="5404"/>
                      </a:cubicBezTo>
                      <a:lnTo>
                        <a:pt x="15526" y="5356"/>
                      </a:lnTo>
                      <a:cubicBezTo>
                        <a:pt x="14978" y="5429"/>
                        <a:pt x="14430" y="5460"/>
                        <a:pt x="13882" y="5460"/>
                      </a:cubicBezTo>
                      <a:cubicBezTo>
                        <a:pt x="11895" y="5460"/>
                        <a:pt x="9908" y="5059"/>
                        <a:pt x="7920" y="4868"/>
                      </a:cubicBezTo>
                      <a:cubicBezTo>
                        <a:pt x="6750" y="4771"/>
                        <a:pt x="5531" y="4527"/>
                        <a:pt x="4410" y="4185"/>
                      </a:cubicBezTo>
                      <a:cubicBezTo>
                        <a:pt x="3371" y="3902"/>
                        <a:pt x="0" y="2567"/>
                        <a:pt x="1604" y="1066"/>
                      </a:cubicBezTo>
                      <a:lnTo>
                        <a:pt x="1604" y="1066"/>
                      </a:lnTo>
                      <a:lnTo>
                        <a:pt x="1679" y="1036"/>
                      </a:lnTo>
                      <a:lnTo>
                        <a:pt x="1679" y="1036"/>
                      </a:lnTo>
                      <a:cubicBezTo>
                        <a:pt x="3637" y="808"/>
                        <a:pt x="5611" y="693"/>
                        <a:pt x="7587" y="693"/>
                      </a:cubicBezTo>
                      <a:cubicBezTo>
                        <a:pt x="10403" y="693"/>
                        <a:pt x="13225" y="928"/>
                        <a:pt x="16014" y="1406"/>
                      </a:cubicBezTo>
                      <a:cubicBezTo>
                        <a:pt x="16029" y="1409"/>
                        <a:pt x="16043" y="1410"/>
                        <a:pt x="16057" y="1410"/>
                      </a:cubicBezTo>
                      <a:cubicBezTo>
                        <a:pt x="16367" y="1410"/>
                        <a:pt x="16487" y="915"/>
                        <a:pt x="16160" y="821"/>
                      </a:cubicBezTo>
                      <a:cubicBezTo>
                        <a:pt x="13408" y="271"/>
                        <a:pt x="10610" y="0"/>
                        <a:pt x="7809" y="0"/>
                      </a:cubicBezTo>
                      <a:close/>
                    </a:path>
                  </a:pathLst>
                </a:custGeom>
                <a:solidFill>
                  <a:srgbClr val="18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 name="Google Shape;258;p28"/>
                <p:cNvSpPr/>
                <p:nvPr/>
              </p:nvSpPr>
              <p:spPr>
                <a:xfrm>
                  <a:off x="1483150" y="4982800"/>
                  <a:ext cx="356825" cy="87350"/>
                </a:xfrm>
                <a:custGeom>
                  <a:rect b="b" l="l" r="r" t="t"/>
                  <a:pathLst>
                    <a:path extrusionOk="0" h="3494" w="14273">
                      <a:moveTo>
                        <a:pt x="4477" y="1"/>
                      </a:moveTo>
                      <a:cubicBezTo>
                        <a:pt x="4073" y="1"/>
                        <a:pt x="3670" y="6"/>
                        <a:pt x="3267" y="17"/>
                      </a:cubicBezTo>
                      <a:cubicBezTo>
                        <a:pt x="2438" y="17"/>
                        <a:pt x="0" y="407"/>
                        <a:pt x="1219" y="1675"/>
                      </a:cubicBezTo>
                      <a:cubicBezTo>
                        <a:pt x="2097" y="2650"/>
                        <a:pt x="4339" y="2699"/>
                        <a:pt x="5558" y="2845"/>
                      </a:cubicBezTo>
                      <a:cubicBezTo>
                        <a:pt x="7824" y="3150"/>
                        <a:pt x="10207" y="3494"/>
                        <a:pt x="12498" y="3494"/>
                      </a:cubicBezTo>
                      <a:cubicBezTo>
                        <a:pt x="12770" y="3494"/>
                        <a:pt x="13041" y="3489"/>
                        <a:pt x="13310" y="3479"/>
                      </a:cubicBezTo>
                      <a:cubicBezTo>
                        <a:pt x="13554" y="3479"/>
                        <a:pt x="13554" y="3137"/>
                        <a:pt x="13310" y="3137"/>
                      </a:cubicBezTo>
                      <a:lnTo>
                        <a:pt x="13359" y="3137"/>
                      </a:lnTo>
                      <a:cubicBezTo>
                        <a:pt x="11262" y="3040"/>
                        <a:pt x="9166" y="2796"/>
                        <a:pt x="7118" y="2455"/>
                      </a:cubicBezTo>
                      <a:cubicBezTo>
                        <a:pt x="5851" y="2357"/>
                        <a:pt x="4632" y="2162"/>
                        <a:pt x="3413" y="1919"/>
                      </a:cubicBezTo>
                      <a:cubicBezTo>
                        <a:pt x="3072" y="1821"/>
                        <a:pt x="1853" y="1626"/>
                        <a:pt x="1755" y="1334"/>
                      </a:cubicBezTo>
                      <a:cubicBezTo>
                        <a:pt x="1500" y="727"/>
                        <a:pt x="3316" y="622"/>
                        <a:pt x="4709" y="622"/>
                      </a:cubicBezTo>
                      <a:cubicBezTo>
                        <a:pt x="5442" y="622"/>
                        <a:pt x="6057" y="651"/>
                        <a:pt x="6192" y="651"/>
                      </a:cubicBezTo>
                      <a:cubicBezTo>
                        <a:pt x="8776" y="797"/>
                        <a:pt x="11311" y="1236"/>
                        <a:pt x="13895" y="1529"/>
                      </a:cubicBezTo>
                      <a:cubicBezTo>
                        <a:pt x="13910" y="1531"/>
                        <a:pt x="13924" y="1532"/>
                        <a:pt x="13938" y="1532"/>
                      </a:cubicBezTo>
                      <a:cubicBezTo>
                        <a:pt x="14240" y="1532"/>
                        <a:pt x="14273" y="1039"/>
                        <a:pt x="13993" y="992"/>
                      </a:cubicBezTo>
                      <a:cubicBezTo>
                        <a:pt x="10875" y="343"/>
                        <a:pt x="7680" y="1"/>
                        <a:pt x="4477" y="1"/>
                      </a:cubicBezTo>
                      <a:close/>
                    </a:path>
                  </a:pathLst>
                </a:custGeom>
                <a:solidFill>
                  <a:srgbClr val="18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259" name="Google Shape;259;p28"/>
            <p:cNvSpPr/>
            <p:nvPr/>
          </p:nvSpPr>
          <p:spPr>
            <a:xfrm>
              <a:off x="1702299" y="2534414"/>
              <a:ext cx="7533" cy="8873"/>
            </a:xfrm>
            <a:custGeom>
              <a:rect b="b" l="l" r="r" t="t"/>
              <a:pathLst>
                <a:path extrusionOk="0" h="403" w="342">
                  <a:moveTo>
                    <a:pt x="171" y="0"/>
                  </a:moveTo>
                  <a:cubicBezTo>
                    <a:pt x="122" y="0"/>
                    <a:pt x="73" y="37"/>
                    <a:pt x="49" y="110"/>
                  </a:cubicBezTo>
                  <a:cubicBezTo>
                    <a:pt x="49" y="159"/>
                    <a:pt x="49" y="208"/>
                    <a:pt x="0" y="256"/>
                  </a:cubicBezTo>
                  <a:cubicBezTo>
                    <a:pt x="0" y="305"/>
                    <a:pt x="0" y="354"/>
                    <a:pt x="49" y="403"/>
                  </a:cubicBezTo>
                  <a:lnTo>
                    <a:pt x="244" y="403"/>
                  </a:lnTo>
                  <a:cubicBezTo>
                    <a:pt x="293" y="354"/>
                    <a:pt x="293" y="305"/>
                    <a:pt x="293" y="256"/>
                  </a:cubicBezTo>
                  <a:cubicBezTo>
                    <a:pt x="342" y="208"/>
                    <a:pt x="293" y="159"/>
                    <a:pt x="293" y="110"/>
                  </a:cubicBezTo>
                  <a:cubicBezTo>
                    <a:pt x="268" y="37"/>
                    <a:pt x="220" y="0"/>
                    <a:pt x="171" y="0"/>
                  </a:cubicBezTo>
                  <a:close/>
                </a:path>
              </a:pathLst>
            </a:custGeom>
            <a:solidFill>
              <a:srgbClr val="FF73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 name="Google Shape;260;p28"/>
            <p:cNvSpPr/>
            <p:nvPr/>
          </p:nvSpPr>
          <p:spPr>
            <a:xfrm>
              <a:off x="1707673" y="2492272"/>
              <a:ext cx="15726" cy="18319"/>
            </a:xfrm>
            <a:custGeom>
              <a:rect b="b" l="l" r="r" t="t"/>
              <a:pathLst>
                <a:path extrusionOk="0" h="832" w="714">
                  <a:moveTo>
                    <a:pt x="177" y="1"/>
                  </a:moveTo>
                  <a:cubicBezTo>
                    <a:pt x="134" y="1"/>
                    <a:pt x="98" y="25"/>
                    <a:pt x="98" y="74"/>
                  </a:cubicBezTo>
                  <a:cubicBezTo>
                    <a:pt x="49" y="171"/>
                    <a:pt x="0" y="220"/>
                    <a:pt x="0" y="318"/>
                  </a:cubicBezTo>
                  <a:cubicBezTo>
                    <a:pt x="0" y="415"/>
                    <a:pt x="0" y="513"/>
                    <a:pt x="98" y="513"/>
                  </a:cubicBezTo>
                  <a:cubicBezTo>
                    <a:pt x="146" y="659"/>
                    <a:pt x="244" y="756"/>
                    <a:pt x="341" y="805"/>
                  </a:cubicBezTo>
                  <a:cubicBezTo>
                    <a:pt x="378" y="823"/>
                    <a:pt x="414" y="831"/>
                    <a:pt x="449" y="831"/>
                  </a:cubicBezTo>
                  <a:cubicBezTo>
                    <a:pt x="599" y="831"/>
                    <a:pt x="713" y="680"/>
                    <a:pt x="634" y="561"/>
                  </a:cubicBezTo>
                  <a:cubicBezTo>
                    <a:pt x="536" y="464"/>
                    <a:pt x="488" y="366"/>
                    <a:pt x="390" y="318"/>
                  </a:cubicBezTo>
                  <a:cubicBezTo>
                    <a:pt x="341" y="220"/>
                    <a:pt x="341" y="171"/>
                    <a:pt x="293" y="74"/>
                  </a:cubicBezTo>
                  <a:cubicBezTo>
                    <a:pt x="268" y="25"/>
                    <a:pt x="219" y="1"/>
                    <a:pt x="177" y="1"/>
                  </a:cubicBezTo>
                  <a:close/>
                </a:path>
              </a:pathLst>
            </a:custGeom>
            <a:solidFill>
              <a:srgbClr val="FF73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 name="Google Shape;261;p28"/>
            <p:cNvSpPr/>
            <p:nvPr/>
          </p:nvSpPr>
          <p:spPr>
            <a:xfrm>
              <a:off x="1750622" y="2544123"/>
              <a:ext cx="16629" cy="12594"/>
            </a:xfrm>
            <a:custGeom>
              <a:rect b="b" l="l" r="r" t="t"/>
              <a:pathLst>
                <a:path extrusionOk="0" h="572" w="755">
                  <a:moveTo>
                    <a:pt x="468" y="0"/>
                  </a:moveTo>
                  <a:cubicBezTo>
                    <a:pt x="444" y="0"/>
                    <a:pt x="418" y="3"/>
                    <a:pt x="390" y="10"/>
                  </a:cubicBezTo>
                  <a:lnTo>
                    <a:pt x="146" y="108"/>
                  </a:lnTo>
                  <a:cubicBezTo>
                    <a:pt x="49" y="108"/>
                    <a:pt x="0" y="254"/>
                    <a:pt x="98" y="352"/>
                  </a:cubicBezTo>
                  <a:cubicBezTo>
                    <a:pt x="98" y="400"/>
                    <a:pt x="98" y="449"/>
                    <a:pt x="98" y="498"/>
                  </a:cubicBezTo>
                  <a:cubicBezTo>
                    <a:pt x="98" y="547"/>
                    <a:pt x="134" y="571"/>
                    <a:pt x="171" y="571"/>
                  </a:cubicBezTo>
                  <a:cubicBezTo>
                    <a:pt x="207" y="571"/>
                    <a:pt x="244" y="547"/>
                    <a:pt x="244" y="498"/>
                  </a:cubicBezTo>
                  <a:lnTo>
                    <a:pt x="244" y="400"/>
                  </a:lnTo>
                  <a:lnTo>
                    <a:pt x="390" y="449"/>
                  </a:lnTo>
                  <a:cubicBezTo>
                    <a:pt x="418" y="456"/>
                    <a:pt x="444" y="459"/>
                    <a:pt x="468" y="459"/>
                  </a:cubicBezTo>
                  <a:cubicBezTo>
                    <a:pt x="754" y="459"/>
                    <a:pt x="754" y="0"/>
                    <a:pt x="468" y="0"/>
                  </a:cubicBezTo>
                  <a:close/>
                </a:path>
              </a:pathLst>
            </a:custGeom>
            <a:solidFill>
              <a:srgbClr val="FF73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 name="Google Shape;262;p28"/>
            <p:cNvSpPr/>
            <p:nvPr/>
          </p:nvSpPr>
          <p:spPr>
            <a:xfrm>
              <a:off x="1689415" y="2545687"/>
              <a:ext cx="9669" cy="11559"/>
            </a:xfrm>
            <a:custGeom>
              <a:rect b="b" l="l" r="r" t="t"/>
              <a:pathLst>
                <a:path extrusionOk="0" h="525" w="439">
                  <a:moveTo>
                    <a:pt x="195" y="0"/>
                  </a:moveTo>
                  <a:cubicBezTo>
                    <a:pt x="110" y="0"/>
                    <a:pt x="25" y="61"/>
                    <a:pt x="0" y="183"/>
                  </a:cubicBezTo>
                  <a:lnTo>
                    <a:pt x="0" y="329"/>
                  </a:lnTo>
                  <a:cubicBezTo>
                    <a:pt x="0" y="427"/>
                    <a:pt x="98" y="524"/>
                    <a:pt x="195" y="524"/>
                  </a:cubicBezTo>
                  <a:lnTo>
                    <a:pt x="244" y="524"/>
                  </a:lnTo>
                  <a:cubicBezTo>
                    <a:pt x="341" y="524"/>
                    <a:pt x="439" y="427"/>
                    <a:pt x="439" y="329"/>
                  </a:cubicBezTo>
                  <a:cubicBezTo>
                    <a:pt x="439" y="281"/>
                    <a:pt x="390" y="232"/>
                    <a:pt x="390" y="183"/>
                  </a:cubicBezTo>
                  <a:cubicBezTo>
                    <a:pt x="366" y="61"/>
                    <a:pt x="281" y="0"/>
                    <a:pt x="195" y="0"/>
                  </a:cubicBezTo>
                  <a:close/>
                </a:path>
              </a:pathLst>
            </a:custGeom>
            <a:solidFill>
              <a:srgbClr val="FF73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 name="Google Shape;263;p28"/>
            <p:cNvSpPr/>
            <p:nvPr/>
          </p:nvSpPr>
          <p:spPr>
            <a:xfrm>
              <a:off x="1725910" y="2520983"/>
              <a:ext cx="8612" cy="13981"/>
            </a:xfrm>
            <a:custGeom>
              <a:rect b="b" l="l" r="r" t="t"/>
              <a:pathLst>
                <a:path extrusionOk="0" h="635" w="391">
                  <a:moveTo>
                    <a:pt x="202" y="1"/>
                  </a:moveTo>
                  <a:cubicBezTo>
                    <a:pt x="111" y="1"/>
                    <a:pt x="25" y="62"/>
                    <a:pt x="50" y="184"/>
                  </a:cubicBezTo>
                  <a:cubicBezTo>
                    <a:pt x="1" y="281"/>
                    <a:pt x="1" y="379"/>
                    <a:pt x="50" y="525"/>
                  </a:cubicBezTo>
                  <a:cubicBezTo>
                    <a:pt x="74" y="598"/>
                    <a:pt x="135" y="635"/>
                    <a:pt x="196" y="635"/>
                  </a:cubicBezTo>
                  <a:cubicBezTo>
                    <a:pt x="257" y="635"/>
                    <a:pt x="318" y="598"/>
                    <a:pt x="342" y="525"/>
                  </a:cubicBezTo>
                  <a:cubicBezTo>
                    <a:pt x="391" y="379"/>
                    <a:pt x="391" y="281"/>
                    <a:pt x="391" y="184"/>
                  </a:cubicBezTo>
                  <a:cubicBezTo>
                    <a:pt x="391" y="62"/>
                    <a:pt x="293" y="1"/>
                    <a:pt x="202" y="1"/>
                  </a:cubicBezTo>
                  <a:close/>
                </a:path>
              </a:pathLst>
            </a:custGeom>
            <a:solidFill>
              <a:srgbClr val="FF73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 name="Google Shape;264;p28"/>
            <p:cNvSpPr/>
            <p:nvPr/>
          </p:nvSpPr>
          <p:spPr>
            <a:xfrm>
              <a:off x="1692630" y="2516425"/>
              <a:ext cx="9691" cy="7530"/>
            </a:xfrm>
            <a:custGeom>
              <a:rect b="b" l="l" r="r" t="t"/>
              <a:pathLst>
                <a:path extrusionOk="0" h="342" w="440">
                  <a:moveTo>
                    <a:pt x="195" y="1"/>
                  </a:moveTo>
                  <a:cubicBezTo>
                    <a:pt x="98" y="1"/>
                    <a:pt x="0" y="98"/>
                    <a:pt x="49" y="196"/>
                  </a:cubicBezTo>
                  <a:cubicBezTo>
                    <a:pt x="0" y="293"/>
                    <a:pt x="98" y="342"/>
                    <a:pt x="195" y="342"/>
                  </a:cubicBezTo>
                  <a:lnTo>
                    <a:pt x="390" y="342"/>
                  </a:lnTo>
                  <a:lnTo>
                    <a:pt x="390" y="293"/>
                  </a:lnTo>
                  <a:lnTo>
                    <a:pt x="439" y="196"/>
                  </a:lnTo>
                  <a:lnTo>
                    <a:pt x="439" y="147"/>
                  </a:lnTo>
                  <a:cubicBezTo>
                    <a:pt x="439" y="98"/>
                    <a:pt x="439" y="98"/>
                    <a:pt x="439" y="49"/>
                  </a:cubicBezTo>
                  <a:lnTo>
                    <a:pt x="439" y="1"/>
                  </a:lnTo>
                  <a:close/>
                </a:path>
              </a:pathLst>
            </a:custGeom>
            <a:solidFill>
              <a:srgbClr val="FF73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 name="Google Shape;265;p28"/>
            <p:cNvSpPr/>
            <p:nvPr/>
          </p:nvSpPr>
          <p:spPr>
            <a:xfrm>
              <a:off x="1715184" y="2511339"/>
              <a:ext cx="5925" cy="9666"/>
            </a:xfrm>
            <a:custGeom>
              <a:rect b="b" l="l" r="r" t="t"/>
              <a:pathLst>
                <a:path extrusionOk="0" h="439" w="269">
                  <a:moveTo>
                    <a:pt x="147" y="0"/>
                  </a:moveTo>
                  <a:cubicBezTo>
                    <a:pt x="110" y="0"/>
                    <a:pt x="73" y="12"/>
                    <a:pt x="49" y="37"/>
                  </a:cubicBezTo>
                  <a:cubicBezTo>
                    <a:pt x="49" y="134"/>
                    <a:pt x="0" y="232"/>
                    <a:pt x="0" y="329"/>
                  </a:cubicBezTo>
                  <a:cubicBezTo>
                    <a:pt x="0" y="402"/>
                    <a:pt x="73" y="439"/>
                    <a:pt x="140" y="439"/>
                  </a:cubicBezTo>
                  <a:cubicBezTo>
                    <a:pt x="208" y="439"/>
                    <a:pt x="268" y="402"/>
                    <a:pt x="244" y="329"/>
                  </a:cubicBezTo>
                  <a:cubicBezTo>
                    <a:pt x="244" y="232"/>
                    <a:pt x="244" y="134"/>
                    <a:pt x="244" y="37"/>
                  </a:cubicBezTo>
                  <a:cubicBezTo>
                    <a:pt x="220" y="12"/>
                    <a:pt x="183" y="0"/>
                    <a:pt x="147" y="0"/>
                  </a:cubicBezTo>
                  <a:close/>
                </a:path>
              </a:pathLst>
            </a:custGeom>
            <a:solidFill>
              <a:srgbClr val="FF73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 name="Google Shape;266;p28"/>
            <p:cNvSpPr/>
            <p:nvPr/>
          </p:nvSpPr>
          <p:spPr>
            <a:xfrm>
              <a:off x="1732650" y="2540909"/>
              <a:ext cx="12422" cy="10194"/>
            </a:xfrm>
            <a:custGeom>
              <a:rect b="b" l="l" r="r" t="t"/>
              <a:pathLst>
                <a:path extrusionOk="0" h="463" w="564">
                  <a:moveTo>
                    <a:pt x="188" y="0"/>
                  </a:moveTo>
                  <a:cubicBezTo>
                    <a:pt x="98" y="0"/>
                    <a:pt x="1" y="114"/>
                    <a:pt x="85" y="156"/>
                  </a:cubicBezTo>
                  <a:cubicBezTo>
                    <a:pt x="182" y="254"/>
                    <a:pt x="280" y="351"/>
                    <a:pt x="426" y="449"/>
                  </a:cubicBezTo>
                  <a:cubicBezTo>
                    <a:pt x="435" y="458"/>
                    <a:pt x="447" y="462"/>
                    <a:pt x="458" y="462"/>
                  </a:cubicBezTo>
                  <a:cubicBezTo>
                    <a:pt x="507" y="462"/>
                    <a:pt x="563" y="391"/>
                    <a:pt x="524" y="351"/>
                  </a:cubicBezTo>
                  <a:cubicBezTo>
                    <a:pt x="426" y="205"/>
                    <a:pt x="329" y="108"/>
                    <a:pt x="231" y="10"/>
                  </a:cubicBezTo>
                  <a:cubicBezTo>
                    <a:pt x="218" y="3"/>
                    <a:pt x="203" y="0"/>
                    <a:pt x="188" y="0"/>
                  </a:cubicBezTo>
                  <a:close/>
                </a:path>
              </a:pathLst>
            </a:custGeom>
            <a:solidFill>
              <a:srgbClr val="FF73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 name="Google Shape;267;p28"/>
            <p:cNvSpPr/>
            <p:nvPr/>
          </p:nvSpPr>
          <p:spPr>
            <a:xfrm>
              <a:off x="1740953" y="2552930"/>
              <a:ext cx="9669" cy="3413"/>
            </a:xfrm>
            <a:custGeom>
              <a:rect b="b" l="l" r="r" t="t"/>
              <a:pathLst>
                <a:path extrusionOk="0" h="155" w="439">
                  <a:moveTo>
                    <a:pt x="49" y="0"/>
                  </a:moveTo>
                  <a:cubicBezTo>
                    <a:pt x="0" y="0"/>
                    <a:pt x="0" y="147"/>
                    <a:pt x="49" y="147"/>
                  </a:cubicBezTo>
                  <a:lnTo>
                    <a:pt x="342" y="147"/>
                  </a:lnTo>
                  <a:cubicBezTo>
                    <a:pt x="353" y="152"/>
                    <a:pt x="362" y="154"/>
                    <a:pt x="371" y="154"/>
                  </a:cubicBezTo>
                  <a:cubicBezTo>
                    <a:pt x="438" y="154"/>
                    <a:pt x="428" y="0"/>
                    <a:pt x="342" y="0"/>
                  </a:cubicBezTo>
                  <a:close/>
                </a:path>
              </a:pathLst>
            </a:custGeom>
            <a:solidFill>
              <a:srgbClr val="FF73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68" name="Google Shape;268;p28"/>
            <p:cNvGrpSpPr/>
            <p:nvPr/>
          </p:nvGrpSpPr>
          <p:grpSpPr>
            <a:xfrm>
              <a:off x="1707673" y="2508917"/>
              <a:ext cx="628197" cy="739899"/>
              <a:chOff x="1707673" y="2508917"/>
              <a:chExt cx="628197" cy="739899"/>
            </a:xfrm>
          </p:grpSpPr>
          <p:grpSp>
            <p:nvGrpSpPr>
              <p:cNvPr id="269" name="Google Shape;269;p28"/>
              <p:cNvGrpSpPr/>
              <p:nvPr/>
            </p:nvGrpSpPr>
            <p:grpSpPr>
              <a:xfrm>
                <a:off x="1707673" y="2508917"/>
                <a:ext cx="232584" cy="212360"/>
                <a:chOff x="1707673" y="2508917"/>
                <a:chExt cx="232584" cy="212360"/>
              </a:xfrm>
            </p:grpSpPr>
            <p:sp>
              <p:nvSpPr>
                <p:cNvPr id="270" name="Google Shape;270;p28"/>
                <p:cNvSpPr/>
                <p:nvPr/>
              </p:nvSpPr>
              <p:spPr>
                <a:xfrm>
                  <a:off x="1707673" y="2508917"/>
                  <a:ext cx="9669" cy="7530"/>
                </a:xfrm>
                <a:custGeom>
                  <a:rect b="b" l="l" r="r" t="t"/>
                  <a:pathLst>
                    <a:path extrusionOk="0" h="342" w="439">
                      <a:moveTo>
                        <a:pt x="195" y="0"/>
                      </a:moveTo>
                      <a:cubicBezTo>
                        <a:pt x="0" y="0"/>
                        <a:pt x="0" y="342"/>
                        <a:pt x="195" y="342"/>
                      </a:cubicBezTo>
                      <a:cubicBezTo>
                        <a:pt x="439" y="342"/>
                        <a:pt x="439" y="0"/>
                        <a:pt x="195" y="0"/>
                      </a:cubicBezTo>
                      <a:close/>
                    </a:path>
                  </a:pathLst>
                </a:custGeom>
                <a:solidFill>
                  <a:srgbClr val="FF73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71" name="Google Shape;271;p28"/>
                <p:cNvGrpSpPr/>
                <p:nvPr/>
              </p:nvGrpSpPr>
              <p:grpSpPr>
                <a:xfrm>
                  <a:off x="1775312" y="2571183"/>
                  <a:ext cx="164945" cy="150094"/>
                  <a:chOff x="1775312" y="2571585"/>
                  <a:chExt cx="164945" cy="150094"/>
                </a:xfrm>
              </p:grpSpPr>
              <p:sp>
                <p:nvSpPr>
                  <p:cNvPr id="272" name="Google Shape;272;p28"/>
                  <p:cNvSpPr/>
                  <p:nvPr/>
                </p:nvSpPr>
                <p:spPr>
                  <a:xfrm>
                    <a:off x="1847268" y="2594923"/>
                    <a:ext cx="8612" cy="11031"/>
                  </a:xfrm>
                  <a:custGeom>
                    <a:rect b="b" l="l" r="r" t="t"/>
                    <a:pathLst>
                      <a:path extrusionOk="0" h="501" w="391">
                        <a:moveTo>
                          <a:pt x="201" y="1"/>
                        </a:moveTo>
                        <a:cubicBezTo>
                          <a:pt x="146" y="1"/>
                          <a:pt x="98" y="37"/>
                          <a:pt x="98" y="110"/>
                        </a:cubicBezTo>
                        <a:cubicBezTo>
                          <a:pt x="98" y="159"/>
                          <a:pt x="98" y="208"/>
                          <a:pt x="49" y="257"/>
                        </a:cubicBezTo>
                        <a:cubicBezTo>
                          <a:pt x="0" y="305"/>
                          <a:pt x="0" y="354"/>
                          <a:pt x="49" y="354"/>
                        </a:cubicBezTo>
                        <a:cubicBezTo>
                          <a:pt x="49" y="403"/>
                          <a:pt x="49" y="403"/>
                          <a:pt x="49" y="403"/>
                        </a:cubicBezTo>
                        <a:cubicBezTo>
                          <a:pt x="98" y="452"/>
                          <a:pt x="98" y="452"/>
                          <a:pt x="146" y="500"/>
                        </a:cubicBezTo>
                        <a:lnTo>
                          <a:pt x="195" y="500"/>
                        </a:lnTo>
                        <a:cubicBezTo>
                          <a:pt x="244" y="452"/>
                          <a:pt x="293" y="452"/>
                          <a:pt x="341" y="403"/>
                        </a:cubicBezTo>
                        <a:cubicBezTo>
                          <a:pt x="341" y="403"/>
                          <a:pt x="341" y="403"/>
                          <a:pt x="390" y="354"/>
                        </a:cubicBezTo>
                        <a:cubicBezTo>
                          <a:pt x="390" y="354"/>
                          <a:pt x="390" y="305"/>
                          <a:pt x="390" y="257"/>
                        </a:cubicBezTo>
                        <a:cubicBezTo>
                          <a:pt x="390" y="208"/>
                          <a:pt x="341" y="159"/>
                          <a:pt x="341" y="110"/>
                        </a:cubicBezTo>
                        <a:cubicBezTo>
                          <a:pt x="317" y="37"/>
                          <a:pt x="256" y="1"/>
                          <a:pt x="201" y="1"/>
                        </a:cubicBezTo>
                        <a:close/>
                      </a:path>
                    </a:pathLst>
                  </a:custGeom>
                  <a:solidFill>
                    <a:srgbClr val="FF73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 name="Google Shape;273;p28"/>
                  <p:cNvSpPr/>
                  <p:nvPr/>
                </p:nvSpPr>
                <p:spPr>
                  <a:xfrm>
                    <a:off x="1849404" y="2674341"/>
                    <a:ext cx="29800" cy="47338"/>
                  </a:xfrm>
                  <a:custGeom>
                    <a:rect b="b" l="l" r="r" t="t"/>
                    <a:pathLst>
                      <a:path extrusionOk="0" h="2150" w="1353">
                        <a:moveTo>
                          <a:pt x="115" y="0"/>
                        </a:moveTo>
                        <a:cubicBezTo>
                          <a:pt x="65" y="0"/>
                          <a:pt x="1" y="72"/>
                          <a:pt x="1" y="111"/>
                        </a:cubicBezTo>
                        <a:cubicBezTo>
                          <a:pt x="98" y="355"/>
                          <a:pt x="196" y="599"/>
                          <a:pt x="391" y="794"/>
                        </a:cubicBezTo>
                        <a:cubicBezTo>
                          <a:pt x="439" y="940"/>
                          <a:pt x="537" y="1038"/>
                          <a:pt x="586" y="1135"/>
                        </a:cubicBezTo>
                        <a:cubicBezTo>
                          <a:pt x="537" y="1184"/>
                          <a:pt x="586" y="1281"/>
                          <a:pt x="635" y="1330"/>
                        </a:cubicBezTo>
                        <a:lnTo>
                          <a:pt x="683" y="1330"/>
                        </a:lnTo>
                        <a:cubicBezTo>
                          <a:pt x="732" y="1330"/>
                          <a:pt x="781" y="1476"/>
                          <a:pt x="830" y="1574"/>
                        </a:cubicBezTo>
                        <a:cubicBezTo>
                          <a:pt x="927" y="1720"/>
                          <a:pt x="1025" y="1915"/>
                          <a:pt x="1122" y="2110"/>
                        </a:cubicBezTo>
                        <a:cubicBezTo>
                          <a:pt x="1136" y="2137"/>
                          <a:pt x="1161" y="2149"/>
                          <a:pt x="1189" y="2149"/>
                        </a:cubicBezTo>
                        <a:cubicBezTo>
                          <a:pt x="1261" y="2149"/>
                          <a:pt x="1352" y="2069"/>
                          <a:pt x="1317" y="1964"/>
                        </a:cubicBezTo>
                        <a:cubicBezTo>
                          <a:pt x="1268" y="1769"/>
                          <a:pt x="1171" y="1574"/>
                          <a:pt x="1025" y="1428"/>
                        </a:cubicBezTo>
                        <a:cubicBezTo>
                          <a:pt x="878" y="1135"/>
                          <a:pt x="732" y="891"/>
                          <a:pt x="586" y="648"/>
                        </a:cubicBezTo>
                        <a:cubicBezTo>
                          <a:pt x="488" y="404"/>
                          <a:pt x="342" y="160"/>
                          <a:pt x="147" y="14"/>
                        </a:cubicBezTo>
                        <a:cubicBezTo>
                          <a:pt x="138" y="4"/>
                          <a:pt x="127" y="0"/>
                          <a:pt x="115" y="0"/>
                        </a:cubicBezTo>
                        <a:close/>
                      </a:path>
                    </a:pathLst>
                  </a:custGeom>
                  <a:solidFill>
                    <a:srgbClr val="FF73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 name="Google Shape;274;p28"/>
                  <p:cNvSpPr/>
                  <p:nvPr/>
                </p:nvSpPr>
                <p:spPr>
                  <a:xfrm>
                    <a:off x="1800002" y="2609785"/>
                    <a:ext cx="17686" cy="21731"/>
                  </a:xfrm>
                  <a:custGeom>
                    <a:rect b="b" l="l" r="r" t="t"/>
                    <a:pathLst>
                      <a:path extrusionOk="0" h="987" w="803">
                        <a:moveTo>
                          <a:pt x="96" y="0"/>
                        </a:moveTo>
                        <a:cubicBezTo>
                          <a:pt x="50" y="0"/>
                          <a:pt x="1" y="35"/>
                          <a:pt x="1" y="69"/>
                        </a:cubicBezTo>
                        <a:cubicBezTo>
                          <a:pt x="147" y="362"/>
                          <a:pt x="342" y="654"/>
                          <a:pt x="537" y="947"/>
                        </a:cubicBezTo>
                        <a:cubicBezTo>
                          <a:pt x="564" y="974"/>
                          <a:pt x="599" y="986"/>
                          <a:pt x="633" y="986"/>
                        </a:cubicBezTo>
                        <a:cubicBezTo>
                          <a:pt x="721" y="986"/>
                          <a:pt x="803" y="906"/>
                          <a:pt x="732" y="801"/>
                        </a:cubicBezTo>
                        <a:cubicBezTo>
                          <a:pt x="586" y="508"/>
                          <a:pt x="391" y="264"/>
                          <a:pt x="147" y="20"/>
                        </a:cubicBezTo>
                        <a:cubicBezTo>
                          <a:pt x="133" y="6"/>
                          <a:pt x="114" y="0"/>
                          <a:pt x="96" y="0"/>
                        </a:cubicBezTo>
                        <a:close/>
                      </a:path>
                    </a:pathLst>
                  </a:custGeom>
                  <a:solidFill>
                    <a:srgbClr val="FF73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 name="Google Shape;275;p28"/>
                  <p:cNvSpPr/>
                  <p:nvPr/>
                </p:nvSpPr>
                <p:spPr>
                  <a:xfrm>
                    <a:off x="1775312" y="2571585"/>
                    <a:ext cx="121358" cy="96635"/>
                  </a:xfrm>
                  <a:custGeom>
                    <a:rect b="b" l="l" r="r" t="t"/>
                    <a:pathLst>
                      <a:path extrusionOk="0" h="4389" w="5510">
                        <a:moveTo>
                          <a:pt x="1463" y="1024"/>
                        </a:moveTo>
                        <a:lnTo>
                          <a:pt x="1707" y="1122"/>
                        </a:lnTo>
                        <a:cubicBezTo>
                          <a:pt x="1658" y="1170"/>
                          <a:pt x="1658" y="1170"/>
                          <a:pt x="1658" y="1219"/>
                        </a:cubicBezTo>
                        <a:cubicBezTo>
                          <a:pt x="1658" y="1219"/>
                          <a:pt x="1707" y="1268"/>
                          <a:pt x="1707" y="1317"/>
                        </a:cubicBezTo>
                        <a:lnTo>
                          <a:pt x="1463" y="1024"/>
                        </a:lnTo>
                        <a:close/>
                        <a:moveTo>
                          <a:pt x="2048" y="878"/>
                        </a:moveTo>
                        <a:lnTo>
                          <a:pt x="2243" y="1170"/>
                        </a:lnTo>
                        <a:cubicBezTo>
                          <a:pt x="2341" y="1268"/>
                          <a:pt x="2438" y="1414"/>
                          <a:pt x="2536" y="1512"/>
                        </a:cubicBezTo>
                        <a:cubicBezTo>
                          <a:pt x="2390" y="1512"/>
                          <a:pt x="2292" y="1463"/>
                          <a:pt x="2195" y="1365"/>
                        </a:cubicBezTo>
                        <a:cubicBezTo>
                          <a:pt x="2180" y="1351"/>
                          <a:pt x="2162" y="1345"/>
                          <a:pt x="2143" y="1345"/>
                        </a:cubicBezTo>
                        <a:cubicBezTo>
                          <a:pt x="2097" y="1345"/>
                          <a:pt x="2048" y="1380"/>
                          <a:pt x="2048" y="1414"/>
                        </a:cubicBezTo>
                        <a:cubicBezTo>
                          <a:pt x="2000" y="1365"/>
                          <a:pt x="1951" y="1317"/>
                          <a:pt x="1902" y="1268"/>
                        </a:cubicBezTo>
                        <a:lnTo>
                          <a:pt x="1902" y="1268"/>
                        </a:lnTo>
                        <a:lnTo>
                          <a:pt x="2048" y="1317"/>
                        </a:lnTo>
                        <a:cubicBezTo>
                          <a:pt x="2055" y="1323"/>
                          <a:pt x="2063" y="1326"/>
                          <a:pt x="2071" y="1326"/>
                        </a:cubicBezTo>
                        <a:cubicBezTo>
                          <a:pt x="2120" y="1326"/>
                          <a:pt x="2181" y="1212"/>
                          <a:pt x="2097" y="1170"/>
                        </a:cubicBezTo>
                        <a:lnTo>
                          <a:pt x="1951" y="1122"/>
                        </a:lnTo>
                        <a:cubicBezTo>
                          <a:pt x="2000" y="1024"/>
                          <a:pt x="2048" y="975"/>
                          <a:pt x="2048" y="878"/>
                        </a:cubicBezTo>
                        <a:close/>
                        <a:moveTo>
                          <a:pt x="2828" y="1707"/>
                        </a:moveTo>
                        <a:cubicBezTo>
                          <a:pt x="2926" y="1755"/>
                          <a:pt x="2975" y="1804"/>
                          <a:pt x="3023" y="1853"/>
                        </a:cubicBezTo>
                        <a:lnTo>
                          <a:pt x="2828" y="1755"/>
                        </a:lnTo>
                        <a:lnTo>
                          <a:pt x="2828" y="1707"/>
                        </a:lnTo>
                        <a:close/>
                        <a:moveTo>
                          <a:pt x="244" y="0"/>
                        </a:moveTo>
                        <a:cubicBezTo>
                          <a:pt x="196" y="0"/>
                          <a:pt x="147" y="0"/>
                          <a:pt x="98" y="49"/>
                        </a:cubicBezTo>
                        <a:cubicBezTo>
                          <a:pt x="49" y="49"/>
                          <a:pt x="1" y="195"/>
                          <a:pt x="49" y="244"/>
                        </a:cubicBezTo>
                        <a:cubicBezTo>
                          <a:pt x="1024" y="1122"/>
                          <a:pt x="1902" y="2097"/>
                          <a:pt x="2633" y="3218"/>
                        </a:cubicBezTo>
                        <a:lnTo>
                          <a:pt x="2585" y="3218"/>
                        </a:lnTo>
                        <a:cubicBezTo>
                          <a:pt x="2487" y="3218"/>
                          <a:pt x="2390" y="3267"/>
                          <a:pt x="2292" y="3316"/>
                        </a:cubicBezTo>
                        <a:cubicBezTo>
                          <a:pt x="2243" y="3364"/>
                          <a:pt x="2243" y="3462"/>
                          <a:pt x="2292" y="3511"/>
                        </a:cubicBezTo>
                        <a:cubicBezTo>
                          <a:pt x="2390" y="3559"/>
                          <a:pt x="2487" y="3608"/>
                          <a:pt x="2585" y="3608"/>
                        </a:cubicBezTo>
                        <a:cubicBezTo>
                          <a:pt x="2611" y="3621"/>
                          <a:pt x="2637" y="3627"/>
                          <a:pt x="2662" y="3627"/>
                        </a:cubicBezTo>
                        <a:cubicBezTo>
                          <a:pt x="2731" y="3627"/>
                          <a:pt x="2793" y="3582"/>
                          <a:pt x="2828" y="3511"/>
                        </a:cubicBezTo>
                        <a:cubicBezTo>
                          <a:pt x="2877" y="3559"/>
                          <a:pt x="2926" y="3657"/>
                          <a:pt x="2975" y="3706"/>
                        </a:cubicBezTo>
                        <a:cubicBezTo>
                          <a:pt x="3023" y="3852"/>
                          <a:pt x="3023" y="3998"/>
                          <a:pt x="3072" y="4144"/>
                        </a:cubicBezTo>
                        <a:lnTo>
                          <a:pt x="3072" y="4242"/>
                        </a:lnTo>
                        <a:cubicBezTo>
                          <a:pt x="3072" y="4339"/>
                          <a:pt x="3133" y="4388"/>
                          <a:pt x="3194" y="4388"/>
                        </a:cubicBezTo>
                        <a:cubicBezTo>
                          <a:pt x="3255" y="4388"/>
                          <a:pt x="3316" y="4339"/>
                          <a:pt x="3316" y="4242"/>
                        </a:cubicBezTo>
                        <a:cubicBezTo>
                          <a:pt x="3365" y="4047"/>
                          <a:pt x="3365" y="3803"/>
                          <a:pt x="3267" y="3608"/>
                        </a:cubicBezTo>
                        <a:lnTo>
                          <a:pt x="3218" y="3608"/>
                        </a:lnTo>
                        <a:cubicBezTo>
                          <a:pt x="3121" y="2926"/>
                          <a:pt x="2731" y="2340"/>
                          <a:pt x="2146" y="1999"/>
                        </a:cubicBezTo>
                        <a:cubicBezTo>
                          <a:pt x="2146" y="1975"/>
                          <a:pt x="2134" y="1963"/>
                          <a:pt x="2121" y="1963"/>
                        </a:cubicBezTo>
                        <a:cubicBezTo>
                          <a:pt x="2109" y="1963"/>
                          <a:pt x="2097" y="1975"/>
                          <a:pt x="2097" y="1999"/>
                        </a:cubicBezTo>
                        <a:lnTo>
                          <a:pt x="2048" y="1950"/>
                        </a:lnTo>
                        <a:cubicBezTo>
                          <a:pt x="2146" y="1950"/>
                          <a:pt x="2243" y="1853"/>
                          <a:pt x="2195" y="1755"/>
                        </a:cubicBezTo>
                        <a:lnTo>
                          <a:pt x="2146" y="1658"/>
                        </a:lnTo>
                        <a:lnTo>
                          <a:pt x="2146" y="1658"/>
                        </a:lnTo>
                        <a:cubicBezTo>
                          <a:pt x="2243" y="1804"/>
                          <a:pt x="2438" y="1853"/>
                          <a:pt x="2585" y="1853"/>
                        </a:cubicBezTo>
                        <a:cubicBezTo>
                          <a:pt x="2885" y="2220"/>
                          <a:pt x="3346" y="2428"/>
                          <a:pt x="3810" y="2428"/>
                        </a:cubicBezTo>
                        <a:cubicBezTo>
                          <a:pt x="4024" y="2428"/>
                          <a:pt x="4238" y="2384"/>
                          <a:pt x="4437" y="2292"/>
                        </a:cubicBezTo>
                        <a:lnTo>
                          <a:pt x="4437" y="2292"/>
                        </a:lnTo>
                        <a:cubicBezTo>
                          <a:pt x="4389" y="2584"/>
                          <a:pt x="4486" y="2974"/>
                          <a:pt x="4827" y="2974"/>
                        </a:cubicBezTo>
                        <a:cubicBezTo>
                          <a:pt x="4876" y="2974"/>
                          <a:pt x="4974" y="2926"/>
                          <a:pt x="4925" y="2877"/>
                        </a:cubicBezTo>
                        <a:cubicBezTo>
                          <a:pt x="4827" y="2633"/>
                          <a:pt x="4584" y="2487"/>
                          <a:pt x="4681" y="2145"/>
                        </a:cubicBezTo>
                        <a:cubicBezTo>
                          <a:pt x="4827" y="2097"/>
                          <a:pt x="4925" y="1999"/>
                          <a:pt x="5071" y="1902"/>
                        </a:cubicBezTo>
                        <a:cubicBezTo>
                          <a:pt x="5120" y="2145"/>
                          <a:pt x="5217" y="2389"/>
                          <a:pt x="5364" y="2633"/>
                        </a:cubicBezTo>
                        <a:cubicBezTo>
                          <a:pt x="5384" y="2653"/>
                          <a:pt x="5412" y="2665"/>
                          <a:pt x="5439" y="2665"/>
                        </a:cubicBezTo>
                        <a:cubicBezTo>
                          <a:pt x="5476" y="2665"/>
                          <a:pt x="5510" y="2641"/>
                          <a:pt x="5510" y="2584"/>
                        </a:cubicBezTo>
                        <a:cubicBezTo>
                          <a:pt x="5461" y="2292"/>
                          <a:pt x="5364" y="1999"/>
                          <a:pt x="5217" y="1755"/>
                        </a:cubicBezTo>
                        <a:cubicBezTo>
                          <a:pt x="5217" y="1707"/>
                          <a:pt x="5169" y="1658"/>
                          <a:pt x="5169" y="1658"/>
                        </a:cubicBezTo>
                        <a:cubicBezTo>
                          <a:pt x="5134" y="1623"/>
                          <a:pt x="5075" y="1589"/>
                          <a:pt x="5027" y="1589"/>
                        </a:cubicBezTo>
                        <a:cubicBezTo>
                          <a:pt x="5006" y="1589"/>
                          <a:pt x="4988" y="1595"/>
                          <a:pt x="4974" y="1609"/>
                        </a:cubicBezTo>
                        <a:cubicBezTo>
                          <a:pt x="4669" y="1914"/>
                          <a:pt x="4269" y="2066"/>
                          <a:pt x="3869" y="2066"/>
                        </a:cubicBezTo>
                        <a:cubicBezTo>
                          <a:pt x="3629" y="2066"/>
                          <a:pt x="3389" y="2011"/>
                          <a:pt x="3170" y="1902"/>
                        </a:cubicBezTo>
                        <a:cubicBezTo>
                          <a:pt x="3218" y="1902"/>
                          <a:pt x="3267" y="1804"/>
                          <a:pt x="3218" y="1755"/>
                        </a:cubicBezTo>
                        <a:cubicBezTo>
                          <a:pt x="3170" y="1658"/>
                          <a:pt x="3121" y="1609"/>
                          <a:pt x="3072" y="1512"/>
                        </a:cubicBezTo>
                        <a:cubicBezTo>
                          <a:pt x="3121" y="1414"/>
                          <a:pt x="3023" y="1317"/>
                          <a:pt x="2926" y="1317"/>
                        </a:cubicBezTo>
                        <a:cubicBezTo>
                          <a:pt x="2633" y="927"/>
                          <a:pt x="2195" y="634"/>
                          <a:pt x="1902" y="342"/>
                        </a:cubicBezTo>
                        <a:cubicBezTo>
                          <a:pt x="1877" y="304"/>
                          <a:pt x="1846" y="289"/>
                          <a:pt x="1814" y="289"/>
                        </a:cubicBezTo>
                        <a:cubicBezTo>
                          <a:pt x="1724" y="289"/>
                          <a:pt x="1635" y="415"/>
                          <a:pt x="1707" y="488"/>
                        </a:cubicBezTo>
                        <a:cubicBezTo>
                          <a:pt x="1805" y="634"/>
                          <a:pt x="1853" y="634"/>
                          <a:pt x="1902" y="683"/>
                        </a:cubicBezTo>
                        <a:lnTo>
                          <a:pt x="1853" y="683"/>
                        </a:lnTo>
                        <a:cubicBezTo>
                          <a:pt x="1707" y="683"/>
                          <a:pt x="1610" y="780"/>
                          <a:pt x="1610" y="878"/>
                        </a:cubicBezTo>
                        <a:lnTo>
                          <a:pt x="878" y="488"/>
                        </a:lnTo>
                        <a:lnTo>
                          <a:pt x="781" y="390"/>
                        </a:lnTo>
                        <a:lnTo>
                          <a:pt x="683" y="342"/>
                        </a:lnTo>
                        <a:cubicBezTo>
                          <a:pt x="586" y="146"/>
                          <a:pt x="391" y="49"/>
                          <a:pt x="244" y="0"/>
                        </a:cubicBezTo>
                        <a:close/>
                      </a:path>
                    </a:pathLst>
                  </a:custGeom>
                  <a:solidFill>
                    <a:srgbClr val="FF73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 name="Google Shape;276;p28"/>
                  <p:cNvSpPr/>
                  <p:nvPr/>
                </p:nvSpPr>
                <p:spPr>
                  <a:xfrm>
                    <a:off x="1901427" y="2618900"/>
                    <a:ext cx="38830" cy="36197"/>
                  </a:xfrm>
                  <a:custGeom>
                    <a:rect b="b" l="l" r="r" t="t"/>
                    <a:pathLst>
                      <a:path extrusionOk="0" h="1644" w="1763">
                        <a:moveTo>
                          <a:pt x="222" y="0"/>
                        </a:moveTo>
                        <a:cubicBezTo>
                          <a:pt x="103" y="0"/>
                          <a:pt x="0" y="174"/>
                          <a:pt x="76" y="289"/>
                        </a:cubicBezTo>
                        <a:lnTo>
                          <a:pt x="125" y="338"/>
                        </a:lnTo>
                        <a:cubicBezTo>
                          <a:pt x="174" y="582"/>
                          <a:pt x="271" y="825"/>
                          <a:pt x="418" y="1020"/>
                        </a:cubicBezTo>
                        <a:cubicBezTo>
                          <a:pt x="438" y="1041"/>
                          <a:pt x="466" y="1052"/>
                          <a:pt x="493" y="1052"/>
                        </a:cubicBezTo>
                        <a:cubicBezTo>
                          <a:pt x="531" y="1052"/>
                          <a:pt x="564" y="1029"/>
                          <a:pt x="564" y="972"/>
                        </a:cubicBezTo>
                        <a:cubicBezTo>
                          <a:pt x="564" y="874"/>
                          <a:pt x="564" y="777"/>
                          <a:pt x="515" y="728"/>
                        </a:cubicBezTo>
                        <a:lnTo>
                          <a:pt x="515" y="728"/>
                        </a:lnTo>
                        <a:lnTo>
                          <a:pt x="857" y="1069"/>
                        </a:lnTo>
                        <a:cubicBezTo>
                          <a:pt x="710" y="1069"/>
                          <a:pt x="564" y="1118"/>
                          <a:pt x="466" y="1167"/>
                        </a:cubicBezTo>
                        <a:cubicBezTo>
                          <a:pt x="320" y="1215"/>
                          <a:pt x="320" y="1362"/>
                          <a:pt x="466" y="1362"/>
                        </a:cubicBezTo>
                        <a:cubicBezTo>
                          <a:pt x="588" y="1386"/>
                          <a:pt x="710" y="1398"/>
                          <a:pt x="832" y="1398"/>
                        </a:cubicBezTo>
                        <a:cubicBezTo>
                          <a:pt x="882" y="1398"/>
                          <a:pt x="931" y="1396"/>
                          <a:pt x="981" y="1392"/>
                        </a:cubicBezTo>
                        <a:lnTo>
                          <a:pt x="981" y="1392"/>
                        </a:lnTo>
                        <a:cubicBezTo>
                          <a:pt x="934" y="1438"/>
                          <a:pt x="919" y="1522"/>
                          <a:pt x="954" y="1557"/>
                        </a:cubicBezTo>
                        <a:cubicBezTo>
                          <a:pt x="1043" y="1616"/>
                          <a:pt x="1142" y="1644"/>
                          <a:pt x="1239" y="1644"/>
                        </a:cubicBezTo>
                        <a:cubicBezTo>
                          <a:pt x="1458" y="1644"/>
                          <a:pt x="1666" y="1501"/>
                          <a:pt x="1734" y="1264"/>
                        </a:cubicBezTo>
                        <a:cubicBezTo>
                          <a:pt x="1762" y="1179"/>
                          <a:pt x="1692" y="1127"/>
                          <a:pt x="1609" y="1127"/>
                        </a:cubicBezTo>
                        <a:cubicBezTo>
                          <a:pt x="1549" y="1127"/>
                          <a:pt x="1482" y="1154"/>
                          <a:pt x="1442" y="1215"/>
                        </a:cubicBezTo>
                        <a:cubicBezTo>
                          <a:pt x="1442" y="1264"/>
                          <a:pt x="1393" y="1313"/>
                          <a:pt x="1344" y="1362"/>
                        </a:cubicBezTo>
                        <a:cubicBezTo>
                          <a:pt x="1393" y="1264"/>
                          <a:pt x="1393" y="1167"/>
                          <a:pt x="1344" y="1118"/>
                        </a:cubicBezTo>
                        <a:cubicBezTo>
                          <a:pt x="1003" y="777"/>
                          <a:pt x="661" y="387"/>
                          <a:pt x="320" y="45"/>
                        </a:cubicBezTo>
                        <a:cubicBezTo>
                          <a:pt x="288" y="13"/>
                          <a:pt x="254" y="0"/>
                          <a:pt x="222" y="0"/>
                        </a:cubicBezTo>
                        <a:close/>
                      </a:path>
                    </a:pathLst>
                  </a:custGeom>
                  <a:solidFill>
                    <a:srgbClr val="FF73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277" name="Google Shape;277;p28"/>
              <p:cNvGrpSpPr/>
              <p:nvPr/>
            </p:nvGrpSpPr>
            <p:grpSpPr>
              <a:xfrm>
                <a:off x="1966445" y="2785875"/>
                <a:ext cx="369425" cy="147892"/>
                <a:chOff x="1966445" y="2786278"/>
                <a:chExt cx="369425" cy="147892"/>
              </a:xfrm>
            </p:grpSpPr>
            <p:sp>
              <p:nvSpPr>
                <p:cNvPr id="278" name="Google Shape;278;p28"/>
                <p:cNvSpPr/>
                <p:nvPr/>
              </p:nvSpPr>
              <p:spPr>
                <a:xfrm>
                  <a:off x="2246735" y="2908365"/>
                  <a:ext cx="13964" cy="11471"/>
                </a:xfrm>
                <a:custGeom>
                  <a:rect b="b" l="l" r="r" t="t"/>
                  <a:pathLst>
                    <a:path extrusionOk="0" h="521" w="634">
                      <a:moveTo>
                        <a:pt x="370" y="1"/>
                      </a:moveTo>
                      <a:cubicBezTo>
                        <a:pt x="344" y="1"/>
                        <a:pt x="319" y="5"/>
                        <a:pt x="293" y="13"/>
                      </a:cubicBezTo>
                      <a:lnTo>
                        <a:pt x="195" y="111"/>
                      </a:lnTo>
                      <a:cubicBezTo>
                        <a:pt x="49" y="111"/>
                        <a:pt x="0" y="355"/>
                        <a:pt x="146" y="452"/>
                      </a:cubicBezTo>
                      <a:lnTo>
                        <a:pt x="293" y="501"/>
                      </a:lnTo>
                      <a:cubicBezTo>
                        <a:pt x="319" y="514"/>
                        <a:pt x="348" y="520"/>
                        <a:pt x="380" y="520"/>
                      </a:cubicBezTo>
                      <a:cubicBezTo>
                        <a:pt x="465" y="520"/>
                        <a:pt x="562" y="475"/>
                        <a:pt x="634" y="403"/>
                      </a:cubicBezTo>
                      <a:cubicBezTo>
                        <a:pt x="634" y="355"/>
                        <a:pt x="634" y="257"/>
                        <a:pt x="634" y="208"/>
                      </a:cubicBezTo>
                      <a:cubicBezTo>
                        <a:pt x="594" y="88"/>
                        <a:pt x="488" y="1"/>
                        <a:pt x="370" y="1"/>
                      </a:cubicBezTo>
                      <a:close/>
                    </a:path>
                  </a:pathLst>
                </a:custGeom>
                <a:solidFill>
                  <a:srgbClr val="FF73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 name="Google Shape;279;p28"/>
                <p:cNvSpPr/>
                <p:nvPr/>
              </p:nvSpPr>
              <p:spPr>
                <a:xfrm>
                  <a:off x="1966445" y="2799158"/>
                  <a:ext cx="12929" cy="10745"/>
                </a:xfrm>
                <a:custGeom>
                  <a:rect b="b" l="l" r="r" t="t"/>
                  <a:pathLst>
                    <a:path extrusionOk="0" h="488" w="587">
                      <a:moveTo>
                        <a:pt x="294" y="0"/>
                      </a:moveTo>
                      <a:cubicBezTo>
                        <a:pt x="1" y="49"/>
                        <a:pt x="1" y="439"/>
                        <a:pt x="294" y="488"/>
                      </a:cubicBezTo>
                      <a:cubicBezTo>
                        <a:pt x="586" y="439"/>
                        <a:pt x="586" y="49"/>
                        <a:pt x="294" y="0"/>
                      </a:cubicBezTo>
                      <a:close/>
                    </a:path>
                  </a:pathLst>
                </a:custGeom>
                <a:solidFill>
                  <a:srgbClr val="FF73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 name="Google Shape;280;p28"/>
                <p:cNvSpPr/>
                <p:nvPr/>
              </p:nvSpPr>
              <p:spPr>
                <a:xfrm>
                  <a:off x="1996531" y="2786278"/>
                  <a:ext cx="13964" cy="10745"/>
                </a:xfrm>
                <a:custGeom>
                  <a:rect b="b" l="l" r="r" t="t"/>
                  <a:pathLst>
                    <a:path extrusionOk="0" h="488" w="634">
                      <a:moveTo>
                        <a:pt x="293" y="0"/>
                      </a:moveTo>
                      <a:cubicBezTo>
                        <a:pt x="0" y="0"/>
                        <a:pt x="0" y="488"/>
                        <a:pt x="293" y="488"/>
                      </a:cubicBezTo>
                      <a:cubicBezTo>
                        <a:pt x="634" y="488"/>
                        <a:pt x="634" y="0"/>
                        <a:pt x="293" y="0"/>
                      </a:cubicBezTo>
                      <a:close/>
                    </a:path>
                  </a:pathLst>
                </a:custGeom>
                <a:solidFill>
                  <a:srgbClr val="FF73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 name="Google Shape;281;p28"/>
                <p:cNvSpPr/>
                <p:nvPr/>
              </p:nvSpPr>
              <p:spPr>
                <a:xfrm>
                  <a:off x="2009416" y="2812038"/>
                  <a:ext cx="11827" cy="8609"/>
                </a:xfrm>
                <a:custGeom>
                  <a:rect b="b" l="l" r="r" t="t"/>
                  <a:pathLst>
                    <a:path extrusionOk="0" h="391" w="537">
                      <a:moveTo>
                        <a:pt x="293" y="0"/>
                      </a:moveTo>
                      <a:cubicBezTo>
                        <a:pt x="0" y="0"/>
                        <a:pt x="0" y="390"/>
                        <a:pt x="293" y="390"/>
                      </a:cubicBezTo>
                      <a:cubicBezTo>
                        <a:pt x="536" y="390"/>
                        <a:pt x="536" y="0"/>
                        <a:pt x="293" y="0"/>
                      </a:cubicBezTo>
                      <a:close/>
                    </a:path>
                  </a:pathLst>
                </a:custGeom>
                <a:solidFill>
                  <a:srgbClr val="FF73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 name="Google Shape;282;p28"/>
                <p:cNvSpPr/>
                <p:nvPr/>
              </p:nvSpPr>
              <p:spPr>
                <a:xfrm>
                  <a:off x="2057739" y="2841013"/>
                  <a:ext cx="12907" cy="10767"/>
                </a:xfrm>
                <a:custGeom>
                  <a:rect b="b" l="l" r="r" t="t"/>
                  <a:pathLst>
                    <a:path extrusionOk="0" h="489" w="586">
                      <a:moveTo>
                        <a:pt x="293" y="1"/>
                      </a:moveTo>
                      <a:cubicBezTo>
                        <a:pt x="0" y="50"/>
                        <a:pt x="0" y="440"/>
                        <a:pt x="293" y="488"/>
                      </a:cubicBezTo>
                      <a:cubicBezTo>
                        <a:pt x="585" y="440"/>
                        <a:pt x="585" y="50"/>
                        <a:pt x="293" y="1"/>
                      </a:cubicBezTo>
                      <a:close/>
                    </a:path>
                  </a:pathLst>
                </a:custGeom>
                <a:solidFill>
                  <a:srgbClr val="FF73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 name="Google Shape;283;p28"/>
                <p:cNvSpPr/>
                <p:nvPr/>
              </p:nvSpPr>
              <p:spPr>
                <a:xfrm>
                  <a:off x="2097670" y="2861820"/>
                  <a:ext cx="132965" cy="59733"/>
                </a:xfrm>
                <a:custGeom>
                  <a:rect b="b" l="l" r="r" t="t"/>
                  <a:pathLst>
                    <a:path extrusionOk="0" h="2713" w="6037">
                      <a:moveTo>
                        <a:pt x="3404" y="1250"/>
                      </a:moveTo>
                      <a:cubicBezTo>
                        <a:pt x="3501" y="1299"/>
                        <a:pt x="3599" y="1347"/>
                        <a:pt x="3696" y="1445"/>
                      </a:cubicBezTo>
                      <a:cubicBezTo>
                        <a:pt x="3794" y="1494"/>
                        <a:pt x="3892" y="1542"/>
                        <a:pt x="3989" y="1591"/>
                      </a:cubicBezTo>
                      <a:cubicBezTo>
                        <a:pt x="3794" y="1591"/>
                        <a:pt x="3599" y="1591"/>
                        <a:pt x="3355" y="1640"/>
                      </a:cubicBezTo>
                      <a:cubicBezTo>
                        <a:pt x="3306" y="1640"/>
                        <a:pt x="3209" y="1689"/>
                        <a:pt x="3209" y="1786"/>
                      </a:cubicBezTo>
                      <a:cubicBezTo>
                        <a:pt x="3209" y="1737"/>
                        <a:pt x="3209" y="1689"/>
                        <a:pt x="3160" y="1640"/>
                      </a:cubicBezTo>
                      <a:lnTo>
                        <a:pt x="3160" y="1640"/>
                      </a:lnTo>
                      <a:cubicBezTo>
                        <a:pt x="3174" y="1654"/>
                        <a:pt x="3189" y="1660"/>
                        <a:pt x="3203" y="1660"/>
                      </a:cubicBezTo>
                      <a:cubicBezTo>
                        <a:pt x="3238" y="1660"/>
                        <a:pt x="3272" y="1626"/>
                        <a:pt x="3306" y="1591"/>
                      </a:cubicBezTo>
                      <a:cubicBezTo>
                        <a:pt x="3355" y="1494"/>
                        <a:pt x="3404" y="1396"/>
                        <a:pt x="3404" y="1299"/>
                      </a:cubicBezTo>
                      <a:cubicBezTo>
                        <a:pt x="3404" y="1299"/>
                        <a:pt x="3404" y="1250"/>
                        <a:pt x="3404" y="1250"/>
                      </a:cubicBezTo>
                      <a:close/>
                      <a:moveTo>
                        <a:pt x="3404" y="2030"/>
                      </a:moveTo>
                      <a:lnTo>
                        <a:pt x="3599" y="2079"/>
                      </a:lnTo>
                      <a:lnTo>
                        <a:pt x="3745" y="2225"/>
                      </a:lnTo>
                      <a:lnTo>
                        <a:pt x="3501" y="2225"/>
                      </a:lnTo>
                      <a:lnTo>
                        <a:pt x="3404" y="2030"/>
                      </a:lnTo>
                      <a:close/>
                      <a:moveTo>
                        <a:pt x="1365" y="0"/>
                      </a:moveTo>
                      <a:cubicBezTo>
                        <a:pt x="1314" y="0"/>
                        <a:pt x="1262" y="10"/>
                        <a:pt x="1210" y="31"/>
                      </a:cubicBezTo>
                      <a:cubicBezTo>
                        <a:pt x="1112" y="80"/>
                        <a:pt x="1112" y="226"/>
                        <a:pt x="1210" y="226"/>
                      </a:cubicBezTo>
                      <a:cubicBezTo>
                        <a:pt x="1161" y="323"/>
                        <a:pt x="1161" y="421"/>
                        <a:pt x="1210" y="518"/>
                      </a:cubicBezTo>
                      <a:cubicBezTo>
                        <a:pt x="1015" y="518"/>
                        <a:pt x="820" y="323"/>
                        <a:pt x="771" y="128"/>
                      </a:cubicBezTo>
                      <a:cubicBezTo>
                        <a:pt x="771" y="80"/>
                        <a:pt x="735" y="55"/>
                        <a:pt x="698" y="55"/>
                      </a:cubicBezTo>
                      <a:cubicBezTo>
                        <a:pt x="661" y="55"/>
                        <a:pt x="625" y="80"/>
                        <a:pt x="625" y="128"/>
                      </a:cubicBezTo>
                      <a:cubicBezTo>
                        <a:pt x="576" y="226"/>
                        <a:pt x="576" y="323"/>
                        <a:pt x="625" y="470"/>
                      </a:cubicBezTo>
                      <a:cubicBezTo>
                        <a:pt x="479" y="372"/>
                        <a:pt x="284" y="323"/>
                        <a:pt x="137" y="323"/>
                      </a:cubicBezTo>
                      <a:cubicBezTo>
                        <a:pt x="119" y="314"/>
                        <a:pt x="103" y="310"/>
                        <a:pt x="89" y="310"/>
                      </a:cubicBezTo>
                      <a:cubicBezTo>
                        <a:pt x="25" y="310"/>
                        <a:pt x="0" y="390"/>
                        <a:pt x="40" y="470"/>
                      </a:cubicBezTo>
                      <a:cubicBezTo>
                        <a:pt x="381" y="713"/>
                        <a:pt x="722" y="908"/>
                        <a:pt x="1161" y="1055"/>
                      </a:cubicBezTo>
                      <a:cubicBezTo>
                        <a:pt x="1185" y="1071"/>
                        <a:pt x="1209" y="1078"/>
                        <a:pt x="1232" y="1078"/>
                      </a:cubicBezTo>
                      <a:cubicBezTo>
                        <a:pt x="1346" y="1078"/>
                        <a:pt x="1422" y="901"/>
                        <a:pt x="1259" y="860"/>
                      </a:cubicBezTo>
                      <a:cubicBezTo>
                        <a:pt x="1307" y="811"/>
                        <a:pt x="1356" y="762"/>
                        <a:pt x="1356" y="713"/>
                      </a:cubicBezTo>
                      <a:lnTo>
                        <a:pt x="1503" y="713"/>
                      </a:lnTo>
                      <a:cubicBezTo>
                        <a:pt x="1600" y="713"/>
                        <a:pt x="1698" y="665"/>
                        <a:pt x="1746" y="567"/>
                      </a:cubicBezTo>
                      <a:cubicBezTo>
                        <a:pt x="1795" y="616"/>
                        <a:pt x="1844" y="713"/>
                        <a:pt x="1941" y="811"/>
                      </a:cubicBezTo>
                      <a:cubicBezTo>
                        <a:pt x="1966" y="835"/>
                        <a:pt x="2002" y="848"/>
                        <a:pt x="2039" y="848"/>
                      </a:cubicBezTo>
                      <a:cubicBezTo>
                        <a:pt x="2075" y="848"/>
                        <a:pt x="2112" y="835"/>
                        <a:pt x="2136" y="811"/>
                      </a:cubicBezTo>
                      <a:cubicBezTo>
                        <a:pt x="2331" y="811"/>
                        <a:pt x="2526" y="908"/>
                        <a:pt x="2721" y="957"/>
                      </a:cubicBezTo>
                      <a:cubicBezTo>
                        <a:pt x="2721" y="1055"/>
                        <a:pt x="2673" y="1152"/>
                        <a:pt x="2673" y="1250"/>
                      </a:cubicBezTo>
                      <a:cubicBezTo>
                        <a:pt x="2673" y="1321"/>
                        <a:pt x="2751" y="1366"/>
                        <a:pt x="2812" y="1366"/>
                      </a:cubicBezTo>
                      <a:cubicBezTo>
                        <a:pt x="2835" y="1366"/>
                        <a:pt x="2855" y="1360"/>
                        <a:pt x="2868" y="1347"/>
                      </a:cubicBezTo>
                      <a:lnTo>
                        <a:pt x="2868" y="1396"/>
                      </a:lnTo>
                      <a:cubicBezTo>
                        <a:pt x="2855" y="1384"/>
                        <a:pt x="2834" y="1378"/>
                        <a:pt x="2810" y="1378"/>
                      </a:cubicBezTo>
                      <a:cubicBezTo>
                        <a:pt x="2737" y="1378"/>
                        <a:pt x="2636" y="1433"/>
                        <a:pt x="2673" y="1542"/>
                      </a:cubicBezTo>
                      <a:cubicBezTo>
                        <a:pt x="2673" y="1640"/>
                        <a:pt x="2721" y="1689"/>
                        <a:pt x="2770" y="1786"/>
                      </a:cubicBezTo>
                      <a:cubicBezTo>
                        <a:pt x="2721" y="1737"/>
                        <a:pt x="2673" y="1737"/>
                        <a:pt x="2673" y="1689"/>
                      </a:cubicBezTo>
                      <a:cubicBezTo>
                        <a:pt x="2644" y="1674"/>
                        <a:pt x="2620" y="1668"/>
                        <a:pt x="2600" y="1668"/>
                      </a:cubicBezTo>
                      <a:cubicBezTo>
                        <a:pt x="2551" y="1668"/>
                        <a:pt x="2526" y="1703"/>
                        <a:pt x="2526" y="1737"/>
                      </a:cubicBezTo>
                      <a:cubicBezTo>
                        <a:pt x="2445" y="1982"/>
                        <a:pt x="2637" y="2091"/>
                        <a:pt x="2845" y="2091"/>
                      </a:cubicBezTo>
                      <a:cubicBezTo>
                        <a:pt x="2885" y="2091"/>
                        <a:pt x="2926" y="2087"/>
                        <a:pt x="2965" y="2079"/>
                      </a:cubicBezTo>
                      <a:cubicBezTo>
                        <a:pt x="3063" y="2225"/>
                        <a:pt x="3160" y="2322"/>
                        <a:pt x="3258" y="2469"/>
                      </a:cubicBezTo>
                      <a:cubicBezTo>
                        <a:pt x="3282" y="2493"/>
                        <a:pt x="3319" y="2505"/>
                        <a:pt x="3355" y="2505"/>
                      </a:cubicBezTo>
                      <a:cubicBezTo>
                        <a:pt x="3392" y="2505"/>
                        <a:pt x="3428" y="2493"/>
                        <a:pt x="3453" y="2469"/>
                      </a:cubicBezTo>
                      <a:lnTo>
                        <a:pt x="3696" y="2469"/>
                      </a:lnTo>
                      <a:cubicBezTo>
                        <a:pt x="3794" y="2469"/>
                        <a:pt x="3843" y="2322"/>
                        <a:pt x="3794" y="2274"/>
                      </a:cubicBezTo>
                      <a:lnTo>
                        <a:pt x="3794" y="2274"/>
                      </a:lnTo>
                      <a:cubicBezTo>
                        <a:pt x="3989" y="2469"/>
                        <a:pt x="4233" y="2664"/>
                        <a:pt x="4525" y="2712"/>
                      </a:cubicBezTo>
                      <a:cubicBezTo>
                        <a:pt x="4574" y="2712"/>
                        <a:pt x="4623" y="2615"/>
                        <a:pt x="4623" y="2566"/>
                      </a:cubicBezTo>
                      <a:cubicBezTo>
                        <a:pt x="4477" y="2371"/>
                        <a:pt x="4282" y="2176"/>
                        <a:pt x="4038" y="2127"/>
                      </a:cubicBezTo>
                      <a:cubicBezTo>
                        <a:pt x="4038" y="2079"/>
                        <a:pt x="4038" y="2030"/>
                        <a:pt x="3989" y="1981"/>
                      </a:cubicBezTo>
                      <a:lnTo>
                        <a:pt x="3745" y="1932"/>
                      </a:lnTo>
                      <a:cubicBezTo>
                        <a:pt x="4233" y="1932"/>
                        <a:pt x="4720" y="1981"/>
                        <a:pt x="5159" y="2030"/>
                      </a:cubicBezTo>
                      <a:lnTo>
                        <a:pt x="5305" y="2127"/>
                      </a:lnTo>
                      <a:lnTo>
                        <a:pt x="5403" y="2127"/>
                      </a:lnTo>
                      <a:lnTo>
                        <a:pt x="5842" y="2176"/>
                      </a:lnTo>
                      <a:cubicBezTo>
                        <a:pt x="5939" y="2176"/>
                        <a:pt x="6037" y="2079"/>
                        <a:pt x="5939" y="2030"/>
                      </a:cubicBezTo>
                      <a:cubicBezTo>
                        <a:pt x="5500" y="1786"/>
                        <a:pt x="4964" y="1640"/>
                        <a:pt x="4477" y="1640"/>
                      </a:cubicBezTo>
                      <a:cubicBezTo>
                        <a:pt x="4379" y="1591"/>
                        <a:pt x="4330" y="1494"/>
                        <a:pt x="4282" y="1445"/>
                      </a:cubicBezTo>
                      <a:cubicBezTo>
                        <a:pt x="3648" y="957"/>
                        <a:pt x="2916" y="616"/>
                        <a:pt x="2088" y="518"/>
                      </a:cubicBezTo>
                      <a:cubicBezTo>
                        <a:pt x="1990" y="421"/>
                        <a:pt x="1893" y="372"/>
                        <a:pt x="1795" y="323"/>
                      </a:cubicBezTo>
                      <a:cubicBezTo>
                        <a:pt x="1718" y="132"/>
                        <a:pt x="1551" y="0"/>
                        <a:pt x="1365" y="0"/>
                      </a:cubicBezTo>
                      <a:close/>
                    </a:path>
                  </a:pathLst>
                </a:custGeom>
                <a:solidFill>
                  <a:srgbClr val="FF73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 name="Google Shape;284;p28"/>
                <p:cNvSpPr/>
                <p:nvPr/>
              </p:nvSpPr>
              <p:spPr>
                <a:xfrm>
                  <a:off x="2067386" y="2850503"/>
                  <a:ext cx="17994" cy="10084"/>
                </a:xfrm>
                <a:custGeom>
                  <a:rect b="b" l="l" r="r" t="t"/>
                  <a:pathLst>
                    <a:path extrusionOk="0" h="458" w="817">
                      <a:moveTo>
                        <a:pt x="174" y="1"/>
                      </a:moveTo>
                      <a:cubicBezTo>
                        <a:pt x="149" y="1"/>
                        <a:pt x="125" y="3"/>
                        <a:pt x="98" y="9"/>
                      </a:cubicBezTo>
                      <a:cubicBezTo>
                        <a:pt x="50" y="9"/>
                        <a:pt x="1" y="57"/>
                        <a:pt x="1" y="155"/>
                      </a:cubicBezTo>
                      <a:cubicBezTo>
                        <a:pt x="147" y="399"/>
                        <a:pt x="391" y="350"/>
                        <a:pt x="635" y="447"/>
                      </a:cubicBezTo>
                      <a:cubicBezTo>
                        <a:pt x="648" y="454"/>
                        <a:pt x="662" y="457"/>
                        <a:pt x="675" y="457"/>
                      </a:cubicBezTo>
                      <a:cubicBezTo>
                        <a:pt x="756" y="457"/>
                        <a:pt x="816" y="343"/>
                        <a:pt x="732" y="301"/>
                      </a:cubicBezTo>
                      <a:cubicBezTo>
                        <a:pt x="515" y="170"/>
                        <a:pt x="375" y="1"/>
                        <a:pt x="174" y="1"/>
                      </a:cubicBezTo>
                      <a:close/>
                    </a:path>
                  </a:pathLst>
                </a:custGeom>
                <a:solidFill>
                  <a:srgbClr val="FF73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 name="Google Shape;285;p28"/>
                <p:cNvSpPr/>
                <p:nvPr/>
              </p:nvSpPr>
              <p:spPr>
                <a:xfrm>
                  <a:off x="2019063" y="2818753"/>
                  <a:ext cx="28787" cy="12704"/>
                </a:xfrm>
                <a:custGeom>
                  <a:rect b="b" l="l" r="r" t="t"/>
                  <a:pathLst>
                    <a:path extrusionOk="0" h="577" w="1307">
                      <a:moveTo>
                        <a:pt x="684" y="0"/>
                      </a:moveTo>
                      <a:cubicBezTo>
                        <a:pt x="586" y="0"/>
                        <a:pt x="489" y="12"/>
                        <a:pt x="391" y="37"/>
                      </a:cubicBezTo>
                      <a:cubicBezTo>
                        <a:pt x="373" y="28"/>
                        <a:pt x="357" y="24"/>
                        <a:pt x="342" y="24"/>
                      </a:cubicBezTo>
                      <a:cubicBezTo>
                        <a:pt x="277" y="24"/>
                        <a:pt x="245" y="103"/>
                        <a:pt x="245" y="183"/>
                      </a:cubicBezTo>
                      <a:cubicBezTo>
                        <a:pt x="196" y="134"/>
                        <a:pt x="147" y="85"/>
                        <a:pt x="98" y="85"/>
                      </a:cubicBezTo>
                      <a:cubicBezTo>
                        <a:pt x="50" y="85"/>
                        <a:pt x="1" y="134"/>
                        <a:pt x="1" y="183"/>
                      </a:cubicBezTo>
                      <a:cubicBezTo>
                        <a:pt x="134" y="481"/>
                        <a:pt x="491" y="577"/>
                        <a:pt x="814" y="577"/>
                      </a:cubicBezTo>
                      <a:cubicBezTo>
                        <a:pt x="966" y="577"/>
                        <a:pt x="1111" y="555"/>
                        <a:pt x="1220" y="524"/>
                      </a:cubicBezTo>
                      <a:cubicBezTo>
                        <a:pt x="1307" y="481"/>
                        <a:pt x="1278" y="321"/>
                        <a:pt x="1201" y="321"/>
                      </a:cubicBezTo>
                      <a:cubicBezTo>
                        <a:pt x="1192" y="321"/>
                        <a:pt x="1182" y="324"/>
                        <a:pt x="1171" y="329"/>
                      </a:cubicBezTo>
                      <a:cubicBezTo>
                        <a:pt x="1074" y="354"/>
                        <a:pt x="964" y="366"/>
                        <a:pt x="854" y="366"/>
                      </a:cubicBezTo>
                      <a:cubicBezTo>
                        <a:pt x="745" y="366"/>
                        <a:pt x="635" y="354"/>
                        <a:pt x="537" y="329"/>
                      </a:cubicBezTo>
                      <a:lnTo>
                        <a:pt x="489" y="280"/>
                      </a:lnTo>
                      <a:cubicBezTo>
                        <a:pt x="635" y="280"/>
                        <a:pt x="830" y="280"/>
                        <a:pt x="976" y="232"/>
                      </a:cubicBezTo>
                      <a:cubicBezTo>
                        <a:pt x="1025" y="183"/>
                        <a:pt x="1025" y="85"/>
                        <a:pt x="976" y="37"/>
                      </a:cubicBezTo>
                      <a:cubicBezTo>
                        <a:pt x="879" y="12"/>
                        <a:pt x="781" y="0"/>
                        <a:pt x="684" y="0"/>
                      </a:cubicBezTo>
                      <a:close/>
                    </a:path>
                  </a:pathLst>
                </a:custGeom>
                <a:solidFill>
                  <a:srgbClr val="FF73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 name="Google Shape;286;p28"/>
                <p:cNvSpPr/>
                <p:nvPr/>
              </p:nvSpPr>
              <p:spPr>
                <a:xfrm>
                  <a:off x="2126853" y="2850547"/>
                  <a:ext cx="19822" cy="15985"/>
                </a:xfrm>
                <a:custGeom>
                  <a:rect b="b" l="l" r="r" t="t"/>
                  <a:pathLst>
                    <a:path extrusionOk="0" h="726" w="900">
                      <a:moveTo>
                        <a:pt x="140" y="0"/>
                      </a:moveTo>
                      <a:cubicBezTo>
                        <a:pt x="24" y="0"/>
                        <a:pt x="0" y="202"/>
                        <a:pt x="178" y="202"/>
                      </a:cubicBezTo>
                      <a:cubicBezTo>
                        <a:pt x="421" y="202"/>
                        <a:pt x="568" y="445"/>
                        <a:pt x="616" y="689"/>
                      </a:cubicBezTo>
                      <a:cubicBezTo>
                        <a:pt x="641" y="714"/>
                        <a:pt x="677" y="726"/>
                        <a:pt x="708" y="726"/>
                      </a:cubicBezTo>
                      <a:cubicBezTo>
                        <a:pt x="738" y="726"/>
                        <a:pt x="763" y="714"/>
                        <a:pt x="763" y="689"/>
                      </a:cubicBezTo>
                      <a:cubicBezTo>
                        <a:pt x="899" y="324"/>
                        <a:pt x="567" y="2"/>
                        <a:pt x="244" y="2"/>
                      </a:cubicBezTo>
                      <a:cubicBezTo>
                        <a:pt x="222" y="2"/>
                        <a:pt x="199" y="3"/>
                        <a:pt x="178" y="7"/>
                      </a:cubicBezTo>
                      <a:cubicBezTo>
                        <a:pt x="164" y="2"/>
                        <a:pt x="152" y="0"/>
                        <a:pt x="140" y="0"/>
                      </a:cubicBezTo>
                      <a:close/>
                    </a:path>
                  </a:pathLst>
                </a:custGeom>
                <a:solidFill>
                  <a:srgbClr val="FF73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 name="Google Shape;287;p28"/>
                <p:cNvSpPr/>
                <p:nvPr/>
              </p:nvSpPr>
              <p:spPr>
                <a:xfrm>
                  <a:off x="2182290" y="2867852"/>
                  <a:ext cx="29029" cy="17196"/>
                </a:xfrm>
                <a:custGeom>
                  <a:rect b="b" l="l" r="r" t="t"/>
                  <a:pathLst>
                    <a:path extrusionOk="0" h="781" w="1318">
                      <a:moveTo>
                        <a:pt x="98" y="1"/>
                      </a:moveTo>
                      <a:cubicBezTo>
                        <a:pt x="1" y="1"/>
                        <a:pt x="1" y="196"/>
                        <a:pt x="98" y="196"/>
                      </a:cubicBezTo>
                      <a:cubicBezTo>
                        <a:pt x="488" y="293"/>
                        <a:pt x="830" y="488"/>
                        <a:pt x="1122" y="781"/>
                      </a:cubicBezTo>
                      <a:cubicBezTo>
                        <a:pt x="1220" y="781"/>
                        <a:pt x="1317" y="781"/>
                        <a:pt x="1268" y="683"/>
                      </a:cubicBezTo>
                      <a:cubicBezTo>
                        <a:pt x="1122" y="196"/>
                        <a:pt x="537" y="49"/>
                        <a:pt x="98" y="1"/>
                      </a:cubicBezTo>
                      <a:close/>
                    </a:path>
                  </a:pathLst>
                </a:custGeom>
                <a:solidFill>
                  <a:srgbClr val="FF73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 name="Google Shape;288;p28"/>
                <p:cNvSpPr/>
                <p:nvPr/>
              </p:nvSpPr>
              <p:spPr>
                <a:xfrm>
                  <a:off x="2247176" y="2893393"/>
                  <a:ext cx="48962" cy="12198"/>
                </a:xfrm>
                <a:custGeom>
                  <a:rect b="b" l="l" r="r" t="t"/>
                  <a:pathLst>
                    <a:path extrusionOk="0" h="554" w="2223">
                      <a:moveTo>
                        <a:pt x="166" y="1"/>
                      </a:moveTo>
                      <a:cubicBezTo>
                        <a:pt x="55" y="1"/>
                        <a:pt x="0" y="115"/>
                        <a:pt x="126" y="157"/>
                      </a:cubicBezTo>
                      <a:lnTo>
                        <a:pt x="175" y="206"/>
                      </a:lnTo>
                      <a:cubicBezTo>
                        <a:pt x="29" y="206"/>
                        <a:pt x="29" y="450"/>
                        <a:pt x="175" y="450"/>
                      </a:cubicBezTo>
                      <a:cubicBezTo>
                        <a:pt x="297" y="474"/>
                        <a:pt x="407" y="486"/>
                        <a:pt x="516" y="486"/>
                      </a:cubicBezTo>
                      <a:cubicBezTo>
                        <a:pt x="626" y="486"/>
                        <a:pt x="736" y="474"/>
                        <a:pt x="858" y="450"/>
                      </a:cubicBezTo>
                      <a:cubicBezTo>
                        <a:pt x="1061" y="517"/>
                        <a:pt x="1265" y="554"/>
                        <a:pt x="1464" y="554"/>
                      </a:cubicBezTo>
                      <a:cubicBezTo>
                        <a:pt x="1693" y="554"/>
                        <a:pt x="1916" y="505"/>
                        <a:pt x="2125" y="401"/>
                      </a:cubicBezTo>
                      <a:cubicBezTo>
                        <a:pt x="2223" y="352"/>
                        <a:pt x="2174" y="206"/>
                        <a:pt x="2077" y="206"/>
                      </a:cubicBezTo>
                      <a:cubicBezTo>
                        <a:pt x="1964" y="214"/>
                        <a:pt x="1852" y="219"/>
                        <a:pt x="1740" y="219"/>
                      </a:cubicBezTo>
                      <a:cubicBezTo>
                        <a:pt x="1220" y="219"/>
                        <a:pt x="705" y="131"/>
                        <a:pt x="224" y="11"/>
                      </a:cubicBezTo>
                      <a:cubicBezTo>
                        <a:pt x="203" y="4"/>
                        <a:pt x="184" y="1"/>
                        <a:pt x="166" y="1"/>
                      </a:cubicBezTo>
                      <a:close/>
                    </a:path>
                  </a:pathLst>
                </a:custGeom>
                <a:solidFill>
                  <a:srgbClr val="FF73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 name="Google Shape;289;p28"/>
                <p:cNvSpPr/>
                <p:nvPr/>
              </p:nvSpPr>
              <p:spPr>
                <a:xfrm>
                  <a:off x="2297194" y="2912130"/>
                  <a:ext cx="38676" cy="22040"/>
                </a:xfrm>
                <a:custGeom>
                  <a:rect b="b" l="l" r="r" t="t"/>
                  <a:pathLst>
                    <a:path extrusionOk="0" h="1001" w="1756">
                      <a:moveTo>
                        <a:pt x="701" y="1"/>
                      </a:moveTo>
                      <a:cubicBezTo>
                        <a:pt x="683" y="1"/>
                        <a:pt x="659" y="13"/>
                        <a:pt x="634" y="37"/>
                      </a:cubicBezTo>
                      <a:cubicBezTo>
                        <a:pt x="586" y="37"/>
                        <a:pt x="586" y="135"/>
                        <a:pt x="634" y="184"/>
                      </a:cubicBezTo>
                      <a:lnTo>
                        <a:pt x="878" y="330"/>
                      </a:lnTo>
                      <a:lnTo>
                        <a:pt x="1024" y="525"/>
                      </a:lnTo>
                      <a:lnTo>
                        <a:pt x="1024" y="574"/>
                      </a:lnTo>
                      <a:cubicBezTo>
                        <a:pt x="1073" y="622"/>
                        <a:pt x="1122" y="671"/>
                        <a:pt x="1219" y="720"/>
                      </a:cubicBezTo>
                      <a:lnTo>
                        <a:pt x="732" y="720"/>
                      </a:lnTo>
                      <a:cubicBezTo>
                        <a:pt x="845" y="607"/>
                        <a:pt x="754" y="493"/>
                        <a:pt x="639" y="493"/>
                      </a:cubicBezTo>
                      <a:cubicBezTo>
                        <a:pt x="605" y="493"/>
                        <a:pt x="570" y="503"/>
                        <a:pt x="537" y="525"/>
                      </a:cubicBezTo>
                      <a:cubicBezTo>
                        <a:pt x="488" y="574"/>
                        <a:pt x="439" y="671"/>
                        <a:pt x="342" y="769"/>
                      </a:cubicBezTo>
                      <a:cubicBezTo>
                        <a:pt x="244" y="769"/>
                        <a:pt x="147" y="769"/>
                        <a:pt x="98" y="817"/>
                      </a:cubicBezTo>
                      <a:cubicBezTo>
                        <a:pt x="1" y="817"/>
                        <a:pt x="1" y="915"/>
                        <a:pt x="98" y="964"/>
                      </a:cubicBezTo>
                      <a:cubicBezTo>
                        <a:pt x="293" y="988"/>
                        <a:pt x="500" y="1000"/>
                        <a:pt x="714" y="1000"/>
                      </a:cubicBezTo>
                      <a:cubicBezTo>
                        <a:pt x="927" y="1000"/>
                        <a:pt x="1146" y="988"/>
                        <a:pt x="1366" y="964"/>
                      </a:cubicBezTo>
                      <a:cubicBezTo>
                        <a:pt x="1463" y="964"/>
                        <a:pt x="1561" y="915"/>
                        <a:pt x="1512" y="817"/>
                      </a:cubicBezTo>
                      <a:cubicBezTo>
                        <a:pt x="1658" y="817"/>
                        <a:pt x="1756" y="720"/>
                        <a:pt x="1756" y="622"/>
                      </a:cubicBezTo>
                      <a:cubicBezTo>
                        <a:pt x="1756" y="525"/>
                        <a:pt x="1707" y="427"/>
                        <a:pt x="1658" y="379"/>
                      </a:cubicBezTo>
                      <a:cubicBezTo>
                        <a:pt x="1609" y="281"/>
                        <a:pt x="1561" y="184"/>
                        <a:pt x="1463" y="135"/>
                      </a:cubicBezTo>
                      <a:cubicBezTo>
                        <a:pt x="1402" y="74"/>
                        <a:pt x="1332" y="47"/>
                        <a:pt x="1264" y="47"/>
                      </a:cubicBezTo>
                      <a:cubicBezTo>
                        <a:pt x="1171" y="47"/>
                        <a:pt x="1081" y="99"/>
                        <a:pt x="1024" y="184"/>
                      </a:cubicBezTo>
                      <a:lnTo>
                        <a:pt x="781" y="37"/>
                      </a:lnTo>
                      <a:lnTo>
                        <a:pt x="732" y="37"/>
                      </a:lnTo>
                      <a:cubicBezTo>
                        <a:pt x="732" y="13"/>
                        <a:pt x="720" y="1"/>
                        <a:pt x="701" y="1"/>
                      </a:cubicBezTo>
                      <a:close/>
                    </a:path>
                  </a:pathLst>
                </a:custGeom>
                <a:solidFill>
                  <a:srgbClr val="FF73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 name="Google Shape;290;p28"/>
                <p:cNvSpPr/>
                <p:nvPr/>
              </p:nvSpPr>
              <p:spPr>
                <a:xfrm>
                  <a:off x="2271910" y="2911183"/>
                  <a:ext cx="29602" cy="11537"/>
                </a:xfrm>
                <a:custGeom>
                  <a:rect b="b" l="l" r="r" t="t"/>
                  <a:pathLst>
                    <a:path extrusionOk="0" h="524" w="1344">
                      <a:moveTo>
                        <a:pt x="152" y="0"/>
                      </a:moveTo>
                      <a:cubicBezTo>
                        <a:pt x="71" y="0"/>
                        <a:pt x="0" y="113"/>
                        <a:pt x="76" y="227"/>
                      </a:cubicBezTo>
                      <a:cubicBezTo>
                        <a:pt x="265" y="416"/>
                        <a:pt x="555" y="523"/>
                        <a:pt x="843" y="523"/>
                      </a:cubicBezTo>
                      <a:cubicBezTo>
                        <a:pt x="1000" y="523"/>
                        <a:pt x="1157" y="491"/>
                        <a:pt x="1295" y="422"/>
                      </a:cubicBezTo>
                      <a:cubicBezTo>
                        <a:pt x="1344" y="373"/>
                        <a:pt x="1344" y="275"/>
                        <a:pt x="1295" y="275"/>
                      </a:cubicBezTo>
                      <a:cubicBezTo>
                        <a:pt x="1228" y="284"/>
                        <a:pt x="1161" y="288"/>
                        <a:pt x="1095" y="288"/>
                      </a:cubicBezTo>
                      <a:cubicBezTo>
                        <a:pt x="774" y="288"/>
                        <a:pt x="465" y="193"/>
                        <a:pt x="222" y="32"/>
                      </a:cubicBezTo>
                      <a:cubicBezTo>
                        <a:pt x="200" y="10"/>
                        <a:pt x="176" y="0"/>
                        <a:pt x="152" y="0"/>
                      </a:cubicBezTo>
                      <a:close/>
                    </a:path>
                  </a:pathLst>
                </a:custGeom>
                <a:solidFill>
                  <a:srgbClr val="FF73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91" name="Google Shape;291;p28"/>
              <p:cNvGrpSpPr/>
              <p:nvPr/>
            </p:nvGrpSpPr>
            <p:grpSpPr>
              <a:xfrm>
                <a:off x="1927791" y="2911045"/>
                <a:ext cx="387684" cy="337771"/>
                <a:chOff x="1927791" y="2911447"/>
                <a:chExt cx="387684" cy="337771"/>
              </a:xfrm>
            </p:grpSpPr>
            <p:sp>
              <p:nvSpPr>
                <p:cNvPr id="292" name="Google Shape;292;p28"/>
                <p:cNvSpPr/>
                <p:nvPr/>
              </p:nvSpPr>
              <p:spPr>
                <a:xfrm>
                  <a:off x="2159736" y="2939233"/>
                  <a:ext cx="16144" cy="15588"/>
                </a:xfrm>
                <a:custGeom>
                  <a:rect b="b" l="l" r="r" t="t"/>
                  <a:pathLst>
                    <a:path extrusionOk="0" h="708" w="733">
                      <a:moveTo>
                        <a:pt x="318" y="1"/>
                      </a:moveTo>
                      <a:cubicBezTo>
                        <a:pt x="184" y="1"/>
                        <a:pt x="50" y="74"/>
                        <a:pt x="1" y="220"/>
                      </a:cubicBezTo>
                      <a:lnTo>
                        <a:pt x="1" y="269"/>
                      </a:lnTo>
                      <a:cubicBezTo>
                        <a:pt x="1" y="464"/>
                        <a:pt x="98" y="659"/>
                        <a:pt x="245" y="708"/>
                      </a:cubicBezTo>
                      <a:lnTo>
                        <a:pt x="440" y="708"/>
                      </a:lnTo>
                      <a:cubicBezTo>
                        <a:pt x="586" y="659"/>
                        <a:pt x="732" y="464"/>
                        <a:pt x="683" y="269"/>
                      </a:cubicBezTo>
                      <a:lnTo>
                        <a:pt x="635" y="220"/>
                      </a:lnTo>
                      <a:cubicBezTo>
                        <a:pt x="586" y="74"/>
                        <a:pt x="452" y="1"/>
                        <a:pt x="318" y="1"/>
                      </a:cubicBezTo>
                      <a:close/>
                    </a:path>
                  </a:pathLst>
                </a:custGeom>
                <a:solidFill>
                  <a:srgbClr val="FF73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 name="Google Shape;293;p28"/>
                <p:cNvSpPr/>
                <p:nvPr/>
              </p:nvSpPr>
              <p:spPr>
                <a:xfrm>
                  <a:off x="2230987" y="2958586"/>
                  <a:ext cx="25417" cy="47778"/>
                </a:xfrm>
                <a:custGeom>
                  <a:rect b="b" l="l" r="r" t="t"/>
                  <a:pathLst>
                    <a:path extrusionOk="0" h="2170" w="1154">
                      <a:moveTo>
                        <a:pt x="175" y="0"/>
                      </a:moveTo>
                      <a:cubicBezTo>
                        <a:pt x="93" y="0"/>
                        <a:pt x="1" y="75"/>
                        <a:pt x="32" y="170"/>
                      </a:cubicBezTo>
                      <a:cubicBezTo>
                        <a:pt x="130" y="463"/>
                        <a:pt x="228" y="755"/>
                        <a:pt x="374" y="999"/>
                      </a:cubicBezTo>
                      <a:cubicBezTo>
                        <a:pt x="520" y="1340"/>
                        <a:pt x="666" y="1730"/>
                        <a:pt x="813" y="2072"/>
                      </a:cubicBezTo>
                      <a:cubicBezTo>
                        <a:pt x="813" y="2120"/>
                        <a:pt x="861" y="2169"/>
                        <a:pt x="959" y="2169"/>
                      </a:cubicBezTo>
                      <a:cubicBezTo>
                        <a:pt x="1056" y="2169"/>
                        <a:pt x="1154" y="2120"/>
                        <a:pt x="1105" y="2023"/>
                      </a:cubicBezTo>
                      <a:cubicBezTo>
                        <a:pt x="959" y="1682"/>
                        <a:pt x="813" y="1340"/>
                        <a:pt x="666" y="999"/>
                      </a:cubicBezTo>
                      <a:cubicBezTo>
                        <a:pt x="569" y="658"/>
                        <a:pt x="423" y="365"/>
                        <a:pt x="276" y="73"/>
                      </a:cubicBezTo>
                      <a:cubicBezTo>
                        <a:pt x="259" y="22"/>
                        <a:pt x="219" y="0"/>
                        <a:pt x="175" y="0"/>
                      </a:cubicBezTo>
                      <a:close/>
                    </a:path>
                  </a:pathLst>
                </a:custGeom>
                <a:solidFill>
                  <a:srgbClr val="FF73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 name="Google Shape;294;p28"/>
                <p:cNvSpPr/>
                <p:nvPr/>
              </p:nvSpPr>
              <p:spPr>
                <a:xfrm>
                  <a:off x="2255523" y="2989961"/>
                  <a:ext cx="10990" cy="10238"/>
                </a:xfrm>
                <a:custGeom>
                  <a:rect b="b" l="l" r="r" t="t"/>
                  <a:pathLst>
                    <a:path extrusionOk="0" h="465" w="499">
                      <a:moveTo>
                        <a:pt x="396" y="1"/>
                      </a:moveTo>
                      <a:cubicBezTo>
                        <a:pt x="365" y="1"/>
                        <a:pt x="326" y="19"/>
                        <a:pt x="284" y="62"/>
                      </a:cubicBezTo>
                      <a:cubicBezTo>
                        <a:pt x="186" y="110"/>
                        <a:pt x="89" y="257"/>
                        <a:pt x="40" y="354"/>
                      </a:cubicBezTo>
                      <a:cubicBezTo>
                        <a:pt x="0" y="394"/>
                        <a:pt x="57" y="465"/>
                        <a:pt x="105" y="465"/>
                      </a:cubicBezTo>
                      <a:cubicBezTo>
                        <a:pt x="117" y="465"/>
                        <a:pt x="128" y="461"/>
                        <a:pt x="137" y="452"/>
                      </a:cubicBezTo>
                      <a:cubicBezTo>
                        <a:pt x="235" y="403"/>
                        <a:pt x="381" y="305"/>
                        <a:pt x="430" y="208"/>
                      </a:cubicBezTo>
                      <a:cubicBezTo>
                        <a:pt x="499" y="104"/>
                        <a:pt x="470" y="1"/>
                        <a:pt x="396" y="1"/>
                      </a:cubicBezTo>
                      <a:close/>
                    </a:path>
                  </a:pathLst>
                </a:custGeom>
                <a:solidFill>
                  <a:srgbClr val="FF73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 name="Google Shape;295;p28"/>
                <p:cNvSpPr/>
                <p:nvPr/>
              </p:nvSpPr>
              <p:spPr>
                <a:xfrm>
                  <a:off x="2176167" y="2917414"/>
                  <a:ext cx="35725" cy="34898"/>
                </a:xfrm>
                <a:custGeom>
                  <a:rect b="b" l="l" r="r" t="t"/>
                  <a:pathLst>
                    <a:path extrusionOk="0" h="1585" w="1622">
                      <a:moveTo>
                        <a:pt x="99" y="1"/>
                      </a:moveTo>
                      <a:cubicBezTo>
                        <a:pt x="39" y="1"/>
                        <a:pt x="1" y="70"/>
                        <a:pt x="35" y="139"/>
                      </a:cubicBezTo>
                      <a:cubicBezTo>
                        <a:pt x="425" y="675"/>
                        <a:pt x="864" y="1163"/>
                        <a:pt x="1400" y="1553"/>
                      </a:cubicBezTo>
                      <a:cubicBezTo>
                        <a:pt x="1423" y="1575"/>
                        <a:pt x="1448" y="1585"/>
                        <a:pt x="1472" y="1585"/>
                      </a:cubicBezTo>
                      <a:cubicBezTo>
                        <a:pt x="1552" y="1585"/>
                        <a:pt x="1621" y="1481"/>
                        <a:pt x="1546" y="1406"/>
                      </a:cubicBezTo>
                      <a:cubicBezTo>
                        <a:pt x="1156" y="870"/>
                        <a:pt x="669" y="431"/>
                        <a:pt x="181" y="41"/>
                      </a:cubicBezTo>
                      <a:cubicBezTo>
                        <a:pt x="153" y="13"/>
                        <a:pt x="124" y="1"/>
                        <a:pt x="99" y="1"/>
                      </a:cubicBezTo>
                      <a:close/>
                    </a:path>
                  </a:pathLst>
                </a:custGeom>
                <a:solidFill>
                  <a:srgbClr val="FF73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 name="Google Shape;296;p28"/>
                <p:cNvSpPr/>
                <p:nvPr/>
              </p:nvSpPr>
              <p:spPr>
                <a:xfrm>
                  <a:off x="2193347" y="2911447"/>
                  <a:ext cx="41583" cy="38443"/>
                </a:xfrm>
                <a:custGeom>
                  <a:rect b="b" l="l" r="r" t="t"/>
                  <a:pathLst>
                    <a:path extrusionOk="0" h="1746" w="1888">
                      <a:moveTo>
                        <a:pt x="1156" y="507"/>
                      </a:moveTo>
                      <a:cubicBezTo>
                        <a:pt x="1108" y="605"/>
                        <a:pt x="1108" y="751"/>
                        <a:pt x="1156" y="897"/>
                      </a:cubicBezTo>
                      <a:cubicBezTo>
                        <a:pt x="1181" y="922"/>
                        <a:pt x="1205" y="934"/>
                        <a:pt x="1230" y="934"/>
                      </a:cubicBezTo>
                      <a:cubicBezTo>
                        <a:pt x="1254" y="934"/>
                        <a:pt x="1278" y="922"/>
                        <a:pt x="1303" y="897"/>
                      </a:cubicBezTo>
                      <a:lnTo>
                        <a:pt x="1303" y="897"/>
                      </a:lnTo>
                      <a:cubicBezTo>
                        <a:pt x="1303" y="995"/>
                        <a:pt x="1303" y="1092"/>
                        <a:pt x="1254" y="1141"/>
                      </a:cubicBezTo>
                      <a:cubicBezTo>
                        <a:pt x="1191" y="1235"/>
                        <a:pt x="1087" y="1289"/>
                        <a:pt x="996" y="1289"/>
                      </a:cubicBezTo>
                      <a:cubicBezTo>
                        <a:pt x="945" y="1289"/>
                        <a:pt x="898" y="1273"/>
                        <a:pt x="864" y="1239"/>
                      </a:cubicBezTo>
                      <a:lnTo>
                        <a:pt x="961" y="1239"/>
                      </a:lnTo>
                      <a:cubicBezTo>
                        <a:pt x="1069" y="1239"/>
                        <a:pt x="1097" y="1107"/>
                        <a:pt x="1047" y="1037"/>
                      </a:cubicBezTo>
                      <a:lnTo>
                        <a:pt x="1047" y="1037"/>
                      </a:lnTo>
                      <a:cubicBezTo>
                        <a:pt x="1117" y="1005"/>
                        <a:pt x="1168" y="908"/>
                        <a:pt x="1108" y="848"/>
                      </a:cubicBezTo>
                      <a:cubicBezTo>
                        <a:pt x="1010" y="702"/>
                        <a:pt x="961" y="605"/>
                        <a:pt x="913" y="507"/>
                      </a:cubicBezTo>
                      <a:close/>
                      <a:moveTo>
                        <a:pt x="427" y="1"/>
                      </a:moveTo>
                      <a:cubicBezTo>
                        <a:pt x="380" y="1"/>
                        <a:pt x="328" y="46"/>
                        <a:pt x="328" y="117"/>
                      </a:cubicBezTo>
                      <a:cubicBezTo>
                        <a:pt x="470" y="451"/>
                        <a:pt x="660" y="737"/>
                        <a:pt x="896" y="978"/>
                      </a:cubicBezTo>
                      <a:lnTo>
                        <a:pt x="896" y="978"/>
                      </a:lnTo>
                      <a:cubicBezTo>
                        <a:pt x="733" y="934"/>
                        <a:pt x="603" y="886"/>
                        <a:pt x="474" y="800"/>
                      </a:cubicBezTo>
                      <a:cubicBezTo>
                        <a:pt x="328" y="702"/>
                        <a:pt x="279" y="556"/>
                        <a:pt x="133" y="507"/>
                      </a:cubicBezTo>
                      <a:cubicBezTo>
                        <a:pt x="118" y="493"/>
                        <a:pt x="100" y="487"/>
                        <a:pt x="82" y="487"/>
                      </a:cubicBezTo>
                      <a:cubicBezTo>
                        <a:pt x="39" y="487"/>
                        <a:pt x="1" y="521"/>
                        <a:pt x="35" y="556"/>
                      </a:cubicBezTo>
                      <a:cubicBezTo>
                        <a:pt x="35" y="897"/>
                        <a:pt x="328" y="1092"/>
                        <a:pt x="620" y="1190"/>
                      </a:cubicBezTo>
                      <a:cubicBezTo>
                        <a:pt x="620" y="1377"/>
                        <a:pt x="780" y="1465"/>
                        <a:pt x="960" y="1465"/>
                      </a:cubicBezTo>
                      <a:cubicBezTo>
                        <a:pt x="1060" y="1465"/>
                        <a:pt x="1166" y="1437"/>
                        <a:pt x="1254" y="1385"/>
                      </a:cubicBezTo>
                      <a:cubicBezTo>
                        <a:pt x="1303" y="1336"/>
                        <a:pt x="1351" y="1287"/>
                        <a:pt x="1400" y="1190"/>
                      </a:cubicBezTo>
                      <a:cubicBezTo>
                        <a:pt x="1449" y="1385"/>
                        <a:pt x="1546" y="1580"/>
                        <a:pt x="1693" y="1726"/>
                      </a:cubicBezTo>
                      <a:cubicBezTo>
                        <a:pt x="1706" y="1739"/>
                        <a:pt x="1722" y="1745"/>
                        <a:pt x="1740" y="1745"/>
                      </a:cubicBezTo>
                      <a:cubicBezTo>
                        <a:pt x="1787" y="1745"/>
                        <a:pt x="1839" y="1700"/>
                        <a:pt x="1839" y="1629"/>
                      </a:cubicBezTo>
                      <a:cubicBezTo>
                        <a:pt x="1839" y="1434"/>
                        <a:pt x="1790" y="1239"/>
                        <a:pt x="1644" y="1044"/>
                      </a:cubicBezTo>
                      <a:cubicBezTo>
                        <a:pt x="1595" y="800"/>
                        <a:pt x="1498" y="605"/>
                        <a:pt x="1400" y="410"/>
                      </a:cubicBezTo>
                      <a:lnTo>
                        <a:pt x="1741" y="410"/>
                      </a:lnTo>
                      <a:cubicBezTo>
                        <a:pt x="1888" y="410"/>
                        <a:pt x="1888" y="215"/>
                        <a:pt x="1741" y="166"/>
                      </a:cubicBezTo>
                      <a:cubicBezTo>
                        <a:pt x="1400" y="166"/>
                        <a:pt x="1059" y="166"/>
                        <a:pt x="718" y="263"/>
                      </a:cubicBezTo>
                      <a:cubicBezTo>
                        <a:pt x="669" y="166"/>
                        <a:pt x="571" y="68"/>
                        <a:pt x="474" y="20"/>
                      </a:cubicBezTo>
                      <a:cubicBezTo>
                        <a:pt x="461" y="7"/>
                        <a:pt x="444" y="1"/>
                        <a:pt x="427" y="1"/>
                      </a:cubicBezTo>
                      <a:close/>
                    </a:path>
                  </a:pathLst>
                </a:custGeom>
                <a:solidFill>
                  <a:srgbClr val="FF73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 name="Google Shape;297;p28"/>
                <p:cNvSpPr/>
                <p:nvPr/>
              </p:nvSpPr>
              <p:spPr>
                <a:xfrm>
                  <a:off x="2250325" y="3054605"/>
                  <a:ext cx="40460" cy="89589"/>
                </a:xfrm>
                <a:custGeom>
                  <a:rect b="b" l="l" r="r" t="t"/>
                  <a:pathLst>
                    <a:path extrusionOk="0" h="4069" w="1837">
                      <a:moveTo>
                        <a:pt x="812" y="1270"/>
                      </a:moveTo>
                      <a:lnTo>
                        <a:pt x="812" y="1270"/>
                      </a:lnTo>
                      <a:cubicBezTo>
                        <a:pt x="861" y="1318"/>
                        <a:pt x="861" y="1367"/>
                        <a:pt x="861" y="1416"/>
                      </a:cubicBezTo>
                      <a:cubicBezTo>
                        <a:pt x="861" y="1416"/>
                        <a:pt x="812" y="1318"/>
                        <a:pt x="812" y="1270"/>
                      </a:cubicBezTo>
                      <a:close/>
                      <a:moveTo>
                        <a:pt x="172" y="0"/>
                      </a:moveTo>
                      <a:cubicBezTo>
                        <a:pt x="91" y="0"/>
                        <a:pt x="1" y="54"/>
                        <a:pt x="32" y="148"/>
                      </a:cubicBezTo>
                      <a:cubicBezTo>
                        <a:pt x="178" y="490"/>
                        <a:pt x="276" y="733"/>
                        <a:pt x="422" y="1075"/>
                      </a:cubicBezTo>
                      <a:cubicBezTo>
                        <a:pt x="471" y="1270"/>
                        <a:pt x="568" y="1611"/>
                        <a:pt x="763" y="1709"/>
                      </a:cubicBezTo>
                      <a:lnTo>
                        <a:pt x="861" y="1709"/>
                      </a:lnTo>
                      <a:cubicBezTo>
                        <a:pt x="1007" y="2489"/>
                        <a:pt x="1251" y="3317"/>
                        <a:pt x="1641" y="4049"/>
                      </a:cubicBezTo>
                      <a:cubicBezTo>
                        <a:pt x="1655" y="4063"/>
                        <a:pt x="1674" y="4069"/>
                        <a:pt x="1694" y="4069"/>
                      </a:cubicBezTo>
                      <a:cubicBezTo>
                        <a:pt x="1743" y="4069"/>
                        <a:pt x="1802" y="4034"/>
                        <a:pt x="1836" y="4000"/>
                      </a:cubicBezTo>
                      <a:cubicBezTo>
                        <a:pt x="1787" y="3464"/>
                        <a:pt x="1641" y="2927"/>
                        <a:pt x="1397" y="2391"/>
                      </a:cubicBezTo>
                      <a:lnTo>
                        <a:pt x="1397" y="2391"/>
                      </a:lnTo>
                      <a:cubicBezTo>
                        <a:pt x="1412" y="2405"/>
                        <a:pt x="1426" y="2411"/>
                        <a:pt x="1440" y="2411"/>
                      </a:cubicBezTo>
                      <a:cubicBezTo>
                        <a:pt x="1475" y="2411"/>
                        <a:pt x="1509" y="2377"/>
                        <a:pt x="1543" y="2342"/>
                      </a:cubicBezTo>
                      <a:cubicBezTo>
                        <a:pt x="1397" y="2099"/>
                        <a:pt x="1300" y="1855"/>
                        <a:pt x="1153" y="1611"/>
                      </a:cubicBezTo>
                      <a:cubicBezTo>
                        <a:pt x="1202" y="1514"/>
                        <a:pt x="1251" y="1367"/>
                        <a:pt x="1251" y="1270"/>
                      </a:cubicBezTo>
                      <a:cubicBezTo>
                        <a:pt x="1227" y="1221"/>
                        <a:pt x="1190" y="1197"/>
                        <a:pt x="1153" y="1197"/>
                      </a:cubicBezTo>
                      <a:cubicBezTo>
                        <a:pt x="1117" y="1197"/>
                        <a:pt x="1080" y="1221"/>
                        <a:pt x="1056" y="1270"/>
                      </a:cubicBezTo>
                      <a:cubicBezTo>
                        <a:pt x="1056" y="1270"/>
                        <a:pt x="1056" y="1318"/>
                        <a:pt x="1056" y="1367"/>
                      </a:cubicBezTo>
                      <a:lnTo>
                        <a:pt x="958" y="1221"/>
                      </a:lnTo>
                      <a:cubicBezTo>
                        <a:pt x="944" y="1207"/>
                        <a:pt x="926" y="1201"/>
                        <a:pt x="907" y="1201"/>
                      </a:cubicBezTo>
                      <a:cubicBezTo>
                        <a:pt x="861" y="1201"/>
                        <a:pt x="812" y="1235"/>
                        <a:pt x="812" y="1270"/>
                      </a:cubicBezTo>
                      <a:cubicBezTo>
                        <a:pt x="715" y="1123"/>
                        <a:pt x="666" y="977"/>
                        <a:pt x="617" y="831"/>
                      </a:cubicBezTo>
                      <a:cubicBezTo>
                        <a:pt x="520" y="587"/>
                        <a:pt x="373" y="295"/>
                        <a:pt x="276" y="51"/>
                      </a:cubicBezTo>
                      <a:cubicBezTo>
                        <a:pt x="259" y="16"/>
                        <a:pt x="217" y="0"/>
                        <a:pt x="172" y="0"/>
                      </a:cubicBezTo>
                      <a:close/>
                    </a:path>
                  </a:pathLst>
                </a:custGeom>
                <a:solidFill>
                  <a:srgbClr val="FF73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 name="Google Shape;298;p28"/>
                <p:cNvSpPr/>
                <p:nvPr/>
              </p:nvSpPr>
              <p:spPr>
                <a:xfrm>
                  <a:off x="2249951" y="3031993"/>
                  <a:ext cx="13832" cy="23933"/>
                </a:xfrm>
                <a:custGeom>
                  <a:rect b="b" l="l" r="r" t="t"/>
                  <a:pathLst>
                    <a:path extrusionOk="0" h="1087" w="628">
                      <a:moveTo>
                        <a:pt x="110" y="1"/>
                      </a:moveTo>
                      <a:cubicBezTo>
                        <a:pt x="56" y="1"/>
                        <a:pt x="0" y="42"/>
                        <a:pt x="0" y="103"/>
                      </a:cubicBezTo>
                      <a:cubicBezTo>
                        <a:pt x="49" y="395"/>
                        <a:pt x="147" y="688"/>
                        <a:pt x="244" y="980"/>
                      </a:cubicBezTo>
                      <a:cubicBezTo>
                        <a:pt x="263" y="1055"/>
                        <a:pt x="331" y="1087"/>
                        <a:pt x="400" y="1087"/>
                      </a:cubicBezTo>
                      <a:cubicBezTo>
                        <a:pt x="513" y="1087"/>
                        <a:pt x="627" y="1003"/>
                        <a:pt x="537" y="883"/>
                      </a:cubicBezTo>
                      <a:cubicBezTo>
                        <a:pt x="439" y="590"/>
                        <a:pt x="342" y="298"/>
                        <a:pt x="195" y="54"/>
                      </a:cubicBezTo>
                      <a:cubicBezTo>
                        <a:pt x="177" y="17"/>
                        <a:pt x="144" y="1"/>
                        <a:pt x="110" y="1"/>
                      </a:cubicBezTo>
                      <a:close/>
                    </a:path>
                  </a:pathLst>
                </a:custGeom>
                <a:solidFill>
                  <a:srgbClr val="FF73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 name="Google Shape;299;p28"/>
                <p:cNvSpPr/>
                <p:nvPr/>
              </p:nvSpPr>
              <p:spPr>
                <a:xfrm>
                  <a:off x="2212354" y="2952400"/>
                  <a:ext cx="35460" cy="60680"/>
                </a:xfrm>
                <a:custGeom>
                  <a:rect b="b" l="l" r="r" t="t"/>
                  <a:pathLst>
                    <a:path extrusionOk="0" h="2756" w="1610">
                      <a:moveTo>
                        <a:pt x="258" y="1"/>
                      </a:moveTo>
                      <a:cubicBezTo>
                        <a:pt x="156" y="1"/>
                        <a:pt x="78" y="104"/>
                        <a:pt x="147" y="207"/>
                      </a:cubicBezTo>
                      <a:cubicBezTo>
                        <a:pt x="147" y="256"/>
                        <a:pt x="196" y="305"/>
                        <a:pt x="245" y="354"/>
                      </a:cubicBezTo>
                      <a:lnTo>
                        <a:pt x="147" y="354"/>
                      </a:lnTo>
                      <a:cubicBezTo>
                        <a:pt x="50" y="354"/>
                        <a:pt x="1" y="451"/>
                        <a:pt x="50" y="549"/>
                      </a:cubicBezTo>
                      <a:cubicBezTo>
                        <a:pt x="196" y="695"/>
                        <a:pt x="391" y="792"/>
                        <a:pt x="586" y="841"/>
                      </a:cubicBezTo>
                      <a:cubicBezTo>
                        <a:pt x="537" y="1182"/>
                        <a:pt x="537" y="1573"/>
                        <a:pt x="635" y="1865"/>
                      </a:cubicBezTo>
                      <a:cubicBezTo>
                        <a:pt x="732" y="2206"/>
                        <a:pt x="878" y="2596"/>
                        <a:pt x="1171" y="2743"/>
                      </a:cubicBezTo>
                      <a:cubicBezTo>
                        <a:pt x="1189" y="2752"/>
                        <a:pt x="1207" y="2756"/>
                        <a:pt x="1224" y="2756"/>
                      </a:cubicBezTo>
                      <a:cubicBezTo>
                        <a:pt x="1299" y="2756"/>
                        <a:pt x="1357" y="2676"/>
                        <a:pt x="1317" y="2596"/>
                      </a:cubicBezTo>
                      <a:cubicBezTo>
                        <a:pt x="1220" y="2304"/>
                        <a:pt x="1074" y="2011"/>
                        <a:pt x="927" y="1768"/>
                      </a:cubicBezTo>
                      <a:cubicBezTo>
                        <a:pt x="878" y="1573"/>
                        <a:pt x="830" y="1377"/>
                        <a:pt x="781" y="1182"/>
                      </a:cubicBezTo>
                      <a:lnTo>
                        <a:pt x="781" y="1182"/>
                      </a:lnTo>
                      <a:cubicBezTo>
                        <a:pt x="878" y="1280"/>
                        <a:pt x="976" y="1377"/>
                        <a:pt x="1074" y="1524"/>
                      </a:cubicBezTo>
                      <a:cubicBezTo>
                        <a:pt x="1074" y="1524"/>
                        <a:pt x="1074" y="1573"/>
                        <a:pt x="1074" y="1573"/>
                      </a:cubicBezTo>
                      <a:cubicBezTo>
                        <a:pt x="1122" y="1914"/>
                        <a:pt x="1220" y="2206"/>
                        <a:pt x="1415" y="2450"/>
                      </a:cubicBezTo>
                      <a:cubicBezTo>
                        <a:pt x="1429" y="2464"/>
                        <a:pt x="1448" y="2470"/>
                        <a:pt x="1468" y="2470"/>
                      </a:cubicBezTo>
                      <a:cubicBezTo>
                        <a:pt x="1516" y="2470"/>
                        <a:pt x="1575" y="2436"/>
                        <a:pt x="1610" y="2401"/>
                      </a:cubicBezTo>
                      <a:cubicBezTo>
                        <a:pt x="1561" y="2060"/>
                        <a:pt x="1464" y="1816"/>
                        <a:pt x="1317" y="1573"/>
                      </a:cubicBezTo>
                      <a:cubicBezTo>
                        <a:pt x="1317" y="1524"/>
                        <a:pt x="1317" y="1524"/>
                        <a:pt x="1317" y="1475"/>
                      </a:cubicBezTo>
                      <a:cubicBezTo>
                        <a:pt x="1171" y="1182"/>
                        <a:pt x="1025" y="939"/>
                        <a:pt x="830" y="695"/>
                      </a:cubicBezTo>
                      <a:cubicBezTo>
                        <a:pt x="830" y="646"/>
                        <a:pt x="830" y="597"/>
                        <a:pt x="781" y="549"/>
                      </a:cubicBezTo>
                      <a:lnTo>
                        <a:pt x="732" y="549"/>
                      </a:lnTo>
                      <a:lnTo>
                        <a:pt x="635" y="451"/>
                      </a:lnTo>
                      <a:lnTo>
                        <a:pt x="391" y="61"/>
                      </a:lnTo>
                      <a:cubicBezTo>
                        <a:pt x="348" y="18"/>
                        <a:pt x="301" y="1"/>
                        <a:pt x="258" y="1"/>
                      </a:cubicBezTo>
                      <a:close/>
                    </a:path>
                  </a:pathLst>
                </a:custGeom>
                <a:solidFill>
                  <a:srgbClr val="FF73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 name="Google Shape;300;p28"/>
                <p:cNvSpPr/>
                <p:nvPr/>
              </p:nvSpPr>
              <p:spPr>
                <a:xfrm>
                  <a:off x="2291820" y="3172729"/>
                  <a:ext cx="13986" cy="14421"/>
                </a:xfrm>
                <a:custGeom>
                  <a:rect b="b" l="l" r="r" t="t"/>
                  <a:pathLst>
                    <a:path extrusionOk="0" h="655" w="635">
                      <a:moveTo>
                        <a:pt x="98" y="0"/>
                      </a:moveTo>
                      <a:cubicBezTo>
                        <a:pt x="50" y="0"/>
                        <a:pt x="1" y="49"/>
                        <a:pt x="98" y="98"/>
                      </a:cubicBezTo>
                      <a:cubicBezTo>
                        <a:pt x="293" y="195"/>
                        <a:pt x="293" y="390"/>
                        <a:pt x="293" y="585"/>
                      </a:cubicBezTo>
                      <a:cubicBezTo>
                        <a:pt x="293" y="620"/>
                        <a:pt x="318" y="654"/>
                        <a:pt x="349" y="654"/>
                      </a:cubicBezTo>
                      <a:cubicBezTo>
                        <a:pt x="362" y="654"/>
                        <a:pt x="377" y="648"/>
                        <a:pt x="391" y="634"/>
                      </a:cubicBezTo>
                      <a:cubicBezTo>
                        <a:pt x="635" y="390"/>
                        <a:pt x="391" y="49"/>
                        <a:pt x="98" y="0"/>
                      </a:cubicBezTo>
                      <a:close/>
                    </a:path>
                  </a:pathLst>
                </a:custGeom>
                <a:solidFill>
                  <a:srgbClr val="FF73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 name="Google Shape;301;p28"/>
                <p:cNvSpPr/>
                <p:nvPr/>
              </p:nvSpPr>
              <p:spPr>
                <a:xfrm>
                  <a:off x="2309000" y="3226121"/>
                  <a:ext cx="6475" cy="16931"/>
                </a:xfrm>
                <a:custGeom>
                  <a:rect b="b" l="l" r="r" t="t"/>
                  <a:pathLst>
                    <a:path extrusionOk="0" h="769" w="294">
                      <a:moveTo>
                        <a:pt x="172" y="1"/>
                      </a:moveTo>
                      <a:cubicBezTo>
                        <a:pt x="111" y="1"/>
                        <a:pt x="50" y="37"/>
                        <a:pt x="50" y="110"/>
                      </a:cubicBezTo>
                      <a:cubicBezTo>
                        <a:pt x="1" y="305"/>
                        <a:pt x="1" y="500"/>
                        <a:pt x="50" y="696"/>
                      </a:cubicBezTo>
                      <a:cubicBezTo>
                        <a:pt x="50" y="744"/>
                        <a:pt x="98" y="769"/>
                        <a:pt x="147" y="769"/>
                      </a:cubicBezTo>
                      <a:cubicBezTo>
                        <a:pt x="196" y="769"/>
                        <a:pt x="245" y="744"/>
                        <a:pt x="245" y="696"/>
                      </a:cubicBezTo>
                      <a:cubicBezTo>
                        <a:pt x="293" y="500"/>
                        <a:pt x="293" y="305"/>
                        <a:pt x="293" y="110"/>
                      </a:cubicBezTo>
                      <a:cubicBezTo>
                        <a:pt x="293" y="37"/>
                        <a:pt x="232" y="1"/>
                        <a:pt x="172" y="1"/>
                      </a:cubicBezTo>
                      <a:close/>
                    </a:path>
                  </a:pathLst>
                </a:custGeom>
                <a:solidFill>
                  <a:srgbClr val="FF73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 name="Google Shape;302;p28"/>
                <p:cNvSpPr/>
                <p:nvPr/>
              </p:nvSpPr>
              <p:spPr>
                <a:xfrm>
                  <a:off x="1927791" y="3238473"/>
                  <a:ext cx="6475" cy="10745"/>
                </a:xfrm>
                <a:custGeom>
                  <a:rect b="b" l="l" r="r" t="t"/>
                  <a:pathLst>
                    <a:path extrusionOk="0" h="488" w="294">
                      <a:moveTo>
                        <a:pt x="141" y="0"/>
                      </a:moveTo>
                      <a:cubicBezTo>
                        <a:pt x="111" y="0"/>
                        <a:pt x="74" y="13"/>
                        <a:pt x="50" y="37"/>
                      </a:cubicBezTo>
                      <a:cubicBezTo>
                        <a:pt x="1" y="135"/>
                        <a:pt x="1" y="232"/>
                        <a:pt x="1" y="378"/>
                      </a:cubicBezTo>
                      <a:cubicBezTo>
                        <a:pt x="1" y="451"/>
                        <a:pt x="62" y="488"/>
                        <a:pt x="129" y="488"/>
                      </a:cubicBezTo>
                      <a:cubicBezTo>
                        <a:pt x="196" y="488"/>
                        <a:pt x="269" y="451"/>
                        <a:pt x="293" y="378"/>
                      </a:cubicBezTo>
                      <a:cubicBezTo>
                        <a:pt x="293" y="232"/>
                        <a:pt x="245" y="135"/>
                        <a:pt x="196" y="37"/>
                      </a:cubicBezTo>
                      <a:cubicBezTo>
                        <a:pt x="196" y="13"/>
                        <a:pt x="171" y="0"/>
                        <a:pt x="141" y="0"/>
                      </a:cubicBezTo>
                      <a:close/>
                    </a:path>
                  </a:pathLst>
                </a:custGeom>
                <a:solidFill>
                  <a:srgbClr val="FF73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 name="Google Shape;303;p28"/>
                <p:cNvSpPr/>
                <p:nvPr/>
              </p:nvSpPr>
              <p:spPr>
                <a:xfrm>
                  <a:off x="1939619" y="3194196"/>
                  <a:ext cx="7533" cy="12902"/>
                </a:xfrm>
                <a:custGeom>
                  <a:rect b="b" l="l" r="r" t="t"/>
                  <a:pathLst>
                    <a:path extrusionOk="0" h="586" w="342">
                      <a:moveTo>
                        <a:pt x="146" y="0"/>
                      </a:moveTo>
                      <a:cubicBezTo>
                        <a:pt x="73" y="0"/>
                        <a:pt x="0" y="49"/>
                        <a:pt x="0" y="147"/>
                      </a:cubicBezTo>
                      <a:cubicBezTo>
                        <a:pt x="0" y="244"/>
                        <a:pt x="0" y="342"/>
                        <a:pt x="0" y="439"/>
                      </a:cubicBezTo>
                      <a:cubicBezTo>
                        <a:pt x="0" y="537"/>
                        <a:pt x="85" y="585"/>
                        <a:pt x="171" y="585"/>
                      </a:cubicBezTo>
                      <a:cubicBezTo>
                        <a:pt x="256" y="585"/>
                        <a:pt x="341" y="537"/>
                        <a:pt x="341" y="439"/>
                      </a:cubicBezTo>
                      <a:cubicBezTo>
                        <a:pt x="293" y="342"/>
                        <a:pt x="293" y="244"/>
                        <a:pt x="293" y="147"/>
                      </a:cubicBezTo>
                      <a:cubicBezTo>
                        <a:pt x="293" y="49"/>
                        <a:pt x="220" y="0"/>
                        <a:pt x="146" y="0"/>
                      </a:cubicBezTo>
                      <a:close/>
                    </a:path>
                  </a:pathLst>
                </a:custGeom>
                <a:solidFill>
                  <a:srgbClr val="FF73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 name="Google Shape;304;p28"/>
                <p:cNvSpPr/>
                <p:nvPr/>
              </p:nvSpPr>
              <p:spPr>
                <a:xfrm>
                  <a:off x="1963229" y="3146682"/>
                  <a:ext cx="7555" cy="10767"/>
                </a:xfrm>
                <a:custGeom>
                  <a:rect b="b" l="l" r="r" t="t"/>
                  <a:pathLst>
                    <a:path extrusionOk="0" h="489" w="343">
                      <a:moveTo>
                        <a:pt x="171" y="1"/>
                      </a:moveTo>
                      <a:cubicBezTo>
                        <a:pt x="98" y="1"/>
                        <a:pt x="25" y="37"/>
                        <a:pt x="1" y="111"/>
                      </a:cubicBezTo>
                      <a:cubicBezTo>
                        <a:pt x="1" y="306"/>
                        <a:pt x="1" y="354"/>
                        <a:pt x="98" y="452"/>
                      </a:cubicBezTo>
                      <a:cubicBezTo>
                        <a:pt x="123" y="476"/>
                        <a:pt x="147" y="488"/>
                        <a:pt x="171" y="488"/>
                      </a:cubicBezTo>
                      <a:cubicBezTo>
                        <a:pt x="196" y="488"/>
                        <a:pt x="220" y="476"/>
                        <a:pt x="244" y="452"/>
                      </a:cubicBezTo>
                      <a:cubicBezTo>
                        <a:pt x="342" y="354"/>
                        <a:pt x="342" y="306"/>
                        <a:pt x="342" y="111"/>
                      </a:cubicBezTo>
                      <a:cubicBezTo>
                        <a:pt x="318" y="37"/>
                        <a:pt x="244" y="1"/>
                        <a:pt x="171" y="1"/>
                      </a:cubicBezTo>
                      <a:close/>
                    </a:path>
                  </a:pathLst>
                </a:custGeom>
                <a:solidFill>
                  <a:srgbClr val="FF73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 name="Google Shape;305;p28"/>
                <p:cNvSpPr/>
                <p:nvPr/>
              </p:nvSpPr>
              <p:spPr>
                <a:xfrm>
                  <a:off x="1974704" y="3123057"/>
                  <a:ext cx="19492" cy="17108"/>
                </a:xfrm>
                <a:custGeom>
                  <a:rect b="b" l="l" r="r" t="t"/>
                  <a:pathLst>
                    <a:path extrusionOk="0" h="777" w="885">
                      <a:moveTo>
                        <a:pt x="753" y="0"/>
                      </a:moveTo>
                      <a:cubicBezTo>
                        <a:pt x="736" y="0"/>
                        <a:pt x="717" y="4"/>
                        <a:pt x="699" y="13"/>
                      </a:cubicBezTo>
                      <a:cubicBezTo>
                        <a:pt x="455" y="111"/>
                        <a:pt x="309" y="355"/>
                        <a:pt x="114" y="550"/>
                      </a:cubicBezTo>
                      <a:cubicBezTo>
                        <a:pt x="0" y="663"/>
                        <a:pt x="92" y="776"/>
                        <a:pt x="207" y="776"/>
                      </a:cubicBezTo>
                      <a:cubicBezTo>
                        <a:pt x="240" y="776"/>
                        <a:pt x="276" y="767"/>
                        <a:pt x="309" y="745"/>
                      </a:cubicBezTo>
                      <a:cubicBezTo>
                        <a:pt x="504" y="550"/>
                        <a:pt x="747" y="403"/>
                        <a:pt x="845" y="111"/>
                      </a:cubicBezTo>
                      <a:cubicBezTo>
                        <a:pt x="884" y="71"/>
                        <a:pt x="828" y="0"/>
                        <a:pt x="753" y="0"/>
                      </a:cubicBezTo>
                      <a:close/>
                    </a:path>
                  </a:pathLst>
                </a:custGeom>
                <a:solidFill>
                  <a:srgbClr val="FF73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 name="Google Shape;306;p28"/>
                <p:cNvSpPr/>
                <p:nvPr/>
              </p:nvSpPr>
              <p:spPr>
                <a:xfrm>
                  <a:off x="2010473" y="3091132"/>
                  <a:ext cx="9691" cy="7552"/>
                </a:xfrm>
                <a:custGeom>
                  <a:rect b="b" l="l" r="r" t="t"/>
                  <a:pathLst>
                    <a:path extrusionOk="0" h="343" w="440">
                      <a:moveTo>
                        <a:pt x="245" y="1"/>
                      </a:moveTo>
                      <a:cubicBezTo>
                        <a:pt x="1" y="1"/>
                        <a:pt x="1" y="342"/>
                        <a:pt x="245" y="342"/>
                      </a:cubicBezTo>
                      <a:cubicBezTo>
                        <a:pt x="440" y="342"/>
                        <a:pt x="440" y="1"/>
                        <a:pt x="245" y="1"/>
                      </a:cubicBezTo>
                      <a:close/>
                    </a:path>
                  </a:pathLst>
                </a:custGeom>
                <a:solidFill>
                  <a:srgbClr val="FF73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 name="Google Shape;307;p28"/>
                <p:cNvSpPr/>
                <p:nvPr/>
              </p:nvSpPr>
              <p:spPr>
                <a:xfrm>
                  <a:off x="2018005" y="3061738"/>
                  <a:ext cx="24712" cy="28337"/>
                </a:xfrm>
                <a:custGeom>
                  <a:rect b="b" l="l" r="r" t="t"/>
                  <a:pathLst>
                    <a:path extrusionOk="0" h="1287" w="1122">
                      <a:moveTo>
                        <a:pt x="461" y="0"/>
                      </a:moveTo>
                      <a:cubicBezTo>
                        <a:pt x="397" y="0"/>
                        <a:pt x="355" y="46"/>
                        <a:pt x="390" y="117"/>
                      </a:cubicBezTo>
                      <a:cubicBezTo>
                        <a:pt x="488" y="458"/>
                        <a:pt x="537" y="946"/>
                        <a:pt x="98" y="1092"/>
                      </a:cubicBezTo>
                      <a:cubicBezTo>
                        <a:pt x="0" y="1141"/>
                        <a:pt x="49" y="1287"/>
                        <a:pt x="146" y="1287"/>
                      </a:cubicBezTo>
                      <a:cubicBezTo>
                        <a:pt x="683" y="1141"/>
                        <a:pt x="1122" y="312"/>
                        <a:pt x="537" y="19"/>
                      </a:cubicBezTo>
                      <a:cubicBezTo>
                        <a:pt x="510" y="6"/>
                        <a:pt x="484" y="0"/>
                        <a:pt x="461" y="0"/>
                      </a:cubicBezTo>
                      <a:close/>
                    </a:path>
                  </a:pathLst>
                </a:custGeom>
                <a:solidFill>
                  <a:srgbClr val="FF73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 name="Google Shape;308;p28"/>
                <p:cNvSpPr/>
                <p:nvPr/>
              </p:nvSpPr>
              <p:spPr>
                <a:xfrm>
                  <a:off x="2042696" y="3020280"/>
                  <a:ext cx="29007" cy="29019"/>
                </a:xfrm>
                <a:custGeom>
                  <a:rect b="b" l="l" r="r" t="t"/>
                  <a:pathLst>
                    <a:path extrusionOk="0" h="1318" w="1317">
                      <a:moveTo>
                        <a:pt x="1219" y="1"/>
                      </a:moveTo>
                      <a:cubicBezTo>
                        <a:pt x="781" y="50"/>
                        <a:pt x="439" y="342"/>
                        <a:pt x="244" y="732"/>
                      </a:cubicBezTo>
                      <a:lnTo>
                        <a:pt x="244" y="635"/>
                      </a:lnTo>
                      <a:cubicBezTo>
                        <a:pt x="220" y="586"/>
                        <a:pt x="183" y="562"/>
                        <a:pt x="147" y="562"/>
                      </a:cubicBezTo>
                      <a:cubicBezTo>
                        <a:pt x="110" y="562"/>
                        <a:pt x="74" y="586"/>
                        <a:pt x="49" y="635"/>
                      </a:cubicBezTo>
                      <a:cubicBezTo>
                        <a:pt x="1" y="781"/>
                        <a:pt x="1" y="976"/>
                        <a:pt x="1" y="1171"/>
                      </a:cubicBezTo>
                      <a:lnTo>
                        <a:pt x="1" y="1220"/>
                      </a:lnTo>
                      <a:cubicBezTo>
                        <a:pt x="1" y="1220"/>
                        <a:pt x="1" y="1269"/>
                        <a:pt x="1" y="1269"/>
                      </a:cubicBezTo>
                      <a:cubicBezTo>
                        <a:pt x="1" y="1269"/>
                        <a:pt x="49" y="1317"/>
                        <a:pt x="49" y="1317"/>
                      </a:cubicBezTo>
                      <a:lnTo>
                        <a:pt x="147" y="1317"/>
                      </a:lnTo>
                      <a:lnTo>
                        <a:pt x="196" y="1269"/>
                      </a:lnTo>
                      <a:cubicBezTo>
                        <a:pt x="293" y="1025"/>
                        <a:pt x="439" y="781"/>
                        <a:pt x="634" y="586"/>
                      </a:cubicBezTo>
                      <a:cubicBezTo>
                        <a:pt x="829" y="440"/>
                        <a:pt x="1073" y="342"/>
                        <a:pt x="1268" y="147"/>
                      </a:cubicBezTo>
                      <a:cubicBezTo>
                        <a:pt x="1317" y="147"/>
                        <a:pt x="1317" y="1"/>
                        <a:pt x="1219" y="1"/>
                      </a:cubicBezTo>
                      <a:close/>
                    </a:path>
                  </a:pathLst>
                </a:custGeom>
                <a:solidFill>
                  <a:srgbClr val="FF73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 name="Google Shape;309;p28"/>
                <p:cNvSpPr/>
                <p:nvPr/>
              </p:nvSpPr>
              <p:spPr>
                <a:xfrm>
                  <a:off x="2072760" y="3092211"/>
                  <a:ext cx="11651" cy="11053"/>
                </a:xfrm>
                <a:custGeom>
                  <a:rect b="b" l="l" r="r" t="t"/>
                  <a:pathLst>
                    <a:path extrusionOk="0" h="502" w="529">
                      <a:moveTo>
                        <a:pt x="196" y="1"/>
                      </a:moveTo>
                      <a:cubicBezTo>
                        <a:pt x="98" y="1"/>
                        <a:pt x="1" y="98"/>
                        <a:pt x="49" y="147"/>
                      </a:cubicBezTo>
                      <a:cubicBezTo>
                        <a:pt x="98" y="342"/>
                        <a:pt x="196" y="391"/>
                        <a:pt x="391" y="488"/>
                      </a:cubicBezTo>
                      <a:cubicBezTo>
                        <a:pt x="400" y="497"/>
                        <a:pt x="410" y="501"/>
                        <a:pt x="421" y="501"/>
                      </a:cubicBezTo>
                      <a:cubicBezTo>
                        <a:pt x="470" y="501"/>
                        <a:pt x="528" y="421"/>
                        <a:pt x="488" y="342"/>
                      </a:cubicBezTo>
                      <a:cubicBezTo>
                        <a:pt x="391" y="196"/>
                        <a:pt x="342" y="98"/>
                        <a:pt x="196" y="1"/>
                      </a:cubicBezTo>
                      <a:close/>
                    </a:path>
                  </a:pathLst>
                </a:custGeom>
                <a:solidFill>
                  <a:srgbClr val="FF73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 name="Google Shape;310;p28"/>
                <p:cNvSpPr/>
                <p:nvPr/>
              </p:nvSpPr>
              <p:spPr>
                <a:xfrm>
                  <a:off x="2059875" y="3070215"/>
                  <a:ext cx="6475" cy="27126"/>
                </a:xfrm>
                <a:custGeom>
                  <a:rect b="b" l="l" r="r" t="t"/>
                  <a:pathLst>
                    <a:path extrusionOk="0" h="1232" w="294">
                      <a:moveTo>
                        <a:pt x="153" y="0"/>
                      </a:moveTo>
                      <a:cubicBezTo>
                        <a:pt x="123" y="0"/>
                        <a:pt x="98" y="24"/>
                        <a:pt x="98" y="73"/>
                      </a:cubicBezTo>
                      <a:cubicBezTo>
                        <a:pt x="1" y="414"/>
                        <a:pt x="1" y="805"/>
                        <a:pt x="98" y="1195"/>
                      </a:cubicBezTo>
                      <a:cubicBezTo>
                        <a:pt x="98" y="1219"/>
                        <a:pt x="123" y="1231"/>
                        <a:pt x="153" y="1231"/>
                      </a:cubicBezTo>
                      <a:cubicBezTo>
                        <a:pt x="184" y="1231"/>
                        <a:pt x="220" y="1219"/>
                        <a:pt x="244" y="1195"/>
                      </a:cubicBezTo>
                      <a:cubicBezTo>
                        <a:pt x="293" y="805"/>
                        <a:pt x="293" y="414"/>
                        <a:pt x="244" y="73"/>
                      </a:cubicBezTo>
                      <a:cubicBezTo>
                        <a:pt x="220" y="24"/>
                        <a:pt x="184" y="0"/>
                        <a:pt x="153" y="0"/>
                      </a:cubicBezTo>
                      <a:close/>
                    </a:path>
                  </a:pathLst>
                </a:custGeom>
                <a:solidFill>
                  <a:srgbClr val="FF73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 name="Google Shape;311;p28"/>
                <p:cNvSpPr/>
                <p:nvPr/>
              </p:nvSpPr>
              <p:spPr>
                <a:xfrm>
                  <a:off x="2060954" y="3098376"/>
                  <a:ext cx="6453" cy="16931"/>
                </a:xfrm>
                <a:custGeom>
                  <a:rect b="b" l="l" r="r" t="t"/>
                  <a:pathLst>
                    <a:path extrusionOk="0" h="769" w="293">
                      <a:moveTo>
                        <a:pt x="147" y="1"/>
                      </a:moveTo>
                      <a:cubicBezTo>
                        <a:pt x="98" y="1"/>
                        <a:pt x="49" y="37"/>
                        <a:pt x="49" y="111"/>
                      </a:cubicBezTo>
                      <a:cubicBezTo>
                        <a:pt x="0" y="306"/>
                        <a:pt x="0" y="501"/>
                        <a:pt x="49" y="696"/>
                      </a:cubicBezTo>
                      <a:cubicBezTo>
                        <a:pt x="49" y="744"/>
                        <a:pt x="98" y="769"/>
                        <a:pt x="147" y="769"/>
                      </a:cubicBezTo>
                      <a:cubicBezTo>
                        <a:pt x="195" y="769"/>
                        <a:pt x="244" y="744"/>
                        <a:pt x="244" y="696"/>
                      </a:cubicBezTo>
                      <a:cubicBezTo>
                        <a:pt x="293" y="501"/>
                        <a:pt x="293" y="306"/>
                        <a:pt x="244" y="111"/>
                      </a:cubicBezTo>
                      <a:cubicBezTo>
                        <a:pt x="244" y="37"/>
                        <a:pt x="195" y="1"/>
                        <a:pt x="147" y="1"/>
                      </a:cubicBezTo>
                      <a:close/>
                    </a:path>
                  </a:pathLst>
                </a:custGeom>
                <a:solidFill>
                  <a:srgbClr val="FF73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 name="Google Shape;312;p28"/>
                <p:cNvSpPr/>
                <p:nvPr/>
              </p:nvSpPr>
              <p:spPr>
                <a:xfrm>
                  <a:off x="2077055" y="2977081"/>
                  <a:ext cx="21496" cy="77854"/>
                </a:xfrm>
                <a:custGeom>
                  <a:rect b="b" l="l" r="r" t="t"/>
                  <a:pathLst>
                    <a:path extrusionOk="0" h="3536" w="976">
                      <a:moveTo>
                        <a:pt x="220" y="1"/>
                      </a:moveTo>
                      <a:cubicBezTo>
                        <a:pt x="171" y="1"/>
                        <a:pt x="123" y="37"/>
                        <a:pt x="98" y="110"/>
                      </a:cubicBezTo>
                      <a:cubicBezTo>
                        <a:pt x="1" y="354"/>
                        <a:pt x="1" y="647"/>
                        <a:pt x="50" y="939"/>
                      </a:cubicBezTo>
                      <a:cubicBezTo>
                        <a:pt x="50" y="1049"/>
                        <a:pt x="126" y="1112"/>
                        <a:pt x="211" y="1112"/>
                      </a:cubicBezTo>
                      <a:cubicBezTo>
                        <a:pt x="277" y="1112"/>
                        <a:pt x="348" y="1073"/>
                        <a:pt x="391" y="988"/>
                      </a:cubicBezTo>
                      <a:cubicBezTo>
                        <a:pt x="391" y="1037"/>
                        <a:pt x="440" y="1085"/>
                        <a:pt x="440" y="1085"/>
                      </a:cubicBezTo>
                      <a:cubicBezTo>
                        <a:pt x="488" y="1183"/>
                        <a:pt x="537" y="1280"/>
                        <a:pt x="586" y="1378"/>
                      </a:cubicBezTo>
                      <a:lnTo>
                        <a:pt x="488" y="1378"/>
                      </a:lnTo>
                      <a:cubicBezTo>
                        <a:pt x="488" y="1427"/>
                        <a:pt x="440" y="1427"/>
                        <a:pt x="440" y="1427"/>
                      </a:cubicBezTo>
                      <a:cubicBezTo>
                        <a:pt x="440" y="1475"/>
                        <a:pt x="440" y="1475"/>
                        <a:pt x="440" y="1475"/>
                      </a:cubicBezTo>
                      <a:cubicBezTo>
                        <a:pt x="440" y="1622"/>
                        <a:pt x="440" y="1719"/>
                        <a:pt x="488" y="1817"/>
                      </a:cubicBezTo>
                      <a:cubicBezTo>
                        <a:pt x="488" y="1865"/>
                        <a:pt x="537" y="1865"/>
                        <a:pt x="586" y="1865"/>
                      </a:cubicBezTo>
                      <a:cubicBezTo>
                        <a:pt x="537" y="1963"/>
                        <a:pt x="488" y="2060"/>
                        <a:pt x="440" y="2109"/>
                      </a:cubicBezTo>
                      <a:cubicBezTo>
                        <a:pt x="440" y="1914"/>
                        <a:pt x="440" y="1670"/>
                        <a:pt x="391" y="1475"/>
                      </a:cubicBezTo>
                      <a:cubicBezTo>
                        <a:pt x="366" y="1427"/>
                        <a:pt x="330" y="1402"/>
                        <a:pt x="293" y="1402"/>
                      </a:cubicBezTo>
                      <a:cubicBezTo>
                        <a:pt x="257" y="1402"/>
                        <a:pt x="220" y="1427"/>
                        <a:pt x="196" y="1475"/>
                      </a:cubicBezTo>
                      <a:cubicBezTo>
                        <a:pt x="98" y="2109"/>
                        <a:pt x="98" y="2792"/>
                        <a:pt x="196" y="3426"/>
                      </a:cubicBezTo>
                      <a:cubicBezTo>
                        <a:pt x="196" y="3499"/>
                        <a:pt x="245" y="3535"/>
                        <a:pt x="293" y="3535"/>
                      </a:cubicBezTo>
                      <a:cubicBezTo>
                        <a:pt x="342" y="3535"/>
                        <a:pt x="391" y="3499"/>
                        <a:pt x="391" y="3426"/>
                      </a:cubicBezTo>
                      <a:cubicBezTo>
                        <a:pt x="391" y="3182"/>
                        <a:pt x="391" y="2889"/>
                        <a:pt x="440" y="2597"/>
                      </a:cubicBezTo>
                      <a:cubicBezTo>
                        <a:pt x="537" y="2548"/>
                        <a:pt x="635" y="2499"/>
                        <a:pt x="683" y="2402"/>
                      </a:cubicBezTo>
                      <a:cubicBezTo>
                        <a:pt x="830" y="2304"/>
                        <a:pt x="927" y="2158"/>
                        <a:pt x="927" y="2012"/>
                      </a:cubicBezTo>
                      <a:cubicBezTo>
                        <a:pt x="927" y="1963"/>
                        <a:pt x="927" y="1914"/>
                        <a:pt x="927" y="1865"/>
                      </a:cubicBezTo>
                      <a:cubicBezTo>
                        <a:pt x="976" y="1524"/>
                        <a:pt x="927" y="1183"/>
                        <a:pt x="732" y="842"/>
                      </a:cubicBezTo>
                      <a:cubicBezTo>
                        <a:pt x="683" y="793"/>
                        <a:pt x="635" y="695"/>
                        <a:pt x="586" y="647"/>
                      </a:cubicBezTo>
                      <a:lnTo>
                        <a:pt x="683" y="549"/>
                      </a:lnTo>
                      <a:cubicBezTo>
                        <a:pt x="781" y="403"/>
                        <a:pt x="878" y="354"/>
                        <a:pt x="927" y="159"/>
                      </a:cubicBezTo>
                      <a:cubicBezTo>
                        <a:pt x="927" y="120"/>
                        <a:pt x="895" y="48"/>
                        <a:pt x="831" y="48"/>
                      </a:cubicBezTo>
                      <a:cubicBezTo>
                        <a:pt x="816" y="48"/>
                        <a:pt x="799" y="52"/>
                        <a:pt x="781" y="61"/>
                      </a:cubicBezTo>
                      <a:cubicBezTo>
                        <a:pt x="683" y="61"/>
                        <a:pt x="586" y="208"/>
                        <a:pt x="488" y="354"/>
                      </a:cubicBezTo>
                      <a:lnTo>
                        <a:pt x="391" y="403"/>
                      </a:lnTo>
                      <a:cubicBezTo>
                        <a:pt x="391" y="305"/>
                        <a:pt x="391" y="208"/>
                        <a:pt x="342" y="110"/>
                      </a:cubicBezTo>
                      <a:cubicBezTo>
                        <a:pt x="318" y="37"/>
                        <a:pt x="269" y="1"/>
                        <a:pt x="220" y="1"/>
                      </a:cubicBezTo>
                      <a:close/>
                    </a:path>
                  </a:pathLst>
                </a:custGeom>
                <a:solidFill>
                  <a:srgbClr val="FF73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313" name="Google Shape;313;p28"/>
            <p:cNvGrpSpPr/>
            <p:nvPr/>
          </p:nvGrpSpPr>
          <p:grpSpPr>
            <a:xfrm>
              <a:off x="2685914" y="2395902"/>
              <a:ext cx="301786" cy="1157526"/>
              <a:chOff x="2685914" y="2395902"/>
              <a:chExt cx="301786" cy="1157526"/>
            </a:xfrm>
          </p:grpSpPr>
          <p:grpSp>
            <p:nvGrpSpPr>
              <p:cNvPr id="314" name="Google Shape;314;p28"/>
              <p:cNvGrpSpPr/>
              <p:nvPr/>
            </p:nvGrpSpPr>
            <p:grpSpPr>
              <a:xfrm>
                <a:off x="2773970" y="2849198"/>
                <a:ext cx="179349" cy="704230"/>
                <a:chOff x="2773970" y="2849198"/>
                <a:chExt cx="179349" cy="704230"/>
              </a:xfrm>
            </p:grpSpPr>
            <p:grpSp>
              <p:nvGrpSpPr>
                <p:cNvPr id="315" name="Google Shape;315;p28"/>
                <p:cNvGrpSpPr/>
                <p:nvPr/>
              </p:nvGrpSpPr>
              <p:grpSpPr>
                <a:xfrm>
                  <a:off x="2773970" y="3236728"/>
                  <a:ext cx="152281" cy="316700"/>
                  <a:chOff x="2773970" y="3237130"/>
                  <a:chExt cx="152281" cy="316700"/>
                </a:xfrm>
              </p:grpSpPr>
              <p:sp>
                <p:nvSpPr>
                  <p:cNvPr id="316" name="Google Shape;316;p28"/>
                  <p:cNvSpPr/>
                  <p:nvPr/>
                </p:nvSpPr>
                <p:spPr>
                  <a:xfrm>
                    <a:off x="2897464" y="3273635"/>
                    <a:ext cx="6475" cy="6451"/>
                  </a:xfrm>
                  <a:custGeom>
                    <a:rect b="b" l="l" r="r" t="t"/>
                    <a:pathLst>
                      <a:path extrusionOk="0" h="293" w="294">
                        <a:moveTo>
                          <a:pt x="147" y="0"/>
                        </a:moveTo>
                        <a:cubicBezTo>
                          <a:pt x="1" y="49"/>
                          <a:pt x="1" y="244"/>
                          <a:pt x="147" y="293"/>
                        </a:cubicBezTo>
                        <a:cubicBezTo>
                          <a:pt x="293" y="244"/>
                          <a:pt x="293" y="49"/>
                          <a:pt x="147" y="0"/>
                        </a:cubicBezTo>
                        <a:close/>
                      </a:path>
                    </a:pathLst>
                  </a:custGeom>
                  <a:solidFill>
                    <a:srgbClr val="FF73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 name="Google Shape;317;p28"/>
                  <p:cNvSpPr/>
                  <p:nvPr/>
                </p:nvSpPr>
                <p:spPr>
                  <a:xfrm>
                    <a:off x="2773970" y="3545221"/>
                    <a:ext cx="9691" cy="8609"/>
                  </a:xfrm>
                  <a:custGeom>
                    <a:rect b="b" l="l" r="r" t="t"/>
                    <a:pathLst>
                      <a:path extrusionOk="0" h="391" w="440">
                        <a:moveTo>
                          <a:pt x="245" y="0"/>
                        </a:moveTo>
                        <a:cubicBezTo>
                          <a:pt x="1" y="0"/>
                          <a:pt x="1" y="342"/>
                          <a:pt x="245" y="390"/>
                        </a:cubicBezTo>
                        <a:cubicBezTo>
                          <a:pt x="440" y="342"/>
                          <a:pt x="440" y="0"/>
                          <a:pt x="245" y="0"/>
                        </a:cubicBezTo>
                        <a:close/>
                      </a:path>
                    </a:pathLst>
                  </a:custGeom>
                  <a:solidFill>
                    <a:srgbClr val="FF73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 name="Google Shape;318;p28"/>
                  <p:cNvSpPr/>
                  <p:nvPr/>
                </p:nvSpPr>
                <p:spPr>
                  <a:xfrm>
                    <a:off x="2821235" y="3476504"/>
                    <a:ext cx="13964" cy="12902"/>
                  </a:xfrm>
                  <a:custGeom>
                    <a:rect b="b" l="l" r="r" t="t"/>
                    <a:pathLst>
                      <a:path extrusionOk="0" h="586" w="634">
                        <a:moveTo>
                          <a:pt x="341" y="1"/>
                        </a:moveTo>
                        <a:cubicBezTo>
                          <a:pt x="0" y="50"/>
                          <a:pt x="0" y="537"/>
                          <a:pt x="341" y="586"/>
                        </a:cubicBezTo>
                        <a:cubicBezTo>
                          <a:pt x="634" y="537"/>
                          <a:pt x="634" y="50"/>
                          <a:pt x="341" y="1"/>
                        </a:cubicBezTo>
                        <a:close/>
                      </a:path>
                    </a:pathLst>
                  </a:custGeom>
                  <a:solidFill>
                    <a:srgbClr val="FF73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 name="Google Shape;319;p28"/>
                  <p:cNvSpPr/>
                  <p:nvPr/>
                </p:nvSpPr>
                <p:spPr>
                  <a:xfrm>
                    <a:off x="2828746" y="3449951"/>
                    <a:ext cx="9691" cy="17988"/>
                  </a:xfrm>
                  <a:custGeom>
                    <a:rect b="b" l="l" r="r" t="t"/>
                    <a:pathLst>
                      <a:path extrusionOk="0" h="817" w="440">
                        <a:moveTo>
                          <a:pt x="214" y="0"/>
                        </a:moveTo>
                        <a:cubicBezTo>
                          <a:pt x="171" y="0"/>
                          <a:pt x="122" y="12"/>
                          <a:pt x="98" y="37"/>
                        </a:cubicBezTo>
                        <a:cubicBezTo>
                          <a:pt x="49" y="232"/>
                          <a:pt x="0" y="476"/>
                          <a:pt x="49" y="671"/>
                        </a:cubicBezTo>
                        <a:cubicBezTo>
                          <a:pt x="73" y="768"/>
                          <a:pt x="147" y="817"/>
                          <a:pt x="220" y="817"/>
                        </a:cubicBezTo>
                        <a:cubicBezTo>
                          <a:pt x="293" y="817"/>
                          <a:pt x="366" y="768"/>
                          <a:pt x="390" y="671"/>
                        </a:cubicBezTo>
                        <a:cubicBezTo>
                          <a:pt x="439" y="476"/>
                          <a:pt x="390" y="232"/>
                          <a:pt x="293" y="37"/>
                        </a:cubicBezTo>
                        <a:cubicBezTo>
                          <a:pt x="293" y="12"/>
                          <a:pt x="256" y="0"/>
                          <a:pt x="214" y="0"/>
                        </a:cubicBezTo>
                        <a:close/>
                      </a:path>
                    </a:pathLst>
                  </a:custGeom>
                  <a:solidFill>
                    <a:srgbClr val="FF73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 name="Google Shape;320;p28"/>
                  <p:cNvSpPr/>
                  <p:nvPr/>
                </p:nvSpPr>
                <p:spPr>
                  <a:xfrm>
                    <a:off x="2859889" y="3395458"/>
                    <a:ext cx="7533" cy="16931"/>
                  </a:xfrm>
                  <a:custGeom>
                    <a:rect b="b" l="l" r="r" t="t"/>
                    <a:pathLst>
                      <a:path extrusionOk="0" h="769" w="342">
                        <a:moveTo>
                          <a:pt x="177" y="1"/>
                        </a:moveTo>
                        <a:cubicBezTo>
                          <a:pt x="134" y="1"/>
                          <a:pt x="98" y="25"/>
                          <a:pt x="98" y="74"/>
                        </a:cubicBezTo>
                        <a:cubicBezTo>
                          <a:pt x="49" y="269"/>
                          <a:pt x="0" y="464"/>
                          <a:pt x="49" y="659"/>
                        </a:cubicBezTo>
                        <a:cubicBezTo>
                          <a:pt x="49" y="732"/>
                          <a:pt x="110" y="769"/>
                          <a:pt x="177" y="769"/>
                        </a:cubicBezTo>
                        <a:cubicBezTo>
                          <a:pt x="244" y="769"/>
                          <a:pt x="317" y="732"/>
                          <a:pt x="342" y="659"/>
                        </a:cubicBezTo>
                        <a:cubicBezTo>
                          <a:pt x="342" y="464"/>
                          <a:pt x="342" y="269"/>
                          <a:pt x="293" y="74"/>
                        </a:cubicBezTo>
                        <a:cubicBezTo>
                          <a:pt x="268" y="25"/>
                          <a:pt x="220" y="1"/>
                          <a:pt x="177" y="1"/>
                        </a:cubicBezTo>
                        <a:close/>
                      </a:path>
                    </a:pathLst>
                  </a:custGeom>
                  <a:solidFill>
                    <a:srgbClr val="FF73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 name="Google Shape;321;p28"/>
                  <p:cNvSpPr/>
                  <p:nvPr/>
                </p:nvSpPr>
                <p:spPr>
                  <a:xfrm>
                    <a:off x="2896385" y="3249129"/>
                    <a:ext cx="26694" cy="78470"/>
                  </a:xfrm>
                  <a:custGeom>
                    <a:rect b="b" l="l" r="r" t="t"/>
                    <a:pathLst>
                      <a:path extrusionOk="0" h="3564" w="1212">
                        <a:moveTo>
                          <a:pt x="703" y="1"/>
                        </a:moveTo>
                        <a:cubicBezTo>
                          <a:pt x="652" y="1"/>
                          <a:pt x="606" y="28"/>
                          <a:pt x="586" y="89"/>
                        </a:cubicBezTo>
                        <a:lnTo>
                          <a:pt x="488" y="236"/>
                        </a:lnTo>
                        <a:cubicBezTo>
                          <a:pt x="488" y="187"/>
                          <a:pt x="488" y="187"/>
                          <a:pt x="488" y="138"/>
                        </a:cubicBezTo>
                        <a:cubicBezTo>
                          <a:pt x="488" y="114"/>
                          <a:pt x="464" y="101"/>
                          <a:pt x="440" y="101"/>
                        </a:cubicBezTo>
                        <a:cubicBezTo>
                          <a:pt x="415" y="101"/>
                          <a:pt x="391" y="114"/>
                          <a:pt x="391" y="138"/>
                        </a:cubicBezTo>
                        <a:lnTo>
                          <a:pt x="391" y="333"/>
                        </a:lnTo>
                        <a:cubicBezTo>
                          <a:pt x="391" y="333"/>
                          <a:pt x="342" y="382"/>
                          <a:pt x="342" y="431"/>
                        </a:cubicBezTo>
                        <a:cubicBezTo>
                          <a:pt x="342" y="431"/>
                          <a:pt x="342" y="479"/>
                          <a:pt x="342" y="479"/>
                        </a:cubicBezTo>
                        <a:cubicBezTo>
                          <a:pt x="342" y="674"/>
                          <a:pt x="342" y="821"/>
                          <a:pt x="342" y="967"/>
                        </a:cubicBezTo>
                        <a:cubicBezTo>
                          <a:pt x="342" y="1016"/>
                          <a:pt x="342" y="1016"/>
                          <a:pt x="342" y="1064"/>
                        </a:cubicBezTo>
                        <a:lnTo>
                          <a:pt x="342" y="2186"/>
                        </a:lnTo>
                        <a:lnTo>
                          <a:pt x="342" y="2283"/>
                        </a:lnTo>
                        <a:cubicBezTo>
                          <a:pt x="342" y="2381"/>
                          <a:pt x="293" y="2478"/>
                          <a:pt x="293" y="2576"/>
                        </a:cubicBezTo>
                        <a:cubicBezTo>
                          <a:pt x="269" y="2551"/>
                          <a:pt x="232" y="2539"/>
                          <a:pt x="196" y="2539"/>
                        </a:cubicBezTo>
                        <a:cubicBezTo>
                          <a:pt x="159" y="2539"/>
                          <a:pt x="123" y="2551"/>
                          <a:pt x="98" y="2576"/>
                        </a:cubicBezTo>
                        <a:cubicBezTo>
                          <a:pt x="50" y="2868"/>
                          <a:pt x="1" y="3161"/>
                          <a:pt x="50" y="3453"/>
                        </a:cubicBezTo>
                        <a:cubicBezTo>
                          <a:pt x="50" y="3527"/>
                          <a:pt x="123" y="3563"/>
                          <a:pt x="196" y="3563"/>
                        </a:cubicBezTo>
                        <a:cubicBezTo>
                          <a:pt x="269" y="3563"/>
                          <a:pt x="342" y="3527"/>
                          <a:pt x="342" y="3453"/>
                        </a:cubicBezTo>
                        <a:lnTo>
                          <a:pt x="342" y="3161"/>
                        </a:lnTo>
                        <a:cubicBezTo>
                          <a:pt x="342" y="3210"/>
                          <a:pt x="379" y="3234"/>
                          <a:pt x="421" y="3234"/>
                        </a:cubicBezTo>
                        <a:cubicBezTo>
                          <a:pt x="464" y="3234"/>
                          <a:pt x="513" y="3210"/>
                          <a:pt x="537" y="3161"/>
                        </a:cubicBezTo>
                        <a:lnTo>
                          <a:pt x="537" y="2722"/>
                        </a:lnTo>
                        <a:lnTo>
                          <a:pt x="537" y="2186"/>
                        </a:lnTo>
                        <a:cubicBezTo>
                          <a:pt x="537" y="1991"/>
                          <a:pt x="537" y="1796"/>
                          <a:pt x="537" y="1601"/>
                        </a:cubicBezTo>
                        <a:lnTo>
                          <a:pt x="537" y="1016"/>
                        </a:lnTo>
                        <a:cubicBezTo>
                          <a:pt x="537" y="1016"/>
                          <a:pt x="537" y="967"/>
                          <a:pt x="537" y="967"/>
                        </a:cubicBezTo>
                        <a:cubicBezTo>
                          <a:pt x="586" y="967"/>
                          <a:pt x="586" y="918"/>
                          <a:pt x="586" y="918"/>
                        </a:cubicBezTo>
                        <a:cubicBezTo>
                          <a:pt x="683" y="772"/>
                          <a:pt x="781" y="674"/>
                          <a:pt x="878" y="577"/>
                        </a:cubicBezTo>
                        <a:cubicBezTo>
                          <a:pt x="1025" y="431"/>
                          <a:pt x="1122" y="382"/>
                          <a:pt x="1171" y="236"/>
                        </a:cubicBezTo>
                        <a:cubicBezTo>
                          <a:pt x="1211" y="115"/>
                          <a:pt x="1119" y="28"/>
                          <a:pt x="1031" y="28"/>
                        </a:cubicBezTo>
                        <a:cubicBezTo>
                          <a:pt x="1012" y="28"/>
                          <a:pt x="993" y="32"/>
                          <a:pt x="976" y="41"/>
                        </a:cubicBezTo>
                        <a:lnTo>
                          <a:pt x="878" y="138"/>
                        </a:lnTo>
                        <a:cubicBezTo>
                          <a:pt x="850" y="53"/>
                          <a:pt x="772" y="1"/>
                          <a:pt x="703" y="1"/>
                        </a:cubicBezTo>
                        <a:close/>
                      </a:path>
                    </a:pathLst>
                  </a:custGeom>
                  <a:solidFill>
                    <a:srgbClr val="FF73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 name="Google Shape;322;p28"/>
                  <p:cNvSpPr/>
                  <p:nvPr/>
                </p:nvSpPr>
                <p:spPr>
                  <a:xfrm>
                    <a:off x="2896385" y="3310933"/>
                    <a:ext cx="29866" cy="95050"/>
                  </a:xfrm>
                  <a:custGeom>
                    <a:rect b="b" l="l" r="r" t="t"/>
                    <a:pathLst>
                      <a:path extrusionOk="0" h="4317" w="1356">
                        <a:moveTo>
                          <a:pt x="738" y="0"/>
                        </a:moveTo>
                        <a:cubicBezTo>
                          <a:pt x="696" y="0"/>
                          <a:pt x="659" y="37"/>
                          <a:pt x="683" y="110"/>
                        </a:cubicBezTo>
                        <a:cubicBezTo>
                          <a:pt x="635" y="256"/>
                          <a:pt x="586" y="403"/>
                          <a:pt x="586" y="500"/>
                        </a:cubicBezTo>
                        <a:lnTo>
                          <a:pt x="440" y="598"/>
                        </a:lnTo>
                        <a:cubicBezTo>
                          <a:pt x="342" y="598"/>
                          <a:pt x="342" y="695"/>
                          <a:pt x="440" y="744"/>
                        </a:cubicBezTo>
                        <a:lnTo>
                          <a:pt x="537" y="744"/>
                        </a:lnTo>
                        <a:lnTo>
                          <a:pt x="537" y="1134"/>
                        </a:lnTo>
                        <a:cubicBezTo>
                          <a:pt x="519" y="1097"/>
                          <a:pt x="486" y="1081"/>
                          <a:pt x="452" y="1081"/>
                        </a:cubicBezTo>
                        <a:cubicBezTo>
                          <a:pt x="398" y="1081"/>
                          <a:pt x="342" y="1122"/>
                          <a:pt x="342" y="1183"/>
                        </a:cubicBezTo>
                        <a:cubicBezTo>
                          <a:pt x="342" y="1134"/>
                          <a:pt x="245" y="1036"/>
                          <a:pt x="147" y="1036"/>
                        </a:cubicBezTo>
                        <a:cubicBezTo>
                          <a:pt x="1" y="1085"/>
                          <a:pt x="1" y="1329"/>
                          <a:pt x="147" y="1378"/>
                        </a:cubicBezTo>
                        <a:cubicBezTo>
                          <a:pt x="230" y="1378"/>
                          <a:pt x="278" y="1343"/>
                          <a:pt x="290" y="1272"/>
                        </a:cubicBezTo>
                        <a:lnTo>
                          <a:pt x="290" y="1272"/>
                        </a:lnTo>
                        <a:cubicBezTo>
                          <a:pt x="245" y="1842"/>
                          <a:pt x="247" y="2365"/>
                          <a:pt x="342" y="2889"/>
                        </a:cubicBezTo>
                        <a:cubicBezTo>
                          <a:pt x="367" y="2938"/>
                          <a:pt x="403" y="2962"/>
                          <a:pt x="440" y="2962"/>
                        </a:cubicBezTo>
                        <a:cubicBezTo>
                          <a:pt x="476" y="2962"/>
                          <a:pt x="513" y="2938"/>
                          <a:pt x="537" y="2889"/>
                        </a:cubicBezTo>
                        <a:cubicBezTo>
                          <a:pt x="635" y="2548"/>
                          <a:pt x="635" y="2207"/>
                          <a:pt x="635" y="1865"/>
                        </a:cubicBezTo>
                        <a:cubicBezTo>
                          <a:pt x="683" y="2109"/>
                          <a:pt x="732" y="2402"/>
                          <a:pt x="830" y="2645"/>
                        </a:cubicBezTo>
                        <a:cubicBezTo>
                          <a:pt x="830" y="2694"/>
                          <a:pt x="878" y="2694"/>
                          <a:pt x="878" y="2694"/>
                        </a:cubicBezTo>
                        <a:cubicBezTo>
                          <a:pt x="878" y="2792"/>
                          <a:pt x="830" y="2840"/>
                          <a:pt x="781" y="2938"/>
                        </a:cubicBezTo>
                        <a:cubicBezTo>
                          <a:pt x="683" y="2938"/>
                          <a:pt x="537" y="3035"/>
                          <a:pt x="537" y="3133"/>
                        </a:cubicBezTo>
                        <a:cubicBezTo>
                          <a:pt x="537" y="3105"/>
                          <a:pt x="505" y="3077"/>
                          <a:pt x="468" y="3077"/>
                        </a:cubicBezTo>
                        <a:cubicBezTo>
                          <a:pt x="441" y="3077"/>
                          <a:pt x="412" y="3092"/>
                          <a:pt x="391" y="3133"/>
                        </a:cubicBezTo>
                        <a:cubicBezTo>
                          <a:pt x="245" y="3523"/>
                          <a:pt x="391" y="4011"/>
                          <a:pt x="683" y="4303"/>
                        </a:cubicBezTo>
                        <a:cubicBezTo>
                          <a:pt x="693" y="4312"/>
                          <a:pt x="704" y="4316"/>
                          <a:pt x="715" y="4316"/>
                        </a:cubicBezTo>
                        <a:cubicBezTo>
                          <a:pt x="764" y="4316"/>
                          <a:pt x="820" y="4245"/>
                          <a:pt x="781" y="4206"/>
                        </a:cubicBezTo>
                        <a:cubicBezTo>
                          <a:pt x="537" y="3913"/>
                          <a:pt x="488" y="3523"/>
                          <a:pt x="537" y="3182"/>
                        </a:cubicBezTo>
                        <a:lnTo>
                          <a:pt x="537" y="3182"/>
                        </a:lnTo>
                        <a:cubicBezTo>
                          <a:pt x="586" y="3328"/>
                          <a:pt x="683" y="3474"/>
                          <a:pt x="830" y="3572"/>
                        </a:cubicBezTo>
                        <a:cubicBezTo>
                          <a:pt x="889" y="3631"/>
                          <a:pt x="954" y="3656"/>
                          <a:pt x="1015" y="3656"/>
                        </a:cubicBezTo>
                        <a:cubicBezTo>
                          <a:pt x="1205" y="3656"/>
                          <a:pt x="1356" y="3415"/>
                          <a:pt x="1171" y="3230"/>
                        </a:cubicBezTo>
                        <a:cubicBezTo>
                          <a:pt x="1122" y="3182"/>
                          <a:pt x="1073" y="3133"/>
                          <a:pt x="1025" y="3084"/>
                        </a:cubicBezTo>
                        <a:cubicBezTo>
                          <a:pt x="1073" y="2938"/>
                          <a:pt x="1122" y="2743"/>
                          <a:pt x="1171" y="2597"/>
                        </a:cubicBezTo>
                        <a:cubicBezTo>
                          <a:pt x="1201" y="2536"/>
                          <a:pt x="1138" y="2495"/>
                          <a:pt x="1074" y="2495"/>
                        </a:cubicBezTo>
                        <a:cubicBezTo>
                          <a:pt x="1035" y="2495"/>
                          <a:pt x="995" y="2511"/>
                          <a:pt x="976" y="2548"/>
                        </a:cubicBezTo>
                        <a:cubicBezTo>
                          <a:pt x="878" y="1914"/>
                          <a:pt x="830" y="1280"/>
                          <a:pt x="830" y="646"/>
                        </a:cubicBezTo>
                        <a:cubicBezTo>
                          <a:pt x="976" y="500"/>
                          <a:pt x="1073" y="305"/>
                          <a:pt x="1073" y="110"/>
                        </a:cubicBezTo>
                        <a:cubicBezTo>
                          <a:pt x="1073" y="37"/>
                          <a:pt x="1025" y="0"/>
                          <a:pt x="976" y="0"/>
                        </a:cubicBezTo>
                        <a:cubicBezTo>
                          <a:pt x="927" y="0"/>
                          <a:pt x="878" y="37"/>
                          <a:pt x="878" y="110"/>
                        </a:cubicBezTo>
                        <a:cubicBezTo>
                          <a:pt x="878" y="159"/>
                          <a:pt x="878" y="256"/>
                          <a:pt x="830" y="305"/>
                        </a:cubicBezTo>
                        <a:lnTo>
                          <a:pt x="830" y="110"/>
                        </a:lnTo>
                        <a:cubicBezTo>
                          <a:pt x="830" y="37"/>
                          <a:pt x="781" y="0"/>
                          <a:pt x="738" y="0"/>
                        </a:cubicBezTo>
                        <a:close/>
                      </a:path>
                    </a:pathLst>
                  </a:custGeom>
                  <a:solidFill>
                    <a:srgbClr val="FF73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 name="Google Shape;323;p28"/>
                  <p:cNvSpPr/>
                  <p:nvPr/>
                </p:nvSpPr>
                <p:spPr>
                  <a:xfrm>
                    <a:off x="2902838" y="3237130"/>
                    <a:ext cx="7533" cy="11559"/>
                  </a:xfrm>
                  <a:custGeom>
                    <a:rect b="b" l="l" r="r" t="t"/>
                    <a:pathLst>
                      <a:path extrusionOk="0" h="525" w="342">
                        <a:moveTo>
                          <a:pt x="153" y="0"/>
                        </a:moveTo>
                        <a:cubicBezTo>
                          <a:pt x="74" y="0"/>
                          <a:pt x="0" y="49"/>
                          <a:pt x="0" y="147"/>
                        </a:cubicBezTo>
                        <a:cubicBezTo>
                          <a:pt x="0" y="293"/>
                          <a:pt x="0" y="391"/>
                          <a:pt x="49" y="488"/>
                        </a:cubicBezTo>
                        <a:cubicBezTo>
                          <a:pt x="74" y="512"/>
                          <a:pt x="110" y="525"/>
                          <a:pt x="147" y="525"/>
                        </a:cubicBezTo>
                        <a:cubicBezTo>
                          <a:pt x="183" y="525"/>
                          <a:pt x="220" y="512"/>
                          <a:pt x="244" y="488"/>
                        </a:cubicBezTo>
                        <a:cubicBezTo>
                          <a:pt x="342" y="391"/>
                          <a:pt x="342" y="293"/>
                          <a:pt x="342" y="147"/>
                        </a:cubicBezTo>
                        <a:cubicBezTo>
                          <a:pt x="317" y="49"/>
                          <a:pt x="232" y="0"/>
                          <a:pt x="153" y="0"/>
                        </a:cubicBezTo>
                        <a:close/>
                      </a:path>
                    </a:pathLst>
                  </a:custGeom>
                  <a:solidFill>
                    <a:srgbClr val="FF73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 name="Google Shape;324;p28"/>
                  <p:cNvSpPr/>
                  <p:nvPr/>
                </p:nvSpPr>
                <p:spPr>
                  <a:xfrm>
                    <a:off x="2879491" y="3341801"/>
                    <a:ext cx="13700" cy="42714"/>
                  </a:xfrm>
                  <a:custGeom>
                    <a:rect b="b" l="l" r="r" t="t"/>
                    <a:pathLst>
                      <a:path extrusionOk="0" h="1940" w="622">
                        <a:moveTo>
                          <a:pt x="402" y="0"/>
                        </a:moveTo>
                        <a:cubicBezTo>
                          <a:pt x="353" y="0"/>
                          <a:pt x="305" y="24"/>
                          <a:pt x="280" y="73"/>
                        </a:cubicBezTo>
                        <a:cubicBezTo>
                          <a:pt x="232" y="463"/>
                          <a:pt x="183" y="853"/>
                          <a:pt x="232" y="1195"/>
                        </a:cubicBezTo>
                        <a:cubicBezTo>
                          <a:pt x="232" y="1292"/>
                          <a:pt x="280" y="1341"/>
                          <a:pt x="329" y="1341"/>
                        </a:cubicBezTo>
                        <a:lnTo>
                          <a:pt x="280" y="1390"/>
                        </a:lnTo>
                        <a:cubicBezTo>
                          <a:pt x="183" y="1487"/>
                          <a:pt x="85" y="1585"/>
                          <a:pt x="37" y="1682"/>
                        </a:cubicBezTo>
                        <a:cubicBezTo>
                          <a:pt x="1" y="1754"/>
                          <a:pt x="44" y="1799"/>
                          <a:pt x="107" y="1799"/>
                        </a:cubicBezTo>
                        <a:cubicBezTo>
                          <a:pt x="131" y="1799"/>
                          <a:pt x="157" y="1793"/>
                          <a:pt x="183" y="1780"/>
                        </a:cubicBezTo>
                        <a:cubicBezTo>
                          <a:pt x="183" y="1889"/>
                          <a:pt x="262" y="1940"/>
                          <a:pt x="349" y="1940"/>
                        </a:cubicBezTo>
                        <a:cubicBezTo>
                          <a:pt x="455" y="1940"/>
                          <a:pt x="573" y="1865"/>
                          <a:pt x="573" y="1731"/>
                        </a:cubicBezTo>
                        <a:cubicBezTo>
                          <a:pt x="573" y="1633"/>
                          <a:pt x="524" y="1536"/>
                          <a:pt x="524" y="1438"/>
                        </a:cubicBezTo>
                        <a:cubicBezTo>
                          <a:pt x="524" y="1390"/>
                          <a:pt x="475" y="1390"/>
                          <a:pt x="475" y="1341"/>
                        </a:cubicBezTo>
                        <a:cubicBezTo>
                          <a:pt x="524" y="1341"/>
                          <a:pt x="573" y="1292"/>
                          <a:pt x="573" y="1195"/>
                        </a:cubicBezTo>
                        <a:cubicBezTo>
                          <a:pt x="622" y="853"/>
                          <a:pt x="573" y="463"/>
                          <a:pt x="524" y="73"/>
                        </a:cubicBezTo>
                        <a:cubicBezTo>
                          <a:pt x="500" y="24"/>
                          <a:pt x="451" y="0"/>
                          <a:pt x="402" y="0"/>
                        </a:cubicBezTo>
                        <a:close/>
                      </a:path>
                    </a:pathLst>
                  </a:custGeom>
                  <a:solidFill>
                    <a:srgbClr val="FF73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25" name="Google Shape;325;p28"/>
                <p:cNvGrpSpPr/>
                <p:nvPr/>
              </p:nvGrpSpPr>
              <p:grpSpPr>
                <a:xfrm>
                  <a:off x="2816940" y="2849198"/>
                  <a:ext cx="136379" cy="329580"/>
                  <a:chOff x="2816940" y="2849600"/>
                  <a:chExt cx="136379" cy="329580"/>
                </a:xfrm>
              </p:grpSpPr>
              <p:sp>
                <p:nvSpPr>
                  <p:cNvPr id="326" name="Google Shape;326;p28"/>
                  <p:cNvSpPr/>
                  <p:nvPr/>
                </p:nvSpPr>
                <p:spPr>
                  <a:xfrm>
                    <a:off x="2899622" y="3168435"/>
                    <a:ext cx="13964" cy="10745"/>
                  </a:xfrm>
                  <a:custGeom>
                    <a:rect b="b" l="l" r="r" t="t"/>
                    <a:pathLst>
                      <a:path extrusionOk="0" h="488" w="634">
                        <a:moveTo>
                          <a:pt x="293" y="0"/>
                        </a:moveTo>
                        <a:cubicBezTo>
                          <a:pt x="0" y="0"/>
                          <a:pt x="0" y="488"/>
                          <a:pt x="293" y="488"/>
                        </a:cubicBezTo>
                        <a:cubicBezTo>
                          <a:pt x="634" y="488"/>
                          <a:pt x="634" y="0"/>
                          <a:pt x="293" y="0"/>
                        </a:cubicBezTo>
                        <a:close/>
                      </a:path>
                    </a:pathLst>
                  </a:custGeom>
                  <a:solidFill>
                    <a:srgbClr val="FF73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 name="Google Shape;327;p28"/>
                  <p:cNvSpPr/>
                  <p:nvPr/>
                </p:nvSpPr>
                <p:spPr>
                  <a:xfrm>
                    <a:off x="2816940" y="3115835"/>
                    <a:ext cx="8612" cy="6451"/>
                  </a:xfrm>
                  <a:custGeom>
                    <a:rect b="b" l="l" r="r" t="t"/>
                    <a:pathLst>
                      <a:path extrusionOk="0" h="293" w="391">
                        <a:moveTo>
                          <a:pt x="195" y="0"/>
                        </a:moveTo>
                        <a:cubicBezTo>
                          <a:pt x="0" y="0"/>
                          <a:pt x="0" y="293"/>
                          <a:pt x="195" y="293"/>
                        </a:cubicBezTo>
                        <a:cubicBezTo>
                          <a:pt x="390" y="293"/>
                          <a:pt x="390" y="0"/>
                          <a:pt x="195" y="0"/>
                        </a:cubicBezTo>
                        <a:close/>
                      </a:path>
                    </a:pathLst>
                  </a:custGeom>
                  <a:solidFill>
                    <a:srgbClr val="FF73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 name="Google Shape;328;p28"/>
                  <p:cNvSpPr/>
                  <p:nvPr/>
                </p:nvSpPr>
                <p:spPr>
                  <a:xfrm>
                    <a:off x="2834516" y="3090669"/>
                    <a:ext cx="27531" cy="13959"/>
                  </a:xfrm>
                  <a:custGeom>
                    <a:rect b="b" l="l" r="r" t="t"/>
                    <a:pathLst>
                      <a:path extrusionOk="0" h="634" w="1250">
                        <a:moveTo>
                          <a:pt x="1062" y="0"/>
                        </a:moveTo>
                        <a:cubicBezTo>
                          <a:pt x="1011" y="0"/>
                          <a:pt x="957" y="22"/>
                          <a:pt x="908" y="71"/>
                        </a:cubicBezTo>
                        <a:lnTo>
                          <a:pt x="762" y="71"/>
                        </a:lnTo>
                        <a:cubicBezTo>
                          <a:pt x="753" y="61"/>
                          <a:pt x="744" y="57"/>
                          <a:pt x="735" y="57"/>
                        </a:cubicBezTo>
                        <a:cubicBezTo>
                          <a:pt x="697" y="57"/>
                          <a:pt x="665" y="129"/>
                          <a:pt x="665" y="168"/>
                        </a:cubicBezTo>
                        <a:cubicBezTo>
                          <a:pt x="665" y="266"/>
                          <a:pt x="713" y="314"/>
                          <a:pt x="811" y="314"/>
                        </a:cubicBezTo>
                        <a:cubicBezTo>
                          <a:pt x="811" y="290"/>
                          <a:pt x="823" y="278"/>
                          <a:pt x="841" y="278"/>
                        </a:cubicBezTo>
                        <a:cubicBezTo>
                          <a:pt x="860" y="278"/>
                          <a:pt x="884" y="290"/>
                          <a:pt x="908" y="314"/>
                        </a:cubicBezTo>
                        <a:cubicBezTo>
                          <a:pt x="960" y="349"/>
                          <a:pt x="1018" y="365"/>
                          <a:pt x="1071" y="365"/>
                        </a:cubicBezTo>
                        <a:cubicBezTo>
                          <a:pt x="1168" y="365"/>
                          <a:pt x="1250" y="311"/>
                          <a:pt x="1250" y="217"/>
                        </a:cubicBezTo>
                        <a:cubicBezTo>
                          <a:pt x="1250" y="87"/>
                          <a:pt x="1163" y="0"/>
                          <a:pt x="1062" y="0"/>
                        </a:cubicBezTo>
                        <a:close/>
                        <a:moveTo>
                          <a:pt x="470" y="22"/>
                        </a:moveTo>
                        <a:cubicBezTo>
                          <a:pt x="275" y="71"/>
                          <a:pt x="226" y="217"/>
                          <a:pt x="80" y="363"/>
                        </a:cubicBezTo>
                        <a:cubicBezTo>
                          <a:pt x="0" y="482"/>
                          <a:pt x="114" y="633"/>
                          <a:pt x="238" y="633"/>
                        </a:cubicBezTo>
                        <a:cubicBezTo>
                          <a:pt x="267" y="633"/>
                          <a:pt x="296" y="625"/>
                          <a:pt x="323" y="607"/>
                        </a:cubicBezTo>
                        <a:cubicBezTo>
                          <a:pt x="470" y="509"/>
                          <a:pt x="616" y="412"/>
                          <a:pt x="665" y="217"/>
                        </a:cubicBezTo>
                        <a:lnTo>
                          <a:pt x="665" y="168"/>
                        </a:lnTo>
                        <a:cubicBezTo>
                          <a:pt x="665" y="71"/>
                          <a:pt x="567" y="22"/>
                          <a:pt x="470" y="22"/>
                        </a:cubicBezTo>
                        <a:close/>
                      </a:path>
                    </a:pathLst>
                  </a:custGeom>
                  <a:solidFill>
                    <a:srgbClr val="FF73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 name="Google Shape;329;p28"/>
                  <p:cNvSpPr/>
                  <p:nvPr/>
                </p:nvSpPr>
                <p:spPr>
                  <a:xfrm>
                    <a:off x="2857532" y="3060814"/>
                    <a:ext cx="14933" cy="25937"/>
                  </a:xfrm>
                  <a:custGeom>
                    <a:rect b="b" l="l" r="r" t="t"/>
                    <a:pathLst>
                      <a:path extrusionOk="0" h="1178" w="678">
                        <a:moveTo>
                          <a:pt x="463" y="1"/>
                        </a:moveTo>
                        <a:cubicBezTo>
                          <a:pt x="421" y="1"/>
                          <a:pt x="380" y="19"/>
                          <a:pt x="351" y="61"/>
                        </a:cubicBezTo>
                        <a:cubicBezTo>
                          <a:pt x="253" y="354"/>
                          <a:pt x="107" y="646"/>
                          <a:pt x="58" y="939"/>
                        </a:cubicBezTo>
                        <a:cubicBezTo>
                          <a:pt x="0" y="1084"/>
                          <a:pt x="116" y="1178"/>
                          <a:pt x="228" y="1178"/>
                        </a:cubicBezTo>
                        <a:cubicBezTo>
                          <a:pt x="305" y="1178"/>
                          <a:pt x="380" y="1135"/>
                          <a:pt x="400" y="1036"/>
                        </a:cubicBezTo>
                        <a:cubicBezTo>
                          <a:pt x="497" y="744"/>
                          <a:pt x="595" y="451"/>
                          <a:pt x="644" y="208"/>
                        </a:cubicBezTo>
                        <a:cubicBezTo>
                          <a:pt x="678" y="104"/>
                          <a:pt x="566" y="1"/>
                          <a:pt x="463" y="1"/>
                        </a:cubicBezTo>
                        <a:close/>
                      </a:path>
                    </a:pathLst>
                  </a:custGeom>
                  <a:solidFill>
                    <a:srgbClr val="FF73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 name="Google Shape;330;p28"/>
                  <p:cNvSpPr/>
                  <p:nvPr/>
                </p:nvSpPr>
                <p:spPr>
                  <a:xfrm>
                    <a:off x="2920017" y="2894251"/>
                    <a:ext cx="19360" cy="40182"/>
                  </a:xfrm>
                  <a:custGeom>
                    <a:rect b="b" l="l" r="r" t="t"/>
                    <a:pathLst>
                      <a:path extrusionOk="0" h="1825" w="879">
                        <a:moveTo>
                          <a:pt x="801" y="0"/>
                        </a:moveTo>
                        <a:cubicBezTo>
                          <a:pt x="789" y="0"/>
                          <a:pt x="781" y="6"/>
                          <a:pt x="781" y="21"/>
                        </a:cubicBezTo>
                        <a:cubicBezTo>
                          <a:pt x="537" y="508"/>
                          <a:pt x="391" y="1044"/>
                          <a:pt x="196" y="1532"/>
                        </a:cubicBezTo>
                        <a:cubicBezTo>
                          <a:pt x="0" y="1532"/>
                          <a:pt x="0" y="1825"/>
                          <a:pt x="196" y="1825"/>
                        </a:cubicBezTo>
                        <a:cubicBezTo>
                          <a:pt x="342" y="1825"/>
                          <a:pt x="391" y="1727"/>
                          <a:pt x="342" y="1629"/>
                        </a:cubicBezTo>
                        <a:cubicBezTo>
                          <a:pt x="537" y="1093"/>
                          <a:pt x="732" y="606"/>
                          <a:pt x="878" y="69"/>
                        </a:cubicBezTo>
                        <a:cubicBezTo>
                          <a:pt x="878" y="35"/>
                          <a:pt x="829" y="0"/>
                          <a:pt x="801" y="0"/>
                        </a:cubicBezTo>
                        <a:close/>
                      </a:path>
                    </a:pathLst>
                  </a:custGeom>
                  <a:solidFill>
                    <a:srgbClr val="FF73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 name="Google Shape;331;p28"/>
                  <p:cNvSpPr/>
                  <p:nvPr/>
                </p:nvSpPr>
                <p:spPr>
                  <a:xfrm>
                    <a:off x="2932373" y="2867324"/>
                    <a:ext cx="8612" cy="17196"/>
                  </a:xfrm>
                  <a:custGeom>
                    <a:rect b="b" l="l" r="r" t="t"/>
                    <a:pathLst>
                      <a:path extrusionOk="0" h="781" w="391">
                        <a:moveTo>
                          <a:pt x="195" y="0"/>
                        </a:moveTo>
                        <a:cubicBezTo>
                          <a:pt x="98" y="0"/>
                          <a:pt x="0" y="73"/>
                          <a:pt x="25" y="220"/>
                        </a:cubicBezTo>
                        <a:cubicBezTo>
                          <a:pt x="73" y="366"/>
                          <a:pt x="73" y="512"/>
                          <a:pt x="73" y="707"/>
                        </a:cubicBezTo>
                        <a:cubicBezTo>
                          <a:pt x="98" y="756"/>
                          <a:pt x="146" y="780"/>
                          <a:pt x="195" y="780"/>
                        </a:cubicBezTo>
                        <a:cubicBezTo>
                          <a:pt x="244" y="780"/>
                          <a:pt x="293" y="756"/>
                          <a:pt x="317" y="707"/>
                        </a:cubicBezTo>
                        <a:cubicBezTo>
                          <a:pt x="268" y="512"/>
                          <a:pt x="317" y="366"/>
                          <a:pt x="366" y="220"/>
                        </a:cubicBezTo>
                        <a:cubicBezTo>
                          <a:pt x="390" y="73"/>
                          <a:pt x="293" y="0"/>
                          <a:pt x="195" y="0"/>
                        </a:cubicBezTo>
                        <a:close/>
                      </a:path>
                    </a:pathLst>
                  </a:custGeom>
                  <a:solidFill>
                    <a:srgbClr val="FF73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 name="Google Shape;332;p28"/>
                  <p:cNvSpPr/>
                  <p:nvPr/>
                </p:nvSpPr>
                <p:spPr>
                  <a:xfrm>
                    <a:off x="2944707" y="2849600"/>
                    <a:ext cx="8612" cy="6473"/>
                  </a:xfrm>
                  <a:custGeom>
                    <a:rect b="b" l="l" r="r" t="t"/>
                    <a:pathLst>
                      <a:path extrusionOk="0" h="294" w="391">
                        <a:moveTo>
                          <a:pt x="196" y="1"/>
                        </a:moveTo>
                        <a:cubicBezTo>
                          <a:pt x="1" y="1"/>
                          <a:pt x="1" y="293"/>
                          <a:pt x="196" y="293"/>
                        </a:cubicBezTo>
                        <a:cubicBezTo>
                          <a:pt x="391" y="293"/>
                          <a:pt x="391" y="1"/>
                          <a:pt x="196" y="1"/>
                        </a:cubicBezTo>
                        <a:close/>
                      </a:path>
                    </a:pathLst>
                  </a:custGeom>
                  <a:solidFill>
                    <a:srgbClr val="FF73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 name="Google Shape;333;p28"/>
                  <p:cNvSpPr/>
                  <p:nvPr/>
                </p:nvSpPr>
                <p:spPr>
                  <a:xfrm>
                    <a:off x="2939355" y="3000970"/>
                    <a:ext cx="6453" cy="11559"/>
                  </a:xfrm>
                  <a:custGeom>
                    <a:rect b="b" l="l" r="r" t="t"/>
                    <a:pathLst>
                      <a:path extrusionOk="0" h="525" w="293">
                        <a:moveTo>
                          <a:pt x="146" y="0"/>
                        </a:moveTo>
                        <a:cubicBezTo>
                          <a:pt x="73" y="0"/>
                          <a:pt x="0" y="49"/>
                          <a:pt x="0" y="147"/>
                        </a:cubicBezTo>
                        <a:cubicBezTo>
                          <a:pt x="0" y="244"/>
                          <a:pt x="49" y="342"/>
                          <a:pt x="98" y="488"/>
                        </a:cubicBezTo>
                        <a:cubicBezTo>
                          <a:pt x="98" y="512"/>
                          <a:pt x="122" y="524"/>
                          <a:pt x="152" y="524"/>
                        </a:cubicBezTo>
                        <a:cubicBezTo>
                          <a:pt x="183" y="524"/>
                          <a:pt x="219" y="512"/>
                          <a:pt x="244" y="488"/>
                        </a:cubicBezTo>
                        <a:cubicBezTo>
                          <a:pt x="293" y="342"/>
                          <a:pt x="293" y="244"/>
                          <a:pt x="293" y="147"/>
                        </a:cubicBezTo>
                        <a:cubicBezTo>
                          <a:pt x="293" y="49"/>
                          <a:pt x="219" y="0"/>
                          <a:pt x="146" y="0"/>
                        </a:cubicBezTo>
                        <a:close/>
                      </a:path>
                    </a:pathLst>
                  </a:custGeom>
                  <a:solidFill>
                    <a:srgbClr val="FF73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 name="Google Shape;334;p28"/>
                  <p:cNvSpPr/>
                  <p:nvPr/>
                </p:nvSpPr>
                <p:spPr>
                  <a:xfrm>
                    <a:off x="2903917" y="2965808"/>
                    <a:ext cx="24712" cy="114073"/>
                  </a:xfrm>
                  <a:custGeom>
                    <a:rect b="b" l="l" r="r" t="t"/>
                    <a:pathLst>
                      <a:path extrusionOk="0" h="5181" w="1122">
                        <a:moveTo>
                          <a:pt x="920" y="1"/>
                        </a:moveTo>
                        <a:cubicBezTo>
                          <a:pt x="890" y="1"/>
                          <a:pt x="853" y="13"/>
                          <a:pt x="829" y="37"/>
                        </a:cubicBezTo>
                        <a:cubicBezTo>
                          <a:pt x="829" y="86"/>
                          <a:pt x="780" y="183"/>
                          <a:pt x="780" y="232"/>
                        </a:cubicBezTo>
                        <a:cubicBezTo>
                          <a:pt x="731" y="281"/>
                          <a:pt x="731" y="330"/>
                          <a:pt x="731" y="378"/>
                        </a:cubicBezTo>
                        <a:cubicBezTo>
                          <a:pt x="731" y="476"/>
                          <a:pt x="731" y="573"/>
                          <a:pt x="829" y="671"/>
                        </a:cubicBezTo>
                        <a:cubicBezTo>
                          <a:pt x="829" y="768"/>
                          <a:pt x="780" y="817"/>
                          <a:pt x="731" y="915"/>
                        </a:cubicBezTo>
                        <a:lnTo>
                          <a:pt x="731" y="622"/>
                        </a:lnTo>
                        <a:cubicBezTo>
                          <a:pt x="731" y="573"/>
                          <a:pt x="695" y="549"/>
                          <a:pt x="658" y="549"/>
                        </a:cubicBezTo>
                        <a:cubicBezTo>
                          <a:pt x="622" y="549"/>
                          <a:pt x="585" y="573"/>
                          <a:pt x="585" y="622"/>
                        </a:cubicBezTo>
                        <a:cubicBezTo>
                          <a:pt x="488" y="964"/>
                          <a:pt x="439" y="1305"/>
                          <a:pt x="390" y="1646"/>
                        </a:cubicBezTo>
                        <a:cubicBezTo>
                          <a:pt x="366" y="1622"/>
                          <a:pt x="341" y="1610"/>
                          <a:pt x="317" y="1610"/>
                        </a:cubicBezTo>
                        <a:cubicBezTo>
                          <a:pt x="293" y="1610"/>
                          <a:pt x="268" y="1622"/>
                          <a:pt x="244" y="1646"/>
                        </a:cubicBezTo>
                        <a:cubicBezTo>
                          <a:pt x="244" y="1597"/>
                          <a:pt x="244" y="1549"/>
                          <a:pt x="244" y="1451"/>
                        </a:cubicBezTo>
                        <a:cubicBezTo>
                          <a:pt x="220" y="1402"/>
                          <a:pt x="171" y="1378"/>
                          <a:pt x="122" y="1378"/>
                        </a:cubicBezTo>
                        <a:cubicBezTo>
                          <a:pt x="73" y="1378"/>
                          <a:pt x="25" y="1402"/>
                          <a:pt x="0" y="1451"/>
                        </a:cubicBezTo>
                        <a:cubicBezTo>
                          <a:pt x="0" y="1549"/>
                          <a:pt x="0" y="1695"/>
                          <a:pt x="0" y="1792"/>
                        </a:cubicBezTo>
                        <a:cubicBezTo>
                          <a:pt x="0" y="1792"/>
                          <a:pt x="0" y="1841"/>
                          <a:pt x="0" y="1841"/>
                        </a:cubicBezTo>
                        <a:cubicBezTo>
                          <a:pt x="0" y="1890"/>
                          <a:pt x="0" y="1987"/>
                          <a:pt x="0" y="2036"/>
                        </a:cubicBezTo>
                        <a:cubicBezTo>
                          <a:pt x="0" y="2134"/>
                          <a:pt x="49" y="2182"/>
                          <a:pt x="146" y="2182"/>
                        </a:cubicBezTo>
                        <a:cubicBezTo>
                          <a:pt x="146" y="2280"/>
                          <a:pt x="195" y="2329"/>
                          <a:pt x="195" y="2426"/>
                        </a:cubicBezTo>
                        <a:cubicBezTo>
                          <a:pt x="244" y="2475"/>
                          <a:pt x="293" y="2524"/>
                          <a:pt x="341" y="2524"/>
                        </a:cubicBezTo>
                        <a:cubicBezTo>
                          <a:pt x="293" y="3109"/>
                          <a:pt x="293" y="3694"/>
                          <a:pt x="244" y="4230"/>
                        </a:cubicBezTo>
                        <a:cubicBezTo>
                          <a:pt x="244" y="4279"/>
                          <a:pt x="244" y="4328"/>
                          <a:pt x="293" y="4328"/>
                        </a:cubicBezTo>
                        <a:cubicBezTo>
                          <a:pt x="244" y="4571"/>
                          <a:pt x="244" y="4864"/>
                          <a:pt x="293" y="5108"/>
                        </a:cubicBezTo>
                        <a:cubicBezTo>
                          <a:pt x="293" y="5156"/>
                          <a:pt x="329" y="5181"/>
                          <a:pt x="366" y="5181"/>
                        </a:cubicBezTo>
                        <a:cubicBezTo>
                          <a:pt x="402" y="5181"/>
                          <a:pt x="439" y="5156"/>
                          <a:pt x="439" y="5108"/>
                        </a:cubicBezTo>
                        <a:cubicBezTo>
                          <a:pt x="536" y="4815"/>
                          <a:pt x="536" y="4523"/>
                          <a:pt x="439" y="4279"/>
                        </a:cubicBezTo>
                        <a:cubicBezTo>
                          <a:pt x="439" y="4230"/>
                          <a:pt x="439" y="4181"/>
                          <a:pt x="439" y="4181"/>
                        </a:cubicBezTo>
                        <a:cubicBezTo>
                          <a:pt x="439" y="3889"/>
                          <a:pt x="488" y="3645"/>
                          <a:pt x="536" y="3353"/>
                        </a:cubicBezTo>
                        <a:lnTo>
                          <a:pt x="536" y="3450"/>
                        </a:lnTo>
                        <a:cubicBezTo>
                          <a:pt x="536" y="3499"/>
                          <a:pt x="585" y="3523"/>
                          <a:pt x="634" y="3523"/>
                        </a:cubicBezTo>
                        <a:cubicBezTo>
                          <a:pt x="683" y="3523"/>
                          <a:pt x="731" y="3499"/>
                          <a:pt x="731" y="3450"/>
                        </a:cubicBezTo>
                        <a:cubicBezTo>
                          <a:pt x="829" y="3109"/>
                          <a:pt x="878" y="2719"/>
                          <a:pt x="927" y="2377"/>
                        </a:cubicBezTo>
                        <a:cubicBezTo>
                          <a:pt x="975" y="2377"/>
                          <a:pt x="1024" y="2377"/>
                          <a:pt x="1024" y="2329"/>
                        </a:cubicBezTo>
                        <a:cubicBezTo>
                          <a:pt x="1073" y="2231"/>
                          <a:pt x="1073" y="2134"/>
                          <a:pt x="1073" y="2036"/>
                        </a:cubicBezTo>
                        <a:cubicBezTo>
                          <a:pt x="1073" y="1987"/>
                          <a:pt x="1024" y="1939"/>
                          <a:pt x="1024" y="1890"/>
                        </a:cubicBezTo>
                        <a:cubicBezTo>
                          <a:pt x="1024" y="1451"/>
                          <a:pt x="1073" y="1012"/>
                          <a:pt x="1073" y="573"/>
                        </a:cubicBezTo>
                        <a:cubicBezTo>
                          <a:pt x="1122" y="476"/>
                          <a:pt x="1122" y="427"/>
                          <a:pt x="1073" y="378"/>
                        </a:cubicBezTo>
                        <a:cubicBezTo>
                          <a:pt x="1073" y="330"/>
                          <a:pt x="1073" y="281"/>
                          <a:pt x="1073" y="232"/>
                        </a:cubicBezTo>
                        <a:cubicBezTo>
                          <a:pt x="1024" y="183"/>
                          <a:pt x="1024" y="86"/>
                          <a:pt x="975" y="37"/>
                        </a:cubicBezTo>
                        <a:cubicBezTo>
                          <a:pt x="975" y="13"/>
                          <a:pt x="951" y="1"/>
                          <a:pt x="920" y="1"/>
                        </a:cubicBezTo>
                        <a:close/>
                      </a:path>
                    </a:pathLst>
                  </a:custGeom>
                  <a:solidFill>
                    <a:srgbClr val="FF73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335" name="Google Shape;335;p28"/>
              <p:cNvGrpSpPr/>
              <p:nvPr/>
            </p:nvGrpSpPr>
            <p:grpSpPr>
              <a:xfrm>
                <a:off x="2685914" y="2395902"/>
                <a:ext cx="301786" cy="335238"/>
                <a:chOff x="2685914" y="2396304"/>
                <a:chExt cx="301786" cy="335238"/>
              </a:xfrm>
            </p:grpSpPr>
            <p:sp>
              <p:nvSpPr>
                <p:cNvPr id="336" name="Google Shape;336;p28"/>
                <p:cNvSpPr/>
                <p:nvPr/>
              </p:nvSpPr>
              <p:spPr>
                <a:xfrm>
                  <a:off x="2875989" y="2580172"/>
                  <a:ext cx="11827" cy="10745"/>
                </a:xfrm>
                <a:custGeom>
                  <a:rect b="b" l="l" r="r" t="t"/>
                  <a:pathLst>
                    <a:path extrusionOk="0" h="488" w="537">
                      <a:moveTo>
                        <a:pt x="293" y="0"/>
                      </a:moveTo>
                      <a:cubicBezTo>
                        <a:pt x="1" y="49"/>
                        <a:pt x="1" y="439"/>
                        <a:pt x="293" y="488"/>
                      </a:cubicBezTo>
                      <a:cubicBezTo>
                        <a:pt x="537" y="439"/>
                        <a:pt x="537" y="49"/>
                        <a:pt x="293" y="0"/>
                      </a:cubicBezTo>
                      <a:close/>
                    </a:path>
                  </a:pathLst>
                </a:custGeom>
                <a:solidFill>
                  <a:srgbClr val="FF73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 name="Google Shape;337;p28"/>
                <p:cNvSpPr/>
                <p:nvPr/>
              </p:nvSpPr>
              <p:spPr>
                <a:xfrm>
                  <a:off x="2952240" y="2664917"/>
                  <a:ext cx="17179" cy="11889"/>
                </a:xfrm>
                <a:custGeom>
                  <a:rect b="b" l="l" r="r" t="t"/>
                  <a:pathLst>
                    <a:path extrusionOk="0" h="540" w="780">
                      <a:moveTo>
                        <a:pt x="435" y="0"/>
                      </a:moveTo>
                      <a:cubicBezTo>
                        <a:pt x="421" y="0"/>
                        <a:pt x="406" y="1"/>
                        <a:pt x="390" y="3"/>
                      </a:cubicBezTo>
                      <a:cubicBezTo>
                        <a:pt x="0" y="3"/>
                        <a:pt x="0" y="539"/>
                        <a:pt x="390" y="539"/>
                      </a:cubicBezTo>
                      <a:cubicBezTo>
                        <a:pt x="765" y="539"/>
                        <a:pt x="780" y="0"/>
                        <a:pt x="435" y="0"/>
                      </a:cubicBezTo>
                      <a:close/>
                    </a:path>
                  </a:pathLst>
                </a:custGeom>
                <a:solidFill>
                  <a:srgbClr val="FF73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 name="Google Shape;338;p28"/>
                <p:cNvSpPr/>
                <p:nvPr/>
              </p:nvSpPr>
              <p:spPr>
                <a:xfrm>
                  <a:off x="2923233" y="2719719"/>
                  <a:ext cx="21496" cy="11823"/>
                </a:xfrm>
                <a:custGeom>
                  <a:rect b="b" l="l" r="r" t="t"/>
                  <a:pathLst>
                    <a:path extrusionOk="0" h="537" w="976">
                      <a:moveTo>
                        <a:pt x="342" y="0"/>
                      </a:moveTo>
                      <a:cubicBezTo>
                        <a:pt x="1" y="49"/>
                        <a:pt x="1" y="488"/>
                        <a:pt x="342" y="537"/>
                      </a:cubicBezTo>
                      <a:lnTo>
                        <a:pt x="635" y="537"/>
                      </a:lnTo>
                      <a:cubicBezTo>
                        <a:pt x="976" y="537"/>
                        <a:pt x="976" y="0"/>
                        <a:pt x="635" y="0"/>
                      </a:cubicBezTo>
                      <a:close/>
                    </a:path>
                  </a:pathLst>
                </a:custGeom>
                <a:solidFill>
                  <a:srgbClr val="FF73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 name="Google Shape;339;p28"/>
                <p:cNvSpPr/>
                <p:nvPr/>
              </p:nvSpPr>
              <p:spPr>
                <a:xfrm>
                  <a:off x="2786854" y="2444192"/>
                  <a:ext cx="45129" cy="31155"/>
                </a:xfrm>
                <a:custGeom>
                  <a:rect b="b" l="l" r="r" t="t"/>
                  <a:pathLst>
                    <a:path extrusionOk="0" h="1415" w="2049">
                      <a:moveTo>
                        <a:pt x="465" y="1"/>
                      </a:moveTo>
                      <a:cubicBezTo>
                        <a:pt x="385" y="1"/>
                        <a:pt x="316" y="105"/>
                        <a:pt x="391" y="179"/>
                      </a:cubicBezTo>
                      <a:cubicBezTo>
                        <a:pt x="440" y="277"/>
                        <a:pt x="537" y="374"/>
                        <a:pt x="635" y="472"/>
                      </a:cubicBezTo>
                      <a:lnTo>
                        <a:pt x="342" y="326"/>
                      </a:lnTo>
                      <a:cubicBezTo>
                        <a:pt x="342" y="228"/>
                        <a:pt x="342" y="131"/>
                        <a:pt x="293" y="82"/>
                      </a:cubicBezTo>
                      <a:cubicBezTo>
                        <a:pt x="269" y="33"/>
                        <a:pt x="232" y="9"/>
                        <a:pt x="196" y="9"/>
                      </a:cubicBezTo>
                      <a:cubicBezTo>
                        <a:pt x="159" y="9"/>
                        <a:pt x="123" y="33"/>
                        <a:pt x="98" y="82"/>
                      </a:cubicBezTo>
                      <a:cubicBezTo>
                        <a:pt x="50" y="179"/>
                        <a:pt x="1" y="277"/>
                        <a:pt x="1" y="374"/>
                      </a:cubicBezTo>
                      <a:cubicBezTo>
                        <a:pt x="1" y="472"/>
                        <a:pt x="98" y="569"/>
                        <a:pt x="196" y="569"/>
                      </a:cubicBezTo>
                      <a:cubicBezTo>
                        <a:pt x="635" y="764"/>
                        <a:pt x="1025" y="1057"/>
                        <a:pt x="1415" y="1350"/>
                      </a:cubicBezTo>
                      <a:cubicBezTo>
                        <a:pt x="1461" y="1396"/>
                        <a:pt x="1510" y="1414"/>
                        <a:pt x="1556" y="1414"/>
                      </a:cubicBezTo>
                      <a:cubicBezTo>
                        <a:pt x="1706" y="1414"/>
                        <a:pt x="1831" y="1217"/>
                        <a:pt x="1756" y="1106"/>
                      </a:cubicBezTo>
                      <a:lnTo>
                        <a:pt x="1756" y="1106"/>
                      </a:lnTo>
                      <a:cubicBezTo>
                        <a:pt x="1772" y="1111"/>
                        <a:pt x="1787" y="1113"/>
                        <a:pt x="1803" y="1113"/>
                      </a:cubicBezTo>
                      <a:cubicBezTo>
                        <a:pt x="1931" y="1113"/>
                        <a:pt x="2038" y="944"/>
                        <a:pt x="1951" y="813"/>
                      </a:cubicBezTo>
                      <a:cubicBezTo>
                        <a:pt x="2049" y="716"/>
                        <a:pt x="2000" y="569"/>
                        <a:pt x="1854" y="569"/>
                      </a:cubicBezTo>
                      <a:cubicBezTo>
                        <a:pt x="1610" y="569"/>
                        <a:pt x="1512" y="862"/>
                        <a:pt x="1707" y="1057"/>
                      </a:cubicBezTo>
                      <a:lnTo>
                        <a:pt x="1610" y="1008"/>
                      </a:lnTo>
                      <a:cubicBezTo>
                        <a:pt x="1317" y="862"/>
                        <a:pt x="976" y="716"/>
                        <a:pt x="683" y="521"/>
                      </a:cubicBezTo>
                      <a:lnTo>
                        <a:pt x="683" y="521"/>
                      </a:lnTo>
                      <a:cubicBezTo>
                        <a:pt x="703" y="527"/>
                        <a:pt x="723" y="530"/>
                        <a:pt x="742" y="530"/>
                      </a:cubicBezTo>
                      <a:cubicBezTo>
                        <a:pt x="865" y="530"/>
                        <a:pt x="963" y="404"/>
                        <a:pt x="878" y="277"/>
                      </a:cubicBezTo>
                      <a:cubicBezTo>
                        <a:pt x="781" y="179"/>
                        <a:pt x="635" y="82"/>
                        <a:pt x="537" y="33"/>
                      </a:cubicBezTo>
                      <a:cubicBezTo>
                        <a:pt x="515" y="10"/>
                        <a:pt x="489" y="1"/>
                        <a:pt x="465" y="1"/>
                      </a:cubicBezTo>
                      <a:close/>
                    </a:path>
                  </a:pathLst>
                </a:custGeom>
                <a:solidFill>
                  <a:srgbClr val="FF73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 name="Google Shape;340;p28"/>
                <p:cNvSpPr/>
                <p:nvPr/>
              </p:nvSpPr>
              <p:spPr>
                <a:xfrm>
                  <a:off x="2859427" y="2456125"/>
                  <a:ext cx="43433" cy="23162"/>
                </a:xfrm>
                <a:custGeom>
                  <a:rect b="b" l="l" r="r" t="t"/>
                  <a:pathLst>
                    <a:path extrusionOk="0" h="1052" w="1972">
                      <a:moveTo>
                        <a:pt x="246" y="1"/>
                      </a:moveTo>
                      <a:cubicBezTo>
                        <a:pt x="137" y="1"/>
                        <a:pt x="0" y="144"/>
                        <a:pt x="119" y="222"/>
                      </a:cubicBezTo>
                      <a:cubicBezTo>
                        <a:pt x="216" y="320"/>
                        <a:pt x="265" y="417"/>
                        <a:pt x="363" y="515"/>
                      </a:cubicBezTo>
                      <a:cubicBezTo>
                        <a:pt x="411" y="564"/>
                        <a:pt x="460" y="564"/>
                        <a:pt x="509" y="564"/>
                      </a:cubicBezTo>
                      <a:cubicBezTo>
                        <a:pt x="671" y="564"/>
                        <a:pt x="834" y="585"/>
                        <a:pt x="996" y="585"/>
                      </a:cubicBezTo>
                      <a:cubicBezTo>
                        <a:pt x="1058" y="585"/>
                        <a:pt x="1119" y="582"/>
                        <a:pt x="1181" y="574"/>
                      </a:cubicBezTo>
                      <a:lnTo>
                        <a:pt x="1181" y="574"/>
                      </a:lnTo>
                      <a:cubicBezTo>
                        <a:pt x="914" y="619"/>
                        <a:pt x="684" y="668"/>
                        <a:pt x="411" y="759"/>
                      </a:cubicBezTo>
                      <a:cubicBezTo>
                        <a:pt x="265" y="808"/>
                        <a:pt x="314" y="1051"/>
                        <a:pt x="460" y="1051"/>
                      </a:cubicBezTo>
                      <a:cubicBezTo>
                        <a:pt x="948" y="1003"/>
                        <a:pt x="1435" y="905"/>
                        <a:pt x="1874" y="710"/>
                      </a:cubicBezTo>
                      <a:cubicBezTo>
                        <a:pt x="1971" y="661"/>
                        <a:pt x="1923" y="515"/>
                        <a:pt x="1825" y="515"/>
                      </a:cubicBezTo>
                      <a:lnTo>
                        <a:pt x="1630" y="515"/>
                      </a:lnTo>
                      <a:cubicBezTo>
                        <a:pt x="1728" y="466"/>
                        <a:pt x="1728" y="369"/>
                        <a:pt x="1630" y="320"/>
                      </a:cubicBezTo>
                      <a:cubicBezTo>
                        <a:pt x="1430" y="263"/>
                        <a:pt x="1230" y="239"/>
                        <a:pt x="1021" y="239"/>
                      </a:cubicBezTo>
                      <a:cubicBezTo>
                        <a:pt x="872" y="239"/>
                        <a:pt x="719" y="251"/>
                        <a:pt x="558" y="271"/>
                      </a:cubicBezTo>
                      <a:cubicBezTo>
                        <a:pt x="509" y="174"/>
                        <a:pt x="411" y="125"/>
                        <a:pt x="314" y="27"/>
                      </a:cubicBezTo>
                      <a:cubicBezTo>
                        <a:pt x="295" y="9"/>
                        <a:pt x="271" y="1"/>
                        <a:pt x="246" y="1"/>
                      </a:cubicBezTo>
                      <a:close/>
                    </a:path>
                  </a:pathLst>
                </a:custGeom>
                <a:solidFill>
                  <a:srgbClr val="FF73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 name="Google Shape;341;p28"/>
                <p:cNvSpPr/>
                <p:nvPr/>
              </p:nvSpPr>
              <p:spPr>
                <a:xfrm>
                  <a:off x="2823372" y="2473893"/>
                  <a:ext cx="26871" cy="36527"/>
                </a:xfrm>
                <a:custGeom>
                  <a:rect b="b" l="l" r="r" t="t"/>
                  <a:pathLst>
                    <a:path extrusionOk="0" h="1659" w="1220">
                      <a:moveTo>
                        <a:pt x="732" y="1"/>
                      </a:moveTo>
                      <a:cubicBezTo>
                        <a:pt x="659" y="1"/>
                        <a:pt x="586" y="49"/>
                        <a:pt x="586" y="147"/>
                      </a:cubicBezTo>
                      <a:cubicBezTo>
                        <a:pt x="586" y="244"/>
                        <a:pt x="586" y="391"/>
                        <a:pt x="634" y="488"/>
                      </a:cubicBezTo>
                      <a:cubicBezTo>
                        <a:pt x="586" y="537"/>
                        <a:pt x="586" y="586"/>
                        <a:pt x="537" y="683"/>
                      </a:cubicBezTo>
                      <a:cubicBezTo>
                        <a:pt x="391" y="927"/>
                        <a:pt x="196" y="1171"/>
                        <a:pt x="49" y="1414"/>
                      </a:cubicBezTo>
                      <a:cubicBezTo>
                        <a:pt x="1" y="1463"/>
                        <a:pt x="1" y="1561"/>
                        <a:pt x="49" y="1609"/>
                      </a:cubicBezTo>
                      <a:cubicBezTo>
                        <a:pt x="98" y="1658"/>
                        <a:pt x="147" y="1658"/>
                        <a:pt x="196" y="1658"/>
                      </a:cubicBezTo>
                      <a:lnTo>
                        <a:pt x="293" y="1658"/>
                      </a:lnTo>
                      <a:lnTo>
                        <a:pt x="342" y="1609"/>
                      </a:lnTo>
                      <a:cubicBezTo>
                        <a:pt x="488" y="1366"/>
                        <a:pt x="683" y="1122"/>
                        <a:pt x="829" y="878"/>
                      </a:cubicBezTo>
                      <a:cubicBezTo>
                        <a:pt x="1024" y="586"/>
                        <a:pt x="1219" y="488"/>
                        <a:pt x="1219" y="196"/>
                      </a:cubicBezTo>
                      <a:cubicBezTo>
                        <a:pt x="1219" y="124"/>
                        <a:pt x="1141" y="79"/>
                        <a:pt x="1080" y="79"/>
                      </a:cubicBezTo>
                      <a:cubicBezTo>
                        <a:pt x="1058" y="79"/>
                        <a:pt x="1037" y="85"/>
                        <a:pt x="1024" y="98"/>
                      </a:cubicBezTo>
                      <a:cubicBezTo>
                        <a:pt x="976" y="98"/>
                        <a:pt x="927" y="147"/>
                        <a:pt x="878" y="196"/>
                      </a:cubicBezTo>
                      <a:lnTo>
                        <a:pt x="878" y="147"/>
                      </a:lnTo>
                      <a:cubicBezTo>
                        <a:pt x="878" y="49"/>
                        <a:pt x="805" y="1"/>
                        <a:pt x="732" y="1"/>
                      </a:cubicBezTo>
                      <a:close/>
                    </a:path>
                  </a:pathLst>
                </a:custGeom>
                <a:solidFill>
                  <a:srgbClr val="FF73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 name="Google Shape;342;p28"/>
                <p:cNvSpPr/>
                <p:nvPr/>
              </p:nvSpPr>
              <p:spPr>
                <a:xfrm>
                  <a:off x="2834120" y="2453505"/>
                  <a:ext cx="10748" cy="10745"/>
                </a:xfrm>
                <a:custGeom>
                  <a:rect b="b" l="l" r="r" t="t"/>
                  <a:pathLst>
                    <a:path extrusionOk="0" h="488" w="488">
                      <a:moveTo>
                        <a:pt x="244" y="0"/>
                      </a:moveTo>
                      <a:cubicBezTo>
                        <a:pt x="0" y="49"/>
                        <a:pt x="0" y="439"/>
                        <a:pt x="244" y="488"/>
                      </a:cubicBezTo>
                      <a:cubicBezTo>
                        <a:pt x="488" y="439"/>
                        <a:pt x="488" y="49"/>
                        <a:pt x="244" y="0"/>
                      </a:cubicBezTo>
                      <a:close/>
                    </a:path>
                  </a:pathLst>
                </a:custGeom>
                <a:solidFill>
                  <a:srgbClr val="FF73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3" name="Google Shape;343;p28"/>
                <p:cNvSpPr/>
                <p:nvPr/>
              </p:nvSpPr>
              <p:spPr>
                <a:xfrm>
                  <a:off x="2851299" y="2459934"/>
                  <a:ext cx="12907" cy="9688"/>
                </a:xfrm>
                <a:custGeom>
                  <a:rect b="b" l="l" r="r" t="t"/>
                  <a:pathLst>
                    <a:path extrusionOk="0" h="440" w="586">
                      <a:moveTo>
                        <a:pt x="293" y="1"/>
                      </a:moveTo>
                      <a:cubicBezTo>
                        <a:pt x="0" y="1"/>
                        <a:pt x="0" y="439"/>
                        <a:pt x="293" y="439"/>
                      </a:cubicBezTo>
                      <a:cubicBezTo>
                        <a:pt x="585" y="439"/>
                        <a:pt x="585" y="1"/>
                        <a:pt x="293" y="1"/>
                      </a:cubicBezTo>
                      <a:close/>
                    </a:path>
                  </a:pathLst>
                </a:custGeom>
                <a:solidFill>
                  <a:srgbClr val="FF73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4" name="Google Shape;344;p28"/>
                <p:cNvSpPr/>
                <p:nvPr/>
              </p:nvSpPr>
              <p:spPr>
                <a:xfrm>
                  <a:off x="2740690" y="2426666"/>
                  <a:ext cx="29007" cy="16117"/>
                </a:xfrm>
                <a:custGeom>
                  <a:rect b="b" l="l" r="r" t="t"/>
                  <a:pathLst>
                    <a:path extrusionOk="0" h="732" w="1317">
                      <a:moveTo>
                        <a:pt x="98" y="0"/>
                      </a:moveTo>
                      <a:cubicBezTo>
                        <a:pt x="0" y="0"/>
                        <a:pt x="0" y="98"/>
                        <a:pt x="49" y="147"/>
                      </a:cubicBezTo>
                      <a:cubicBezTo>
                        <a:pt x="244" y="342"/>
                        <a:pt x="537" y="488"/>
                        <a:pt x="829" y="634"/>
                      </a:cubicBezTo>
                      <a:cubicBezTo>
                        <a:pt x="829" y="634"/>
                        <a:pt x="829" y="683"/>
                        <a:pt x="878" y="683"/>
                      </a:cubicBezTo>
                      <a:cubicBezTo>
                        <a:pt x="976" y="732"/>
                        <a:pt x="1024" y="732"/>
                        <a:pt x="1122" y="732"/>
                      </a:cubicBezTo>
                      <a:lnTo>
                        <a:pt x="1171" y="732"/>
                      </a:lnTo>
                      <a:cubicBezTo>
                        <a:pt x="1268" y="732"/>
                        <a:pt x="1317" y="634"/>
                        <a:pt x="1317" y="585"/>
                      </a:cubicBezTo>
                      <a:cubicBezTo>
                        <a:pt x="1317" y="537"/>
                        <a:pt x="1268" y="537"/>
                        <a:pt x="1268" y="537"/>
                      </a:cubicBezTo>
                      <a:cubicBezTo>
                        <a:pt x="878" y="293"/>
                        <a:pt x="488" y="98"/>
                        <a:pt x="98" y="0"/>
                      </a:cubicBezTo>
                      <a:close/>
                    </a:path>
                  </a:pathLst>
                </a:custGeom>
                <a:solidFill>
                  <a:srgbClr val="FF73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5" name="Google Shape;345;p28"/>
                <p:cNvSpPr/>
                <p:nvPr/>
              </p:nvSpPr>
              <p:spPr>
                <a:xfrm>
                  <a:off x="2908344" y="2456499"/>
                  <a:ext cx="36385" cy="17416"/>
                </a:xfrm>
                <a:custGeom>
                  <a:rect b="b" l="l" r="r" t="t"/>
                  <a:pathLst>
                    <a:path extrusionOk="0" h="791" w="1652">
                      <a:moveTo>
                        <a:pt x="196" y="1"/>
                      </a:moveTo>
                      <a:cubicBezTo>
                        <a:pt x="104" y="1"/>
                        <a:pt x="1" y="121"/>
                        <a:pt x="43" y="205"/>
                      </a:cubicBezTo>
                      <a:lnTo>
                        <a:pt x="140" y="254"/>
                      </a:lnTo>
                      <a:cubicBezTo>
                        <a:pt x="234" y="411"/>
                        <a:pt x="409" y="547"/>
                        <a:pt x="573" y="547"/>
                      </a:cubicBezTo>
                      <a:cubicBezTo>
                        <a:pt x="665" y="547"/>
                        <a:pt x="753" y="505"/>
                        <a:pt x="823" y="400"/>
                      </a:cubicBezTo>
                      <a:cubicBezTo>
                        <a:pt x="823" y="547"/>
                        <a:pt x="921" y="595"/>
                        <a:pt x="1018" y="595"/>
                      </a:cubicBezTo>
                      <a:cubicBezTo>
                        <a:pt x="1164" y="693"/>
                        <a:pt x="1311" y="791"/>
                        <a:pt x="1506" y="791"/>
                      </a:cubicBezTo>
                      <a:cubicBezTo>
                        <a:pt x="1603" y="791"/>
                        <a:pt x="1652" y="693"/>
                        <a:pt x="1603" y="644"/>
                      </a:cubicBezTo>
                      <a:cubicBezTo>
                        <a:pt x="1506" y="498"/>
                        <a:pt x="1359" y="400"/>
                        <a:pt x="1213" y="352"/>
                      </a:cubicBezTo>
                      <a:cubicBezTo>
                        <a:pt x="1164" y="254"/>
                        <a:pt x="1067" y="157"/>
                        <a:pt x="969" y="157"/>
                      </a:cubicBezTo>
                      <a:cubicBezTo>
                        <a:pt x="872" y="157"/>
                        <a:pt x="823" y="205"/>
                        <a:pt x="774" y="303"/>
                      </a:cubicBezTo>
                      <a:cubicBezTo>
                        <a:pt x="774" y="303"/>
                        <a:pt x="774" y="254"/>
                        <a:pt x="726" y="254"/>
                      </a:cubicBezTo>
                      <a:lnTo>
                        <a:pt x="482" y="254"/>
                      </a:lnTo>
                      <a:cubicBezTo>
                        <a:pt x="433" y="157"/>
                        <a:pt x="335" y="108"/>
                        <a:pt x="238" y="10"/>
                      </a:cubicBezTo>
                      <a:cubicBezTo>
                        <a:pt x="225" y="4"/>
                        <a:pt x="210" y="1"/>
                        <a:pt x="196" y="1"/>
                      </a:cubicBezTo>
                      <a:close/>
                    </a:path>
                  </a:pathLst>
                </a:custGeom>
                <a:solidFill>
                  <a:srgbClr val="FF73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 name="Google Shape;346;p28"/>
                <p:cNvSpPr/>
                <p:nvPr/>
              </p:nvSpPr>
              <p:spPr>
                <a:xfrm>
                  <a:off x="2968340" y="2473189"/>
                  <a:ext cx="19360" cy="7618"/>
                </a:xfrm>
                <a:custGeom>
                  <a:rect b="b" l="l" r="r" t="t"/>
                  <a:pathLst>
                    <a:path extrusionOk="0" h="346" w="879">
                      <a:moveTo>
                        <a:pt x="456" y="0"/>
                      </a:moveTo>
                      <a:cubicBezTo>
                        <a:pt x="365" y="0"/>
                        <a:pt x="276" y="12"/>
                        <a:pt x="195" y="33"/>
                      </a:cubicBezTo>
                      <a:cubicBezTo>
                        <a:pt x="0" y="33"/>
                        <a:pt x="0" y="325"/>
                        <a:pt x="195" y="325"/>
                      </a:cubicBezTo>
                      <a:cubicBezTo>
                        <a:pt x="253" y="339"/>
                        <a:pt x="314" y="345"/>
                        <a:pt x="377" y="345"/>
                      </a:cubicBezTo>
                      <a:cubicBezTo>
                        <a:pt x="529" y="345"/>
                        <a:pt x="691" y="311"/>
                        <a:pt x="829" y="276"/>
                      </a:cubicBezTo>
                      <a:cubicBezTo>
                        <a:pt x="878" y="228"/>
                        <a:pt x="878" y="130"/>
                        <a:pt x="829" y="81"/>
                      </a:cubicBezTo>
                      <a:cubicBezTo>
                        <a:pt x="715" y="24"/>
                        <a:pt x="584" y="0"/>
                        <a:pt x="456" y="0"/>
                      </a:cubicBezTo>
                      <a:close/>
                    </a:path>
                  </a:pathLst>
                </a:custGeom>
                <a:solidFill>
                  <a:srgbClr val="FF73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7" name="Google Shape;347;p28"/>
                <p:cNvSpPr/>
                <p:nvPr/>
              </p:nvSpPr>
              <p:spPr>
                <a:xfrm>
                  <a:off x="2943232" y="2462092"/>
                  <a:ext cx="21562" cy="21731"/>
                </a:xfrm>
                <a:custGeom>
                  <a:rect b="b" l="l" r="r" t="t"/>
                  <a:pathLst>
                    <a:path extrusionOk="0" h="987" w="979">
                      <a:moveTo>
                        <a:pt x="263" y="0"/>
                      </a:moveTo>
                      <a:cubicBezTo>
                        <a:pt x="165" y="49"/>
                        <a:pt x="117" y="195"/>
                        <a:pt x="214" y="244"/>
                      </a:cubicBezTo>
                      <a:lnTo>
                        <a:pt x="360" y="390"/>
                      </a:lnTo>
                      <a:cubicBezTo>
                        <a:pt x="0" y="480"/>
                        <a:pt x="97" y="986"/>
                        <a:pt x="422" y="986"/>
                      </a:cubicBezTo>
                      <a:cubicBezTo>
                        <a:pt x="448" y="986"/>
                        <a:pt x="477" y="983"/>
                        <a:pt x="507" y="975"/>
                      </a:cubicBezTo>
                      <a:cubicBezTo>
                        <a:pt x="524" y="977"/>
                        <a:pt x="541" y="978"/>
                        <a:pt x="557" y="978"/>
                      </a:cubicBezTo>
                      <a:cubicBezTo>
                        <a:pt x="949" y="978"/>
                        <a:pt x="979" y="437"/>
                        <a:pt x="604" y="390"/>
                      </a:cubicBezTo>
                      <a:cubicBezTo>
                        <a:pt x="555" y="293"/>
                        <a:pt x="458" y="195"/>
                        <a:pt x="409" y="98"/>
                      </a:cubicBezTo>
                      <a:cubicBezTo>
                        <a:pt x="360" y="49"/>
                        <a:pt x="312" y="0"/>
                        <a:pt x="263" y="0"/>
                      </a:cubicBezTo>
                      <a:close/>
                    </a:path>
                  </a:pathLst>
                </a:custGeom>
                <a:solidFill>
                  <a:srgbClr val="FF73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 name="Google Shape;348;p28"/>
                <p:cNvSpPr/>
                <p:nvPr/>
              </p:nvSpPr>
              <p:spPr>
                <a:xfrm>
                  <a:off x="2825530" y="2441682"/>
                  <a:ext cx="29007" cy="12902"/>
                </a:xfrm>
                <a:custGeom>
                  <a:rect b="b" l="l" r="r" t="t"/>
                  <a:pathLst>
                    <a:path extrusionOk="0" h="586" w="1317">
                      <a:moveTo>
                        <a:pt x="293" y="1"/>
                      </a:moveTo>
                      <a:cubicBezTo>
                        <a:pt x="146" y="1"/>
                        <a:pt x="49" y="98"/>
                        <a:pt x="0" y="245"/>
                      </a:cubicBezTo>
                      <a:cubicBezTo>
                        <a:pt x="0" y="375"/>
                        <a:pt x="152" y="526"/>
                        <a:pt x="267" y="526"/>
                      </a:cubicBezTo>
                      <a:cubicBezTo>
                        <a:pt x="325" y="526"/>
                        <a:pt x="374" y="488"/>
                        <a:pt x="390" y="391"/>
                      </a:cubicBezTo>
                      <a:cubicBezTo>
                        <a:pt x="463" y="415"/>
                        <a:pt x="524" y="427"/>
                        <a:pt x="585" y="427"/>
                      </a:cubicBezTo>
                      <a:cubicBezTo>
                        <a:pt x="646" y="427"/>
                        <a:pt x="707" y="415"/>
                        <a:pt x="780" y="391"/>
                      </a:cubicBezTo>
                      <a:cubicBezTo>
                        <a:pt x="878" y="488"/>
                        <a:pt x="1024" y="488"/>
                        <a:pt x="1121" y="488"/>
                      </a:cubicBezTo>
                      <a:cubicBezTo>
                        <a:pt x="1121" y="488"/>
                        <a:pt x="1121" y="586"/>
                        <a:pt x="1170" y="586"/>
                      </a:cubicBezTo>
                      <a:cubicBezTo>
                        <a:pt x="1268" y="586"/>
                        <a:pt x="1268" y="440"/>
                        <a:pt x="1170" y="440"/>
                      </a:cubicBezTo>
                      <a:cubicBezTo>
                        <a:pt x="1316" y="391"/>
                        <a:pt x="1268" y="245"/>
                        <a:pt x="1121" y="245"/>
                      </a:cubicBezTo>
                      <a:cubicBezTo>
                        <a:pt x="1097" y="269"/>
                        <a:pt x="1073" y="281"/>
                        <a:pt x="1054" y="281"/>
                      </a:cubicBezTo>
                      <a:cubicBezTo>
                        <a:pt x="1036" y="281"/>
                        <a:pt x="1024" y="269"/>
                        <a:pt x="1024" y="245"/>
                      </a:cubicBezTo>
                      <a:cubicBezTo>
                        <a:pt x="1024" y="196"/>
                        <a:pt x="1024" y="147"/>
                        <a:pt x="1024" y="98"/>
                      </a:cubicBezTo>
                      <a:cubicBezTo>
                        <a:pt x="829" y="50"/>
                        <a:pt x="634" y="1"/>
                        <a:pt x="488" y="1"/>
                      </a:cubicBezTo>
                      <a:close/>
                    </a:path>
                  </a:pathLst>
                </a:custGeom>
                <a:solidFill>
                  <a:srgbClr val="FF73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9" name="Google Shape;349;p28"/>
                <p:cNvSpPr/>
                <p:nvPr/>
              </p:nvSpPr>
              <p:spPr>
                <a:xfrm>
                  <a:off x="2885658" y="2449476"/>
                  <a:ext cx="23633" cy="6891"/>
                </a:xfrm>
                <a:custGeom>
                  <a:rect b="b" l="l" r="r" t="t"/>
                  <a:pathLst>
                    <a:path extrusionOk="0" h="313" w="1073">
                      <a:moveTo>
                        <a:pt x="537" y="0"/>
                      </a:moveTo>
                      <a:cubicBezTo>
                        <a:pt x="390" y="0"/>
                        <a:pt x="244" y="13"/>
                        <a:pt x="98" y="37"/>
                      </a:cubicBezTo>
                      <a:cubicBezTo>
                        <a:pt x="0" y="86"/>
                        <a:pt x="0" y="232"/>
                        <a:pt x="98" y="281"/>
                      </a:cubicBezTo>
                      <a:cubicBezTo>
                        <a:pt x="219" y="301"/>
                        <a:pt x="340" y="313"/>
                        <a:pt x="461" y="313"/>
                      </a:cubicBezTo>
                      <a:cubicBezTo>
                        <a:pt x="633" y="313"/>
                        <a:pt x="804" y="289"/>
                        <a:pt x="975" y="232"/>
                      </a:cubicBezTo>
                      <a:cubicBezTo>
                        <a:pt x="1073" y="232"/>
                        <a:pt x="1073" y="86"/>
                        <a:pt x="975" y="37"/>
                      </a:cubicBezTo>
                      <a:cubicBezTo>
                        <a:pt x="829" y="13"/>
                        <a:pt x="683" y="0"/>
                        <a:pt x="537" y="0"/>
                      </a:cubicBezTo>
                      <a:close/>
                    </a:path>
                  </a:pathLst>
                </a:custGeom>
                <a:solidFill>
                  <a:srgbClr val="FF73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 name="Google Shape;350;p28"/>
                <p:cNvSpPr/>
                <p:nvPr/>
              </p:nvSpPr>
              <p:spPr>
                <a:xfrm>
                  <a:off x="2940435" y="2456565"/>
                  <a:ext cx="4295" cy="4470"/>
                </a:xfrm>
                <a:custGeom>
                  <a:rect b="b" l="l" r="r" t="t"/>
                  <a:pathLst>
                    <a:path extrusionOk="0" h="203" w="195">
                      <a:moveTo>
                        <a:pt x="73" y="1"/>
                      </a:moveTo>
                      <a:cubicBezTo>
                        <a:pt x="1" y="1"/>
                        <a:pt x="9" y="202"/>
                        <a:pt x="97" y="202"/>
                      </a:cubicBezTo>
                      <a:cubicBezTo>
                        <a:pt x="195" y="154"/>
                        <a:pt x="195" y="7"/>
                        <a:pt x="97" y="7"/>
                      </a:cubicBezTo>
                      <a:cubicBezTo>
                        <a:pt x="88" y="3"/>
                        <a:pt x="80" y="1"/>
                        <a:pt x="73" y="1"/>
                      </a:cubicBezTo>
                      <a:close/>
                    </a:path>
                  </a:pathLst>
                </a:custGeom>
                <a:solidFill>
                  <a:srgbClr val="FF73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1" name="Google Shape;351;p28"/>
                <p:cNvSpPr/>
                <p:nvPr/>
              </p:nvSpPr>
              <p:spPr>
                <a:xfrm>
                  <a:off x="2807271" y="2438577"/>
                  <a:ext cx="4890" cy="9313"/>
                </a:xfrm>
                <a:custGeom>
                  <a:rect b="b" l="l" r="r" t="t"/>
                  <a:pathLst>
                    <a:path extrusionOk="0" h="423" w="222">
                      <a:moveTo>
                        <a:pt x="100" y="1"/>
                      </a:moveTo>
                      <a:cubicBezTo>
                        <a:pt x="50" y="1"/>
                        <a:pt x="0" y="27"/>
                        <a:pt x="0" y="93"/>
                      </a:cubicBezTo>
                      <a:cubicBezTo>
                        <a:pt x="0" y="191"/>
                        <a:pt x="0" y="288"/>
                        <a:pt x="49" y="386"/>
                      </a:cubicBezTo>
                      <a:cubicBezTo>
                        <a:pt x="49" y="410"/>
                        <a:pt x="73" y="422"/>
                        <a:pt x="98" y="422"/>
                      </a:cubicBezTo>
                      <a:cubicBezTo>
                        <a:pt x="122" y="422"/>
                        <a:pt x="146" y="410"/>
                        <a:pt x="146" y="386"/>
                      </a:cubicBezTo>
                      <a:cubicBezTo>
                        <a:pt x="146" y="288"/>
                        <a:pt x="146" y="191"/>
                        <a:pt x="195" y="93"/>
                      </a:cubicBezTo>
                      <a:cubicBezTo>
                        <a:pt x="222" y="40"/>
                        <a:pt x="161" y="1"/>
                        <a:pt x="100" y="1"/>
                      </a:cubicBezTo>
                      <a:close/>
                    </a:path>
                  </a:pathLst>
                </a:custGeom>
                <a:solidFill>
                  <a:srgbClr val="FF73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2" name="Google Shape;352;p28"/>
                <p:cNvSpPr/>
                <p:nvPr/>
              </p:nvSpPr>
              <p:spPr>
                <a:xfrm>
                  <a:off x="2727805" y="2430915"/>
                  <a:ext cx="18919" cy="12660"/>
                </a:xfrm>
                <a:custGeom>
                  <a:rect b="b" l="l" r="r" t="t"/>
                  <a:pathLst>
                    <a:path extrusionOk="0" h="575" w="859">
                      <a:moveTo>
                        <a:pt x="334" y="0"/>
                      </a:moveTo>
                      <a:cubicBezTo>
                        <a:pt x="250" y="0"/>
                        <a:pt x="168" y="30"/>
                        <a:pt x="98" y="100"/>
                      </a:cubicBezTo>
                      <a:cubicBezTo>
                        <a:pt x="0" y="149"/>
                        <a:pt x="0" y="295"/>
                        <a:pt x="147" y="295"/>
                      </a:cubicBezTo>
                      <a:cubicBezTo>
                        <a:pt x="244" y="295"/>
                        <a:pt x="488" y="295"/>
                        <a:pt x="537" y="490"/>
                      </a:cubicBezTo>
                      <a:cubicBezTo>
                        <a:pt x="575" y="548"/>
                        <a:pt x="636" y="575"/>
                        <a:pt x="693" y="575"/>
                      </a:cubicBezTo>
                      <a:cubicBezTo>
                        <a:pt x="781" y="575"/>
                        <a:pt x="859" y="510"/>
                        <a:pt x="829" y="392"/>
                      </a:cubicBezTo>
                      <a:cubicBezTo>
                        <a:pt x="760" y="184"/>
                        <a:pt x="541" y="0"/>
                        <a:pt x="334" y="0"/>
                      </a:cubicBezTo>
                      <a:close/>
                    </a:path>
                  </a:pathLst>
                </a:custGeom>
                <a:solidFill>
                  <a:srgbClr val="FF73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3" name="Google Shape;353;p28"/>
                <p:cNvSpPr/>
                <p:nvPr/>
              </p:nvSpPr>
              <p:spPr>
                <a:xfrm>
                  <a:off x="2685914" y="2407334"/>
                  <a:ext cx="10770" cy="5394"/>
                </a:xfrm>
                <a:custGeom>
                  <a:rect b="b" l="l" r="r" t="t"/>
                  <a:pathLst>
                    <a:path extrusionOk="0" h="245" w="489">
                      <a:moveTo>
                        <a:pt x="391" y="1"/>
                      </a:moveTo>
                      <a:cubicBezTo>
                        <a:pt x="245" y="1"/>
                        <a:pt x="147" y="1"/>
                        <a:pt x="50" y="49"/>
                      </a:cubicBezTo>
                      <a:cubicBezTo>
                        <a:pt x="1" y="98"/>
                        <a:pt x="1" y="147"/>
                        <a:pt x="50" y="196"/>
                      </a:cubicBezTo>
                      <a:cubicBezTo>
                        <a:pt x="147" y="244"/>
                        <a:pt x="245" y="244"/>
                        <a:pt x="391" y="244"/>
                      </a:cubicBezTo>
                      <a:cubicBezTo>
                        <a:pt x="488" y="244"/>
                        <a:pt x="488" y="49"/>
                        <a:pt x="391" y="1"/>
                      </a:cubicBezTo>
                      <a:close/>
                    </a:path>
                  </a:pathLst>
                </a:custGeom>
                <a:solidFill>
                  <a:srgbClr val="FF73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4" name="Google Shape;354;p28"/>
                <p:cNvSpPr/>
                <p:nvPr/>
              </p:nvSpPr>
              <p:spPr>
                <a:xfrm>
                  <a:off x="2690693" y="2396304"/>
                  <a:ext cx="11365" cy="10678"/>
                </a:xfrm>
                <a:custGeom>
                  <a:rect b="b" l="l" r="r" t="t"/>
                  <a:pathLst>
                    <a:path extrusionOk="0" h="485" w="516">
                      <a:moveTo>
                        <a:pt x="445" y="1"/>
                      </a:moveTo>
                      <a:cubicBezTo>
                        <a:pt x="436" y="1"/>
                        <a:pt x="427" y="5"/>
                        <a:pt x="418" y="14"/>
                      </a:cubicBezTo>
                      <a:cubicBezTo>
                        <a:pt x="271" y="63"/>
                        <a:pt x="174" y="160"/>
                        <a:pt x="76" y="258"/>
                      </a:cubicBezTo>
                      <a:cubicBezTo>
                        <a:pt x="1" y="371"/>
                        <a:pt x="72" y="484"/>
                        <a:pt x="153" y="484"/>
                      </a:cubicBezTo>
                      <a:cubicBezTo>
                        <a:pt x="176" y="484"/>
                        <a:pt x="201" y="475"/>
                        <a:pt x="223" y="453"/>
                      </a:cubicBezTo>
                      <a:cubicBezTo>
                        <a:pt x="320" y="355"/>
                        <a:pt x="418" y="258"/>
                        <a:pt x="515" y="112"/>
                      </a:cubicBezTo>
                      <a:cubicBezTo>
                        <a:pt x="515" y="72"/>
                        <a:pt x="483" y="1"/>
                        <a:pt x="445" y="1"/>
                      </a:cubicBezTo>
                      <a:close/>
                    </a:path>
                  </a:pathLst>
                </a:custGeom>
                <a:solidFill>
                  <a:srgbClr val="FF73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5" name="Google Shape;355;p28"/>
                <p:cNvSpPr/>
                <p:nvPr/>
              </p:nvSpPr>
              <p:spPr>
                <a:xfrm>
                  <a:off x="2909269" y="2625242"/>
                  <a:ext cx="19911" cy="11273"/>
                </a:xfrm>
                <a:custGeom>
                  <a:rect b="b" l="l" r="r" t="t"/>
                  <a:pathLst>
                    <a:path extrusionOk="0" h="512" w="904">
                      <a:moveTo>
                        <a:pt x="147" y="1"/>
                      </a:moveTo>
                      <a:cubicBezTo>
                        <a:pt x="50" y="1"/>
                        <a:pt x="1" y="99"/>
                        <a:pt x="50" y="147"/>
                      </a:cubicBezTo>
                      <a:cubicBezTo>
                        <a:pt x="196" y="342"/>
                        <a:pt x="440" y="440"/>
                        <a:pt x="635" y="489"/>
                      </a:cubicBezTo>
                      <a:cubicBezTo>
                        <a:pt x="659" y="505"/>
                        <a:pt x="683" y="511"/>
                        <a:pt x="705" y="511"/>
                      </a:cubicBezTo>
                      <a:cubicBezTo>
                        <a:pt x="821" y="511"/>
                        <a:pt x="903" y="334"/>
                        <a:pt x="781" y="294"/>
                      </a:cubicBezTo>
                      <a:cubicBezTo>
                        <a:pt x="586" y="147"/>
                        <a:pt x="391" y="50"/>
                        <a:pt x="147" y="1"/>
                      </a:cubicBezTo>
                      <a:close/>
                    </a:path>
                  </a:pathLst>
                </a:custGeom>
                <a:solidFill>
                  <a:srgbClr val="FF73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6" name="Google Shape;356;p28"/>
                <p:cNvSpPr/>
                <p:nvPr/>
              </p:nvSpPr>
              <p:spPr>
                <a:xfrm>
                  <a:off x="2895107" y="2589573"/>
                  <a:ext cx="12841" cy="23250"/>
                </a:xfrm>
                <a:custGeom>
                  <a:rect b="b" l="l" r="r" t="t"/>
                  <a:pathLst>
                    <a:path extrusionOk="0" h="1056" w="583">
                      <a:moveTo>
                        <a:pt x="168" y="0"/>
                      </a:moveTo>
                      <a:cubicBezTo>
                        <a:pt x="82" y="0"/>
                        <a:pt x="0" y="71"/>
                        <a:pt x="59" y="158"/>
                      </a:cubicBezTo>
                      <a:cubicBezTo>
                        <a:pt x="108" y="451"/>
                        <a:pt x="254" y="743"/>
                        <a:pt x="400" y="1036"/>
                      </a:cubicBezTo>
                      <a:cubicBezTo>
                        <a:pt x="413" y="1049"/>
                        <a:pt x="433" y="1055"/>
                        <a:pt x="455" y="1055"/>
                      </a:cubicBezTo>
                      <a:cubicBezTo>
                        <a:pt x="513" y="1055"/>
                        <a:pt x="582" y="1010"/>
                        <a:pt x="546" y="938"/>
                      </a:cubicBezTo>
                      <a:cubicBezTo>
                        <a:pt x="546" y="646"/>
                        <a:pt x="449" y="353"/>
                        <a:pt x="303" y="110"/>
                      </a:cubicBezTo>
                      <a:cubicBezTo>
                        <a:pt x="283" y="32"/>
                        <a:pt x="225" y="0"/>
                        <a:pt x="168" y="0"/>
                      </a:cubicBezTo>
                      <a:close/>
                    </a:path>
                  </a:pathLst>
                </a:custGeom>
                <a:solidFill>
                  <a:srgbClr val="FF73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7" name="Google Shape;357;p28"/>
                <p:cNvSpPr/>
                <p:nvPr/>
              </p:nvSpPr>
              <p:spPr>
                <a:xfrm>
                  <a:off x="2914643" y="2645916"/>
                  <a:ext cx="6475" cy="15324"/>
                </a:xfrm>
                <a:custGeom>
                  <a:rect b="b" l="l" r="r" t="t"/>
                  <a:pathLst>
                    <a:path extrusionOk="0" h="696" w="294">
                      <a:moveTo>
                        <a:pt x="147" y="1"/>
                      </a:moveTo>
                      <a:cubicBezTo>
                        <a:pt x="110" y="1"/>
                        <a:pt x="74" y="13"/>
                        <a:pt x="49" y="37"/>
                      </a:cubicBezTo>
                      <a:cubicBezTo>
                        <a:pt x="1" y="232"/>
                        <a:pt x="1" y="427"/>
                        <a:pt x="49" y="622"/>
                      </a:cubicBezTo>
                      <a:cubicBezTo>
                        <a:pt x="74" y="671"/>
                        <a:pt x="110" y="695"/>
                        <a:pt x="147" y="695"/>
                      </a:cubicBezTo>
                      <a:cubicBezTo>
                        <a:pt x="184" y="695"/>
                        <a:pt x="220" y="671"/>
                        <a:pt x="244" y="622"/>
                      </a:cubicBezTo>
                      <a:cubicBezTo>
                        <a:pt x="293" y="427"/>
                        <a:pt x="293" y="232"/>
                        <a:pt x="244" y="37"/>
                      </a:cubicBezTo>
                      <a:cubicBezTo>
                        <a:pt x="220" y="13"/>
                        <a:pt x="184" y="1"/>
                        <a:pt x="147" y="1"/>
                      </a:cubicBezTo>
                      <a:close/>
                    </a:path>
                  </a:pathLst>
                </a:custGeom>
                <a:solidFill>
                  <a:srgbClr val="FF73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8" name="Google Shape;358;p28"/>
                <p:cNvSpPr/>
                <p:nvPr/>
              </p:nvSpPr>
              <p:spPr>
                <a:xfrm>
                  <a:off x="2922176" y="2669409"/>
                  <a:ext cx="16122" cy="16557"/>
                </a:xfrm>
                <a:custGeom>
                  <a:rect b="b" l="l" r="r" t="t"/>
                  <a:pathLst>
                    <a:path extrusionOk="0" h="752" w="732">
                      <a:moveTo>
                        <a:pt x="335" y="1"/>
                      </a:moveTo>
                      <a:cubicBezTo>
                        <a:pt x="290" y="1"/>
                        <a:pt x="244" y="58"/>
                        <a:pt x="244" y="91"/>
                      </a:cubicBezTo>
                      <a:cubicBezTo>
                        <a:pt x="293" y="189"/>
                        <a:pt x="293" y="286"/>
                        <a:pt x="341" y="384"/>
                      </a:cubicBezTo>
                      <a:cubicBezTo>
                        <a:pt x="244" y="335"/>
                        <a:pt x="195" y="286"/>
                        <a:pt x="98" y="286"/>
                      </a:cubicBezTo>
                      <a:cubicBezTo>
                        <a:pt x="49" y="286"/>
                        <a:pt x="0" y="335"/>
                        <a:pt x="49" y="384"/>
                      </a:cubicBezTo>
                      <a:cubicBezTo>
                        <a:pt x="195" y="482"/>
                        <a:pt x="341" y="579"/>
                        <a:pt x="488" y="628"/>
                      </a:cubicBezTo>
                      <a:cubicBezTo>
                        <a:pt x="488" y="677"/>
                        <a:pt x="488" y="677"/>
                        <a:pt x="488" y="677"/>
                      </a:cubicBezTo>
                      <a:cubicBezTo>
                        <a:pt x="505" y="730"/>
                        <a:pt x="543" y="751"/>
                        <a:pt x="584" y="751"/>
                      </a:cubicBezTo>
                      <a:cubicBezTo>
                        <a:pt x="653" y="751"/>
                        <a:pt x="731" y="689"/>
                        <a:pt x="731" y="628"/>
                      </a:cubicBezTo>
                      <a:cubicBezTo>
                        <a:pt x="731" y="628"/>
                        <a:pt x="731" y="579"/>
                        <a:pt x="731" y="579"/>
                      </a:cubicBezTo>
                      <a:cubicBezTo>
                        <a:pt x="634" y="384"/>
                        <a:pt x="536" y="189"/>
                        <a:pt x="390" y="43"/>
                      </a:cubicBezTo>
                      <a:cubicBezTo>
                        <a:pt x="375" y="12"/>
                        <a:pt x="355" y="1"/>
                        <a:pt x="335" y="1"/>
                      </a:cubicBezTo>
                      <a:close/>
                    </a:path>
                  </a:pathLst>
                </a:custGeom>
                <a:solidFill>
                  <a:srgbClr val="FF73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9" name="Google Shape;359;p28"/>
                <p:cNvSpPr/>
                <p:nvPr/>
              </p:nvSpPr>
              <p:spPr>
                <a:xfrm>
                  <a:off x="2891032" y="2613440"/>
                  <a:ext cx="23633" cy="29019"/>
                </a:xfrm>
                <a:custGeom>
                  <a:rect b="b" l="l" r="r" t="t"/>
                  <a:pathLst>
                    <a:path extrusionOk="0" h="1318" w="1073">
                      <a:moveTo>
                        <a:pt x="585" y="439"/>
                      </a:moveTo>
                      <a:lnTo>
                        <a:pt x="585" y="439"/>
                      </a:lnTo>
                      <a:cubicBezTo>
                        <a:pt x="536" y="635"/>
                        <a:pt x="439" y="830"/>
                        <a:pt x="293" y="976"/>
                      </a:cubicBezTo>
                      <a:cubicBezTo>
                        <a:pt x="293" y="927"/>
                        <a:pt x="341" y="878"/>
                        <a:pt x="341" y="830"/>
                      </a:cubicBezTo>
                      <a:cubicBezTo>
                        <a:pt x="390" y="732"/>
                        <a:pt x="439" y="683"/>
                        <a:pt x="488" y="635"/>
                      </a:cubicBezTo>
                      <a:cubicBezTo>
                        <a:pt x="488" y="537"/>
                        <a:pt x="536" y="488"/>
                        <a:pt x="585" y="439"/>
                      </a:cubicBezTo>
                      <a:close/>
                      <a:moveTo>
                        <a:pt x="975" y="1"/>
                      </a:moveTo>
                      <a:cubicBezTo>
                        <a:pt x="878" y="1"/>
                        <a:pt x="780" y="1"/>
                        <a:pt x="683" y="49"/>
                      </a:cubicBezTo>
                      <a:cubicBezTo>
                        <a:pt x="634" y="49"/>
                        <a:pt x="585" y="49"/>
                        <a:pt x="585" y="98"/>
                      </a:cubicBezTo>
                      <a:cubicBezTo>
                        <a:pt x="293" y="293"/>
                        <a:pt x="98" y="586"/>
                        <a:pt x="49" y="927"/>
                      </a:cubicBezTo>
                      <a:lnTo>
                        <a:pt x="49" y="976"/>
                      </a:lnTo>
                      <a:cubicBezTo>
                        <a:pt x="49" y="1073"/>
                        <a:pt x="146" y="1073"/>
                        <a:pt x="195" y="1073"/>
                      </a:cubicBezTo>
                      <a:lnTo>
                        <a:pt x="49" y="1171"/>
                      </a:lnTo>
                      <a:cubicBezTo>
                        <a:pt x="0" y="1220"/>
                        <a:pt x="49" y="1317"/>
                        <a:pt x="146" y="1317"/>
                      </a:cubicBezTo>
                      <a:cubicBezTo>
                        <a:pt x="634" y="1317"/>
                        <a:pt x="878" y="781"/>
                        <a:pt x="829" y="293"/>
                      </a:cubicBezTo>
                      <a:cubicBezTo>
                        <a:pt x="878" y="293"/>
                        <a:pt x="926" y="244"/>
                        <a:pt x="1024" y="147"/>
                      </a:cubicBezTo>
                      <a:cubicBezTo>
                        <a:pt x="1073" y="98"/>
                        <a:pt x="1024" y="49"/>
                        <a:pt x="975" y="1"/>
                      </a:cubicBezTo>
                      <a:close/>
                    </a:path>
                  </a:pathLst>
                </a:custGeom>
                <a:solidFill>
                  <a:srgbClr val="FF73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0" name="Google Shape;360;p28"/>
                <p:cNvSpPr/>
                <p:nvPr/>
              </p:nvSpPr>
              <p:spPr>
                <a:xfrm>
                  <a:off x="2866320" y="2668308"/>
                  <a:ext cx="25791" cy="27852"/>
                </a:xfrm>
                <a:custGeom>
                  <a:rect b="b" l="l" r="r" t="t"/>
                  <a:pathLst>
                    <a:path extrusionOk="0" h="1265" w="1171">
                      <a:moveTo>
                        <a:pt x="1014" y="0"/>
                      </a:moveTo>
                      <a:cubicBezTo>
                        <a:pt x="981" y="0"/>
                        <a:pt x="949" y="27"/>
                        <a:pt x="927" y="93"/>
                      </a:cubicBezTo>
                      <a:cubicBezTo>
                        <a:pt x="878" y="190"/>
                        <a:pt x="878" y="190"/>
                        <a:pt x="830" y="239"/>
                      </a:cubicBezTo>
                      <a:cubicBezTo>
                        <a:pt x="683" y="336"/>
                        <a:pt x="537" y="532"/>
                        <a:pt x="440" y="727"/>
                      </a:cubicBezTo>
                      <a:lnTo>
                        <a:pt x="440" y="775"/>
                      </a:lnTo>
                      <a:lnTo>
                        <a:pt x="293" y="873"/>
                      </a:lnTo>
                      <a:cubicBezTo>
                        <a:pt x="293" y="727"/>
                        <a:pt x="293" y="532"/>
                        <a:pt x="245" y="385"/>
                      </a:cubicBezTo>
                      <a:cubicBezTo>
                        <a:pt x="220" y="361"/>
                        <a:pt x="196" y="349"/>
                        <a:pt x="171" y="349"/>
                      </a:cubicBezTo>
                      <a:cubicBezTo>
                        <a:pt x="147" y="349"/>
                        <a:pt x="123" y="361"/>
                        <a:pt x="98" y="385"/>
                      </a:cubicBezTo>
                      <a:cubicBezTo>
                        <a:pt x="50" y="629"/>
                        <a:pt x="1" y="873"/>
                        <a:pt x="1" y="1117"/>
                      </a:cubicBezTo>
                      <a:cubicBezTo>
                        <a:pt x="1" y="1211"/>
                        <a:pt x="62" y="1265"/>
                        <a:pt x="131" y="1265"/>
                      </a:cubicBezTo>
                      <a:cubicBezTo>
                        <a:pt x="169" y="1265"/>
                        <a:pt x="210" y="1249"/>
                        <a:pt x="245" y="1214"/>
                      </a:cubicBezTo>
                      <a:cubicBezTo>
                        <a:pt x="537" y="1019"/>
                        <a:pt x="781" y="727"/>
                        <a:pt x="976" y="434"/>
                      </a:cubicBezTo>
                      <a:lnTo>
                        <a:pt x="1122" y="239"/>
                      </a:lnTo>
                      <a:cubicBezTo>
                        <a:pt x="1171" y="190"/>
                        <a:pt x="1171" y="93"/>
                        <a:pt x="1122" y="93"/>
                      </a:cubicBezTo>
                      <a:cubicBezTo>
                        <a:pt x="1095" y="39"/>
                        <a:pt x="1054" y="0"/>
                        <a:pt x="1014" y="0"/>
                      </a:cubicBezTo>
                      <a:close/>
                    </a:path>
                  </a:pathLst>
                </a:custGeom>
                <a:solidFill>
                  <a:srgbClr val="FF73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sp>
        <p:nvSpPr>
          <p:cNvPr id="361" name="Google Shape;361;p28"/>
          <p:cNvSpPr txBox="1"/>
          <p:nvPr/>
        </p:nvSpPr>
        <p:spPr>
          <a:xfrm>
            <a:off x="99723" y="2533375"/>
            <a:ext cx="4827300" cy="1985700"/>
          </a:xfrm>
          <a:prstGeom prst="rect">
            <a:avLst/>
          </a:prstGeom>
          <a:noFill/>
          <a:ln>
            <a:noFill/>
          </a:ln>
        </p:spPr>
        <p:txBody>
          <a:bodyPr anchorCtr="0" anchor="t" bIns="91425" lIns="91425" spcFirstLastPara="1" rIns="91425" wrap="square" tIns="91425">
            <a:spAutoFit/>
          </a:bodyPr>
          <a:lstStyle/>
          <a:p>
            <a:pPr indent="-311150" lvl="0" marL="457200" marR="0" rtl="0" algn="l">
              <a:lnSpc>
                <a:spcPct val="100000"/>
              </a:lnSpc>
              <a:spcBef>
                <a:spcPts val="0"/>
              </a:spcBef>
              <a:spcAft>
                <a:spcPts val="0"/>
              </a:spcAft>
              <a:buClr>
                <a:srgbClr val="000000"/>
              </a:buClr>
              <a:buSzPts val="1300"/>
              <a:buFont typeface="Bree Serif"/>
              <a:buChar char="●"/>
            </a:pPr>
            <a:r>
              <a:rPr b="0" i="0" lang="en" sz="1300" u="none" cap="none" strike="noStrike">
                <a:solidFill>
                  <a:srgbClr val="000000"/>
                </a:solidFill>
                <a:latin typeface="Bree Serif"/>
                <a:ea typeface="Bree Serif"/>
                <a:cs typeface="Bree Serif"/>
                <a:sym typeface="Bree Serif"/>
              </a:rPr>
              <a:t>A hollow muscular organ, of approximately fist size.</a:t>
            </a:r>
            <a:endParaRPr b="0" i="0" sz="1300" u="none" cap="none" strike="noStrike">
              <a:solidFill>
                <a:srgbClr val="000000"/>
              </a:solidFill>
              <a:latin typeface="Bree Serif"/>
              <a:ea typeface="Bree Serif"/>
              <a:cs typeface="Bree Serif"/>
              <a:sym typeface="Bree Serif"/>
            </a:endParaRPr>
          </a:p>
          <a:p>
            <a:pPr indent="-311150" lvl="0" marL="457200" marR="0" rtl="0" algn="l">
              <a:lnSpc>
                <a:spcPct val="100000"/>
              </a:lnSpc>
              <a:spcBef>
                <a:spcPts val="0"/>
              </a:spcBef>
              <a:spcAft>
                <a:spcPts val="0"/>
              </a:spcAft>
              <a:buClr>
                <a:srgbClr val="000000"/>
              </a:buClr>
              <a:buSzPts val="1300"/>
              <a:buFont typeface="Bree Serif"/>
              <a:buChar char="●"/>
            </a:pPr>
            <a:r>
              <a:rPr b="0" i="0" lang="en" sz="1300" u="none" cap="none" strike="noStrike">
                <a:solidFill>
                  <a:srgbClr val="000000"/>
                </a:solidFill>
                <a:latin typeface="Bree Serif"/>
                <a:ea typeface="Bree Serif"/>
                <a:cs typeface="Bree Serif"/>
                <a:sym typeface="Bree Serif"/>
              </a:rPr>
              <a:t>Located in the chest - left to midline, behind the sternum, anterior to vertebral column, &amp; superior to diaphragm.</a:t>
            </a:r>
            <a:endParaRPr b="0" i="0" sz="1300" u="none" cap="none" strike="noStrike">
              <a:solidFill>
                <a:srgbClr val="000000"/>
              </a:solidFill>
              <a:latin typeface="Bree Serif"/>
              <a:ea typeface="Bree Serif"/>
              <a:cs typeface="Bree Serif"/>
              <a:sym typeface="Bree Serif"/>
            </a:endParaRPr>
          </a:p>
          <a:p>
            <a:pPr indent="-311150" lvl="0" marL="457200" marR="0" rtl="0" algn="l">
              <a:lnSpc>
                <a:spcPct val="100000"/>
              </a:lnSpc>
              <a:spcBef>
                <a:spcPts val="0"/>
              </a:spcBef>
              <a:spcAft>
                <a:spcPts val="0"/>
              </a:spcAft>
              <a:buClr>
                <a:srgbClr val="000000"/>
              </a:buClr>
              <a:buSzPts val="1300"/>
              <a:buFont typeface="Bree Serif"/>
              <a:buChar char="●"/>
            </a:pPr>
            <a:r>
              <a:rPr b="0" i="0" lang="en" sz="1300" u="none" cap="none" strike="noStrike">
                <a:solidFill>
                  <a:srgbClr val="000000"/>
                </a:solidFill>
                <a:latin typeface="Bree Serif"/>
                <a:ea typeface="Bree Serif"/>
                <a:cs typeface="Bree Serif"/>
                <a:sym typeface="Bree Serif"/>
              </a:rPr>
              <a:t>Consists of (4) chambers.</a:t>
            </a:r>
            <a:endParaRPr b="0" i="0" sz="1300" u="none" cap="none" strike="noStrike">
              <a:solidFill>
                <a:srgbClr val="000000"/>
              </a:solidFill>
              <a:latin typeface="Bree Serif"/>
              <a:ea typeface="Bree Serif"/>
              <a:cs typeface="Bree Serif"/>
              <a:sym typeface="Bree Serif"/>
            </a:endParaRPr>
          </a:p>
          <a:p>
            <a:pPr indent="-311150" lvl="0" marL="457200" marR="0" rtl="0" algn="l">
              <a:lnSpc>
                <a:spcPct val="100000"/>
              </a:lnSpc>
              <a:spcBef>
                <a:spcPts val="0"/>
              </a:spcBef>
              <a:spcAft>
                <a:spcPts val="0"/>
              </a:spcAft>
              <a:buClr>
                <a:srgbClr val="000000"/>
              </a:buClr>
              <a:buSzPts val="1300"/>
              <a:buFont typeface="Bree Serif"/>
              <a:buChar char="●"/>
            </a:pPr>
            <a:r>
              <a:rPr b="0" i="0" lang="en" sz="1300" u="none" cap="none" strike="noStrike">
                <a:solidFill>
                  <a:srgbClr val="000000"/>
                </a:solidFill>
                <a:latin typeface="Bree Serif"/>
                <a:ea typeface="Bree Serif"/>
                <a:cs typeface="Bree Serif"/>
                <a:sym typeface="Bree Serif"/>
              </a:rPr>
              <a:t>Having (4) valves.</a:t>
            </a:r>
            <a:endParaRPr b="0" i="0" sz="1300" u="none" cap="none" strike="noStrike">
              <a:solidFill>
                <a:srgbClr val="000000"/>
              </a:solidFill>
              <a:latin typeface="Bree Serif"/>
              <a:ea typeface="Bree Serif"/>
              <a:cs typeface="Bree Serif"/>
              <a:sym typeface="Bree Serif"/>
            </a:endParaRPr>
          </a:p>
          <a:p>
            <a:pPr indent="-311150" lvl="0" marL="457200" marR="0" rtl="0" algn="l">
              <a:lnSpc>
                <a:spcPct val="100000"/>
              </a:lnSpc>
              <a:spcBef>
                <a:spcPts val="0"/>
              </a:spcBef>
              <a:spcAft>
                <a:spcPts val="0"/>
              </a:spcAft>
              <a:buClr>
                <a:srgbClr val="000000"/>
              </a:buClr>
              <a:buSzPts val="1300"/>
              <a:buFont typeface="Bree Serif"/>
              <a:buChar char="●"/>
            </a:pPr>
            <a:r>
              <a:rPr b="1" i="0" lang="en" sz="1300" u="none" cap="none" strike="noStrike">
                <a:solidFill>
                  <a:srgbClr val="000000"/>
                </a:solidFill>
                <a:latin typeface="Bree Serif"/>
                <a:ea typeface="Bree Serif"/>
                <a:cs typeface="Bree Serif"/>
                <a:sym typeface="Bree Serif"/>
              </a:rPr>
              <a:t>Right- sided pump:</a:t>
            </a:r>
            <a:r>
              <a:rPr b="0" i="0" lang="en" sz="1300" u="none" cap="none" strike="noStrike">
                <a:solidFill>
                  <a:srgbClr val="000000"/>
                </a:solidFill>
                <a:latin typeface="Bree Serif"/>
                <a:ea typeface="Bree Serif"/>
                <a:cs typeface="Bree Serif"/>
                <a:sym typeface="Bree Serif"/>
              </a:rPr>
              <a:t> Carries deoxygenated blood to the pulmonary circulation.</a:t>
            </a:r>
            <a:endParaRPr b="0" i="0" sz="1300" u="none" cap="none" strike="noStrike">
              <a:solidFill>
                <a:srgbClr val="000000"/>
              </a:solidFill>
              <a:latin typeface="Bree Serif"/>
              <a:ea typeface="Bree Serif"/>
              <a:cs typeface="Bree Serif"/>
              <a:sym typeface="Bree Serif"/>
            </a:endParaRPr>
          </a:p>
          <a:p>
            <a:pPr indent="-311150" lvl="0" marL="457200" marR="0" rtl="0" algn="l">
              <a:lnSpc>
                <a:spcPct val="100000"/>
              </a:lnSpc>
              <a:spcBef>
                <a:spcPts val="0"/>
              </a:spcBef>
              <a:spcAft>
                <a:spcPts val="0"/>
              </a:spcAft>
              <a:buClr>
                <a:srgbClr val="000000"/>
              </a:buClr>
              <a:buSzPts val="1300"/>
              <a:buFont typeface="Bree Serif"/>
              <a:buChar char="●"/>
            </a:pPr>
            <a:r>
              <a:rPr b="1" i="0" lang="en" sz="1300" u="none" cap="none" strike="noStrike">
                <a:solidFill>
                  <a:srgbClr val="000000"/>
                </a:solidFill>
                <a:latin typeface="Bree Serif"/>
                <a:ea typeface="Bree Serif"/>
                <a:cs typeface="Bree Serif"/>
                <a:sym typeface="Bree Serif"/>
              </a:rPr>
              <a:t>Left- sided pump: </a:t>
            </a:r>
            <a:r>
              <a:rPr b="0" i="0" lang="en" sz="1300" u="none" cap="none" strike="noStrike">
                <a:solidFill>
                  <a:srgbClr val="000000"/>
                </a:solidFill>
                <a:latin typeface="Bree Serif"/>
                <a:ea typeface="Bree Serif"/>
                <a:cs typeface="Bree Serif"/>
                <a:sym typeface="Bree Serif"/>
              </a:rPr>
              <a:t>Carries oxygenated blood to the systemic circulation.</a:t>
            </a:r>
            <a:endParaRPr b="0" i="0" sz="1300" u="none" cap="none" strike="noStrike">
              <a:solidFill>
                <a:srgbClr val="000000"/>
              </a:solidFill>
              <a:latin typeface="Bree Serif"/>
              <a:ea typeface="Bree Serif"/>
              <a:cs typeface="Bree Serif"/>
              <a:sym typeface="Bree Serif"/>
            </a:endParaRPr>
          </a:p>
        </p:txBody>
      </p:sp>
      <p:sp>
        <p:nvSpPr>
          <p:cNvPr id="362" name="Google Shape;362;p28"/>
          <p:cNvSpPr txBox="1"/>
          <p:nvPr/>
        </p:nvSpPr>
        <p:spPr>
          <a:xfrm>
            <a:off x="4927027" y="2388500"/>
            <a:ext cx="4111200" cy="585000"/>
          </a:xfrm>
          <a:prstGeom prst="rect">
            <a:avLst/>
          </a:prstGeom>
          <a:noFill/>
          <a:ln>
            <a:noFill/>
          </a:ln>
        </p:spPr>
        <p:txBody>
          <a:bodyPr anchorCtr="0" anchor="t" bIns="91425" lIns="91425" spcFirstLastPara="1" rIns="91425" wrap="square" tIns="91425">
            <a:spAutoFit/>
          </a:bodyPr>
          <a:lstStyle/>
          <a:p>
            <a:pPr indent="-311150" lvl="0" marL="457200" marR="0" rtl="0" algn="l">
              <a:lnSpc>
                <a:spcPct val="100000"/>
              </a:lnSpc>
              <a:spcBef>
                <a:spcPts val="0"/>
              </a:spcBef>
              <a:spcAft>
                <a:spcPts val="0"/>
              </a:spcAft>
              <a:buClr>
                <a:srgbClr val="000000"/>
              </a:buClr>
              <a:buSzPts val="1300"/>
              <a:buFont typeface="Bree Serif"/>
              <a:buChar char="●"/>
            </a:pPr>
            <a:r>
              <a:rPr b="0" i="0" lang="en" sz="1300" u="none" cap="none" strike="noStrike">
                <a:solidFill>
                  <a:srgbClr val="000000"/>
                </a:solidFill>
                <a:latin typeface="Bree Serif"/>
                <a:ea typeface="Bree Serif"/>
                <a:cs typeface="Bree Serif"/>
                <a:sym typeface="Bree Serif"/>
              </a:rPr>
              <a:t>Consists of arteries, arterioles,.capillaries, venules, &amp; veins.</a:t>
            </a:r>
            <a:endParaRPr b="0" i="0" sz="1300" u="none" cap="none" strike="noStrike">
              <a:solidFill>
                <a:srgbClr val="000000"/>
              </a:solidFill>
              <a:latin typeface="Bree Serif"/>
              <a:ea typeface="Bree Serif"/>
              <a:cs typeface="Bree Serif"/>
              <a:sym typeface="Bree Serif"/>
            </a:endParaRPr>
          </a:p>
        </p:txBody>
      </p:sp>
      <p:pic>
        <p:nvPicPr>
          <p:cNvPr id="363" name="Google Shape;363;p28"/>
          <p:cNvPicPr preferRelativeResize="0"/>
          <p:nvPr/>
        </p:nvPicPr>
        <p:blipFill rotWithShape="1">
          <a:blip r:embed="rId4">
            <a:alphaModFix/>
          </a:blip>
          <a:srcRect b="0" l="0" r="0" t="0"/>
          <a:stretch/>
        </p:blipFill>
        <p:spPr>
          <a:xfrm>
            <a:off x="7152220" y="2996600"/>
            <a:ext cx="1872300" cy="1740600"/>
          </a:xfrm>
          <a:prstGeom prst="rect">
            <a:avLst/>
          </a:prstGeom>
          <a:noFill/>
          <a:ln>
            <a:noFill/>
          </a:ln>
        </p:spPr>
      </p:pic>
      <p:pic>
        <p:nvPicPr>
          <p:cNvPr id="364" name="Google Shape;364;p28"/>
          <p:cNvPicPr preferRelativeResize="0"/>
          <p:nvPr/>
        </p:nvPicPr>
        <p:blipFill rotWithShape="1">
          <a:blip r:embed="rId5">
            <a:alphaModFix/>
          </a:blip>
          <a:srcRect b="0" l="0" r="0" t="9877"/>
          <a:stretch/>
        </p:blipFill>
        <p:spPr>
          <a:xfrm>
            <a:off x="5039550" y="2934607"/>
            <a:ext cx="2000155" cy="1802600"/>
          </a:xfrm>
          <a:prstGeom prst="rect">
            <a:avLst/>
          </a:prstGeom>
          <a:noFill/>
          <a:ln>
            <a:noFill/>
          </a:ln>
        </p:spPr>
      </p:pic>
      <p:sp>
        <p:nvSpPr>
          <p:cNvPr id="365" name="Google Shape;365;p28"/>
          <p:cNvSpPr txBox="1"/>
          <p:nvPr/>
        </p:nvSpPr>
        <p:spPr>
          <a:xfrm>
            <a:off x="7968450" y="0"/>
            <a:ext cx="1226400" cy="861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C27BA0"/>
                </a:solidFill>
                <a:latin typeface="Bree Serif"/>
                <a:ea typeface="Bree Serif"/>
                <a:cs typeface="Bree Serif"/>
                <a:sym typeface="Bree Serif"/>
              </a:rPr>
              <a:t>Only in female slide </a:t>
            </a:r>
            <a:endParaRPr b="0" i="0" sz="1000" u="none" cap="none" strike="noStrike">
              <a:solidFill>
                <a:srgbClr val="C27BA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C27BA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C27BA0"/>
              </a:solidFill>
              <a:latin typeface="Bree Serif"/>
              <a:ea typeface="Bree Serif"/>
              <a:cs typeface="Bree Serif"/>
              <a:sym typeface="Bree Serif"/>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4" name="Shape 704"/>
        <p:cNvGrpSpPr/>
        <p:nvPr/>
      </p:nvGrpSpPr>
      <p:grpSpPr>
        <a:xfrm>
          <a:off x="0" y="0"/>
          <a:ext cx="0" cy="0"/>
          <a:chOff x="0" y="0"/>
          <a:chExt cx="0" cy="0"/>
        </a:xfrm>
      </p:grpSpPr>
      <p:sp>
        <p:nvSpPr>
          <p:cNvPr id="705" name="Google Shape;705;p55"/>
          <p:cNvSpPr txBox="1"/>
          <p:nvPr>
            <p:ph type="title"/>
          </p:nvPr>
        </p:nvSpPr>
        <p:spPr>
          <a:xfrm>
            <a:off x="485825" y="118775"/>
            <a:ext cx="8520600" cy="841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b="1" lang="en" sz="2500">
                <a:solidFill>
                  <a:srgbClr val="E06666"/>
                </a:solidFill>
                <a:latin typeface="Bree Serif"/>
                <a:ea typeface="Bree Serif"/>
                <a:cs typeface="Bree Serif"/>
                <a:sym typeface="Bree Serif"/>
              </a:rPr>
              <a:t>II: Peripheral Resistance (PR): Affecting Factors</a:t>
            </a:r>
            <a:endParaRPr b="1" sz="2500">
              <a:solidFill>
                <a:srgbClr val="E06666"/>
              </a:solidFill>
              <a:latin typeface="Bree Serif"/>
              <a:ea typeface="Bree Serif"/>
              <a:cs typeface="Bree Serif"/>
              <a:sym typeface="Bree Serif"/>
            </a:endParaRPr>
          </a:p>
        </p:txBody>
      </p:sp>
      <p:sp>
        <p:nvSpPr>
          <p:cNvPr id="706" name="Google Shape;706;p55"/>
          <p:cNvSpPr txBox="1"/>
          <p:nvPr/>
        </p:nvSpPr>
        <p:spPr>
          <a:xfrm>
            <a:off x="139006" y="819110"/>
            <a:ext cx="5251800" cy="1908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990000"/>
                </a:solidFill>
                <a:latin typeface="Bree Serif"/>
                <a:ea typeface="Bree Serif"/>
                <a:cs typeface="Bree Serif"/>
                <a:sym typeface="Bree Serif"/>
              </a:rPr>
              <a:t>Vascular Resistance (R)</a:t>
            </a:r>
            <a:r>
              <a:rPr b="1" i="0" lang="en" sz="1400" u="none" cap="none" strike="noStrike">
                <a:solidFill>
                  <a:srgbClr val="CC0000"/>
                </a:solidFill>
                <a:latin typeface="Bree Serif"/>
                <a:ea typeface="Bree Serif"/>
                <a:cs typeface="Bree Serif"/>
                <a:sym typeface="Bree Serif"/>
              </a:rPr>
              <a:t> </a:t>
            </a:r>
            <a:r>
              <a:rPr b="0" i="0" lang="en" sz="1400" u="none" cap="none" strike="noStrike">
                <a:solidFill>
                  <a:srgbClr val="000000"/>
                </a:solidFill>
                <a:latin typeface="Bree Serif"/>
                <a:ea typeface="Bree Serif"/>
                <a:cs typeface="Bree Serif"/>
                <a:sym typeface="Bree Serif"/>
              </a:rPr>
              <a:t>is the tendency of the vascular system to oppose the flow (Q).</a:t>
            </a:r>
            <a:endParaRPr b="0" i="0" sz="14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Bree Serif"/>
                <a:ea typeface="Bree Serif"/>
                <a:cs typeface="Bree Serif"/>
                <a:sym typeface="Bree Serif"/>
              </a:rPr>
              <a:t>Vascular Resistance (R) is </a:t>
            </a:r>
            <a:r>
              <a:rPr b="1" i="0" lang="en" sz="1400" u="none" cap="none" strike="noStrike">
                <a:solidFill>
                  <a:srgbClr val="000000"/>
                </a:solidFill>
                <a:latin typeface="Bree Serif"/>
                <a:ea typeface="Bree Serif"/>
                <a:cs typeface="Bree Serif"/>
                <a:sym typeface="Bree Serif"/>
              </a:rPr>
              <a:t>affected by :</a:t>
            </a:r>
            <a:endParaRPr b="1" i="0" sz="14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Bree Serif"/>
                <a:ea typeface="Bree Serif"/>
                <a:cs typeface="Bree Serif"/>
                <a:sym typeface="Bree Serif"/>
              </a:rPr>
              <a:t>- </a:t>
            </a:r>
            <a:r>
              <a:rPr b="1" i="0" lang="en" sz="1400" u="none" cap="none" strike="noStrike">
                <a:solidFill>
                  <a:schemeClr val="dk1"/>
                </a:solidFill>
                <a:latin typeface="Bree Serif"/>
                <a:ea typeface="Bree Serif"/>
                <a:cs typeface="Bree Serif"/>
                <a:sym typeface="Bree Serif"/>
              </a:rPr>
              <a:t>directly by </a:t>
            </a:r>
            <a:r>
              <a:rPr b="0" i="0" lang="en" sz="1400" u="none" cap="none" strike="noStrike">
                <a:solidFill>
                  <a:srgbClr val="000000"/>
                </a:solidFill>
                <a:latin typeface="Bree Serif"/>
                <a:ea typeface="Bree Serif"/>
                <a:cs typeface="Bree Serif"/>
                <a:sym typeface="Bree Serif"/>
              </a:rPr>
              <a:t>the pressure difference (∆P) </a:t>
            </a:r>
            <a:endParaRPr b="0" i="0" sz="14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Bree Serif"/>
                <a:ea typeface="Bree Serif"/>
                <a:cs typeface="Bree Serif"/>
                <a:sym typeface="Bree Serif"/>
              </a:rPr>
              <a:t>- </a:t>
            </a:r>
            <a:r>
              <a:rPr b="1" i="0" lang="en" sz="1400" u="none" cap="none" strike="noStrike">
                <a:solidFill>
                  <a:schemeClr val="dk1"/>
                </a:solidFill>
                <a:latin typeface="Bree Serif"/>
                <a:ea typeface="Bree Serif"/>
                <a:cs typeface="Bree Serif"/>
                <a:sym typeface="Bree Serif"/>
              </a:rPr>
              <a:t>inversely</a:t>
            </a:r>
            <a:r>
              <a:rPr b="0" i="0" lang="en" sz="1400" u="none" cap="none" strike="noStrike">
                <a:solidFill>
                  <a:srgbClr val="000000"/>
                </a:solidFill>
                <a:latin typeface="Bree Serif"/>
                <a:ea typeface="Bree Serif"/>
                <a:cs typeface="Bree Serif"/>
                <a:sym typeface="Bree Serif"/>
              </a:rPr>
              <a:t> </a:t>
            </a:r>
            <a:r>
              <a:rPr b="1" i="0" lang="en" sz="1400" u="none" cap="none" strike="noStrike">
                <a:solidFill>
                  <a:srgbClr val="000000"/>
                </a:solidFill>
                <a:latin typeface="Bree Serif"/>
                <a:ea typeface="Bree Serif"/>
                <a:cs typeface="Bree Serif"/>
                <a:sym typeface="Bree Serif"/>
              </a:rPr>
              <a:t>by</a:t>
            </a:r>
            <a:r>
              <a:rPr b="0" i="0" lang="en" sz="1400" u="none" cap="none" strike="noStrike">
                <a:solidFill>
                  <a:srgbClr val="000000"/>
                </a:solidFill>
                <a:latin typeface="Bree Serif"/>
                <a:ea typeface="Bree Serif"/>
                <a:cs typeface="Bree Serif"/>
                <a:sym typeface="Bree Serif"/>
              </a:rPr>
              <a:t> the blood flow (Q).</a:t>
            </a:r>
            <a:endParaRPr b="0" i="0" sz="14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707" name="Google Shape;707;p55"/>
          <p:cNvPicPr preferRelativeResize="0"/>
          <p:nvPr/>
        </p:nvPicPr>
        <p:blipFill rotWithShape="1">
          <a:blip r:embed="rId3">
            <a:alphaModFix/>
          </a:blip>
          <a:srcRect b="0" l="0" r="0" t="0"/>
          <a:stretch/>
        </p:blipFill>
        <p:spPr>
          <a:xfrm>
            <a:off x="5594997" y="819096"/>
            <a:ext cx="2258126" cy="2043076"/>
          </a:xfrm>
          <a:prstGeom prst="rect">
            <a:avLst/>
          </a:prstGeom>
          <a:noFill/>
          <a:ln>
            <a:noFill/>
          </a:ln>
        </p:spPr>
      </p:pic>
      <p:sp>
        <p:nvSpPr>
          <p:cNvPr id="708" name="Google Shape;708;p55"/>
          <p:cNvSpPr txBox="1"/>
          <p:nvPr/>
        </p:nvSpPr>
        <p:spPr>
          <a:xfrm>
            <a:off x="8016123" y="120525"/>
            <a:ext cx="12375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C27BA0"/>
                </a:solidFill>
                <a:latin typeface="Bree Serif"/>
                <a:ea typeface="Bree Serif"/>
                <a:cs typeface="Bree Serif"/>
                <a:sym typeface="Bree Serif"/>
              </a:rPr>
              <a:t>“Only in female slide”</a:t>
            </a:r>
            <a:endParaRPr b="0" i="0" sz="1000" u="none" cap="none" strike="noStrike">
              <a:solidFill>
                <a:srgbClr val="C27BA0"/>
              </a:solidFill>
              <a:latin typeface="Bree Serif"/>
              <a:ea typeface="Bree Serif"/>
              <a:cs typeface="Bree Serif"/>
              <a:sym typeface="Bree Serif"/>
            </a:endParaRPr>
          </a:p>
        </p:txBody>
      </p:sp>
      <p:sp>
        <p:nvSpPr>
          <p:cNvPr id="709" name="Google Shape;709;p55"/>
          <p:cNvSpPr txBox="1"/>
          <p:nvPr/>
        </p:nvSpPr>
        <p:spPr>
          <a:xfrm>
            <a:off x="138988" y="2878400"/>
            <a:ext cx="33609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Bree Serif"/>
                <a:ea typeface="Bree Serif"/>
                <a:cs typeface="Bree Serif"/>
                <a:sym typeface="Bree Serif"/>
              </a:rPr>
              <a:t>Flow (Q)= 1  </a:t>
            </a:r>
            <a:endParaRPr b="0" i="0" sz="14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Bree Serif"/>
                <a:ea typeface="Bree Serif"/>
                <a:cs typeface="Bree Serif"/>
                <a:sym typeface="Bree Serif"/>
              </a:rPr>
              <a:t>                      R</a:t>
            </a:r>
            <a:endParaRPr b="0" i="0" sz="1400" u="none" cap="none" strike="noStrike">
              <a:solidFill>
                <a:srgbClr val="000000"/>
              </a:solidFill>
              <a:latin typeface="Bree Serif"/>
              <a:ea typeface="Bree Serif"/>
              <a:cs typeface="Bree Serif"/>
              <a:sym typeface="Bree Serif"/>
            </a:endParaRPr>
          </a:p>
        </p:txBody>
      </p:sp>
      <p:sp>
        <p:nvSpPr>
          <p:cNvPr id="710" name="Google Shape;710;p55"/>
          <p:cNvSpPr txBox="1"/>
          <p:nvPr/>
        </p:nvSpPr>
        <p:spPr>
          <a:xfrm>
            <a:off x="898913" y="2786000"/>
            <a:ext cx="295200" cy="708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400"/>
              <a:buFont typeface="Arial"/>
              <a:buNone/>
            </a:pPr>
            <a:r>
              <a:rPr b="0" i="0" lang="en" sz="3400" u="none" cap="none" strike="noStrike">
                <a:solidFill>
                  <a:srgbClr val="000000"/>
                </a:solidFill>
                <a:latin typeface="Arial"/>
                <a:ea typeface="Arial"/>
                <a:cs typeface="Arial"/>
                <a:sym typeface="Arial"/>
              </a:rPr>
              <a:t>-</a:t>
            </a:r>
            <a:endParaRPr b="0" i="0" sz="3400" u="none" cap="none" strike="noStrike">
              <a:solidFill>
                <a:srgbClr val="000000"/>
              </a:solidFill>
              <a:latin typeface="Arial"/>
              <a:ea typeface="Arial"/>
              <a:cs typeface="Arial"/>
              <a:sym typeface="Arial"/>
            </a:endParaRPr>
          </a:p>
        </p:txBody>
      </p:sp>
      <p:sp>
        <p:nvSpPr>
          <p:cNvPr id="711" name="Google Shape;711;p55"/>
          <p:cNvSpPr txBox="1"/>
          <p:nvPr/>
        </p:nvSpPr>
        <p:spPr>
          <a:xfrm>
            <a:off x="2533938" y="3374700"/>
            <a:ext cx="6540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Bree Serif"/>
              <a:ea typeface="Bree Serif"/>
              <a:cs typeface="Bree Serif"/>
              <a:sym typeface="Bree Serif"/>
            </a:endParaRPr>
          </a:p>
        </p:txBody>
      </p:sp>
      <p:sp>
        <p:nvSpPr>
          <p:cNvPr id="712" name="Google Shape;712;p55"/>
          <p:cNvSpPr txBox="1"/>
          <p:nvPr/>
        </p:nvSpPr>
        <p:spPr>
          <a:xfrm>
            <a:off x="1523488" y="2878413"/>
            <a:ext cx="6540000" cy="615600"/>
          </a:xfrm>
          <a:prstGeom prst="rect">
            <a:avLst/>
          </a:prstGeom>
          <a:solidFill>
            <a:srgbClr val="F1E0E0"/>
          </a:solidFill>
          <a:ln cap="flat" cmpd="sng" w="9525">
            <a:solidFill>
              <a:srgbClr val="D05C5C"/>
            </a:solidFill>
            <a:prstDash val="dash"/>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Bree Serif"/>
                <a:ea typeface="Bree Serif"/>
                <a:cs typeface="Bree Serif"/>
                <a:sym typeface="Bree Serif"/>
              </a:rPr>
              <a:t>Resistance to flow is influenced by:</a:t>
            </a:r>
            <a:endParaRPr b="0" i="0" sz="14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Bree Serif"/>
                <a:ea typeface="Bree Serif"/>
                <a:cs typeface="Bree Serif"/>
                <a:sym typeface="Bree Serif"/>
              </a:rPr>
              <a:t>Length of the tube (</a:t>
            </a:r>
            <a:r>
              <a:rPr b="0" i="0" lang="en" sz="1400" u="none" cap="none" strike="noStrike">
                <a:solidFill>
                  <a:srgbClr val="FF0000"/>
                </a:solidFill>
                <a:latin typeface="Bree Serif"/>
                <a:ea typeface="Bree Serif"/>
                <a:cs typeface="Bree Serif"/>
                <a:sym typeface="Bree Serif"/>
              </a:rPr>
              <a:t>L</a:t>
            </a:r>
            <a:r>
              <a:rPr b="0" i="0" lang="en" sz="1400" u="none" cap="none" strike="noStrike">
                <a:solidFill>
                  <a:srgbClr val="000000"/>
                </a:solidFill>
                <a:latin typeface="Bree Serif"/>
                <a:ea typeface="Bree Serif"/>
                <a:cs typeface="Bree Serif"/>
                <a:sym typeface="Bree Serif"/>
              </a:rPr>
              <a:t>), radius of the tube(</a:t>
            </a:r>
            <a:r>
              <a:rPr b="0" i="0" lang="en" sz="1400" u="none" cap="none" strike="noStrike">
                <a:solidFill>
                  <a:srgbClr val="FF0000"/>
                </a:solidFill>
                <a:latin typeface="Bree Serif"/>
                <a:ea typeface="Bree Serif"/>
                <a:cs typeface="Bree Serif"/>
                <a:sym typeface="Bree Serif"/>
              </a:rPr>
              <a:t>r</a:t>
            </a:r>
            <a:r>
              <a:rPr b="0" i="0" lang="en" sz="1400" u="none" cap="none" strike="noStrike">
                <a:solidFill>
                  <a:srgbClr val="000000"/>
                </a:solidFill>
                <a:latin typeface="Bree Serif"/>
                <a:ea typeface="Bree Serif"/>
                <a:cs typeface="Bree Serif"/>
                <a:sym typeface="Bree Serif"/>
              </a:rPr>
              <a:t>), &amp; viscosity of the blood (</a:t>
            </a:r>
            <a:r>
              <a:rPr b="0" i="0" lang="en" sz="1400" u="none" cap="none" strike="noStrike">
                <a:solidFill>
                  <a:srgbClr val="FF0000"/>
                </a:solidFill>
                <a:latin typeface="Bree Serif"/>
                <a:ea typeface="Bree Serif"/>
                <a:cs typeface="Bree Serif"/>
                <a:sym typeface="Bree Serif"/>
              </a:rPr>
              <a:t>h</a:t>
            </a:r>
            <a:r>
              <a:rPr b="0" i="0" lang="en" sz="1400" u="none" cap="none" strike="noStrike">
                <a:solidFill>
                  <a:srgbClr val="000000"/>
                </a:solidFill>
                <a:latin typeface="Bree Serif"/>
                <a:ea typeface="Bree Serif"/>
                <a:cs typeface="Bree Serif"/>
                <a:sym typeface="Bree Serif"/>
              </a:rPr>
              <a:t>) </a:t>
            </a:r>
            <a:endParaRPr b="0" i="0" sz="1400" u="none" cap="none" strike="noStrike">
              <a:solidFill>
                <a:srgbClr val="000000"/>
              </a:solidFill>
              <a:latin typeface="Bree Serif"/>
              <a:ea typeface="Bree Serif"/>
              <a:cs typeface="Bree Serif"/>
              <a:sym typeface="Bree Serif"/>
            </a:endParaRPr>
          </a:p>
        </p:txBody>
      </p:sp>
      <p:sp>
        <p:nvSpPr>
          <p:cNvPr id="713" name="Google Shape;713;p55"/>
          <p:cNvSpPr txBox="1"/>
          <p:nvPr/>
        </p:nvSpPr>
        <p:spPr>
          <a:xfrm>
            <a:off x="139000" y="3644750"/>
            <a:ext cx="69828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Bree Serif"/>
                <a:ea typeface="Bree Serif"/>
                <a:cs typeface="Bree Serif"/>
                <a:sym typeface="Bree Serif"/>
              </a:rPr>
              <a:t>In a human, the length (L) of vascular system is fixed. Accordingly, the blood viscosity (h)&amp; radius(r) of blood vessels have the largest effect on the resistance </a:t>
            </a:r>
            <a:endParaRPr b="0" i="0" sz="1400" u="none" cap="none" strike="noStrike">
              <a:solidFill>
                <a:srgbClr val="000000"/>
              </a:solidFill>
              <a:latin typeface="Bree Serif"/>
              <a:ea typeface="Bree Serif"/>
              <a:cs typeface="Bree Serif"/>
              <a:sym typeface="Bree Serif"/>
            </a:endParaRPr>
          </a:p>
        </p:txBody>
      </p:sp>
      <p:sp>
        <p:nvSpPr>
          <p:cNvPr id="714" name="Google Shape;714;p55"/>
          <p:cNvSpPr txBox="1"/>
          <p:nvPr/>
        </p:nvSpPr>
        <p:spPr>
          <a:xfrm>
            <a:off x="2361675" y="4411075"/>
            <a:ext cx="3676200" cy="400200"/>
          </a:xfrm>
          <a:prstGeom prst="rect">
            <a:avLst/>
          </a:prstGeom>
          <a:solidFill>
            <a:srgbClr val="F1E0E0"/>
          </a:solidFill>
          <a:ln cap="flat" cmpd="sng" w="9525">
            <a:solidFill>
              <a:srgbClr val="D05C5C"/>
            </a:solidFill>
            <a:prstDash val="dash"/>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Bree Serif"/>
                <a:ea typeface="Bree Serif"/>
                <a:cs typeface="Bree Serif"/>
                <a:sym typeface="Bree Serif"/>
              </a:rPr>
              <a:t>Poiseuille’s Law   R=8hL/</a:t>
            </a:r>
            <a:r>
              <a:rPr b="0" i="0" lang="en" sz="1400" u="none" cap="none" strike="noStrike">
                <a:solidFill>
                  <a:srgbClr val="202124"/>
                </a:solidFill>
                <a:highlight>
                  <a:srgbClr val="FFFFFF"/>
                </a:highlight>
                <a:latin typeface="Bree Serif"/>
                <a:ea typeface="Bree Serif"/>
                <a:cs typeface="Bree Serif"/>
                <a:sym typeface="Bree Serif"/>
              </a:rPr>
              <a:t>π</a:t>
            </a:r>
            <a:r>
              <a:rPr b="1" i="0" lang="en" sz="1400" u="none" cap="none" strike="noStrike">
                <a:solidFill>
                  <a:srgbClr val="202124"/>
                </a:solidFill>
                <a:highlight>
                  <a:srgbClr val="FFFFFF"/>
                </a:highlight>
                <a:latin typeface="Bree Serif"/>
                <a:ea typeface="Bree Serif"/>
                <a:cs typeface="Bree Serif"/>
                <a:sym typeface="Bree Serif"/>
              </a:rPr>
              <a:t>r^4</a:t>
            </a:r>
            <a:endParaRPr b="1" i="0" sz="1400" u="none" cap="none" strike="noStrike">
              <a:solidFill>
                <a:srgbClr val="000000"/>
              </a:solidFill>
              <a:latin typeface="Bree Serif"/>
              <a:ea typeface="Bree Serif"/>
              <a:cs typeface="Bree Serif"/>
              <a:sym typeface="Bree Serif"/>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8" name="Shape 718"/>
        <p:cNvGrpSpPr/>
        <p:nvPr/>
      </p:nvGrpSpPr>
      <p:grpSpPr>
        <a:xfrm>
          <a:off x="0" y="0"/>
          <a:ext cx="0" cy="0"/>
          <a:chOff x="0" y="0"/>
          <a:chExt cx="0" cy="0"/>
        </a:xfrm>
      </p:grpSpPr>
      <p:sp>
        <p:nvSpPr>
          <p:cNvPr id="719" name="Google Shape;719;p56"/>
          <p:cNvSpPr txBox="1"/>
          <p:nvPr>
            <p:ph type="title"/>
          </p:nvPr>
        </p:nvSpPr>
        <p:spPr>
          <a:xfrm>
            <a:off x="216532" y="12104"/>
            <a:ext cx="8520600" cy="531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990"/>
              <a:buNone/>
            </a:pPr>
            <a:r>
              <a:rPr b="1" lang="en" sz="2500">
                <a:solidFill>
                  <a:srgbClr val="E06666"/>
                </a:solidFill>
                <a:latin typeface="Bree Serif"/>
                <a:ea typeface="Bree Serif"/>
                <a:cs typeface="Bree Serif"/>
                <a:sym typeface="Bree Serif"/>
              </a:rPr>
              <a:t>Blood Flow and poiseuille’s Law</a:t>
            </a:r>
            <a:endParaRPr b="1" sz="2500">
              <a:solidFill>
                <a:srgbClr val="E06666"/>
              </a:solidFill>
              <a:latin typeface="Bree Serif"/>
              <a:ea typeface="Bree Serif"/>
              <a:cs typeface="Bree Serif"/>
              <a:sym typeface="Bree Serif"/>
            </a:endParaRPr>
          </a:p>
        </p:txBody>
      </p:sp>
      <p:pic>
        <p:nvPicPr>
          <p:cNvPr id="720" name="Google Shape;720;p56"/>
          <p:cNvPicPr preferRelativeResize="0"/>
          <p:nvPr/>
        </p:nvPicPr>
        <p:blipFill rotWithShape="1">
          <a:blip r:embed="rId3">
            <a:alphaModFix/>
          </a:blip>
          <a:srcRect b="0" l="0" r="0" t="0"/>
          <a:stretch/>
        </p:blipFill>
        <p:spPr>
          <a:xfrm>
            <a:off x="2253250" y="1491050"/>
            <a:ext cx="1714500" cy="990150"/>
          </a:xfrm>
          <a:prstGeom prst="rect">
            <a:avLst/>
          </a:prstGeom>
          <a:noFill/>
          <a:ln cap="flat" cmpd="sng" w="19050">
            <a:solidFill>
              <a:srgbClr val="93C47D"/>
            </a:solidFill>
            <a:prstDash val="dash"/>
            <a:round/>
            <a:headEnd len="sm" w="sm" type="none"/>
            <a:tailEnd len="sm" w="sm" type="none"/>
          </a:ln>
        </p:spPr>
      </p:pic>
      <p:pic>
        <p:nvPicPr>
          <p:cNvPr id="721" name="Google Shape;721;p56"/>
          <p:cNvPicPr preferRelativeResize="0"/>
          <p:nvPr/>
        </p:nvPicPr>
        <p:blipFill rotWithShape="1">
          <a:blip r:embed="rId4">
            <a:alphaModFix/>
          </a:blip>
          <a:srcRect b="0" l="0" r="0" t="0"/>
          <a:stretch/>
        </p:blipFill>
        <p:spPr>
          <a:xfrm>
            <a:off x="368451" y="1491050"/>
            <a:ext cx="1714500" cy="1031400"/>
          </a:xfrm>
          <a:prstGeom prst="rect">
            <a:avLst/>
          </a:prstGeom>
          <a:noFill/>
          <a:ln cap="flat" cmpd="sng" w="19050">
            <a:solidFill>
              <a:srgbClr val="93C47D"/>
            </a:solidFill>
            <a:prstDash val="dash"/>
            <a:round/>
            <a:headEnd len="sm" w="sm" type="none"/>
            <a:tailEnd len="sm" w="sm" type="none"/>
          </a:ln>
        </p:spPr>
      </p:pic>
      <p:sp>
        <p:nvSpPr>
          <p:cNvPr id="722" name="Google Shape;722;p56"/>
          <p:cNvSpPr txBox="1"/>
          <p:nvPr/>
        </p:nvSpPr>
        <p:spPr>
          <a:xfrm>
            <a:off x="311700" y="634270"/>
            <a:ext cx="8520600" cy="1323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sng" cap="none" strike="noStrike">
                <a:solidFill>
                  <a:srgbClr val="FF0000"/>
                </a:solidFill>
                <a:latin typeface="Bree Serif"/>
                <a:ea typeface="Bree Serif"/>
                <a:cs typeface="Bree Serif"/>
                <a:sym typeface="Bree Serif"/>
              </a:rPr>
              <a:t>Blood flow (Q)</a:t>
            </a:r>
            <a:r>
              <a:rPr b="1" i="0" lang="en" sz="1400" u="sng" cap="none" strike="noStrike">
                <a:solidFill>
                  <a:srgbClr val="000000"/>
                </a:solidFill>
                <a:latin typeface="Bree Serif"/>
                <a:ea typeface="Bree Serif"/>
                <a:cs typeface="Bree Serif"/>
                <a:sym typeface="Bree Serif"/>
              </a:rPr>
              <a:t> </a:t>
            </a:r>
            <a:r>
              <a:rPr b="0" i="0" lang="en" sz="1400" u="sng" cap="none" strike="noStrike">
                <a:solidFill>
                  <a:srgbClr val="000000"/>
                </a:solidFill>
                <a:latin typeface="Bree Serif"/>
                <a:ea typeface="Bree Serif"/>
                <a:cs typeface="Bree Serif"/>
                <a:sym typeface="Bree Serif"/>
              </a:rPr>
              <a:t>is the amount of blood moving through a vessel in a given time period.</a:t>
            </a:r>
            <a:endParaRPr b="0" i="0" sz="1400" u="sng"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Bree Serif"/>
                <a:ea typeface="Bree Serif"/>
                <a:cs typeface="Bree Serif"/>
                <a:sym typeface="Bree Serif"/>
              </a:rPr>
              <a:t>Generally, blood flow equals to the Cardiac Output (CO).</a:t>
            </a:r>
            <a:endParaRPr b="0" i="0" sz="14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Bree Serif"/>
                <a:ea typeface="Bree Serif"/>
                <a:cs typeface="Bree Serif"/>
                <a:sym typeface="Bree Serif"/>
              </a:rPr>
              <a:t>Blood flow has </a:t>
            </a:r>
            <a:r>
              <a:rPr b="1" i="0" lang="en" sz="1400" u="none" cap="none" strike="noStrike">
                <a:solidFill>
                  <a:srgbClr val="93C47D"/>
                </a:solidFill>
                <a:latin typeface="Bree Serif"/>
                <a:ea typeface="Bree Serif"/>
                <a:cs typeface="Bree Serif"/>
                <a:sym typeface="Bree Serif"/>
              </a:rPr>
              <a:t>2 equations</a:t>
            </a:r>
            <a:r>
              <a:rPr b="0" i="0" lang="en" sz="1400" u="none" cap="none" strike="noStrike">
                <a:solidFill>
                  <a:srgbClr val="000000"/>
                </a:solidFill>
                <a:latin typeface="Bree Serif"/>
                <a:ea typeface="Bree Serif"/>
                <a:cs typeface="Bree Serif"/>
                <a:sym typeface="Bree Serif"/>
              </a:rPr>
              <a:t>:</a:t>
            </a:r>
            <a:endParaRPr b="0" i="0" sz="14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Bree Serif"/>
                <a:ea typeface="Bree Serif"/>
                <a:cs typeface="Bree Serif"/>
                <a:sym typeface="Bree Serif"/>
              </a:rPr>
              <a:t>                                                    </a:t>
            </a:r>
            <a:endParaRPr b="0" i="0" sz="1600" u="none" cap="none" strike="noStrike">
              <a:solidFill>
                <a:srgbClr val="000000"/>
              </a:solidFill>
              <a:latin typeface="Bree Serif"/>
              <a:ea typeface="Bree Serif"/>
              <a:cs typeface="Bree Serif"/>
              <a:sym typeface="Bree Serif"/>
            </a:endParaRPr>
          </a:p>
        </p:txBody>
      </p:sp>
      <p:sp>
        <p:nvSpPr>
          <p:cNvPr id="723" name="Google Shape;723;p56"/>
          <p:cNvSpPr txBox="1"/>
          <p:nvPr/>
        </p:nvSpPr>
        <p:spPr>
          <a:xfrm>
            <a:off x="4820705" y="1631315"/>
            <a:ext cx="4091400" cy="1477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999999"/>
                </a:solidFill>
                <a:latin typeface="Bree Serif"/>
                <a:ea typeface="Bree Serif"/>
                <a:cs typeface="Bree Serif"/>
                <a:sym typeface="Bree Serif"/>
              </a:rPr>
              <a:t>From guytone : the blood flow to body according to tissue’s needs, tissue needs more blood flow when they are active. Most tissues “autoregulate” their own blood flow ’permits blood flow from one tissue to be regulated independently of flow to another tissue’ .</a:t>
            </a:r>
            <a:endParaRPr b="0" i="0" sz="1400" u="none" cap="none" strike="noStrike">
              <a:solidFill>
                <a:srgbClr val="999999"/>
              </a:solidFill>
              <a:latin typeface="Bree Serif"/>
              <a:ea typeface="Bree Serif"/>
              <a:cs typeface="Bree Serif"/>
              <a:sym typeface="Bree Serif"/>
            </a:endParaRPr>
          </a:p>
        </p:txBody>
      </p:sp>
      <p:sp>
        <p:nvSpPr>
          <p:cNvPr id="724" name="Google Shape;724;p56"/>
          <p:cNvSpPr txBox="1"/>
          <p:nvPr/>
        </p:nvSpPr>
        <p:spPr>
          <a:xfrm>
            <a:off x="368440" y="3941838"/>
            <a:ext cx="4373400" cy="923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rgbClr val="000000"/>
                </a:solidFill>
                <a:latin typeface="Bree Serif"/>
                <a:ea typeface="Bree Serif"/>
                <a:cs typeface="Bree Serif"/>
                <a:sym typeface="Bree Serif"/>
              </a:rPr>
              <a:t>Flow and Poiseuille’s Law</a:t>
            </a:r>
            <a:endParaRPr b="1" i="0" sz="12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Bree Serif"/>
                <a:ea typeface="Bree Serif"/>
                <a:cs typeface="Bree Serif"/>
                <a:sym typeface="Bree Serif"/>
              </a:rPr>
              <a:t>Fluid Flow (Q) through cylindrical tubes. </a:t>
            </a:r>
            <a:r>
              <a:rPr b="1" i="0" lang="en" sz="1200" u="none" cap="none" strike="noStrike">
                <a:solidFill>
                  <a:srgbClr val="000000"/>
                </a:solidFill>
                <a:latin typeface="Bree Serif"/>
                <a:ea typeface="Bree Serif"/>
                <a:cs typeface="Bree Serif"/>
                <a:sym typeface="Bree Serif"/>
              </a:rPr>
              <a:t>Flow ↓</a:t>
            </a:r>
            <a:r>
              <a:rPr b="0" i="0" lang="en" sz="1200" u="none" cap="none" strike="noStrike">
                <a:solidFill>
                  <a:srgbClr val="000000"/>
                </a:solidFill>
                <a:latin typeface="Bree Serif"/>
                <a:ea typeface="Bree Serif"/>
                <a:cs typeface="Bree Serif"/>
                <a:sym typeface="Bree Serif"/>
              </a:rPr>
              <a:t> when resistance ↑.</a:t>
            </a:r>
            <a:endParaRPr b="0" i="0" sz="12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Bree Serif"/>
                <a:ea typeface="Bree Serif"/>
                <a:cs typeface="Bree Serif"/>
                <a:sym typeface="Bree Serif"/>
              </a:rPr>
              <a:t>Flow </a:t>
            </a:r>
            <a:r>
              <a:rPr b="1" i="0" lang="en" sz="1200" u="none" cap="none" strike="noStrike">
                <a:solidFill>
                  <a:srgbClr val="000000"/>
                </a:solidFill>
                <a:latin typeface="Bree Serif"/>
                <a:ea typeface="Bree Serif"/>
                <a:cs typeface="Bree Serif"/>
                <a:sym typeface="Bree Serif"/>
              </a:rPr>
              <a:t>resistance ↓</a:t>
            </a:r>
            <a:r>
              <a:rPr b="0" i="0" lang="en" sz="1200" u="none" cap="none" strike="noStrike">
                <a:solidFill>
                  <a:srgbClr val="000000"/>
                </a:solidFill>
                <a:latin typeface="Bree Serif"/>
                <a:ea typeface="Bree Serif"/>
                <a:cs typeface="Bree Serif"/>
                <a:sym typeface="Bree Serif"/>
              </a:rPr>
              <a:t> when vessel diameter ↑.</a:t>
            </a:r>
            <a:endParaRPr b="0" i="0" sz="1200" u="none" cap="none" strike="noStrike">
              <a:solidFill>
                <a:srgbClr val="000000"/>
              </a:solidFill>
              <a:latin typeface="Bree Serif"/>
              <a:ea typeface="Bree Serif"/>
              <a:cs typeface="Bree Serif"/>
              <a:sym typeface="Bree Serif"/>
            </a:endParaRPr>
          </a:p>
        </p:txBody>
      </p:sp>
      <p:sp>
        <p:nvSpPr>
          <p:cNvPr id="725" name="Google Shape;725;p56"/>
          <p:cNvSpPr txBox="1"/>
          <p:nvPr/>
        </p:nvSpPr>
        <p:spPr>
          <a:xfrm>
            <a:off x="4820700" y="3177300"/>
            <a:ext cx="42282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000000"/>
                </a:solidFill>
                <a:highlight>
                  <a:srgbClr val="F6B26B"/>
                </a:highlight>
                <a:latin typeface="Bree Serif"/>
                <a:ea typeface="Bree Serif"/>
                <a:cs typeface="Bree Serif"/>
                <a:sym typeface="Bree Serif"/>
              </a:rPr>
              <a:t>The blood flow (Q) is affected by the pressure difference (∆P) &amp; the resistance (R).</a:t>
            </a:r>
            <a:endParaRPr b="0" i="0" sz="1100" u="none" cap="none" strike="noStrike">
              <a:solidFill>
                <a:srgbClr val="000000"/>
              </a:solidFill>
              <a:highlight>
                <a:srgbClr val="F6B26B"/>
              </a:highlight>
              <a:latin typeface="Bree Serif"/>
              <a:ea typeface="Bree Serif"/>
              <a:cs typeface="Bree Serif"/>
              <a:sym typeface="Bree Serif"/>
            </a:endParaRPr>
          </a:p>
        </p:txBody>
      </p:sp>
      <p:sp>
        <p:nvSpPr>
          <p:cNvPr id="726" name="Google Shape;726;p56"/>
          <p:cNvSpPr txBox="1"/>
          <p:nvPr/>
        </p:nvSpPr>
        <p:spPr>
          <a:xfrm>
            <a:off x="8183402" y="12100"/>
            <a:ext cx="9606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C27BA0"/>
                </a:solidFill>
                <a:latin typeface="Bree Serif"/>
                <a:ea typeface="Bree Serif"/>
                <a:cs typeface="Bree Serif"/>
                <a:sym typeface="Bree Serif"/>
              </a:rPr>
              <a:t>“Only in female slide”</a:t>
            </a:r>
            <a:endParaRPr b="0" i="0" sz="1000" u="none" cap="none" strike="noStrike">
              <a:solidFill>
                <a:srgbClr val="C27BA0"/>
              </a:solidFill>
              <a:latin typeface="Bree Serif"/>
              <a:ea typeface="Bree Serif"/>
              <a:cs typeface="Bree Serif"/>
              <a:sym typeface="Bree Serif"/>
            </a:endParaRPr>
          </a:p>
        </p:txBody>
      </p:sp>
      <p:sp>
        <p:nvSpPr>
          <p:cNvPr id="727" name="Google Shape;727;p56"/>
          <p:cNvSpPr txBox="1"/>
          <p:nvPr/>
        </p:nvSpPr>
        <p:spPr>
          <a:xfrm>
            <a:off x="4820700" y="3874125"/>
            <a:ext cx="46104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000000"/>
                </a:solidFill>
                <a:highlight>
                  <a:srgbClr val="F6B26B"/>
                </a:highlight>
                <a:latin typeface="Bree Serif"/>
                <a:ea typeface="Bree Serif"/>
                <a:cs typeface="Bree Serif"/>
                <a:sym typeface="Bree Serif"/>
              </a:rPr>
              <a:t>Pi-Po)=∆P: difference in pressure (direct relationship) R: Resistance</a:t>
            </a:r>
            <a:endParaRPr b="0" i="0" sz="1100" u="none" cap="none" strike="noStrike">
              <a:solidFill>
                <a:srgbClr val="000000"/>
              </a:solidFill>
              <a:highlight>
                <a:srgbClr val="F6B26B"/>
              </a:highlight>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000000"/>
                </a:solidFill>
                <a:highlight>
                  <a:srgbClr val="F6B26B"/>
                </a:highlight>
                <a:latin typeface="Bree Serif"/>
                <a:ea typeface="Bree Serif"/>
                <a:cs typeface="Bree Serif"/>
                <a:sym typeface="Bree Serif"/>
              </a:rPr>
              <a:t> r: radius (direct). ƞ: Viscosity (inverse). L: Length (inverse).</a:t>
            </a:r>
            <a:endParaRPr b="0" i="0" sz="1100" u="none" cap="none" strike="noStrike">
              <a:solidFill>
                <a:srgbClr val="000000"/>
              </a:solidFill>
              <a:highlight>
                <a:srgbClr val="F6B26B"/>
              </a:highlight>
              <a:latin typeface="Bree Serif"/>
              <a:ea typeface="Bree Serif"/>
              <a:cs typeface="Bree Serif"/>
              <a:sym typeface="Bree Serif"/>
            </a:endParaRPr>
          </a:p>
        </p:txBody>
      </p:sp>
      <p:sp>
        <p:nvSpPr>
          <p:cNvPr id="728" name="Google Shape;728;p56"/>
          <p:cNvSpPr/>
          <p:nvPr/>
        </p:nvSpPr>
        <p:spPr>
          <a:xfrm>
            <a:off x="896700" y="1623675"/>
            <a:ext cx="471000" cy="215700"/>
          </a:xfrm>
          <a:prstGeom prst="flowChartAlternateProcess">
            <a:avLst/>
          </a:prstGeom>
          <a:noFill/>
          <a:ln cap="flat" cmpd="sng" w="9525">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9" name="Google Shape;729;p56"/>
          <p:cNvSpPr txBox="1"/>
          <p:nvPr/>
        </p:nvSpPr>
        <p:spPr>
          <a:xfrm>
            <a:off x="606950" y="2676350"/>
            <a:ext cx="1821000" cy="1477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lang="en" sz="1200">
                <a:solidFill>
                  <a:srgbClr val="FF0000"/>
                </a:solidFill>
                <a:latin typeface="Bree Serif"/>
                <a:ea typeface="Bree Serif"/>
                <a:cs typeface="Bree Serif"/>
                <a:sym typeface="Bree Serif"/>
              </a:rPr>
              <a:t>Important </a:t>
            </a:r>
            <a:r>
              <a:rPr b="0" i="0" lang="en" sz="1200" u="none" cap="none" strike="noStrike">
                <a:solidFill>
                  <a:srgbClr val="FF0000"/>
                </a:solidFill>
                <a:latin typeface="Bree Serif"/>
                <a:ea typeface="Bree Serif"/>
                <a:cs typeface="Bree Serif"/>
                <a:sym typeface="Bree Serif"/>
              </a:rPr>
              <a:t> </a:t>
            </a:r>
            <a:endParaRPr b="0" i="0" sz="1200" u="none" cap="none" strike="noStrike">
              <a:solidFill>
                <a:srgbClr val="FF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9900FF"/>
                </a:solidFill>
                <a:latin typeface="Bree Serif"/>
                <a:ea typeface="Bree Serif"/>
                <a:cs typeface="Bree Serif"/>
                <a:sym typeface="Bree Serif"/>
              </a:rPr>
              <a:t>1-Difference in</a:t>
            </a:r>
            <a:r>
              <a:rPr lang="en" sz="1200">
                <a:solidFill>
                  <a:srgbClr val="9900FF"/>
                </a:solidFill>
                <a:latin typeface="Bree Serif"/>
                <a:ea typeface="Bree Serif"/>
                <a:cs typeface="Bree Serif"/>
                <a:sym typeface="Bree Serif"/>
              </a:rPr>
              <a:t> </a:t>
            </a:r>
            <a:r>
              <a:rPr b="0" i="0" lang="en" sz="1200" u="none" cap="none" strike="noStrike">
                <a:solidFill>
                  <a:srgbClr val="9900FF"/>
                </a:solidFill>
                <a:latin typeface="Bree Serif"/>
                <a:ea typeface="Bree Serif"/>
                <a:cs typeface="Bree Serif"/>
                <a:sym typeface="Bree Serif"/>
              </a:rPr>
              <a:t>pressure</a:t>
            </a:r>
            <a:endParaRPr b="0" i="0" sz="1200" u="none" cap="none" strike="noStrike">
              <a:solidFill>
                <a:srgbClr val="9900FF"/>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21B5BD"/>
                </a:solidFill>
                <a:latin typeface="Bree Serif"/>
                <a:ea typeface="Bree Serif"/>
                <a:cs typeface="Bree Serif"/>
                <a:sym typeface="Bree Serif"/>
              </a:rPr>
              <a:t>2- viscosity</a:t>
            </a:r>
            <a:endParaRPr b="0" i="0" sz="1200" u="none" cap="none" strike="noStrike">
              <a:solidFill>
                <a:srgbClr val="21B5BD"/>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E69138"/>
                </a:solidFill>
                <a:latin typeface="Bree Serif"/>
                <a:ea typeface="Bree Serif"/>
                <a:cs typeface="Bree Serif"/>
                <a:sym typeface="Bree Serif"/>
              </a:rPr>
              <a:t>3- Length</a:t>
            </a:r>
            <a:endParaRPr b="0" i="0" sz="1200" u="none" cap="none" strike="noStrike">
              <a:solidFill>
                <a:srgbClr val="E69138"/>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FFD966"/>
                </a:solidFill>
                <a:latin typeface="Bree Serif"/>
                <a:ea typeface="Bree Serif"/>
                <a:cs typeface="Bree Serif"/>
                <a:sym typeface="Bree Serif"/>
              </a:rPr>
              <a:t>4- radius </a:t>
            </a:r>
            <a:endParaRPr b="0" i="0" sz="1200" u="none" cap="none" strike="noStrike">
              <a:solidFill>
                <a:srgbClr val="FFD966"/>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E69138"/>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FF00"/>
                </a:solidFill>
                <a:latin typeface="Bree Serif"/>
                <a:ea typeface="Bree Serif"/>
                <a:cs typeface="Bree Serif"/>
                <a:sym typeface="Bree Serif"/>
              </a:rPr>
              <a:t>  </a:t>
            </a:r>
            <a:endParaRPr b="0" i="0" sz="1200" u="none" cap="none" strike="noStrike">
              <a:solidFill>
                <a:srgbClr val="00FF00"/>
              </a:solidFill>
              <a:latin typeface="Bree Serif"/>
              <a:ea typeface="Bree Serif"/>
              <a:cs typeface="Bree Serif"/>
              <a:sym typeface="Bree Serif"/>
            </a:endParaRPr>
          </a:p>
        </p:txBody>
      </p:sp>
      <p:sp>
        <p:nvSpPr>
          <p:cNvPr id="730" name="Google Shape;730;p56"/>
          <p:cNvSpPr/>
          <p:nvPr/>
        </p:nvSpPr>
        <p:spPr>
          <a:xfrm>
            <a:off x="1231675" y="2134613"/>
            <a:ext cx="90600" cy="215700"/>
          </a:xfrm>
          <a:prstGeom prst="flowChartAlternateProcess">
            <a:avLst/>
          </a:prstGeom>
          <a:noFill/>
          <a:ln cap="flat" cmpd="sng" w="9525">
            <a:solidFill>
              <a:srgbClr val="21B5B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1" name="Google Shape;731;p56"/>
          <p:cNvSpPr/>
          <p:nvPr/>
        </p:nvSpPr>
        <p:spPr>
          <a:xfrm>
            <a:off x="1351125" y="2111925"/>
            <a:ext cx="90600" cy="215700"/>
          </a:xfrm>
          <a:prstGeom prst="roundRect">
            <a:avLst>
              <a:gd fmla="val 16667" name="adj"/>
            </a:avLst>
          </a:prstGeom>
          <a:noFill/>
          <a:ln cap="flat" cmpd="sng" w="9525">
            <a:solidFill>
              <a:srgbClr val="E6913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2" name="Google Shape;732;p56"/>
          <p:cNvSpPr/>
          <p:nvPr/>
        </p:nvSpPr>
        <p:spPr>
          <a:xfrm>
            <a:off x="1498725" y="1600975"/>
            <a:ext cx="170100" cy="215700"/>
          </a:xfrm>
          <a:prstGeom prst="roundRect">
            <a:avLst>
              <a:gd fmla="val 16667" name="adj"/>
            </a:avLst>
          </a:prstGeom>
          <a:noFill/>
          <a:ln cap="flat" cmpd="sng" w="9525">
            <a:solidFill>
              <a:srgbClr val="FFD9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3" name="Google Shape;733;p56"/>
          <p:cNvSpPr/>
          <p:nvPr/>
        </p:nvSpPr>
        <p:spPr>
          <a:xfrm>
            <a:off x="552325" y="2738600"/>
            <a:ext cx="1875600" cy="1031400"/>
          </a:xfrm>
          <a:prstGeom prst="rect">
            <a:avLst/>
          </a:prstGeom>
          <a:noFill/>
          <a:ln cap="flat" cmpd="sng" w="9525">
            <a:solidFill>
              <a:srgbClr val="D05C5C"/>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7" name="Shape 737"/>
        <p:cNvGrpSpPr/>
        <p:nvPr/>
      </p:nvGrpSpPr>
      <p:grpSpPr>
        <a:xfrm>
          <a:off x="0" y="0"/>
          <a:ext cx="0" cy="0"/>
          <a:chOff x="0" y="0"/>
          <a:chExt cx="0" cy="0"/>
        </a:xfrm>
      </p:grpSpPr>
      <p:sp>
        <p:nvSpPr>
          <p:cNvPr id="738" name="Google Shape;738;p57"/>
          <p:cNvSpPr txBox="1"/>
          <p:nvPr>
            <p:ph type="title"/>
          </p:nvPr>
        </p:nvSpPr>
        <p:spPr>
          <a:xfrm>
            <a:off x="311700" y="414996"/>
            <a:ext cx="8520600" cy="841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990"/>
              <a:buNone/>
            </a:pPr>
            <a:r>
              <a:rPr b="1" lang="en" sz="2500">
                <a:solidFill>
                  <a:srgbClr val="E06666"/>
                </a:solidFill>
                <a:latin typeface="Bree Serif"/>
                <a:ea typeface="Bree Serif"/>
                <a:cs typeface="Bree Serif"/>
                <a:sym typeface="Bree Serif"/>
              </a:rPr>
              <a:t>Blood flow and Pressure   </a:t>
            </a:r>
            <a:r>
              <a:rPr b="1" lang="en" sz="2720">
                <a:solidFill>
                  <a:srgbClr val="000000"/>
                </a:solidFill>
                <a:latin typeface="Bree Serif"/>
                <a:ea typeface="Bree Serif"/>
                <a:cs typeface="Bree Serif"/>
                <a:sym typeface="Bree Serif"/>
              </a:rPr>
              <a:t>        </a:t>
            </a:r>
            <a:endParaRPr b="1" sz="2720">
              <a:solidFill>
                <a:srgbClr val="000000"/>
              </a:solidFill>
              <a:latin typeface="Bree Serif"/>
              <a:ea typeface="Bree Serif"/>
              <a:cs typeface="Bree Serif"/>
              <a:sym typeface="Bree Serif"/>
            </a:endParaRPr>
          </a:p>
          <a:p>
            <a:pPr indent="0" lvl="0" marL="0" rtl="0" algn="ctr">
              <a:lnSpc>
                <a:spcPct val="100000"/>
              </a:lnSpc>
              <a:spcBef>
                <a:spcPts val="0"/>
              </a:spcBef>
              <a:spcAft>
                <a:spcPts val="0"/>
              </a:spcAft>
              <a:buSzPts val="990"/>
              <a:buNone/>
            </a:pPr>
            <a:r>
              <a:rPr b="1" lang="en" sz="1400">
                <a:solidFill>
                  <a:srgbClr val="000000"/>
                </a:solidFill>
                <a:latin typeface="Bree Serif"/>
                <a:ea typeface="Bree Serif"/>
                <a:cs typeface="Bree Serif"/>
                <a:sym typeface="Bree Serif"/>
              </a:rPr>
              <a:t>Blood flows down a pressure gradient                 </a:t>
            </a:r>
            <a:endParaRPr b="1" sz="1400">
              <a:solidFill>
                <a:srgbClr val="000000"/>
              </a:solidFill>
              <a:latin typeface="Bree Serif"/>
              <a:ea typeface="Bree Serif"/>
              <a:cs typeface="Bree Serif"/>
              <a:sym typeface="Bree Serif"/>
            </a:endParaRPr>
          </a:p>
        </p:txBody>
      </p:sp>
      <p:sp>
        <p:nvSpPr>
          <p:cNvPr id="739" name="Google Shape;739;p57"/>
          <p:cNvSpPr txBox="1"/>
          <p:nvPr/>
        </p:nvSpPr>
        <p:spPr>
          <a:xfrm>
            <a:off x="7959375" y="90550"/>
            <a:ext cx="12843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C27BA0"/>
                </a:solidFill>
                <a:latin typeface="Bree Serif"/>
                <a:ea typeface="Bree Serif"/>
                <a:cs typeface="Bree Serif"/>
                <a:sym typeface="Bree Serif"/>
              </a:rPr>
              <a:t>Only in female slide</a:t>
            </a:r>
            <a:endParaRPr b="0" i="0" sz="1000" u="none" cap="none" strike="noStrike">
              <a:solidFill>
                <a:srgbClr val="C27BA0"/>
              </a:solidFill>
              <a:latin typeface="Bree Serif"/>
              <a:ea typeface="Bree Serif"/>
              <a:cs typeface="Bree Serif"/>
              <a:sym typeface="Bree Serif"/>
            </a:endParaRPr>
          </a:p>
        </p:txBody>
      </p:sp>
      <p:sp>
        <p:nvSpPr>
          <p:cNvPr id="740" name="Google Shape;740;p57"/>
          <p:cNvSpPr txBox="1"/>
          <p:nvPr/>
        </p:nvSpPr>
        <p:spPr>
          <a:xfrm>
            <a:off x="1019250" y="1390913"/>
            <a:ext cx="7105500" cy="1046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FF0000"/>
                </a:solidFill>
                <a:latin typeface="Bree Serif"/>
                <a:ea typeface="Bree Serif"/>
                <a:cs typeface="Bree Serif"/>
                <a:sym typeface="Bree Serif"/>
              </a:rPr>
              <a:t> Pressure difference </a:t>
            </a:r>
            <a:r>
              <a:rPr b="0" i="0" lang="en" sz="1400" u="none" cap="none" strike="noStrike">
                <a:solidFill>
                  <a:srgbClr val="FF0000"/>
                </a:solidFill>
                <a:highlight>
                  <a:srgbClr val="FFFFFF"/>
                </a:highlight>
                <a:latin typeface="Bree Serif"/>
                <a:ea typeface="Bree Serif"/>
                <a:cs typeface="Bree Serif"/>
                <a:sym typeface="Bree Serif"/>
              </a:rPr>
              <a:t>ΔP</a:t>
            </a:r>
            <a:r>
              <a:rPr b="0" i="0" lang="en" sz="1400" u="none" cap="none" strike="noStrike">
                <a:solidFill>
                  <a:srgbClr val="FF0000"/>
                </a:solidFill>
                <a:latin typeface="Bree Serif"/>
                <a:ea typeface="Bree Serif"/>
                <a:cs typeface="Bree Serif"/>
                <a:sym typeface="Bree Serif"/>
              </a:rPr>
              <a:t> is directly proportional to the flow(Q)</a:t>
            </a:r>
            <a:endParaRPr b="0" i="0" sz="1400" u="none" cap="none" strike="noStrike">
              <a:solidFill>
                <a:srgbClr val="FF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Bree Serif"/>
                <a:ea typeface="Bree Serif"/>
                <a:cs typeface="Bree Serif"/>
                <a:sym typeface="Bree Serif"/>
              </a:rPr>
              <a:t>-Absolute value of pressure is not important to</a:t>
            </a:r>
            <a:r>
              <a:rPr lang="en">
                <a:latin typeface="Bree Serif"/>
                <a:ea typeface="Bree Serif"/>
                <a:cs typeface="Bree Serif"/>
                <a:sym typeface="Bree Serif"/>
              </a:rPr>
              <a:t> </a:t>
            </a:r>
            <a:r>
              <a:rPr b="0" i="0" lang="en" sz="1400" u="none" cap="none" strike="noStrike">
                <a:solidFill>
                  <a:srgbClr val="000000"/>
                </a:solidFill>
                <a:latin typeface="Bree Serif"/>
                <a:ea typeface="Bree Serif"/>
                <a:cs typeface="Bree Serif"/>
                <a:sym typeface="Bree Serif"/>
              </a:rPr>
              <a:t>flow ( </a:t>
            </a:r>
            <a:r>
              <a:rPr lang="en">
                <a:latin typeface="Bree Serif"/>
                <a:ea typeface="Bree Serif"/>
                <a:cs typeface="Bree Serif"/>
                <a:sym typeface="Bree Serif"/>
              </a:rPr>
              <a:t>Q ) </a:t>
            </a:r>
            <a:r>
              <a:rPr b="0" i="0" lang="en" sz="1400" u="none" cap="none" strike="noStrike">
                <a:solidFill>
                  <a:srgbClr val="000000"/>
                </a:solidFill>
                <a:latin typeface="Bree Serif"/>
                <a:ea typeface="Bree Serif"/>
                <a:cs typeface="Bree Serif"/>
                <a:sym typeface="Bree Serif"/>
              </a:rPr>
              <a:t>, but the difference in pressure (</a:t>
            </a:r>
            <a:r>
              <a:rPr b="0" i="0" lang="en" sz="1400" u="none" cap="none" strike="noStrike">
                <a:solidFill>
                  <a:srgbClr val="202124"/>
                </a:solidFill>
                <a:highlight>
                  <a:srgbClr val="FFFFFF"/>
                </a:highlight>
                <a:latin typeface="Bree Serif"/>
                <a:ea typeface="Bree Serif"/>
                <a:cs typeface="Bree Serif"/>
                <a:sym typeface="Bree Serif"/>
              </a:rPr>
              <a:t>ΔP</a:t>
            </a:r>
            <a:r>
              <a:rPr b="0" i="0" lang="en" sz="1400" u="none" cap="none" strike="noStrike">
                <a:solidFill>
                  <a:srgbClr val="000000"/>
                </a:solidFill>
                <a:latin typeface="Bree Serif"/>
                <a:ea typeface="Bree Serif"/>
                <a:cs typeface="Bree Serif"/>
                <a:sym typeface="Bree Serif"/>
              </a:rPr>
              <a:t> or gradient) is important to determining flow</a:t>
            </a:r>
            <a:r>
              <a:rPr lang="en">
                <a:latin typeface="Bree Serif"/>
                <a:ea typeface="Bree Serif"/>
                <a:cs typeface="Bree Serif"/>
                <a:sym typeface="Bree Serif"/>
              </a:rPr>
              <a:t> ( Q ) </a:t>
            </a:r>
            <a:endParaRPr b="0" i="0" sz="14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Bree Serif"/>
                <a:ea typeface="Bree Serif"/>
                <a:cs typeface="Bree Serif"/>
                <a:sym typeface="Bree Serif"/>
              </a:rPr>
              <a:t>-</a:t>
            </a:r>
            <a:r>
              <a:rPr lang="en">
                <a:latin typeface="Bree Serif"/>
                <a:ea typeface="Bree Serif"/>
                <a:cs typeface="Bree Serif"/>
                <a:sym typeface="Bree Serif"/>
              </a:rPr>
              <a:t>T</a:t>
            </a:r>
            <a:r>
              <a:rPr b="0" i="0" lang="en" sz="1400" u="none" cap="none" strike="noStrike">
                <a:solidFill>
                  <a:srgbClr val="000000"/>
                </a:solidFill>
                <a:latin typeface="Bree Serif"/>
                <a:ea typeface="Bree Serif"/>
                <a:cs typeface="Bree Serif"/>
                <a:sym typeface="Bree Serif"/>
              </a:rPr>
              <a:t>he resulting pressure is called the</a:t>
            </a:r>
            <a:r>
              <a:rPr b="0" i="0" lang="en" sz="1400" u="none" cap="none" strike="noStrike">
                <a:solidFill>
                  <a:srgbClr val="FF0000"/>
                </a:solidFill>
                <a:latin typeface="Bree Serif"/>
                <a:ea typeface="Bree Serif"/>
                <a:cs typeface="Bree Serif"/>
                <a:sym typeface="Bree Serif"/>
              </a:rPr>
              <a:t> driving pressure</a:t>
            </a:r>
            <a:r>
              <a:rPr b="0" i="0" lang="en" sz="1400" u="none" cap="none" strike="noStrike">
                <a:solidFill>
                  <a:srgbClr val="000000"/>
                </a:solidFill>
                <a:latin typeface="Bree Serif"/>
                <a:ea typeface="Bree Serif"/>
                <a:cs typeface="Bree Serif"/>
                <a:sym typeface="Bree Serif"/>
              </a:rPr>
              <a:t> in vascular system </a:t>
            </a:r>
            <a:endParaRPr b="0" i="0" sz="1400" u="none" cap="none" strike="noStrike">
              <a:solidFill>
                <a:srgbClr val="000000"/>
              </a:solidFill>
              <a:latin typeface="Bree Serif"/>
              <a:ea typeface="Bree Serif"/>
              <a:cs typeface="Bree Serif"/>
              <a:sym typeface="Bree Serif"/>
            </a:endParaRPr>
          </a:p>
        </p:txBody>
      </p:sp>
      <p:pic>
        <p:nvPicPr>
          <p:cNvPr id="741" name="Google Shape;741;p57"/>
          <p:cNvPicPr preferRelativeResize="0"/>
          <p:nvPr/>
        </p:nvPicPr>
        <p:blipFill rotWithShape="1">
          <a:blip r:embed="rId3">
            <a:alphaModFix/>
          </a:blip>
          <a:srcRect b="0" l="0" r="0" t="0"/>
          <a:stretch/>
        </p:blipFill>
        <p:spPr>
          <a:xfrm>
            <a:off x="951125" y="2571750"/>
            <a:ext cx="5593552" cy="2010775"/>
          </a:xfrm>
          <a:prstGeom prst="rect">
            <a:avLst/>
          </a:prstGeom>
          <a:noFill/>
          <a:ln>
            <a:noFill/>
          </a:ln>
        </p:spPr>
      </p:pic>
      <p:pic>
        <p:nvPicPr>
          <p:cNvPr id="742" name="Google Shape;742;p57"/>
          <p:cNvPicPr preferRelativeResize="0"/>
          <p:nvPr/>
        </p:nvPicPr>
        <p:blipFill rotWithShape="1">
          <a:blip r:embed="rId4">
            <a:alphaModFix/>
          </a:blip>
          <a:srcRect b="0" l="0" r="0" t="0"/>
          <a:stretch/>
        </p:blipFill>
        <p:spPr>
          <a:xfrm>
            <a:off x="6142675" y="2571750"/>
            <a:ext cx="1560925" cy="192127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6" name="Shape 746"/>
        <p:cNvGrpSpPr/>
        <p:nvPr/>
      </p:nvGrpSpPr>
      <p:grpSpPr>
        <a:xfrm>
          <a:off x="0" y="0"/>
          <a:ext cx="0" cy="0"/>
          <a:chOff x="0" y="0"/>
          <a:chExt cx="0" cy="0"/>
        </a:xfrm>
      </p:grpSpPr>
      <p:pic>
        <p:nvPicPr>
          <p:cNvPr id="747" name="Google Shape;747;p58"/>
          <p:cNvPicPr preferRelativeResize="0"/>
          <p:nvPr/>
        </p:nvPicPr>
        <p:blipFill rotWithShape="1">
          <a:blip r:embed="rId3">
            <a:alphaModFix/>
          </a:blip>
          <a:srcRect b="0" l="0" r="0" t="0"/>
          <a:stretch/>
        </p:blipFill>
        <p:spPr>
          <a:xfrm>
            <a:off x="597448" y="3811425"/>
            <a:ext cx="3010900" cy="1048650"/>
          </a:xfrm>
          <a:prstGeom prst="rect">
            <a:avLst/>
          </a:prstGeom>
          <a:noFill/>
          <a:ln>
            <a:noFill/>
          </a:ln>
        </p:spPr>
      </p:pic>
      <p:sp>
        <p:nvSpPr>
          <p:cNvPr id="748" name="Google Shape;748;p58"/>
          <p:cNvSpPr txBox="1"/>
          <p:nvPr>
            <p:ph type="title"/>
          </p:nvPr>
        </p:nvSpPr>
        <p:spPr>
          <a:xfrm>
            <a:off x="100334" y="135830"/>
            <a:ext cx="8520600" cy="841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990"/>
              <a:buNone/>
            </a:pPr>
            <a:r>
              <a:rPr b="1" lang="en" sz="2500">
                <a:solidFill>
                  <a:srgbClr val="E06666"/>
                </a:solidFill>
                <a:latin typeface="Bree Serif"/>
                <a:ea typeface="Bree Serif"/>
                <a:cs typeface="Bree Serif"/>
                <a:sym typeface="Bree Serif"/>
              </a:rPr>
              <a:t>Effect of Radius (r) on Flow &amp; pressure </a:t>
            </a:r>
            <a:endParaRPr b="1" sz="2500">
              <a:solidFill>
                <a:srgbClr val="E06666"/>
              </a:solidFill>
              <a:latin typeface="Bree Serif"/>
              <a:ea typeface="Bree Serif"/>
              <a:cs typeface="Bree Serif"/>
              <a:sym typeface="Bree Serif"/>
            </a:endParaRPr>
          </a:p>
        </p:txBody>
      </p:sp>
      <p:sp>
        <p:nvSpPr>
          <p:cNvPr id="749" name="Google Shape;749;p58"/>
          <p:cNvSpPr txBox="1"/>
          <p:nvPr/>
        </p:nvSpPr>
        <p:spPr>
          <a:xfrm>
            <a:off x="8054099" y="46100"/>
            <a:ext cx="10899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C27BA0"/>
                </a:solidFill>
                <a:latin typeface="Bree Serif"/>
                <a:ea typeface="Bree Serif"/>
                <a:cs typeface="Bree Serif"/>
                <a:sym typeface="Bree Serif"/>
              </a:rPr>
              <a:t>Only in female slide</a:t>
            </a:r>
            <a:endParaRPr b="0" i="0" sz="1000" u="none" cap="none" strike="noStrike">
              <a:solidFill>
                <a:srgbClr val="C27BA0"/>
              </a:solidFill>
              <a:latin typeface="Bree Serif"/>
              <a:ea typeface="Bree Serif"/>
              <a:cs typeface="Bree Serif"/>
              <a:sym typeface="Bree Serif"/>
            </a:endParaRPr>
          </a:p>
        </p:txBody>
      </p:sp>
      <p:sp>
        <p:nvSpPr>
          <p:cNvPr id="750" name="Google Shape;750;p58"/>
          <p:cNvSpPr txBox="1"/>
          <p:nvPr/>
        </p:nvSpPr>
        <p:spPr>
          <a:xfrm>
            <a:off x="449847" y="1040022"/>
            <a:ext cx="3546000" cy="2709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Bree Serif"/>
                <a:ea typeface="Bree Serif"/>
                <a:cs typeface="Bree Serif"/>
                <a:sym typeface="Bree Serif"/>
              </a:rPr>
              <a:t>Radius(r) </a:t>
            </a:r>
            <a:r>
              <a:rPr b="1" i="0" lang="en" sz="1400" u="none" cap="none" strike="noStrike">
                <a:solidFill>
                  <a:srgbClr val="FF0000"/>
                </a:solidFill>
                <a:latin typeface="Bree Serif"/>
                <a:ea typeface="Bree Serif"/>
                <a:cs typeface="Bree Serif"/>
                <a:sym typeface="Bree Serif"/>
              </a:rPr>
              <a:t>Directly</a:t>
            </a:r>
            <a:r>
              <a:rPr b="1" i="0" lang="en" sz="1400" u="none" cap="none" strike="noStrike">
                <a:solidFill>
                  <a:srgbClr val="000000"/>
                </a:solidFill>
                <a:latin typeface="Bree Serif"/>
                <a:ea typeface="Bree Serif"/>
                <a:cs typeface="Bree Serif"/>
                <a:sym typeface="Bree Serif"/>
              </a:rPr>
              <a:t> proportional to </a:t>
            </a:r>
            <a:r>
              <a:rPr b="1" i="0" lang="en" sz="1400" u="none" cap="none" strike="noStrike">
                <a:solidFill>
                  <a:srgbClr val="FF0000"/>
                </a:solidFill>
                <a:latin typeface="Bree Serif"/>
                <a:ea typeface="Bree Serif"/>
                <a:cs typeface="Bree Serif"/>
                <a:sym typeface="Bree Serif"/>
              </a:rPr>
              <a:t>flow(Q)</a:t>
            </a:r>
            <a:r>
              <a:rPr b="1" i="0" lang="en" sz="1400" u="none" cap="none" strike="noStrike">
                <a:solidFill>
                  <a:srgbClr val="000000"/>
                </a:solidFill>
                <a:latin typeface="Bree Serif"/>
                <a:ea typeface="Bree Serif"/>
                <a:cs typeface="Bree Serif"/>
                <a:sym typeface="Bree Serif"/>
              </a:rPr>
              <a:t>.</a:t>
            </a:r>
            <a:endParaRPr b="1" i="0" sz="14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Bree Serif"/>
                <a:ea typeface="Bree Serif"/>
                <a:cs typeface="Bree Serif"/>
                <a:sym typeface="Bree Serif"/>
              </a:rPr>
              <a:t>Vascular tone - effects</a:t>
            </a:r>
            <a:endParaRPr b="0" i="0" sz="14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Bree Serif"/>
                <a:ea typeface="Bree Serif"/>
                <a:cs typeface="Bree Serif"/>
                <a:sym typeface="Bree Serif"/>
              </a:rPr>
              <a:t>❖ Increased tone in a segment of blood vessel e.g </a:t>
            </a:r>
            <a:r>
              <a:rPr b="0" i="0" lang="en" sz="1400" u="none" cap="none" strike="noStrike">
                <a:solidFill>
                  <a:srgbClr val="FF0000"/>
                </a:solidFill>
                <a:latin typeface="Bree Serif"/>
                <a:ea typeface="Bree Serif"/>
                <a:cs typeface="Bree Serif"/>
                <a:sym typeface="Bree Serif"/>
              </a:rPr>
              <a:t>increased arteriolar tone</a:t>
            </a:r>
            <a:r>
              <a:rPr b="0" i="0" lang="en" sz="1400" u="none" cap="none" strike="noStrike">
                <a:solidFill>
                  <a:srgbClr val="000000"/>
                </a:solidFill>
                <a:latin typeface="Bree Serif"/>
                <a:ea typeface="Bree Serif"/>
                <a:cs typeface="Bree Serif"/>
                <a:sym typeface="Bree Serif"/>
              </a:rPr>
              <a:t>.will do:</a:t>
            </a:r>
            <a:endParaRPr b="0" i="0" sz="14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Bree Serif"/>
                <a:ea typeface="Bree Serif"/>
                <a:cs typeface="Bree Serif"/>
                <a:sym typeface="Bree Serif"/>
              </a:rPr>
              <a:t>-Decreased radius of arteriole.</a:t>
            </a:r>
            <a:endParaRPr b="0" i="0" sz="14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Bree Serif"/>
                <a:ea typeface="Bree Serif"/>
                <a:cs typeface="Bree Serif"/>
                <a:sym typeface="Bree Serif"/>
              </a:rPr>
              <a:t>-Greatly increased blood across the arteriole</a:t>
            </a:r>
            <a:endParaRPr b="0" i="0" sz="14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Bree Serif"/>
                <a:ea typeface="Bree Serif"/>
                <a:cs typeface="Bree Serif"/>
                <a:sym typeface="Bree Serif"/>
              </a:rPr>
              <a:t> -The effect on blood volume: </a:t>
            </a:r>
            <a:endParaRPr b="0" i="0" sz="14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Bree Serif"/>
                <a:ea typeface="Bree Serif"/>
                <a:cs typeface="Bree Serif"/>
                <a:sym typeface="Bree Serif"/>
              </a:rPr>
              <a:t>- Increased upstream (in artery).</a:t>
            </a:r>
            <a:endParaRPr b="0" i="0" sz="12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Bree Serif"/>
                <a:ea typeface="Bree Serif"/>
                <a:cs typeface="Bree Serif"/>
                <a:sym typeface="Bree Serif"/>
              </a:rPr>
              <a:t>- Decreased downstream (in capillaries).</a:t>
            </a:r>
            <a:endParaRPr b="0" i="0" sz="1200" u="none" cap="none" strike="noStrike">
              <a:solidFill>
                <a:srgbClr val="000000"/>
              </a:solidFill>
              <a:latin typeface="Bree Serif"/>
              <a:ea typeface="Bree Serif"/>
              <a:cs typeface="Bree Serif"/>
              <a:sym typeface="Bree Serif"/>
            </a:endParaRPr>
          </a:p>
        </p:txBody>
      </p:sp>
      <p:sp>
        <p:nvSpPr>
          <p:cNvPr id="751" name="Google Shape;751;p58"/>
          <p:cNvSpPr txBox="1"/>
          <p:nvPr/>
        </p:nvSpPr>
        <p:spPr>
          <a:xfrm>
            <a:off x="4882350" y="1086775"/>
            <a:ext cx="3870600" cy="615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Bree Serif"/>
                <a:ea typeface="Bree Serif"/>
                <a:cs typeface="Bree Serif"/>
                <a:sym typeface="Bree Serif"/>
              </a:rPr>
              <a:t>Radius(r) is </a:t>
            </a:r>
            <a:r>
              <a:rPr b="1" i="0" lang="en" sz="1400" u="none" cap="none" strike="noStrike">
                <a:solidFill>
                  <a:srgbClr val="FF0000"/>
                </a:solidFill>
                <a:latin typeface="Bree Serif"/>
                <a:ea typeface="Bree Serif"/>
                <a:cs typeface="Bree Serif"/>
                <a:sym typeface="Bree Serif"/>
              </a:rPr>
              <a:t>Inversely</a:t>
            </a:r>
            <a:r>
              <a:rPr b="1" i="0" lang="en" sz="1400" u="none" cap="none" strike="noStrike">
                <a:solidFill>
                  <a:srgbClr val="000000"/>
                </a:solidFill>
                <a:latin typeface="Bree Serif"/>
                <a:ea typeface="Bree Serif"/>
                <a:cs typeface="Bree Serif"/>
                <a:sym typeface="Bree Serif"/>
              </a:rPr>
              <a:t> proportional to </a:t>
            </a:r>
            <a:r>
              <a:rPr b="1" i="0" lang="en" sz="1400" u="none" cap="none" strike="noStrike">
                <a:solidFill>
                  <a:srgbClr val="FF0000"/>
                </a:solidFill>
                <a:latin typeface="Bree Serif"/>
                <a:ea typeface="Bree Serif"/>
                <a:cs typeface="Bree Serif"/>
                <a:sym typeface="Bree Serif"/>
              </a:rPr>
              <a:t>pressure(P)</a:t>
            </a:r>
            <a:r>
              <a:rPr b="1" i="0" lang="en" sz="1400" u="none" cap="none" strike="noStrike">
                <a:solidFill>
                  <a:srgbClr val="000000"/>
                </a:solidFill>
                <a:latin typeface="Bree Serif"/>
                <a:ea typeface="Bree Serif"/>
                <a:cs typeface="Bree Serif"/>
                <a:sym typeface="Bree Serif"/>
              </a:rPr>
              <a:t>.</a:t>
            </a:r>
            <a:endParaRPr b="1" i="0" sz="1400" u="none" cap="none" strike="noStrike">
              <a:solidFill>
                <a:srgbClr val="000000"/>
              </a:solidFill>
              <a:latin typeface="Bree Serif"/>
              <a:ea typeface="Bree Serif"/>
              <a:cs typeface="Bree Serif"/>
              <a:sym typeface="Bree Serif"/>
            </a:endParaRPr>
          </a:p>
        </p:txBody>
      </p:sp>
      <p:pic>
        <p:nvPicPr>
          <p:cNvPr id="752" name="Google Shape;752;p58"/>
          <p:cNvPicPr preferRelativeResize="0"/>
          <p:nvPr/>
        </p:nvPicPr>
        <p:blipFill rotWithShape="1">
          <a:blip r:embed="rId4">
            <a:alphaModFix/>
          </a:blip>
          <a:srcRect b="0" l="0" r="0" t="0"/>
          <a:stretch/>
        </p:blipFill>
        <p:spPr>
          <a:xfrm>
            <a:off x="5146435" y="1907525"/>
            <a:ext cx="3342424" cy="2283050"/>
          </a:xfrm>
          <a:prstGeom prst="rect">
            <a:avLst/>
          </a:prstGeom>
          <a:noFill/>
          <a:ln>
            <a:noFill/>
          </a:ln>
        </p:spPr>
      </p:pic>
      <p:sp>
        <p:nvSpPr>
          <p:cNvPr id="753" name="Google Shape;753;p58"/>
          <p:cNvSpPr txBox="1"/>
          <p:nvPr/>
        </p:nvSpPr>
        <p:spPr>
          <a:xfrm>
            <a:off x="5733925" y="4280575"/>
            <a:ext cx="19758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FF0000"/>
                </a:solidFill>
                <a:latin typeface="Bree Serif"/>
                <a:ea typeface="Bree Serif"/>
                <a:cs typeface="Bree Serif"/>
                <a:sym typeface="Bree Serif"/>
              </a:rPr>
              <a:t>THIS PICTURE IS IN BOTH MALE AND FEMALE SLIDES</a:t>
            </a:r>
            <a:endParaRPr b="0" i="0" sz="1000" u="none" cap="none" strike="noStrike">
              <a:solidFill>
                <a:srgbClr val="FF0000"/>
              </a:solidFill>
              <a:latin typeface="Bree Serif"/>
              <a:ea typeface="Bree Serif"/>
              <a:cs typeface="Bree Serif"/>
              <a:sym typeface="Bree Serif"/>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7" name="Shape 757"/>
        <p:cNvGrpSpPr/>
        <p:nvPr/>
      </p:nvGrpSpPr>
      <p:grpSpPr>
        <a:xfrm>
          <a:off x="0" y="0"/>
          <a:ext cx="0" cy="0"/>
          <a:chOff x="0" y="0"/>
          <a:chExt cx="0" cy="0"/>
        </a:xfrm>
      </p:grpSpPr>
      <p:sp>
        <p:nvSpPr>
          <p:cNvPr id="758" name="Google Shape;758;p59"/>
          <p:cNvSpPr txBox="1"/>
          <p:nvPr>
            <p:ph type="title"/>
          </p:nvPr>
        </p:nvSpPr>
        <p:spPr>
          <a:xfrm>
            <a:off x="195800" y="0"/>
            <a:ext cx="8520600" cy="841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990"/>
              <a:buNone/>
            </a:pPr>
            <a:r>
              <a:rPr b="1" lang="en" sz="2720">
                <a:solidFill>
                  <a:srgbClr val="E06666"/>
                </a:solidFill>
                <a:latin typeface="Bree Serif"/>
                <a:ea typeface="Bree Serif"/>
                <a:cs typeface="Bree Serif"/>
                <a:sym typeface="Bree Serif"/>
              </a:rPr>
              <a:t>Flow (Q) and Cross-Sectional Area/Diameter </a:t>
            </a:r>
            <a:endParaRPr b="1" sz="2720">
              <a:solidFill>
                <a:srgbClr val="E06666"/>
              </a:solidFill>
              <a:latin typeface="Bree Serif"/>
              <a:ea typeface="Bree Serif"/>
              <a:cs typeface="Bree Serif"/>
              <a:sym typeface="Bree Serif"/>
            </a:endParaRPr>
          </a:p>
        </p:txBody>
      </p:sp>
      <p:pic>
        <p:nvPicPr>
          <p:cNvPr id="759" name="Google Shape;759;p59"/>
          <p:cNvPicPr preferRelativeResize="0"/>
          <p:nvPr/>
        </p:nvPicPr>
        <p:blipFill rotWithShape="1">
          <a:blip r:embed="rId3">
            <a:alphaModFix/>
          </a:blip>
          <a:srcRect b="0" l="0" r="0" t="0"/>
          <a:stretch/>
        </p:blipFill>
        <p:spPr>
          <a:xfrm>
            <a:off x="2239574" y="1085050"/>
            <a:ext cx="4261049" cy="2261407"/>
          </a:xfrm>
          <a:prstGeom prst="rect">
            <a:avLst/>
          </a:prstGeom>
          <a:noFill/>
          <a:ln>
            <a:noFill/>
          </a:ln>
        </p:spPr>
      </p:pic>
      <p:pic>
        <p:nvPicPr>
          <p:cNvPr id="760" name="Google Shape;760;p59"/>
          <p:cNvPicPr preferRelativeResize="0"/>
          <p:nvPr/>
        </p:nvPicPr>
        <p:blipFill rotWithShape="1">
          <a:blip r:embed="rId4">
            <a:alphaModFix/>
          </a:blip>
          <a:srcRect b="0" l="0" r="0" t="0"/>
          <a:stretch/>
        </p:blipFill>
        <p:spPr>
          <a:xfrm>
            <a:off x="2821161" y="3346450"/>
            <a:ext cx="1924149" cy="1408100"/>
          </a:xfrm>
          <a:prstGeom prst="rect">
            <a:avLst/>
          </a:prstGeom>
          <a:noFill/>
          <a:ln>
            <a:noFill/>
          </a:ln>
        </p:spPr>
      </p:pic>
      <p:sp>
        <p:nvSpPr>
          <p:cNvPr id="761" name="Google Shape;761;p59"/>
          <p:cNvSpPr txBox="1"/>
          <p:nvPr/>
        </p:nvSpPr>
        <p:spPr>
          <a:xfrm>
            <a:off x="6500625" y="1085050"/>
            <a:ext cx="2560200" cy="2647500"/>
          </a:xfrm>
          <a:prstGeom prst="rect">
            <a:avLst/>
          </a:prstGeom>
          <a:noFill/>
          <a:ln cap="flat" cmpd="sng" w="9525">
            <a:solidFill>
              <a:srgbClr val="D05C5C"/>
            </a:solidFill>
            <a:prstDash val="dash"/>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Bree Serif"/>
                <a:ea typeface="Bree Serif"/>
                <a:cs typeface="Bree Serif"/>
                <a:sym typeface="Bree Serif"/>
              </a:rPr>
              <a:t>Explanation:</a:t>
            </a:r>
            <a:endParaRPr b="0" i="0" sz="10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Bree Serif"/>
                <a:ea typeface="Bree Serif"/>
                <a:cs typeface="Bree Serif"/>
                <a:sym typeface="Bree Serif"/>
              </a:rPr>
              <a:t>A single Aorta has a cross section of 2.5cm^2 How many aoera is there at the same level?</a:t>
            </a:r>
            <a:endParaRPr b="0" i="0" sz="10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Bree Serif"/>
                <a:ea typeface="Bree Serif"/>
                <a:cs typeface="Bree Serif"/>
                <a:sym typeface="Bree Serif"/>
              </a:rPr>
              <a:t>only one</a:t>
            </a:r>
            <a:r>
              <a:rPr b="0" i="0" lang="en" sz="1000" u="none" cap="none" strike="noStrike">
                <a:solidFill>
                  <a:srgbClr val="000000"/>
                </a:solidFill>
                <a:latin typeface="Bree Serif"/>
                <a:ea typeface="Bree Serif"/>
                <a:cs typeface="Bree Serif"/>
                <a:sym typeface="Bree Serif"/>
              </a:rPr>
              <a:t> so 2.5^2 (1)= 2.5^1</a:t>
            </a:r>
            <a:endParaRPr b="0" i="0" sz="10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Bree Serif"/>
                <a:ea typeface="Bree Serif"/>
                <a:cs typeface="Bree Serif"/>
                <a:sym typeface="Bree Serif"/>
              </a:rPr>
              <a:t>a single capillary has a cross section of say 0.3^2 But How many capillaries are there at the same level? </a:t>
            </a:r>
            <a:r>
              <a:rPr b="1" i="0" lang="en" sz="1000" u="none" cap="none" strike="noStrike">
                <a:solidFill>
                  <a:srgbClr val="000000"/>
                </a:solidFill>
                <a:latin typeface="Bree Serif"/>
                <a:ea typeface="Bree Serif"/>
                <a:cs typeface="Bree Serif"/>
                <a:sym typeface="Bree Serif"/>
              </a:rPr>
              <a:t>10000</a:t>
            </a:r>
            <a:endParaRPr b="1" i="0" sz="10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Bree Serif"/>
                <a:ea typeface="Bree Serif"/>
                <a:cs typeface="Bree Serif"/>
                <a:sym typeface="Bree Serif"/>
              </a:rPr>
              <a:t>so 03^2 (10000)= 30000^2 and that’s why capillaries has higher cross sectional area than aorta because there are so many of them which is good we need it to be slower because that’s where exchange occurs</a:t>
            </a:r>
            <a:endParaRPr b="0" i="0" sz="10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Bree Serif"/>
                <a:ea typeface="Bree Serif"/>
                <a:cs typeface="Bree Serif"/>
                <a:sym typeface="Bree Serif"/>
              </a:rPr>
              <a:t>Note: numbers are not accurate I was only trying to make a point</a:t>
            </a:r>
            <a:endParaRPr b="1" i="0" sz="1000" u="none" cap="none" strike="noStrike">
              <a:solidFill>
                <a:srgbClr val="000000"/>
              </a:solidFill>
              <a:latin typeface="Bree Serif"/>
              <a:ea typeface="Bree Serif"/>
              <a:cs typeface="Bree Serif"/>
              <a:sym typeface="Bree Serif"/>
            </a:endParaRPr>
          </a:p>
        </p:txBody>
      </p:sp>
      <p:sp>
        <p:nvSpPr>
          <p:cNvPr id="762" name="Google Shape;762;p59"/>
          <p:cNvSpPr txBox="1"/>
          <p:nvPr/>
        </p:nvSpPr>
        <p:spPr>
          <a:xfrm>
            <a:off x="1237600" y="4589400"/>
            <a:ext cx="5199900" cy="554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Bree Serif"/>
                <a:ea typeface="Bree Serif"/>
                <a:cs typeface="Bree Serif"/>
                <a:sym typeface="Bree Serif"/>
              </a:rPr>
              <a:t>As diameter of vessels </a:t>
            </a:r>
            <a:r>
              <a:rPr b="1" i="0" lang="en" sz="1200" u="none" cap="none" strike="noStrike">
                <a:solidFill>
                  <a:srgbClr val="CC0000"/>
                </a:solidFill>
                <a:latin typeface="Bree Serif"/>
                <a:ea typeface="Bree Serif"/>
                <a:cs typeface="Bree Serif"/>
                <a:sym typeface="Bree Serif"/>
              </a:rPr>
              <a:t>decreases</a:t>
            </a:r>
            <a:r>
              <a:rPr b="0" i="0" lang="en" sz="1200" u="none" cap="none" strike="noStrike">
                <a:solidFill>
                  <a:srgbClr val="000000"/>
                </a:solidFill>
                <a:latin typeface="Bree Serif"/>
                <a:ea typeface="Bree Serif"/>
                <a:cs typeface="Bree Serif"/>
                <a:sym typeface="Bree Serif"/>
              </a:rPr>
              <a:t> The total cross-sectional area </a:t>
            </a:r>
            <a:r>
              <a:rPr b="1" i="0" lang="en" sz="1200" u="none" cap="none" strike="noStrike">
                <a:solidFill>
                  <a:srgbClr val="93C47D"/>
                </a:solidFill>
                <a:latin typeface="Bree Serif"/>
                <a:ea typeface="Bree Serif"/>
                <a:cs typeface="Bree Serif"/>
                <a:sym typeface="Bree Serif"/>
              </a:rPr>
              <a:t>increases</a:t>
            </a:r>
            <a:endParaRPr b="1" i="0" sz="1200" u="none" cap="none" strike="noStrike">
              <a:solidFill>
                <a:srgbClr val="93C47D"/>
              </a:solidFill>
              <a:latin typeface="Bree Serif"/>
              <a:ea typeface="Bree Serif"/>
              <a:cs typeface="Bree Serif"/>
              <a:sym typeface="Bree Serif"/>
            </a:endParaRPr>
          </a:p>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Bree Serif"/>
                <a:ea typeface="Bree Serif"/>
                <a:cs typeface="Bree Serif"/>
                <a:sym typeface="Bree Serif"/>
              </a:rPr>
              <a:t>Velocity of blood flow </a:t>
            </a:r>
            <a:r>
              <a:rPr b="1" i="0" lang="en" sz="1200" u="none" cap="none" strike="noStrike">
                <a:solidFill>
                  <a:srgbClr val="CC0000"/>
                </a:solidFill>
                <a:latin typeface="Bree Serif"/>
                <a:ea typeface="Bree Serif"/>
                <a:cs typeface="Bree Serif"/>
                <a:sym typeface="Bree Serif"/>
              </a:rPr>
              <a:t>decreases</a:t>
            </a:r>
            <a:endParaRPr b="1" i="0" sz="1200" u="none" cap="none" strike="noStrike">
              <a:solidFill>
                <a:srgbClr val="CC0000"/>
              </a:solidFill>
              <a:latin typeface="Bree Serif"/>
              <a:ea typeface="Bree Serif"/>
              <a:cs typeface="Bree Serif"/>
              <a:sym typeface="Bree Serif"/>
            </a:endParaRPr>
          </a:p>
        </p:txBody>
      </p:sp>
      <p:sp>
        <p:nvSpPr>
          <p:cNvPr id="763" name="Google Shape;763;p59"/>
          <p:cNvSpPr txBox="1"/>
          <p:nvPr/>
        </p:nvSpPr>
        <p:spPr>
          <a:xfrm>
            <a:off x="136173" y="1085050"/>
            <a:ext cx="2021100" cy="3109200"/>
          </a:xfrm>
          <a:prstGeom prst="rect">
            <a:avLst/>
          </a:prstGeom>
          <a:noFill/>
          <a:ln cap="flat" cmpd="sng" w="9525">
            <a:solidFill>
              <a:srgbClr val="D05C5C"/>
            </a:solidFill>
            <a:prstDash val="dash"/>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6FA8DC"/>
                </a:solidFill>
                <a:latin typeface="Bree Serif"/>
                <a:ea typeface="Bree Serif"/>
                <a:cs typeface="Bree Serif"/>
                <a:sym typeface="Bree Serif"/>
              </a:rPr>
              <a:t>The velocity of blood flow within each segment of the circulatory system is inversely proportional to the total cross-sectional area of the segment. Because the aorta has the smallest total cross-sectional area of all circulatory segments, it has the highest velocity of blood flow.</a:t>
            </a:r>
            <a:endParaRPr b="0" i="0" sz="1000" u="none" cap="none" strike="noStrike">
              <a:solidFill>
                <a:srgbClr val="6FA8DC"/>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FF0000"/>
                </a:solidFill>
                <a:latin typeface="Bree Serif"/>
                <a:ea typeface="Bree Serif"/>
                <a:cs typeface="Bree Serif"/>
                <a:sym typeface="Bree Serif"/>
              </a:rPr>
              <a:t>The diameter of a single capillary is quite small, the number of capillaries supplied by a single arteriole is so great that the total cross-sectional area available for the flow of blood is increased. Hence, the pressure of the blood as it enters the capillaries decreases</a:t>
            </a:r>
            <a:r>
              <a:rPr b="0" i="0" lang="en" sz="1000" u="none" cap="none" strike="noStrike">
                <a:solidFill>
                  <a:srgbClr val="FF0000"/>
                </a:solidFill>
                <a:latin typeface="Arial"/>
                <a:ea typeface="Arial"/>
                <a:cs typeface="Arial"/>
                <a:sym typeface="Arial"/>
              </a:rPr>
              <a:t>.</a:t>
            </a:r>
            <a:endParaRPr b="0" i="0" sz="1000" u="none" cap="none" strike="noStrike">
              <a:solidFill>
                <a:srgbClr val="FF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7" name="Shape 767"/>
        <p:cNvGrpSpPr/>
        <p:nvPr/>
      </p:nvGrpSpPr>
      <p:grpSpPr>
        <a:xfrm>
          <a:off x="0" y="0"/>
          <a:ext cx="0" cy="0"/>
          <a:chOff x="0" y="0"/>
          <a:chExt cx="0" cy="0"/>
        </a:xfrm>
      </p:grpSpPr>
      <p:sp>
        <p:nvSpPr>
          <p:cNvPr id="768" name="Google Shape;768;p60"/>
          <p:cNvSpPr txBox="1"/>
          <p:nvPr>
            <p:ph type="title"/>
          </p:nvPr>
        </p:nvSpPr>
        <p:spPr>
          <a:xfrm>
            <a:off x="150375" y="243375"/>
            <a:ext cx="8520600" cy="841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990"/>
              <a:buNone/>
            </a:pPr>
            <a:r>
              <a:rPr b="1" lang="en" sz="2500">
                <a:solidFill>
                  <a:srgbClr val="E06666"/>
                </a:solidFill>
                <a:latin typeface="Bree Serif"/>
                <a:ea typeface="Bree Serif"/>
                <a:cs typeface="Bree Serif"/>
                <a:sym typeface="Bree Serif"/>
              </a:rPr>
              <a:t>Factors Affecting Vessel Diameter: Radius (r)</a:t>
            </a:r>
            <a:endParaRPr b="1" sz="2500">
              <a:solidFill>
                <a:srgbClr val="E06666"/>
              </a:solidFill>
              <a:latin typeface="Bree Serif"/>
              <a:ea typeface="Bree Serif"/>
              <a:cs typeface="Bree Serif"/>
              <a:sym typeface="Bree Serif"/>
            </a:endParaRPr>
          </a:p>
        </p:txBody>
      </p:sp>
      <p:sp>
        <p:nvSpPr>
          <p:cNvPr id="769" name="Google Shape;769;p60"/>
          <p:cNvSpPr txBox="1"/>
          <p:nvPr/>
        </p:nvSpPr>
        <p:spPr>
          <a:xfrm>
            <a:off x="7607379" y="90800"/>
            <a:ext cx="1870200" cy="384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300"/>
              <a:buFont typeface="Arial"/>
              <a:buNone/>
            </a:pPr>
            <a:r>
              <a:rPr b="1" i="0" lang="en" sz="1300" u="sng" cap="none" strike="noStrike">
                <a:solidFill>
                  <a:srgbClr val="CC0000"/>
                </a:solidFill>
                <a:latin typeface="Bree Serif"/>
                <a:ea typeface="Bree Serif"/>
                <a:cs typeface="Bree Serif"/>
                <a:sym typeface="Bree Serif"/>
              </a:rPr>
              <a:t>Important</a:t>
            </a:r>
            <a:endParaRPr b="1" i="0" sz="1300" u="sng" cap="none" strike="noStrike">
              <a:solidFill>
                <a:srgbClr val="CC0000"/>
              </a:solidFill>
              <a:latin typeface="Bree Serif"/>
              <a:ea typeface="Bree Serif"/>
              <a:cs typeface="Bree Serif"/>
              <a:sym typeface="Bree Serif"/>
            </a:endParaRPr>
          </a:p>
        </p:txBody>
      </p:sp>
      <p:sp>
        <p:nvSpPr>
          <p:cNvPr id="770" name="Google Shape;770;p60"/>
          <p:cNvSpPr txBox="1"/>
          <p:nvPr/>
        </p:nvSpPr>
        <p:spPr>
          <a:xfrm>
            <a:off x="364126" y="930469"/>
            <a:ext cx="30000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en" sz="1600" u="sng" cap="none" strike="noStrike">
                <a:solidFill>
                  <a:srgbClr val="000000"/>
                </a:solidFill>
                <a:highlight>
                  <a:srgbClr val="F1E0E0"/>
                </a:highlight>
                <a:latin typeface="Bree Serif"/>
                <a:ea typeface="Bree Serif"/>
                <a:cs typeface="Bree Serif"/>
                <a:sym typeface="Bree Serif"/>
              </a:rPr>
              <a:t>Vasodilator Agents:</a:t>
            </a:r>
            <a:endParaRPr b="1" i="0" sz="1600" u="sng" cap="none" strike="noStrike">
              <a:solidFill>
                <a:srgbClr val="000000"/>
              </a:solidFill>
              <a:highlight>
                <a:srgbClr val="F1E0E0"/>
              </a:highlight>
              <a:latin typeface="Bree Serif"/>
              <a:ea typeface="Bree Serif"/>
              <a:cs typeface="Bree Serif"/>
              <a:sym typeface="Bree Serif"/>
            </a:endParaRPr>
          </a:p>
        </p:txBody>
      </p:sp>
      <p:sp>
        <p:nvSpPr>
          <p:cNvPr id="771" name="Google Shape;771;p60"/>
          <p:cNvSpPr txBox="1"/>
          <p:nvPr/>
        </p:nvSpPr>
        <p:spPr>
          <a:xfrm>
            <a:off x="3072006" y="930481"/>
            <a:ext cx="30000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en" sz="1600" u="sng" cap="none" strike="noStrike">
                <a:solidFill>
                  <a:srgbClr val="000000"/>
                </a:solidFill>
                <a:highlight>
                  <a:srgbClr val="F1E0E0"/>
                </a:highlight>
                <a:latin typeface="Arial"/>
                <a:ea typeface="Arial"/>
                <a:cs typeface="Arial"/>
                <a:sym typeface="Arial"/>
              </a:rPr>
              <a:t>Vasoconstrictor Agents:</a:t>
            </a:r>
            <a:endParaRPr b="1" i="0" sz="1600" u="sng" cap="none" strike="noStrike">
              <a:solidFill>
                <a:srgbClr val="000000"/>
              </a:solidFill>
              <a:highlight>
                <a:srgbClr val="F1E0E0"/>
              </a:highlight>
              <a:latin typeface="Arial"/>
              <a:ea typeface="Arial"/>
              <a:cs typeface="Arial"/>
              <a:sym typeface="Arial"/>
            </a:endParaRPr>
          </a:p>
        </p:txBody>
      </p:sp>
      <p:sp>
        <p:nvSpPr>
          <p:cNvPr id="772" name="Google Shape;772;p60"/>
          <p:cNvSpPr txBox="1"/>
          <p:nvPr/>
        </p:nvSpPr>
        <p:spPr>
          <a:xfrm>
            <a:off x="-16354" y="889329"/>
            <a:ext cx="3000000" cy="4279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t/>
            </a:r>
            <a:endParaRPr b="0" i="0" sz="1400" u="none" cap="none" strike="noStrike">
              <a:solidFill>
                <a:srgbClr val="C27BA0"/>
              </a:solidFill>
              <a:latin typeface="Bree Serif"/>
              <a:ea typeface="Bree Serif"/>
              <a:cs typeface="Bree Serif"/>
              <a:sym typeface="Bree Serif"/>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Bree Serif"/>
              <a:ea typeface="Bree Serif"/>
              <a:cs typeface="Bree Serif"/>
              <a:sym typeface="Bree Serif"/>
            </a:endParaRPr>
          </a:p>
          <a:p>
            <a:pPr indent="0" lvl="0" marL="0" marR="0" rtl="0" algn="ctr">
              <a:lnSpc>
                <a:spcPct val="100000"/>
              </a:lnSpc>
              <a:spcBef>
                <a:spcPts val="0"/>
              </a:spcBef>
              <a:spcAft>
                <a:spcPts val="0"/>
              </a:spcAft>
              <a:buClr>
                <a:srgbClr val="000000"/>
              </a:buClr>
              <a:buSzPts val="1400"/>
              <a:buFont typeface="Arial"/>
              <a:buNone/>
            </a:pPr>
            <a:r>
              <a:rPr lang="en">
                <a:latin typeface="Bree Serif"/>
                <a:ea typeface="Bree Serif"/>
                <a:cs typeface="Bree Serif"/>
                <a:sym typeface="Bree Serif"/>
              </a:rPr>
              <a:t>1</a:t>
            </a:r>
            <a:r>
              <a:rPr b="0" i="0" lang="en" sz="1400" u="none" cap="none" strike="noStrike">
                <a:solidFill>
                  <a:srgbClr val="000000"/>
                </a:solidFill>
                <a:latin typeface="Bree Serif"/>
                <a:ea typeface="Bree Serif"/>
                <a:cs typeface="Bree Serif"/>
                <a:sym typeface="Bree Serif"/>
              </a:rPr>
              <a:t>- Nitric Oxide (NO)</a:t>
            </a:r>
            <a:endParaRPr b="0" i="0" sz="1400" u="none" cap="none" strike="noStrike">
              <a:solidFill>
                <a:srgbClr val="000000"/>
              </a:solidFill>
              <a:latin typeface="Bree Serif"/>
              <a:ea typeface="Bree Serif"/>
              <a:cs typeface="Bree Serif"/>
              <a:sym typeface="Bree Serif"/>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rgbClr val="76A5AF"/>
              </a:highlight>
              <a:latin typeface="Bree Serif"/>
              <a:ea typeface="Bree Serif"/>
              <a:cs typeface="Bree Serif"/>
              <a:sym typeface="Bree Serif"/>
            </a:endParaRPr>
          </a:p>
          <a:p>
            <a:pPr indent="0" lvl="0" marL="0" marR="0" rtl="0" algn="ctr">
              <a:lnSpc>
                <a:spcPct val="100000"/>
              </a:lnSpc>
              <a:spcBef>
                <a:spcPts val="0"/>
              </a:spcBef>
              <a:spcAft>
                <a:spcPts val="0"/>
              </a:spcAft>
              <a:buClr>
                <a:srgbClr val="000000"/>
              </a:buClr>
              <a:buSzPts val="1400"/>
              <a:buFont typeface="Arial"/>
              <a:buNone/>
            </a:pPr>
            <a:r>
              <a:rPr lang="en">
                <a:latin typeface="Bree Serif"/>
                <a:ea typeface="Bree Serif"/>
                <a:cs typeface="Bree Serif"/>
                <a:sym typeface="Bree Serif"/>
              </a:rPr>
              <a:t>2</a:t>
            </a:r>
            <a:r>
              <a:rPr b="0" i="0" lang="en" sz="1400" u="none" cap="none" strike="noStrike">
                <a:solidFill>
                  <a:srgbClr val="000000"/>
                </a:solidFill>
                <a:latin typeface="Bree Serif"/>
                <a:ea typeface="Bree Serif"/>
                <a:cs typeface="Bree Serif"/>
                <a:sym typeface="Bree Serif"/>
              </a:rPr>
              <a:t>- Atrial Natriuretic Peptide (ANP)</a:t>
            </a:r>
            <a:endParaRPr b="0" i="0" sz="1400" u="none" cap="none" strike="noStrike">
              <a:solidFill>
                <a:srgbClr val="C27BA0"/>
              </a:solidFill>
              <a:latin typeface="Bree Serif"/>
              <a:ea typeface="Bree Serif"/>
              <a:cs typeface="Bree Serif"/>
              <a:sym typeface="Bree Serif"/>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rgbClr val="76A5AF"/>
              </a:highlight>
              <a:latin typeface="Bree Serif"/>
              <a:ea typeface="Bree Serif"/>
              <a:cs typeface="Bree Serif"/>
              <a:sym typeface="Bree Serif"/>
            </a:endParaRPr>
          </a:p>
          <a:p>
            <a:pPr indent="0" lvl="0" marL="0" marR="0" rtl="0" algn="ctr">
              <a:lnSpc>
                <a:spcPct val="100000"/>
              </a:lnSpc>
              <a:spcBef>
                <a:spcPts val="0"/>
              </a:spcBef>
              <a:spcAft>
                <a:spcPts val="0"/>
              </a:spcAft>
              <a:buClr>
                <a:srgbClr val="000000"/>
              </a:buClr>
              <a:buSzPts val="1400"/>
              <a:buFont typeface="Arial"/>
              <a:buNone/>
            </a:pPr>
            <a:r>
              <a:rPr lang="en">
                <a:latin typeface="Bree Serif"/>
                <a:ea typeface="Bree Serif"/>
                <a:cs typeface="Bree Serif"/>
                <a:sym typeface="Bree Serif"/>
              </a:rPr>
              <a:t>3- </a:t>
            </a:r>
            <a:r>
              <a:rPr b="0" i="0" lang="en" sz="1400" u="none" cap="none" strike="noStrike">
                <a:solidFill>
                  <a:srgbClr val="000000"/>
                </a:solidFill>
                <a:latin typeface="Bree Serif"/>
                <a:ea typeface="Bree Serif"/>
                <a:cs typeface="Bree Serif"/>
                <a:sym typeface="Bree Serif"/>
              </a:rPr>
              <a:t>Histamine</a:t>
            </a:r>
            <a:endParaRPr b="0" i="0" sz="1400" u="none" cap="none" strike="noStrike">
              <a:solidFill>
                <a:srgbClr val="000000"/>
              </a:solidFill>
              <a:latin typeface="Bree Serif"/>
              <a:ea typeface="Bree Serif"/>
              <a:cs typeface="Bree Serif"/>
              <a:sym typeface="Bree Serif"/>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rgbClr val="76A5AF"/>
              </a:highlight>
              <a:latin typeface="Bree Serif"/>
              <a:ea typeface="Bree Serif"/>
              <a:cs typeface="Bree Serif"/>
              <a:sym typeface="Bree Serif"/>
            </a:endParaRPr>
          </a:p>
          <a:p>
            <a:pPr indent="0" lvl="0" marL="0" marR="0" rtl="0" algn="ctr">
              <a:lnSpc>
                <a:spcPct val="100000"/>
              </a:lnSpc>
              <a:spcBef>
                <a:spcPts val="0"/>
              </a:spcBef>
              <a:spcAft>
                <a:spcPts val="0"/>
              </a:spcAft>
              <a:buClr>
                <a:srgbClr val="000000"/>
              </a:buClr>
              <a:buSzPts val="1400"/>
              <a:buFont typeface="Arial"/>
              <a:buNone/>
            </a:pPr>
            <a:r>
              <a:rPr lang="en">
                <a:latin typeface="Bree Serif"/>
                <a:ea typeface="Bree Serif"/>
                <a:cs typeface="Bree Serif"/>
                <a:sym typeface="Bree Serif"/>
              </a:rPr>
              <a:t>4- </a:t>
            </a:r>
            <a:r>
              <a:rPr b="0" i="0" lang="en" sz="1400" u="none" cap="none" strike="noStrike">
                <a:solidFill>
                  <a:srgbClr val="000000"/>
                </a:solidFill>
                <a:latin typeface="Bree Serif"/>
                <a:ea typeface="Bree Serif"/>
                <a:cs typeface="Bree Serif"/>
                <a:sym typeface="Bree Serif"/>
              </a:rPr>
              <a:t>Prostacyclin (PGI2)</a:t>
            </a:r>
            <a:endParaRPr b="0" i="0" sz="1400" u="none" cap="none" strike="noStrike">
              <a:solidFill>
                <a:srgbClr val="000000"/>
              </a:solidFill>
              <a:latin typeface="Bree Serif"/>
              <a:ea typeface="Bree Serif"/>
              <a:cs typeface="Bree Serif"/>
              <a:sym typeface="Bree Serif"/>
            </a:endParaRPr>
          </a:p>
          <a:p>
            <a:pPr indent="0" lvl="0" marL="0" marR="0" rtl="0" algn="ctr">
              <a:lnSpc>
                <a:spcPct val="100000"/>
              </a:lnSpc>
              <a:spcBef>
                <a:spcPts val="0"/>
              </a:spcBef>
              <a:spcAft>
                <a:spcPts val="0"/>
              </a:spcAft>
              <a:buClr>
                <a:srgbClr val="000000"/>
              </a:buClr>
              <a:buSzPts val="1400"/>
              <a:buFont typeface="Arial"/>
              <a:buNone/>
            </a:pPr>
            <a:r>
              <a:t/>
            </a:r>
            <a:endParaRPr>
              <a:latin typeface="Bree Serif"/>
              <a:ea typeface="Bree Serif"/>
              <a:cs typeface="Bree Serif"/>
              <a:sym typeface="Bree Serif"/>
            </a:endParaRPr>
          </a:p>
          <a:p>
            <a:pPr indent="0" lvl="0" marL="0" rtl="0" algn="ctr">
              <a:spcBef>
                <a:spcPts val="0"/>
              </a:spcBef>
              <a:spcAft>
                <a:spcPts val="0"/>
              </a:spcAft>
              <a:buClr>
                <a:schemeClr val="dk1"/>
              </a:buClr>
              <a:buSzPts val="1400"/>
              <a:buFont typeface="Arial"/>
              <a:buNone/>
            </a:pPr>
            <a:r>
              <a:rPr lang="en">
                <a:solidFill>
                  <a:srgbClr val="C27BA0"/>
                </a:solidFill>
                <a:latin typeface="Bree Serif"/>
                <a:ea typeface="Bree Serif"/>
                <a:cs typeface="Bree Serif"/>
                <a:sym typeface="Bree Serif"/>
              </a:rPr>
              <a:t>5-CO2 &amp; other metabolites</a:t>
            </a:r>
            <a:endParaRPr>
              <a:solidFill>
                <a:srgbClr val="C27BA0"/>
              </a:solidFill>
              <a:latin typeface="Bree Serif"/>
              <a:ea typeface="Bree Serif"/>
              <a:cs typeface="Bree Serif"/>
              <a:sym typeface="Bree Serif"/>
            </a:endParaRPr>
          </a:p>
          <a:p>
            <a:pPr indent="0" lvl="0" marL="0" rtl="0" algn="ctr">
              <a:spcBef>
                <a:spcPts val="0"/>
              </a:spcBef>
              <a:spcAft>
                <a:spcPts val="0"/>
              </a:spcAft>
              <a:buClr>
                <a:schemeClr val="dk1"/>
              </a:buClr>
              <a:buSzPts val="1400"/>
              <a:buFont typeface="Arial"/>
              <a:buNone/>
            </a:pPr>
            <a:r>
              <a:t/>
            </a:r>
            <a:endParaRPr>
              <a:solidFill>
                <a:srgbClr val="C27BA0"/>
              </a:solidFill>
              <a:latin typeface="Bree Serif"/>
              <a:ea typeface="Bree Serif"/>
              <a:cs typeface="Bree Serif"/>
              <a:sym typeface="Bree Serif"/>
            </a:endParaRPr>
          </a:p>
          <a:p>
            <a:pPr indent="0" lvl="0" marL="0" rtl="0" algn="ctr">
              <a:spcBef>
                <a:spcPts val="0"/>
              </a:spcBef>
              <a:spcAft>
                <a:spcPts val="0"/>
              </a:spcAft>
              <a:buClr>
                <a:schemeClr val="dk1"/>
              </a:buClr>
              <a:buSzPts val="1400"/>
              <a:buFont typeface="Arial"/>
              <a:buNone/>
            </a:pPr>
            <a:r>
              <a:rPr lang="en">
                <a:solidFill>
                  <a:srgbClr val="C27BA0"/>
                </a:solidFill>
                <a:latin typeface="Bree Serif"/>
                <a:ea typeface="Bree Serif"/>
                <a:cs typeface="Bree Serif"/>
                <a:sym typeface="Bree Serif"/>
              </a:rPr>
              <a:t>6-β 2 R.</a:t>
            </a:r>
            <a:endParaRPr>
              <a:solidFill>
                <a:srgbClr val="C27BA0"/>
              </a:solidFill>
              <a:latin typeface="Bree Serif"/>
              <a:ea typeface="Bree Serif"/>
              <a:cs typeface="Bree Serif"/>
              <a:sym typeface="Bree Serif"/>
            </a:endParaRPr>
          </a:p>
          <a:p>
            <a:pPr indent="0" lvl="0" marL="0" rtl="0" algn="ctr">
              <a:spcBef>
                <a:spcPts val="0"/>
              </a:spcBef>
              <a:spcAft>
                <a:spcPts val="0"/>
              </a:spcAft>
              <a:buClr>
                <a:schemeClr val="dk1"/>
              </a:buClr>
              <a:buSzPts val="1400"/>
              <a:buFont typeface="Arial"/>
              <a:buNone/>
            </a:pPr>
            <a:r>
              <a:t/>
            </a:r>
            <a:endParaRPr>
              <a:solidFill>
                <a:srgbClr val="C27BA0"/>
              </a:solidFill>
              <a:latin typeface="Bree Serif"/>
              <a:ea typeface="Bree Serif"/>
              <a:cs typeface="Bree Serif"/>
              <a:sym typeface="Bree Serif"/>
            </a:endParaRPr>
          </a:p>
          <a:p>
            <a:pPr indent="0" lvl="0" marL="0" rtl="0" algn="ctr">
              <a:spcBef>
                <a:spcPts val="0"/>
              </a:spcBef>
              <a:spcAft>
                <a:spcPts val="0"/>
              </a:spcAft>
              <a:buClr>
                <a:schemeClr val="dk1"/>
              </a:buClr>
              <a:buSzPts val="1400"/>
              <a:buFont typeface="Arial"/>
              <a:buNone/>
            </a:pPr>
            <a:r>
              <a:rPr lang="en">
                <a:solidFill>
                  <a:srgbClr val="C27BA0"/>
                </a:solidFill>
                <a:latin typeface="Bree Serif"/>
                <a:ea typeface="Bree Serif"/>
                <a:cs typeface="Bree Serif"/>
                <a:sym typeface="Bree Serif"/>
              </a:rPr>
              <a:t>7-[H+]</a:t>
            </a:r>
            <a:endParaRPr>
              <a:solidFill>
                <a:srgbClr val="C27BA0"/>
              </a:solidFill>
              <a:latin typeface="Bree Serif"/>
              <a:ea typeface="Bree Serif"/>
              <a:cs typeface="Bree Serif"/>
              <a:sym typeface="Bree Serif"/>
            </a:endParaRPr>
          </a:p>
          <a:p>
            <a:pPr indent="0" lvl="0" marL="0" rtl="0" algn="ctr">
              <a:spcBef>
                <a:spcPts val="0"/>
              </a:spcBef>
              <a:spcAft>
                <a:spcPts val="0"/>
              </a:spcAft>
              <a:buClr>
                <a:schemeClr val="dk1"/>
              </a:buClr>
              <a:buSzPts val="1100"/>
              <a:buFont typeface="Arial"/>
              <a:buNone/>
            </a:pPr>
            <a:r>
              <a:t/>
            </a:r>
            <a:endParaRPr>
              <a:solidFill>
                <a:srgbClr val="C27BA0"/>
              </a:solidFill>
              <a:latin typeface="Bree Serif"/>
              <a:ea typeface="Bree Serif"/>
              <a:cs typeface="Bree Serif"/>
              <a:sym typeface="Bree Serif"/>
            </a:endParaRPr>
          </a:p>
          <a:p>
            <a:pPr indent="0" lvl="0" marL="0" rtl="0" algn="ctr">
              <a:spcBef>
                <a:spcPts val="0"/>
              </a:spcBef>
              <a:spcAft>
                <a:spcPts val="0"/>
              </a:spcAft>
              <a:buClr>
                <a:schemeClr val="dk1"/>
              </a:buClr>
              <a:buSzPts val="1100"/>
              <a:buFont typeface="Arial"/>
              <a:buNone/>
            </a:pPr>
            <a:r>
              <a:rPr lang="en">
                <a:solidFill>
                  <a:srgbClr val="C27BA0"/>
                </a:solidFill>
                <a:latin typeface="Bree Serif"/>
                <a:ea typeface="Bree Serif"/>
                <a:cs typeface="Bree Serif"/>
                <a:sym typeface="Bree Serif"/>
              </a:rPr>
              <a:t>8 -Adenosine</a:t>
            </a:r>
            <a:endParaRPr>
              <a:latin typeface="Bree Serif"/>
              <a:ea typeface="Bree Serif"/>
              <a:cs typeface="Bree Serif"/>
              <a:sym typeface="Bree Serif"/>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rgbClr val="76A5AF"/>
              </a:highlight>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C27BA0"/>
              </a:solidFill>
              <a:latin typeface="Bree Serif"/>
              <a:ea typeface="Bree Serif"/>
              <a:cs typeface="Bree Serif"/>
              <a:sym typeface="Bree Serif"/>
            </a:endParaRPr>
          </a:p>
        </p:txBody>
      </p:sp>
      <p:sp>
        <p:nvSpPr>
          <p:cNvPr id="773" name="Google Shape;773;p60"/>
          <p:cNvSpPr txBox="1"/>
          <p:nvPr/>
        </p:nvSpPr>
        <p:spPr>
          <a:xfrm>
            <a:off x="2948843" y="889325"/>
            <a:ext cx="3000000" cy="4279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t/>
            </a:r>
            <a:endParaRPr b="0" i="0" sz="1400" u="none" cap="none" strike="noStrike">
              <a:solidFill>
                <a:srgbClr val="C27BA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rgbClr val="F6B26B"/>
              </a:highlight>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400"/>
              <a:buFont typeface="Arial"/>
              <a:buNone/>
            </a:pPr>
            <a:r>
              <a:rPr lang="en">
                <a:latin typeface="Bree Serif"/>
                <a:ea typeface="Bree Serif"/>
                <a:cs typeface="Bree Serif"/>
                <a:sym typeface="Bree Serif"/>
              </a:rPr>
              <a:t>1- </a:t>
            </a:r>
            <a:r>
              <a:rPr b="0" i="0" lang="en" sz="1400" u="none" cap="none" strike="noStrike">
                <a:solidFill>
                  <a:srgbClr val="000000"/>
                </a:solidFill>
                <a:latin typeface="Bree Serif"/>
                <a:ea typeface="Bree Serif"/>
                <a:cs typeface="Bree Serif"/>
                <a:sym typeface="Bree Serif"/>
              </a:rPr>
              <a:t>Vasopressin(also called ADH)</a:t>
            </a:r>
            <a:endParaRPr b="0" i="0" sz="14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rgbClr val="F6B26B"/>
              </a:highlight>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400"/>
              <a:buFont typeface="Arial"/>
              <a:buNone/>
            </a:pPr>
            <a:r>
              <a:rPr lang="en">
                <a:latin typeface="Bree Serif"/>
                <a:ea typeface="Bree Serif"/>
                <a:cs typeface="Bree Serif"/>
                <a:sym typeface="Bree Serif"/>
              </a:rPr>
              <a:t>2- </a:t>
            </a:r>
            <a:r>
              <a:rPr b="0" i="0" lang="en" sz="1400" u="none" cap="none" strike="noStrike">
                <a:solidFill>
                  <a:srgbClr val="000000"/>
                </a:solidFill>
                <a:latin typeface="Bree Serif"/>
                <a:ea typeface="Bree Serif"/>
                <a:cs typeface="Bree Serif"/>
                <a:sym typeface="Bree Serif"/>
              </a:rPr>
              <a:t>Angiotensin II</a:t>
            </a:r>
            <a:r>
              <a:rPr b="0" i="0" lang="en" sz="1400" u="none" cap="none" strike="noStrike">
                <a:solidFill>
                  <a:srgbClr val="C27BA0"/>
                </a:solidFill>
                <a:latin typeface="Bree Serif"/>
                <a:ea typeface="Bree Serif"/>
                <a:cs typeface="Bree Serif"/>
                <a:sym typeface="Bree Serif"/>
              </a:rPr>
              <a:t>       </a:t>
            </a:r>
            <a:endParaRPr b="0" i="0" sz="1400" u="none" cap="none" strike="noStrike">
              <a:solidFill>
                <a:srgbClr val="C27BA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400"/>
              <a:buFont typeface="Arial"/>
              <a:buNone/>
            </a:pPr>
            <a:r>
              <a:t/>
            </a:r>
            <a:endParaRPr>
              <a:solidFill>
                <a:srgbClr val="C27BA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400"/>
              <a:buFont typeface="Arial"/>
              <a:buNone/>
            </a:pPr>
            <a:r>
              <a:rPr lang="en">
                <a:latin typeface="Bree Serif"/>
                <a:ea typeface="Bree Serif"/>
                <a:cs typeface="Bree Serif"/>
                <a:sym typeface="Bree Serif"/>
              </a:rPr>
              <a:t>3- </a:t>
            </a:r>
            <a:r>
              <a:rPr b="0" i="0" lang="en" sz="1400" u="none" cap="none" strike="noStrike">
                <a:solidFill>
                  <a:srgbClr val="000000"/>
                </a:solidFill>
                <a:latin typeface="Bree Serif"/>
                <a:ea typeface="Bree Serif"/>
                <a:cs typeface="Bree Serif"/>
                <a:sym typeface="Bree Serif"/>
              </a:rPr>
              <a:t>Thromboxane A2</a:t>
            </a:r>
            <a:endParaRPr b="0" i="0" sz="14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rgbClr val="F6B26B"/>
              </a:highlight>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400"/>
              <a:buFont typeface="Arial"/>
              <a:buNone/>
            </a:pPr>
            <a:r>
              <a:rPr lang="en">
                <a:latin typeface="Bree Serif"/>
                <a:ea typeface="Bree Serif"/>
                <a:cs typeface="Bree Serif"/>
                <a:sym typeface="Bree Serif"/>
              </a:rPr>
              <a:t>4</a:t>
            </a:r>
            <a:r>
              <a:rPr b="0" i="0" lang="en" sz="1400" u="none" cap="none" strike="noStrike">
                <a:solidFill>
                  <a:srgbClr val="000000"/>
                </a:solidFill>
                <a:latin typeface="Bree Serif"/>
                <a:ea typeface="Bree Serif"/>
                <a:cs typeface="Bree Serif"/>
                <a:sym typeface="Bree Serif"/>
              </a:rPr>
              <a:t>-</a:t>
            </a:r>
            <a:r>
              <a:rPr b="0" i="0" lang="en" sz="1400" u="none" cap="none" strike="noStrike">
                <a:solidFill>
                  <a:srgbClr val="C27BA0"/>
                </a:solidFill>
                <a:latin typeface="Bree Serif"/>
                <a:ea typeface="Bree Serif"/>
                <a:cs typeface="Bree Serif"/>
                <a:sym typeface="Bree Serif"/>
              </a:rPr>
              <a:t>Epinephrine</a:t>
            </a:r>
            <a:r>
              <a:rPr b="0" i="0" lang="en" sz="1400" u="none" cap="none" strike="noStrike">
                <a:solidFill>
                  <a:srgbClr val="000000"/>
                </a:solidFill>
                <a:latin typeface="Bree Serif"/>
                <a:ea typeface="Bree Serif"/>
                <a:cs typeface="Bree Serif"/>
                <a:sym typeface="Bree Serif"/>
              </a:rPr>
              <a:t> &amp; Norepinephrine</a:t>
            </a:r>
            <a:endParaRPr b="0" i="0" sz="14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400"/>
              <a:buFont typeface="Arial"/>
              <a:buNone/>
            </a:pPr>
            <a:r>
              <a:t/>
            </a:r>
            <a:endParaRPr>
              <a:latin typeface="Bree Serif"/>
              <a:ea typeface="Bree Serif"/>
              <a:cs typeface="Bree Serif"/>
              <a:sym typeface="Bree Serif"/>
            </a:endParaRPr>
          </a:p>
          <a:p>
            <a:pPr indent="0" lvl="0" marL="0" rtl="0" algn="l">
              <a:spcBef>
                <a:spcPts val="0"/>
              </a:spcBef>
              <a:spcAft>
                <a:spcPts val="0"/>
              </a:spcAft>
              <a:buClr>
                <a:schemeClr val="dk1"/>
              </a:buClr>
              <a:buSzPts val="1400"/>
              <a:buFont typeface="Arial"/>
              <a:buNone/>
            </a:pPr>
            <a:r>
              <a:t/>
            </a:r>
            <a:endParaRPr>
              <a:solidFill>
                <a:srgbClr val="C27BA0"/>
              </a:solidFill>
              <a:latin typeface="Bree Serif"/>
              <a:ea typeface="Bree Serif"/>
              <a:cs typeface="Bree Serif"/>
              <a:sym typeface="Bree Serif"/>
            </a:endParaRPr>
          </a:p>
          <a:p>
            <a:pPr indent="0" lvl="0" marL="0" rtl="0" algn="l">
              <a:spcBef>
                <a:spcPts val="0"/>
              </a:spcBef>
              <a:spcAft>
                <a:spcPts val="0"/>
              </a:spcAft>
              <a:buClr>
                <a:schemeClr val="dk1"/>
              </a:buClr>
              <a:buSzPts val="1400"/>
              <a:buFont typeface="Arial"/>
              <a:buNone/>
            </a:pPr>
            <a:r>
              <a:rPr lang="en">
                <a:solidFill>
                  <a:srgbClr val="C27BA0"/>
                </a:solidFill>
                <a:latin typeface="Bree Serif"/>
                <a:ea typeface="Bree Serif"/>
                <a:cs typeface="Bree Serif"/>
                <a:sym typeface="Bree Serif"/>
              </a:rPr>
              <a:t>5</a:t>
            </a:r>
            <a:r>
              <a:rPr lang="en">
                <a:solidFill>
                  <a:srgbClr val="C27BA0"/>
                </a:solidFill>
                <a:latin typeface="Bree Serif"/>
                <a:ea typeface="Bree Serif"/>
                <a:cs typeface="Bree Serif"/>
                <a:sym typeface="Bree Serif"/>
              </a:rPr>
              <a:t>- Oxygen (O2)</a:t>
            </a:r>
            <a:endParaRPr>
              <a:solidFill>
                <a:srgbClr val="C27BA0"/>
              </a:solidFill>
              <a:latin typeface="Bree Serif"/>
              <a:ea typeface="Bree Serif"/>
              <a:cs typeface="Bree Serif"/>
              <a:sym typeface="Bree Serif"/>
            </a:endParaRPr>
          </a:p>
          <a:p>
            <a:pPr indent="0" lvl="0" marL="0" rtl="0" algn="l">
              <a:spcBef>
                <a:spcPts val="0"/>
              </a:spcBef>
              <a:spcAft>
                <a:spcPts val="0"/>
              </a:spcAft>
              <a:buClr>
                <a:schemeClr val="dk1"/>
              </a:buClr>
              <a:buSzPts val="1100"/>
              <a:buFont typeface="Arial"/>
              <a:buNone/>
            </a:pPr>
            <a:r>
              <a:t/>
            </a:r>
            <a:endParaRPr>
              <a:solidFill>
                <a:srgbClr val="C27BA0"/>
              </a:solidFill>
              <a:latin typeface="Bree Serif"/>
              <a:ea typeface="Bree Serif"/>
              <a:cs typeface="Bree Serif"/>
              <a:sym typeface="Bree Serif"/>
            </a:endParaRPr>
          </a:p>
          <a:p>
            <a:pPr indent="0" lvl="0" marL="0" rtl="0" algn="l">
              <a:spcBef>
                <a:spcPts val="0"/>
              </a:spcBef>
              <a:spcAft>
                <a:spcPts val="0"/>
              </a:spcAft>
              <a:buClr>
                <a:schemeClr val="dk1"/>
              </a:buClr>
              <a:buSzPts val="1100"/>
              <a:buFont typeface="Arial"/>
              <a:buNone/>
            </a:pPr>
            <a:r>
              <a:rPr lang="en">
                <a:solidFill>
                  <a:srgbClr val="C27BA0"/>
                </a:solidFill>
                <a:latin typeface="Bree Serif"/>
                <a:ea typeface="Bree Serif"/>
                <a:cs typeface="Bree Serif"/>
                <a:sym typeface="Bree Serif"/>
              </a:rPr>
              <a:t>6- Cold</a:t>
            </a:r>
            <a:endParaRPr>
              <a:solidFill>
                <a:srgbClr val="C27BA0"/>
              </a:solidFill>
              <a:latin typeface="Bree Serif"/>
              <a:ea typeface="Bree Serif"/>
              <a:cs typeface="Bree Serif"/>
              <a:sym typeface="Bree Serif"/>
            </a:endParaRPr>
          </a:p>
          <a:p>
            <a:pPr indent="0" lvl="0" marL="0" rtl="0" algn="l">
              <a:spcBef>
                <a:spcPts val="0"/>
              </a:spcBef>
              <a:spcAft>
                <a:spcPts val="0"/>
              </a:spcAft>
              <a:buClr>
                <a:schemeClr val="dk1"/>
              </a:buClr>
              <a:buSzPts val="1100"/>
              <a:buFont typeface="Arial"/>
              <a:buNone/>
            </a:pPr>
            <a:r>
              <a:t/>
            </a:r>
            <a:endParaRPr>
              <a:solidFill>
                <a:srgbClr val="C27BA0"/>
              </a:solidFill>
              <a:latin typeface="Bree Serif"/>
              <a:ea typeface="Bree Serif"/>
              <a:cs typeface="Bree Serif"/>
              <a:sym typeface="Bree Serif"/>
            </a:endParaRPr>
          </a:p>
          <a:p>
            <a:pPr indent="0" lvl="0" marL="0" rtl="0" algn="l">
              <a:spcBef>
                <a:spcPts val="0"/>
              </a:spcBef>
              <a:spcAft>
                <a:spcPts val="0"/>
              </a:spcAft>
              <a:buClr>
                <a:schemeClr val="dk1"/>
              </a:buClr>
              <a:buSzPts val="1100"/>
              <a:buFont typeface="Arial"/>
              <a:buNone/>
            </a:pPr>
            <a:r>
              <a:rPr lang="en">
                <a:solidFill>
                  <a:srgbClr val="C27BA0"/>
                </a:solidFill>
                <a:latin typeface="Bree Serif"/>
                <a:ea typeface="Bree Serif"/>
                <a:cs typeface="Bree Serif"/>
                <a:sym typeface="Bree Serif"/>
              </a:rPr>
              <a:t> 7- α 1 R.</a:t>
            </a:r>
            <a:endParaRPr>
              <a:latin typeface="Bree Serif"/>
              <a:ea typeface="Bree Serif"/>
              <a:cs typeface="Bree Serif"/>
              <a:sym typeface="Bree Serif"/>
            </a:endParaRPr>
          </a:p>
          <a:p>
            <a:pPr indent="0" lvl="0" marL="0" rtl="0" algn="l">
              <a:spcBef>
                <a:spcPts val="0"/>
              </a:spcBef>
              <a:spcAft>
                <a:spcPts val="0"/>
              </a:spcAft>
              <a:buClr>
                <a:schemeClr val="dk1"/>
              </a:buClr>
              <a:buSzPts val="1400"/>
              <a:buFont typeface="Arial"/>
              <a:buNone/>
            </a:pPr>
            <a:r>
              <a:t/>
            </a:r>
            <a:endParaRPr>
              <a:solidFill>
                <a:srgbClr val="C27BA0"/>
              </a:solidFill>
              <a:latin typeface="Bree Serif"/>
              <a:ea typeface="Bree Serif"/>
              <a:cs typeface="Bree Serif"/>
              <a:sym typeface="Bree Serif"/>
            </a:endParaRPr>
          </a:p>
          <a:p>
            <a:pPr indent="0" lvl="0" marL="0" rtl="0" algn="l">
              <a:spcBef>
                <a:spcPts val="0"/>
              </a:spcBef>
              <a:spcAft>
                <a:spcPts val="0"/>
              </a:spcAft>
              <a:buClr>
                <a:schemeClr val="dk1"/>
              </a:buClr>
              <a:buSzPts val="1400"/>
              <a:buFont typeface="Arial"/>
              <a:buNone/>
            </a:pPr>
            <a:r>
              <a:rPr lang="en">
                <a:solidFill>
                  <a:srgbClr val="C27BA0"/>
                </a:solidFill>
                <a:latin typeface="Bree Serif"/>
                <a:ea typeface="Bree Serif"/>
                <a:cs typeface="Bree Serif"/>
                <a:sym typeface="Bree Serif"/>
              </a:rPr>
              <a:t>8</a:t>
            </a:r>
            <a:r>
              <a:rPr lang="en">
                <a:solidFill>
                  <a:srgbClr val="C27BA0"/>
                </a:solidFill>
                <a:latin typeface="Bree Serif"/>
                <a:ea typeface="Bree Serif"/>
                <a:cs typeface="Bree Serif"/>
                <a:sym typeface="Bree Serif"/>
              </a:rPr>
              <a:t>- Endothelin-1</a:t>
            </a:r>
            <a:endParaRPr b="0" i="0" sz="1400" u="none" cap="none" strike="noStrike">
              <a:solidFill>
                <a:srgbClr val="000000"/>
              </a:solidFill>
              <a:highlight>
                <a:srgbClr val="F6B26B"/>
              </a:highlight>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C27BA0"/>
              </a:solidFill>
              <a:latin typeface="Bree Serif"/>
              <a:ea typeface="Bree Serif"/>
              <a:cs typeface="Bree Serif"/>
              <a:sym typeface="Bree Serif"/>
            </a:endParaRPr>
          </a:p>
        </p:txBody>
      </p:sp>
      <p:sp>
        <p:nvSpPr>
          <p:cNvPr id="774" name="Google Shape;774;p60"/>
          <p:cNvSpPr txBox="1"/>
          <p:nvPr/>
        </p:nvSpPr>
        <p:spPr>
          <a:xfrm>
            <a:off x="5997363" y="1126100"/>
            <a:ext cx="3000000" cy="819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Bree Serif"/>
                <a:ea typeface="Bree Serif"/>
                <a:cs typeface="Bree Serif"/>
                <a:sym typeface="Bree Serif"/>
              </a:rPr>
              <a:t>Radius of vessel ⬆ = blood flow ⬆ &amp; the peripheral resistance and the pressure decreased</a:t>
            </a:r>
            <a:endParaRPr b="0" i="0" sz="1400" u="none" cap="none" strike="noStrike">
              <a:solidFill>
                <a:srgbClr val="000000"/>
              </a:solidFill>
              <a:latin typeface="Bree Serif"/>
              <a:ea typeface="Bree Serif"/>
              <a:cs typeface="Bree Serif"/>
              <a:sym typeface="Bree Serif"/>
            </a:endParaRPr>
          </a:p>
        </p:txBody>
      </p:sp>
      <p:pic>
        <p:nvPicPr>
          <p:cNvPr id="775" name="Google Shape;775;p60"/>
          <p:cNvPicPr preferRelativeResize="0"/>
          <p:nvPr/>
        </p:nvPicPr>
        <p:blipFill rotWithShape="1">
          <a:blip r:embed="rId3">
            <a:alphaModFix/>
          </a:blip>
          <a:srcRect b="0" l="0" r="0" t="0"/>
          <a:stretch/>
        </p:blipFill>
        <p:spPr>
          <a:xfrm>
            <a:off x="6200463" y="1986625"/>
            <a:ext cx="2593825" cy="2936099"/>
          </a:xfrm>
          <a:prstGeom prst="rect">
            <a:avLst/>
          </a:prstGeom>
          <a:noFill/>
          <a:ln cap="flat" cmpd="sng" w="19050">
            <a:solidFill>
              <a:srgbClr val="C27BA0"/>
            </a:solidFill>
            <a:prstDash val="dash"/>
            <a:round/>
            <a:headEnd len="sm" w="sm" type="none"/>
            <a:tailEnd len="sm" w="sm" type="none"/>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9" name="Shape 779"/>
        <p:cNvGrpSpPr/>
        <p:nvPr/>
      </p:nvGrpSpPr>
      <p:grpSpPr>
        <a:xfrm>
          <a:off x="0" y="0"/>
          <a:ext cx="0" cy="0"/>
          <a:chOff x="0" y="0"/>
          <a:chExt cx="0" cy="0"/>
        </a:xfrm>
      </p:grpSpPr>
      <p:sp>
        <p:nvSpPr>
          <p:cNvPr id="780" name="Google Shape;780;p61"/>
          <p:cNvSpPr txBox="1"/>
          <p:nvPr>
            <p:ph type="title"/>
          </p:nvPr>
        </p:nvSpPr>
        <p:spPr>
          <a:xfrm>
            <a:off x="180875" y="293414"/>
            <a:ext cx="8520600" cy="841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990"/>
              <a:buNone/>
            </a:pPr>
            <a:r>
              <a:rPr b="1" lang="en" sz="2500">
                <a:solidFill>
                  <a:srgbClr val="E06666"/>
                </a:solidFill>
                <a:latin typeface="Bree Serif"/>
                <a:ea typeface="Bree Serif"/>
                <a:cs typeface="Bree Serif"/>
                <a:sym typeface="Bree Serif"/>
              </a:rPr>
              <a:t>Effect of Viscosity &amp; Length on Flow</a:t>
            </a:r>
            <a:endParaRPr b="1" sz="2500">
              <a:solidFill>
                <a:srgbClr val="E06666"/>
              </a:solidFill>
              <a:latin typeface="Bree Serif"/>
              <a:ea typeface="Bree Serif"/>
              <a:cs typeface="Bree Serif"/>
              <a:sym typeface="Bree Serif"/>
            </a:endParaRPr>
          </a:p>
        </p:txBody>
      </p:sp>
      <p:sp>
        <p:nvSpPr>
          <p:cNvPr id="781" name="Google Shape;781;p61"/>
          <p:cNvSpPr txBox="1"/>
          <p:nvPr/>
        </p:nvSpPr>
        <p:spPr>
          <a:xfrm>
            <a:off x="395368" y="1682475"/>
            <a:ext cx="30000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1" i="0" lang="en" sz="1500" u="sng" cap="none" strike="noStrike">
                <a:solidFill>
                  <a:srgbClr val="FF0000"/>
                </a:solidFill>
                <a:latin typeface="Bree Serif"/>
                <a:ea typeface="Bree Serif"/>
                <a:cs typeface="Bree Serif"/>
                <a:sym typeface="Bree Serif"/>
              </a:rPr>
              <a:t>Effect of Viscosity (η) on flow</a:t>
            </a:r>
            <a:endParaRPr b="1" i="0" sz="1500" u="sng" cap="none" strike="noStrike">
              <a:solidFill>
                <a:srgbClr val="FF0000"/>
              </a:solidFill>
              <a:latin typeface="Bree Serif"/>
              <a:ea typeface="Bree Serif"/>
              <a:cs typeface="Bree Serif"/>
              <a:sym typeface="Bree Serif"/>
            </a:endParaRPr>
          </a:p>
        </p:txBody>
      </p:sp>
      <p:sp>
        <p:nvSpPr>
          <p:cNvPr id="782" name="Google Shape;782;p61"/>
          <p:cNvSpPr txBox="1"/>
          <p:nvPr/>
        </p:nvSpPr>
        <p:spPr>
          <a:xfrm>
            <a:off x="110675" y="2106100"/>
            <a:ext cx="3890400" cy="2555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 </a:t>
            </a:r>
            <a:r>
              <a:rPr b="0" i="0" lang="en" sz="1400" u="none" cap="none" strike="noStrike">
                <a:solidFill>
                  <a:srgbClr val="000000"/>
                </a:solidFill>
                <a:latin typeface="Bree Serif"/>
                <a:ea typeface="Bree Serif"/>
                <a:cs typeface="Bree Serif"/>
                <a:sym typeface="Bree Serif"/>
              </a:rPr>
              <a:t>Blood viscosity ( </a:t>
            </a:r>
            <a:r>
              <a:rPr lang="en">
                <a:latin typeface="Bree Serif"/>
                <a:ea typeface="Bree Serif"/>
                <a:cs typeface="Bree Serif"/>
                <a:sym typeface="Bree Serif"/>
              </a:rPr>
              <a:t>h</a:t>
            </a:r>
            <a:r>
              <a:rPr b="0" i="0" lang="en" sz="1400" u="none" cap="none" strike="noStrike">
                <a:solidFill>
                  <a:srgbClr val="000000"/>
                </a:solidFill>
                <a:latin typeface="Bree Serif"/>
                <a:ea typeface="Bree Serif"/>
                <a:cs typeface="Bree Serif"/>
                <a:sym typeface="Bree Serif"/>
              </a:rPr>
              <a:t> ) is the thickness &amp; stickiness of the blood</a:t>
            </a:r>
            <a:endParaRPr b="0" i="0" sz="14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Bree Serif"/>
                <a:ea typeface="Bree Serif"/>
                <a:cs typeface="Bree Serif"/>
                <a:sym typeface="Bree Serif"/>
              </a:rPr>
              <a:t>❖ Human blood is five times more viscous than distilled water</a:t>
            </a:r>
            <a:endParaRPr b="0" i="0" sz="14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Bree Serif"/>
                <a:ea typeface="Bree Serif"/>
                <a:cs typeface="Bree Serif"/>
                <a:sym typeface="Bree Serif"/>
              </a:rPr>
              <a:t>❖ It is an important factor that determines the resistance of blood to flow.</a:t>
            </a:r>
            <a:endParaRPr b="0" i="0" sz="14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Bree Serif"/>
                <a:ea typeface="Bree Serif"/>
                <a:cs typeface="Bree Serif"/>
                <a:sym typeface="Bree Serif"/>
              </a:rPr>
              <a:t>❖ Viscosity of the whole blood is mainly due to cells, &amp; that of plasma is due to plasma proteins.</a:t>
            </a:r>
            <a:endParaRPr b="0" i="0" sz="14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Bree Serif"/>
                <a:ea typeface="Bree Serif"/>
                <a:cs typeface="Bree Serif"/>
                <a:sym typeface="Bree Serif"/>
              </a:rPr>
              <a:t> ❖ </a:t>
            </a:r>
            <a:r>
              <a:rPr b="1" i="0" lang="en" sz="1400" u="none" cap="none" strike="noStrike">
                <a:solidFill>
                  <a:srgbClr val="CC0000"/>
                </a:solidFill>
                <a:latin typeface="Bree Serif"/>
                <a:ea typeface="Bree Serif"/>
                <a:cs typeface="Bree Serif"/>
                <a:sym typeface="Bree Serif"/>
              </a:rPr>
              <a:t>Viscosity ( h ) is inversely proportional to the flow (</a:t>
            </a:r>
            <a:r>
              <a:rPr b="1" lang="en">
                <a:solidFill>
                  <a:srgbClr val="CC0000"/>
                </a:solidFill>
                <a:latin typeface="Bree Serif"/>
                <a:ea typeface="Bree Serif"/>
                <a:cs typeface="Bree Serif"/>
                <a:sym typeface="Bree Serif"/>
              </a:rPr>
              <a:t> Q )</a:t>
            </a:r>
            <a:r>
              <a:rPr b="1" i="0" lang="en" sz="1400" u="none" cap="none" strike="noStrike">
                <a:solidFill>
                  <a:srgbClr val="CC0000"/>
                </a:solidFill>
                <a:latin typeface="Bree Serif"/>
                <a:ea typeface="Bree Serif"/>
                <a:cs typeface="Bree Serif"/>
                <a:sym typeface="Bree Serif"/>
              </a:rPr>
              <a:t>.</a:t>
            </a:r>
            <a:endParaRPr b="1" i="0" sz="1400" u="none" cap="none" strike="noStrike">
              <a:solidFill>
                <a:srgbClr val="CC0000"/>
              </a:solidFill>
              <a:latin typeface="Bree Serif"/>
              <a:ea typeface="Bree Serif"/>
              <a:cs typeface="Bree Serif"/>
              <a:sym typeface="Bree Serif"/>
            </a:endParaRPr>
          </a:p>
        </p:txBody>
      </p:sp>
      <p:sp>
        <p:nvSpPr>
          <p:cNvPr id="783" name="Google Shape;783;p61"/>
          <p:cNvSpPr txBox="1"/>
          <p:nvPr/>
        </p:nvSpPr>
        <p:spPr>
          <a:xfrm>
            <a:off x="110675" y="4572374"/>
            <a:ext cx="40566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93C47D"/>
                </a:solidFill>
                <a:latin typeface="Bree Serif"/>
                <a:ea typeface="Bree Serif"/>
                <a:cs typeface="Bree Serif"/>
                <a:sym typeface="Bree Serif"/>
              </a:rPr>
              <a:t>viscosity increases as plasma decreases as a result of sweating,diarrhea,vomiting.</a:t>
            </a:r>
            <a:endParaRPr b="0" i="0" sz="1100" u="none" cap="none" strike="noStrike">
              <a:solidFill>
                <a:srgbClr val="93C47D"/>
              </a:solidFill>
              <a:latin typeface="Bree Serif"/>
              <a:ea typeface="Bree Serif"/>
              <a:cs typeface="Bree Serif"/>
              <a:sym typeface="Bree Serif"/>
            </a:endParaRPr>
          </a:p>
        </p:txBody>
      </p:sp>
      <p:sp>
        <p:nvSpPr>
          <p:cNvPr id="784" name="Google Shape;784;p61"/>
          <p:cNvSpPr txBox="1"/>
          <p:nvPr/>
        </p:nvSpPr>
        <p:spPr>
          <a:xfrm>
            <a:off x="5235950" y="1635150"/>
            <a:ext cx="30000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1" i="0" lang="en" sz="1500" u="sng" cap="none" strike="noStrike">
                <a:solidFill>
                  <a:srgbClr val="FF0000"/>
                </a:solidFill>
                <a:latin typeface="Bree Serif"/>
                <a:ea typeface="Bree Serif"/>
                <a:cs typeface="Bree Serif"/>
                <a:sym typeface="Bree Serif"/>
              </a:rPr>
              <a:t>Effect of Length (L) on flow</a:t>
            </a:r>
            <a:endParaRPr b="1" i="0" sz="1500" u="sng" cap="none" strike="noStrike">
              <a:solidFill>
                <a:srgbClr val="FF0000"/>
              </a:solidFill>
              <a:latin typeface="Bree Serif"/>
              <a:ea typeface="Bree Serif"/>
              <a:cs typeface="Bree Serif"/>
              <a:sym typeface="Bree Serif"/>
            </a:endParaRPr>
          </a:p>
        </p:txBody>
      </p:sp>
      <p:sp>
        <p:nvSpPr>
          <p:cNvPr id="785" name="Google Shape;785;p61"/>
          <p:cNvSpPr txBox="1"/>
          <p:nvPr/>
        </p:nvSpPr>
        <p:spPr>
          <a:xfrm>
            <a:off x="5235950" y="1950300"/>
            <a:ext cx="3478500" cy="1242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 </a:t>
            </a:r>
            <a:r>
              <a:rPr b="1" i="0" lang="en" sz="1400" u="none" cap="none" strike="noStrike">
                <a:solidFill>
                  <a:srgbClr val="CC0000"/>
                </a:solidFill>
                <a:latin typeface="Bree Serif"/>
                <a:ea typeface="Bree Serif"/>
                <a:cs typeface="Bree Serif"/>
                <a:sym typeface="Bree Serif"/>
              </a:rPr>
              <a:t>Length </a:t>
            </a:r>
            <a:r>
              <a:rPr b="1" i="0" lang="en" sz="1400" u="none" cap="none" strike="noStrike">
                <a:solidFill>
                  <a:srgbClr val="000000"/>
                </a:solidFill>
                <a:latin typeface="Bree Serif"/>
                <a:ea typeface="Bree Serif"/>
                <a:cs typeface="Bree Serif"/>
                <a:sym typeface="Bree Serif"/>
              </a:rPr>
              <a:t>is</a:t>
            </a:r>
            <a:r>
              <a:rPr b="1" i="0" lang="en" sz="1400" u="none" cap="none" strike="noStrike">
                <a:solidFill>
                  <a:srgbClr val="CC0000"/>
                </a:solidFill>
                <a:latin typeface="Bree Serif"/>
                <a:ea typeface="Bree Serif"/>
                <a:cs typeface="Bree Serif"/>
                <a:sym typeface="Bree Serif"/>
              </a:rPr>
              <a:t> inversely </a:t>
            </a:r>
            <a:r>
              <a:rPr b="1" i="0" lang="en" sz="1400" u="none" cap="none" strike="noStrike">
                <a:solidFill>
                  <a:srgbClr val="000000"/>
                </a:solidFill>
                <a:latin typeface="Bree Serif"/>
                <a:ea typeface="Bree Serif"/>
                <a:cs typeface="Bree Serif"/>
                <a:sym typeface="Bree Serif"/>
              </a:rPr>
              <a:t>proportional to the</a:t>
            </a:r>
            <a:r>
              <a:rPr b="1" i="0" lang="en" sz="1400" u="none" cap="none" strike="noStrike">
                <a:solidFill>
                  <a:srgbClr val="CC0000"/>
                </a:solidFill>
                <a:latin typeface="Bree Serif"/>
                <a:ea typeface="Bree Serif"/>
                <a:cs typeface="Bree Serif"/>
                <a:sym typeface="Bree Serif"/>
              </a:rPr>
              <a:t> flow.</a:t>
            </a:r>
            <a:endParaRPr b="1" i="0" sz="1400" u="none" cap="none" strike="noStrike">
              <a:solidFill>
                <a:srgbClr val="CC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Bree Serif"/>
                <a:ea typeface="Bree Serif"/>
                <a:cs typeface="Bree Serif"/>
                <a:sym typeface="Bree Serif"/>
              </a:rPr>
              <a:t>N.B. In a normal human, length of the vascular system is fixed (cannot change).</a:t>
            </a:r>
            <a:endParaRPr b="0" i="0" sz="1400" u="none" cap="none" strike="noStrike">
              <a:solidFill>
                <a:srgbClr val="000000"/>
              </a:solidFill>
              <a:latin typeface="Bree Serif"/>
              <a:ea typeface="Bree Serif"/>
              <a:cs typeface="Bree Serif"/>
              <a:sym typeface="Bree Serif"/>
            </a:endParaRPr>
          </a:p>
        </p:txBody>
      </p:sp>
      <p:pic>
        <p:nvPicPr>
          <p:cNvPr id="786" name="Google Shape;786;p61"/>
          <p:cNvPicPr preferRelativeResize="0"/>
          <p:nvPr/>
        </p:nvPicPr>
        <p:blipFill rotWithShape="1">
          <a:blip r:embed="rId3">
            <a:alphaModFix/>
          </a:blip>
          <a:srcRect b="0" l="0" r="0" t="0"/>
          <a:stretch/>
        </p:blipFill>
        <p:spPr>
          <a:xfrm>
            <a:off x="5517664" y="3193198"/>
            <a:ext cx="2436574" cy="1698749"/>
          </a:xfrm>
          <a:prstGeom prst="rect">
            <a:avLst/>
          </a:prstGeom>
          <a:noFill/>
          <a:ln>
            <a:noFill/>
          </a:ln>
        </p:spPr>
      </p:pic>
      <p:pic>
        <p:nvPicPr>
          <p:cNvPr id="787" name="Google Shape;787;p61"/>
          <p:cNvPicPr preferRelativeResize="0"/>
          <p:nvPr/>
        </p:nvPicPr>
        <p:blipFill rotWithShape="1">
          <a:blip r:embed="rId4">
            <a:alphaModFix/>
          </a:blip>
          <a:srcRect b="0" l="0" r="0" t="0"/>
          <a:stretch/>
        </p:blipFill>
        <p:spPr>
          <a:xfrm>
            <a:off x="524062" y="1143354"/>
            <a:ext cx="2742625" cy="531000"/>
          </a:xfrm>
          <a:prstGeom prst="rect">
            <a:avLst/>
          </a:prstGeom>
          <a:noFill/>
          <a:ln>
            <a:noFill/>
          </a:ln>
        </p:spPr>
      </p:pic>
      <p:sp>
        <p:nvSpPr>
          <p:cNvPr id="788" name="Google Shape;788;p61"/>
          <p:cNvSpPr txBox="1"/>
          <p:nvPr/>
        </p:nvSpPr>
        <p:spPr>
          <a:xfrm>
            <a:off x="7822025" y="0"/>
            <a:ext cx="13674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C27BA0"/>
                </a:solidFill>
                <a:latin typeface="Bree Serif"/>
                <a:ea typeface="Bree Serif"/>
                <a:cs typeface="Bree Serif"/>
                <a:sym typeface="Bree Serif"/>
              </a:rPr>
              <a:t>“Only in female slide”</a:t>
            </a:r>
            <a:endParaRPr b="0" i="0" sz="1400" u="none" cap="none" strike="noStrike">
              <a:solidFill>
                <a:srgbClr val="000000"/>
              </a:solidFill>
              <a:latin typeface="Arial"/>
              <a:ea typeface="Arial"/>
              <a:cs typeface="Arial"/>
              <a:sym typeface="Arial"/>
            </a:endParaRPr>
          </a:p>
        </p:txBody>
      </p:sp>
      <p:cxnSp>
        <p:nvCxnSpPr>
          <p:cNvPr id="789" name="Google Shape;789;p61"/>
          <p:cNvCxnSpPr>
            <a:stCxn id="780" idx="2"/>
          </p:cNvCxnSpPr>
          <p:nvPr/>
        </p:nvCxnSpPr>
        <p:spPr>
          <a:xfrm flipH="1">
            <a:off x="4415375" y="1135214"/>
            <a:ext cx="25800" cy="3876600"/>
          </a:xfrm>
          <a:prstGeom prst="straightConnector1">
            <a:avLst/>
          </a:prstGeom>
          <a:noFill/>
          <a:ln cap="flat" cmpd="sng" w="9525">
            <a:solidFill>
              <a:srgbClr val="D05C5C"/>
            </a:solidFill>
            <a:prstDash val="dash"/>
            <a:round/>
            <a:headEnd len="sm" w="sm" type="none"/>
            <a:tailEnd len="sm" w="sm" type="none"/>
          </a:ln>
        </p:spPr>
      </p:cxn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3" name="Shape 793"/>
        <p:cNvGrpSpPr/>
        <p:nvPr/>
      </p:nvGrpSpPr>
      <p:grpSpPr>
        <a:xfrm>
          <a:off x="0" y="0"/>
          <a:ext cx="0" cy="0"/>
          <a:chOff x="0" y="0"/>
          <a:chExt cx="0" cy="0"/>
        </a:xfrm>
      </p:grpSpPr>
      <p:sp>
        <p:nvSpPr>
          <p:cNvPr id="794" name="Google Shape;794;p62"/>
          <p:cNvSpPr txBox="1"/>
          <p:nvPr>
            <p:ph type="title"/>
          </p:nvPr>
        </p:nvSpPr>
        <p:spPr>
          <a:xfrm>
            <a:off x="91293" y="207225"/>
            <a:ext cx="8520600" cy="841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990"/>
              <a:buNone/>
            </a:pPr>
            <a:r>
              <a:rPr b="1" lang="en" sz="2500">
                <a:solidFill>
                  <a:srgbClr val="E06666"/>
                </a:solidFill>
                <a:latin typeface="Bree Serif"/>
                <a:ea typeface="Bree Serif"/>
                <a:cs typeface="Bree Serif"/>
                <a:sym typeface="Bree Serif"/>
              </a:rPr>
              <a:t>Compliance (C) of Blood Vessels:</a:t>
            </a:r>
            <a:endParaRPr b="1" sz="2500">
              <a:solidFill>
                <a:srgbClr val="E06666"/>
              </a:solidFill>
              <a:latin typeface="Bree Serif"/>
              <a:ea typeface="Bree Serif"/>
              <a:cs typeface="Bree Serif"/>
              <a:sym typeface="Bree Serif"/>
            </a:endParaRPr>
          </a:p>
        </p:txBody>
      </p:sp>
      <p:sp>
        <p:nvSpPr>
          <p:cNvPr id="795" name="Google Shape;795;p62"/>
          <p:cNvSpPr txBox="1"/>
          <p:nvPr/>
        </p:nvSpPr>
        <p:spPr>
          <a:xfrm>
            <a:off x="371496" y="1270690"/>
            <a:ext cx="4538400" cy="1477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Bree Serif"/>
                <a:ea typeface="Bree Serif"/>
                <a:cs typeface="Bree Serif"/>
                <a:sym typeface="Bree Serif"/>
              </a:rPr>
              <a:t>-</a:t>
            </a:r>
            <a:r>
              <a:rPr b="1" i="0" lang="en" sz="1400" u="none" cap="none" strike="noStrike">
                <a:solidFill>
                  <a:srgbClr val="000000"/>
                </a:solidFill>
                <a:latin typeface="Bree Serif"/>
                <a:ea typeface="Bree Serif"/>
                <a:cs typeface="Bree Serif"/>
                <a:sym typeface="Bree Serif"/>
              </a:rPr>
              <a:t>Compliance</a:t>
            </a:r>
            <a:r>
              <a:rPr b="0" i="0" lang="en" sz="1400" u="none" cap="none" strike="noStrike">
                <a:solidFill>
                  <a:srgbClr val="000000"/>
                </a:solidFill>
                <a:latin typeface="Bree Serif"/>
                <a:ea typeface="Bree Serif"/>
                <a:cs typeface="Bree Serif"/>
                <a:sym typeface="Bree Serif"/>
              </a:rPr>
              <a:t> = Distensibility.</a:t>
            </a:r>
            <a:endParaRPr b="0" i="0" sz="14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Bree Serif"/>
                <a:ea typeface="Bree Serif"/>
                <a:cs typeface="Bree Serif"/>
                <a:sym typeface="Bree Serif"/>
              </a:rPr>
              <a:t>صفةالمطاطیة؛ َقاِبلَِّیُة </a:t>
            </a:r>
            <a:r>
              <a:rPr b="0" i="0" lang="en" sz="1400" u="none" cap="none" strike="noStrike">
                <a:solidFill>
                  <a:schemeClr val="dk1"/>
                </a:solidFill>
                <a:latin typeface="Bree Serif"/>
                <a:ea typeface="Bree Serif"/>
                <a:cs typeface="Bree Serif"/>
                <a:sym typeface="Bree Serif"/>
              </a:rPr>
              <a:t>الَّتَمُّدِد</a:t>
            </a:r>
            <a:endParaRPr b="0" i="0" sz="1400" u="none" cap="none" strike="noStrike">
              <a:solidFill>
                <a:schemeClr val="dk1"/>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Bree Serif"/>
                <a:ea typeface="Bree Serif"/>
                <a:cs typeface="Bree Serif"/>
                <a:sym typeface="Bree Serif"/>
              </a:rPr>
              <a:t>-Compliance is the volume (</a:t>
            </a:r>
            <a:r>
              <a:rPr b="0" i="0" lang="en" sz="1400" u="none" cap="none" strike="noStrike">
                <a:solidFill>
                  <a:srgbClr val="CC0000"/>
                </a:solidFill>
                <a:latin typeface="Bree Serif"/>
                <a:ea typeface="Bree Serif"/>
                <a:cs typeface="Bree Serif"/>
                <a:sym typeface="Bree Serif"/>
              </a:rPr>
              <a:t>V</a:t>
            </a:r>
            <a:r>
              <a:rPr b="0" i="0" lang="en" sz="1400" u="none" cap="none" strike="noStrike">
                <a:solidFill>
                  <a:srgbClr val="000000"/>
                </a:solidFill>
                <a:latin typeface="Bree Serif"/>
                <a:ea typeface="Bree Serif"/>
                <a:cs typeface="Bree Serif"/>
                <a:sym typeface="Bree Serif"/>
              </a:rPr>
              <a:t>) of blood that the vessel can hold at a given</a:t>
            </a:r>
            <a:r>
              <a:rPr lang="en">
                <a:latin typeface="Bree Serif"/>
                <a:ea typeface="Bree Serif"/>
                <a:cs typeface="Bree Serif"/>
                <a:sym typeface="Bree Serif"/>
              </a:rPr>
              <a:t> </a:t>
            </a:r>
            <a:r>
              <a:rPr b="0" i="0" lang="en" sz="1400" u="none" cap="none" strike="noStrike">
                <a:solidFill>
                  <a:srgbClr val="000000"/>
                </a:solidFill>
                <a:latin typeface="Bree Serif"/>
                <a:ea typeface="Bree Serif"/>
                <a:cs typeface="Bree Serif"/>
                <a:sym typeface="Bree Serif"/>
              </a:rPr>
              <a:t>pressure (</a:t>
            </a:r>
            <a:r>
              <a:rPr b="0" i="0" lang="en" sz="1400" u="none" cap="none" strike="noStrike">
                <a:solidFill>
                  <a:srgbClr val="FF0000"/>
                </a:solidFill>
                <a:latin typeface="Bree Serif"/>
                <a:ea typeface="Bree Serif"/>
                <a:cs typeface="Bree Serif"/>
                <a:sym typeface="Bree Serif"/>
              </a:rPr>
              <a:t>P</a:t>
            </a:r>
            <a:r>
              <a:rPr b="0" i="0" lang="en" sz="1400" u="none" cap="none" strike="noStrike">
                <a:solidFill>
                  <a:srgbClr val="000000"/>
                </a:solidFill>
                <a:latin typeface="Bree Serif"/>
                <a:ea typeface="Bree Serif"/>
                <a:cs typeface="Bree Serif"/>
                <a:sym typeface="Bree Serif"/>
              </a:rPr>
              <a:t>).</a:t>
            </a:r>
            <a:endParaRPr b="0" i="0" sz="1400" u="none" cap="none" strike="noStrike">
              <a:solidFill>
                <a:srgbClr val="000000"/>
              </a:solidFill>
              <a:latin typeface="Bree Serif"/>
              <a:ea typeface="Bree Serif"/>
              <a:cs typeface="Bree Serif"/>
              <a:sym typeface="Bree Serif"/>
            </a:endParaRPr>
          </a:p>
        </p:txBody>
      </p:sp>
      <p:sp>
        <p:nvSpPr>
          <p:cNvPr id="796" name="Google Shape;796;p62"/>
          <p:cNvSpPr txBox="1"/>
          <p:nvPr/>
        </p:nvSpPr>
        <p:spPr>
          <a:xfrm>
            <a:off x="371500" y="3493725"/>
            <a:ext cx="42006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Bree Serif"/>
                <a:ea typeface="Bree Serif"/>
                <a:cs typeface="Bree Serif"/>
                <a:sym typeface="Bree Serif"/>
              </a:rPr>
              <a:t>-</a:t>
            </a:r>
            <a:r>
              <a:rPr b="1" i="0" lang="en" sz="1400" u="none" cap="none" strike="noStrike">
                <a:solidFill>
                  <a:srgbClr val="000000"/>
                </a:solidFill>
                <a:latin typeface="Bree Serif"/>
                <a:ea typeface="Bree Serif"/>
                <a:cs typeface="Bree Serif"/>
                <a:sym typeface="Bree Serif"/>
              </a:rPr>
              <a:t>Venous system </a:t>
            </a:r>
            <a:r>
              <a:rPr b="0" i="0" lang="en" sz="1400" u="none" cap="none" strike="noStrike">
                <a:solidFill>
                  <a:srgbClr val="000000"/>
                </a:solidFill>
                <a:latin typeface="Bree Serif"/>
                <a:ea typeface="Bree Serif"/>
                <a:cs typeface="Bree Serif"/>
                <a:sym typeface="Bree Serif"/>
              </a:rPr>
              <a:t>has a </a:t>
            </a:r>
            <a:r>
              <a:rPr b="1" i="0" lang="en" sz="1400" u="none" cap="none" strike="noStrike">
                <a:solidFill>
                  <a:srgbClr val="000000"/>
                </a:solidFill>
                <a:latin typeface="Bree Serif"/>
                <a:ea typeface="Bree Serif"/>
                <a:cs typeface="Bree Serif"/>
                <a:sym typeface="Bree Serif"/>
              </a:rPr>
              <a:t>large compliance</a:t>
            </a:r>
            <a:r>
              <a:rPr b="0" i="0" lang="en" sz="1400" u="none" cap="none" strike="noStrike">
                <a:solidFill>
                  <a:srgbClr val="000000"/>
                </a:solidFill>
                <a:latin typeface="Bree Serif"/>
                <a:ea typeface="Bree Serif"/>
                <a:cs typeface="Bree Serif"/>
                <a:sym typeface="Bree Serif"/>
              </a:rPr>
              <a:t> &amp; acts as a </a:t>
            </a:r>
            <a:r>
              <a:rPr b="1" i="0" lang="en" sz="1400" u="none" cap="none" strike="noStrike">
                <a:solidFill>
                  <a:srgbClr val="000000"/>
                </a:solidFill>
                <a:latin typeface="Bree Serif"/>
                <a:ea typeface="Bree Serif"/>
                <a:cs typeface="Bree Serif"/>
                <a:sym typeface="Bree Serif"/>
              </a:rPr>
              <a:t>blood reservoir</a:t>
            </a:r>
            <a:r>
              <a:rPr b="1" lang="en">
                <a:latin typeface="Bree Serif"/>
                <a:ea typeface="Bree Serif"/>
                <a:cs typeface="Bree Serif"/>
                <a:sym typeface="Bree Serif"/>
              </a:rPr>
              <a:t> </a:t>
            </a:r>
            <a:r>
              <a:rPr b="0" i="0" lang="en" sz="1400" u="none" cap="none" strike="noStrike">
                <a:solidFill>
                  <a:srgbClr val="000000"/>
                </a:solidFill>
                <a:latin typeface="Bree Serif"/>
                <a:ea typeface="Bree Serif"/>
                <a:cs typeface="Bree Serif"/>
                <a:sym typeface="Bree Serif"/>
              </a:rPr>
              <a:t>(high volume &amp; low pressure).</a:t>
            </a:r>
            <a:endParaRPr b="0" i="0" sz="1400" u="none" cap="none" strike="noStrike">
              <a:solidFill>
                <a:srgbClr val="000000"/>
              </a:solidFill>
              <a:latin typeface="Bree Serif"/>
              <a:ea typeface="Bree Serif"/>
              <a:cs typeface="Bree Serif"/>
              <a:sym typeface="Bree Serif"/>
            </a:endParaRPr>
          </a:p>
        </p:txBody>
      </p:sp>
      <p:pic>
        <p:nvPicPr>
          <p:cNvPr id="797" name="Google Shape;797;p62"/>
          <p:cNvPicPr preferRelativeResize="0"/>
          <p:nvPr/>
        </p:nvPicPr>
        <p:blipFill rotWithShape="1">
          <a:blip r:embed="rId3">
            <a:alphaModFix/>
          </a:blip>
          <a:srcRect b="0" l="0" r="0" t="0"/>
          <a:stretch/>
        </p:blipFill>
        <p:spPr>
          <a:xfrm>
            <a:off x="3386925" y="2571750"/>
            <a:ext cx="1400625" cy="944250"/>
          </a:xfrm>
          <a:prstGeom prst="rect">
            <a:avLst/>
          </a:prstGeom>
          <a:noFill/>
          <a:ln>
            <a:noFill/>
          </a:ln>
        </p:spPr>
      </p:pic>
      <p:pic>
        <p:nvPicPr>
          <p:cNvPr id="798" name="Google Shape;798;p62"/>
          <p:cNvPicPr preferRelativeResize="0"/>
          <p:nvPr/>
        </p:nvPicPr>
        <p:blipFill rotWithShape="1">
          <a:blip r:embed="rId4">
            <a:alphaModFix/>
          </a:blip>
          <a:srcRect b="0" l="0" r="0" t="0"/>
          <a:stretch/>
        </p:blipFill>
        <p:spPr>
          <a:xfrm>
            <a:off x="5308516" y="1190370"/>
            <a:ext cx="3396075" cy="2303350"/>
          </a:xfrm>
          <a:prstGeom prst="rect">
            <a:avLst/>
          </a:prstGeom>
          <a:noFill/>
          <a:ln>
            <a:noFill/>
          </a:ln>
        </p:spPr>
      </p:pic>
      <p:pic>
        <p:nvPicPr>
          <p:cNvPr id="799" name="Google Shape;799;p62"/>
          <p:cNvPicPr preferRelativeResize="0"/>
          <p:nvPr/>
        </p:nvPicPr>
        <p:blipFill rotWithShape="1">
          <a:blip r:embed="rId5">
            <a:alphaModFix/>
          </a:blip>
          <a:srcRect b="0" l="0" r="0" t="0"/>
          <a:stretch/>
        </p:blipFill>
        <p:spPr>
          <a:xfrm>
            <a:off x="5308525" y="3493725"/>
            <a:ext cx="3396076" cy="819600"/>
          </a:xfrm>
          <a:prstGeom prst="rect">
            <a:avLst/>
          </a:prstGeom>
          <a:noFill/>
          <a:ln>
            <a:noFill/>
          </a:ln>
        </p:spPr>
      </p:pic>
      <p:sp>
        <p:nvSpPr>
          <p:cNvPr id="800" name="Google Shape;800;p62"/>
          <p:cNvSpPr txBox="1"/>
          <p:nvPr/>
        </p:nvSpPr>
        <p:spPr>
          <a:xfrm>
            <a:off x="8186400" y="68125"/>
            <a:ext cx="9576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C27BA0"/>
                </a:solidFill>
                <a:latin typeface="Bree Serif"/>
                <a:ea typeface="Bree Serif"/>
                <a:cs typeface="Bree Serif"/>
                <a:sym typeface="Bree Serif"/>
              </a:rPr>
              <a:t>“Only in female slide”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4" name="Shape 804"/>
        <p:cNvGrpSpPr/>
        <p:nvPr/>
      </p:nvGrpSpPr>
      <p:grpSpPr>
        <a:xfrm>
          <a:off x="0" y="0"/>
          <a:ext cx="0" cy="0"/>
          <a:chOff x="0" y="0"/>
          <a:chExt cx="0" cy="0"/>
        </a:xfrm>
      </p:grpSpPr>
      <p:sp>
        <p:nvSpPr>
          <p:cNvPr id="805" name="Google Shape;805;p6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ctr">
              <a:lnSpc>
                <a:spcPct val="100000"/>
              </a:lnSpc>
              <a:spcBef>
                <a:spcPts val="0"/>
              </a:spcBef>
              <a:spcAft>
                <a:spcPts val="0"/>
              </a:spcAft>
              <a:buSzPct val="111111"/>
              <a:buNone/>
            </a:pPr>
            <a:r>
              <a:rPr b="1" lang="en">
                <a:solidFill>
                  <a:srgbClr val="E06666"/>
                </a:solidFill>
                <a:latin typeface="Bree Serif"/>
                <a:ea typeface="Bree Serif"/>
                <a:cs typeface="Bree Serif"/>
                <a:sym typeface="Bree Serif"/>
              </a:rPr>
              <a:t>Resistance to Flow in the Cardiovascular System </a:t>
            </a:r>
            <a:endParaRPr b="1">
              <a:solidFill>
                <a:srgbClr val="E06666"/>
              </a:solidFill>
              <a:latin typeface="Bree Serif"/>
              <a:ea typeface="Bree Serif"/>
              <a:cs typeface="Bree Serif"/>
              <a:sym typeface="Bree Serif"/>
            </a:endParaRPr>
          </a:p>
        </p:txBody>
      </p:sp>
      <p:pic>
        <p:nvPicPr>
          <p:cNvPr id="806" name="Google Shape;806;p63"/>
          <p:cNvPicPr preferRelativeResize="0"/>
          <p:nvPr/>
        </p:nvPicPr>
        <p:blipFill rotWithShape="1">
          <a:blip r:embed="rId3">
            <a:alphaModFix/>
          </a:blip>
          <a:srcRect b="0" l="0" r="0" t="0"/>
          <a:stretch/>
        </p:blipFill>
        <p:spPr>
          <a:xfrm>
            <a:off x="3244098" y="1263417"/>
            <a:ext cx="2305081" cy="572700"/>
          </a:xfrm>
          <a:prstGeom prst="rect">
            <a:avLst/>
          </a:prstGeom>
          <a:noFill/>
          <a:ln>
            <a:noFill/>
          </a:ln>
        </p:spPr>
      </p:pic>
      <p:pic>
        <p:nvPicPr>
          <p:cNvPr id="807" name="Google Shape;807;p63"/>
          <p:cNvPicPr preferRelativeResize="0"/>
          <p:nvPr/>
        </p:nvPicPr>
        <p:blipFill rotWithShape="1">
          <a:blip r:embed="rId4">
            <a:alphaModFix/>
          </a:blip>
          <a:srcRect b="0" l="0" r="0" t="0"/>
          <a:stretch/>
        </p:blipFill>
        <p:spPr>
          <a:xfrm>
            <a:off x="582239" y="1934225"/>
            <a:ext cx="2991852" cy="2655800"/>
          </a:xfrm>
          <a:prstGeom prst="rect">
            <a:avLst/>
          </a:prstGeom>
          <a:noFill/>
          <a:ln>
            <a:noFill/>
          </a:ln>
        </p:spPr>
      </p:pic>
      <p:pic>
        <p:nvPicPr>
          <p:cNvPr id="808" name="Google Shape;808;p63"/>
          <p:cNvPicPr preferRelativeResize="0"/>
          <p:nvPr/>
        </p:nvPicPr>
        <p:blipFill rotWithShape="1">
          <a:blip r:embed="rId5">
            <a:alphaModFix/>
          </a:blip>
          <a:srcRect b="0" l="0" r="0" t="0"/>
          <a:stretch/>
        </p:blipFill>
        <p:spPr>
          <a:xfrm>
            <a:off x="5046575" y="1863225"/>
            <a:ext cx="3215314" cy="2655799"/>
          </a:xfrm>
          <a:prstGeom prst="rect">
            <a:avLst/>
          </a:prstGeom>
          <a:noFill/>
          <a:ln>
            <a:noFill/>
          </a:ln>
        </p:spPr>
      </p:pic>
      <p:sp>
        <p:nvSpPr>
          <p:cNvPr id="809" name="Google Shape;809;p63"/>
          <p:cNvSpPr txBox="1"/>
          <p:nvPr/>
        </p:nvSpPr>
        <p:spPr>
          <a:xfrm>
            <a:off x="3244100" y="4519025"/>
            <a:ext cx="2180100" cy="554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93C47D"/>
                </a:solidFill>
                <a:latin typeface="Bree Serif"/>
                <a:ea typeface="Bree Serif"/>
                <a:cs typeface="Bree Serif"/>
                <a:sym typeface="Bree Serif"/>
              </a:rPr>
              <a:t>R= resistance</a:t>
            </a:r>
            <a:endParaRPr b="0" i="0" sz="1200" u="none" cap="none" strike="noStrike">
              <a:solidFill>
                <a:srgbClr val="93C47D"/>
              </a:solidFill>
              <a:latin typeface="Bree Serif"/>
              <a:ea typeface="Bree Serif"/>
              <a:cs typeface="Bree Serif"/>
              <a:sym typeface="Bree Serif"/>
            </a:endParaRPr>
          </a:p>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93C47D"/>
                </a:solidFill>
                <a:latin typeface="Bree Serif"/>
                <a:ea typeface="Bree Serif"/>
                <a:cs typeface="Bree Serif"/>
                <a:sym typeface="Bree Serif"/>
              </a:rPr>
              <a:t>R total= Total resistance </a:t>
            </a:r>
            <a:endParaRPr b="0" i="0" sz="1200" u="none" cap="none" strike="noStrike">
              <a:solidFill>
                <a:srgbClr val="93C47D"/>
              </a:solidFill>
              <a:latin typeface="Bree Serif"/>
              <a:ea typeface="Bree Serif"/>
              <a:cs typeface="Bree Serif"/>
              <a:sym typeface="Bree Serif"/>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3" name="Shape 813"/>
        <p:cNvGrpSpPr/>
        <p:nvPr/>
      </p:nvGrpSpPr>
      <p:grpSpPr>
        <a:xfrm>
          <a:off x="0" y="0"/>
          <a:ext cx="0" cy="0"/>
          <a:chOff x="0" y="0"/>
          <a:chExt cx="0" cy="0"/>
        </a:xfrm>
      </p:grpSpPr>
      <p:sp>
        <p:nvSpPr>
          <p:cNvPr id="814" name="Google Shape;814;p64"/>
          <p:cNvSpPr txBox="1"/>
          <p:nvPr>
            <p:ph type="title"/>
          </p:nvPr>
        </p:nvSpPr>
        <p:spPr>
          <a:xfrm>
            <a:off x="150375" y="243375"/>
            <a:ext cx="8520600" cy="841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990"/>
              <a:buNone/>
            </a:pPr>
            <a:r>
              <a:rPr b="1" lang="en" sz="2500">
                <a:solidFill>
                  <a:srgbClr val="E06666"/>
                </a:solidFill>
                <a:latin typeface="Bree Serif"/>
                <a:ea typeface="Bree Serif"/>
                <a:cs typeface="Bree Serif"/>
                <a:sym typeface="Bree Serif"/>
              </a:rPr>
              <a:t>Total Peripheral Resistance (TPR):</a:t>
            </a:r>
            <a:endParaRPr b="1" sz="2500">
              <a:solidFill>
                <a:srgbClr val="E06666"/>
              </a:solidFill>
              <a:latin typeface="Bree Serif"/>
              <a:ea typeface="Bree Serif"/>
              <a:cs typeface="Bree Serif"/>
              <a:sym typeface="Bree Serif"/>
            </a:endParaRPr>
          </a:p>
          <a:p>
            <a:pPr indent="0" lvl="0" marL="0" rtl="0" algn="l">
              <a:lnSpc>
                <a:spcPct val="100000"/>
              </a:lnSpc>
              <a:spcBef>
                <a:spcPts val="0"/>
              </a:spcBef>
              <a:spcAft>
                <a:spcPts val="0"/>
              </a:spcAft>
              <a:buSzPts val="990"/>
              <a:buNone/>
            </a:pPr>
            <a:r>
              <a:t/>
            </a:r>
            <a:endParaRPr b="1" sz="2720">
              <a:solidFill>
                <a:srgbClr val="000000"/>
              </a:solidFill>
              <a:latin typeface="Bree Serif"/>
              <a:ea typeface="Bree Serif"/>
              <a:cs typeface="Bree Serif"/>
              <a:sym typeface="Bree Serif"/>
            </a:endParaRPr>
          </a:p>
        </p:txBody>
      </p:sp>
      <p:sp>
        <p:nvSpPr>
          <p:cNvPr id="815" name="Google Shape;815;p64"/>
          <p:cNvSpPr txBox="1"/>
          <p:nvPr/>
        </p:nvSpPr>
        <p:spPr>
          <a:xfrm>
            <a:off x="150370" y="900276"/>
            <a:ext cx="8520600" cy="908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i="0" lang="en" sz="1600" u="sng" cap="none" strike="noStrike">
                <a:solidFill>
                  <a:srgbClr val="C27BA0"/>
                </a:solidFill>
                <a:latin typeface="Bree Serif"/>
                <a:ea typeface="Bree Serif"/>
                <a:cs typeface="Bree Serif"/>
                <a:sym typeface="Bree Serif"/>
              </a:rPr>
              <a:t>Total Peripheral Resistance (TPR)</a:t>
            </a:r>
            <a:r>
              <a:rPr b="0" i="0" lang="en" sz="1600" u="sng" cap="none" strike="noStrike">
                <a:solidFill>
                  <a:srgbClr val="C27BA0"/>
                </a:solidFill>
                <a:latin typeface="Bree Serif"/>
                <a:ea typeface="Bree Serif"/>
                <a:cs typeface="Bree Serif"/>
                <a:sym typeface="Bree Serif"/>
              </a:rPr>
              <a:t> is higher in the </a:t>
            </a:r>
            <a:r>
              <a:rPr b="1" i="0" lang="en" sz="1600" u="sng" cap="none" strike="noStrike">
                <a:solidFill>
                  <a:srgbClr val="C27BA0"/>
                </a:solidFill>
                <a:latin typeface="Bree Serif"/>
                <a:ea typeface="Bree Serif"/>
                <a:cs typeface="Bree Serif"/>
                <a:sym typeface="Bree Serif"/>
              </a:rPr>
              <a:t>systemic circulation</a:t>
            </a:r>
            <a:r>
              <a:rPr b="0" i="0" lang="en" sz="1600" u="sng" cap="none" strike="noStrike">
                <a:solidFill>
                  <a:srgbClr val="C27BA0"/>
                </a:solidFill>
                <a:latin typeface="Bree Serif"/>
                <a:ea typeface="Bree Serif"/>
                <a:cs typeface="Bree Serif"/>
                <a:sym typeface="Bree Serif"/>
              </a:rPr>
              <a:t> than</a:t>
            </a:r>
            <a:endParaRPr b="0" i="0" sz="1600" u="sng" cap="none" strike="noStrike">
              <a:solidFill>
                <a:srgbClr val="C27BA0"/>
              </a:solidFill>
              <a:latin typeface="Bree Serif"/>
              <a:ea typeface="Bree Serif"/>
              <a:cs typeface="Bree Serif"/>
              <a:sym typeface="Bree Serif"/>
            </a:endParaRPr>
          </a:p>
          <a:p>
            <a:pPr indent="0" lvl="0" marL="0" marR="0" rtl="0" algn="ctr">
              <a:lnSpc>
                <a:spcPct val="100000"/>
              </a:lnSpc>
              <a:spcBef>
                <a:spcPts val="0"/>
              </a:spcBef>
              <a:spcAft>
                <a:spcPts val="0"/>
              </a:spcAft>
              <a:buClr>
                <a:srgbClr val="000000"/>
              </a:buClr>
              <a:buSzPts val="1600"/>
              <a:buFont typeface="Arial"/>
              <a:buNone/>
            </a:pPr>
            <a:r>
              <a:rPr b="0" i="0" lang="en" sz="1600" u="sng" cap="none" strike="noStrike">
                <a:solidFill>
                  <a:srgbClr val="C27BA0"/>
                </a:solidFill>
                <a:latin typeface="Bree Serif"/>
                <a:ea typeface="Bree Serif"/>
                <a:cs typeface="Bree Serif"/>
                <a:sym typeface="Bree Serif"/>
              </a:rPr>
              <a:t> the </a:t>
            </a:r>
            <a:r>
              <a:rPr b="1" i="0" lang="en" sz="1600" u="sng" cap="none" strike="noStrike">
                <a:solidFill>
                  <a:srgbClr val="C27BA0"/>
                </a:solidFill>
                <a:latin typeface="Bree Serif"/>
                <a:ea typeface="Bree Serif"/>
                <a:cs typeface="Bree Serif"/>
                <a:sym typeface="Bree Serif"/>
              </a:rPr>
              <a:t>pulmonary circulation.</a:t>
            </a:r>
            <a:endParaRPr b="1" i="0" sz="1600" u="sng" cap="none" strike="noStrike">
              <a:solidFill>
                <a:srgbClr val="C27BA0"/>
              </a:solidFill>
              <a:latin typeface="Bree Serif"/>
              <a:ea typeface="Bree Serif"/>
              <a:cs typeface="Bree Serif"/>
              <a:sym typeface="Bree Serif"/>
            </a:endParaRPr>
          </a:p>
          <a:p>
            <a:pPr indent="0" lvl="0" marL="0" marR="0" rtl="0" algn="ctr">
              <a:lnSpc>
                <a:spcPct val="100000"/>
              </a:lnSpc>
              <a:spcBef>
                <a:spcPts val="0"/>
              </a:spcBef>
              <a:spcAft>
                <a:spcPts val="0"/>
              </a:spcAft>
              <a:buClr>
                <a:srgbClr val="000000"/>
              </a:buClr>
              <a:buSzPts val="1500"/>
              <a:buFont typeface="Arial"/>
              <a:buNone/>
            </a:pPr>
            <a:r>
              <a:rPr b="0" i="0" lang="en" sz="1500" u="none" cap="none" strike="noStrike">
                <a:solidFill>
                  <a:srgbClr val="C27BA0"/>
                </a:solidFill>
                <a:latin typeface="Bree Serif"/>
                <a:ea typeface="Bree Serif"/>
                <a:cs typeface="Bree Serif"/>
                <a:sym typeface="Bree Serif"/>
              </a:rPr>
              <a:t>  </a:t>
            </a:r>
            <a:endParaRPr b="0" i="0" sz="1500" u="none" cap="none" strike="noStrike">
              <a:solidFill>
                <a:srgbClr val="C27BA0"/>
              </a:solidFill>
              <a:latin typeface="Bree Serif"/>
              <a:ea typeface="Bree Serif"/>
              <a:cs typeface="Bree Serif"/>
              <a:sym typeface="Bree Serif"/>
            </a:endParaRPr>
          </a:p>
        </p:txBody>
      </p:sp>
      <p:sp>
        <p:nvSpPr>
          <p:cNvPr id="816" name="Google Shape;816;p64"/>
          <p:cNvSpPr txBox="1"/>
          <p:nvPr/>
        </p:nvSpPr>
        <p:spPr>
          <a:xfrm>
            <a:off x="705066" y="1947665"/>
            <a:ext cx="3000000" cy="431100"/>
          </a:xfrm>
          <a:prstGeom prst="rect">
            <a:avLst/>
          </a:prstGeom>
          <a:noFill/>
          <a:ln>
            <a:noFill/>
          </a:ln>
        </p:spPr>
        <p:txBody>
          <a:bodyPr anchorCtr="0" anchor="t" bIns="91425" lIns="91425" spcFirstLastPara="1" rIns="91425" wrap="square" tIns="91425">
            <a:spAutoFit/>
          </a:bodyPr>
          <a:lstStyle/>
          <a:p>
            <a:pPr indent="0" lvl="0" marL="457200" marR="0" rtl="0" algn="l">
              <a:lnSpc>
                <a:spcPct val="100000"/>
              </a:lnSpc>
              <a:spcBef>
                <a:spcPts val="0"/>
              </a:spcBef>
              <a:spcAft>
                <a:spcPts val="0"/>
              </a:spcAft>
              <a:buClr>
                <a:srgbClr val="000000"/>
              </a:buClr>
              <a:buSzPts val="1600"/>
              <a:buFont typeface="Arial"/>
              <a:buNone/>
            </a:pPr>
            <a:r>
              <a:rPr b="1" i="0" lang="en" sz="1600" u="none" cap="none" strike="noStrike">
                <a:solidFill>
                  <a:srgbClr val="000000"/>
                </a:solidFill>
                <a:highlight>
                  <a:srgbClr val="F1E0E0"/>
                </a:highlight>
                <a:latin typeface="Bree Serif"/>
                <a:ea typeface="Bree Serif"/>
                <a:cs typeface="Bree Serif"/>
                <a:sym typeface="Bree Serif"/>
              </a:rPr>
              <a:t>Systemic Circulation</a:t>
            </a:r>
            <a:endParaRPr b="1" i="0" sz="1600" u="none" cap="none" strike="noStrike">
              <a:solidFill>
                <a:srgbClr val="000000"/>
              </a:solidFill>
              <a:highlight>
                <a:srgbClr val="F1E0E0"/>
              </a:highlight>
              <a:latin typeface="Bree Serif"/>
              <a:ea typeface="Bree Serif"/>
              <a:cs typeface="Bree Serif"/>
              <a:sym typeface="Bree Serif"/>
            </a:endParaRPr>
          </a:p>
        </p:txBody>
      </p:sp>
      <p:sp>
        <p:nvSpPr>
          <p:cNvPr id="817" name="Google Shape;817;p64"/>
          <p:cNvSpPr txBox="1"/>
          <p:nvPr/>
        </p:nvSpPr>
        <p:spPr>
          <a:xfrm>
            <a:off x="1109375" y="2571750"/>
            <a:ext cx="3000000" cy="396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8" name="Google Shape;818;p64"/>
          <p:cNvSpPr txBox="1"/>
          <p:nvPr/>
        </p:nvSpPr>
        <p:spPr>
          <a:xfrm>
            <a:off x="4974507" y="1947650"/>
            <a:ext cx="3000000" cy="431100"/>
          </a:xfrm>
          <a:prstGeom prst="rect">
            <a:avLst/>
          </a:prstGeom>
          <a:noFill/>
          <a:ln>
            <a:noFill/>
          </a:ln>
        </p:spPr>
        <p:txBody>
          <a:bodyPr anchorCtr="0" anchor="t" bIns="91425" lIns="91425" spcFirstLastPara="1" rIns="91425" wrap="square" tIns="91425">
            <a:spAutoFit/>
          </a:bodyPr>
          <a:lstStyle/>
          <a:p>
            <a:pPr indent="0" lvl="0" marL="457200" marR="0" rtl="0" algn="l">
              <a:lnSpc>
                <a:spcPct val="100000"/>
              </a:lnSpc>
              <a:spcBef>
                <a:spcPts val="0"/>
              </a:spcBef>
              <a:spcAft>
                <a:spcPts val="0"/>
              </a:spcAft>
              <a:buClr>
                <a:srgbClr val="000000"/>
              </a:buClr>
              <a:buSzPts val="1600"/>
              <a:buFont typeface="Arial"/>
              <a:buNone/>
            </a:pPr>
            <a:r>
              <a:rPr b="1" i="0" lang="en" sz="1600" u="none" cap="none" strike="noStrike">
                <a:solidFill>
                  <a:srgbClr val="000000"/>
                </a:solidFill>
                <a:highlight>
                  <a:srgbClr val="F1E0E0"/>
                </a:highlight>
                <a:latin typeface="Bree Serif"/>
                <a:ea typeface="Bree Serif"/>
                <a:cs typeface="Bree Serif"/>
                <a:sym typeface="Bree Serif"/>
              </a:rPr>
              <a:t>Pulmonary Circulation </a:t>
            </a:r>
            <a:endParaRPr b="1" i="0" sz="1600" u="none" cap="none" strike="noStrike">
              <a:solidFill>
                <a:srgbClr val="000000"/>
              </a:solidFill>
              <a:highlight>
                <a:srgbClr val="F1E0E0"/>
              </a:highlight>
              <a:latin typeface="Bree Serif"/>
              <a:ea typeface="Bree Serif"/>
              <a:cs typeface="Bree Serif"/>
              <a:sym typeface="Bree Serif"/>
            </a:endParaRPr>
          </a:p>
        </p:txBody>
      </p:sp>
      <p:pic>
        <p:nvPicPr>
          <p:cNvPr id="819" name="Google Shape;819;p64"/>
          <p:cNvPicPr preferRelativeResize="0"/>
          <p:nvPr/>
        </p:nvPicPr>
        <p:blipFill rotWithShape="1">
          <a:blip r:embed="rId3">
            <a:alphaModFix/>
          </a:blip>
          <a:srcRect b="0" l="0" r="0" t="0"/>
          <a:stretch/>
        </p:blipFill>
        <p:spPr>
          <a:xfrm>
            <a:off x="705075" y="2462974"/>
            <a:ext cx="3125351" cy="1579550"/>
          </a:xfrm>
          <a:prstGeom prst="rect">
            <a:avLst/>
          </a:prstGeom>
          <a:noFill/>
          <a:ln>
            <a:noFill/>
          </a:ln>
        </p:spPr>
      </p:pic>
      <p:pic>
        <p:nvPicPr>
          <p:cNvPr id="820" name="Google Shape;820;p64"/>
          <p:cNvPicPr preferRelativeResize="0"/>
          <p:nvPr/>
        </p:nvPicPr>
        <p:blipFill rotWithShape="1">
          <a:blip r:embed="rId4">
            <a:alphaModFix/>
          </a:blip>
          <a:srcRect b="0" l="0" r="0" t="0"/>
          <a:stretch/>
        </p:blipFill>
        <p:spPr>
          <a:xfrm>
            <a:off x="5118284" y="2382350"/>
            <a:ext cx="3309674" cy="1579550"/>
          </a:xfrm>
          <a:prstGeom prst="rect">
            <a:avLst/>
          </a:prstGeom>
          <a:noFill/>
          <a:ln>
            <a:noFill/>
          </a:ln>
        </p:spPr>
      </p:pic>
      <p:sp>
        <p:nvSpPr>
          <p:cNvPr id="821" name="Google Shape;821;p64"/>
          <p:cNvSpPr txBox="1"/>
          <p:nvPr/>
        </p:nvSpPr>
        <p:spPr>
          <a:xfrm>
            <a:off x="387425" y="4316150"/>
            <a:ext cx="7904700" cy="954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434343"/>
                </a:solidFill>
                <a:latin typeface="Bree Serif"/>
                <a:ea typeface="Bree Serif"/>
                <a:cs typeface="Bree Serif"/>
                <a:sym typeface="Bree Serif"/>
              </a:rPr>
              <a:t>*TPR= Total Peripheral Resistance; PulR= Pulmonary Resistance; RAP= Right Atrial Pressure; LAP= Left Atrial Pressure; PRU= Peripheral Resistance 31</a:t>
            </a:r>
            <a:endParaRPr b="0" i="0" sz="1200" u="none" cap="none" strike="noStrike">
              <a:solidFill>
                <a:srgbClr val="434343"/>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434343"/>
                </a:solidFill>
                <a:latin typeface="Bree Serif"/>
                <a:ea typeface="Bree Serif"/>
                <a:cs typeface="Bree Serif"/>
                <a:sym typeface="Bree Serif"/>
              </a:rPr>
              <a:t>Units.</a:t>
            </a:r>
            <a:endParaRPr b="0" i="0" sz="1200" u="none" cap="none" strike="noStrike">
              <a:solidFill>
                <a:srgbClr val="434343"/>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434343"/>
                </a:solidFill>
                <a:latin typeface="Arial"/>
                <a:ea typeface="Arial"/>
                <a:cs typeface="Arial"/>
                <a:sym typeface="Arial"/>
              </a:rPr>
              <a:t> </a:t>
            </a:r>
            <a:endParaRPr b="0" i="0" sz="1400" u="none" cap="none" strike="noStrike">
              <a:solidFill>
                <a:srgbClr val="434343"/>
              </a:solidFill>
              <a:latin typeface="Arial"/>
              <a:ea typeface="Arial"/>
              <a:cs typeface="Arial"/>
              <a:sym typeface="Arial"/>
            </a:endParaRPr>
          </a:p>
        </p:txBody>
      </p:sp>
      <p:pic>
        <p:nvPicPr>
          <p:cNvPr id="822" name="Google Shape;822;p64"/>
          <p:cNvPicPr preferRelativeResize="0"/>
          <p:nvPr/>
        </p:nvPicPr>
        <p:blipFill rotWithShape="1">
          <a:blip r:embed="rId5">
            <a:alphaModFix/>
          </a:blip>
          <a:srcRect b="15097" l="5561" r="8082" t="13036"/>
          <a:stretch/>
        </p:blipFill>
        <p:spPr>
          <a:xfrm>
            <a:off x="3782161" y="1647100"/>
            <a:ext cx="1115250" cy="73526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29"/>
          <p:cNvSpPr txBox="1"/>
          <p:nvPr>
            <p:ph type="title"/>
          </p:nvPr>
        </p:nvSpPr>
        <p:spPr>
          <a:xfrm>
            <a:off x="2225692" y="174008"/>
            <a:ext cx="3924000" cy="749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b="1" lang="en" sz="2500">
                <a:solidFill>
                  <a:srgbClr val="D05C5C"/>
                </a:solidFill>
                <a:latin typeface="Bree Serif"/>
                <a:ea typeface="Bree Serif"/>
                <a:cs typeface="Bree Serif"/>
                <a:sym typeface="Bree Serif"/>
              </a:rPr>
              <a:t>The Vascular System</a:t>
            </a:r>
            <a:endParaRPr b="1" sz="2500">
              <a:solidFill>
                <a:srgbClr val="D05C5C"/>
              </a:solidFill>
              <a:latin typeface="Bree Serif"/>
              <a:ea typeface="Bree Serif"/>
              <a:cs typeface="Bree Serif"/>
              <a:sym typeface="Bree Serif"/>
            </a:endParaRPr>
          </a:p>
          <a:p>
            <a:pPr indent="0" lvl="0" marL="0" rtl="0" algn="l">
              <a:lnSpc>
                <a:spcPct val="100000"/>
              </a:lnSpc>
              <a:spcBef>
                <a:spcPts val="0"/>
              </a:spcBef>
              <a:spcAft>
                <a:spcPts val="0"/>
              </a:spcAft>
              <a:buSzPts val="990"/>
              <a:buNone/>
            </a:pPr>
            <a:r>
              <a:t/>
            </a:r>
            <a:endParaRPr b="1" sz="1400">
              <a:solidFill>
                <a:srgbClr val="D05C5C"/>
              </a:solidFill>
              <a:latin typeface="Bree Serif"/>
              <a:ea typeface="Bree Serif"/>
              <a:cs typeface="Bree Serif"/>
              <a:sym typeface="Bree Serif"/>
            </a:endParaRPr>
          </a:p>
          <a:p>
            <a:pPr indent="0" lvl="0" marL="0" rtl="0" algn="l">
              <a:lnSpc>
                <a:spcPct val="100000"/>
              </a:lnSpc>
              <a:spcBef>
                <a:spcPts val="0"/>
              </a:spcBef>
              <a:spcAft>
                <a:spcPts val="0"/>
              </a:spcAft>
              <a:buSzPts val="990"/>
              <a:buNone/>
            </a:pPr>
            <a:r>
              <a:t/>
            </a:r>
            <a:endParaRPr b="1" sz="2500">
              <a:solidFill>
                <a:srgbClr val="D05C5C"/>
              </a:solidFill>
              <a:latin typeface="Bree Serif"/>
              <a:ea typeface="Bree Serif"/>
              <a:cs typeface="Bree Serif"/>
              <a:sym typeface="Bree Serif"/>
            </a:endParaRPr>
          </a:p>
          <a:p>
            <a:pPr indent="0" lvl="0" marL="0" rtl="0" algn="ctr">
              <a:lnSpc>
                <a:spcPct val="100000"/>
              </a:lnSpc>
              <a:spcBef>
                <a:spcPts val="0"/>
              </a:spcBef>
              <a:spcAft>
                <a:spcPts val="0"/>
              </a:spcAft>
              <a:buSzPts val="990"/>
              <a:buNone/>
            </a:pPr>
            <a:r>
              <a:t/>
            </a:r>
            <a:endParaRPr b="1" sz="1100">
              <a:solidFill>
                <a:srgbClr val="D05C5C"/>
              </a:solidFill>
              <a:latin typeface="Bree Serif"/>
              <a:ea typeface="Bree Serif"/>
              <a:cs typeface="Bree Serif"/>
              <a:sym typeface="Bree Serif"/>
            </a:endParaRPr>
          </a:p>
          <a:p>
            <a:pPr indent="0" lvl="0" marL="0" rtl="0" algn="l">
              <a:lnSpc>
                <a:spcPct val="100000"/>
              </a:lnSpc>
              <a:spcBef>
                <a:spcPts val="0"/>
              </a:spcBef>
              <a:spcAft>
                <a:spcPts val="0"/>
              </a:spcAft>
              <a:buSzPts val="990"/>
              <a:buNone/>
            </a:pPr>
            <a:r>
              <a:t/>
            </a:r>
            <a:endParaRPr b="1" sz="2720">
              <a:solidFill>
                <a:srgbClr val="D05C5C"/>
              </a:solidFill>
              <a:latin typeface="Bree Serif"/>
              <a:ea typeface="Bree Serif"/>
              <a:cs typeface="Bree Serif"/>
              <a:sym typeface="Bree Serif"/>
            </a:endParaRPr>
          </a:p>
          <a:p>
            <a:pPr indent="0" lvl="0" marL="0" rtl="0" algn="l">
              <a:lnSpc>
                <a:spcPct val="100000"/>
              </a:lnSpc>
              <a:spcBef>
                <a:spcPts val="0"/>
              </a:spcBef>
              <a:spcAft>
                <a:spcPts val="0"/>
              </a:spcAft>
              <a:buSzPts val="990"/>
              <a:buNone/>
            </a:pPr>
            <a:r>
              <a:t/>
            </a:r>
            <a:endParaRPr b="1" sz="2720">
              <a:solidFill>
                <a:srgbClr val="D05C5C"/>
              </a:solidFill>
              <a:latin typeface="Bree Serif"/>
              <a:ea typeface="Bree Serif"/>
              <a:cs typeface="Bree Serif"/>
              <a:sym typeface="Bree Serif"/>
            </a:endParaRPr>
          </a:p>
        </p:txBody>
      </p:sp>
      <p:sp>
        <p:nvSpPr>
          <p:cNvPr id="371" name="Google Shape;371;p29"/>
          <p:cNvSpPr txBox="1"/>
          <p:nvPr/>
        </p:nvSpPr>
        <p:spPr>
          <a:xfrm>
            <a:off x="217600" y="990075"/>
            <a:ext cx="7962900" cy="1877700"/>
          </a:xfrm>
          <a:prstGeom prst="rect">
            <a:avLst/>
          </a:prstGeom>
          <a:noFill/>
          <a:ln>
            <a:noFill/>
          </a:ln>
        </p:spPr>
        <p:txBody>
          <a:bodyPr anchorCtr="0" anchor="ctr" bIns="91425" lIns="91425" spcFirstLastPara="1" rIns="91425" wrap="square" tIns="91425">
            <a:noAutofit/>
          </a:bodyPr>
          <a:lstStyle/>
          <a:p>
            <a:pPr indent="-317500" lvl="0" marL="457200" marR="0" rtl="0" algn="l">
              <a:lnSpc>
                <a:spcPct val="100000"/>
              </a:lnSpc>
              <a:spcBef>
                <a:spcPts val="0"/>
              </a:spcBef>
              <a:spcAft>
                <a:spcPts val="0"/>
              </a:spcAft>
              <a:buClr>
                <a:srgbClr val="000000"/>
              </a:buClr>
              <a:buSzPts val="1400"/>
              <a:buFont typeface="Bree Serif"/>
              <a:buChar char="●"/>
            </a:pPr>
            <a:r>
              <a:rPr b="0" i="0" lang="en" sz="1400" u="none" cap="none" strike="noStrike">
                <a:solidFill>
                  <a:srgbClr val="000000"/>
                </a:solidFill>
                <a:latin typeface="Bree Serif"/>
                <a:ea typeface="Bree Serif"/>
                <a:cs typeface="Bree Serif"/>
                <a:sym typeface="Bree Serif"/>
              </a:rPr>
              <a:t>Consists of tube of vessels that blood flows through.</a:t>
            </a:r>
            <a:endParaRPr b="0" i="0" sz="1400" u="none" cap="none" strike="noStrike">
              <a:solidFill>
                <a:srgbClr val="000000"/>
              </a:solidFill>
              <a:latin typeface="Bree Serif"/>
              <a:ea typeface="Bree Serif"/>
              <a:cs typeface="Bree Serif"/>
              <a:sym typeface="Bree Serif"/>
            </a:endParaRPr>
          </a:p>
          <a:p>
            <a:pPr indent="-317500" lvl="0" marL="457200" marR="0" rtl="0" algn="l">
              <a:lnSpc>
                <a:spcPct val="100000"/>
              </a:lnSpc>
              <a:spcBef>
                <a:spcPts val="0"/>
              </a:spcBef>
              <a:spcAft>
                <a:spcPts val="0"/>
              </a:spcAft>
              <a:buClr>
                <a:srgbClr val="000000"/>
              </a:buClr>
              <a:buSzPts val="1400"/>
              <a:buFont typeface="Bree Serif"/>
              <a:buChar char="●"/>
            </a:pPr>
            <a:r>
              <a:rPr b="0" i="0" lang="en" sz="1400" u="none" cap="none" strike="noStrike">
                <a:solidFill>
                  <a:srgbClr val="000000"/>
                </a:solidFill>
                <a:latin typeface="Bree Serif"/>
                <a:ea typeface="Bree Serif"/>
                <a:cs typeface="Bree Serif"/>
                <a:sym typeface="Bree Serif"/>
              </a:rPr>
              <a:t>These Vessels are arteries &amp; veins.</a:t>
            </a:r>
            <a:endParaRPr b="0" i="0" sz="1400" u="none" cap="none" strike="noStrike">
              <a:solidFill>
                <a:srgbClr val="000000"/>
              </a:solidFill>
              <a:latin typeface="Bree Serif"/>
              <a:ea typeface="Bree Serif"/>
              <a:cs typeface="Bree Serif"/>
              <a:sym typeface="Bree Serif"/>
            </a:endParaRPr>
          </a:p>
          <a:p>
            <a:pPr indent="-317500" lvl="0" marL="457200" marR="0" rtl="0" algn="l">
              <a:lnSpc>
                <a:spcPct val="100000"/>
              </a:lnSpc>
              <a:spcBef>
                <a:spcPts val="0"/>
              </a:spcBef>
              <a:spcAft>
                <a:spcPts val="0"/>
              </a:spcAft>
              <a:buClr>
                <a:srgbClr val="000000"/>
              </a:buClr>
              <a:buSzPts val="1400"/>
              <a:buFont typeface="Bree Serif"/>
              <a:buChar char="●"/>
            </a:pPr>
            <a:r>
              <a:rPr b="1" i="0" lang="en" sz="1400" u="none" cap="none" strike="noStrike">
                <a:solidFill>
                  <a:srgbClr val="FF0000"/>
                </a:solidFill>
                <a:latin typeface="Bree Serif"/>
                <a:ea typeface="Bree Serif"/>
                <a:cs typeface="Bree Serif"/>
                <a:sym typeface="Bree Serif"/>
              </a:rPr>
              <a:t>Arteries</a:t>
            </a:r>
            <a:r>
              <a:rPr b="0" i="0" lang="en" sz="1400" u="none" cap="none" strike="noStrike">
                <a:solidFill>
                  <a:srgbClr val="FF0000"/>
                </a:solidFill>
                <a:latin typeface="Bree Serif"/>
                <a:ea typeface="Bree Serif"/>
                <a:cs typeface="Bree Serif"/>
                <a:sym typeface="Bree Serif"/>
              </a:rPr>
              <a:t> </a:t>
            </a:r>
            <a:r>
              <a:rPr b="0" i="0" lang="en" sz="1400" u="none" cap="none" strike="noStrike">
                <a:solidFill>
                  <a:srgbClr val="000000"/>
                </a:solidFill>
                <a:latin typeface="Bree Serif"/>
                <a:ea typeface="Bree Serif"/>
                <a:cs typeface="Bree Serif"/>
                <a:sym typeface="Bree Serif"/>
              </a:rPr>
              <a:t>carry blood away from the heart.</a:t>
            </a:r>
            <a:endParaRPr b="0" i="0" sz="1400" u="none" cap="none" strike="noStrike">
              <a:solidFill>
                <a:srgbClr val="000000"/>
              </a:solidFill>
              <a:latin typeface="Bree Serif"/>
              <a:ea typeface="Bree Serif"/>
              <a:cs typeface="Bree Serif"/>
              <a:sym typeface="Bree Serif"/>
            </a:endParaRPr>
          </a:p>
          <a:p>
            <a:pPr indent="-304800" lvl="1" marL="914400" marR="0" rtl="0" algn="l">
              <a:lnSpc>
                <a:spcPct val="100000"/>
              </a:lnSpc>
              <a:spcBef>
                <a:spcPts val="0"/>
              </a:spcBef>
              <a:spcAft>
                <a:spcPts val="0"/>
              </a:spcAft>
              <a:buClr>
                <a:srgbClr val="000000"/>
              </a:buClr>
              <a:buSzPts val="1200"/>
              <a:buFont typeface="Bree Serif"/>
              <a:buChar char="○"/>
            </a:pPr>
            <a:r>
              <a:rPr b="0" i="0" lang="en" sz="1200" u="none" cap="none" strike="noStrike">
                <a:solidFill>
                  <a:schemeClr val="dk1"/>
                </a:solidFill>
                <a:latin typeface="Bree Serif"/>
                <a:ea typeface="Bree Serif"/>
                <a:cs typeface="Bree Serif"/>
                <a:sym typeface="Bree Serif"/>
              </a:rPr>
              <a:t>The largest artery is the aorta.</a:t>
            </a:r>
            <a:endParaRPr b="0" i="0" sz="1200" u="none" cap="none" strike="noStrike">
              <a:solidFill>
                <a:schemeClr val="dk1"/>
              </a:solidFill>
              <a:latin typeface="Bree Serif"/>
              <a:ea typeface="Bree Serif"/>
              <a:cs typeface="Bree Serif"/>
              <a:sym typeface="Bree Serif"/>
            </a:endParaRPr>
          </a:p>
          <a:p>
            <a:pPr indent="-304800" lvl="1" marL="914400" marR="0" rtl="0" algn="l">
              <a:lnSpc>
                <a:spcPct val="100000"/>
              </a:lnSpc>
              <a:spcBef>
                <a:spcPts val="0"/>
              </a:spcBef>
              <a:spcAft>
                <a:spcPts val="0"/>
              </a:spcAft>
              <a:buClr>
                <a:srgbClr val="000000"/>
              </a:buClr>
              <a:buSzPts val="1200"/>
              <a:buFont typeface="Bree Serif"/>
              <a:buChar char="○"/>
            </a:pPr>
            <a:r>
              <a:rPr b="0" i="0" lang="en" sz="1200" u="none" cap="none" strike="noStrike">
                <a:solidFill>
                  <a:srgbClr val="000000"/>
                </a:solidFill>
                <a:latin typeface="Bree Serif"/>
                <a:ea typeface="Bree Serif"/>
                <a:cs typeface="Bree Serif"/>
                <a:sym typeface="Bree Serif"/>
              </a:rPr>
              <a:t>Arteries are thicker to be able to handle the higher pressure of blood moving through them.</a:t>
            </a:r>
            <a:endParaRPr b="0" i="0" sz="1200" u="none" cap="none" strike="noStrike">
              <a:solidFill>
                <a:srgbClr val="000000"/>
              </a:solidFill>
              <a:latin typeface="Bree Serif"/>
              <a:ea typeface="Bree Serif"/>
              <a:cs typeface="Bree Serif"/>
              <a:sym typeface="Bree Serif"/>
            </a:endParaRPr>
          </a:p>
          <a:p>
            <a:pPr indent="-304800" lvl="1" marL="914400" marR="0" rtl="0" algn="l">
              <a:lnSpc>
                <a:spcPct val="100000"/>
              </a:lnSpc>
              <a:spcBef>
                <a:spcPts val="0"/>
              </a:spcBef>
              <a:spcAft>
                <a:spcPts val="0"/>
              </a:spcAft>
              <a:buClr>
                <a:srgbClr val="000000"/>
              </a:buClr>
              <a:buSzPts val="1200"/>
              <a:buFont typeface="Bree Serif"/>
              <a:buChar char="○"/>
            </a:pPr>
            <a:r>
              <a:rPr b="0" i="0" lang="en" sz="1200" u="none" cap="none" strike="noStrike">
                <a:solidFill>
                  <a:srgbClr val="000000"/>
                </a:solidFill>
                <a:latin typeface="Bree Serif"/>
                <a:ea typeface="Bree Serif"/>
                <a:cs typeface="Bree Serif"/>
                <a:sym typeface="Bree Serif"/>
              </a:rPr>
              <a:t>Arteries branch out into many smaller arteries.</a:t>
            </a:r>
            <a:endParaRPr b="0" i="0" sz="12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Bree Serif"/>
              <a:ea typeface="Bree Serif"/>
              <a:cs typeface="Bree Serif"/>
              <a:sym typeface="Bree Serif"/>
            </a:endParaRPr>
          </a:p>
        </p:txBody>
      </p:sp>
      <p:sp>
        <p:nvSpPr>
          <p:cNvPr id="372" name="Google Shape;372;p29"/>
          <p:cNvSpPr txBox="1"/>
          <p:nvPr/>
        </p:nvSpPr>
        <p:spPr>
          <a:xfrm>
            <a:off x="217600" y="2477482"/>
            <a:ext cx="8529900" cy="2089500"/>
          </a:xfrm>
          <a:prstGeom prst="rect">
            <a:avLst/>
          </a:prstGeom>
          <a:noFill/>
          <a:ln>
            <a:noFill/>
          </a:ln>
        </p:spPr>
        <p:txBody>
          <a:bodyPr anchorCtr="0" anchor="ctr" bIns="91425" lIns="91425" spcFirstLastPara="1" rIns="91425" wrap="square" tIns="91425">
            <a:noAutofit/>
          </a:bodyPr>
          <a:lstStyle/>
          <a:p>
            <a:pPr indent="-317500" lvl="0" marL="457200" marR="0" rtl="0" algn="l">
              <a:lnSpc>
                <a:spcPct val="100000"/>
              </a:lnSpc>
              <a:spcBef>
                <a:spcPts val="0"/>
              </a:spcBef>
              <a:spcAft>
                <a:spcPts val="0"/>
              </a:spcAft>
              <a:buClr>
                <a:srgbClr val="000000"/>
              </a:buClr>
              <a:buSzPts val="1400"/>
              <a:buFont typeface="Bree Serif"/>
              <a:buChar char="●"/>
            </a:pPr>
            <a:r>
              <a:rPr b="1" i="0" lang="en" sz="1400" u="none" cap="none" strike="noStrike">
                <a:solidFill>
                  <a:srgbClr val="FF0000"/>
                </a:solidFill>
                <a:latin typeface="Bree Serif"/>
                <a:ea typeface="Bree Serif"/>
                <a:cs typeface="Bree Serif"/>
                <a:sym typeface="Bree Serif"/>
              </a:rPr>
              <a:t>Veins</a:t>
            </a:r>
            <a:r>
              <a:rPr b="0" i="0" lang="en" sz="1400" u="none" cap="none" strike="noStrike">
                <a:solidFill>
                  <a:srgbClr val="FF0000"/>
                </a:solidFill>
                <a:latin typeface="Bree Serif"/>
                <a:ea typeface="Bree Serif"/>
                <a:cs typeface="Bree Serif"/>
                <a:sym typeface="Bree Serif"/>
              </a:rPr>
              <a:t> </a:t>
            </a:r>
            <a:r>
              <a:rPr b="0" i="0" lang="en" sz="1400" u="none" cap="none" strike="noStrike">
                <a:solidFill>
                  <a:srgbClr val="000000"/>
                </a:solidFill>
                <a:latin typeface="Bree Serif"/>
                <a:ea typeface="Bree Serif"/>
                <a:cs typeface="Bree Serif"/>
                <a:sym typeface="Bree Serif"/>
              </a:rPr>
              <a:t>push blood back to the heart. </a:t>
            </a:r>
            <a:endParaRPr b="0" i="0" sz="1400" u="none" cap="none" strike="noStrike">
              <a:solidFill>
                <a:srgbClr val="000000"/>
              </a:solidFill>
              <a:latin typeface="Bree Serif"/>
              <a:ea typeface="Bree Serif"/>
              <a:cs typeface="Bree Serif"/>
              <a:sym typeface="Bree Serif"/>
            </a:endParaRPr>
          </a:p>
          <a:p>
            <a:pPr indent="-304800" lvl="1" marL="914400" marR="0" rtl="0" algn="l">
              <a:lnSpc>
                <a:spcPct val="100000"/>
              </a:lnSpc>
              <a:spcBef>
                <a:spcPts val="0"/>
              </a:spcBef>
              <a:spcAft>
                <a:spcPts val="0"/>
              </a:spcAft>
              <a:buClr>
                <a:srgbClr val="000000"/>
              </a:buClr>
              <a:buSzPts val="1200"/>
              <a:buFont typeface="Bree Serif"/>
              <a:buChar char="○"/>
            </a:pPr>
            <a:r>
              <a:rPr b="0" i="0" lang="en" sz="1200" u="none" cap="none" strike="noStrike">
                <a:solidFill>
                  <a:srgbClr val="000000"/>
                </a:solidFill>
                <a:latin typeface="Bree Serif"/>
                <a:ea typeface="Bree Serif"/>
                <a:cs typeface="Bree Serif"/>
                <a:sym typeface="Bree Serif"/>
              </a:rPr>
              <a:t>The largest (2) veins are the superior &amp; inferior vena cavae.</a:t>
            </a:r>
            <a:endParaRPr b="0" i="0" sz="1200" u="none" cap="none" strike="noStrike">
              <a:solidFill>
                <a:srgbClr val="000000"/>
              </a:solidFill>
              <a:latin typeface="Bree Serif"/>
              <a:ea typeface="Bree Serif"/>
              <a:cs typeface="Bree Serif"/>
              <a:sym typeface="Bree Serif"/>
            </a:endParaRPr>
          </a:p>
          <a:p>
            <a:pPr indent="-304800" lvl="1" marL="914400" marR="0" rtl="0" algn="l">
              <a:lnSpc>
                <a:spcPct val="100000"/>
              </a:lnSpc>
              <a:spcBef>
                <a:spcPts val="0"/>
              </a:spcBef>
              <a:spcAft>
                <a:spcPts val="0"/>
              </a:spcAft>
              <a:buClr>
                <a:srgbClr val="000000"/>
              </a:buClr>
              <a:buSzPts val="1200"/>
              <a:buFont typeface="Bree Serif"/>
              <a:buChar char="○"/>
            </a:pPr>
            <a:r>
              <a:rPr b="0" i="0" lang="en" sz="1200" u="none" cap="none" strike="noStrike">
                <a:solidFill>
                  <a:srgbClr val="000000"/>
                </a:solidFill>
                <a:latin typeface="Bree Serif"/>
                <a:ea typeface="Bree Serif"/>
                <a:cs typeface="Bree Serif"/>
                <a:sym typeface="Bree Serif"/>
              </a:rPr>
              <a:t>Veins have thin walls &amp; accommodate more blood without increased pressure (= higher compliance</a:t>
            </a:r>
            <a:endParaRPr b="0" i="0" sz="1200" u="none" cap="none" strike="noStrike">
              <a:solidFill>
                <a:srgbClr val="000000"/>
              </a:solidFill>
              <a:latin typeface="Bree Serif"/>
              <a:ea typeface="Bree Serif"/>
              <a:cs typeface="Bree Serif"/>
              <a:sym typeface="Bree Serif"/>
            </a:endParaRPr>
          </a:p>
          <a:p>
            <a:pPr indent="-304800" lvl="1" marL="914400" marR="0" rtl="0" algn="l">
              <a:lnSpc>
                <a:spcPct val="100000"/>
              </a:lnSpc>
              <a:spcBef>
                <a:spcPts val="0"/>
              </a:spcBef>
              <a:spcAft>
                <a:spcPts val="0"/>
              </a:spcAft>
              <a:buClr>
                <a:srgbClr val="000000"/>
              </a:buClr>
              <a:buSzPts val="1200"/>
              <a:buFont typeface="Bree Serif"/>
              <a:buChar char="○"/>
            </a:pPr>
            <a:r>
              <a:rPr b="0" i="0" lang="en" sz="1200" u="none" cap="none" strike="noStrike">
                <a:solidFill>
                  <a:srgbClr val="000000"/>
                </a:solidFill>
                <a:latin typeface="Bree Serif"/>
                <a:ea typeface="Bree Serif"/>
                <a:cs typeface="Bree Serif"/>
                <a:sym typeface="Bree Serif"/>
              </a:rPr>
              <a:t>Veins are called the capacitance vessels.</a:t>
            </a:r>
            <a:endParaRPr b="0" i="0" sz="1200" u="none" cap="none" strike="noStrike">
              <a:solidFill>
                <a:srgbClr val="000000"/>
              </a:solidFill>
              <a:latin typeface="Bree Serif"/>
              <a:ea typeface="Bree Serif"/>
              <a:cs typeface="Bree Serif"/>
              <a:sym typeface="Bree Serif"/>
            </a:endParaRPr>
          </a:p>
          <a:p>
            <a:pPr indent="-304800" lvl="1" marL="914400" marR="0" rtl="0" algn="l">
              <a:lnSpc>
                <a:spcPct val="100000"/>
              </a:lnSpc>
              <a:spcBef>
                <a:spcPts val="0"/>
              </a:spcBef>
              <a:spcAft>
                <a:spcPts val="0"/>
              </a:spcAft>
              <a:buClr>
                <a:srgbClr val="000000"/>
              </a:buClr>
              <a:buSzPts val="1200"/>
              <a:buFont typeface="Bree Serif"/>
              <a:buChar char="○"/>
            </a:pPr>
            <a:r>
              <a:rPr b="0" i="0" lang="en" sz="1200" u="none" cap="none" strike="noStrike">
                <a:solidFill>
                  <a:srgbClr val="000000"/>
                </a:solidFill>
                <a:latin typeface="Bree Serif"/>
                <a:ea typeface="Bree Serif"/>
                <a:cs typeface="Bree Serif"/>
                <a:sym typeface="Bree Serif"/>
              </a:rPr>
              <a:t>Veins hold most of blood in body (≈70%).</a:t>
            </a:r>
            <a:endParaRPr b="0" i="0" sz="1200" u="none" cap="none" strike="noStrike">
              <a:solidFill>
                <a:srgbClr val="000000"/>
              </a:solidFill>
              <a:latin typeface="Bree Serif"/>
              <a:ea typeface="Bree Serif"/>
              <a:cs typeface="Bree Serif"/>
              <a:sym typeface="Bree Serif"/>
            </a:endParaRPr>
          </a:p>
          <a:p>
            <a:pPr indent="-317500" lvl="0" marL="457200" marR="0" rtl="0" algn="l">
              <a:lnSpc>
                <a:spcPct val="100000"/>
              </a:lnSpc>
              <a:spcBef>
                <a:spcPts val="0"/>
              </a:spcBef>
              <a:spcAft>
                <a:spcPts val="0"/>
              </a:spcAft>
              <a:buClr>
                <a:srgbClr val="000000"/>
              </a:buClr>
              <a:buSzPts val="1400"/>
              <a:buFont typeface="Bree Serif"/>
              <a:buChar char="●"/>
            </a:pPr>
            <a:r>
              <a:rPr b="0" i="0" lang="en" sz="1400" u="none" cap="none" strike="noStrike">
                <a:solidFill>
                  <a:srgbClr val="000000"/>
                </a:solidFill>
                <a:latin typeface="Bree Serif"/>
                <a:ea typeface="Bree Serif"/>
                <a:cs typeface="Bree Serif"/>
                <a:sym typeface="Bree Serif"/>
              </a:rPr>
              <a:t>A complex system connects veins &amp; arteries throughout the body: </a:t>
            </a:r>
            <a:r>
              <a:rPr b="1" i="0" lang="en" sz="1400" u="none" cap="none" strike="noStrike">
                <a:solidFill>
                  <a:srgbClr val="000000"/>
                </a:solidFill>
                <a:latin typeface="Bree Serif"/>
                <a:ea typeface="Bree Serif"/>
                <a:cs typeface="Bree Serif"/>
                <a:sym typeface="Bree Serif"/>
              </a:rPr>
              <a:t>arterioles, capillaries, &amp; venules</a:t>
            </a:r>
            <a:r>
              <a:rPr b="0" i="0" lang="en" sz="1400" u="none" cap="none" strike="noStrike">
                <a:solidFill>
                  <a:srgbClr val="000000"/>
                </a:solidFill>
                <a:latin typeface="Bree Serif"/>
                <a:ea typeface="Bree Serif"/>
                <a:cs typeface="Bree Serif"/>
                <a:sym typeface="Bree Serif"/>
              </a:rPr>
              <a:t>.</a:t>
            </a:r>
            <a:endParaRPr b="0" i="0" sz="1400" u="none" cap="none" strike="noStrike">
              <a:solidFill>
                <a:srgbClr val="000000"/>
              </a:solidFill>
              <a:latin typeface="Bree Serif"/>
              <a:ea typeface="Bree Serif"/>
              <a:cs typeface="Bree Serif"/>
              <a:sym typeface="Bree Serif"/>
            </a:endParaRPr>
          </a:p>
          <a:p>
            <a:pPr indent="-317500" lvl="0" marL="457200" marR="0" rtl="0" algn="l">
              <a:lnSpc>
                <a:spcPct val="100000"/>
              </a:lnSpc>
              <a:spcBef>
                <a:spcPts val="0"/>
              </a:spcBef>
              <a:spcAft>
                <a:spcPts val="0"/>
              </a:spcAft>
              <a:buClr>
                <a:srgbClr val="000000"/>
              </a:buClr>
              <a:buSzPts val="1400"/>
              <a:buFont typeface="Bree Serif"/>
              <a:buChar char="●"/>
            </a:pPr>
            <a:r>
              <a:rPr b="0" i="0" lang="en" sz="1400" u="none" cap="none" strike="noStrike">
                <a:solidFill>
                  <a:srgbClr val="000000"/>
                </a:solidFill>
                <a:latin typeface="Bree Serif"/>
                <a:ea typeface="Bree Serif"/>
                <a:cs typeface="Bree Serif"/>
                <a:sym typeface="Bree Serif"/>
              </a:rPr>
              <a:t>Both arteries &amp; veins have 3 main layers.</a:t>
            </a:r>
            <a:endParaRPr b="0" i="0" sz="1400" u="none" cap="none" strike="noStrike">
              <a:solidFill>
                <a:srgbClr val="000000"/>
              </a:solidFill>
              <a:latin typeface="Bree Serif"/>
              <a:ea typeface="Bree Serif"/>
              <a:cs typeface="Bree Serif"/>
              <a:sym typeface="Bree Serif"/>
            </a:endParaRPr>
          </a:p>
        </p:txBody>
      </p:sp>
      <p:sp>
        <p:nvSpPr>
          <p:cNvPr id="373" name="Google Shape;373;p29"/>
          <p:cNvSpPr txBox="1"/>
          <p:nvPr/>
        </p:nvSpPr>
        <p:spPr>
          <a:xfrm>
            <a:off x="7963200" y="0"/>
            <a:ext cx="1180800" cy="923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C27BA0"/>
                </a:solidFill>
                <a:latin typeface="Bree Serif"/>
                <a:ea typeface="Bree Serif"/>
                <a:cs typeface="Bree Serif"/>
                <a:sym typeface="Bree Serif"/>
              </a:rPr>
              <a:t>Only in female slide </a:t>
            </a:r>
            <a:endParaRPr b="0" i="0" sz="1200" u="none" cap="none" strike="noStrike">
              <a:solidFill>
                <a:srgbClr val="C27BA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C27BA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C27BA0"/>
              </a:solidFill>
              <a:latin typeface="Bree Serif"/>
              <a:ea typeface="Bree Serif"/>
              <a:cs typeface="Bree Serif"/>
              <a:sym typeface="Bree Serif"/>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6" name="Shape 826"/>
        <p:cNvGrpSpPr/>
        <p:nvPr/>
      </p:nvGrpSpPr>
      <p:grpSpPr>
        <a:xfrm>
          <a:off x="0" y="0"/>
          <a:ext cx="0" cy="0"/>
          <a:chOff x="0" y="0"/>
          <a:chExt cx="0" cy="0"/>
        </a:xfrm>
      </p:grpSpPr>
      <p:sp>
        <p:nvSpPr>
          <p:cNvPr id="827" name="Google Shape;827;p65"/>
          <p:cNvSpPr txBox="1"/>
          <p:nvPr>
            <p:ph type="title"/>
          </p:nvPr>
        </p:nvSpPr>
        <p:spPr>
          <a:xfrm>
            <a:off x="2150100" y="125725"/>
            <a:ext cx="4843800" cy="8403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solidFill>
                  <a:srgbClr val="E06666"/>
                </a:solidFill>
                <a:latin typeface="Bree Serif"/>
                <a:ea typeface="Bree Serif"/>
                <a:cs typeface="Bree Serif"/>
                <a:sym typeface="Bree Serif"/>
              </a:rPr>
              <a:t>Total Peripheral Resistance </a:t>
            </a:r>
            <a:endParaRPr>
              <a:solidFill>
                <a:srgbClr val="000000"/>
              </a:solidFill>
            </a:endParaRPr>
          </a:p>
          <a:p>
            <a:pPr indent="0" lvl="0" marL="457200" rtl="0" algn="l">
              <a:lnSpc>
                <a:spcPct val="100000"/>
              </a:lnSpc>
              <a:spcBef>
                <a:spcPts val="0"/>
              </a:spcBef>
              <a:spcAft>
                <a:spcPts val="0"/>
              </a:spcAft>
              <a:buSzPct val="197280"/>
              <a:buNone/>
            </a:pPr>
            <a:r>
              <a:t/>
            </a:r>
            <a:endParaRPr sz="1577">
              <a:solidFill>
                <a:srgbClr val="000000"/>
              </a:solidFill>
              <a:latin typeface="Bree Serif"/>
              <a:ea typeface="Bree Serif"/>
              <a:cs typeface="Bree Serif"/>
              <a:sym typeface="Bree Serif"/>
            </a:endParaRPr>
          </a:p>
        </p:txBody>
      </p:sp>
      <p:pic>
        <p:nvPicPr>
          <p:cNvPr id="828" name="Google Shape;828;p65"/>
          <p:cNvPicPr preferRelativeResize="0"/>
          <p:nvPr/>
        </p:nvPicPr>
        <p:blipFill rotWithShape="1">
          <a:blip r:embed="rId3">
            <a:alphaModFix/>
          </a:blip>
          <a:srcRect b="0" l="0" r="0" t="0"/>
          <a:stretch/>
        </p:blipFill>
        <p:spPr>
          <a:xfrm>
            <a:off x="3561150" y="1095700"/>
            <a:ext cx="5381078" cy="2036200"/>
          </a:xfrm>
          <a:prstGeom prst="rect">
            <a:avLst/>
          </a:prstGeom>
          <a:noFill/>
          <a:ln cap="flat" cmpd="sng" w="19050">
            <a:solidFill>
              <a:srgbClr val="C27BA0"/>
            </a:solidFill>
            <a:prstDash val="dash"/>
            <a:round/>
            <a:headEnd len="sm" w="sm" type="none"/>
            <a:tailEnd len="sm" w="sm" type="none"/>
          </a:ln>
        </p:spPr>
      </p:pic>
      <p:sp>
        <p:nvSpPr>
          <p:cNvPr id="829" name="Google Shape;829;p65"/>
          <p:cNvSpPr txBox="1"/>
          <p:nvPr/>
        </p:nvSpPr>
        <p:spPr>
          <a:xfrm>
            <a:off x="258700" y="1385325"/>
            <a:ext cx="3000000" cy="1641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77"/>
              <a:buFont typeface="Arial"/>
              <a:buNone/>
            </a:pPr>
            <a:r>
              <a:rPr b="0" i="0" lang="en" sz="1577" u="none" cap="none" strike="noStrike">
                <a:solidFill>
                  <a:srgbClr val="FF0000"/>
                </a:solidFill>
                <a:latin typeface="Bree Serif"/>
                <a:ea typeface="Bree Serif"/>
                <a:cs typeface="Bree Serif"/>
                <a:sym typeface="Bree Serif"/>
              </a:rPr>
              <a:t>Peripheral resistance depends on: </a:t>
            </a:r>
            <a:endParaRPr b="0" i="0" sz="1577" u="none" cap="none" strike="noStrike">
              <a:solidFill>
                <a:srgbClr val="FF0000"/>
              </a:solidFill>
              <a:latin typeface="Bree Serif"/>
              <a:ea typeface="Bree Serif"/>
              <a:cs typeface="Bree Serif"/>
              <a:sym typeface="Bree Serif"/>
            </a:endParaRPr>
          </a:p>
          <a:p>
            <a:pPr indent="-328789" lvl="0" marL="457200" marR="0" rtl="0" algn="l">
              <a:lnSpc>
                <a:spcPct val="100000"/>
              </a:lnSpc>
              <a:spcBef>
                <a:spcPts val="0"/>
              </a:spcBef>
              <a:spcAft>
                <a:spcPts val="0"/>
              </a:spcAft>
              <a:buClr>
                <a:srgbClr val="C27BA0"/>
              </a:buClr>
              <a:buSzPts val="1578"/>
              <a:buFont typeface="Bree Serif"/>
              <a:buChar char="-"/>
            </a:pPr>
            <a:r>
              <a:rPr b="0" i="0" lang="en" sz="1577" u="none" cap="none" strike="noStrike">
                <a:solidFill>
                  <a:srgbClr val="C27BA0"/>
                </a:solidFill>
                <a:latin typeface="Bree Serif"/>
                <a:ea typeface="Bree Serif"/>
                <a:cs typeface="Bree Serif"/>
                <a:sym typeface="Bree Serif"/>
              </a:rPr>
              <a:t>Size and Length of blood vessel.</a:t>
            </a:r>
            <a:endParaRPr b="0" i="0" sz="1577" u="none" cap="none" strike="noStrike">
              <a:solidFill>
                <a:srgbClr val="C27BA0"/>
              </a:solidFill>
              <a:latin typeface="Bree Serif"/>
              <a:ea typeface="Bree Serif"/>
              <a:cs typeface="Bree Serif"/>
              <a:sym typeface="Bree Serif"/>
            </a:endParaRPr>
          </a:p>
          <a:p>
            <a:pPr indent="-328789" lvl="0" marL="457200" marR="0" rtl="0" algn="l">
              <a:lnSpc>
                <a:spcPct val="100000"/>
              </a:lnSpc>
              <a:spcBef>
                <a:spcPts val="0"/>
              </a:spcBef>
              <a:spcAft>
                <a:spcPts val="0"/>
              </a:spcAft>
              <a:buClr>
                <a:srgbClr val="C27BA0"/>
              </a:buClr>
              <a:buSzPts val="1578"/>
              <a:buFont typeface="Bree Serif"/>
              <a:buChar char="-"/>
            </a:pPr>
            <a:r>
              <a:rPr b="0" i="0" lang="en" sz="1577" u="none" cap="none" strike="noStrike">
                <a:solidFill>
                  <a:srgbClr val="C27BA0"/>
                </a:solidFill>
                <a:latin typeface="Bree Serif"/>
                <a:ea typeface="Bree Serif"/>
                <a:cs typeface="Bree Serif"/>
                <a:sym typeface="Bree Serif"/>
              </a:rPr>
              <a:t>Thickness (viscosity) of blood.</a:t>
            </a:r>
            <a:endParaRPr b="0" i="0" sz="1400" u="none" cap="none" strike="noStrike">
              <a:solidFill>
                <a:srgbClr val="C27BA0"/>
              </a:solidFill>
              <a:latin typeface="Arial"/>
              <a:ea typeface="Arial"/>
              <a:cs typeface="Arial"/>
              <a:sym typeface="Arial"/>
            </a:endParaRPr>
          </a:p>
        </p:txBody>
      </p:sp>
      <p:sp>
        <p:nvSpPr>
          <p:cNvPr id="830" name="Google Shape;830;p65"/>
          <p:cNvSpPr txBox="1"/>
          <p:nvPr/>
        </p:nvSpPr>
        <p:spPr>
          <a:xfrm>
            <a:off x="334075" y="3027225"/>
            <a:ext cx="3000000" cy="885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FF0000"/>
                </a:solidFill>
                <a:latin typeface="Bree Serif"/>
                <a:ea typeface="Bree Serif"/>
                <a:cs typeface="Bree Serif"/>
                <a:sym typeface="Bree Serif"/>
              </a:rPr>
              <a:t>Blood Volume depends on : </a:t>
            </a:r>
            <a:endParaRPr b="0" i="0" sz="1400" u="none" cap="none" strike="noStrike">
              <a:solidFill>
                <a:srgbClr val="FF0000"/>
              </a:solidFill>
              <a:latin typeface="Bree Serif"/>
              <a:ea typeface="Bree Serif"/>
              <a:cs typeface="Bree Serif"/>
              <a:sym typeface="Bree Serif"/>
            </a:endParaRPr>
          </a:p>
          <a:p>
            <a:pPr indent="-328789" lvl="0" marL="457200" marR="0" rtl="0" algn="l">
              <a:lnSpc>
                <a:spcPct val="100000"/>
              </a:lnSpc>
              <a:spcBef>
                <a:spcPts val="0"/>
              </a:spcBef>
              <a:spcAft>
                <a:spcPts val="0"/>
              </a:spcAft>
              <a:buClr>
                <a:srgbClr val="C27BA0"/>
              </a:buClr>
              <a:buSzPts val="1578"/>
              <a:buFont typeface="Bree Serif"/>
              <a:buChar char="-"/>
            </a:pPr>
            <a:r>
              <a:rPr b="0" i="0" lang="en" sz="1577" u="none" cap="none" strike="noStrike">
                <a:solidFill>
                  <a:srgbClr val="C27BA0"/>
                </a:solidFill>
                <a:latin typeface="Bree Serif"/>
                <a:ea typeface="Bree Serif"/>
                <a:cs typeface="Bree Serif"/>
                <a:sym typeface="Bree Serif"/>
              </a:rPr>
              <a:t>Balance between fluid intake and fluid loss.</a:t>
            </a:r>
            <a:endParaRPr b="0" i="0" sz="1400" u="none" cap="none" strike="noStrike">
              <a:solidFill>
                <a:srgbClr val="C27BA0"/>
              </a:solidFill>
              <a:latin typeface="Arial"/>
              <a:ea typeface="Arial"/>
              <a:cs typeface="Arial"/>
              <a:sym typeface="Arial"/>
            </a:endParaRPr>
          </a:p>
        </p:txBody>
      </p:sp>
      <p:sp>
        <p:nvSpPr>
          <p:cNvPr id="831" name="Google Shape;831;p65"/>
          <p:cNvSpPr/>
          <p:nvPr/>
        </p:nvSpPr>
        <p:spPr>
          <a:xfrm>
            <a:off x="258700" y="1385325"/>
            <a:ext cx="3000000" cy="2747700"/>
          </a:xfrm>
          <a:prstGeom prst="rect">
            <a:avLst/>
          </a:prstGeom>
          <a:noFill/>
          <a:ln cap="flat" cmpd="sng" w="9525">
            <a:solidFill>
              <a:srgbClr val="D05C5C"/>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832" name="Google Shape;832;p65"/>
          <p:cNvPicPr preferRelativeResize="0"/>
          <p:nvPr/>
        </p:nvPicPr>
        <p:blipFill rotWithShape="1">
          <a:blip r:embed="rId4">
            <a:alphaModFix/>
          </a:blip>
          <a:srcRect b="0" l="0" r="0" t="0"/>
          <a:stretch/>
        </p:blipFill>
        <p:spPr>
          <a:xfrm>
            <a:off x="3561150" y="3261575"/>
            <a:ext cx="5278401" cy="1734325"/>
          </a:xfrm>
          <a:prstGeom prst="rect">
            <a:avLst/>
          </a:prstGeom>
          <a:noFill/>
          <a:ln cap="flat" cmpd="sng" w="19050">
            <a:solidFill>
              <a:srgbClr val="6FA8DC"/>
            </a:solidFill>
            <a:prstDash val="dash"/>
            <a:round/>
            <a:headEnd len="sm" w="sm" type="none"/>
            <a:tailEnd len="sm" w="sm" type="none"/>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6" name="Shape 836"/>
        <p:cNvGrpSpPr/>
        <p:nvPr/>
      </p:nvGrpSpPr>
      <p:grpSpPr>
        <a:xfrm>
          <a:off x="0" y="0"/>
          <a:ext cx="0" cy="0"/>
          <a:chOff x="0" y="0"/>
          <a:chExt cx="0" cy="0"/>
        </a:xfrm>
      </p:grpSpPr>
      <p:sp>
        <p:nvSpPr>
          <p:cNvPr id="837" name="Google Shape;837;p66"/>
          <p:cNvSpPr txBox="1"/>
          <p:nvPr>
            <p:ph type="title"/>
          </p:nvPr>
        </p:nvSpPr>
        <p:spPr>
          <a:xfrm>
            <a:off x="1640150" y="286050"/>
            <a:ext cx="55212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990"/>
              <a:buFont typeface="Arial"/>
              <a:buNone/>
            </a:pPr>
            <a:r>
              <a:rPr lang="en" sz="2720">
                <a:solidFill>
                  <a:srgbClr val="E06666"/>
                </a:solidFill>
                <a:latin typeface="Bree Serif"/>
                <a:ea typeface="Bree Serif"/>
                <a:cs typeface="Bree Serif"/>
                <a:sym typeface="Bree Serif"/>
              </a:rPr>
              <a:t>Blood pressure and blood volume </a:t>
            </a:r>
            <a:endParaRPr sz="2720"/>
          </a:p>
        </p:txBody>
      </p:sp>
      <p:sp>
        <p:nvSpPr>
          <p:cNvPr id="838" name="Google Shape;838;p66"/>
          <p:cNvSpPr txBox="1"/>
          <p:nvPr/>
        </p:nvSpPr>
        <p:spPr>
          <a:xfrm>
            <a:off x="299175" y="1073550"/>
            <a:ext cx="8238900" cy="2786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700" u="none" cap="none" strike="noStrike">
                <a:solidFill>
                  <a:srgbClr val="000000"/>
                </a:solidFill>
                <a:latin typeface="Bree Serif"/>
                <a:ea typeface="Bree Serif"/>
                <a:cs typeface="Bree Serif"/>
                <a:sym typeface="Bree Serif"/>
              </a:rPr>
              <a:t>Blood Volume:</a:t>
            </a:r>
            <a:endParaRPr b="0" i="0" sz="17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400"/>
              <a:buFont typeface="Arial"/>
              <a:buNone/>
            </a:pPr>
            <a:r>
              <a:rPr b="0" i="0" lang="en" sz="1700" u="none" cap="none" strike="noStrike">
                <a:solidFill>
                  <a:srgbClr val="000000"/>
                </a:solidFill>
                <a:latin typeface="Bree Serif"/>
                <a:ea typeface="Bree Serif"/>
                <a:cs typeface="Bree Serif"/>
                <a:sym typeface="Bree Serif"/>
              </a:rPr>
              <a:t>An increase in blood volume → ↑CO → ↑ABP.</a:t>
            </a:r>
            <a:endParaRPr b="0" i="0" sz="17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400"/>
              <a:buFont typeface="Arial"/>
              <a:buNone/>
            </a:pPr>
            <a:r>
              <a:rPr b="0" i="0" lang="en" sz="1600" u="none" cap="none" strike="noStrike">
                <a:solidFill>
                  <a:srgbClr val="000000"/>
                </a:solidFill>
                <a:latin typeface="Bree Serif"/>
                <a:ea typeface="Bree Serif"/>
                <a:cs typeface="Bree Serif"/>
                <a:sym typeface="Bree Serif"/>
              </a:rPr>
              <a:t>A decrease in blood volume as in hemorrhage, dehydration → ↓VR → ↓CO → ↓ABP.</a:t>
            </a:r>
            <a:endParaRPr b="0" i="0" sz="16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400"/>
              <a:buFont typeface="Arial"/>
              <a:buNone/>
            </a:pPr>
            <a:r>
              <a:t/>
            </a:r>
            <a:endParaRPr b="0" i="0" sz="17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400"/>
              <a:buFont typeface="Arial"/>
              <a:buNone/>
            </a:pPr>
            <a:r>
              <a:rPr b="0" i="0" lang="en" sz="1700" u="none" cap="none" strike="noStrike">
                <a:solidFill>
                  <a:srgbClr val="000000"/>
                </a:solidFill>
                <a:latin typeface="Bree Serif"/>
                <a:ea typeface="Bree Serif"/>
                <a:cs typeface="Bree Serif"/>
                <a:sym typeface="Bree Serif"/>
              </a:rPr>
              <a:t>Elasticity of blood vessels:</a:t>
            </a:r>
            <a:endParaRPr b="0" i="0" sz="17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400"/>
              <a:buFont typeface="Arial"/>
              <a:buNone/>
            </a:pPr>
            <a:r>
              <a:rPr b="0" i="0" lang="en" sz="1700" u="none" cap="none" strike="noStrike">
                <a:solidFill>
                  <a:srgbClr val="000000"/>
                </a:solidFill>
                <a:latin typeface="Bree Serif"/>
                <a:ea typeface="Bree Serif"/>
                <a:cs typeface="Bree Serif"/>
                <a:sym typeface="Bree Serif"/>
              </a:rPr>
              <a:t>q Changes in the elasticity of large vessels affects ABP.</a:t>
            </a:r>
            <a:endParaRPr b="0" i="0" sz="17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400"/>
              <a:buFont typeface="Arial"/>
              <a:buNone/>
            </a:pPr>
            <a:r>
              <a:rPr b="0" i="0" lang="en" sz="1700" u="none" cap="none" strike="noStrike">
                <a:solidFill>
                  <a:srgbClr val="000000"/>
                </a:solidFill>
                <a:latin typeface="Bree Serif"/>
                <a:ea typeface="Bree Serif"/>
                <a:cs typeface="Bree Serif"/>
                <a:sym typeface="Bree Serif"/>
              </a:rPr>
              <a:t>q In atherosclerosis, decrease in arterial compliance ("hardening of the arteries"). </a:t>
            </a:r>
            <a:endParaRPr b="0" i="0" sz="17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400"/>
              <a:buFont typeface="Arial"/>
              <a:buNone/>
            </a:pPr>
            <a:r>
              <a:rPr b="0" i="0" lang="en" sz="1700" u="none" cap="none" strike="noStrike">
                <a:solidFill>
                  <a:srgbClr val="000000"/>
                </a:solidFill>
                <a:latin typeface="Bree Serif"/>
                <a:ea typeface="Bree Serif"/>
                <a:cs typeface="Bree Serif"/>
                <a:sym typeface="Bree Serif"/>
              </a:rPr>
              <a:t>This makes arteries like a tube, during systole, blood is ejected into the arteries, they don’t distend as</a:t>
            </a:r>
            <a:endParaRPr b="0" i="0" sz="17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400"/>
              <a:buFont typeface="Arial"/>
              <a:buNone/>
            </a:pPr>
            <a:r>
              <a:rPr b="0" i="0" lang="en" sz="1700" u="none" cap="none" strike="noStrike">
                <a:solidFill>
                  <a:srgbClr val="000000"/>
                </a:solidFill>
                <a:latin typeface="Bree Serif"/>
                <a:ea typeface="Bree Serif"/>
                <a:cs typeface="Bree Serif"/>
                <a:sym typeface="Bree Serif"/>
              </a:rPr>
              <a:t>normal and pressure increases significantly → ↑ PP.</a:t>
            </a:r>
            <a:endParaRPr b="0" i="0" sz="1700" u="none" cap="none" strike="noStrike">
              <a:solidFill>
                <a:srgbClr val="000000"/>
              </a:solidFill>
              <a:latin typeface="Bree Serif"/>
              <a:ea typeface="Bree Serif"/>
              <a:cs typeface="Bree Serif"/>
              <a:sym typeface="Bree Serif"/>
            </a:endParaRPr>
          </a:p>
        </p:txBody>
      </p:sp>
      <p:sp>
        <p:nvSpPr>
          <p:cNvPr id="839" name="Google Shape;839;p66"/>
          <p:cNvSpPr txBox="1"/>
          <p:nvPr/>
        </p:nvSpPr>
        <p:spPr>
          <a:xfrm>
            <a:off x="7928125" y="0"/>
            <a:ext cx="1166700" cy="523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rPr b="0" i="0" lang="en" sz="1100" u="none" cap="none" strike="noStrike">
                <a:solidFill>
                  <a:srgbClr val="6FA8DC"/>
                </a:solidFill>
                <a:latin typeface="Bree Serif"/>
                <a:ea typeface="Bree Serif"/>
                <a:cs typeface="Bree Serif"/>
                <a:sym typeface="Bree Serif"/>
              </a:rPr>
              <a:t>Only in male  slide </a:t>
            </a:r>
            <a:endParaRPr b="0" i="0" sz="1300" u="none" cap="none" strike="noStrike">
              <a:solidFill>
                <a:srgbClr val="000000"/>
              </a:solidFill>
              <a:latin typeface="Arial"/>
              <a:ea typeface="Arial"/>
              <a:cs typeface="Arial"/>
              <a:sym typeface="Arial"/>
            </a:endParaRPr>
          </a:p>
        </p:txBody>
      </p:sp>
      <p:pic>
        <p:nvPicPr>
          <p:cNvPr id="840" name="Google Shape;840;p66"/>
          <p:cNvPicPr preferRelativeResize="0"/>
          <p:nvPr/>
        </p:nvPicPr>
        <p:blipFill>
          <a:blip r:embed="rId3">
            <a:alphaModFix/>
          </a:blip>
          <a:stretch>
            <a:fillRect/>
          </a:stretch>
        </p:blipFill>
        <p:spPr>
          <a:xfrm>
            <a:off x="4927000" y="3859650"/>
            <a:ext cx="4217000" cy="12200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4" name="Shape 844"/>
        <p:cNvGrpSpPr/>
        <p:nvPr/>
      </p:nvGrpSpPr>
      <p:grpSpPr>
        <a:xfrm>
          <a:off x="0" y="0"/>
          <a:ext cx="0" cy="0"/>
          <a:chOff x="0" y="0"/>
          <a:chExt cx="0" cy="0"/>
        </a:xfrm>
      </p:grpSpPr>
      <p:sp>
        <p:nvSpPr>
          <p:cNvPr id="845" name="Google Shape;845;p67"/>
          <p:cNvSpPr txBox="1"/>
          <p:nvPr>
            <p:ph type="title"/>
          </p:nvPr>
        </p:nvSpPr>
        <p:spPr>
          <a:xfrm>
            <a:off x="1753675" y="10437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1"/>
              </a:buClr>
              <a:buSzPct val="39285"/>
              <a:buFont typeface="Arial"/>
              <a:buNone/>
            </a:pPr>
            <a:r>
              <a:rPr lang="en">
                <a:solidFill>
                  <a:srgbClr val="E06666"/>
                </a:solidFill>
                <a:latin typeface="Bree Serif"/>
                <a:ea typeface="Bree Serif"/>
                <a:cs typeface="Bree Serif"/>
                <a:sym typeface="Bree Serif"/>
              </a:rPr>
              <a:t>Effect of Gravity on blood pressure </a:t>
            </a:r>
            <a:endParaRPr/>
          </a:p>
        </p:txBody>
      </p:sp>
      <p:sp>
        <p:nvSpPr>
          <p:cNvPr id="846" name="Google Shape;846;p67"/>
          <p:cNvSpPr txBox="1"/>
          <p:nvPr/>
        </p:nvSpPr>
        <p:spPr>
          <a:xfrm>
            <a:off x="3519524" y="766788"/>
            <a:ext cx="3619200" cy="2801400"/>
          </a:xfrm>
          <a:prstGeom prst="rect">
            <a:avLst/>
          </a:prstGeom>
          <a:noFill/>
          <a:ln cap="flat" cmpd="sng" w="9525">
            <a:solidFill>
              <a:srgbClr val="D05C5C"/>
            </a:solidFill>
            <a:prstDash val="dash"/>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Bree Serif"/>
                <a:ea typeface="Bree Serif"/>
                <a:cs typeface="Bree Serif"/>
                <a:sym typeface="Bree Serif"/>
              </a:rPr>
              <a:t>The pressure in any vessel below the level of the heart is </a:t>
            </a:r>
            <a:r>
              <a:rPr b="0" i="0" lang="en" sz="1200" u="none" cap="none" strike="noStrike">
                <a:solidFill>
                  <a:srgbClr val="FF0000"/>
                </a:solidFill>
                <a:latin typeface="Bree Serif"/>
                <a:ea typeface="Bree Serif"/>
                <a:cs typeface="Bree Serif"/>
                <a:sym typeface="Bree Serif"/>
              </a:rPr>
              <a:t>increased</a:t>
            </a:r>
            <a:endParaRPr b="0" i="0" sz="1200" u="none" cap="none" strike="noStrike">
              <a:solidFill>
                <a:srgbClr val="FF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Bree Serif"/>
                <a:ea typeface="Bree Serif"/>
                <a:cs typeface="Bree Serif"/>
                <a:sym typeface="Bree Serif"/>
              </a:rPr>
              <a:t>Decreased in any vessel above the level of the heart due to the effect </a:t>
            </a:r>
            <a:endParaRPr b="0" i="0" sz="12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Bree Serif"/>
                <a:ea typeface="Bree Serif"/>
                <a:cs typeface="Bree Serif"/>
                <a:sym typeface="Bree Serif"/>
              </a:rPr>
              <a:t>of Gravity.</a:t>
            </a:r>
            <a:endParaRPr b="0" i="0" sz="12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Bree Serif"/>
                <a:ea typeface="Bree Serif"/>
                <a:cs typeface="Bree Serif"/>
                <a:sym typeface="Bree Serif"/>
              </a:rPr>
              <a:t>Gravitational effect = 0.77 mmHg/cm at the density of normal blood.</a:t>
            </a:r>
            <a:endParaRPr b="0" i="0" sz="12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Bree Serif"/>
                <a:ea typeface="Bree Serif"/>
                <a:cs typeface="Bree Serif"/>
                <a:sym typeface="Bree Serif"/>
              </a:rPr>
              <a:t>In an adult human in the upright position, if mean MAP at heart level = 100 mmHg, the MAP in an artery at the head (50 cm above heart) = 100- [0.77X 50] = 62 mmHg</a:t>
            </a:r>
            <a:r>
              <a:rPr b="0" i="0" lang="en" sz="14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pic>
        <p:nvPicPr>
          <p:cNvPr id="847" name="Google Shape;847;p67"/>
          <p:cNvPicPr preferRelativeResize="0"/>
          <p:nvPr/>
        </p:nvPicPr>
        <p:blipFill rotWithShape="1">
          <a:blip r:embed="rId3">
            <a:alphaModFix/>
          </a:blip>
          <a:srcRect b="1660" l="0" r="0" t="0"/>
          <a:stretch/>
        </p:blipFill>
        <p:spPr>
          <a:xfrm>
            <a:off x="604525" y="1267500"/>
            <a:ext cx="2439450" cy="2801400"/>
          </a:xfrm>
          <a:prstGeom prst="rect">
            <a:avLst/>
          </a:prstGeom>
          <a:noFill/>
          <a:ln>
            <a:noFill/>
          </a:ln>
        </p:spPr>
      </p:pic>
      <p:sp>
        <p:nvSpPr>
          <p:cNvPr id="848" name="Google Shape;848;p67"/>
          <p:cNvSpPr txBox="1"/>
          <p:nvPr/>
        </p:nvSpPr>
        <p:spPr>
          <a:xfrm>
            <a:off x="8130900" y="0"/>
            <a:ext cx="1013100" cy="523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rPr b="0" i="0" lang="en" sz="1100" u="none" cap="none" strike="noStrike">
                <a:solidFill>
                  <a:srgbClr val="6FA8DC"/>
                </a:solidFill>
                <a:latin typeface="Bree Serif"/>
                <a:ea typeface="Bree Serif"/>
                <a:cs typeface="Bree Serif"/>
                <a:sym typeface="Bree Serif"/>
              </a:rPr>
              <a:t>Only in male  slide </a:t>
            </a:r>
            <a:endParaRPr b="0" i="0" sz="1400" u="none" cap="none" strike="noStrike">
              <a:solidFill>
                <a:srgbClr val="000000"/>
              </a:solidFill>
              <a:latin typeface="Arial"/>
              <a:ea typeface="Arial"/>
              <a:cs typeface="Arial"/>
              <a:sym typeface="Arial"/>
            </a:endParaRPr>
          </a:p>
        </p:txBody>
      </p:sp>
      <p:pic>
        <p:nvPicPr>
          <p:cNvPr id="849" name="Google Shape;849;p67"/>
          <p:cNvPicPr preferRelativeResize="0"/>
          <p:nvPr/>
        </p:nvPicPr>
        <p:blipFill rotWithShape="1">
          <a:blip r:embed="rId4">
            <a:alphaModFix/>
          </a:blip>
          <a:srcRect b="0" l="0" r="0" t="0"/>
          <a:stretch/>
        </p:blipFill>
        <p:spPr>
          <a:xfrm>
            <a:off x="7348975" y="2622850"/>
            <a:ext cx="1664825" cy="2427324"/>
          </a:xfrm>
          <a:prstGeom prst="rect">
            <a:avLst/>
          </a:prstGeom>
          <a:noFill/>
          <a:ln>
            <a:noFill/>
          </a:ln>
        </p:spPr>
      </p:pic>
      <p:sp>
        <p:nvSpPr>
          <p:cNvPr id="850" name="Google Shape;850;p67"/>
          <p:cNvSpPr txBox="1"/>
          <p:nvPr/>
        </p:nvSpPr>
        <p:spPr>
          <a:xfrm>
            <a:off x="3379125" y="3657900"/>
            <a:ext cx="3900000" cy="1108200"/>
          </a:xfrm>
          <a:prstGeom prst="rect">
            <a:avLst/>
          </a:prstGeom>
          <a:noFill/>
          <a:ln cap="flat" cmpd="sng" w="9525">
            <a:solidFill>
              <a:srgbClr val="D05C5C"/>
            </a:solidFill>
            <a:prstDash val="dash"/>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Bree Serif"/>
                <a:ea typeface="Bree Serif"/>
                <a:cs typeface="Bree Serif"/>
                <a:sym typeface="Bree Serif"/>
              </a:rPr>
              <a:t>Above heart level</a:t>
            </a:r>
            <a:endParaRPr b="0" i="0" sz="12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Bree Serif"/>
                <a:ea typeface="Bree Serif"/>
                <a:cs typeface="Bree Serif"/>
                <a:sym typeface="Bree Serif"/>
              </a:rPr>
              <a:t>50cm = 100 – [0.77 X 50] = 62 mm of Hg</a:t>
            </a:r>
            <a:endParaRPr b="0" i="0" sz="12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Bree Serif"/>
                <a:ea typeface="Bree Serif"/>
                <a:cs typeface="Bree Serif"/>
                <a:sym typeface="Bree Serif"/>
              </a:rPr>
              <a:t>1cm = 0.77 mm of Hg</a:t>
            </a:r>
            <a:endParaRPr b="0" i="0" sz="12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Bree Serif"/>
                <a:ea typeface="Bree Serif"/>
                <a:cs typeface="Bree Serif"/>
                <a:sym typeface="Bree Serif"/>
              </a:rPr>
              <a:t>Below heart level</a:t>
            </a:r>
            <a:endParaRPr b="0" i="0" sz="12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Bree Serif"/>
                <a:ea typeface="Bree Serif"/>
                <a:cs typeface="Bree Serif"/>
                <a:sym typeface="Bree Serif"/>
              </a:rPr>
              <a:t>105cm = 100 + [0.77 X 105] = 180 mm of Hg</a:t>
            </a:r>
            <a:endParaRPr b="0" i="0" sz="1200" u="none" cap="none" strike="noStrike">
              <a:solidFill>
                <a:srgbClr val="000000"/>
              </a:solidFill>
              <a:latin typeface="Bree Serif"/>
              <a:ea typeface="Bree Serif"/>
              <a:cs typeface="Bree Serif"/>
              <a:sym typeface="Bree Serif"/>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4" name="Shape 854"/>
        <p:cNvGrpSpPr/>
        <p:nvPr/>
      </p:nvGrpSpPr>
      <p:grpSpPr>
        <a:xfrm>
          <a:off x="0" y="0"/>
          <a:ext cx="0" cy="0"/>
          <a:chOff x="0" y="0"/>
          <a:chExt cx="0" cy="0"/>
        </a:xfrm>
      </p:grpSpPr>
      <p:sp>
        <p:nvSpPr>
          <p:cNvPr id="855" name="Google Shape;855;p68"/>
          <p:cNvSpPr txBox="1"/>
          <p:nvPr>
            <p:ph type="title"/>
          </p:nvPr>
        </p:nvSpPr>
        <p:spPr>
          <a:xfrm>
            <a:off x="216393" y="101833"/>
            <a:ext cx="5737500" cy="608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b="1" lang="en" sz="2500">
                <a:solidFill>
                  <a:srgbClr val="D05C5C"/>
                </a:solidFill>
                <a:latin typeface="Bree Serif"/>
                <a:ea typeface="Bree Serif"/>
                <a:cs typeface="Bree Serif"/>
                <a:sym typeface="Bree Serif"/>
              </a:rPr>
              <a:t>Measurement of Blood Pressure</a:t>
            </a:r>
            <a:endParaRPr b="1" sz="2500">
              <a:solidFill>
                <a:srgbClr val="D05C5C"/>
              </a:solidFill>
              <a:latin typeface="Bree Serif"/>
              <a:ea typeface="Bree Serif"/>
              <a:cs typeface="Bree Serif"/>
              <a:sym typeface="Bree Serif"/>
            </a:endParaRPr>
          </a:p>
          <a:p>
            <a:pPr indent="0" lvl="0" marL="0" rtl="0" algn="l">
              <a:lnSpc>
                <a:spcPct val="100000"/>
              </a:lnSpc>
              <a:spcBef>
                <a:spcPts val="0"/>
              </a:spcBef>
              <a:spcAft>
                <a:spcPts val="0"/>
              </a:spcAft>
              <a:buSzPts val="990"/>
              <a:buNone/>
            </a:pPr>
            <a:r>
              <a:t/>
            </a:r>
            <a:endParaRPr b="1" sz="2500">
              <a:solidFill>
                <a:srgbClr val="D05C5C"/>
              </a:solidFill>
              <a:latin typeface="Bree Serif"/>
              <a:ea typeface="Bree Serif"/>
              <a:cs typeface="Bree Serif"/>
              <a:sym typeface="Bree Serif"/>
            </a:endParaRPr>
          </a:p>
        </p:txBody>
      </p:sp>
      <p:sp>
        <p:nvSpPr>
          <p:cNvPr id="856" name="Google Shape;856;p68"/>
          <p:cNvSpPr txBox="1"/>
          <p:nvPr/>
        </p:nvSpPr>
        <p:spPr>
          <a:xfrm>
            <a:off x="8224800" y="101825"/>
            <a:ext cx="919200" cy="800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6FA8DC"/>
                </a:solidFill>
                <a:latin typeface="Bree Serif"/>
                <a:ea typeface="Bree Serif"/>
                <a:cs typeface="Bree Serif"/>
                <a:sym typeface="Bree Serif"/>
              </a:rPr>
              <a:t>Only in male  slide </a:t>
            </a:r>
            <a:endParaRPr b="0" i="0" sz="1000" u="none" cap="none" strike="noStrike">
              <a:solidFill>
                <a:srgbClr val="6FA8DC"/>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C27BA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C27BA0"/>
              </a:solidFill>
              <a:latin typeface="Bree Serif"/>
              <a:ea typeface="Bree Serif"/>
              <a:cs typeface="Bree Serif"/>
              <a:sym typeface="Bree Serif"/>
            </a:endParaRPr>
          </a:p>
        </p:txBody>
      </p:sp>
      <p:pic>
        <p:nvPicPr>
          <p:cNvPr id="857" name="Google Shape;857;p68"/>
          <p:cNvPicPr preferRelativeResize="0"/>
          <p:nvPr/>
        </p:nvPicPr>
        <p:blipFill rotWithShape="1">
          <a:blip r:embed="rId3">
            <a:alphaModFix/>
          </a:blip>
          <a:srcRect b="0" l="0" r="0" t="0"/>
          <a:stretch/>
        </p:blipFill>
        <p:spPr>
          <a:xfrm>
            <a:off x="6352500" y="689492"/>
            <a:ext cx="1872300" cy="1581908"/>
          </a:xfrm>
          <a:prstGeom prst="rect">
            <a:avLst/>
          </a:prstGeom>
          <a:noFill/>
          <a:ln>
            <a:noFill/>
          </a:ln>
        </p:spPr>
      </p:pic>
      <p:sp>
        <p:nvSpPr>
          <p:cNvPr id="858" name="Google Shape;858;p68"/>
          <p:cNvSpPr txBox="1"/>
          <p:nvPr/>
        </p:nvSpPr>
        <p:spPr>
          <a:xfrm>
            <a:off x="216400" y="626079"/>
            <a:ext cx="2508900" cy="396300"/>
          </a:xfrm>
          <a:prstGeom prst="rect">
            <a:avLst/>
          </a:prstGeom>
          <a:noFill/>
          <a:ln>
            <a:noFill/>
          </a:ln>
        </p:spPr>
        <p:txBody>
          <a:bodyPr anchorCtr="0" anchor="t" bIns="91425" lIns="91425" spcFirstLastPara="1" rIns="91425" wrap="square" tIns="91425">
            <a:spAutoFit/>
          </a:bodyPr>
          <a:lstStyle/>
          <a:p>
            <a:pPr indent="-317500" lvl="0" marL="457200" marR="0" rtl="0" algn="l">
              <a:lnSpc>
                <a:spcPct val="100000"/>
              </a:lnSpc>
              <a:spcBef>
                <a:spcPts val="0"/>
              </a:spcBef>
              <a:spcAft>
                <a:spcPts val="0"/>
              </a:spcAft>
              <a:buClr>
                <a:srgbClr val="000000"/>
              </a:buClr>
              <a:buSzPts val="1400"/>
              <a:buFont typeface="Bree Serif"/>
              <a:buChar char="●"/>
            </a:pPr>
            <a:r>
              <a:rPr b="1" i="0" lang="en" sz="1400" u="none" cap="none" strike="noStrike">
                <a:solidFill>
                  <a:srgbClr val="000000"/>
                </a:solidFill>
                <a:latin typeface="Bree Serif"/>
                <a:ea typeface="Bree Serif"/>
                <a:cs typeface="Bree Serif"/>
                <a:sym typeface="Bree Serif"/>
              </a:rPr>
              <a:t>Two methods:   </a:t>
            </a:r>
            <a:endParaRPr b="1" i="0" sz="1400" u="none" cap="none" strike="noStrike">
              <a:solidFill>
                <a:srgbClr val="000000"/>
              </a:solidFill>
              <a:latin typeface="Bree Serif"/>
              <a:ea typeface="Bree Serif"/>
              <a:cs typeface="Bree Serif"/>
              <a:sym typeface="Bree Serif"/>
            </a:endParaRPr>
          </a:p>
        </p:txBody>
      </p:sp>
      <p:sp>
        <p:nvSpPr>
          <p:cNvPr id="859" name="Google Shape;859;p68"/>
          <p:cNvSpPr txBox="1"/>
          <p:nvPr>
            <p:ph type="title"/>
          </p:nvPr>
        </p:nvSpPr>
        <p:spPr>
          <a:xfrm>
            <a:off x="163647" y="1938502"/>
            <a:ext cx="4581600" cy="732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b="1" lang="en" sz="2500">
                <a:solidFill>
                  <a:srgbClr val="D05C5C"/>
                </a:solidFill>
                <a:latin typeface="Bree Serif"/>
                <a:ea typeface="Bree Serif"/>
                <a:cs typeface="Bree Serif"/>
                <a:sym typeface="Bree Serif"/>
              </a:rPr>
              <a:t>Sphygmomanometer Types </a:t>
            </a:r>
            <a:endParaRPr b="1" sz="2500">
              <a:solidFill>
                <a:srgbClr val="D05C5C"/>
              </a:solidFill>
              <a:latin typeface="Bree Serif"/>
              <a:ea typeface="Bree Serif"/>
              <a:cs typeface="Bree Serif"/>
              <a:sym typeface="Bree Serif"/>
            </a:endParaRPr>
          </a:p>
          <a:p>
            <a:pPr indent="0" lvl="0" marL="0" rtl="0" algn="l">
              <a:lnSpc>
                <a:spcPct val="100000"/>
              </a:lnSpc>
              <a:spcBef>
                <a:spcPts val="0"/>
              </a:spcBef>
              <a:spcAft>
                <a:spcPts val="0"/>
              </a:spcAft>
              <a:buSzPts val="990"/>
              <a:buNone/>
            </a:pPr>
            <a:r>
              <a:t/>
            </a:r>
            <a:endParaRPr b="1" sz="2500">
              <a:solidFill>
                <a:srgbClr val="D05C5C"/>
              </a:solidFill>
              <a:latin typeface="Bree Serif"/>
              <a:ea typeface="Bree Serif"/>
              <a:cs typeface="Bree Serif"/>
              <a:sym typeface="Bree Serif"/>
            </a:endParaRPr>
          </a:p>
        </p:txBody>
      </p:sp>
      <p:sp>
        <p:nvSpPr>
          <p:cNvPr id="860" name="Google Shape;860;p68"/>
          <p:cNvSpPr txBox="1"/>
          <p:nvPr/>
        </p:nvSpPr>
        <p:spPr>
          <a:xfrm>
            <a:off x="524076" y="2422705"/>
            <a:ext cx="3461700" cy="819600"/>
          </a:xfrm>
          <a:prstGeom prst="rect">
            <a:avLst/>
          </a:prstGeom>
          <a:noFill/>
          <a:ln>
            <a:noFill/>
          </a:ln>
        </p:spPr>
        <p:txBody>
          <a:bodyPr anchorCtr="0" anchor="t" bIns="91425" lIns="91425" spcFirstLastPara="1" rIns="91425" wrap="square" tIns="91425">
            <a:spAutoFit/>
          </a:bodyPr>
          <a:lstStyle/>
          <a:p>
            <a:pPr indent="-317500" lvl="0" marL="457200" marR="0" rtl="0" algn="l">
              <a:lnSpc>
                <a:spcPct val="100000"/>
              </a:lnSpc>
              <a:spcBef>
                <a:spcPts val="0"/>
              </a:spcBef>
              <a:spcAft>
                <a:spcPts val="0"/>
              </a:spcAft>
              <a:buClr>
                <a:srgbClr val="000000"/>
              </a:buClr>
              <a:buSzPts val="1400"/>
              <a:buFont typeface="Bree Serif"/>
              <a:buChar char="●"/>
            </a:pPr>
            <a:r>
              <a:rPr b="0" i="0" lang="en" sz="1400" u="none" cap="none" strike="noStrike">
                <a:solidFill>
                  <a:srgbClr val="000000"/>
                </a:solidFill>
                <a:latin typeface="Bree Serif"/>
                <a:ea typeface="Bree Serif"/>
                <a:cs typeface="Bree Serif"/>
                <a:sym typeface="Bree Serif"/>
              </a:rPr>
              <a:t>Mercury sphygmomanometer</a:t>
            </a:r>
            <a:endParaRPr b="0" i="0" sz="1400" u="none" cap="none" strike="noStrike">
              <a:solidFill>
                <a:srgbClr val="000000"/>
              </a:solidFill>
              <a:latin typeface="Bree Serif"/>
              <a:ea typeface="Bree Serif"/>
              <a:cs typeface="Bree Serif"/>
              <a:sym typeface="Bree Serif"/>
            </a:endParaRPr>
          </a:p>
          <a:p>
            <a:pPr indent="-317500" lvl="0" marL="457200" marR="0" rtl="0" algn="l">
              <a:lnSpc>
                <a:spcPct val="100000"/>
              </a:lnSpc>
              <a:spcBef>
                <a:spcPts val="0"/>
              </a:spcBef>
              <a:spcAft>
                <a:spcPts val="0"/>
              </a:spcAft>
              <a:buClr>
                <a:srgbClr val="000000"/>
              </a:buClr>
              <a:buSzPts val="1400"/>
              <a:buFont typeface="Bree Serif"/>
              <a:buChar char="●"/>
            </a:pPr>
            <a:r>
              <a:rPr b="0" i="0" lang="en" sz="1400" u="none" cap="none" strike="noStrike">
                <a:solidFill>
                  <a:srgbClr val="000000"/>
                </a:solidFill>
                <a:latin typeface="Bree Serif"/>
                <a:ea typeface="Bree Serif"/>
                <a:cs typeface="Bree Serif"/>
                <a:sym typeface="Bree Serif"/>
              </a:rPr>
              <a:t> Aneroid equipment </a:t>
            </a:r>
            <a:endParaRPr b="0" i="0" sz="1400" u="none" cap="none" strike="noStrike">
              <a:solidFill>
                <a:srgbClr val="000000"/>
              </a:solidFill>
              <a:latin typeface="Bree Serif"/>
              <a:ea typeface="Bree Serif"/>
              <a:cs typeface="Bree Serif"/>
              <a:sym typeface="Bree Serif"/>
            </a:endParaRPr>
          </a:p>
          <a:p>
            <a:pPr indent="-317500" lvl="0" marL="457200" marR="0" rtl="0" algn="l">
              <a:lnSpc>
                <a:spcPct val="100000"/>
              </a:lnSpc>
              <a:spcBef>
                <a:spcPts val="0"/>
              </a:spcBef>
              <a:spcAft>
                <a:spcPts val="0"/>
              </a:spcAft>
              <a:buClr>
                <a:srgbClr val="000000"/>
              </a:buClr>
              <a:buSzPts val="1400"/>
              <a:buFont typeface="Bree Serif"/>
              <a:buChar char="●"/>
            </a:pPr>
            <a:r>
              <a:rPr b="0" i="0" lang="en" sz="1400" u="none" cap="none" strike="noStrike">
                <a:solidFill>
                  <a:srgbClr val="000000"/>
                </a:solidFill>
                <a:latin typeface="Bree Serif"/>
                <a:ea typeface="Bree Serif"/>
                <a:cs typeface="Bree Serif"/>
                <a:sym typeface="Bree Serif"/>
              </a:rPr>
              <a:t>Automatic equipment</a:t>
            </a:r>
            <a:endParaRPr b="0" i="0" sz="1400" u="none" cap="none" strike="noStrike">
              <a:solidFill>
                <a:srgbClr val="000000"/>
              </a:solidFill>
              <a:latin typeface="Bree Serif"/>
              <a:ea typeface="Bree Serif"/>
              <a:cs typeface="Bree Serif"/>
              <a:sym typeface="Bree Serif"/>
            </a:endParaRPr>
          </a:p>
        </p:txBody>
      </p:sp>
      <p:sp>
        <p:nvSpPr>
          <p:cNvPr id="861" name="Google Shape;861;p68"/>
          <p:cNvSpPr/>
          <p:nvPr/>
        </p:nvSpPr>
        <p:spPr>
          <a:xfrm>
            <a:off x="286332" y="1094188"/>
            <a:ext cx="2145300" cy="772500"/>
          </a:xfrm>
          <a:prstGeom prst="roundRect">
            <a:avLst>
              <a:gd fmla="val 16667" name="adj"/>
            </a:avLst>
          </a:prstGeom>
          <a:noFill/>
          <a:ln cap="flat" cmpd="sng" w="9525">
            <a:solidFill>
              <a:srgbClr val="D05C5C"/>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00000"/>
              </a:solidFill>
              <a:latin typeface="Bree Serif"/>
              <a:ea typeface="Bree Serif"/>
              <a:cs typeface="Bree Serif"/>
              <a:sym typeface="Bree Serif"/>
            </a:endParaRPr>
          </a:p>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rgbClr val="000000"/>
              </a:solidFill>
              <a:latin typeface="Bree Serif"/>
              <a:ea typeface="Bree Serif"/>
              <a:cs typeface="Bree Serif"/>
              <a:sym typeface="Bree Serif"/>
            </a:endParaRPr>
          </a:p>
          <a:p>
            <a:pPr indent="0" lvl="0" marL="0" marR="0" rtl="0" algn="ctr">
              <a:lnSpc>
                <a:spcPct val="100000"/>
              </a:lnSpc>
              <a:spcBef>
                <a:spcPts val="0"/>
              </a:spcBef>
              <a:spcAft>
                <a:spcPts val="0"/>
              </a:spcAft>
              <a:buClr>
                <a:schemeClr val="dk1"/>
              </a:buClr>
              <a:buSzPts val="1100"/>
              <a:buFont typeface="Arial"/>
              <a:buNone/>
            </a:pPr>
            <a:r>
              <a:rPr b="1" i="0" lang="en" sz="1900" u="none" cap="none" strike="noStrike">
                <a:solidFill>
                  <a:schemeClr val="dk1"/>
                </a:solidFill>
                <a:latin typeface="Bree Serif"/>
                <a:ea typeface="Bree Serif"/>
                <a:cs typeface="Bree Serif"/>
                <a:sym typeface="Bree Serif"/>
              </a:rPr>
              <a:t>Direct</a:t>
            </a:r>
            <a:endParaRPr b="1" i="0" sz="1900" u="none" cap="none" strike="noStrike">
              <a:solidFill>
                <a:schemeClr val="dk1"/>
              </a:solidFill>
              <a:latin typeface="Bree Serif"/>
              <a:ea typeface="Bree Serif"/>
              <a:cs typeface="Bree Serif"/>
              <a:sym typeface="Bree Serif"/>
            </a:endParaRPr>
          </a:p>
          <a:p>
            <a:pPr indent="0" lvl="0" marL="0" marR="0" rtl="0" algn="ctr">
              <a:lnSpc>
                <a:spcPct val="100000"/>
              </a:lnSpc>
              <a:spcBef>
                <a:spcPts val="0"/>
              </a:spcBef>
              <a:spcAft>
                <a:spcPts val="0"/>
              </a:spcAft>
              <a:buClr>
                <a:schemeClr val="dk1"/>
              </a:buClr>
              <a:buSzPts val="1100"/>
              <a:buFont typeface="Arial"/>
              <a:buNone/>
            </a:pPr>
            <a:r>
              <a:rPr b="0" i="0" lang="en" sz="1300" u="none" cap="none" strike="noStrike">
                <a:solidFill>
                  <a:schemeClr val="dk1"/>
                </a:solidFill>
                <a:latin typeface="Bree Serif"/>
                <a:ea typeface="Bree Serif"/>
                <a:cs typeface="Bree Serif"/>
                <a:sym typeface="Bree Serif"/>
              </a:rPr>
              <a:t>Arterial catheter</a:t>
            </a:r>
            <a:endParaRPr b="1" i="0" sz="1900" u="none" cap="none" strike="noStrike">
              <a:solidFill>
                <a:schemeClr val="dk1"/>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2" name="Google Shape;862;p68"/>
          <p:cNvSpPr/>
          <p:nvPr/>
        </p:nvSpPr>
        <p:spPr>
          <a:xfrm>
            <a:off x="2526212" y="1094175"/>
            <a:ext cx="3251400" cy="772500"/>
          </a:xfrm>
          <a:prstGeom prst="roundRect">
            <a:avLst>
              <a:gd fmla="val 16667" name="adj"/>
            </a:avLst>
          </a:prstGeom>
          <a:noFill/>
          <a:ln cap="flat" cmpd="sng" w="9525">
            <a:solidFill>
              <a:srgbClr val="D05C5C"/>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00000"/>
              </a:solidFill>
              <a:latin typeface="Bree Serif"/>
              <a:ea typeface="Bree Serif"/>
              <a:cs typeface="Bree Serif"/>
              <a:sym typeface="Bree Serif"/>
            </a:endParaRPr>
          </a:p>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rgbClr val="000000"/>
              </a:solidFill>
              <a:latin typeface="Bree Serif"/>
              <a:ea typeface="Bree Serif"/>
              <a:cs typeface="Bree Serif"/>
              <a:sym typeface="Bree Serif"/>
            </a:endParaRPr>
          </a:p>
          <a:p>
            <a:pPr indent="0" lvl="0" marL="0" marR="0" rtl="0" algn="ctr">
              <a:lnSpc>
                <a:spcPct val="100000"/>
              </a:lnSpc>
              <a:spcBef>
                <a:spcPts val="0"/>
              </a:spcBef>
              <a:spcAft>
                <a:spcPts val="0"/>
              </a:spcAft>
              <a:buClr>
                <a:schemeClr val="dk1"/>
              </a:buClr>
              <a:buSzPts val="1100"/>
              <a:buFont typeface="Arial"/>
              <a:buNone/>
            </a:pPr>
            <a:r>
              <a:t/>
            </a:r>
            <a:endParaRPr b="1" i="0" sz="2000" u="none" cap="none" strike="noStrike">
              <a:solidFill>
                <a:schemeClr val="dk1"/>
              </a:solidFill>
              <a:latin typeface="Bree Serif"/>
              <a:ea typeface="Bree Serif"/>
              <a:cs typeface="Bree Serif"/>
              <a:sym typeface="Bree Serif"/>
            </a:endParaRPr>
          </a:p>
          <a:p>
            <a:pPr indent="0" lvl="0" marL="0" marR="0" rtl="0" algn="ctr">
              <a:lnSpc>
                <a:spcPct val="100000"/>
              </a:lnSpc>
              <a:spcBef>
                <a:spcPts val="0"/>
              </a:spcBef>
              <a:spcAft>
                <a:spcPts val="0"/>
              </a:spcAft>
              <a:buClr>
                <a:schemeClr val="dk1"/>
              </a:buClr>
              <a:buSzPts val="1100"/>
              <a:buFont typeface="Arial"/>
              <a:buNone/>
            </a:pPr>
            <a:r>
              <a:rPr b="1" i="0" lang="en" sz="1900" u="none" cap="none" strike="noStrike">
                <a:solidFill>
                  <a:schemeClr val="dk1"/>
                </a:solidFill>
                <a:latin typeface="Bree Serif"/>
                <a:ea typeface="Bree Serif"/>
                <a:cs typeface="Bree Serif"/>
                <a:sym typeface="Bree Serif"/>
              </a:rPr>
              <a:t>Indirect </a:t>
            </a:r>
            <a:endParaRPr b="1" i="0" sz="1900" u="none" cap="none" strike="noStrike">
              <a:solidFill>
                <a:schemeClr val="dk1"/>
              </a:solidFill>
              <a:latin typeface="Bree Serif"/>
              <a:ea typeface="Bree Serif"/>
              <a:cs typeface="Bree Serif"/>
              <a:sym typeface="Bree Serif"/>
            </a:endParaRPr>
          </a:p>
          <a:p>
            <a:pPr indent="0" lvl="0" marL="0" marR="0" rtl="0" algn="ctr">
              <a:lnSpc>
                <a:spcPct val="100000"/>
              </a:lnSpc>
              <a:spcBef>
                <a:spcPts val="0"/>
              </a:spcBef>
              <a:spcAft>
                <a:spcPts val="0"/>
              </a:spcAft>
              <a:buClr>
                <a:schemeClr val="dk1"/>
              </a:buClr>
              <a:buSzPts val="1100"/>
              <a:buFont typeface="Arial"/>
              <a:buNone/>
            </a:pPr>
            <a:r>
              <a:rPr b="0" i="0" lang="en" sz="1300" u="none" cap="none" strike="noStrike">
                <a:solidFill>
                  <a:schemeClr val="dk1"/>
                </a:solidFill>
                <a:latin typeface="Bree Serif"/>
                <a:ea typeface="Bree Serif"/>
                <a:cs typeface="Bree Serif"/>
                <a:sym typeface="Bree Serif"/>
              </a:rPr>
              <a:t>Stethoscope and blood pressure cuff</a:t>
            </a:r>
            <a:endParaRPr b="0" i="0" sz="1300" u="none" cap="none" strike="noStrike">
              <a:solidFill>
                <a:schemeClr val="dk1"/>
              </a:solidFill>
              <a:latin typeface="Bree Serif"/>
              <a:ea typeface="Bree Serif"/>
              <a:cs typeface="Bree Serif"/>
              <a:sym typeface="Bree Serif"/>
            </a:endParaRPr>
          </a:p>
          <a:p>
            <a:pPr indent="0" lvl="0" marL="0" marR="0" rtl="0" algn="ctr">
              <a:lnSpc>
                <a:spcPct val="100000"/>
              </a:lnSpc>
              <a:spcBef>
                <a:spcPts val="0"/>
              </a:spcBef>
              <a:spcAft>
                <a:spcPts val="0"/>
              </a:spcAft>
              <a:buClr>
                <a:schemeClr val="dk1"/>
              </a:buClr>
              <a:buSzPts val="1100"/>
              <a:buFont typeface="Arial"/>
              <a:buNone/>
            </a:pPr>
            <a:r>
              <a:t/>
            </a:r>
            <a:endParaRPr b="1" i="0" sz="2000" u="none" cap="none" strike="noStrike">
              <a:solidFill>
                <a:schemeClr val="dk1"/>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3" name="Google Shape;863;p68"/>
          <p:cNvSpPr txBox="1"/>
          <p:nvPr>
            <p:ph type="title"/>
          </p:nvPr>
        </p:nvSpPr>
        <p:spPr>
          <a:xfrm>
            <a:off x="216397" y="3242293"/>
            <a:ext cx="4581600" cy="732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b="1" lang="en" sz="2500">
                <a:solidFill>
                  <a:srgbClr val="D05C5C"/>
                </a:solidFill>
                <a:latin typeface="Bree Serif"/>
                <a:ea typeface="Bree Serif"/>
                <a:cs typeface="Bree Serif"/>
                <a:sym typeface="Bree Serif"/>
              </a:rPr>
              <a:t>Blood Pressure Cuff Size:</a:t>
            </a:r>
            <a:endParaRPr b="1" sz="2500">
              <a:solidFill>
                <a:srgbClr val="D05C5C"/>
              </a:solidFill>
              <a:latin typeface="Bree Serif"/>
              <a:ea typeface="Bree Serif"/>
              <a:cs typeface="Bree Serif"/>
              <a:sym typeface="Bree Serif"/>
            </a:endParaRPr>
          </a:p>
          <a:p>
            <a:pPr indent="0" lvl="0" marL="0" rtl="0" algn="l">
              <a:lnSpc>
                <a:spcPct val="100000"/>
              </a:lnSpc>
              <a:spcBef>
                <a:spcPts val="0"/>
              </a:spcBef>
              <a:spcAft>
                <a:spcPts val="0"/>
              </a:spcAft>
              <a:buSzPts val="990"/>
              <a:buNone/>
            </a:pPr>
            <a:r>
              <a:t/>
            </a:r>
            <a:endParaRPr b="1" sz="2500">
              <a:solidFill>
                <a:srgbClr val="D05C5C"/>
              </a:solidFill>
              <a:latin typeface="Bree Serif"/>
              <a:ea typeface="Bree Serif"/>
              <a:cs typeface="Bree Serif"/>
              <a:sym typeface="Bree Serif"/>
            </a:endParaRPr>
          </a:p>
        </p:txBody>
      </p:sp>
      <p:sp>
        <p:nvSpPr>
          <p:cNvPr id="864" name="Google Shape;864;p68"/>
          <p:cNvSpPr txBox="1"/>
          <p:nvPr/>
        </p:nvSpPr>
        <p:spPr>
          <a:xfrm>
            <a:off x="216398" y="3899972"/>
            <a:ext cx="3461700" cy="819600"/>
          </a:xfrm>
          <a:prstGeom prst="rect">
            <a:avLst/>
          </a:prstGeom>
          <a:noFill/>
          <a:ln>
            <a:noFill/>
          </a:ln>
        </p:spPr>
        <p:txBody>
          <a:bodyPr anchorCtr="0" anchor="t" bIns="91425" lIns="91425" spcFirstLastPara="1" rIns="91425" wrap="square" tIns="91425">
            <a:spAutoFit/>
          </a:bodyPr>
          <a:lstStyle/>
          <a:p>
            <a:pPr indent="-317500" lvl="0" marL="457200" marR="0" rtl="0" algn="l">
              <a:lnSpc>
                <a:spcPct val="100000"/>
              </a:lnSpc>
              <a:spcBef>
                <a:spcPts val="0"/>
              </a:spcBef>
              <a:spcAft>
                <a:spcPts val="0"/>
              </a:spcAft>
              <a:buClr>
                <a:srgbClr val="000000"/>
              </a:buClr>
              <a:buSzPts val="1400"/>
              <a:buFont typeface="Bree Serif"/>
              <a:buChar char="●"/>
            </a:pPr>
            <a:r>
              <a:rPr b="0" i="0" lang="en" sz="1400" u="none" cap="none" strike="noStrike">
                <a:solidFill>
                  <a:srgbClr val="000000"/>
                </a:solidFill>
                <a:latin typeface="Bree Serif"/>
                <a:ea typeface="Bree Serif"/>
                <a:cs typeface="Bree Serif"/>
                <a:sym typeface="Bree Serif"/>
              </a:rPr>
              <a:t>Small – children &amp; small adults Average </a:t>
            </a:r>
            <a:endParaRPr b="0" i="0" sz="1400" u="none" cap="none" strike="noStrike">
              <a:solidFill>
                <a:srgbClr val="000000"/>
              </a:solidFill>
              <a:latin typeface="Bree Serif"/>
              <a:ea typeface="Bree Serif"/>
              <a:cs typeface="Bree Serif"/>
              <a:sym typeface="Bree Serif"/>
            </a:endParaRPr>
          </a:p>
          <a:p>
            <a:pPr indent="-317500" lvl="0" marL="457200" marR="0" rtl="0" algn="l">
              <a:lnSpc>
                <a:spcPct val="100000"/>
              </a:lnSpc>
              <a:spcBef>
                <a:spcPts val="0"/>
              </a:spcBef>
              <a:spcAft>
                <a:spcPts val="0"/>
              </a:spcAft>
              <a:buClr>
                <a:srgbClr val="000000"/>
              </a:buClr>
              <a:buSzPts val="1400"/>
              <a:buFont typeface="Bree Serif"/>
              <a:buChar char="●"/>
            </a:pPr>
            <a:r>
              <a:rPr b="0" i="0" lang="en" sz="1400" u="none" cap="none" strike="noStrike">
                <a:solidFill>
                  <a:srgbClr val="000000"/>
                </a:solidFill>
                <a:latin typeface="Bree Serif"/>
                <a:ea typeface="Bree Serif"/>
                <a:cs typeface="Bree Serif"/>
                <a:sym typeface="Bree Serif"/>
              </a:rPr>
              <a:t>Large – overweight &amp; large adults</a:t>
            </a:r>
            <a:endParaRPr b="0" i="0" sz="1400" u="none" cap="none" strike="noStrike">
              <a:solidFill>
                <a:srgbClr val="000000"/>
              </a:solidFill>
              <a:latin typeface="Bree Serif"/>
              <a:ea typeface="Bree Serif"/>
              <a:cs typeface="Bree Serif"/>
              <a:sym typeface="Bree Serif"/>
            </a:endParaRPr>
          </a:p>
        </p:txBody>
      </p:sp>
      <p:pic>
        <p:nvPicPr>
          <p:cNvPr id="865" name="Google Shape;865;p68"/>
          <p:cNvPicPr preferRelativeResize="0"/>
          <p:nvPr/>
        </p:nvPicPr>
        <p:blipFill rotWithShape="1">
          <a:blip r:embed="rId4">
            <a:alphaModFix/>
          </a:blip>
          <a:srcRect b="0" l="0" r="0" t="0"/>
          <a:stretch/>
        </p:blipFill>
        <p:spPr>
          <a:xfrm>
            <a:off x="6905000" y="2271387"/>
            <a:ext cx="2038049" cy="1439425"/>
          </a:xfrm>
          <a:prstGeom prst="rect">
            <a:avLst/>
          </a:prstGeom>
          <a:noFill/>
          <a:ln>
            <a:noFill/>
          </a:ln>
        </p:spPr>
      </p:pic>
      <p:pic>
        <p:nvPicPr>
          <p:cNvPr id="866" name="Google Shape;866;p68"/>
          <p:cNvPicPr preferRelativeResize="0"/>
          <p:nvPr/>
        </p:nvPicPr>
        <p:blipFill rotWithShape="1">
          <a:blip r:embed="rId5">
            <a:alphaModFix/>
          </a:blip>
          <a:srcRect b="0" l="0" r="0" t="0"/>
          <a:stretch/>
        </p:blipFill>
        <p:spPr>
          <a:xfrm>
            <a:off x="4447713" y="2250925"/>
            <a:ext cx="2442836" cy="1581900"/>
          </a:xfrm>
          <a:prstGeom prst="rect">
            <a:avLst/>
          </a:prstGeom>
          <a:noFill/>
          <a:ln>
            <a:noFill/>
          </a:ln>
        </p:spPr>
      </p:pic>
      <p:pic>
        <p:nvPicPr>
          <p:cNvPr id="867" name="Google Shape;867;p68"/>
          <p:cNvPicPr preferRelativeResize="0"/>
          <p:nvPr/>
        </p:nvPicPr>
        <p:blipFill rotWithShape="1">
          <a:blip r:embed="rId6">
            <a:alphaModFix/>
          </a:blip>
          <a:srcRect b="0" l="0" r="0" t="0"/>
          <a:stretch/>
        </p:blipFill>
        <p:spPr>
          <a:xfrm>
            <a:off x="6905005" y="3832825"/>
            <a:ext cx="2038051" cy="1145646"/>
          </a:xfrm>
          <a:prstGeom prst="rect">
            <a:avLst/>
          </a:prstGeom>
          <a:noFill/>
          <a:ln>
            <a:noFill/>
          </a:ln>
        </p:spPr>
      </p:pic>
      <p:pic>
        <p:nvPicPr>
          <p:cNvPr id="868" name="Google Shape;868;p68"/>
          <p:cNvPicPr preferRelativeResize="0"/>
          <p:nvPr/>
        </p:nvPicPr>
        <p:blipFill rotWithShape="1">
          <a:blip r:embed="rId7">
            <a:alphaModFix/>
          </a:blip>
          <a:srcRect b="0" l="0" r="0" t="0"/>
          <a:stretch/>
        </p:blipFill>
        <p:spPr>
          <a:xfrm>
            <a:off x="4481210" y="3899963"/>
            <a:ext cx="2375865" cy="108427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2" name="Shape 872"/>
        <p:cNvGrpSpPr/>
        <p:nvPr/>
      </p:nvGrpSpPr>
      <p:grpSpPr>
        <a:xfrm>
          <a:off x="0" y="0"/>
          <a:ext cx="0" cy="0"/>
          <a:chOff x="0" y="0"/>
          <a:chExt cx="0" cy="0"/>
        </a:xfrm>
      </p:grpSpPr>
      <p:sp>
        <p:nvSpPr>
          <p:cNvPr id="873" name="Google Shape;873;p69"/>
          <p:cNvSpPr txBox="1"/>
          <p:nvPr>
            <p:ph type="title"/>
          </p:nvPr>
        </p:nvSpPr>
        <p:spPr>
          <a:xfrm>
            <a:off x="565100" y="210625"/>
            <a:ext cx="7404300" cy="1050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990"/>
              <a:buNone/>
            </a:pPr>
            <a:r>
              <a:rPr b="1" lang="en" sz="2500">
                <a:solidFill>
                  <a:srgbClr val="D05C5C"/>
                </a:solidFill>
                <a:latin typeface="Bree Serif"/>
                <a:ea typeface="Bree Serif"/>
                <a:cs typeface="Bree Serif"/>
                <a:sym typeface="Bree Serif"/>
              </a:rPr>
              <a:t>CLINICAL FEATURES­-COMPLICATIONS OF </a:t>
            </a:r>
            <a:endParaRPr b="1" sz="2500">
              <a:solidFill>
                <a:srgbClr val="D05C5C"/>
              </a:solidFill>
              <a:latin typeface="Bree Serif"/>
              <a:ea typeface="Bree Serif"/>
              <a:cs typeface="Bree Serif"/>
              <a:sym typeface="Bree Serif"/>
            </a:endParaRPr>
          </a:p>
          <a:p>
            <a:pPr indent="0" lvl="0" marL="0" rtl="0" algn="ctr">
              <a:lnSpc>
                <a:spcPct val="100000"/>
              </a:lnSpc>
              <a:spcBef>
                <a:spcPts val="0"/>
              </a:spcBef>
              <a:spcAft>
                <a:spcPts val="0"/>
              </a:spcAft>
              <a:buSzPts val="990"/>
              <a:buNone/>
            </a:pPr>
            <a:r>
              <a:rPr b="1" lang="en" sz="2500">
                <a:solidFill>
                  <a:srgbClr val="D05C5C"/>
                </a:solidFill>
                <a:latin typeface="Bree Serif"/>
                <a:ea typeface="Bree Serif"/>
                <a:cs typeface="Bree Serif"/>
                <a:sym typeface="Bree Serif"/>
              </a:rPr>
              <a:t>HYPERTENSION</a:t>
            </a:r>
            <a:endParaRPr b="1" sz="2500">
              <a:solidFill>
                <a:srgbClr val="D05C5C"/>
              </a:solidFill>
              <a:latin typeface="Bree Serif"/>
              <a:ea typeface="Bree Serif"/>
              <a:cs typeface="Bree Serif"/>
              <a:sym typeface="Bree Serif"/>
            </a:endParaRPr>
          </a:p>
          <a:p>
            <a:pPr indent="0" lvl="0" marL="0" rtl="0" algn="ctr">
              <a:lnSpc>
                <a:spcPct val="100000"/>
              </a:lnSpc>
              <a:spcBef>
                <a:spcPts val="0"/>
              </a:spcBef>
              <a:spcAft>
                <a:spcPts val="0"/>
              </a:spcAft>
              <a:buSzPts val="990"/>
              <a:buNone/>
            </a:pPr>
            <a:r>
              <a:t/>
            </a:r>
            <a:endParaRPr b="1" sz="2500">
              <a:solidFill>
                <a:srgbClr val="D05C5C"/>
              </a:solidFill>
              <a:latin typeface="Bree Serif"/>
              <a:ea typeface="Bree Serif"/>
              <a:cs typeface="Bree Serif"/>
              <a:sym typeface="Bree Serif"/>
            </a:endParaRPr>
          </a:p>
          <a:p>
            <a:pPr indent="0" lvl="0" marL="0" rtl="0" algn="ctr">
              <a:lnSpc>
                <a:spcPct val="100000"/>
              </a:lnSpc>
              <a:spcBef>
                <a:spcPts val="0"/>
              </a:spcBef>
              <a:spcAft>
                <a:spcPts val="0"/>
              </a:spcAft>
              <a:buSzPts val="990"/>
              <a:buNone/>
            </a:pPr>
            <a:r>
              <a:t/>
            </a:r>
            <a:endParaRPr b="1" sz="2500">
              <a:solidFill>
                <a:srgbClr val="D05C5C"/>
              </a:solidFill>
              <a:latin typeface="Bree Serif"/>
              <a:ea typeface="Bree Serif"/>
              <a:cs typeface="Bree Serif"/>
              <a:sym typeface="Bree Serif"/>
            </a:endParaRPr>
          </a:p>
        </p:txBody>
      </p:sp>
      <p:sp>
        <p:nvSpPr>
          <p:cNvPr id="874" name="Google Shape;874;p69"/>
          <p:cNvSpPr txBox="1"/>
          <p:nvPr/>
        </p:nvSpPr>
        <p:spPr>
          <a:xfrm>
            <a:off x="461475" y="1597450"/>
            <a:ext cx="2899500" cy="2339700"/>
          </a:xfrm>
          <a:prstGeom prst="rect">
            <a:avLst/>
          </a:prstGeom>
          <a:noFill/>
          <a:ln cap="flat" cmpd="sng" w="9525">
            <a:solidFill>
              <a:srgbClr val="D05C5C"/>
            </a:solidFill>
            <a:prstDash val="dash"/>
            <a:round/>
            <a:headEnd len="sm" w="sm" type="none"/>
            <a:tailEnd len="sm" w="sm" type="none"/>
          </a:ln>
        </p:spPr>
        <p:txBody>
          <a:bodyPr anchorCtr="0" anchor="t" bIns="91425" lIns="91425" spcFirstLastPara="1" rIns="91425" wrap="square" tIns="91425">
            <a:spAutoFit/>
          </a:bodyPr>
          <a:lstStyle/>
          <a:p>
            <a:pPr indent="-317500" lvl="0" marL="457200" marR="0" rtl="0" algn="l">
              <a:lnSpc>
                <a:spcPct val="100000"/>
              </a:lnSpc>
              <a:spcBef>
                <a:spcPts val="0"/>
              </a:spcBef>
              <a:spcAft>
                <a:spcPts val="0"/>
              </a:spcAft>
              <a:buClr>
                <a:srgbClr val="000000"/>
              </a:buClr>
              <a:buSzPts val="1400"/>
              <a:buFont typeface="Bree Serif"/>
              <a:buChar char="●"/>
            </a:pPr>
            <a:r>
              <a:rPr b="0" i="0" lang="en" sz="1400" u="none" cap="none" strike="noStrike">
                <a:solidFill>
                  <a:srgbClr val="000000"/>
                </a:solidFill>
                <a:latin typeface="Bree Serif"/>
                <a:ea typeface="Bree Serif"/>
                <a:cs typeface="Bree Serif"/>
                <a:sym typeface="Bree Serif"/>
              </a:rPr>
              <a:t>Headache </a:t>
            </a:r>
            <a:endParaRPr b="0" i="0" sz="1400" u="none" cap="none" strike="noStrike">
              <a:solidFill>
                <a:srgbClr val="000000"/>
              </a:solidFill>
              <a:latin typeface="Bree Serif"/>
              <a:ea typeface="Bree Serif"/>
              <a:cs typeface="Bree Serif"/>
              <a:sym typeface="Bree Serif"/>
            </a:endParaRPr>
          </a:p>
          <a:p>
            <a:pPr indent="-317500" lvl="0" marL="457200" marR="0" rtl="0" algn="l">
              <a:lnSpc>
                <a:spcPct val="100000"/>
              </a:lnSpc>
              <a:spcBef>
                <a:spcPts val="0"/>
              </a:spcBef>
              <a:spcAft>
                <a:spcPts val="0"/>
              </a:spcAft>
              <a:buClr>
                <a:srgbClr val="000000"/>
              </a:buClr>
              <a:buSzPts val="1400"/>
              <a:buFont typeface="Bree Serif"/>
              <a:buChar char="●"/>
            </a:pPr>
            <a:r>
              <a:rPr b="0" i="0" lang="en" sz="1400" u="none" cap="none" strike="noStrike">
                <a:solidFill>
                  <a:srgbClr val="000000"/>
                </a:solidFill>
                <a:latin typeface="Bree Serif"/>
                <a:ea typeface="Bree Serif"/>
                <a:cs typeface="Bree Serif"/>
                <a:sym typeface="Bree Serif"/>
              </a:rPr>
              <a:t>Nausea </a:t>
            </a:r>
            <a:endParaRPr b="0" i="0" sz="1400" u="none" cap="none" strike="noStrike">
              <a:solidFill>
                <a:srgbClr val="000000"/>
              </a:solidFill>
              <a:latin typeface="Bree Serif"/>
              <a:ea typeface="Bree Serif"/>
              <a:cs typeface="Bree Serif"/>
              <a:sym typeface="Bree Serif"/>
            </a:endParaRPr>
          </a:p>
          <a:p>
            <a:pPr indent="-317500" lvl="0" marL="457200" marR="0" rtl="0" algn="l">
              <a:lnSpc>
                <a:spcPct val="100000"/>
              </a:lnSpc>
              <a:spcBef>
                <a:spcPts val="0"/>
              </a:spcBef>
              <a:spcAft>
                <a:spcPts val="0"/>
              </a:spcAft>
              <a:buClr>
                <a:srgbClr val="000000"/>
              </a:buClr>
              <a:buSzPts val="1400"/>
              <a:buFont typeface="Bree Serif"/>
              <a:buChar char="●"/>
            </a:pPr>
            <a:r>
              <a:rPr b="0" i="0" lang="en" sz="1400" u="none" cap="none" strike="noStrike">
                <a:solidFill>
                  <a:srgbClr val="000000"/>
                </a:solidFill>
                <a:latin typeface="Bree Serif"/>
                <a:ea typeface="Bree Serif"/>
                <a:cs typeface="Bree Serif"/>
                <a:sym typeface="Bree Serif"/>
              </a:rPr>
              <a:t>Vomiting </a:t>
            </a:r>
            <a:endParaRPr b="0" i="0" sz="1400" u="none" cap="none" strike="noStrike">
              <a:solidFill>
                <a:srgbClr val="000000"/>
              </a:solidFill>
              <a:latin typeface="Bree Serif"/>
              <a:ea typeface="Bree Serif"/>
              <a:cs typeface="Bree Serif"/>
              <a:sym typeface="Bree Serif"/>
            </a:endParaRPr>
          </a:p>
          <a:p>
            <a:pPr indent="-317500" lvl="0" marL="457200" marR="0" rtl="0" algn="l">
              <a:lnSpc>
                <a:spcPct val="100000"/>
              </a:lnSpc>
              <a:spcBef>
                <a:spcPts val="0"/>
              </a:spcBef>
              <a:spcAft>
                <a:spcPts val="0"/>
              </a:spcAft>
              <a:buClr>
                <a:srgbClr val="000000"/>
              </a:buClr>
              <a:buSzPts val="1400"/>
              <a:buFont typeface="Bree Serif"/>
              <a:buChar char="●"/>
            </a:pPr>
            <a:r>
              <a:rPr b="0" i="0" lang="en" sz="1400" u="none" cap="none" strike="noStrike">
                <a:solidFill>
                  <a:srgbClr val="000000"/>
                </a:solidFill>
                <a:latin typeface="Bree Serif"/>
                <a:ea typeface="Bree Serif"/>
                <a:cs typeface="Bree Serif"/>
                <a:sym typeface="Bree Serif"/>
              </a:rPr>
              <a:t>Dizziness </a:t>
            </a:r>
            <a:endParaRPr b="0" i="0" sz="1400" u="none" cap="none" strike="noStrike">
              <a:solidFill>
                <a:srgbClr val="000000"/>
              </a:solidFill>
              <a:latin typeface="Bree Serif"/>
              <a:ea typeface="Bree Serif"/>
              <a:cs typeface="Bree Serif"/>
              <a:sym typeface="Bree Serif"/>
            </a:endParaRPr>
          </a:p>
          <a:p>
            <a:pPr indent="-317500" lvl="0" marL="457200" marR="0" rtl="0" algn="l">
              <a:lnSpc>
                <a:spcPct val="100000"/>
              </a:lnSpc>
              <a:spcBef>
                <a:spcPts val="0"/>
              </a:spcBef>
              <a:spcAft>
                <a:spcPts val="0"/>
              </a:spcAft>
              <a:buClr>
                <a:srgbClr val="000000"/>
              </a:buClr>
              <a:buSzPts val="1400"/>
              <a:buFont typeface="Bree Serif"/>
              <a:buChar char="●"/>
            </a:pPr>
            <a:r>
              <a:rPr b="0" i="0" lang="en" sz="1400" u="none" cap="none" strike="noStrike">
                <a:solidFill>
                  <a:srgbClr val="000000"/>
                </a:solidFill>
                <a:latin typeface="Bree Serif"/>
                <a:ea typeface="Bree Serif"/>
                <a:cs typeface="Bree Serif"/>
                <a:sym typeface="Bree Serif"/>
              </a:rPr>
              <a:t>Confusion </a:t>
            </a:r>
            <a:endParaRPr b="0" i="0" sz="1400" u="none" cap="none" strike="noStrike">
              <a:solidFill>
                <a:srgbClr val="000000"/>
              </a:solidFill>
              <a:latin typeface="Bree Serif"/>
              <a:ea typeface="Bree Serif"/>
              <a:cs typeface="Bree Serif"/>
              <a:sym typeface="Bree Serif"/>
            </a:endParaRPr>
          </a:p>
          <a:p>
            <a:pPr indent="-317500" lvl="0" marL="457200" marR="0" rtl="0" algn="l">
              <a:lnSpc>
                <a:spcPct val="100000"/>
              </a:lnSpc>
              <a:spcBef>
                <a:spcPts val="0"/>
              </a:spcBef>
              <a:spcAft>
                <a:spcPts val="0"/>
              </a:spcAft>
              <a:buClr>
                <a:srgbClr val="000000"/>
              </a:buClr>
              <a:buSzPts val="1400"/>
              <a:buFont typeface="Bree Serif"/>
              <a:buChar char="●"/>
            </a:pPr>
            <a:r>
              <a:rPr b="0" i="0" lang="en" sz="1400" u="none" cap="none" strike="noStrike">
                <a:solidFill>
                  <a:srgbClr val="000000"/>
                </a:solidFill>
                <a:latin typeface="Bree Serif"/>
                <a:ea typeface="Bree Serif"/>
                <a:cs typeface="Bree Serif"/>
                <a:sym typeface="Bree Serif"/>
              </a:rPr>
              <a:t>Shortness of breath </a:t>
            </a:r>
            <a:endParaRPr b="0" i="0" sz="1400" u="none" cap="none" strike="noStrike">
              <a:solidFill>
                <a:srgbClr val="000000"/>
              </a:solidFill>
              <a:latin typeface="Bree Serif"/>
              <a:ea typeface="Bree Serif"/>
              <a:cs typeface="Bree Serif"/>
              <a:sym typeface="Bree Serif"/>
            </a:endParaRPr>
          </a:p>
          <a:p>
            <a:pPr indent="-317500" lvl="0" marL="457200" marR="0" rtl="0" algn="l">
              <a:lnSpc>
                <a:spcPct val="100000"/>
              </a:lnSpc>
              <a:spcBef>
                <a:spcPts val="0"/>
              </a:spcBef>
              <a:spcAft>
                <a:spcPts val="0"/>
              </a:spcAft>
              <a:buClr>
                <a:srgbClr val="000000"/>
              </a:buClr>
              <a:buSzPts val="1400"/>
              <a:buFont typeface="Bree Serif"/>
              <a:buChar char="●"/>
            </a:pPr>
            <a:r>
              <a:rPr b="0" i="0" lang="en" sz="1400" u="none" cap="none" strike="noStrike">
                <a:solidFill>
                  <a:srgbClr val="000000"/>
                </a:solidFill>
                <a:latin typeface="Bree Serif"/>
                <a:ea typeface="Bree Serif"/>
                <a:cs typeface="Bree Serif"/>
                <a:sym typeface="Bree Serif"/>
              </a:rPr>
              <a:t>Chest discomfort </a:t>
            </a:r>
            <a:endParaRPr b="0" i="0" sz="1400" u="none" cap="none" strike="noStrike">
              <a:solidFill>
                <a:srgbClr val="000000"/>
              </a:solidFill>
              <a:latin typeface="Bree Serif"/>
              <a:ea typeface="Bree Serif"/>
              <a:cs typeface="Bree Serif"/>
              <a:sym typeface="Bree Serif"/>
            </a:endParaRPr>
          </a:p>
          <a:p>
            <a:pPr indent="-317500" lvl="0" marL="457200" marR="0" rtl="0" algn="l">
              <a:lnSpc>
                <a:spcPct val="100000"/>
              </a:lnSpc>
              <a:spcBef>
                <a:spcPts val="0"/>
              </a:spcBef>
              <a:spcAft>
                <a:spcPts val="0"/>
              </a:spcAft>
              <a:buClr>
                <a:srgbClr val="000000"/>
              </a:buClr>
              <a:buSzPts val="1400"/>
              <a:buFont typeface="Bree Serif"/>
              <a:buChar char="●"/>
            </a:pPr>
            <a:r>
              <a:rPr b="0" i="0" lang="en" sz="1400" u="none" cap="none" strike="noStrike">
                <a:solidFill>
                  <a:srgbClr val="000000"/>
                </a:solidFill>
                <a:latin typeface="Bree Serif"/>
                <a:ea typeface="Bree Serif"/>
                <a:cs typeface="Bree Serif"/>
                <a:sym typeface="Bree Serif"/>
              </a:rPr>
              <a:t>Visual disturbance </a:t>
            </a:r>
            <a:endParaRPr b="0" i="0" sz="1400" u="none" cap="none" strike="noStrike">
              <a:solidFill>
                <a:srgbClr val="000000"/>
              </a:solidFill>
              <a:latin typeface="Bree Serif"/>
              <a:ea typeface="Bree Serif"/>
              <a:cs typeface="Bree Serif"/>
              <a:sym typeface="Bree Serif"/>
            </a:endParaRPr>
          </a:p>
          <a:p>
            <a:pPr indent="-317500" lvl="0" marL="457200" marR="0" rtl="0" algn="l">
              <a:lnSpc>
                <a:spcPct val="100000"/>
              </a:lnSpc>
              <a:spcBef>
                <a:spcPts val="0"/>
              </a:spcBef>
              <a:spcAft>
                <a:spcPts val="0"/>
              </a:spcAft>
              <a:buClr>
                <a:srgbClr val="000000"/>
              </a:buClr>
              <a:buSzPts val="1400"/>
              <a:buFont typeface="Bree Serif"/>
              <a:buChar char="●"/>
            </a:pPr>
            <a:r>
              <a:rPr b="0" i="0" lang="en" sz="1400" u="none" cap="none" strike="noStrike">
                <a:solidFill>
                  <a:srgbClr val="000000"/>
                </a:solidFill>
                <a:latin typeface="Bree Serif"/>
                <a:ea typeface="Bree Serif"/>
                <a:cs typeface="Bree Serif"/>
                <a:sym typeface="Bree Serif"/>
              </a:rPr>
              <a:t>Sleepiness </a:t>
            </a:r>
            <a:endParaRPr b="0" i="0" sz="1400" u="none" cap="none" strike="noStrike">
              <a:solidFill>
                <a:srgbClr val="000000"/>
              </a:solidFill>
              <a:latin typeface="Bree Serif"/>
              <a:ea typeface="Bree Serif"/>
              <a:cs typeface="Bree Serif"/>
              <a:sym typeface="Bree Serif"/>
            </a:endParaRPr>
          </a:p>
          <a:p>
            <a:pPr indent="-317500" lvl="0" marL="457200" marR="0" rtl="0" algn="l">
              <a:lnSpc>
                <a:spcPct val="100000"/>
              </a:lnSpc>
              <a:spcBef>
                <a:spcPts val="0"/>
              </a:spcBef>
              <a:spcAft>
                <a:spcPts val="0"/>
              </a:spcAft>
              <a:buClr>
                <a:srgbClr val="000000"/>
              </a:buClr>
              <a:buSzPts val="1400"/>
              <a:buFont typeface="Bree Serif"/>
              <a:buChar char="●"/>
            </a:pPr>
            <a:r>
              <a:rPr b="0" i="0" lang="en" sz="1400" u="none" cap="none" strike="noStrike">
                <a:solidFill>
                  <a:srgbClr val="000000"/>
                </a:solidFill>
                <a:latin typeface="Bree Serif"/>
                <a:ea typeface="Bree Serif"/>
                <a:cs typeface="Bree Serif"/>
                <a:sym typeface="Bree Serif"/>
              </a:rPr>
              <a:t>May be asymptomatic</a:t>
            </a:r>
            <a:endParaRPr b="0" i="0" sz="1400" u="none" cap="none" strike="noStrike">
              <a:solidFill>
                <a:srgbClr val="000000"/>
              </a:solidFill>
              <a:latin typeface="Bree Serif"/>
              <a:ea typeface="Bree Serif"/>
              <a:cs typeface="Bree Serif"/>
              <a:sym typeface="Bree Serif"/>
            </a:endParaRPr>
          </a:p>
        </p:txBody>
      </p:sp>
      <p:sp>
        <p:nvSpPr>
          <p:cNvPr id="875" name="Google Shape;875;p69"/>
          <p:cNvSpPr txBox="1"/>
          <p:nvPr/>
        </p:nvSpPr>
        <p:spPr>
          <a:xfrm>
            <a:off x="7969400" y="0"/>
            <a:ext cx="1276800" cy="677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6FA8DC"/>
                </a:solidFill>
                <a:latin typeface="Bree Serif"/>
                <a:ea typeface="Bree Serif"/>
                <a:cs typeface="Bree Serif"/>
                <a:sym typeface="Bree Serif"/>
              </a:rPr>
              <a:t>Only in male  slide </a:t>
            </a:r>
            <a:endParaRPr b="0" i="0" sz="1000" u="none" cap="none" strike="noStrike">
              <a:solidFill>
                <a:srgbClr val="6FA8DC"/>
              </a:solidFill>
              <a:latin typeface="Bree Serif"/>
              <a:ea typeface="Bree Serif"/>
              <a:cs typeface="Bree Serif"/>
              <a:sym typeface="Bree Serif"/>
            </a:endParaRPr>
          </a:p>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C27BA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C27BA0"/>
              </a:solidFill>
              <a:latin typeface="Bree Serif"/>
              <a:ea typeface="Bree Serif"/>
              <a:cs typeface="Bree Serif"/>
              <a:sym typeface="Bree Serif"/>
            </a:endParaRPr>
          </a:p>
        </p:txBody>
      </p:sp>
      <p:pic>
        <p:nvPicPr>
          <p:cNvPr id="876" name="Google Shape;876;p69"/>
          <p:cNvPicPr preferRelativeResize="0"/>
          <p:nvPr/>
        </p:nvPicPr>
        <p:blipFill rotWithShape="1">
          <a:blip r:embed="rId3">
            <a:alphaModFix/>
          </a:blip>
          <a:srcRect b="0" l="0" r="0" t="0"/>
          <a:stretch/>
        </p:blipFill>
        <p:spPr>
          <a:xfrm>
            <a:off x="6326975" y="1597451"/>
            <a:ext cx="2607475" cy="3094630"/>
          </a:xfrm>
          <a:prstGeom prst="rect">
            <a:avLst/>
          </a:prstGeom>
          <a:noFill/>
          <a:ln>
            <a:noFill/>
          </a:ln>
        </p:spPr>
      </p:pic>
      <p:pic>
        <p:nvPicPr>
          <p:cNvPr id="877" name="Google Shape;877;p69"/>
          <p:cNvPicPr preferRelativeResize="0"/>
          <p:nvPr/>
        </p:nvPicPr>
        <p:blipFill rotWithShape="1">
          <a:blip r:embed="rId4">
            <a:alphaModFix/>
          </a:blip>
          <a:srcRect b="0" l="0" r="0" t="0"/>
          <a:stretch/>
        </p:blipFill>
        <p:spPr>
          <a:xfrm>
            <a:off x="3622713" y="1626275"/>
            <a:ext cx="2607499" cy="1553651"/>
          </a:xfrm>
          <a:prstGeom prst="rect">
            <a:avLst/>
          </a:prstGeom>
          <a:noFill/>
          <a:ln>
            <a:noFill/>
          </a:ln>
        </p:spPr>
      </p:pic>
      <p:pic>
        <p:nvPicPr>
          <p:cNvPr id="878" name="Google Shape;878;p69"/>
          <p:cNvPicPr preferRelativeResize="0"/>
          <p:nvPr/>
        </p:nvPicPr>
        <p:blipFill rotWithShape="1">
          <a:blip r:embed="rId5">
            <a:alphaModFix/>
          </a:blip>
          <a:srcRect b="0" l="0" r="0" t="0"/>
          <a:stretch/>
        </p:blipFill>
        <p:spPr>
          <a:xfrm>
            <a:off x="3622725" y="3179925"/>
            <a:ext cx="2607475" cy="1618056"/>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2" name="Shape 882"/>
        <p:cNvGrpSpPr/>
        <p:nvPr/>
      </p:nvGrpSpPr>
      <p:grpSpPr>
        <a:xfrm>
          <a:off x="0" y="0"/>
          <a:ext cx="0" cy="0"/>
          <a:chOff x="0" y="0"/>
          <a:chExt cx="0" cy="0"/>
        </a:xfrm>
      </p:grpSpPr>
      <p:sp>
        <p:nvSpPr>
          <p:cNvPr id="883" name="Google Shape;883;p70"/>
          <p:cNvSpPr txBox="1"/>
          <p:nvPr>
            <p:ph type="title"/>
          </p:nvPr>
        </p:nvSpPr>
        <p:spPr>
          <a:xfrm>
            <a:off x="177250" y="-143725"/>
            <a:ext cx="8655000" cy="7164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990"/>
              <a:buNone/>
            </a:pPr>
            <a:r>
              <a:rPr b="1" lang="en" sz="2720">
                <a:solidFill>
                  <a:srgbClr val="D05C5C"/>
                </a:solidFill>
                <a:latin typeface="Bree Serif"/>
                <a:ea typeface="Bree Serif"/>
                <a:cs typeface="Bree Serif"/>
                <a:sym typeface="Bree Serif"/>
              </a:rPr>
              <a:t>MCQs</a:t>
            </a:r>
            <a:endParaRPr b="1" sz="2720">
              <a:solidFill>
                <a:srgbClr val="D05C5C"/>
              </a:solidFill>
              <a:latin typeface="Bree Serif"/>
              <a:ea typeface="Bree Serif"/>
              <a:cs typeface="Bree Serif"/>
              <a:sym typeface="Bree Serif"/>
            </a:endParaRPr>
          </a:p>
        </p:txBody>
      </p:sp>
      <p:sp>
        <p:nvSpPr>
          <p:cNvPr id="884" name="Google Shape;884;p70"/>
          <p:cNvSpPr txBox="1"/>
          <p:nvPr/>
        </p:nvSpPr>
        <p:spPr>
          <a:xfrm>
            <a:off x="6452900" y="4799400"/>
            <a:ext cx="2750100" cy="396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B7B7B7"/>
                </a:solidFill>
                <a:latin typeface="Bree Serif"/>
                <a:ea typeface="Bree Serif"/>
                <a:cs typeface="Bree Serif"/>
                <a:sym typeface="Bree Serif"/>
              </a:rPr>
              <a:t>Answers: 1.A 2.B 3.A 4.A 5. A</a:t>
            </a:r>
            <a:endParaRPr b="0" i="0" sz="1400" u="none" cap="none" strike="noStrike">
              <a:solidFill>
                <a:srgbClr val="B7B7B7"/>
              </a:solidFill>
              <a:latin typeface="Bree Serif"/>
              <a:ea typeface="Bree Serif"/>
              <a:cs typeface="Bree Serif"/>
              <a:sym typeface="Bree Serif"/>
            </a:endParaRPr>
          </a:p>
        </p:txBody>
      </p:sp>
      <p:graphicFrame>
        <p:nvGraphicFramePr>
          <p:cNvPr id="885" name="Google Shape;885;p70"/>
          <p:cNvGraphicFramePr/>
          <p:nvPr/>
        </p:nvGraphicFramePr>
        <p:xfrm>
          <a:off x="177200" y="449375"/>
          <a:ext cx="3000000" cy="3000000"/>
        </p:xfrm>
        <a:graphic>
          <a:graphicData uri="http://schemas.openxmlformats.org/drawingml/2006/table">
            <a:tbl>
              <a:tblPr>
                <a:noFill/>
                <a:tableStyleId>{51F77BD5-9BFF-459F-9793-293EAD02572C}</a:tableStyleId>
              </a:tblPr>
              <a:tblGrid>
                <a:gridCol w="2220150"/>
                <a:gridCol w="2220150"/>
                <a:gridCol w="2220150"/>
                <a:gridCol w="2220150"/>
              </a:tblGrid>
              <a:tr h="445525">
                <a:tc gridSpan="4">
                  <a:txBody>
                    <a:bodyPr/>
                    <a:lstStyle/>
                    <a:p>
                      <a:pPr indent="0" lvl="0" marL="0" marR="0" rtl="0" algn="l">
                        <a:lnSpc>
                          <a:spcPct val="100000"/>
                        </a:lnSpc>
                        <a:spcBef>
                          <a:spcPts val="0"/>
                        </a:spcBef>
                        <a:spcAft>
                          <a:spcPts val="0"/>
                        </a:spcAft>
                        <a:buClr>
                          <a:srgbClr val="000000"/>
                        </a:buClr>
                        <a:buSzPts val="1100"/>
                        <a:buFont typeface="Arial"/>
                        <a:buNone/>
                      </a:pPr>
                      <a:r>
                        <a:rPr b="1" lang="en" sz="1600" u="none" cap="none" strike="noStrike">
                          <a:solidFill>
                            <a:srgbClr val="D05C5C"/>
                          </a:solidFill>
                          <a:latin typeface="Bree Serif"/>
                          <a:ea typeface="Bree Serif"/>
                          <a:cs typeface="Bree Serif"/>
                          <a:sym typeface="Bree Serif"/>
                        </a:rPr>
                        <a:t>Q1:</a:t>
                      </a:r>
                      <a:r>
                        <a:rPr b="1" lang="en" sz="1600" u="none" cap="none" strike="noStrike">
                          <a:solidFill>
                            <a:srgbClr val="000000"/>
                          </a:solidFill>
                          <a:latin typeface="Bree Serif"/>
                          <a:ea typeface="Bree Serif"/>
                          <a:cs typeface="Bree Serif"/>
                          <a:sym typeface="Bree Serif"/>
                        </a:rPr>
                        <a:t> </a:t>
                      </a:r>
                      <a:r>
                        <a:rPr lang="en" sz="1400" u="none" cap="none" strike="noStrike">
                          <a:latin typeface="Bree Serif"/>
                          <a:ea typeface="Bree Serif"/>
                          <a:cs typeface="Bree Serif"/>
                          <a:sym typeface="Bree Serif"/>
                        </a:rPr>
                        <a:t>what is the effect of </a:t>
                      </a:r>
                      <a:r>
                        <a:rPr lang="en" sz="1400" u="sng" cap="none" strike="noStrike">
                          <a:latin typeface="Bree Serif"/>
                          <a:ea typeface="Bree Serif"/>
                          <a:cs typeface="Bree Serif"/>
                          <a:sym typeface="Bree Serif"/>
                        </a:rPr>
                        <a:t>thyroxine</a:t>
                      </a:r>
                      <a:r>
                        <a:rPr lang="en" sz="1400" u="none" cap="none" strike="noStrike">
                          <a:latin typeface="Bree Serif"/>
                          <a:ea typeface="Bree Serif"/>
                          <a:cs typeface="Bree Serif"/>
                          <a:sym typeface="Bree Serif"/>
                        </a:rPr>
                        <a:t> Hormone on heart rate ?</a:t>
                      </a:r>
                      <a:endParaRPr sz="1400" u="none" cap="none" strike="noStrike">
                        <a:latin typeface="Bree Serif"/>
                        <a:ea typeface="Bree Serif"/>
                        <a:cs typeface="Bree Serif"/>
                        <a:sym typeface="Bree Serif"/>
                      </a:endParaRPr>
                    </a:p>
                  </a:txBody>
                  <a:tcPr marT="91425" marB="91425" marR="91425" marL="91425">
                    <a:lnL cap="flat" cmpd="sng" w="9525">
                      <a:solidFill>
                        <a:srgbClr val="D05C5C"/>
                      </a:solidFill>
                      <a:prstDash val="dash"/>
                      <a:round/>
                      <a:headEnd len="sm" w="sm" type="none"/>
                      <a:tailEnd len="sm" w="sm" type="none"/>
                    </a:lnL>
                    <a:lnR cap="flat" cmpd="sng" w="9525">
                      <a:solidFill>
                        <a:srgbClr val="D05C5C"/>
                      </a:solidFill>
                      <a:prstDash val="dash"/>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solidFill>
                      <a:srgbClr val="F1E0E0"/>
                    </a:solidFill>
                  </a:tcPr>
                </a:tc>
                <a:tc hMerge="1"/>
                <a:tc hMerge="1"/>
                <a:tc hMerge="1"/>
              </a:tr>
              <a:tr h="406075">
                <a:tc>
                  <a:txBody>
                    <a:bodyPr/>
                    <a:lstStyle/>
                    <a:p>
                      <a:pPr indent="0" lvl="0" marL="0" marR="0" rtl="0" algn="l">
                        <a:lnSpc>
                          <a:spcPct val="100000"/>
                        </a:lnSpc>
                        <a:spcBef>
                          <a:spcPts val="0"/>
                        </a:spcBef>
                        <a:spcAft>
                          <a:spcPts val="0"/>
                        </a:spcAft>
                        <a:buClr>
                          <a:srgbClr val="000000"/>
                        </a:buClr>
                        <a:buSzPts val="1100"/>
                        <a:buFont typeface="Arial"/>
                        <a:buNone/>
                      </a:pPr>
                      <a:r>
                        <a:rPr lang="en" sz="1400" u="none" cap="none" strike="noStrike">
                          <a:solidFill>
                            <a:srgbClr val="000000"/>
                          </a:solidFill>
                          <a:latin typeface="Bree Serif"/>
                          <a:ea typeface="Bree Serif"/>
                          <a:cs typeface="Bree Serif"/>
                          <a:sym typeface="Bree Serif"/>
                        </a:rPr>
                        <a:t>A- </a:t>
                      </a:r>
                      <a:r>
                        <a:rPr lang="en" sz="1400" u="none" cap="none" strike="noStrike">
                          <a:solidFill>
                            <a:schemeClr val="dk1"/>
                          </a:solidFill>
                          <a:latin typeface="Bree Serif"/>
                          <a:ea typeface="Bree Serif"/>
                          <a:cs typeface="Bree Serif"/>
                          <a:sym typeface="Bree Serif"/>
                        </a:rPr>
                        <a:t>Tachycardia</a:t>
                      </a:r>
                      <a:endParaRPr sz="1400" u="none" cap="none" strike="noStrike"/>
                    </a:p>
                  </a:txBody>
                  <a:tcPr marT="91425" marB="91425" marR="91425" marL="91425">
                    <a:lnL cap="flat" cmpd="sng" w="9525">
                      <a:solidFill>
                        <a:srgbClr val="F1E0E0"/>
                      </a:solidFill>
                      <a:prstDash val="solid"/>
                      <a:round/>
                      <a:headEnd len="sm" w="sm" type="none"/>
                      <a:tailEnd len="sm" w="sm" type="none"/>
                    </a:lnL>
                    <a:lnR cap="flat" cmpd="sng" w="9525">
                      <a:solidFill>
                        <a:srgbClr val="F1E0E0"/>
                      </a:solidFill>
                      <a:prstDash val="solid"/>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en" sz="1400" u="none" cap="none" strike="noStrike">
                          <a:solidFill>
                            <a:srgbClr val="000000"/>
                          </a:solidFill>
                          <a:latin typeface="Bree Serif"/>
                          <a:ea typeface="Bree Serif"/>
                          <a:cs typeface="Bree Serif"/>
                          <a:sym typeface="Bree Serif"/>
                        </a:rPr>
                        <a:t>B-</a:t>
                      </a:r>
                      <a:r>
                        <a:rPr lang="en" sz="1400" u="none" cap="none" strike="noStrike">
                          <a:solidFill>
                            <a:schemeClr val="dk1"/>
                          </a:solidFill>
                          <a:latin typeface="Bree Serif"/>
                          <a:ea typeface="Bree Serif"/>
                          <a:cs typeface="Bree Serif"/>
                          <a:sym typeface="Bree Serif"/>
                        </a:rPr>
                        <a:t>Bradycardia</a:t>
                      </a:r>
                      <a:endParaRPr sz="1400" u="none" cap="none" strike="noStrike"/>
                    </a:p>
                  </a:txBody>
                  <a:tcPr marT="91425" marB="91425" marR="91425" marL="91425">
                    <a:lnL cap="flat" cmpd="sng" w="9525">
                      <a:solidFill>
                        <a:srgbClr val="F1E0E0"/>
                      </a:solidFill>
                      <a:prstDash val="solid"/>
                      <a:round/>
                      <a:headEnd len="sm" w="sm" type="none"/>
                      <a:tailEnd len="sm" w="sm" type="none"/>
                    </a:lnL>
                    <a:lnR cap="flat" cmpd="sng" w="9525">
                      <a:solidFill>
                        <a:srgbClr val="F1E0E0"/>
                      </a:solidFill>
                      <a:prstDash val="solid"/>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en" sz="1400" u="none" cap="none" strike="noStrike">
                          <a:solidFill>
                            <a:srgbClr val="000000"/>
                          </a:solidFill>
                          <a:latin typeface="Bree Serif"/>
                          <a:ea typeface="Bree Serif"/>
                          <a:cs typeface="Bree Serif"/>
                          <a:sym typeface="Bree Serif"/>
                        </a:rPr>
                        <a:t>C-</a:t>
                      </a:r>
                      <a:r>
                        <a:rPr lang="en" sz="1400" u="none" cap="none" strike="noStrike">
                          <a:solidFill>
                            <a:schemeClr val="dk1"/>
                          </a:solidFill>
                          <a:latin typeface="Bree Serif"/>
                          <a:ea typeface="Bree Serif"/>
                          <a:cs typeface="Bree Serif"/>
                          <a:sym typeface="Bree Serif"/>
                        </a:rPr>
                        <a:t>Nothing</a:t>
                      </a:r>
                      <a:endParaRPr sz="1400" u="none" cap="none" strike="noStrike"/>
                    </a:p>
                  </a:txBody>
                  <a:tcPr marT="91425" marB="91425" marR="91425" marL="91425">
                    <a:lnL cap="flat" cmpd="sng" w="9525">
                      <a:solidFill>
                        <a:srgbClr val="F1E0E0"/>
                      </a:solidFill>
                      <a:prstDash val="solid"/>
                      <a:round/>
                      <a:headEnd len="sm" w="sm" type="none"/>
                      <a:tailEnd len="sm" w="sm" type="none"/>
                    </a:lnL>
                    <a:lnR cap="flat" cmpd="sng" w="9525">
                      <a:solidFill>
                        <a:srgbClr val="F1E0E0"/>
                      </a:solidFill>
                      <a:prstDash val="solid"/>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solidFill>
                            <a:srgbClr val="000000"/>
                          </a:solidFill>
                          <a:latin typeface="Bree Serif"/>
                          <a:ea typeface="Bree Serif"/>
                          <a:cs typeface="Bree Serif"/>
                          <a:sym typeface="Bree Serif"/>
                        </a:rPr>
                        <a:t>D-</a:t>
                      </a:r>
                      <a:r>
                        <a:rPr lang="en" sz="1400" u="none" cap="none" strike="noStrike">
                          <a:solidFill>
                            <a:schemeClr val="dk1"/>
                          </a:solidFill>
                          <a:latin typeface="Bree Serif"/>
                          <a:ea typeface="Bree Serif"/>
                          <a:cs typeface="Bree Serif"/>
                          <a:sym typeface="Bree Serif"/>
                        </a:rPr>
                        <a:t>All</a:t>
                      </a:r>
                      <a:endParaRPr sz="1400" u="none" cap="none" strike="noStrike"/>
                    </a:p>
                  </a:txBody>
                  <a:tcPr marT="91425" marB="91425" marR="91425" marL="91425">
                    <a:lnL cap="flat" cmpd="sng" w="9525">
                      <a:solidFill>
                        <a:srgbClr val="F1E0E0"/>
                      </a:solidFill>
                      <a:prstDash val="solid"/>
                      <a:round/>
                      <a:headEnd len="sm" w="sm" type="none"/>
                      <a:tailEnd len="sm" w="sm" type="none"/>
                    </a:lnL>
                    <a:lnR cap="flat" cmpd="sng" w="9525">
                      <a:solidFill>
                        <a:srgbClr val="F1E0E0"/>
                      </a:solidFill>
                      <a:prstDash val="solid"/>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tcPr>
                </a:tc>
              </a:tr>
              <a:tr h="445525">
                <a:tc gridSpan="4">
                  <a:txBody>
                    <a:bodyPr/>
                    <a:lstStyle/>
                    <a:p>
                      <a:pPr indent="0" lvl="0" marL="0" marR="0" rtl="0" algn="l">
                        <a:lnSpc>
                          <a:spcPct val="100000"/>
                        </a:lnSpc>
                        <a:spcBef>
                          <a:spcPts val="0"/>
                        </a:spcBef>
                        <a:spcAft>
                          <a:spcPts val="0"/>
                        </a:spcAft>
                        <a:buClr>
                          <a:srgbClr val="000000"/>
                        </a:buClr>
                        <a:buSzPts val="1100"/>
                        <a:buFont typeface="Arial"/>
                        <a:buNone/>
                      </a:pPr>
                      <a:r>
                        <a:rPr b="1" lang="en" sz="1600" u="none" cap="none" strike="noStrike">
                          <a:solidFill>
                            <a:srgbClr val="D05C5C"/>
                          </a:solidFill>
                          <a:latin typeface="Bree Serif"/>
                          <a:ea typeface="Bree Serif"/>
                          <a:cs typeface="Bree Serif"/>
                          <a:sym typeface="Bree Serif"/>
                        </a:rPr>
                        <a:t>Q2:</a:t>
                      </a:r>
                      <a:r>
                        <a:rPr b="1" lang="en" sz="1600" u="none" cap="none" strike="noStrike">
                          <a:solidFill>
                            <a:srgbClr val="000000"/>
                          </a:solidFill>
                          <a:latin typeface="Bree Serif"/>
                          <a:ea typeface="Bree Serif"/>
                          <a:cs typeface="Bree Serif"/>
                          <a:sym typeface="Bree Serif"/>
                        </a:rPr>
                        <a:t> </a:t>
                      </a:r>
                      <a:r>
                        <a:rPr lang="en" sz="1400" u="none" cap="none" strike="noStrike">
                          <a:latin typeface="Bree Serif"/>
                          <a:ea typeface="Bree Serif"/>
                          <a:cs typeface="Bree Serif"/>
                          <a:sym typeface="Bree Serif"/>
                        </a:rPr>
                        <a:t>what is the effect of </a:t>
                      </a:r>
                      <a:r>
                        <a:rPr lang="en" sz="1400" u="sng" cap="none" strike="noStrike">
                          <a:latin typeface="Bree Serif"/>
                          <a:ea typeface="Bree Serif"/>
                          <a:cs typeface="Bree Serif"/>
                          <a:sym typeface="Bree Serif"/>
                        </a:rPr>
                        <a:t>Hypocalcemia</a:t>
                      </a:r>
                      <a:r>
                        <a:rPr lang="en" sz="1400" u="none" cap="none" strike="noStrike">
                          <a:latin typeface="Bree Serif"/>
                          <a:ea typeface="Bree Serif"/>
                          <a:cs typeface="Bree Serif"/>
                          <a:sym typeface="Bree Serif"/>
                        </a:rPr>
                        <a:t> on heart rate ?</a:t>
                      </a:r>
                      <a:endParaRPr sz="1400" u="none" cap="none" strike="noStrike"/>
                    </a:p>
                  </a:txBody>
                  <a:tcPr marT="91425" marB="91425" marR="91425" marL="91425">
                    <a:lnL cap="flat" cmpd="sng" w="9525">
                      <a:solidFill>
                        <a:srgbClr val="D05C5C"/>
                      </a:solidFill>
                      <a:prstDash val="dash"/>
                      <a:round/>
                      <a:headEnd len="sm" w="sm" type="none"/>
                      <a:tailEnd len="sm" w="sm" type="none"/>
                    </a:lnL>
                    <a:lnR cap="flat" cmpd="sng" w="9525">
                      <a:solidFill>
                        <a:srgbClr val="D05C5C"/>
                      </a:solidFill>
                      <a:prstDash val="dash"/>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solidFill>
                      <a:srgbClr val="F1E0E0"/>
                    </a:solidFill>
                  </a:tcPr>
                </a:tc>
                <a:tc hMerge="1"/>
                <a:tc hMerge="1"/>
                <a:tc hMerge="1"/>
              </a:tr>
              <a:tr h="406075">
                <a:tc>
                  <a:txBody>
                    <a:bodyPr/>
                    <a:lstStyle/>
                    <a:p>
                      <a:pPr indent="0" lvl="0" marL="0" marR="0" rtl="0" algn="l">
                        <a:lnSpc>
                          <a:spcPct val="100000"/>
                        </a:lnSpc>
                        <a:spcBef>
                          <a:spcPts val="0"/>
                        </a:spcBef>
                        <a:spcAft>
                          <a:spcPts val="0"/>
                        </a:spcAft>
                        <a:buClr>
                          <a:srgbClr val="000000"/>
                        </a:buClr>
                        <a:buSzPts val="1100"/>
                        <a:buFont typeface="Arial"/>
                        <a:buNone/>
                      </a:pPr>
                      <a:r>
                        <a:rPr lang="en" sz="1400" u="none" cap="none" strike="noStrike">
                          <a:solidFill>
                            <a:srgbClr val="000000"/>
                          </a:solidFill>
                          <a:latin typeface="Bree Serif"/>
                          <a:ea typeface="Bree Serif"/>
                          <a:cs typeface="Bree Serif"/>
                          <a:sym typeface="Bree Serif"/>
                        </a:rPr>
                        <a:t>A- </a:t>
                      </a:r>
                      <a:r>
                        <a:rPr lang="en" sz="1400" u="none" cap="none" strike="noStrike">
                          <a:solidFill>
                            <a:schemeClr val="dk1"/>
                          </a:solidFill>
                          <a:latin typeface="Bree Serif"/>
                          <a:ea typeface="Bree Serif"/>
                          <a:cs typeface="Bree Serif"/>
                          <a:sym typeface="Bree Serif"/>
                        </a:rPr>
                        <a:t>Tachycardia</a:t>
                      </a:r>
                      <a:endParaRPr sz="1400" u="none" cap="none" strike="noStrike"/>
                    </a:p>
                  </a:txBody>
                  <a:tcPr marT="91425" marB="91425" marR="91425" marL="91425">
                    <a:lnL cap="flat" cmpd="sng" w="9525">
                      <a:solidFill>
                        <a:srgbClr val="F1E0E0"/>
                      </a:solidFill>
                      <a:prstDash val="solid"/>
                      <a:round/>
                      <a:headEnd len="sm" w="sm" type="none"/>
                      <a:tailEnd len="sm" w="sm" type="none"/>
                    </a:lnL>
                    <a:lnR cap="flat" cmpd="sng" w="9525">
                      <a:solidFill>
                        <a:srgbClr val="F1E0E0"/>
                      </a:solidFill>
                      <a:prstDash val="solid"/>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en" sz="1400" u="none" cap="none" strike="noStrike">
                          <a:solidFill>
                            <a:srgbClr val="000000"/>
                          </a:solidFill>
                          <a:latin typeface="Bree Serif"/>
                          <a:ea typeface="Bree Serif"/>
                          <a:cs typeface="Bree Serif"/>
                          <a:sym typeface="Bree Serif"/>
                        </a:rPr>
                        <a:t>B-</a:t>
                      </a:r>
                      <a:r>
                        <a:rPr lang="en" sz="1400" u="none" cap="none" strike="noStrike">
                          <a:solidFill>
                            <a:schemeClr val="dk1"/>
                          </a:solidFill>
                          <a:latin typeface="Bree Serif"/>
                          <a:ea typeface="Bree Serif"/>
                          <a:cs typeface="Bree Serif"/>
                          <a:sym typeface="Bree Serif"/>
                        </a:rPr>
                        <a:t>Bradycardia</a:t>
                      </a:r>
                      <a:endParaRPr sz="1400" u="none" cap="none" strike="noStrike"/>
                    </a:p>
                  </a:txBody>
                  <a:tcPr marT="91425" marB="91425" marR="91425" marL="91425">
                    <a:lnL cap="flat" cmpd="sng" w="9525">
                      <a:solidFill>
                        <a:srgbClr val="F1E0E0"/>
                      </a:solidFill>
                      <a:prstDash val="solid"/>
                      <a:round/>
                      <a:headEnd len="sm" w="sm" type="none"/>
                      <a:tailEnd len="sm" w="sm" type="none"/>
                    </a:lnL>
                    <a:lnR cap="flat" cmpd="sng" w="9525">
                      <a:solidFill>
                        <a:srgbClr val="F1E0E0"/>
                      </a:solidFill>
                      <a:prstDash val="solid"/>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en" sz="1400" u="none" cap="none" strike="noStrike">
                          <a:solidFill>
                            <a:srgbClr val="000000"/>
                          </a:solidFill>
                          <a:latin typeface="Bree Serif"/>
                          <a:ea typeface="Bree Serif"/>
                          <a:cs typeface="Bree Serif"/>
                          <a:sym typeface="Bree Serif"/>
                        </a:rPr>
                        <a:t>C-</a:t>
                      </a:r>
                      <a:r>
                        <a:rPr lang="en" sz="1400" u="none" cap="none" strike="noStrike">
                          <a:solidFill>
                            <a:schemeClr val="dk1"/>
                          </a:solidFill>
                          <a:latin typeface="Bree Serif"/>
                          <a:ea typeface="Bree Serif"/>
                          <a:cs typeface="Bree Serif"/>
                          <a:sym typeface="Bree Serif"/>
                        </a:rPr>
                        <a:t>Nothing</a:t>
                      </a:r>
                      <a:endParaRPr sz="1400" u="none" cap="none" strike="noStrike"/>
                    </a:p>
                  </a:txBody>
                  <a:tcPr marT="91425" marB="91425" marR="91425" marL="91425">
                    <a:lnL cap="flat" cmpd="sng" w="9525">
                      <a:solidFill>
                        <a:srgbClr val="F1E0E0"/>
                      </a:solidFill>
                      <a:prstDash val="solid"/>
                      <a:round/>
                      <a:headEnd len="sm" w="sm" type="none"/>
                      <a:tailEnd len="sm" w="sm" type="none"/>
                    </a:lnL>
                    <a:lnR cap="flat" cmpd="sng" w="9525">
                      <a:solidFill>
                        <a:srgbClr val="F1E0E0"/>
                      </a:solidFill>
                      <a:prstDash val="solid"/>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solidFill>
                            <a:srgbClr val="000000"/>
                          </a:solidFill>
                          <a:latin typeface="Bree Serif"/>
                          <a:ea typeface="Bree Serif"/>
                          <a:cs typeface="Bree Serif"/>
                          <a:sym typeface="Bree Serif"/>
                        </a:rPr>
                        <a:t>D-</a:t>
                      </a:r>
                      <a:r>
                        <a:rPr lang="en" sz="1400" u="none" cap="none" strike="noStrike">
                          <a:solidFill>
                            <a:schemeClr val="dk1"/>
                          </a:solidFill>
                          <a:latin typeface="Bree Serif"/>
                          <a:ea typeface="Bree Serif"/>
                          <a:cs typeface="Bree Serif"/>
                          <a:sym typeface="Bree Serif"/>
                        </a:rPr>
                        <a:t>All</a:t>
                      </a:r>
                      <a:endParaRPr sz="1400" u="none" cap="none" strike="noStrike"/>
                    </a:p>
                  </a:txBody>
                  <a:tcPr marT="91425" marB="91425" marR="91425" marL="91425">
                    <a:lnL cap="flat" cmpd="sng" w="9525">
                      <a:solidFill>
                        <a:srgbClr val="F1E0E0"/>
                      </a:solidFill>
                      <a:prstDash val="solid"/>
                      <a:round/>
                      <a:headEnd len="sm" w="sm" type="none"/>
                      <a:tailEnd len="sm" w="sm" type="none"/>
                    </a:lnL>
                    <a:lnR cap="flat" cmpd="sng" w="9525">
                      <a:solidFill>
                        <a:srgbClr val="F1E0E0"/>
                      </a:solidFill>
                      <a:prstDash val="solid"/>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tcPr>
                </a:tc>
              </a:tr>
              <a:tr h="445525">
                <a:tc gridSpan="4">
                  <a:txBody>
                    <a:bodyPr/>
                    <a:lstStyle/>
                    <a:p>
                      <a:pPr indent="0" lvl="0" marL="0" marR="0" rtl="0" algn="l">
                        <a:lnSpc>
                          <a:spcPct val="100000"/>
                        </a:lnSpc>
                        <a:spcBef>
                          <a:spcPts val="0"/>
                        </a:spcBef>
                        <a:spcAft>
                          <a:spcPts val="0"/>
                        </a:spcAft>
                        <a:buClr>
                          <a:srgbClr val="000000"/>
                        </a:buClr>
                        <a:buSzPts val="1100"/>
                        <a:buFont typeface="Arial"/>
                        <a:buNone/>
                      </a:pPr>
                      <a:r>
                        <a:rPr b="1" lang="en" sz="1600" u="none" cap="none" strike="noStrike">
                          <a:solidFill>
                            <a:srgbClr val="D05C5C"/>
                          </a:solidFill>
                          <a:latin typeface="Bree Serif"/>
                          <a:ea typeface="Bree Serif"/>
                          <a:cs typeface="Bree Serif"/>
                          <a:sym typeface="Bree Serif"/>
                        </a:rPr>
                        <a:t>Q3:</a:t>
                      </a:r>
                      <a:r>
                        <a:rPr b="1" lang="en" sz="1600" u="none" cap="none" strike="noStrike">
                          <a:solidFill>
                            <a:srgbClr val="705C84"/>
                          </a:solidFill>
                          <a:latin typeface="Bree Serif"/>
                          <a:ea typeface="Bree Serif"/>
                          <a:cs typeface="Bree Serif"/>
                          <a:sym typeface="Bree Serif"/>
                        </a:rPr>
                        <a:t> </a:t>
                      </a:r>
                      <a:r>
                        <a:rPr lang="en" sz="1400" u="none" cap="none" strike="noStrike">
                          <a:latin typeface="Bree Serif"/>
                          <a:ea typeface="Bree Serif"/>
                          <a:cs typeface="Bree Serif"/>
                          <a:sym typeface="Bree Serif"/>
                        </a:rPr>
                        <a:t>what is the effect of </a:t>
                      </a:r>
                      <a:r>
                        <a:rPr lang="en" sz="1400" u="sng" cap="none" strike="noStrike">
                          <a:latin typeface="Bree Serif"/>
                          <a:ea typeface="Bree Serif"/>
                          <a:cs typeface="Bree Serif"/>
                          <a:sym typeface="Bree Serif"/>
                        </a:rPr>
                        <a:t>Histamine</a:t>
                      </a:r>
                      <a:r>
                        <a:rPr lang="en" sz="1400" u="none" cap="none" strike="noStrike">
                          <a:latin typeface="Bree Serif"/>
                          <a:ea typeface="Bree Serif"/>
                          <a:cs typeface="Bree Serif"/>
                          <a:sym typeface="Bree Serif"/>
                        </a:rPr>
                        <a:t> on Vessel diameter?</a:t>
                      </a:r>
                      <a:endParaRPr sz="1400" u="none" cap="none" strike="noStrike">
                        <a:latin typeface="Bree Serif"/>
                        <a:ea typeface="Bree Serif"/>
                        <a:cs typeface="Bree Serif"/>
                        <a:sym typeface="Bree Serif"/>
                      </a:endParaRPr>
                    </a:p>
                  </a:txBody>
                  <a:tcPr marT="91425" marB="91425" marR="91425" marL="91425">
                    <a:lnL cap="flat" cmpd="sng" w="9525">
                      <a:solidFill>
                        <a:srgbClr val="D05C5C"/>
                      </a:solidFill>
                      <a:prstDash val="dash"/>
                      <a:round/>
                      <a:headEnd len="sm" w="sm" type="none"/>
                      <a:tailEnd len="sm" w="sm" type="none"/>
                    </a:lnL>
                    <a:lnR cap="flat" cmpd="sng" w="9525">
                      <a:solidFill>
                        <a:srgbClr val="D05C5C"/>
                      </a:solidFill>
                      <a:prstDash val="dash"/>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solidFill>
                      <a:srgbClr val="F1E0E0"/>
                    </a:solidFill>
                  </a:tcPr>
                </a:tc>
                <a:tc hMerge="1"/>
                <a:tc hMerge="1"/>
                <a:tc hMerge="1"/>
              </a:tr>
              <a:tr h="395900">
                <a:tc>
                  <a:txBody>
                    <a:bodyPr/>
                    <a:lstStyle/>
                    <a:p>
                      <a:pPr indent="0" lvl="0" marL="0" marR="0" rtl="0" algn="l">
                        <a:lnSpc>
                          <a:spcPct val="100000"/>
                        </a:lnSpc>
                        <a:spcBef>
                          <a:spcPts val="0"/>
                        </a:spcBef>
                        <a:spcAft>
                          <a:spcPts val="0"/>
                        </a:spcAft>
                        <a:buClr>
                          <a:srgbClr val="000000"/>
                        </a:buClr>
                        <a:buSzPts val="1100"/>
                        <a:buFont typeface="Arial"/>
                        <a:buNone/>
                      </a:pPr>
                      <a:r>
                        <a:rPr lang="en" sz="1400" u="none" cap="none" strike="noStrike">
                          <a:solidFill>
                            <a:srgbClr val="000000"/>
                          </a:solidFill>
                          <a:latin typeface="Bree Serif"/>
                          <a:ea typeface="Bree Serif"/>
                          <a:cs typeface="Bree Serif"/>
                          <a:sym typeface="Bree Serif"/>
                        </a:rPr>
                        <a:t>A- </a:t>
                      </a:r>
                      <a:r>
                        <a:rPr lang="en" sz="1400" u="none" cap="none" strike="noStrike">
                          <a:solidFill>
                            <a:schemeClr val="dk1"/>
                          </a:solidFill>
                          <a:latin typeface="Bree Serif"/>
                          <a:ea typeface="Bree Serif"/>
                          <a:cs typeface="Bree Serif"/>
                          <a:sym typeface="Bree Serif"/>
                        </a:rPr>
                        <a:t>Vasodilators</a:t>
                      </a:r>
                      <a:endParaRPr sz="1400" u="none" cap="none" strike="noStrike"/>
                    </a:p>
                  </a:txBody>
                  <a:tcPr marT="91425" marB="91425" marR="91425" marL="91425">
                    <a:lnL cap="flat" cmpd="sng" w="9525">
                      <a:solidFill>
                        <a:srgbClr val="F1E0E0"/>
                      </a:solidFill>
                      <a:prstDash val="solid"/>
                      <a:round/>
                      <a:headEnd len="sm" w="sm" type="none"/>
                      <a:tailEnd len="sm" w="sm" type="none"/>
                    </a:lnL>
                    <a:lnR cap="flat" cmpd="sng" w="9525">
                      <a:solidFill>
                        <a:srgbClr val="F1E0E0"/>
                      </a:solidFill>
                      <a:prstDash val="solid"/>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en" sz="1400" u="none" cap="none" strike="noStrike">
                          <a:solidFill>
                            <a:srgbClr val="000000"/>
                          </a:solidFill>
                          <a:latin typeface="Bree Serif"/>
                          <a:ea typeface="Bree Serif"/>
                          <a:cs typeface="Bree Serif"/>
                          <a:sym typeface="Bree Serif"/>
                        </a:rPr>
                        <a:t>B-</a:t>
                      </a:r>
                      <a:r>
                        <a:rPr lang="en" sz="1400" u="none" cap="none" strike="noStrike">
                          <a:solidFill>
                            <a:schemeClr val="dk1"/>
                          </a:solidFill>
                          <a:latin typeface="Bree Serif"/>
                          <a:ea typeface="Bree Serif"/>
                          <a:cs typeface="Bree Serif"/>
                          <a:sym typeface="Bree Serif"/>
                        </a:rPr>
                        <a:t>Vasoconstrictors</a:t>
                      </a:r>
                      <a:endParaRPr sz="1400" u="none" cap="none" strike="noStrike"/>
                    </a:p>
                  </a:txBody>
                  <a:tcPr marT="91425" marB="91425" marR="91425" marL="91425">
                    <a:lnL cap="flat" cmpd="sng" w="9525">
                      <a:solidFill>
                        <a:srgbClr val="F1E0E0"/>
                      </a:solidFill>
                      <a:prstDash val="solid"/>
                      <a:round/>
                      <a:headEnd len="sm" w="sm" type="none"/>
                      <a:tailEnd len="sm" w="sm" type="none"/>
                    </a:lnL>
                    <a:lnR cap="flat" cmpd="sng" w="9525">
                      <a:solidFill>
                        <a:srgbClr val="F1E0E0"/>
                      </a:solidFill>
                      <a:prstDash val="solid"/>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en" sz="1400" u="none" cap="none" strike="noStrike">
                          <a:solidFill>
                            <a:srgbClr val="000000"/>
                          </a:solidFill>
                          <a:latin typeface="Bree Serif"/>
                          <a:ea typeface="Bree Serif"/>
                          <a:cs typeface="Bree Serif"/>
                          <a:sym typeface="Bree Serif"/>
                        </a:rPr>
                        <a:t>C-</a:t>
                      </a:r>
                      <a:r>
                        <a:rPr lang="en" sz="1400" u="none" cap="none" strike="noStrike">
                          <a:solidFill>
                            <a:schemeClr val="dk1"/>
                          </a:solidFill>
                          <a:latin typeface="Bree Serif"/>
                          <a:ea typeface="Bree Serif"/>
                          <a:cs typeface="Bree Serif"/>
                          <a:sym typeface="Bree Serif"/>
                        </a:rPr>
                        <a:t>Nothing</a:t>
                      </a:r>
                      <a:endParaRPr sz="1400" u="none" cap="none" strike="noStrike"/>
                    </a:p>
                  </a:txBody>
                  <a:tcPr marT="91425" marB="91425" marR="91425" marL="91425">
                    <a:lnL cap="flat" cmpd="sng" w="9525">
                      <a:solidFill>
                        <a:srgbClr val="F1E0E0"/>
                      </a:solidFill>
                      <a:prstDash val="solid"/>
                      <a:round/>
                      <a:headEnd len="sm" w="sm" type="none"/>
                      <a:tailEnd len="sm" w="sm" type="none"/>
                    </a:lnL>
                    <a:lnR cap="flat" cmpd="sng" w="9525">
                      <a:solidFill>
                        <a:srgbClr val="F1E0E0"/>
                      </a:solidFill>
                      <a:prstDash val="solid"/>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solidFill>
                            <a:srgbClr val="000000"/>
                          </a:solidFill>
                          <a:latin typeface="Bree Serif"/>
                          <a:ea typeface="Bree Serif"/>
                          <a:cs typeface="Bree Serif"/>
                          <a:sym typeface="Bree Serif"/>
                        </a:rPr>
                        <a:t>D-</a:t>
                      </a:r>
                      <a:r>
                        <a:rPr lang="en" sz="1400" u="none" cap="none" strike="noStrike">
                          <a:solidFill>
                            <a:schemeClr val="dk1"/>
                          </a:solidFill>
                          <a:latin typeface="Bree Serif"/>
                          <a:ea typeface="Bree Serif"/>
                          <a:cs typeface="Bree Serif"/>
                          <a:sym typeface="Bree Serif"/>
                        </a:rPr>
                        <a:t>All</a:t>
                      </a:r>
                      <a:endParaRPr sz="1400" u="none" cap="none" strike="noStrike"/>
                    </a:p>
                  </a:txBody>
                  <a:tcPr marT="91425" marB="91425" marR="91425" marL="91425">
                    <a:lnL cap="flat" cmpd="sng" w="9525">
                      <a:solidFill>
                        <a:srgbClr val="F1E0E0"/>
                      </a:solidFill>
                      <a:prstDash val="solid"/>
                      <a:round/>
                      <a:headEnd len="sm" w="sm" type="none"/>
                      <a:tailEnd len="sm" w="sm" type="none"/>
                    </a:lnL>
                    <a:lnR cap="flat" cmpd="sng" w="9525">
                      <a:solidFill>
                        <a:srgbClr val="F1E0E0"/>
                      </a:solidFill>
                      <a:prstDash val="solid"/>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tcPr>
                </a:tc>
              </a:tr>
              <a:tr h="434325">
                <a:tc gridSpan="4">
                  <a:txBody>
                    <a:bodyPr/>
                    <a:lstStyle/>
                    <a:p>
                      <a:pPr indent="0" lvl="0" marL="0" marR="0" rtl="0" algn="l">
                        <a:lnSpc>
                          <a:spcPct val="100000"/>
                        </a:lnSpc>
                        <a:spcBef>
                          <a:spcPts val="0"/>
                        </a:spcBef>
                        <a:spcAft>
                          <a:spcPts val="0"/>
                        </a:spcAft>
                        <a:buClr>
                          <a:srgbClr val="000000"/>
                        </a:buClr>
                        <a:buSzPts val="1100"/>
                        <a:buFont typeface="Arial"/>
                        <a:buNone/>
                      </a:pPr>
                      <a:r>
                        <a:rPr b="1" lang="en" sz="1600" u="none" cap="none" strike="noStrike">
                          <a:solidFill>
                            <a:srgbClr val="D05C5C"/>
                          </a:solidFill>
                          <a:latin typeface="Bree Serif"/>
                          <a:ea typeface="Bree Serif"/>
                          <a:cs typeface="Bree Serif"/>
                          <a:sym typeface="Bree Serif"/>
                        </a:rPr>
                        <a:t>Q4: </a:t>
                      </a:r>
                      <a:r>
                        <a:rPr lang="en" sz="1400" u="none" cap="none" strike="noStrike">
                          <a:latin typeface="Bree Serif"/>
                          <a:ea typeface="Bree Serif"/>
                          <a:cs typeface="Bree Serif"/>
                          <a:sym typeface="Bree Serif"/>
                        </a:rPr>
                        <a:t>what is the </a:t>
                      </a:r>
                      <a:r>
                        <a:rPr lang="en" sz="1400" u="sng" cap="none" strike="noStrike">
                          <a:latin typeface="Bree Serif"/>
                          <a:ea typeface="Bree Serif"/>
                          <a:cs typeface="Bree Serif"/>
                          <a:sym typeface="Bree Serif"/>
                        </a:rPr>
                        <a:t>main</a:t>
                      </a:r>
                      <a:r>
                        <a:rPr lang="en" sz="1400" u="none" cap="none" strike="noStrike">
                          <a:latin typeface="Bree Serif"/>
                          <a:ea typeface="Bree Serif"/>
                          <a:cs typeface="Bree Serif"/>
                          <a:sym typeface="Bree Serif"/>
                        </a:rPr>
                        <a:t> factor responsible of </a:t>
                      </a:r>
                      <a:r>
                        <a:rPr lang="en" sz="1400" u="sng" cap="none" strike="noStrike">
                          <a:latin typeface="Bree Serif"/>
                          <a:ea typeface="Bree Serif"/>
                          <a:cs typeface="Bree Serif"/>
                          <a:sym typeface="Bree Serif"/>
                        </a:rPr>
                        <a:t>Viscosity</a:t>
                      </a:r>
                      <a:r>
                        <a:rPr lang="en" sz="1400" u="none" cap="none" strike="noStrike">
                          <a:latin typeface="Bree Serif"/>
                          <a:ea typeface="Bree Serif"/>
                          <a:cs typeface="Bree Serif"/>
                          <a:sym typeface="Bree Serif"/>
                        </a:rPr>
                        <a:t> of blood?</a:t>
                      </a:r>
                      <a:endParaRPr sz="1400" u="none" cap="none" strike="noStrike">
                        <a:latin typeface="Bree Serif"/>
                        <a:ea typeface="Bree Serif"/>
                        <a:cs typeface="Bree Serif"/>
                        <a:sym typeface="Bree Serif"/>
                      </a:endParaRPr>
                    </a:p>
                  </a:txBody>
                  <a:tcPr marT="91425" marB="91425" marR="91425" marL="91425">
                    <a:lnL cap="flat" cmpd="sng" w="9525">
                      <a:solidFill>
                        <a:srgbClr val="D05C5C"/>
                      </a:solidFill>
                      <a:prstDash val="dash"/>
                      <a:round/>
                      <a:headEnd len="sm" w="sm" type="none"/>
                      <a:tailEnd len="sm" w="sm" type="none"/>
                    </a:lnL>
                    <a:lnR cap="flat" cmpd="sng" w="9525">
                      <a:solidFill>
                        <a:srgbClr val="D05C5C"/>
                      </a:solidFill>
                      <a:prstDash val="dash"/>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solidFill>
                      <a:srgbClr val="F1E0E0"/>
                    </a:solidFill>
                  </a:tcPr>
                </a:tc>
                <a:tc hMerge="1"/>
                <a:tc hMerge="1"/>
                <a:tc hMerge="1"/>
              </a:tr>
              <a:tr h="607325">
                <a:tc>
                  <a:txBody>
                    <a:bodyPr/>
                    <a:lstStyle/>
                    <a:p>
                      <a:pPr indent="0" lvl="0" marL="0" marR="0" rtl="0" algn="l">
                        <a:lnSpc>
                          <a:spcPct val="100000"/>
                        </a:lnSpc>
                        <a:spcBef>
                          <a:spcPts val="0"/>
                        </a:spcBef>
                        <a:spcAft>
                          <a:spcPts val="0"/>
                        </a:spcAft>
                        <a:buClr>
                          <a:srgbClr val="000000"/>
                        </a:buClr>
                        <a:buSzPts val="1100"/>
                        <a:buFont typeface="Arial"/>
                        <a:buNone/>
                      </a:pPr>
                      <a:r>
                        <a:rPr lang="en" sz="1400" u="none" cap="none" strike="noStrike">
                          <a:solidFill>
                            <a:srgbClr val="000000"/>
                          </a:solidFill>
                          <a:latin typeface="Bree Serif"/>
                          <a:ea typeface="Bree Serif"/>
                          <a:cs typeface="Bree Serif"/>
                          <a:sym typeface="Bree Serif"/>
                        </a:rPr>
                        <a:t>A- </a:t>
                      </a:r>
                      <a:r>
                        <a:rPr lang="en" sz="1400" u="none" cap="none" strike="noStrike">
                          <a:solidFill>
                            <a:schemeClr val="dk1"/>
                          </a:solidFill>
                          <a:latin typeface="Bree Serif"/>
                          <a:ea typeface="Bree Serif"/>
                          <a:cs typeface="Bree Serif"/>
                          <a:sym typeface="Bree Serif"/>
                        </a:rPr>
                        <a:t>RBC &amp; plasma proteins ( fibrinogen )</a:t>
                      </a:r>
                      <a:endParaRPr sz="1400" u="none" cap="none" strike="noStrike">
                        <a:solidFill>
                          <a:schemeClr val="dk1"/>
                        </a:solidFill>
                        <a:latin typeface="Bree Serif"/>
                        <a:ea typeface="Bree Serif"/>
                        <a:cs typeface="Bree Serif"/>
                        <a:sym typeface="Bree Serif"/>
                      </a:endParaRPr>
                    </a:p>
                  </a:txBody>
                  <a:tcPr marT="91425" marB="91425" marR="91425" marL="91425">
                    <a:lnL cap="flat" cmpd="sng" w="9525">
                      <a:solidFill>
                        <a:srgbClr val="F1E0E0"/>
                      </a:solidFill>
                      <a:prstDash val="solid"/>
                      <a:round/>
                      <a:headEnd len="sm" w="sm" type="none"/>
                      <a:tailEnd len="sm" w="sm" type="none"/>
                    </a:lnL>
                    <a:lnR cap="flat" cmpd="sng" w="9525">
                      <a:solidFill>
                        <a:srgbClr val="F1E0E0"/>
                      </a:solidFill>
                      <a:prstDash val="solid"/>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en" sz="1400" u="none" cap="none" strike="noStrike">
                          <a:solidFill>
                            <a:srgbClr val="000000"/>
                          </a:solidFill>
                          <a:latin typeface="Bree Serif"/>
                          <a:ea typeface="Bree Serif"/>
                          <a:cs typeface="Bree Serif"/>
                          <a:sym typeface="Bree Serif"/>
                        </a:rPr>
                        <a:t>B- WBC </a:t>
                      </a:r>
                      <a:endParaRPr sz="1400" u="none" cap="none" strike="noStrike"/>
                    </a:p>
                  </a:txBody>
                  <a:tcPr marT="91425" marB="91425" marR="91425" marL="91425">
                    <a:lnL cap="flat" cmpd="sng" w="9525">
                      <a:solidFill>
                        <a:srgbClr val="F1E0E0"/>
                      </a:solidFill>
                      <a:prstDash val="solid"/>
                      <a:round/>
                      <a:headEnd len="sm" w="sm" type="none"/>
                      <a:tailEnd len="sm" w="sm" type="none"/>
                    </a:lnL>
                    <a:lnR cap="flat" cmpd="sng" w="9525">
                      <a:solidFill>
                        <a:srgbClr val="F1E0E0"/>
                      </a:solidFill>
                      <a:prstDash val="solid"/>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en" sz="1400" u="none" cap="none" strike="noStrike">
                          <a:solidFill>
                            <a:srgbClr val="000000"/>
                          </a:solidFill>
                          <a:latin typeface="Bree Serif"/>
                          <a:ea typeface="Bree Serif"/>
                          <a:cs typeface="Bree Serif"/>
                          <a:sym typeface="Bree Serif"/>
                        </a:rPr>
                        <a:t>C-Hematocrit values</a:t>
                      </a:r>
                      <a:endParaRPr sz="1400" u="none" cap="none" strike="noStrike"/>
                    </a:p>
                  </a:txBody>
                  <a:tcPr marT="91425" marB="91425" marR="91425" marL="91425">
                    <a:lnL cap="flat" cmpd="sng" w="9525">
                      <a:solidFill>
                        <a:srgbClr val="F1E0E0"/>
                      </a:solidFill>
                      <a:prstDash val="solid"/>
                      <a:round/>
                      <a:headEnd len="sm" w="sm" type="none"/>
                      <a:tailEnd len="sm" w="sm" type="none"/>
                    </a:lnL>
                    <a:lnR cap="flat" cmpd="sng" w="9525">
                      <a:solidFill>
                        <a:srgbClr val="F1E0E0"/>
                      </a:solidFill>
                      <a:prstDash val="solid"/>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solidFill>
                            <a:srgbClr val="000000"/>
                          </a:solidFill>
                          <a:latin typeface="Bree Serif"/>
                          <a:ea typeface="Bree Serif"/>
                          <a:cs typeface="Bree Serif"/>
                          <a:sym typeface="Bree Serif"/>
                        </a:rPr>
                        <a:t>D- </a:t>
                      </a:r>
                      <a:r>
                        <a:rPr lang="en" sz="1400" u="none" cap="none" strike="noStrike">
                          <a:latin typeface="Bree Serif"/>
                          <a:ea typeface="Bree Serif"/>
                          <a:cs typeface="Bree Serif"/>
                          <a:sym typeface="Bree Serif"/>
                        </a:rPr>
                        <a:t>All</a:t>
                      </a:r>
                      <a:endParaRPr sz="1400" u="none" cap="none" strike="noStrike"/>
                    </a:p>
                  </a:txBody>
                  <a:tcPr marT="91425" marB="91425" marR="91425" marL="91425">
                    <a:lnL cap="flat" cmpd="sng" w="9525">
                      <a:solidFill>
                        <a:srgbClr val="F1E0E0"/>
                      </a:solidFill>
                      <a:prstDash val="solid"/>
                      <a:round/>
                      <a:headEnd len="sm" w="sm" type="none"/>
                      <a:tailEnd len="sm" w="sm" type="none"/>
                    </a:lnL>
                    <a:lnR cap="flat" cmpd="sng" w="9525">
                      <a:solidFill>
                        <a:srgbClr val="F1E0E0"/>
                      </a:solidFill>
                      <a:prstDash val="solid"/>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tcPr>
                </a:tc>
              </a:tr>
              <a:tr h="350075">
                <a:tc gridSpan="4">
                  <a:txBody>
                    <a:bodyPr/>
                    <a:lstStyle/>
                    <a:p>
                      <a:pPr indent="0" lvl="0" marL="0" marR="0" rtl="0" algn="l">
                        <a:lnSpc>
                          <a:spcPct val="100000"/>
                        </a:lnSpc>
                        <a:spcBef>
                          <a:spcPts val="0"/>
                        </a:spcBef>
                        <a:spcAft>
                          <a:spcPts val="0"/>
                        </a:spcAft>
                        <a:buClr>
                          <a:srgbClr val="000000"/>
                        </a:buClr>
                        <a:buSzPts val="1600"/>
                        <a:buFont typeface="Arial"/>
                        <a:buNone/>
                      </a:pPr>
                      <a:r>
                        <a:rPr b="1" lang="en" sz="1600" u="none" cap="none" strike="noStrike">
                          <a:solidFill>
                            <a:srgbClr val="D05C5C"/>
                          </a:solidFill>
                          <a:latin typeface="Bree Serif"/>
                          <a:ea typeface="Bree Serif"/>
                          <a:cs typeface="Bree Serif"/>
                          <a:sym typeface="Bree Serif"/>
                        </a:rPr>
                        <a:t>Q5:</a:t>
                      </a:r>
                      <a:r>
                        <a:rPr b="1" lang="en" sz="1600" u="none" cap="none" strike="noStrike">
                          <a:solidFill>
                            <a:srgbClr val="705C84"/>
                          </a:solidFill>
                          <a:latin typeface="Bree Serif"/>
                          <a:ea typeface="Bree Serif"/>
                          <a:cs typeface="Bree Serif"/>
                          <a:sym typeface="Bree Serif"/>
                        </a:rPr>
                        <a:t> </a:t>
                      </a:r>
                      <a:r>
                        <a:rPr lang="en" sz="1400" u="none" cap="none" strike="noStrike">
                          <a:latin typeface="Bree Serif"/>
                          <a:ea typeface="Bree Serif"/>
                          <a:cs typeface="Bree Serif"/>
                          <a:sym typeface="Bree Serif"/>
                        </a:rPr>
                        <a:t>Blood velocity is higher in : </a:t>
                      </a:r>
                      <a:endParaRPr sz="1400" u="none" cap="none" strike="noStrike">
                        <a:latin typeface="Bree Serif"/>
                        <a:ea typeface="Bree Serif"/>
                        <a:cs typeface="Bree Serif"/>
                        <a:sym typeface="Bree Serif"/>
                      </a:endParaRPr>
                    </a:p>
                  </a:txBody>
                  <a:tcPr marT="91425" marB="91425" marR="91425" marL="91425">
                    <a:lnL cap="flat" cmpd="sng" w="9525">
                      <a:solidFill>
                        <a:srgbClr val="D05C5C"/>
                      </a:solidFill>
                      <a:prstDash val="dash"/>
                      <a:round/>
                      <a:headEnd len="sm" w="sm" type="none"/>
                      <a:tailEnd len="sm" w="sm" type="none"/>
                    </a:lnL>
                    <a:lnR cap="flat" cmpd="sng" w="9525">
                      <a:solidFill>
                        <a:srgbClr val="D05C5C"/>
                      </a:solidFill>
                      <a:prstDash val="dash"/>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solidFill>
                      <a:srgbClr val="F1E0E0"/>
                    </a:solidFill>
                  </a:tcPr>
                </a:tc>
                <a:tc hMerge="1"/>
                <a:tc hMerge="1"/>
                <a:tc hMerge="1"/>
              </a:tr>
              <a:tr h="333250">
                <a:tc>
                  <a:txBody>
                    <a:bodyPr/>
                    <a:lstStyle/>
                    <a:p>
                      <a:pPr indent="0" lvl="0" marL="0" marR="0" rtl="0" algn="l">
                        <a:lnSpc>
                          <a:spcPct val="100000"/>
                        </a:lnSpc>
                        <a:spcBef>
                          <a:spcPts val="0"/>
                        </a:spcBef>
                        <a:spcAft>
                          <a:spcPts val="0"/>
                        </a:spcAft>
                        <a:buClr>
                          <a:srgbClr val="000000"/>
                        </a:buClr>
                        <a:buSzPts val="1100"/>
                        <a:buFont typeface="Arial"/>
                        <a:buNone/>
                      </a:pPr>
                      <a:r>
                        <a:rPr lang="en" sz="1400" u="none" cap="none" strike="noStrike">
                          <a:solidFill>
                            <a:srgbClr val="000000"/>
                          </a:solidFill>
                          <a:latin typeface="Bree Serif"/>
                          <a:ea typeface="Bree Serif"/>
                          <a:cs typeface="Bree Serif"/>
                          <a:sym typeface="Bree Serif"/>
                        </a:rPr>
                        <a:t>A- </a:t>
                      </a:r>
                      <a:r>
                        <a:rPr lang="en" sz="1400" u="none" cap="none" strike="noStrike">
                          <a:solidFill>
                            <a:schemeClr val="dk1"/>
                          </a:solidFill>
                          <a:latin typeface="Bree Serif"/>
                          <a:ea typeface="Bree Serif"/>
                          <a:cs typeface="Bree Serif"/>
                          <a:sym typeface="Bree Serif"/>
                        </a:rPr>
                        <a:t>Aorta</a:t>
                      </a:r>
                      <a:endParaRPr sz="1400" u="none" cap="none" strike="noStrike"/>
                    </a:p>
                  </a:txBody>
                  <a:tcPr marT="91425" marB="91425" marR="91425" marL="91425">
                    <a:lnL cap="flat" cmpd="sng" w="9525">
                      <a:solidFill>
                        <a:srgbClr val="F1E0E0"/>
                      </a:solidFill>
                      <a:prstDash val="solid"/>
                      <a:round/>
                      <a:headEnd len="sm" w="sm" type="none"/>
                      <a:tailEnd len="sm" w="sm" type="none"/>
                    </a:lnL>
                    <a:lnR cap="flat" cmpd="sng" w="9525">
                      <a:solidFill>
                        <a:srgbClr val="F1E0E0"/>
                      </a:solidFill>
                      <a:prstDash val="solid"/>
                      <a:round/>
                      <a:headEnd len="sm" w="sm" type="none"/>
                      <a:tailEnd len="sm" w="sm" type="none"/>
                    </a:lnR>
                    <a:lnT cap="flat" cmpd="sng" w="9525">
                      <a:solidFill>
                        <a:srgbClr val="D05C5C"/>
                      </a:solidFill>
                      <a:prstDash val="dash"/>
                      <a:round/>
                      <a:headEnd len="sm" w="sm" type="none"/>
                      <a:tailEnd len="sm" w="sm" type="none"/>
                    </a:lnT>
                    <a:lnB cap="flat" cmpd="sng" w="9525">
                      <a:solidFill>
                        <a:srgbClr val="F1E0E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en" sz="1400" u="none" cap="none" strike="noStrike">
                          <a:solidFill>
                            <a:srgbClr val="000000"/>
                          </a:solidFill>
                          <a:latin typeface="Bree Serif"/>
                          <a:ea typeface="Bree Serif"/>
                          <a:cs typeface="Bree Serif"/>
                          <a:sym typeface="Bree Serif"/>
                        </a:rPr>
                        <a:t>B-</a:t>
                      </a:r>
                      <a:r>
                        <a:rPr lang="en" sz="1400" u="none" cap="none" strike="noStrike">
                          <a:solidFill>
                            <a:schemeClr val="dk1"/>
                          </a:solidFill>
                          <a:latin typeface="Bree Serif"/>
                          <a:ea typeface="Bree Serif"/>
                          <a:cs typeface="Bree Serif"/>
                          <a:sym typeface="Bree Serif"/>
                        </a:rPr>
                        <a:t>Capillaries</a:t>
                      </a:r>
                      <a:endParaRPr sz="1400" u="none" cap="none" strike="noStrike"/>
                    </a:p>
                  </a:txBody>
                  <a:tcPr marT="91425" marB="91425" marR="91425" marL="91425">
                    <a:lnL cap="flat" cmpd="sng" w="9525">
                      <a:solidFill>
                        <a:srgbClr val="F1E0E0"/>
                      </a:solidFill>
                      <a:prstDash val="solid"/>
                      <a:round/>
                      <a:headEnd len="sm" w="sm" type="none"/>
                      <a:tailEnd len="sm" w="sm" type="none"/>
                    </a:lnL>
                    <a:lnR cap="flat" cmpd="sng" w="9525">
                      <a:solidFill>
                        <a:srgbClr val="F1E0E0"/>
                      </a:solidFill>
                      <a:prstDash val="solid"/>
                      <a:round/>
                      <a:headEnd len="sm" w="sm" type="none"/>
                      <a:tailEnd len="sm" w="sm" type="none"/>
                    </a:lnR>
                    <a:lnT cap="flat" cmpd="sng" w="9525">
                      <a:solidFill>
                        <a:srgbClr val="D05C5C"/>
                      </a:solidFill>
                      <a:prstDash val="dash"/>
                      <a:round/>
                      <a:headEnd len="sm" w="sm" type="none"/>
                      <a:tailEnd len="sm" w="sm" type="none"/>
                    </a:lnT>
                    <a:lnB cap="flat" cmpd="sng" w="9525">
                      <a:solidFill>
                        <a:srgbClr val="F1E0E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en" sz="1400" u="none" cap="none" strike="noStrike">
                          <a:solidFill>
                            <a:srgbClr val="000000"/>
                          </a:solidFill>
                          <a:latin typeface="Bree Serif"/>
                          <a:ea typeface="Bree Serif"/>
                          <a:cs typeface="Bree Serif"/>
                          <a:sym typeface="Bree Serif"/>
                        </a:rPr>
                        <a:t>C-</a:t>
                      </a:r>
                      <a:r>
                        <a:rPr lang="en" sz="1400" u="none" cap="none" strike="noStrike">
                          <a:solidFill>
                            <a:schemeClr val="dk1"/>
                          </a:solidFill>
                          <a:latin typeface="Bree Serif"/>
                          <a:ea typeface="Bree Serif"/>
                          <a:cs typeface="Bree Serif"/>
                          <a:sym typeface="Bree Serif"/>
                        </a:rPr>
                        <a:t>Arteries</a:t>
                      </a:r>
                      <a:endParaRPr sz="1400" u="none" cap="none" strike="noStrike"/>
                    </a:p>
                  </a:txBody>
                  <a:tcPr marT="91425" marB="91425" marR="91425" marL="91425">
                    <a:lnL cap="flat" cmpd="sng" w="9525">
                      <a:solidFill>
                        <a:srgbClr val="F1E0E0"/>
                      </a:solidFill>
                      <a:prstDash val="solid"/>
                      <a:round/>
                      <a:headEnd len="sm" w="sm" type="none"/>
                      <a:tailEnd len="sm" w="sm" type="none"/>
                    </a:lnL>
                    <a:lnR cap="flat" cmpd="sng" w="9525">
                      <a:solidFill>
                        <a:srgbClr val="F1E0E0"/>
                      </a:solidFill>
                      <a:prstDash val="solid"/>
                      <a:round/>
                      <a:headEnd len="sm" w="sm" type="none"/>
                      <a:tailEnd len="sm" w="sm" type="none"/>
                    </a:lnR>
                    <a:lnT cap="flat" cmpd="sng" w="9525">
                      <a:solidFill>
                        <a:srgbClr val="D05C5C"/>
                      </a:solidFill>
                      <a:prstDash val="dash"/>
                      <a:round/>
                      <a:headEnd len="sm" w="sm" type="none"/>
                      <a:tailEnd len="sm" w="sm" type="none"/>
                    </a:lnT>
                    <a:lnB cap="flat" cmpd="sng" w="9525">
                      <a:solidFill>
                        <a:srgbClr val="F1E0E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solidFill>
                            <a:srgbClr val="000000"/>
                          </a:solidFill>
                          <a:latin typeface="Bree Serif"/>
                          <a:ea typeface="Bree Serif"/>
                          <a:cs typeface="Bree Serif"/>
                          <a:sym typeface="Bree Serif"/>
                        </a:rPr>
                        <a:t>D-</a:t>
                      </a:r>
                      <a:r>
                        <a:rPr lang="en" sz="1400" u="none" cap="none" strike="noStrike">
                          <a:solidFill>
                            <a:schemeClr val="dk1"/>
                          </a:solidFill>
                          <a:latin typeface="Bree Serif"/>
                          <a:ea typeface="Bree Serif"/>
                          <a:cs typeface="Bree Serif"/>
                          <a:sym typeface="Bree Serif"/>
                        </a:rPr>
                        <a:t>Arterioles</a:t>
                      </a:r>
                      <a:endParaRPr sz="1400" u="none" cap="none" strike="noStrike"/>
                    </a:p>
                  </a:txBody>
                  <a:tcPr marT="91425" marB="91425" marR="91425" marL="91425">
                    <a:lnL cap="flat" cmpd="sng" w="9525">
                      <a:solidFill>
                        <a:srgbClr val="F1E0E0"/>
                      </a:solidFill>
                      <a:prstDash val="solid"/>
                      <a:round/>
                      <a:headEnd len="sm" w="sm" type="none"/>
                      <a:tailEnd len="sm" w="sm" type="none"/>
                    </a:lnL>
                    <a:lnR cap="flat" cmpd="sng" w="9525">
                      <a:solidFill>
                        <a:srgbClr val="F1E0E0"/>
                      </a:solidFill>
                      <a:prstDash val="solid"/>
                      <a:round/>
                      <a:headEnd len="sm" w="sm" type="none"/>
                      <a:tailEnd len="sm" w="sm" type="none"/>
                    </a:lnR>
                    <a:lnT cap="flat" cmpd="sng" w="9525">
                      <a:solidFill>
                        <a:srgbClr val="D05C5C"/>
                      </a:solidFill>
                      <a:prstDash val="dash"/>
                      <a:round/>
                      <a:headEnd len="sm" w="sm" type="none"/>
                      <a:tailEnd len="sm" w="sm" type="none"/>
                    </a:lnT>
                    <a:lnB cap="flat" cmpd="sng" w="9525">
                      <a:solidFill>
                        <a:srgbClr val="F1E0E0"/>
                      </a:solidFill>
                      <a:prstDash val="solid"/>
                      <a:round/>
                      <a:headEnd len="sm" w="sm" type="none"/>
                      <a:tailEnd len="sm" w="sm" type="none"/>
                    </a:lnB>
                  </a:tcPr>
                </a:tc>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9" name="Shape 889"/>
        <p:cNvGrpSpPr/>
        <p:nvPr/>
      </p:nvGrpSpPr>
      <p:grpSpPr>
        <a:xfrm>
          <a:off x="0" y="0"/>
          <a:ext cx="0" cy="0"/>
          <a:chOff x="0" y="0"/>
          <a:chExt cx="0" cy="0"/>
        </a:xfrm>
      </p:grpSpPr>
      <p:sp>
        <p:nvSpPr>
          <p:cNvPr id="890" name="Google Shape;890;p71"/>
          <p:cNvSpPr txBox="1"/>
          <p:nvPr>
            <p:ph type="title"/>
          </p:nvPr>
        </p:nvSpPr>
        <p:spPr>
          <a:xfrm>
            <a:off x="311700" y="277075"/>
            <a:ext cx="8520600" cy="572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990"/>
              <a:buNone/>
            </a:pPr>
            <a:r>
              <a:rPr b="1" lang="en" sz="2720">
                <a:solidFill>
                  <a:srgbClr val="D05C5C"/>
                </a:solidFill>
                <a:latin typeface="Bree Serif"/>
                <a:ea typeface="Bree Serif"/>
                <a:cs typeface="Bree Serif"/>
                <a:sym typeface="Bree Serif"/>
              </a:rPr>
              <a:t>SAQs</a:t>
            </a:r>
            <a:endParaRPr b="1" sz="2720">
              <a:solidFill>
                <a:srgbClr val="D05C5C"/>
              </a:solidFill>
              <a:latin typeface="Bree Serif"/>
              <a:ea typeface="Bree Serif"/>
              <a:cs typeface="Bree Serif"/>
              <a:sym typeface="Bree Serif"/>
            </a:endParaRPr>
          </a:p>
        </p:txBody>
      </p:sp>
      <p:sp>
        <p:nvSpPr>
          <p:cNvPr id="891" name="Google Shape;891;p71"/>
          <p:cNvSpPr txBox="1"/>
          <p:nvPr/>
        </p:nvSpPr>
        <p:spPr>
          <a:xfrm>
            <a:off x="311700" y="1081175"/>
            <a:ext cx="6163800" cy="434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en" sz="1600" u="none" cap="none" strike="noStrike">
                <a:solidFill>
                  <a:srgbClr val="D05C5C"/>
                </a:solidFill>
                <a:latin typeface="Bree Serif"/>
                <a:ea typeface="Bree Serif"/>
                <a:cs typeface="Bree Serif"/>
                <a:sym typeface="Bree Serif"/>
              </a:rPr>
              <a:t>Q1:</a:t>
            </a:r>
            <a:r>
              <a:rPr b="1" i="0" lang="en" sz="1600" u="none" cap="none" strike="noStrike">
                <a:solidFill>
                  <a:schemeClr val="dk1"/>
                </a:solidFill>
                <a:latin typeface="Bree Serif"/>
                <a:ea typeface="Bree Serif"/>
                <a:cs typeface="Bree Serif"/>
                <a:sym typeface="Bree Serif"/>
              </a:rPr>
              <a:t> what are the factors affecting PR </a:t>
            </a:r>
            <a:endParaRPr b="1" i="0" sz="1600" u="none" cap="none" strike="noStrike">
              <a:solidFill>
                <a:schemeClr val="dk1"/>
              </a:solidFill>
              <a:latin typeface="Bree Serif"/>
              <a:ea typeface="Bree Serif"/>
              <a:cs typeface="Bree Serif"/>
              <a:sym typeface="Bree Serif"/>
            </a:endParaRPr>
          </a:p>
        </p:txBody>
      </p:sp>
      <p:sp>
        <p:nvSpPr>
          <p:cNvPr id="892" name="Google Shape;892;p71"/>
          <p:cNvSpPr txBox="1"/>
          <p:nvPr/>
        </p:nvSpPr>
        <p:spPr>
          <a:xfrm>
            <a:off x="311700" y="2140650"/>
            <a:ext cx="4846500" cy="434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en" sz="1600" u="none" cap="none" strike="noStrike">
                <a:solidFill>
                  <a:srgbClr val="D05C5C"/>
                </a:solidFill>
                <a:latin typeface="Bree Serif"/>
                <a:ea typeface="Bree Serif"/>
                <a:cs typeface="Bree Serif"/>
                <a:sym typeface="Bree Serif"/>
              </a:rPr>
              <a:t>Q2:</a:t>
            </a:r>
            <a:r>
              <a:rPr b="1" i="0" lang="en" sz="1600" u="none" cap="none" strike="noStrike">
                <a:solidFill>
                  <a:schemeClr val="dk1"/>
                </a:solidFill>
                <a:latin typeface="Bree Serif"/>
                <a:ea typeface="Bree Serif"/>
                <a:cs typeface="Bree Serif"/>
                <a:sym typeface="Bree Serif"/>
              </a:rPr>
              <a:t> Define Compliance of blood vessels </a:t>
            </a:r>
            <a:endParaRPr b="0" i="0" sz="1400" u="none" cap="none" strike="noStrike">
              <a:solidFill>
                <a:schemeClr val="dk1"/>
              </a:solidFill>
              <a:latin typeface="Bree Serif"/>
              <a:ea typeface="Bree Serif"/>
              <a:cs typeface="Bree Serif"/>
              <a:sym typeface="Bree Serif"/>
            </a:endParaRPr>
          </a:p>
        </p:txBody>
      </p:sp>
      <p:sp>
        <p:nvSpPr>
          <p:cNvPr id="893" name="Google Shape;893;p71"/>
          <p:cNvSpPr txBox="1"/>
          <p:nvPr/>
        </p:nvSpPr>
        <p:spPr>
          <a:xfrm>
            <a:off x="311700" y="3200125"/>
            <a:ext cx="7141800" cy="434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en" sz="1600" u="none" cap="none" strike="noStrike">
                <a:solidFill>
                  <a:srgbClr val="D05C5C"/>
                </a:solidFill>
                <a:latin typeface="Bree Serif"/>
                <a:ea typeface="Bree Serif"/>
                <a:cs typeface="Bree Serif"/>
                <a:sym typeface="Bree Serif"/>
              </a:rPr>
              <a:t>Q3: </a:t>
            </a:r>
            <a:r>
              <a:rPr b="1" i="0" lang="en" sz="1600" u="none" cap="none" strike="noStrike">
                <a:solidFill>
                  <a:srgbClr val="000000"/>
                </a:solidFill>
                <a:latin typeface="Bree Serif"/>
                <a:ea typeface="Bree Serif"/>
                <a:cs typeface="Bree Serif"/>
                <a:sym typeface="Bree Serif"/>
              </a:rPr>
              <a:t>Enumerate the factors affecting vessels diameter </a:t>
            </a:r>
            <a:endParaRPr b="1" i="0" sz="1600" u="none" cap="none" strike="noStrike">
              <a:solidFill>
                <a:srgbClr val="000000"/>
              </a:solidFill>
              <a:latin typeface="Bree Serif"/>
              <a:ea typeface="Bree Serif"/>
              <a:cs typeface="Bree Serif"/>
              <a:sym typeface="Bree Serif"/>
            </a:endParaRPr>
          </a:p>
        </p:txBody>
      </p:sp>
      <p:sp>
        <p:nvSpPr>
          <p:cNvPr id="894" name="Google Shape;894;p71"/>
          <p:cNvSpPr txBox="1"/>
          <p:nvPr/>
        </p:nvSpPr>
        <p:spPr>
          <a:xfrm>
            <a:off x="311700" y="1626363"/>
            <a:ext cx="2750100" cy="396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B7B7B7"/>
                </a:solidFill>
                <a:latin typeface="Bree Serif"/>
                <a:ea typeface="Bree Serif"/>
                <a:cs typeface="Bree Serif"/>
                <a:sym typeface="Bree Serif"/>
              </a:rPr>
              <a:t>Slid 27 </a:t>
            </a:r>
            <a:endParaRPr b="0" i="0" sz="1400" u="none" cap="none" strike="noStrike">
              <a:solidFill>
                <a:srgbClr val="B7B7B7"/>
              </a:solidFill>
              <a:latin typeface="Bree Serif"/>
              <a:ea typeface="Bree Serif"/>
              <a:cs typeface="Bree Serif"/>
              <a:sym typeface="Bree Serif"/>
            </a:endParaRPr>
          </a:p>
        </p:txBody>
      </p:sp>
      <p:sp>
        <p:nvSpPr>
          <p:cNvPr id="895" name="Google Shape;895;p71"/>
          <p:cNvSpPr txBox="1"/>
          <p:nvPr/>
        </p:nvSpPr>
        <p:spPr>
          <a:xfrm>
            <a:off x="311700" y="2685825"/>
            <a:ext cx="2750100" cy="396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B7B7B7"/>
                </a:solidFill>
                <a:latin typeface="Bree Serif"/>
                <a:ea typeface="Bree Serif"/>
                <a:cs typeface="Bree Serif"/>
                <a:sym typeface="Bree Serif"/>
              </a:rPr>
              <a:t>Slid 34</a:t>
            </a:r>
            <a:endParaRPr b="0" i="0" sz="1400" u="none" cap="none" strike="noStrike">
              <a:solidFill>
                <a:srgbClr val="B7B7B7"/>
              </a:solidFill>
              <a:latin typeface="Bree Serif"/>
              <a:ea typeface="Bree Serif"/>
              <a:cs typeface="Bree Serif"/>
              <a:sym typeface="Bree Serif"/>
            </a:endParaRPr>
          </a:p>
        </p:txBody>
      </p:sp>
      <p:sp>
        <p:nvSpPr>
          <p:cNvPr id="896" name="Google Shape;896;p71"/>
          <p:cNvSpPr txBox="1"/>
          <p:nvPr/>
        </p:nvSpPr>
        <p:spPr>
          <a:xfrm>
            <a:off x="311700" y="3752813"/>
            <a:ext cx="2750100" cy="396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B7B7B7"/>
                </a:solidFill>
                <a:latin typeface="Bree Serif"/>
                <a:ea typeface="Bree Serif"/>
                <a:cs typeface="Bree Serif"/>
                <a:sym typeface="Bree Serif"/>
              </a:rPr>
              <a:t>Slid 31</a:t>
            </a:r>
            <a:endParaRPr b="0" i="0" sz="1400" u="none" cap="none" strike="noStrike">
              <a:solidFill>
                <a:srgbClr val="B7B7B7"/>
              </a:solidFill>
              <a:latin typeface="Bree Serif"/>
              <a:ea typeface="Bree Serif"/>
              <a:cs typeface="Bree Serif"/>
              <a:sym typeface="Bree Serif"/>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0" name="Shape 900"/>
        <p:cNvGrpSpPr/>
        <p:nvPr/>
      </p:nvGrpSpPr>
      <p:grpSpPr>
        <a:xfrm>
          <a:off x="0" y="0"/>
          <a:ext cx="0" cy="0"/>
          <a:chOff x="0" y="0"/>
          <a:chExt cx="0" cy="0"/>
        </a:xfrm>
      </p:grpSpPr>
      <p:sp>
        <p:nvSpPr>
          <p:cNvPr id="901" name="Google Shape;901;p72"/>
          <p:cNvSpPr txBox="1"/>
          <p:nvPr/>
        </p:nvSpPr>
        <p:spPr>
          <a:xfrm>
            <a:off x="1622900" y="257625"/>
            <a:ext cx="1923600" cy="408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FFFFFF"/>
                </a:solidFill>
                <a:latin typeface="Bree Serif"/>
                <a:ea typeface="Bree Serif"/>
                <a:cs typeface="Bree Serif"/>
                <a:sym typeface="Bree Serif"/>
              </a:rPr>
              <a:t>Team Leaders</a:t>
            </a:r>
            <a:endParaRPr b="1" i="0" sz="1400" u="none" cap="none" strike="noStrike">
              <a:solidFill>
                <a:srgbClr val="FFFFFF"/>
              </a:solidFill>
              <a:latin typeface="Bree Serif"/>
              <a:ea typeface="Bree Serif"/>
              <a:cs typeface="Bree Serif"/>
              <a:sym typeface="Bree Serif"/>
            </a:endParaRPr>
          </a:p>
        </p:txBody>
      </p:sp>
      <p:sp>
        <p:nvSpPr>
          <p:cNvPr id="902" name="Google Shape;902;p72"/>
          <p:cNvSpPr txBox="1"/>
          <p:nvPr/>
        </p:nvSpPr>
        <p:spPr>
          <a:xfrm>
            <a:off x="1622900" y="1237600"/>
            <a:ext cx="1923600" cy="408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FFFFFF"/>
                </a:solidFill>
                <a:latin typeface="Bree Serif"/>
                <a:ea typeface="Bree Serif"/>
                <a:cs typeface="Bree Serif"/>
                <a:sym typeface="Bree Serif"/>
              </a:rPr>
              <a:t>Team Members</a:t>
            </a:r>
            <a:endParaRPr b="1" i="0" sz="1400" u="none" cap="none" strike="noStrike">
              <a:solidFill>
                <a:srgbClr val="FFFFFF"/>
              </a:solidFill>
              <a:latin typeface="Bree Serif"/>
              <a:ea typeface="Bree Serif"/>
              <a:cs typeface="Bree Serif"/>
              <a:sym typeface="Bree Serif"/>
            </a:endParaRPr>
          </a:p>
        </p:txBody>
      </p:sp>
      <p:sp>
        <p:nvSpPr>
          <p:cNvPr id="903" name="Google Shape;903;p72"/>
          <p:cNvSpPr txBox="1"/>
          <p:nvPr/>
        </p:nvSpPr>
        <p:spPr>
          <a:xfrm>
            <a:off x="411525" y="1637800"/>
            <a:ext cx="2694000" cy="3417000"/>
          </a:xfrm>
          <a:prstGeom prst="rect">
            <a:avLst/>
          </a:prstGeom>
          <a:noFill/>
          <a:ln>
            <a:noFill/>
          </a:ln>
        </p:spPr>
        <p:txBody>
          <a:bodyPr anchorCtr="0" anchor="t" bIns="91425" lIns="91425" spcFirstLastPara="1" rIns="91425" wrap="square" tIns="91425">
            <a:spAutoFit/>
          </a:bodyPr>
          <a:lstStyle/>
          <a:p>
            <a:pPr indent="-292100" lvl="0" marL="457200" marR="0" rtl="0" algn="l">
              <a:lnSpc>
                <a:spcPct val="100000"/>
              </a:lnSpc>
              <a:spcBef>
                <a:spcPts val="0"/>
              </a:spcBef>
              <a:spcAft>
                <a:spcPts val="0"/>
              </a:spcAft>
              <a:buClr>
                <a:schemeClr val="lt1"/>
              </a:buClr>
              <a:buSzPts val="1000"/>
              <a:buFont typeface="Bree Serif"/>
              <a:buChar char="●"/>
            </a:pPr>
            <a:r>
              <a:rPr b="0" i="0" lang="en" sz="1000" u="none" cap="none" strike="noStrike">
                <a:solidFill>
                  <a:schemeClr val="lt1"/>
                </a:solidFill>
                <a:latin typeface="Bree Serif"/>
                <a:ea typeface="Bree Serif"/>
                <a:cs typeface="Bree Serif"/>
                <a:sym typeface="Bree Serif"/>
              </a:rPr>
              <a:t>Othman Aldraihem</a:t>
            </a:r>
            <a:endParaRPr b="0" i="0" sz="1000" u="none" cap="none" strike="noStrike">
              <a:solidFill>
                <a:schemeClr val="lt1"/>
              </a:solidFill>
              <a:latin typeface="Bree Serif"/>
              <a:ea typeface="Bree Serif"/>
              <a:cs typeface="Bree Serif"/>
              <a:sym typeface="Bree Serif"/>
            </a:endParaRPr>
          </a:p>
          <a:p>
            <a:pPr indent="-292100" lvl="0" marL="457200" marR="0" rtl="0" algn="l">
              <a:lnSpc>
                <a:spcPct val="100000"/>
              </a:lnSpc>
              <a:spcBef>
                <a:spcPts val="0"/>
              </a:spcBef>
              <a:spcAft>
                <a:spcPts val="0"/>
              </a:spcAft>
              <a:buClr>
                <a:schemeClr val="lt1"/>
              </a:buClr>
              <a:buSzPts val="1000"/>
              <a:buFont typeface="Bree Serif"/>
              <a:buChar char="●"/>
            </a:pPr>
            <a:r>
              <a:rPr b="0" i="0" lang="en" sz="1000" u="none" cap="none" strike="noStrike">
                <a:solidFill>
                  <a:schemeClr val="lt1"/>
                </a:solidFill>
                <a:latin typeface="Bree Serif"/>
                <a:ea typeface="Bree Serif"/>
                <a:cs typeface="Bree Serif"/>
                <a:sym typeface="Bree Serif"/>
              </a:rPr>
              <a:t>Abdulaziz Alqahtani</a:t>
            </a:r>
            <a:endParaRPr b="0" i="0" sz="1000" u="none" cap="none" strike="noStrike">
              <a:solidFill>
                <a:schemeClr val="lt1"/>
              </a:solidFill>
              <a:latin typeface="Bree Serif"/>
              <a:ea typeface="Bree Serif"/>
              <a:cs typeface="Bree Serif"/>
              <a:sym typeface="Bree Serif"/>
            </a:endParaRPr>
          </a:p>
          <a:p>
            <a:pPr indent="-292100" lvl="0" marL="457200" marR="0" rtl="0" algn="l">
              <a:lnSpc>
                <a:spcPct val="100000"/>
              </a:lnSpc>
              <a:spcBef>
                <a:spcPts val="0"/>
              </a:spcBef>
              <a:spcAft>
                <a:spcPts val="0"/>
              </a:spcAft>
              <a:buClr>
                <a:schemeClr val="lt1"/>
              </a:buClr>
              <a:buSzPts val="1000"/>
              <a:buFont typeface="Bree Serif"/>
              <a:buChar char="●"/>
            </a:pPr>
            <a:r>
              <a:rPr b="0" i="0" lang="en" sz="1000" u="none" cap="none" strike="noStrike">
                <a:solidFill>
                  <a:schemeClr val="lt1"/>
                </a:solidFill>
                <a:latin typeface="Bree Serif"/>
                <a:ea typeface="Bree Serif"/>
                <a:cs typeface="Bree Serif"/>
                <a:sym typeface="Bree Serif"/>
              </a:rPr>
              <a:t>Abdullah Alshahri</a:t>
            </a:r>
            <a:endParaRPr b="0" i="0" sz="1000" u="none" cap="none" strike="noStrike">
              <a:solidFill>
                <a:schemeClr val="lt1"/>
              </a:solidFill>
              <a:latin typeface="Bree Serif"/>
              <a:ea typeface="Bree Serif"/>
              <a:cs typeface="Bree Serif"/>
              <a:sym typeface="Bree Serif"/>
            </a:endParaRPr>
          </a:p>
          <a:p>
            <a:pPr indent="-292100" lvl="0" marL="457200" marR="0" rtl="0" algn="l">
              <a:lnSpc>
                <a:spcPct val="100000"/>
              </a:lnSpc>
              <a:spcBef>
                <a:spcPts val="0"/>
              </a:spcBef>
              <a:spcAft>
                <a:spcPts val="0"/>
              </a:spcAft>
              <a:buClr>
                <a:schemeClr val="lt1"/>
              </a:buClr>
              <a:buSzPts val="1000"/>
              <a:buFont typeface="Bree Serif"/>
              <a:buChar char="●"/>
            </a:pPr>
            <a:r>
              <a:rPr b="0" i="0" lang="en" sz="1000" u="none" cap="none" strike="noStrike">
                <a:solidFill>
                  <a:schemeClr val="lt1"/>
                </a:solidFill>
                <a:latin typeface="Bree Serif"/>
                <a:ea typeface="Bree Serif"/>
                <a:cs typeface="Bree Serif"/>
                <a:sym typeface="Bree Serif"/>
              </a:rPr>
              <a:t>Saad Al Hammad</a:t>
            </a:r>
            <a:endParaRPr b="0" i="0" sz="1000" u="none" cap="none" strike="noStrike">
              <a:solidFill>
                <a:schemeClr val="lt1"/>
              </a:solidFill>
              <a:latin typeface="Bree Serif"/>
              <a:ea typeface="Bree Serif"/>
              <a:cs typeface="Bree Serif"/>
              <a:sym typeface="Bree Serif"/>
            </a:endParaRPr>
          </a:p>
          <a:p>
            <a:pPr indent="-292100" lvl="0" marL="457200" marR="0" rtl="0" algn="l">
              <a:lnSpc>
                <a:spcPct val="100000"/>
              </a:lnSpc>
              <a:spcBef>
                <a:spcPts val="0"/>
              </a:spcBef>
              <a:spcAft>
                <a:spcPts val="0"/>
              </a:spcAft>
              <a:buClr>
                <a:schemeClr val="lt1"/>
              </a:buClr>
              <a:buSzPts val="1000"/>
              <a:buFont typeface="Bree Serif"/>
              <a:buChar char="●"/>
            </a:pPr>
            <a:r>
              <a:rPr b="0" i="0" lang="en" sz="1000" u="none" cap="none" strike="noStrike">
                <a:solidFill>
                  <a:schemeClr val="lt1"/>
                </a:solidFill>
                <a:latin typeface="Bree Serif"/>
                <a:ea typeface="Bree Serif"/>
                <a:cs typeface="Bree Serif"/>
                <a:sym typeface="Bree Serif"/>
              </a:rPr>
              <a:t>Mohammed Aldawsari </a:t>
            </a:r>
            <a:endParaRPr b="0" i="0" sz="1000" u="none" cap="none" strike="noStrike">
              <a:solidFill>
                <a:schemeClr val="lt1"/>
              </a:solidFill>
              <a:latin typeface="Bree Serif"/>
              <a:ea typeface="Bree Serif"/>
              <a:cs typeface="Bree Serif"/>
              <a:sym typeface="Bree Serif"/>
            </a:endParaRPr>
          </a:p>
          <a:p>
            <a:pPr indent="-292100" lvl="0" marL="457200" marR="0" rtl="0" algn="l">
              <a:lnSpc>
                <a:spcPct val="100000"/>
              </a:lnSpc>
              <a:spcBef>
                <a:spcPts val="0"/>
              </a:spcBef>
              <a:spcAft>
                <a:spcPts val="0"/>
              </a:spcAft>
              <a:buClr>
                <a:schemeClr val="lt1"/>
              </a:buClr>
              <a:buSzPts val="1000"/>
              <a:buFont typeface="Bree Serif"/>
              <a:buChar char="●"/>
            </a:pPr>
            <a:r>
              <a:rPr b="0" i="0" lang="en" sz="1000" u="none" cap="none" strike="noStrike">
                <a:solidFill>
                  <a:schemeClr val="lt1"/>
                </a:solidFill>
                <a:latin typeface="Bree Serif"/>
                <a:ea typeface="Bree Serif"/>
                <a:cs typeface="Bree Serif"/>
                <a:sym typeface="Bree Serif"/>
              </a:rPr>
              <a:t>Ahmad Almarshed</a:t>
            </a:r>
            <a:endParaRPr b="0" i="0" sz="1000" u="none" cap="none" strike="noStrike">
              <a:solidFill>
                <a:schemeClr val="lt1"/>
              </a:solidFill>
              <a:latin typeface="Bree Serif"/>
              <a:ea typeface="Bree Serif"/>
              <a:cs typeface="Bree Serif"/>
              <a:sym typeface="Bree Serif"/>
            </a:endParaRPr>
          </a:p>
          <a:p>
            <a:pPr indent="-292100" lvl="0" marL="457200" marR="0" rtl="0" algn="l">
              <a:lnSpc>
                <a:spcPct val="100000"/>
              </a:lnSpc>
              <a:spcBef>
                <a:spcPts val="0"/>
              </a:spcBef>
              <a:spcAft>
                <a:spcPts val="0"/>
              </a:spcAft>
              <a:buClr>
                <a:schemeClr val="lt1"/>
              </a:buClr>
              <a:buSzPts val="1000"/>
              <a:buFont typeface="Bree Serif"/>
              <a:buChar char="●"/>
            </a:pPr>
            <a:r>
              <a:rPr b="0" i="0" lang="en" sz="1000" u="none" cap="none" strike="noStrike">
                <a:solidFill>
                  <a:schemeClr val="lt1"/>
                </a:solidFill>
                <a:latin typeface="Bree Serif"/>
                <a:ea typeface="Bree Serif"/>
                <a:cs typeface="Bree Serif"/>
                <a:sym typeface="Bree Serif"/>
              </a:rPr>
              <a:t>Rayan Alahmari</a:t>
            </a:r>
            <a:endParaRPr b="0" i="0" sz="1000" u="none" cap="none" strike="noStrike">
              <a:solidFill>
                <a:schemeClr val="lt1"/>
              </a:solidFill>
              <a:latin typeface="Bree Serif"/>
              <a:ea typeface="Bree Serif"/>
              <a:cs typeface="Bree Serif"/>
              <a:sym typeface="Bree Serif"/>
            </a:endParaRPr>
          </a:p>
          <a:p>
            <a:pPr indent="-292100" lvl="0" marL="457200" marR="0" rtl="0" algn="l">
              <a:lnSpc>
                <a:spcPct val="100000"/>
              </a:lnSpc>
              <a:spcBef>
                <a:spcPts val="0"/>
              </a:spcBef>
              <a:spcAft>
                <a:spcPts val="0"/>
              </a:spcAft>
              <a:buClr>
                <a:schemeClr val="lt1"/>
              </a:buClr>
              <a:buSzPts val="1000"/>
              <a:buFont typeface="Bree Serif"/>
              <a:buChar char="●"/>
            </a:pPr>
            <a:r>
              <a:rPr b="0" i="0" lang="en" sz="1000" u="none" cap="none" strike="noStrike">
                <a:solidFill>
                  <a:schemeClr val="lt1"/>
                </a:solidFill>
                <a:latin typeface="Bree Serif"/>
                <a:ea typeface="Bree Serif"/>
                <a:cs typeface="Bree Serif"/>
                <a:sym typeface="Bree Serif"/>
              </a:rPr>
              <a:t>Abdulrahman Binbakhit</a:t>
            </a:r>
            <a:endParaRPr b="0" i="0" sz="1000" u="none" cap="none" strike="noStrike">
              <a:solidFill>
                <a:schemeClr val="lt1"/>
              </a:solidFill>
              <a:latin typeface="Bree Serif"/>
              <a:ea typeface="Bree Serif"/>
              <a:cs typeface="Bree Serif"/>
              <a:sym typeface="Bree Serif"/>
            </a:endParaRPr>
          </a:p>
          <a:p>
            <a:pPr indent="-292100" lvl="0" marL="457200" marR="0" rtl="0" algn="l">
              <a:lnSpc>
                <a:spcPct val="100000"/>
              </a:lnSpc>
              <a:spcBef>
                <a:spcPts val="0"/>
              </a:spcBef>
              <a:spcAft>
                <a:spcPts val="0"/>
              </a:spcAft>
              <a:buClr>
                <a:schemeClr val="lt1"/>
              </a:buClr>
              <a:buSzPts val="1000"/>
              <a:buFont typeface="Bree Serif"/>
              <a:buChar char="●"/>
            </a:pPr>
            <a:r>
              <a:rPr b="0" i="0" lang="en" sz="1000" u="none" cap="none" strike="noStrike">
                <a:solidFill>
                  <a:schemeClr val="lt1"/>
                </a:solidFill>
                <a:latin typeface="Bree Serif"/>
                <a:ea typeface="Bree Serif"/>
                <a:cs typeface="Bree Serif"/>
                <a:sym typeface="Bree Serif"/>
              </a:rPr>
              <a:t>Abdulaziz Alymni</a:t>
            </a:r>
            <a:endParaRPr b="0" i="0" sz="1000" u="none" cap="none" strike="noStrike">
              <a:solidFill>
                <a:schemeClr val="lt1"/>
              </a:solidFill>
              <a:latin typeface="Bree Serif"/>
              <a:ea typeface="Bree Serif"/>
              <a:cs typeface="Bree Serif"/>
              <a:sym typeface="Bree Serif"/>
            </a:endParaRPr>
          </a:p>
          <a:p>
            <a:pPr indent="-292100" lvl="0" marL="457200" marR="0" rtl="0" algn="l">
              <a:lnSpc>
                <a:spcPct val="100000"/>
              </a:lnSpc>
              <a:spcBef>
                <a:spcPts val="0"/>
              </a:spcBef>
              <a:spcAft>
                <a:spcPts val="0"/>
              </a:spcAft>
              <a:buClr>
                <a:schemeClr val="lt1"/>
              </a:buClr>
              <a:buSzPts val="1000"/>
              <a:buFont typeface="Bree Serif"/>
              <a:buChar char="●"/>
            </a:pPr>
            <a:r>
              <a:rPr b="0" i="0" lang="en" sz="1000" u="none" cap="none" strike="noStrike">
                <a:solidFill>
                  <a:schemeClr val="lt1"/>
                </a:solidFill>
                <a:latin typeface="Bree Serif"/>
                <a:ea typeface="Bree Serif"/>
                <a:cs typeface="Bree Serif"/>
                <a:sym typeface="Bree Serif"/>
              </a:rPr>
              <a:t>Faisal Alkhunein</a:t>
            </a:r>
            <a:endParaRPr b="0" i="0" sz="1000" u="none" cap="none" strike="noStrike">
              <a:solidFill>
                <a:schemeClr val="lt1"/>
              </a:solidFill>
              <a:latin typeface="Bree Serif"/>
              <a:ea typeface="Bree Serif"/>
              <a:cs typeface="Bree Serif"/>
              <a:sym typeface="Bree Serif"/>
            </a:endParaRPr>
          </a:p>
          <a:p>
            <a:pPr indent="-292100" lvl="0" marL="457200" marR="0" rtl="0" algn="l">
              <a:lnSpc>
                <a:spcPct val="100000"/>
              </a:lnSpc>
              <a:spcBef>
                <a:spcPts val="0"/>
              </a:spcBef>
              <a:spcAft>
                <a:spcPts val="0"/>
              </a:spcAft>
              <a:buClr>
                <a:schemeClr val="lt1"/>
              </a:buClr>
              <a:buSzPts val="1000"/>
              <a:buFont typeface="Bree Serif"/>
              <a:buChar char="●"/>
            </a:pPr>
            <a:r>
              <a:rPr b="0" i="0" lang="en" sz="1000" u="none" cap="none" strike="noStrike">
                <a:solidFill>
                  <a:schemeClr val="lt1"/>
                </a:solidFill>
                <a:latin typeface="Bree Serif"/>
                <a:ea typeface="Bree Serif"/>
                <a:cs typeface="Bree Serif"/>
                <a:sym typeface="Bree Serif"/>
              </a:rPr>
              <a:t>Abdullah Alqarni</a:t>
            </a:r>
            <a:endParaRPr b="0" i="0" sz="1000" u="none" cap="none" strike="noStrike">
              <a:solidFill>
                <a:schemeClr val="lt1"/>
              </a:solidFill>
              <a:latin typeface="Bree Serif"/>
              <a:ea typeface="Bree Serif"/>
              <a:cs typeface="Bree Serif"/>
              <a:sym typeface="Bree Serif"/>
            </a:endParaRPr>
          </a:p>
          <a:p>
            <a:pPr indent="-292100" lvl="0" marL="457200" marR="0" rtl="0" algn="l">
              <a:lnSpc>
                <a:spcPct val="100000"/>
              </a:lnSpc>
              <a:spcBef>
                <a:spcPts val="0"/>
              </a:spcBef>
              <a:spcAft>
                <a:spcPts val="0"/>
              </a:spcAft>
              <a:buClr>
                <a:schemeClr val="lt1"/>
              </a:buClr>
              <a:buSzPts val="1000"/>
              <a:buFont typeface="Bree Serif"/>
              <a:buChar char="●"/>
            </a:pPr>
            <a:r>
              <a:rPr b="0" i="0" lang="en" sz="1000" u="none" cap="none" strike="noStrike">
                <a:solidFill>
                  <a:schemeClr val="lt1"/>
                </a:solidFill>
                <a:latin typeface="Bree Serif"/>
                <a:ea typeface="Bree Serif"/>
                <a:cs typeface="Bree Serif"/>
                <a:sym typeface="Bree Serif"/>
              </a:rPr>
              <a:t>Raid Almadi</a:t>
            </a:r>
            <a:endParaRPr b="0" i="0" sz="1000" u="none" cap="none" strike="noStrike">
              <a:solidFill>
                <a:schemeClr val="lt1"/>
              </a:solidFill>
              <a:latin typeface="Bree Serif"/>
              <a:ea typeface="Bree Serif"/>
              <a:cs typeface="Bree Serif"/>
              <a:sym typeface="Bree Serif"/>
            </a:endParaRPr>
          </a:p>
          <a:p>
            <a:pPr indent="-292100" lvl="0" marL="457200" marR="0" rtl="0" algn="l">
              <a:lnSpc>
                <a:spcPct val="100000"/>
              </a:lnSpc>
              <a:spcBef>
                <a:spcPts val="0"/>
              </a:spcBef>
              <a:spcAft>
                <a:spcPts val="0"/>
              </a:spcAft>
              <a:buClr>
                <a:schemeClr val="lt1"/>
              </a:buClr>
              <a:buSzPts val="1000"/>
              <a:buFont typeface="Bree Serif"/>
              <a:buChar char="●"/>
            </a:pPr>
            <a:r>
              <a:rPr b="0" i="0" lang="en" sz="1000" u="none" cap="none" strike="noStrike">
                <a:solidFill>
                  <a:schemeClr val="lt1"/>
                </a:solidFill>
                <a:latin typeface="Bree Serif"/>
                <a:ea typeface="Bree Serif"/>
                <a:cs typeface="Bree Serif"/>
                <a:sym typeface="Bree Serif"/>
              </a:rPr>
              <a:t>Mohammad Alrashed</a:t>
            </a:r>
            <a:endParaRPr b="0" i="0" sz="1000" u="none" cap="none" strike="noStrike">
              <a:solidFill>
                <a:schemeClr val="lt1"/>
              </a:solidFill>
              <a:latin typeface="Bree Serif"/>
              <a:ea typeface="Bree Serif"/>
              <a:cs typeface="Bree Serif"/>
              <a:sym typeface="Bree Serif"/>
            </a:endParaRPr>
          </a:p>
          <a:p>
            <a:pPr indent="-292100" lvl="0" marL="457200" marR="0" rtl="0" algn="l">
              <a:lnSpc>
                <a:spcPct val="100000"/>
              </a:lnSpc>
              <a:spcBef>
                <a:spcPts val="0"/>
              </a:spcBef>
              <a:spcAft>
                <a:spcPts val="0"/>
              </a:spcAft>
              <a:buClr>
                <a:schemeClr val="lt1"/>
              </a:buClr>
              <a:buSzPts val="1000"/>
              <a:buFont typeface="Bree Serif"/>
              <a:buChar char="●"/>
            </a:pPr>
            <a:r>
              <a:rPr b="0" i="0" lang="en" sz="1000" u="none" cap="none" strike="noStrike">
                <a:solidFill>
                  <a:schemeClr val="lt1"/>
                </a:solidFill>
                <a:latin typeface="Bree Serif"/>
                <a:ea typeface="Bree Serif"/>
                <a:cs typeface="Bree Serif"/>
                <a:sym typeface="Bree Serif"/>
              </a:rPr>
              <a:t>Abdulrahman bin Ateeq</a:t>
            </a:r>
            <a:endParaRPr b="0" i="0" sz="1000" u="none" cap="none" strike="noStrike">
              <a:solidFill>
                <a:schemeClr val="lt1"/>
              </a:solidFill>
              <a:latin typeface="Bree Serif"/>
              <a:ea typeface="Bree Serif"/>
              <a:cs typeface="Bree Serif"/>
              <a:sym typeface="Bree Serif"/>
            </a:endParaRPr>
          </a:p>
          <a:p>
            <a:pPr indent="-292100" lvl="0" marL="457200" marR="0" rtl="0" algn="l">
              <a:lnSpc>
                <a:spcPct val="100000"/>
              </a:lnSpc>
              <a:spcBef>
                <a:spcPts val="0"/>
              </a:spcBef>
              <a:spcAft>
                <a:spcPts val="0"/>
              </a:spcAft>
              <a:buClr>
                <a:schemeClr val="lt1"/>
              </a:buClr>
              <a:buSzPts val="1000"/>
              <a:buFont typeface="Bree Serif"/>
              <a:buChar char="●"/>
            </a:pPr>
            <a:r>
              <a:rPr b="0" i="0" lang="en" sz="1000" u="none" cap="none" strike="noStrike">
                <a:solidFill>
                  <a:schemeClr val="lt1"/>
                </a:solidFill>
                <a:latin typeface="Bree Serif"/>
                <a:ea typeface="Bree Serif"/>
                <a:cs typeface="Bree Serif"/>
                <a:sym typeface="Bree Serif"/>
              </a:rPr>
              <a:t>Amer Alghamdi </a:t>
            </a:r>
            <a:endParaRPr b="0" i="0" sz="1000" u="none" cap="none" strike="noStrike">
              <a:solidFill>
                <a:schemeClr val="lt1"/>
              </a:solidFill>
              <a:latin typeface="Bree Serif"/>
              <a:ea typeface="Bree Serif"/>
              <a:cs typeface="Bree Serif"/>
              <a:sym typeface="Bree Serif"/>
            </a:endParaRPr>
          </a:p>
          <a:p>
            <a:pPr indent="-292100" lvl="0" marL="457200" marR="0" rtl="0" algn="l">
              <a:lnSpc>
                <a:spcPct val="100000"/>
              </a:lnSpc>
              <a:spcBef>
                <a:spcPts val="0"/>
              </a:spcBef>
              <a:spcAft>
                <a:spcPts val="0"/>
              </a:spcAft>
              <a:buClr>
                <a:schemeClr val="lt1"/>
              </a:buClr>
              <a:buSzPts val="1000"/>
              <a:buFont typeface="Bree Serif"/>
              <a:buChar char="●"/>
            </a:pPr>
            <a:r>
              <a:rPr b="0" i="0" lang="en" sz="1000" u="none" cap="none" strike="noStrike">
                <a:solidFill>
                  <a:schemeClr val="lt1"/>
                </a:solidFill>
                <a:latin typeface="Bree Serif"/>
                <a:ea typeface="Bree Serif"/>
                <a:cs typeface="Bree Serif"/>
                <a:sym typeface="Bree Serif"/>
              </a:rPr>
              <a:t>Mishal Alsuwayegh </a:t>
            </a:r>
            <a:endParaRPr b="0" i="0" sz="1000" u="none" cap="none" strike="noStrike">
              <a:solidFill>
                <a:schemeClr val="lt1"/>
              </a:solidFill>
              <a:latin typeface="Bree Serif"/>
              <a:ea typeface="Bree Serif"/>
              <a:cs typeface="Bree Serif"/>
              <a:sym typeface="Bree Serif"/>
            </a:endParaRPr>
          </a:p>
          <a:p>
            <a:pPr indent="-292100" lvl="0" marL="457200" marR="0" rtl="0" algn="l">
              <a:lnSpc>
                <a:spcPct val="100000"/>
              </a:lnSpc>
              <a:spcBef>
                <a:spcPts val="0"/>
              </a:spcBef>
              <a:spcAft>
                <a:spcPts val="0"/>
              </a:spcAft>
              <a:buClr>
                <a:schemeClr val="lt1"/>
              </a:buClr>
              <a:buSzPts val="1000"/>
              <a:buFont typeface="Bree Serif"/>
              <a:buChar char="●"/>
            </a:pPr>
            <a:r>
              <a:rPr b="0" i="0" lang="en" sz="1000" u="none" cap="none" strike="noStrike">
                <a:solidFill>
                  <a:schemeClr val="lt1"/>
                </a:solidFill>
                <a:latin typeface="Bree Serif"/>
                <a:ea typeface="Bree Serif"/>
                <a:cs typeface="Bree Serif"/>
                <a:sym typeface="Bree Serif"/>
              </a:rPr>
              <a:t>Nawaf alturki </a:t>
            </a:r>
            <a:endParaRPr b="0" i="0" sz="1000" u="none" cap="none" strike="noStrike">
              <a:solidFill>
                <a:schemeClr val="lt1"/>
              </a:solidFill>
              <a:latin typeface="Bree Serif"/>
              <a:ea typeface="Bree Serif"/>
              <a:cs typeface="Bree Serif"/>
              <a:sym typeface="Bree Serif"/>
            </a:endParaRPr>
          </a:p>
          <a:p>
            <a:pPr indent="-292100" lvl="0" marL="457200" marR="0" rtl="0" algn="l">
              <a:lnSpc>
                <a:spcPct val="100000"/>
              </a:lnSpc>
              <a:spcBef>
                <a:spcPts val="0"/>
              </a:spcBef>
              <a:spcAft>
                <a:spcPts val="0"/>
              </a:spcAft>
              <a:buClr>
                <a:schemeClr val="lt1"/>
              </a:buClr>
              <a:buSzPts val="1000"/>
              <a:buFont typeface="Bree Serif"/>
              <a:buChar char="●"/>
            </a:pPr>
            <a:r>
              <a:rPr b="0" i="0" lang="en" sz="1000" u="none" cap="none" strike="noStrike">
                <a:solidFill>
                  <a:schemeClr val="lt1"/>
                </a:solidFill>
                <a:latin typeface="Bree Serif"/>
                <a:ea typeface="Bree Serif"/>
                <a:cs typeface="Bree Serif"/>
                <a:sym typeface="Bree Serif"/>
              </a:rPr>
              <a:t>Hussam Aleid</a:t>
            </a:r>
            <a:endParaRPr b="0" i="0" sz="1000" u="none" cap="none" strike="noStrike">
              <a:solidFill>
                <a:schemeClr val="lt1"/>
              </a:solidFill>
              <a:latin typeface="Bree Serif"/>
              <a:ea typeface="Bree Serif"/>
              <a:cs typeface="Bree Serif"/>
              <a:sym typeface="Bree Serif"/>
            </a:endParaRPr>
          </a:p>
          <a:p>
            <a:pPr indent="-292100" lvl="0" marL="457200" marR="0" rtl="0" algn="l">
              <a:lnSpc>
                <a:spcPct val="100000"/>
              </a:lnSpc>
              <a:spcBef>
                <a:spcPts val="0"/>
              </a:spcBef>
              <a:spcAft>
                <a:spcPts val="0"/>
              </a:spcAft>
              <a:buClr>
                <a:schemeClr val="lt1"/>
              </a:buClr>
              <a:buSzPts val="1000"/>
              <a:buFont typeface="Bree Serif"/>
              <a:buChar char="●"/>
            </a:pPr>
            <a:r>
              <a:rPr b="0" i="0" lang="en" sz="1000" u="none" cap="none" strike="noStrike">
                <a:solidFill>
                  <a:schemeClr val="lt1"/>
                </a:solidFill>
                <a:latin typeface="Bree Serif"/>
                <a:ea typeface="Bree Serif"/>
                <a:cs typeface="Bree Serif"/>
                <a:sym typeface="Bree Serif"/>
              </a:rPr>
              <a:t>Raid Almadi</a:t>
            </a:r>
            <a:endParaRPr b="0" i="0" sz="1000" u="none" cap="none" strike="noStrike">
              <a:solidFill>
                <a:schemeClr val="lt1"/>
              </a:solidFill>
              <a:latin typeface="Bree Serif"/>
              <a:ea typeface="Bree Serif"/>
              <a:cs typeface="Bree Serif"/>
              <a:sym typeface="Bree Serif"/>
            </a:endParaRPr>
          </a:p>
          <a:p>
            <a:pPr indent="-292100" lvl="0" marL="457200" marR="0" rtl="0" algn="l">
              <a:lnSpc>
                <a:spcPct val="100000"/>
              </a:lnSpc>
              <a:spcBef>
                <a:spcPts val="0"/>
              </a:spcBef>
              <a:spcAft>
                <a:spcPts val="0"/>
              </a:spcAft>
              <a:buClr>
                <a:schemeClr val="lt1"/>
              </a:buClr>
              <a:buSzPts val="1000"/>
              <a:buFont typeface="Bree Serif"/>
              <a:buChar char="●"/>
            </a:pPr>
            <a:r>
              <a:rPr b="0" i="0" lang="en" sz="1000" u="none" cap="none" strike="noStrike">
                <a:solidFill>
                  <a:schemeClr val="lt1"/>
                </a:solidFill>
                <a:latin typeface="Bree Serif"/>
                <a:ea typeface="Bree Serif"/>
                <a:cs typeface="Bree Serif"/>
                <a:sym typeface="Bree Serif"/>
              </a:rPr>
              <a:t>Mohammed AlShehri</a:t>
            </a:r>
            <a:endParaRPr b="0" i="0" sz="1000" u="none" cap="none" strike="noStrike">
              <a:solidFill>
                <a:schemeClr val="lt1"/>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Bree Serif"/>
              <a:ea typeface="Bree Serif"/>
              <a:cs typeface="Bree Serif"/>
              <a:sym typeface="Bree Serif"/>
            </a:endParaRPr>
          </a:p>
        </p:txBody>
      </p:sp>
      <p:sp>
        <p:nvSpPr>
          <p:cNvPr id="904" name="Google Shape;904;p72"/>
          <p:cNvSpPr txBox="1"/>
          <p:nvPr/>
        </p:nvSpPr>
        <p:spPr>
          <a:xfrm>
            <a:off x="2613171" y="1512700"/>
            <a:ext cx="2557200" cy="3632700"/>
          </a:xfrm>
          <a:prstGeom prst="rect">
            <a:avLst/>
          </a:prstGeom>
          <a:noFill/>
          <a:ln>
            <a:noFill/>
          </a:ln>
        </p:spPr>
        <p:txBody>
          <a:bodyPr anchorCtr="0" anchor="t" bIns="91425" lIns="91425" spcFirstLastPara="1" rIns="91425" wrap="square" tIns="91425">
            <a:spAutoFit/>
          </a:bodyPr>
          <a:lstStyle/>
          <a:p>
            <a:pPr indent="-292100" lvl="0" marL="457200" marR="0" rtl="0" algn="l">
              <a:lnSpc>
                <a:spcPct val="100000"/>
              </a:lnSpc>
              <a:spcBef>
                <a:spcPts val="0"/>
              </a:spcBef>
              <a:spcAft>
                <a:spcPts val="0"/>
              </a:spcAft>
              <a:buClr>
                <a:schemeClr val="lt1"/>
              </a:buClr>
              <a:buSzPts val="1000"/>
              <a:buFont typeface="Bree Serif"/>
              <a:buChar char="●"/>
            </a:pPr>
            <a:r>
              <a:rPr b="0" i="0" lang="en" sz="1000" u="none" cap="none" strike="noStrike">
                <a:solidFill>
                  <a:schemeClr val="lt1"/>
                </a:solidFill>
                <a:latin typeface="Bree Serif"/>
                <a:ea typeface="Bree Serif"/>
                <a:cs typeface="Bree Serif"/>
                <a:sym typeface="Bree Serif"/>
              </a:rPr>
              <a:t>Nouf Aldhalaan</a:t>
            </a:r>
            <a:endParaRPr b="0" i="0" sz="1000" u="none" cap="none" strike="noStrike">
              <a:solidFill>
                <a:schemeClr val="lt1"/>
              </a:solidFill>
              <a:latin typeface="Bree Serif"/>
              <a:ea typeface="Bree Serif"/>
              <a:cs typeface="Bree Serif"/>
              <a:sym typeface="Bree Serif"/>
            </a:endParaRPr>
          </a:p>
          <a:p>
            <a:pPr indent="-292100" lvl="0" marL="457200" marR="0" rtl="0" algn="l">
              <a:lnSpc>
                <a:spcPct val="100000"/>
              </a:lnSpc>
              <a:spcBef>
                <a:spcPts val="0"/>
              </a:spcBef>
              <a:spcAft>
                <a:spcPts val="0"/>
              </a:spcAft>
              <a:buClr>
                <a:schemeClr val="lt1"/>
              </a:buClr>
              <a:buSzPts val="1000"/>
              <a:buFont typeface="Bree Serif"/>
              <a:buChar char="●"/>
            </a:pPr>
            <a:r>
              <a:rPr b="0" i="0" lang="en" sz="1000" u="none" cap="none" strike="noStrike">
                <a:solidFill>
                  <a:schemeClr val="lt1"/>
                </a:solidFill>
                <a:latin typeface="Bree Serif"/>
                <a:ea typeface="Bree Serif"/>
                <a:cs typeface="Bree Serif"/>
                <a:sym typeface="Bree Serif"/>
              </a:rPr>
              <a:t>Amani Alotaibi </a:t>
            </a:r>
            <a:endParaRPr b="0" i="0" sz="1000" u="none" cap="none" strike="noStrike">
              <a:solidFill>
                <a:schemeClr val="lt1"/>
              </a:solidFill>
              <a:latin typeface="Bree Serif"/>
              <a:ea typeface="Bree Serif"/>
              <a:cs typeface="Bree Serif"/>
              <a:sym typeface="Bree Serif"/>
            </a:endParaRPr>
          </a:p>
          <a:p>
            <a:pPr indent="-292100" lvl="0" marL="457200" marR="0" rtl="0" algn="l">
              <a:lnSpc>
                <a:spcPct val="100000"/>
              </a:lnSpc>
              <a:spcBef>
                <a:spcPts val="0"/>
              </a:spcBef>
              <a:spcAft>
                <a:spcPts val="0"/>
              </a:spcAft>
              <a:buClr>
                <a:schemeClr val="lt1"/>
              </a:buClr>
              <a:buSzPts val="1000"/>
              <a:buFont typeface="Bree Serif"/>
              <a:buChar char="●"/>
            </a:pPr>
            <a:r>
              <a:rPr b="0" i="0" lang="en" sz="1000" u="none" cap="none" strike="noStrike">
                <a:solidFill>
                  <a:schemeClr val="lt1"/>
                </a:solidFill>
                <a:latin typeface="Bree Serif"/>
                <a:ea typeface="Bree Serif"/>
                <a:cs typeface="Bree Serif"/>
                <a:sym typeface="Bree Serif"/>
              </a:rPr>
              <a:t>Shahed Bukhari</a:t>
            </a:r>
            <a:endParaRPr b="0" i="0" sz="1000" u="none" cap="none" strike="noStrike">
              <a:solidFill>
                <a:schemeClr val="lt1"/>
              </a:solidFill>
              <a:latin typeface="Bree Serif"/>
              <a:ea typeface="Bree Serif"/>
              <a:cs typeface="Bree Serif"/>
              <a:sym typeface="Bree Serif"/>
            </a:endParaRPr>
          </a:p>
          <a:p>
            <a:pPr indent="-292100" lvl="0" marL="457200" marR="0" rtl="0" algn="l">
              <a:lnSpc>
                <a:spcPct val="100000"/>
              </a:lnSpc>
              <a:spcBef>
                <a:spcPts val="0"/>
              </a:spcBef>
              <a:spcAft>
                <a:spcPts val="0"/>
              </a:spcAft>
              <a:buClr>
                <a:schemeClr val="lt1"/>
              </a:buClr>
              <a:buSzPts val="1000"/>
              <a:buFont typeface="Bree Serif"/>
              <a:buChar char="●"/>
            </a:pPr>
            <a:r>
              <a:rPr b="0" i="0" lang="en" sz="1000" u="none" cap="none" strike="noStrike">
                <a:solidFill>
                  <a:schemeClr val="lt1"/>
                </a:solidFill>
                <a:latin typeface="Bree Serif"/>
                <a:ea typeface="Bree Serif"/>
                <a:cs typeface="Bree Serif"/>
                <a:sym typeface="Bree Serif"/>
              </a:rPr>
              <a:t>Shahad Aljeri </a:t>
            </a:r>
            <a:endParaRPr b="0" i="0" sz="1000" u="none" cap="none" strike="noStrike">
              <a:solidFill>
                <a:schemeClr val="lt1"/>
              </a:solidFill>
              <a:latin typeface="Bree Serif"/>
              <a:ea typeface="Bree Serif"/>
              <a:cs typeface="Bree Serif"/>
              <a:sym typeface="Bree Serif"/>
            </a:endParaRPr>
          </a:p>
          <a:p>
            <a:pPr indent="-304800" lvl="0" marL="457200" marR="0" rtl="0" algn="l">
              <a:lnSpc>
                <a:spcPct val="100000"/>
              </a:lnSpc>
              <a:spcBef>
                <a:spcPts val="0"/>
              </a:spcBef>
              <a:spcAft>
                <a:spcPts val="0"/>
              </a:spcAft>
              <a:buClr>
                <a:schemeClr val="lt1"/>
              </a:buClr>
              <a:buSzPts val="1200"/>
              <a:buFont typeface="Bree Serif"/>
              <a:buChar char="●"/>
            </a:pPr>
            <a:r>
              <a:rPr b="1" i="0" lang="en" sz="1200" u="none" cap="none" strike="noStrike">
                <a:solidFill>
                  <a:schemeClr val="lt1"/>
                </a:solidFill>
                <a:latin typeface="Bree Serif"/>
                <a:ea typeface="Bree Serif"/>
                <a:cs typeface="Bree Serif"/>
                <a:sym typeface="Bree Serif"/>
              </a:rPr>
              <a:t>Maha Alkoryshy  </a:t>
            </a:r>
            <a:endParaRPr b="1" i="0" sz="1200" u="none" cap="none" strike="noStrike">
              <a:solidFill>
                <a:schemeClr val="lt1"/>
              </a:solidFill>
              <a:latin typeface="Bree Serif"/>
              <a:ea typeface="Bree Serif"/>
              <a:cs typeface="Bree Serif"/>
              <a:sym typeface="Bree Serif"/>
            </a:endParaRPr>
          </a:p>
          <a:p>
            <a:pPr indent="-304800" lvl="0" marL="457200" marR="0" rtl="0" algn="l">
              <a:lnSpc>
                <a:spcPct val="100000"/>
              </a:lnSpc>
              <a:spcBef>
                <a:spcPts val="0"/>
              </a:spcBef>
              <a:spcAft>
                <a:spcPts val="0"/>
              </a:spcAft>
              <a:buClr>
                <a:schemeClr val="lt1"/>
              </a:buClr>
              <a:buSzPts val="1200"/>
              <a:buFont typeface="Bree Serif"/>
              <a:buChar char="●"/>
            </a:pPr>
            <a:r>
              <a:rPr b="1" i="0" lang="en" sz="1200" u="none" cap="none" strike="noStrike">
                <a:solidFill>
                  <a:schemeClr val="lt1"/>
                </a:solidFill>
                <a:latin typeface="Bree Serif"/>
                <a:ea typeface="Bree Serif"/>
                <a:cs typeface="Bree Serif"/>
                <a:sym typeface="Bree Serif"/>
              </a:rPr>
              <a:t>Alhnouf Hadi</a:t>
            </a:r>
            <a:endParaRPr b="1" i="0" sz="1200" u="none" cap="none" strike="noStrike">
              <a:solidFill>
                <a:schemeClr val="lt1"/>
              </a:solidFill>
              <a:latin typeface="Bree Serif"/>
              <a:ea typeface="Bree Serif"/>
              <a:cs typeface="Bree Serif"/>
              <a:sym typeface="Bree Serif"/>
            </a:endParaRPr>
          </a:p>
          <a:p>
            <a:pPr indent="-292100" lvl="0" marL="457200" marR="0" rtl="0" algn="l">
              <a:lnSpc>
                <a:spcPct val="100000"/>
              </a:lnSpc>
              <a:spcBef>
                <a:spcPts val="0"/>
              </a:spcBef>
              <a:spcAft>
                <a:spcPts val="0"/>
              </a:spcAft>
              <a:buClr>
                <a:schemeClr val="lt1"/>
              </a:buClr>
              <a:buSzPts val="1000"/>
              <a:buFont typeface="Bree Serif"/>
              <a:buChar char="●"/>
            </a:pPr>
            <a:r>
              <a:rPr b="0" i="0" lang="en" sz="1000" u="none" cap="none" strike="noStrike">
                <a:solidFill>
                  <a:schemeClr val="lt1"/>
                </a:solidFill>
                <a:latin typeface="Bree Serif"/>
                <a:ea typeface="Bree Serif"/>
                <a:cs typeface="Bree Serif"/>
                <a:sym typeface="Bree Serif"/>
              </a:rPr>
              <a:t>Mayssam Aljaloud </a:t>
            </a:r>
            <a:endParaRPr b="0" i="0" sz="1000" u="none" cap="none" strike="noStrike">
              <a:solidFill>
                <a:schemeClr val="lt1"/>
              </a:solidFill>
              <a:latin typeface="Bree Serif"/>
              <a:ea typeface="Bree Serif"/>
              <a:cs typeface="Bree Serif"/>
              <a:sym typeface="Bree Serif"/>
            </a:endParaRPr>
          </a:p>
          <a:p>
            <a:pPr indent="-292100" lvl="0" marL="457200" marR="0" rtl="0" algn="l">
              <a:lnSpc>
                <a:spcPct val="100000"/>
              </a:lnSpc>
              <a:spcBef>
                <a:spcPts val="0"/>
              </a:spcBef>
              <a:spcAft>
                <a:spcPts val="0"/>
              </a:spcAft>
              <a:buClr>
                <a:schemeClr val="lt1"/>
              </a:buClr>
              <a:buSzPts val="1000"/>
              <a:buFont typeface="Bree Serif"/>
              <a:buChar char="●"/>
            </a:pPr>
            <a:r>
              <a:rPr b="0" i="0" lang="en" sz="1000" u="none" cap="none" strike="noStrike">
                <a:solidFill>
                  <a:schemeClr val="lt1"/>
                </a:solidFill>
                <a:latin typeface="Bree Serif"/>
                <a:ea typeface="Bree Serif"/>
                <a:cs typeface="Bree Serif"/>
                <a:sym typeface="Bree Serif"/>
              </a:rPr>
              <a:t>Hissa Alshiqari</a:t>
            </a:r>
            <a:endParaRPr b="0" i="0" sz="1000" u="none" cap="none" strike="noStrike">
              <a:solidFill>
                <a:schemeClr val="lt1"/>
              </a:solidFill>
              <a:latin typeface="Bree Serif"/>
              <a:ea typeface="Bree Serif"/>
              <a:cs typeface="Bree Serif"/>
              <a:sym typeface="Bree Serif"/>
            </a:endParaRPr>
          </a:p>
          <a:p>
            <a:pPr indent="-292100" lvl="0" marL="457200" marR="0" rtl="0" algn="l">
              <a:lnSpc>
                <a:spcPct val="100000"/>
              </a:lnSpc>
              <a:spcBef>
                <a:spcPts val="0"/>
              </a:spcBef>
              <a:spcAft>
                <a:spcPts val="0"/>
              </a:spcAft>
              <a:buClr>
                <a:schemeClr val="lt1"/>
              </a:buClr>
              <a:buSzPts val="1000"/>
              <a:buFont typeface="Bree Serif"/>
              <a:buChar char="●"/>
            </a:pPr>
            <a:r>
              <a:rPr b="0" i="0" lang="en" sz="1000" u="none" cap="none" strike="noStrike">
                <a:solidFill>
                  <a:schemeClr val="lt1"/>
                </a:solidFill>
                <a:latin typeface="Bree Serif"/>
                <a:ea typeface="Bree Serif"/>
                <a:cs typeface="Bree Serif"/>
                <a:sym typeface="Bree Serif"/>
              </a:rPr>
              <a:t>Mashael Albugami </a:t>
            </a:r>
            <a:endParaRPr b="0" i="0" sz="1000" u="none" cap="none" strike="noStrike">
              <a:solidFill>
                <a:schemeClr val="lt1"/>
              </a:solidFill>
              <a:latin typeface="Bree Serif"/>
              <a:ea typeface="Bree Serif"/>
              <a:cs typeface="Bree Serif"/>
              <a:sym typeface="Bree Serif"/>
            </a:endParaRPr>
          </a:p>
          <a:p>
            <a:pPr indent="-292100" lvl="0" marL="457200" marR="0" rtl="0" algn="l">
              <a:lnSpc>
                <a:spcPct val="100000"/>
              </a:lnSpc>
              <a:spcBef>
                <a:spcPts val="0"/>
              </a:spcBef>
              <a:spcAft>
                <a:spcPts val="0"/>
              </a:spcAft>
              <a:buClr>
                <a:schemeClr val="lt1"/>
              </a:buClr>
              <a:buSzPts val="1000"/>
              <a:buFont typeface="Bree Serif"/>
              <a:buChar char="●"/>
            </a:pPr>
            <a:r>
              <a:rPr b="0" i="0" lang="en" sz="1000" u="none" cap="none" strike="noStrike">
                <a:solidFill>
                  <a:schemeClr val="lt1"/>
                </a:solidFill>
                <a:latin typeface="Bree Serif"/>
                <a:ea typeface="Bree Serif"/>
                <a:cs typeface="Bree Serif"/>
                <a:sym typeface="Bree Serif"/>
              </a:rPr>
              <a:t>Renad Alayidh </a:t>
            </a:r>
            <a:endParaRPr b="0" i="0" sz="1000" u="none" cap="none" strike="noStrike">
              <a:solidFill>
                <a:schemeClr val="lt1"/>
              </a:solidFill>
              <a:latin typeface="Bree Serif"/>
              <a:ea typeface="Bree Serif"/>
              <a:cs typeface="Bree Serif"/>
              <a:sym typeface="Bree Serif"/>
            </a:endParaRPr>
          </a:p>
          <a:p>
            <a:pPr indent="-292100" lvl="0" marL="457200" marR="0" rtl="0" algn="l">
              <a:lnSpc>
                <a:spcPct val="100000"/>
              </a:lnSpc>
              <a:spcBef>
                <a:spcPts val="0"/>
              </a:spcBef>
              <a:spcAft>
                <a:spcPts val="0"/>
              </a:spcAft>
              <a:buClr>
                <a:schemeClr val="lt1"/>
              </a:buClr>
              <a:buSzPts val="1000"/>
              <a:buFont typeface="Bree Serif"/>
              <a:buChar char="●"/>
            </a:pPr>
            <a:r>
              <a:rPr b="0" i="0" lang="en" sz="1000" u="none" cap="none" strike="noStrike">
                <a:solidFill>
                  <a:schemeClr val="lt1"/>
                </a:solidFill>
                <a:latin typeface="Bree Serif"/>
                <a:ea typeface="Bree Serif"/>
                <a:cs typeface="Bree Serif"/>
                <a:sym typeface="Bree Serif"/>
              </a:rPr>
              <a:t>Ghada Binsalmah</a:t>
            </a:r>
            <a:endParaRPr b="0" i="0" sz="1000" u="none" cap="none" strike="noStrike">
              <a:solidFill>
                <a:schemeClr val="lt1"/>
              </a:solidFill>
              <a:latin typeface="Bree Serif"/>
              <a:ea typeface="Bree Serif"/>
              <a:cs typeface="Bree Serif"/>
              <a:sym typeface="Bree Serif"/>
            </a:endParaRPr>
          </a:p>
          <a:p>
            <a:pPr indent="-292100" lvl="0" marL="457200" marR="0" rtl="0" algn="l">
              <a:lnSpc>
                <a:spcPct val="100000"/>
              </a:lnSpc>
              <a:spcBef>
                <a:spcPts val="0"/>
              </a:spcBef>
              <a:spcAft>
                <a:spcPts val="0"/>
              </a:spcAft>
              <a:buClr>
                <a:schemeClr val="lt1"/>
              </a:buClr>
              <a:buSzPts val="1000"/>
              <a:buFont typeface="Bree Serif"/>
              <a:buChar char="●"/>
            </a:pPr>
            <a:r>
              <a:rPr b="0" i="0" lang="en" sz="1000" u="none" cap="none" strike="noStrike">
                <a:solidFill>
                  <a:schemeClr val="lt1"/>
                </a:solidFill>
                <a:latin typeface="Bree Serif"/>
                <a:ea typeface="Bree Serif"/>
                <a:cs typeface="Bree Serif"/>
                <a:sym typeface="Bree Serif"/>
              </a:rPr>
              <a:t>Razan Alsulami </a:t>
            </a:r>
            <a:endParaRPr b="0" i="0" sz="1000" u="none" cap="none" strike="noStrike">
              <a:solidFill>
                <a:schemeClr val="lt1"/>
              </a:solidFill>
              <a:latin typeface="Bree Serif"/>
              <a:ea typeface="Bree Serif"/>
              <a:cs typeface="Bree Serif"/>
              <a:sym typeface="Bree Serif"/>
            </a:endParaRPr>
          </a:p>
          <a:p>
            <a:pPr indent="-292100" lvl="0" marL="457200" marR="0" rtl="0" algn="l">
              <a:lnSpc>
                <a:spcPct val="100000"/>
              </a:lnSpc>
              <a:spcBef>
                <a:spcPts val="0"/>
              </a:spcBef>
              <a:spcAft>
                <a:spcPts val="0"/>
              </a:spcAft>
              <a:buClr>
                <a:schemeClr val="lt1"/>
              </a:buClr>
              <a:buSzPts val="1000"/>
              <a:buFont typeface="Bree Serif"/>
              <a:buChar char="●"/>
            </a:pPr>
            <a:r>
              <a:rPr b="0" i="0" lang="en" sz="1000" u="none" cap="none" strike="noStrike">
                <a:solidFill>
                  <a:schemeClr val="lt1"/>
                </a:solidFill>
                <a:latin typeface="Bree Serif"/>
                <a:ea typeface="Bree Serif"/>
                <a:cs typeface="Bree Serif"/>
                <a:sym typeface="Bree Serif"/>
              </a:rPr>
              <a:t>Shaden Albassam</a:t>
            </a:r>
            <a:endParaRPr b="0" i="0" sz="1000" u="none" cap="none" strike="noStrike">
              <a:solidFill>
                <a:schemeClr val="lt1"/>
              </a:solidFill>
              <a:latin typeface="Bree Serif"/>
              <a:ea typeface="Bree Serif"/>
              <a:cs typeface="Bree Serif"/>
              <a:sym typeface="Bree Serif"/>
            </a:endParaRPr>
          </a:p>
          <a:p>
            <a:pPr indent="-292100" lvl="0" marL="457200" marR="0" rtl="0" algn="l">
              <a:lnSpc>
                <a:spcPct val="100000"/>
              </a:lnSpc>
              <a:spcBef>
                <a:spcPts val="0"/>
              </a:spcBef>
              <a:spcAft>
                <a:spcPts val="0"/>
              </a:spcAft>
              <a:buClr>
                <a:schemeClr val="lt1"/>
              </a:buClr>
              <a:buSzPts val="1000"/>
              <a:buFont typeface="Bree Serif"/>
              <a:buChar char="●"/>
            </a:pPr>
            <a:r>
              <a:rPr b="0" i="0" lang="en" sz="1000" u="none" cap="none" strike="noStrike">
                <a:solidFill>
                  <a:schemeClr val="lt1"/>
                </a:solidFill>
                <a:latin typeface="Bree Serif"/>
                <a:ea typeface="Bree Serif"/>
                <a:cs typeface="Bree Serif"/>
                <a:sym typeface="Bree Serif"/>
              </a:rPr>
              <a:t>Razan Almanjomi</a:t>
            </a:r>
            <a:endParaRPr b="0" i="0" sz="1000" u="none" cap="none" strike="noStrike">
              <a:solidFill>
                <a:schemeClr val="lt1"/>
              </a:solidFill>
              <a:latin typeface="Bree Serif"/>
              <a:ea typeface="Bree Serif"/>
              <a:cs typeface="Bree Serif"/>
              <a:sym typeface="Bree Serif"/>
            </a:endParaRPr>
          </a:p>
          <a:p>
            <a:pPr indent="-292100" lvl="0" marL="457200" marR="0" rtl="0" algn="l">
              <a:lnSpc>
                <a:spcPct val="100000"/>
              </a:lnSpc>
              <a:spcBef>
                <a:spcPts val="0"/>
              </a:spcBef>
              <a:spcAft>
                <a:spcPts val="0"/>
              </a:spcAft>
              <a:buClr>
                <a:schemeClr val="lt1"/>
              </a:buClr>
              <a:buSzPts val="1000"/>
              <a:buFont typeface="Bree Serif"/>
              <a:buChar char="●"/>
            </a:pPr>
            <a:r>
              <a:rPr b="0" i="0" lang="en" sz="1000" u="none" cap="none" strike="noStrike">
                <a:solidFill>
                  <a:schemeClr val="lt1"/>
                </a:solidFill>
                <a:latin typeface="Bree Serif"/>
                <a:ea typeface="Bree Serif"/>
                <a:cs typeface="Bree Serif"/>
                <a:sym typeface="Bree Serif"/>
              </a:rPr>
              <a:t>Reem Alhazmi </a:t>
            </a:r>
            <a:endParaRPr b="0" i="0" sz="1000" u="none" cap="none" strike="noStrike">
              <a:solidFill>
                <a:schemeClr val="lt1"/>
              </a:solidFill>
              <a:latin typeface="Bree Serif"/>
              <a:ea typeface="Bree Serif"/>
              <a:cs typeface="Bree Serif"/>
              <a:sym typeface="Bree Serif"/>
            </a:endParaRPr>
          </a:p>
          <a:p>
            <a:pPr indent="-292100" lvl="0" marL="457200" marR="0" rtl="0" algn="l">
              <a:lnSpc>
                <a:spcPct val="100000"/>
              </a:lnSpc>
              <a:spcBef>
                <a:spcPts val="0"/>
              </a:spcBef>
              <a:spcAft>
                <a:spcPts val="0"/>
              </a:spcAft>
              <a:buClr>
                <a:schemeClr val="lt1"/>
              </a:buClr>
              <a:buSzPts val="1000"/>
              <a:buFont typeface="Bree Serif"/>
              <a:buChar char="●"/>
            </a:pPr>
            <a:r>
              <a:rPr b="0" i="0" lang="en" sz="1000" u="none" cap="none" strike="noStrike">
                <a:solidFill>
                  <a:schemeClr val="lt1"/>
                </a:solidFill>
                <a:latin typeface="Bree Serif"/>
                <a:ea typeface="Bree Serif"/>
                <a:cs typeface="Bree Serif"/>
                <a:sym typeface="Bree Serif"/>
              </a:rPr>
              <a:t>Dhai Hamdan</a:t>
            </a:r>
            <a:endParaRPr b="0" i="0" sz="1000" u="none" cap="none" strike="noStrike">
              <a:solidFill>
                <a:schemeClr val="lt1"/>
              </a:solidFill>
              <a:latin typeface="Bree Serif"/>
              <a:ea typeface="Bree Serif"/>
              <a:cs typeface="Bree Serif"/>
              <a:sym typeface="Bree Serif"/>
            </a:endParaRPr>
          </a:p>
          <a:p>
            <a:pPr indent="-292100" lvl="0" marL="457200" marR="0" rtl="0" algn="l">
              <a:lnSpc>
                <a:spcPct val="100000"/>
              </a:lnSpc>
              <a:spcBef>
                <a:spcPts val="0"/>
              </a:spcBef>
              <a:spcAft>
                <a:spcPts val="0"/>
              </a:spcAft>
              <a:buClr>
                <a:schemeClr val="lt1"/>
              </a:buClr>
              <a:buSzPts val="1000"/>
              <a:buFont typeface="Bree Serif"/>
              <a:buChar char="●"/>
            </a:pPr>
            <a:r>
              <a:rPr b="0" i="0" lang="en" sz="1000" u="none" cap="none" strike="noStrike">
                <a:solidFill>
                  <a:schemeClr val="lt1"/>
                </a:solidFill>
                <a:latin typeface="Bree Serif"/>
                <a:ea typeface="Bree Serif"/>
                <a:cs typeface="Bree Serif"/>
                <a:sym typeface="Bree Serif"/>
              </a:rPr>
              <a:t>Shahad Alaskar</a:t>
            </a:r>
            <a:endParaRPr b="0" i="0" sz="1000" u="none" cap="none" strike="noStrike">
              <a:solidFill>
                <a:schemeClr val="lt1"/>
              </a:solidFill>
              <a:latin typeface="Bree Serif"/>
              <a:ea typeface="Bree Serif"/>
              <a:cs typeface="Bree Serif"/>
              <a:sym typeface="Bree Serif"/>
            </a:endParaRPr>
          </a:p>
          <a:p>
            <a:pPr indent="-292100" lvl="0" marL="457200" marR="0" rtl="0" algn="l">
              <a:lnSpc>
                <a:spcPct val="100000"/>
              </a:lnSpc>
              <a:spcBef>
                <a:spcPts val="0"/>
              </a:spcBef>
              <a:spcAft>
                <a:spcPts val="0"/>
              </a:spcAft>
              <a:buClr>
                <a:schemeClr val="lt1"/>
              </a:buClr>
              <a:buSzPts val="1000"/>
              <a:buFont typeface="Bree Serif"/>
              <a:buChar char="●"/>
            </a:pPr>
            <a:r>
              <a:rPr b="0" i="0" lang="en" sz="1000" u="none" cap="none" strike="noStrike">
                <a:solidFill>
                  <a:schemeClr val="lt1"/>
                </a:solidFill>
                <a:latin typeface="Bree Serif"/>
                <a:ea typeface="Bree Serif"/>
                <a:cs typeface="Bree Serif"/>
                <a:sym typeface="Bree Serif"/>
              </a:rPr>
              <a:t>Haifa Almuddahi</a:t>
            </a:r>
            <a:endParaRPr b="0" i="0" sz="1000" u="none" cap="none" strike="noStrike">
              <a:solidFill>
                <a:schemeClr val="lt1"/>
              </a:solidFill>
              <a:latin typeface="Bree Serif"/>
              <a:ea typeface="Bree Serif"/>
              <a:cs typeface="Bree Serif"/>
              <a:sym typeface="Bree Serif"/>
            </a:endParaRPr>
          </a:p>
          <a:p>
            <a:pPr indent="-292100" lvl="0" marL="457200" marR="0" rtl="0" algn="l">
              <a:lnSpc>
                <a:spcPct val="100000"/>
              </a:lnSpc>
              <a:spcBef>
                <a:spcPts val="0"/>
              </a:spcBef>
              <a:spcAft>
                <a:spcPts val="0"/>
              </a:spcAft>
              <a:buClr>
                <a:schemeClr val="lt1"/>
              </a:buClr>
              <a:buSzPts val="1000"/>
              <a:buFont typeface="Bree Serif"/>
              <a:buChar char="●"/>
            </a:pPr>
            <a:r>
              <a:rPr b="0" i="0" lang="en" sz="1000" u="none" cap="none" strike="noStrike">
                <a:solidFill>
                  <a:schemeClr val="lt1"/>
                </a:solidFill>
                <a:latin typeface="Bree Serif"/>
                <a:ea typeface="Bree Serif"/>
                <a:cs typeface="Bree Serif"/>
                <a:sym typeface="Bree Serif"/>
              </a:rPr>
              <a:t>Reema Alquraini </a:t>
            </a:r>
            <a:endParaRPr b="0" i="0" sz="1000" u="none" cap="none" strike="noStrike">
              <a:solidFill>
                <a:schemeClr val="lt1"/>
              </a:solidFill>
              <a:latin typeface="Bree Serif"/>
              <a:ea typeface="Bree Serif"/>
              <a:cs typeface="Bree Serif"/>
              <a:sym typeface="Bree Serif"/>
            </a:endParaRPr>
          </a:p>
          <a:p>
            <a:pPr indent="-292100" lvl="0" marL="457200" marR="0" rtl="0" algn="l">
              <a:lnSpc>
                <a:spcPct val="100000"/>
              </a:lnSpc>
              <a:spcBef>
                <a:spcPts val="0"/>
              </a:spcBef>
              <a:spcAft>
                <a:spcPts val="0"/>
              </a:spcAft>
              <a:buClr>
                <a:schemeClr val="lt1"/>
              </a:buClr>
              <a:buSzPts val="1000"/>
              <a:buFont typeface="Bree Serif"/>
              <a:buChar char="●"/>
            </a:pPr>
            <a:r>
              <a:rPr b="0" i="0" lang="en" sz="1000" u="none" cap="none" strike="noStrike">
                <a:solidFill>
                  <a:schemeClr val="lt1"/>
                </a:solidFill>
                <a:latin typeface="Bree Serif"/>
                <a:ea typeface="Bree Serif"/>
                <a:cs typeface="Bree Serif"/>
                <a:sym typeface="Bree Serif"/>
              </a:rPr>
              <a:t>Deema Aljuribah</a:t>
            </a:r>
            <a:endParaRPr b="0" i="0" sz="1000" u="none" cap="none" strike="noStrike">
              <a:solidFill>
                <a:schemeClr val="lt1"/>
              </a:solidFill>
              <a:latin typeface="Bree Serif"/>
              <a:ea typeface="Bree Serif"/>
              <a:cs typeface="Bree Serif"/>
              <a:sym typeface="Bree Serif"/>
            </a:endParaRPr>
          </a:p>
          <a:p>
            <a:pPr indent="-292100" lvl="0" marL="457200" marR="0" rtl="0" algn="l">
              <a:lnSpc>
                <a:spcPct val="100000"/>
              </a:lnSpc>
              <a:spcBef>
                <a:spcPts val="0"/>
              </a:spcBef>
              <a:spcAft>
                <a:spcPts val="0"/>
              </a:spcAft>
              <a:buClr>
                <a:schemeClr val="lt1"/>
              </a:buClr>
              <a:buSzPts val="1000"/>
              <a:buFont typeface="Bree Serif"/>
              <a:buChar char="●"/>
            </a:pPr>
            <a:r>
              <a:rPr b="0" i="0" lang="en" sz="1000" u="none" cap="none" strike="noStrike">
                <a:solidFill>
                  <a:schemeClr val="lt1"/>
                </a:solidFill>
                <a:latin typeface="Bree Serif"/>
                <a:ea typeface="Bree Serif"/>
                <a:cs typeface="Bree Serif"/>
                <a:sym typeface="Bree Serif"/>
              </a:rPr>
              <a:t>Kadi Khalid Aldossari</a:t>
            </a:r>
            <a:endParaRPr b="0" i="0" sz="1000" u="none" cap="none" strike="noStrike">
              <a:solidFill>
                <a:schemeClr val="lt1"/>
              </a:solidFill>
              <a:latin typeface="Bree Serif"/>
              <a:ea typeface="Bree Serif"/>
              <a:cs typeface="Bree Serif"/>
              <a:sym typeface="Bree Serif"/>
            </a:endParaRPr>
          </a:p>
          <a:p>
            <a:pPr indent="-292100" lvl="0" marL="457200" marR="0" rtl="0" algn="l">
              <a:lnSpc>
                <a:spcPct val="100000"/>
              </a:lnSpc>
              <a:spcBef>
                <a:spcPts val="0"/>
              </a:spcBef>
              <a:spcAft>
                <a:spcPts val="0"/>
              </a:spcAft>
              <a:buClr>
                <a:schemeClr val="lt1"/>
              </a:buClr>
              <a:buSzPts val="1000"/>
              <a:buFont typeface="Bree Serif"/>
              <a:buChar char="●"/>
            </a:pPr>
            <a:r>
              <a:rPr b="0" i="0" lang="en" sz="1000" u="none" cap="none" strike="noStrike">
                <a:solidFill>
                  <a:schemeClr val="lt1"/>
                </a:solidFill>
                <a:latin typeface="Bree Serif"/>
                <a:ea typeface="Bree Serif"/>
                <a:cs typeface="Bree Serif"/>
                <a:sym typeface="Bree Serif"/>
              </a:rPr>
              <a:t>Farah Alhalafi</a:t>
            </a:r>
            <a:endParaRPr b="0" i="0" sz="1000" u="none" cap="none" strike="noStrike">
              <a:solidFill>
                <a:schemeClr val="lt1"/>
              </a:solidFill>
              <a:latin typeface="Bree Serif"/>
              <a:ea typeface="Bree Serif"/>
              <a:cs typeface="Bree Serif"/>
              <a:sym typeface="Bree Serif"/>
            </a:endParaRPr>
          </a:p>
        </p:txBody>
      </p:sp>
      <p:sp>
        <p:nvSpPr>
          <p:cNvPr id="905" name="Google Shape;905;p72"/>
          <p:cNvSpPr txBox="1"/>
          <p:nvPr/>
        </p:nvSpPr>
        <p:spPr>
          <a:xfrm>
            <a:off x="448700" y="712700"/>
            <a:ext cx="1998600" cy="555000"/>
          </a:xfrm>
          <a:prstGeom prst="rect">
            <a:avLst/>
          </a:prstGeom>
          <a:noFill/>
          <a:ln>
            <a:noFill/>
          </a:ln>
        </p:spPr>
        <p:txBody>
          <a:bodyPr anchorCtr="0" anchor="t" bIns="91425" lIns="91425" spcFirstLastPara="1" rIns="91425" wrap="square" tIns="91425">
            <a:spAutoFit/>
          </a:bodyPr>
          <a:lstStyle/>
          <a:p>
            <a:pPr indent="-304800" lvl="0" marL="457200" marR="0" rtl="0" algn="l">
              <a:lnSpc>
                <a:spcPct val="100000"/>
              </a:lnSpc>
              <a:spcBef>
                <a:spcPts val="0"/>
              </a:spcBef>
              <a:spcAft>
                <a:spcPts val="0"/>
              </a:spcAft>
              <a:buClr>
                <a:schemeClr val="lt1"/>
              </a:buClr>
              <a:buSzPts val="1200"/>
              <a:buFont typeface="Bree Serif"/>
              <a:buChar char="●"/>
            </a:pPr>
            <a:r>
              <a:rPr b="1" i="0" lang="en" sz="1200" u="none" cap="none" strike="noStrike">
                <a:solidFill>
                  <a:schemeClr val="lt1"/>
                </a:solidFill>
                <a:latin typeface="Bree Serif"/>
                <a:ea typeface="Bree Serif"/>
                <a:cs typeface="Bree Serif"/>
                <a:sym typeface="Bree Serif"/>
              </a:rPr>
              <a:t>Saleh Aldeligan</a:t>
            </a:r>
            <a:endParaRPr b="1" i="0" sz="1200" u="none" cap="none" strike="noStrike">
              <a:solidFill>
                <a:schemeClr val="lt1"/>
              </a:solidFill>
              <a:latin typeface="Bree Serif"/>
              <a:ea typeface="Bree Serif"/>
              <a:cs typeface="Bree Serif"/>
              <a:sym typeface="Bree Serif"/>
            </a:endParaRPr>
          </a:p>
          <a:p>
            <a:pPr indent="-304800" lvl="0" marL="457200" marR="0" rtl="0" algn="l">
              <a:lnSpc>
                <a:spcPct val="100000"/>
              </a:lnSpc>
              <a:spcBef>
                <a:spcPts val="0"/>
              </a:spcBef>
              <a:spcAft>
                <a:spcPts val="0"/>
              </a:spcAft>
              <a:buClr>
                <a:schemeClr val="lt1"/>
              </a:buClr>
              <a:buSzPts val="1200"/>
              <a:buFont typeface="Bree Serif"/>
              <a:buChar char="●"/>
            </a:pPr>
            <a:r>
              <a:rPr b="1" i="0" lang="en" sz="1200" u="none" cap="none" strike="noStrike">
                <a:solidFill>
                  <a:schemeClr val="lt1"/>
                </a:solidFill>
                <a:latin typeface="Bree Serif"/>
                <a:ea typeface="Bree Serif"/>
                <a:cs typeface="Bree Serif"/>
                <a:sym typeface="Bree Serif"/>
              </a:rPr>
              <a:t>Qusai Alsultan</a:t>
            </a:r>
            <a:endParaRPr b="1" i="0" sz="1200" u="none" cap="none" strike="noStrike">
              <a:solidFill>
                <a:schemeClr val="lt1"/>
              </a:solidFill>
              <a:latin typeface="Bree Serif"/>
              <a:ea typeface="Bree Serif"/>
              <a:cs typeface="Bree Serif"/>
              <a:sym typeface="Bree Serif"/>
            </a:endParaRPr>
          </a:p>
        </p:txBody>
      </p:sp>
      <p:sp>
        <p:nvSpPr>
          <p:cNvPr id="906" name="Google Shape;906;p72"/>
          <p:cNvSpPr txBox="1"/>
          <p:nvPr/>
        </p:nvSpPr>
        <p:spPr>
          <a:xfrm>
            <a:off x="2868025" y="712700"/>
            <a:ext cx="2229300" cy="555000"/>
          </a:xfrm>
          <a:prstGeom prst="rect">
            <a:avLst/>
          </a:prstGeom>
          <a:noFill/>
          <a:ln>
            <a:noFill/>
          </a:ln>
        </p:spPr>
        <p:txBody>
          <a:bodyPr anchorCtr="0" anchor="t" bIns="91425" lIns="91425" spcFirstLastPara="1" rIns="91425" wrap="square" tIns="91425">
            <a:spAutoFit/>
          </a:bodyPr>
          <a:lstStyle/>
          <a:p>
            <a:pPr indent="-304800" lvl="0" marL="457200" marR="0" rtl="0" algn="l">
              <a:lnSpc>
                <a:spcPct val="100000"/>
              </a:lnSpc>
              <a:spcBef>
                <a:spcPts val="0"/>
              </a:spcBef>
              <a:spcAft>
                <a:spcPts val="0"/>
              </a:spcAft>
              <a:buClr>
                <a:schemeClr val="lt1"/>
              </a:buClr>
              <a:buSzPts val="1200"/>
              <a:buFont typeface="Bree Serif"/>
              <a:buChar char="●"/>
            </a:pPr>
            <a:r>
              <a:rPr b="1" i="0" lang="en" sz="1200" u="none" cap="none" strike="noStrike">
                <a:solidFill>
                  <a:schemeClr val="lt1"/>
                </a:solidFill>
                <a:latin typeface="Bree Serif"/>
                <a:ea typeface="Bree Serif"/>
                <a:cs typeface="Bree Serif"/>
                <a:sym typeface="Bree Serif"/>
              </a:rPr>
              <a:t>Raghad Alkhudair </a:t>
            </a:r>
            <a:endParaRPr b="1" i="0" sz="1200" u="none" cap="none" strike="noStrike">
              <a:solidFill>
                <a:schemeClr val="lt1"/>
              </a:solidFill>
              <a:latin typeface="Bree Serif"/>
              <a:ea typeface="Bree Serif"/>
              <a:cs typeface="Bree Serif"/>
              <a:sym typeface="Bree Serif"/>
            </a:endParaRPr>
          </a:p>
          <a:p>
            <a:pPr indent="-304800" lvl="0" marL="457200" marR="0" rtl="0" algn="l">
              <a:lnSpc>
                <a:spcPct val="100000"/>
              </a:lnSpc>
              <a:spcBef>
                <a:spcPts val="0"/>
              </a:spcBef>
              <a:spcAft>
                <a:spcPts val="0"/>
              </a:spcAft>
              <a:buClr>
                <a:schemeClr val="lt1"/>
              </a:buClr>
              <a:buSzPts val="1200"/>
              <a:buFont typeface="Bree Serif"/>
              <a:buChar char="●"/>
            </a:pPr>
            <a:r>
              <a:rPr b="1" i="0" lang="en" sz="1200" u="none" cap="none" strike="noStrike">
                <a:solidFill>
                  <a:schemeClr val="lt1"/>
                </a:solidFill>
                <a:latin typeface="Bree Serif"/>
                <a:ea typeface="Bree Serif"/>
                <a:cs typeface="Bree Serif"/>
                <a:sym typeface="Bree Serif"/>
              </a:rPr>
              <a:t>Raghad Alnadeef </a:t>
            </a:r>
            <a:endParaRPr b="1" i="0" sz="1200" u="none" cap="none" strike="noStrike">
              <a:solidFill>
                <a:schemeClr val="lt1"/>
              </a:solidFill>
              <a:latin typeface="Bree Serif"/>
              <a:ea typeface="Bree Serif"/>
              <a:cs typeface="Bree Serif"/>
              <a:sym typeface="Bree Serif"/>
            </a:endParaRPr>
          </a:p>
        </p:txBody>
      </p:sp>
      <p:sp>
        <p:nvSpPr>
          <p:cNvPr id="907" name="Google Shape;907;p72"/>
          <p:cNvSpPr/>
          <p:nvPr/>
        </p:nvSpPr>
        <p:spPr>
          <a:xfrm flipH="1">
            <a:off x="7795800" y="4405025"/>
            <a:ext cx="1348200" cy="446400"/>
          </a:xfrm>
          <a:prstGeom prst="homePlate">
            <a:avLst>
              <a:gd fmla="val 50000" name="adj"/>
            </a:avLst>
          </a:prstGeom>
          <a:solidFill>
            <a:srgbClr val="D05C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8" name="Google Shape;908;p72">
            <a:hlinkClick r:id="rId3"/>
          </p:cNvPr>
          <p:cNvSpPr txBox="1"/>
          <p:nvPr/>
        </p:nvSpPr>
        <p:spPr>
          <a:xfrm>
            <a:off x="7693350" y="4443575"/>
            <a:ext cx="1690500" cy="367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FFFFFF"/>
                </a:solidFill>
                <a:latin typeface="Bree Serif"/>
                <a:ea typeface="Bree Serif"/>
                <a:cs typeface="Bree Serif"/>
                <a:sym typeface="Bree Serif"/>
              </a:rPr>
              <a:t>Editing File</a:t>
            </a:r>
            <a:endParaRPr b="0" i="0" sz="1200" u="none" cap="none" strike="noStrike">
              <a:solidFill>
                <a:srgbClr val="FFFFFF"/>
              </a:solidFill>
              <a:latin typeface="Bree Serif"/>
              <a:ea typeface="Bree Serif"/>
              <a:cs typeface="Bree Serif"/>
              <a:sym typeface="Bree Serif"/>
            </a:endParaRPr>
          </a:p>
        </p:txBody>
      </p:sp>
      <p:sp>
        <p:nvSpPr>
          <p:cNvPr id="909" name="Google Shape;909;p72"/>
          <p:cNvSpPr txBox="1"/>
          <p:nvPr/>
        </p:nvSpPr>
        <p:spPr>
          <a:xfrm>
            <a:off x="6346725" y="665925"/>
            <a:ext cx="2043600" cy="1293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600"/>
              <a:buFont typeface="Arial"/>
              <a:buNone/>
            </a:pPr>
            <a:r>
              <a:rPr b="0" i="0" lang="en" sz="3600" u="none" cap="none" strike="noStrike">
                <a:solidFill>
                  <a:srgbClr val="D05C5C"/>
                </a:solidFill>
                <a:latin typeface="Bree Serif"/>
                <a:ea typeface="Bree Serif"/>
                <a:cs typeface="Bree Serif"/>
                <a:sym typeface="Bree Serif"/>
              </a:rPr>
              <a:t>THANK YOU</a:t>
            </a:r>
            <a:endParaRPr b="0" i="0" sz="3600" u="none" cap="none" strike="noStrike">
              <a:solidFill>
                <a:srgbClr val="D05C5C"/>
              </a:solidFill>
              <a:latin typeface="Bree Serif"/>
              <a:ea typeface="Bree Serif"/>
              <a:cs typeface="Bree Serif"/>
              <a:sym typeface="Bree Serif"/>
            </a:endParaRPr>
          </a:p>
        </p:txBody>
      </p:sp>
      <p:pic>
        <p:nvPicPr>
          <p:cNvPr id="910" name="Google Shape;910;p72"/>
          <p:cNvPicPr preferRelativeResize="0"/>
          <p:nvPr/>
        </p:nvPicPr>
        <p:blipFill rotWithShape="1">
          <a:blip r:embed="rId4">
            <a:alphaModFix/>
          </a:blip>
          <a:srcRect b="0" l="0" r="0" t="0"/>
          <a:stretch/>
        </p:blipFill>
        <p:spPr>
          <a:xfrm>
            <a:off x="6448700" y="3758750"/>
            <a:ext cx="446400" cy="446400"/>
          </a:xfrm>
          <a:prstGeom prst="rect">
            <a:avLst/>
          </a:prstGeom>
          <a:noFill/>
          <a:ln>
            <a:noFill/>
          </a:ln>
        </p:spPr>
      </p:pic>
      <p:sp>
        <p:nvSpPr>
          <p:cNvPr id="911" name="Google Shape;911;p72"/>
          <p:cNvSpPr txBox="1"/>
          <p:nvPr/>
        </p:nvSpPr>
        <p:spPr>
          <a:xfrm>
            <a:off x="6895100" y="3797300"/>
            <a:ext cx="2121000" cy="372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666666"/>
                </a:solidFill>
                <a:latin typeface="Bree Serif"/>
                <a:ea typeface="Bree Serif"/>
                <a:cs typeface="Bree Serif"/>
                <a:sym typeface="Bree Serif"/>
              </a:rPr>
              <a:t>Physio442@gmail.com</a:t>
            </a:r>
            <a:endParaRPr b="0" i="0" sz="1200" u="none" cap="none" strike="noStrike">
              <a:solidFill>
                <a:srgbClr val="666666"/>
              </a:solidFill>
              <a:latin typeface="Bree Serif"/>
              <a:ea typeface="Bree Serif"/>
              <a:cs typeface="Bree Serif"/>
              <a:sym typeface="Bree Serif"/>
            </a:endParaRPr>
          </a:p>
        </p:txBody>
      </p:sp>
      <p:sp>
        <p:nvSpPr>
          <p:cNvPr id="912" name="Google Shape;912;p72"/>
          <p:cNvSpPr txBox="1"/>
          <p:nvPr/>
        </p:nvSpPr>
        <p:spPr>
          <a:xfrm>
            <a:off x="6448700" y="2232325"/>
            <a:ext cx="1998600" cy="606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300"/>
              <a:buFont typeface="Arial"/>
              <a:buNone/>
            </a:pPr>
            <a:r>
              <a:rPr b="0" i="0" lang="en" sz="1300" u="none" cap="none" strike="noStrike">
                <a:solidFill>
                  <a:srgbClr val="666666"/>
                </a:solidFill>
                <a:latin typeface="Bree Serif"/>
                <a:ea typeface="Bree Serif"/>
                <a:cs typeface="Bree Serif"/>
                <a:sym typeface="Bree Serif"/>
              </a:rPr>
              <a:t>Theme was done by Mohammad Alrashed</a:t>
            </a:r>
            <a:endParaRPr b="0" i="0" sz="1300" u="none" cap="none" strike="noStrike">
              <a:solidFill>
                <a:srgbClr val="666666"/>
              </a:solidFill>
              <a:latin typeface="Bree Serif"/>
              <a:ea typeface="Bree Serif"/>
              <a:cs typeface="Bree Serif"/>
              <a:sym typeface="Bree Serif"/>
            </a:endParaRPr>
          </a:p>
        </p:txBody>
      </p:sp>
      <p:sp>
        <p:nvSpPr>
          <p:cNvPr id="913" name="Google Shape;913;p72"/>
          <p:cNvSpPr txBox="1"/>
          <p:nvPr/>
        </p:nvSpPr>
        <p:spPr>
          <a:xfrm>
            <a:off x="4572000" y="2023000"/>
            <a:ext cx="40500" cy="372300"/>
          </a:xfrm>
          <a:prstGeom prst="rect">
            <a:avLst/>
          </a:prstGeom>
          <a:noFill/>
          <a:ln>
            <a:noFill/>
          </a:ln>
        </p:spPr>
        <p:txBody>
          <a:bodyPr anchorCtr="0" anchor="t" bIns="91425" lIns="91425" spcFirstLastPara="1" rIns="91425" wrap="square" tIns="91425">
            <a:spAutoFit/>
          </a:bodyPr>
          <a:lstStyle/>
          <a:p>
            <a:pPr indent="0" lvl="0" marL="45720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Bree Serif"/>
              <a:ea typeface="Bree Serif"/>
              <a:cs typeface="Bree Serif"/>
              <a:sym typeface="Bree Serif"/>
            </a:endParaRPr>
          </a:p>
        </p:txBody>
      </p:sp>
      <p:sp>
        <p:nvSpPr>
          <p:cNvPr id="914" name="Google Shape;914;p72"/>
          <p:cNvSpPr txBox="1"/>
          <p:nvPr/>
        </p:nvSpPr>
        <p:spPr>
          <a:xfrm>
            <a:off x="4458725" y="1340250"/>
            <a:ext cx="2637900" cy="372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Bree Serif"/>
              <a:ea typeface="Bree Serif"/>
              <a:cs typeface="Bree Serif"/>
              <a:sym typeface="Bree Serif"/>
            </a:endParaRPr>
          </a:p>
        </p:txBody>
      </p:sp>
      <p:sp>
        <p:nvSpPr>
          <p:cNvPr id="915" name="Google Shape;915;p72"/>
          <p:cNvSpPr txBox="1"/>
          <p:nvPr/>
        </p:nvSpPr>
        <p:spPr>
          <a:xfrm>
            <a:off x="5948000" y="143000"/>
            <a:ext cx="3000000" cy="408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666666"/>
                </a:solidFill>
                <a:highlight>
                  <a:srgbClr val="F1E0E0"/>
                </a:highlight>
                <a:latin typeface="Bree Serif"/>
                <a:ea typeface="Bree Serif"/>
                <a:cs typeface="Bree Serif"/>
                <a:sym typeface="Bree Serif"/>
              </a:rPr>
              <a:t>Thanks for Team441 !</a:t>
            </a:r>
            <a:endParaRPr b="0" i="0" sz="1400" u="none" cap="none" strike="noStrike">
              <a:solidFill>
                <a:srgbClr val="666666"/>
              </a:solidFill>
              <a:highlight>
                <a:srgbClr val="F1E0E0"/>
              </a:highlight>
              <a:latin typeface="Bree Serif"/>
              <a:ea typeface="Bree Serif"/>
              <a:cs typeface="Bree Serif"/>
              <a:sym typeface="Bree Serif"/>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30"/>
          <p:cNvSpPr txBox="1"/>
          <p:nvPr>
            <p:ph type="title"/>
          </p:nvPr>
        </p:nvSpPr>
        <p:spPr>
          <a:xfrm>
            <a:off x="2520150" y="360275"/>
            <a:ext cx="4265100" cy="649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990"/>
              <a:buNone/>
            </a:pPr>
            <a:r>
              <a:rPr b="1" lang="en" sz="2500">
                <a:solidFill>
                  <a:srgbClr val="D05C5C"/>
                </a:solidFill>
                <a:latin typeface="Bree Serif"/>
                <a:ea typeface="Bree Serif"/>
                <a:cs typeface="Bree Serif"/>
                <a:sym typeface="Bree Serif"/>
              </a:rPr>
              <a:t>Types of Blood Pressure</a:t>
            </a:r>
            <a:endParaRPr b="1" sz="2500">
              <a:solidFill>
                <a:srgbClr val="D05C5C"/>
              </a:solidFill>
              <a:latin typeface="Bree Serif"/>
              <a:ea typeface="Bree Serif"/>
              <a:cs typeface="Bree Serif"/>
              <a:sym typeface="Bree Serif"/>
            </a:endParaRPr>
          </a:p>
          <a:p>
            <a:pPr indent="0" lvl="0" marL="0" rtl="0" algn="ctr">
              <a:lnSpc>
                <a:spcPct val="100000"/>
              </a:lnSpc>
              <a:spcBef>
                <a:spcPts val="0"/>
              </a:spcBef>
              <a:spcAft>
                <a:spcPts val="0"/>
              </a:spcAft>
              <a:buSzPts val="990"/>
              <a:buNone/>
            </a:pPr>
            <a:r>
              <a:rPr b="1" lang="en" sz="1100">
                <a:solidFill>
                  <a:srgbClr val="D05C5C"/>
                </a:solidFill>
                <a:latin typeface="Bree Serif"/>
                <a:ea typeface="Bree Serif"/>
                <a:cs typeface="Bree Serif"/>
                <a:sym typeface="Bree Serif"/>
              </a:rPr>
              <a:t>Depending on the nature of the blood vessels,</a:t>
            </a:r>
            <a:endParaRPr b="1" sz="1100">
              <a:solidFill>
                <a:srgbClr val="D05C5C"/>
              </a:solidFill>
              <a:latin typeface="Bree Serif"/>
              <a:ea typeface="Bree Serif"/>
              <a:cs typeface="Bree Serif"/>
              <a:sym typeface="Bree Serif"/>
            </a:endParaRPr>
          </a:p>
          <a:p>
            <a:pPr indent="0" lvl="0" marL="0" rtl="0" algn="l">
              <a:lnSpc>
                <a:spcPct val="100000"/>
              </a:lnSpc>
              <a:spcBef>
                <a:spcPts val="0"/>
              </a:spcBef>
              <a:spcAft>
                <a:spcPts val="0"/>
              </a:spcAft>
              <a:buSzPts val="990"/>
              <a:buNone/>
            </a:pPr>
            <a:r>
              <a:t/>
            </a:r>
            <a:endParaRPr b="1" sz="2720">
              <a:solidFill>
                <a:srgbClr val="D05C5C"/>
              </a:solidFill>
              <a:latin typeface="Bree Serif"/>
              <a:ea typeface="Bree Serif"/>
              <a:cs typeface="Bree Serif"/>
              <a:sym typeface="Bree Serif"/>
            </a:endParaRPr>
          </a:p>
          <a:p>
            <a:pPr indent="0" lvl="0" marL="0" rtl="0" algn="l">
              <a:lnSpc>
                <a:spcPct val="100000"/>
              </a:lnSpc>
              <a:spcBef>
                <a:spcPts val="0"/>
              </a:spcBef>
              <a:spcAft>
                <a:spcPts val="0"/>
              </a:spcAft>
              <a:buSzPts val="990"/>
              <a:buNone/>
            </a:pPr>
            <a:r>
              <a:t/>
            </a:r>
            <a:endParaRPr b="1" sz="2720">
              <a:solidFill>
                <a:srgbClr val="D05C5C"/>
              </a:solidFill>
              <a:latin typeface="Bree Serif"/>
              <a:ea typeface="Bree Serif"/>
              <a:cs typeface="Bree Serif"/>
              <a:sym typeface="Bree Serif"/>
            </a:endParaRPr>
          </a:p>
        </p:txBody>
      </p:sp>
      <p:cxnSp>
        <p:nvCxnSpPr>
          <p:cNvPr id="379" name="Google Shape;379;p30"/>
          <p:cNvCxnSpPr/>
          <p:nvPr/>
        </p:nvCxnSpPr>
        <p:spPr>
          <a:xfrm flipH="1">
            <a:off x="4292373" y="1021773"/>
            <a:ext cx="6000" cy="207300"/>
          </a:xfrm>
          <a:prstGeom prst="straightConnector1">
            <a:avLst/>
          </a:prstGeom>
          <a:noFill/>
          <a:ln cap="flat" cmpd="sng" w="9525">
            <a:solidFill>
              <a:srgbClr val="D05C5C"/>
            </a:solidFill>
            <a:prstDash val="dash"/>
            <a:round/>
            <a:headEnd len="sm" w="sm" type="none"/>
            <a:tailEnd len="sm" w="sm" type="none"/>
          </a:ln>
        </p:spPr>
      </p:cxnSp>
      <p:cxnSp>
        <p:nvCxnSpPr>
          <p:cNvPr id="380" name="Google Shape;380;p30"/>
          <p:cNvCxnSpPr/>
          <p:nvPr/>
        </p:nvCxnSpPr>
        <p:spPr>
          <a:xfrm flipH="1">
            <a:off x="1412002" y="1221742"/>
            <a:ext cx="5971800" cy="2400"/>
          </a:xfrm>
          <a:prstGeom prst="straightConnector1">
            <a:avLst/>
          </a:prstGeom>
          <a:noFill/>
          <a:ln cap="flat" cmpd="sng" w="9525">
            <a:solidFill>
              <a:srgbClr val="D05C5C"/>
            </a:solidFill>
            <a:prstDash val="dash"/>
            <a:round/>
            <a:headEnd len="sm" w="sm" type="none"/>
            <a:tailEnd len="sm" w="sm" type="none"/>
          </a:ln>
        </p:spPr>
      </p:cxnSp>
      <p:cxnSp>
        <p:nvCxnSpPr>
          <p:cNvPr id="381" name="Google Shape;381;p30"/>
          <p:cNvCxnSpPr/>
          <p:nvPr/>
        </p:nvCxnSpPr>
        <p:spPr>
          <a:xfrm>
            <a:off x="1411824" y="1228767"/>
            <a:ext cx="2700" cy="246300"/>
          </a:xfrm>
          <a:prstGeom prst="straightConnector1">
            <a:avLst/>
          </a:prstGeom>
          <a:noFill/>
          <a:ln cap="flat" cmpd="sng" w="9525">
            <a:solidFill>
              <a:srgbClr val="D05C5C"/>
            </a:solidFill>
            <a:prstDash val="dash"/>
            <a:round/>
            <a:headEnd len="sm" w="sm" type="none"/>
            <a:tailEnd len="sm" w="sm" type="none"/>
          </a:ln>
        </p:spPr>
      </p:cxnSp>
      <p:cxnSp>
        <p:nvCxnSpPr>
          <p:cNvPr id="382" name="Google Shape;382;p30"/>
          <p:cNvCxnSpPr/>
          <p:nvPr/>
        </p:nvCxnSpPr>
        <p:spPr>
          <a:xfrm flipH="1">
            <a:off x="4292365" y="1229067"/>
            <a:ext cx="2700" cy="269400"/>
          </a:xfrm>
          <a:prstGeom prst="straightConnector1">
            <a:avLst/>
          </a:prstGeom>
          <a:noFill/>
          <a:ln cap="flat" cmpd="sng" w="9525">
            <a:solidFill>
              <a:srgbClr val="D05C5C"/>
            </a:solidFill>
            <a:prstDash val="dash"/>
            <a:round/>
            <a:headEnd len="sm" w="sm" type="none"/>
            <a:tailEnd len="sm" w="sm" type="none"/>
          </a:ln>
        </p:spPr>
      </p:cxnSp>
      <p:sp>
        <p:nvSpPr>
          <p:cNvPr id="383" name="Google Shape;383;p30"/>
          <p:cNvSpPr txBox="1"/>
          <p:nvPr>
            <p:ph type="title"/>
          </p:nvPr>
        </p:nvSpPr>
        <p:spPr>
          <a:xfrm>
            <a:off x="639053" y="1508525"/>
            <a:ext cx="2004000" cy="404700"/>
          </a:xfrm>
          <a:prstGeom prst="rect">
            <a:avLst/>
          </a:prstGeom>
          <a:noFill/>
          <a:ln cap="flat" cmpd="sng" w="9525">
            <a:solidFill>
              <a:srgbClr val="D05C5C"/>
            </a:solidFill>
            <a:prstDash val="dash"/>
            <a:round/>
            <a:headEnd len="sm" w="sm" type="none"/>
            <a:tailEnd len="sm" w="sm" type="none"/>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b="1" lang="en" sz="1200">
                <a:solidFill>
                  <a:srgbClr val="D05C5C"/>
                </a:solidFill>
                <a:latin typeface="Bree Serif"/>
                <a:ea typeface="Bree Serif"/>
                <a:cs typeface="Bree Serif"/>
                <a:sym typeface="Bree Serif"/>
              </a:rPr>
              <a:t>Arterial Blood Pressure</a:t>
            </a:r>
            <a:endParaRPr b="1" sz="1200">
              <a:solidFill>
                <a:srgbClr val="D05C5C"/>
              </a:solidFill>
              <a:latin typeface="Bree Serif"/>
              <a:ea typeface="Bree Serif"/>
              <a:cs typeface="Bree Serif"/>
              <a:sym typeface="Bree Serif"/>
            </a:endParaRPr>
          </a:p>
          <a:p>
            <a:pPr indent="0" lvl="0" marL="0" rtl="0" algn="l">
              <a:lnSpc>
                <a:spcPct val="100000"/>
              </a:lnSpc>
              <a:spcBef>
                <a:spcPts val="0"/>
              </a:spcBef>
              <a:spcAft>
                <a:spcPts val="0"/>
              </a:spcAft>
              <a:buSzPts val="990"/>
              <a:buNone/>
            </a:pPr>
            <a:r>
              <a:t/>
            </a:r>
            <a:endParaRPr b="1" sz="1200">
              <a:solidFill>
                <a:srgbClr val="D05C5C"/>
              </a:solidFill>
              <a:latin typeface="Bree Serif"/>
              <a:ea typeface="Bree Serif"/>
              <a:cs typeface="Bree Serif"/>
              <a:sym typeface="Bree Serif"/>
            </a:endParaRPr>
          </a:p>
        </p:txBody>
      </p:sp>
      <p:cxnSp>
        <p:nvCxnSpPr>
          <p:cNvPr id="384" name="Google Shape;384;p30"/>
          <p:cNvCxnSpPr/>
          <p:nvPr/>
        </p:nvCxnSpPr>
        <p:spPr>
          <a:xfrm flipH="1">
            <a:off x="7382591" y="1219016"/>
            <a:ext cx="1200" cy="289500"/>
          </a:xfrm>
          <a:prstGeom prst="straightConnector1">
            <a:avLst/>
          </a:prstGeom>
          <a:noFill/>
          <a:ln cap="flat" cmpd="sng" w="9525">
            <a:solidFill>
              <a:srgbClr val="D05C5C"/>
            </a:solidFill>
            <a:prstDash val="dash"/>
            <a:round/>
            <a:headEnd len="sm" w="sm" type="none"/>
            <a:tailEnd len="sm" w="sm" type="none"/>
          </a:ln>
        </p:spPr>
      </p:cxnSp>
      <p:sp>
        <p:nvSpPr>
          <p:cNvPr id="385" name="Google Shape;385;p30"/>
          <p:cNvSpPr txBox="1"/>
          <p:nvPr>
            <p:ph type="title"/>
          </p:nvPr>
        </p:nvSpPr>
        <p:spPr>
          <a:xfrm>
            <a:off x="3510124" y="1508525"/>
            <a:ext cx="2004000" cy="404700"/>
          </a:xfrm>
          <a:prstGeom prst="rect">
            <a:avLst/>
          </a:prstGeom>
          <a:noFill/>
          <a:ln cap="flat" cmpd="sng" w="9525">
            <a:solidFill>
              <a:srgbClr val="D05C5C"/>
            </a:solidFill>
            <a:prstDash val="dash"/>
            <a:round/>
            <a:headEnd len="sm" w="sm" type="none"/>
            <a:tailEnd len="sm" w="sm" type="none"/>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b="1" lang="en" sz="1200">
                <a:solidFill>
                  <a:srgbClr val="D05C5C"/>
                </a:solidFill>
                <a:latin typeface="Bree Serif"/>
                <a:ea typeface="Bree Serif"/>
                <a:cs typeface="Bree Serif"/>
                <a:sym typeface="Bree Serif"/>
              </a:rPr>
              <a:t>Venous Blood Pressure</a:t>
            </a:r>
            <a:endParaRPr b="1" sz="1200">
              <a:solidFill>
                <a:srgbClr val="D05C5C"/>
              </a:solidFill>
              <a:latin typeface="Bree Serif"/>
              <a:ea typeface="Bree Serif"/>
              <a:cs typeface="Bree Serif"/>
              <a:sym typeface="Bree Serif"/>
            </a:endParaRPr>
          </a:p>
          <a:p>
            <a:pPr indent="0" lvl="0" marL="0" rtl="0" algn="l">
              <a:lnSpc>
                <a:spcPct val="100000"/>
              </a:lnSpc>
              <a:spcBef>
                <a:spcPts val="0"/>
              </a:spcBef>
              <a:spcAft>
                <a:spcPts val="0"/>
              </a:spcAft>
              <a:buSzPts val="990"/>
              <a:buNone/>
            </a:pPr>
            <a:r>
              <a:t/>
            </a:r>
            <a:endParaRPr b="1" sz="1200">
              <a:solidFill>
                <a:srgbClr val="D05C5C"/>
              </a:solidFill>
              <a:latin typeface="Bree Serif"/>
              <a:ea typeface="Bree Serif"/>
              <a:cs typeface="Bree Serif"/>
              <a:sym typeface="Bree Serif"/>
            </a:endParaRPr>
          </a:p>
        </p:txBody>
      </p:sp>
      <p:sp>
        <p:nvSpPr>
          <p:cNvPr id="386" name="Google Shape;386;p30"/>
          <p:cNvSpPr txBox="1"/>
          <p:nvPr>
            <p:ph type="title"/>
          </p:nvPr>
        </p:nvSpPr>
        <p:spPr>
          <a:xfrm>
            <a:off x="6381200" y="1508525"/>
            <a:ext cx="2276400" cy="404700"/>
          </a:xfrm>
          <a:prstGeom prst="rect">
            <a:avLst/>
          </a:prstGeom>
          <a:noFill/>
          <a:ln cap="flat" cmpd="sng" w="9525">
            <a:solidFill>
              <a:srgbClr val="D05C5C"/>
            </a:solidFill>
            <a:prstDash val="dash"/>
            <a:round/>
            <a:headEnd len="sm" w="sm" type="none"/>
            <a:tailEnd len="sm" w="sm" type="none"/>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b="1" lang="en" sz="1200">
                <a:solidFill>
                  <a:srgbClr val="D05C5C"/>
                </a:solidFill>
                <a:latin typeface="Bree Serif"/>
                <a:ea typeface="Bree Serif"/>
                <a:cs typeface="Bree Serif"/>
                <a:sym typeface="Bree Serif"/>
              </a:rPr>
              <a:t>Capillary Blood Pressure</a:t>
            </a:r>
            <a:endParaRPr b="1" sz="1200">
              <a:solidFill>
                <a:srgbClr val="D05C5C"/>
              </a:solidFill>
              <a:latin typeface="Bree Serif"/>
              <a:ea typeface="Bree Serif"/>
              <a:cs typeface="Bree Serif"/>
              <a:sym typeface="Bree Serif"/>
            </a:endParaRPr>
          </a:p>
          <a:p>
            <a:pPr indent="0" lvl="0" marL="0" rtl="0" algn="l">
              <a:lnSpc>
                <a:spcPct val="100000"/>
              </a:lnSpc>
              <a:spcBef>
                <a:spcPts val="0"/>
              </a:spcBef>
              <a:spcAft>
                <a:spcPts val="0"/>
              </a:spcAft>
              <a:buSzPts val="990"/>
              <a:buNone/>
            </a:pPr>
            <a:r>
              <a:t/>
            </a:r>
            <a:endParaRPr b="1" sz="1200">
              <a:solidFill>
                <a:srgbClr val="D05C5C"/>
              </a:solidFill>
              <a:latin typeface="Bree Serif"/>
              <a:ea typeface="Bree Serif"/>
              <a:cs typeface="Bree Serif"/>
              <a:sym typeface="Bree Serif"/>
            </a:endParaRPr>
          </a:p>
        </p:txBody>
      </p:sp>
      <p:sp>
        <p:nvSpPr>
          <p:cNvPr id="387" name="Google Shape;387;p30"/>
          <p:cNvSpPr txBox="1"/>
          <p:nvPr>
            <p:ph type="title"/>
          </p:nvPr>
        </p:nvSpPr>
        <p:spPr>
          <a:xfrm>
            <a:off x="0" y="2086350"/>
            <a:ext cx="8457600" cy="6081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990"/>
              <a:buNone/>
            </a:pPr>
            <a:r>
              <a:rPr b="1" lang="en" sz="2500">
                <a:solidFill>
                  <a:srgbClr val="D05C5C"/>
                </a:solidFill>
                <a:latin typeface="Bree Serif"/>
                <a:ea typeface="Bree Serif"/>
                <a:cs typeface="Bree Serif"/>
                <a:sym typeface="Bree Serif"/>
              </a:rPr>
              <a:t>Pressure Changes Throughout Systemic Circulation</a:t>
            </a:r>
            <a:endParaRPr b="1" sz="2500">
              <a:solidFill>
                <a:srgbClr val="D05C5C"/>
              </a:solidFill>
              <a:latin typeface="Bree Serif"/>
              <a:ea typeface="Bree Serif"/>
              <a:cs typeface="Bree Serif"/>
              <a:sym typeface="Bree Serif"/>
            </a:endParaRPr>
          </a:p>
          <a:p>
            <a:pPr indent="0" lvl="0" marL="0" rtl="0" algn="ctr">
              <a:lnSpc>
                <a:spcPct val="100000"/>
              </a:lnSpc>
              <a:spcBef>
                <a:spcPts val="0"/>
              </a:spcBef>
              <a:spcAft>
                <a:spcPts val="0"/>
              </a:spcAft>
              <a:buSzPts val="990"/>
              <a:buNone/>
            </a:pPr>
            <a:r>
              <a:t/>
            </a:r>
            <a:endParaRPr b="1" sz="2100">
              <a:solidFill>
                <a:srgbClr val="D05C5C"/>
              </a:solidFill>
              <a:latin typeface="Bree Serif"/>
              <a:ea typeface="Bree Serif"/>
              <a:cs typeface="Bree Serif"/>
              <a:sym typeface="Bree Serif"/>
            </a:endParaRPr>
          </a:p>
          <a:p>
            <a:pPr indent="0" lvl="0" marL="0" rtl="0" algn="l">
              <a:lnSpc>
                <a:spcPct val="100000"/>
              </a:lnSpc>
              <a:spcBef>
                <a:spcPts val="0"/>
              </a:spcBef>
              <a:spcAft>
                <a:spcPts val="0"/>
              </a:spcAft>
              <a:buSzPts val="990"/>
              <a:buNone/>
            </a:pPr>
            <a:r>
              <a:t/>
            </a:r>
            <a:endParaRPr b="1" sz="2100">
              <a:solidFill>
                <a:srgbClr val="D05C5C"/>
              </a:solidFill>
              <a:latin typeface="Bree Serif"/>
              <a:ea typeface="Bree Serif"/>
              <a:cs typeface="Bree Serif"/>
              <a:sym typeface="Bree Serif"/>
            </a:endParaRPr>
          </a:p>
          <a:p>
            <a:pPr indent="0" lvl="0" marL="0" rtl="0" algn="l">
              <a:lnSpc>
                <a:spcPct val="100000"/>
              </a:lnSpc>
              <a:spcBef>
                <a:spcPts val="0"/>
              </a:spcBef>
              <a:spcAft>
                <a:spcPts val="0"/>
              </a:spcAft>
              <a:buSzPts val="990"/>
              <a:buNone/>
            </a:pPr>
            <a:r>
              <a:t/>
            </a:r>
            <a:endParaRPr b="1" sz="2100">
              <a:solidFill>
                <a:srgbClr val="D05C5C"/>
              </a:solidFill>
              <a:latin typeface="Bree Serif"/>
              <a:ea typeface="Bree Serif"/>
              <a:cs typeface="Bree Serif"/>
              <a:sym typeface="Bree Serif"/>
            </a:endParaRPr>
          </a:p>
        </p:txBody>
      </p:sp>
      <p:pic>
        <p:nvPicPr>
          <p:cNvPr id="388" name="Google Shape;388;p30">
            <a:hlinkClick r:id="rId3"/>
          </p:cNvPr>
          <p:cNvPicPr preferRelativeResize="0"/>
          <p:nvPr/>
        </p:nvPicPr>
        <p:blipFill rotWithShape="1">
          <a:blip r:embed="rId4">
            <a:alphaModFix/>
          </a:blip>
          <a:srcRect b="0" l="0" r="0" t="0"/>
          <a:stretch/>
        </p:blipFill>
        <p:spPr>
          <a:xfrm>
            <a:off x="338910" y="200850"/>
            <a:ext cx="733295" cy="538050"/>
          </a:xfrm>
          <a:prstGeom prst="rect">
            <a:avLst/>
          </a:prstGeom>
          <a:noFill/>
          <a:ln>
            <a:noFill/>
          </a:ln>
        </p:spPr>
      </p:pic>
      <p:sp>
        <p:nvSpPr>
          <p:cNvPr id="389" name="Google Shape;389;p30"/>
          <p:cNvSpPr txBox="1"/>
          <p:nvPr/>
        </p:nvSpPr>
        <p:spPr>
          <a:xfrm>
            <a:off x="5617550" y="4662900"/>
            <a:ext cx="3531300" cy="608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999999"/>
                </a:solidFill>
                <a:latin typeface="Bree Serif"/>
                <a:ea typeface="Bree Serif"/>
                <a:cs typeface="Bree Serif"/>
                <a:sym typeface="Bree Serif"/>
              </a:rPr>
              <a:t>Note : vaso = arterioles , veno = venules</a:t>
            </a:r>
            <a:endParaRPr b="0" i="0" sz="1400" u="none" cap="none" strike="noStrike">
              <a:solidFill>
                <a:srgbClr val="999999"/>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90" name="Google Shape;390;p30"/>
          <p:cNvPicPr preferRelativeResize="0"/>
          <p:nvPr/>
        </p:nvPicPr>
        <p:blipFill rotWithShape="1">
          <a:blip r:embed="rId5">
            <a:alphaModFix/>
          </a:blip>
          <a:srcRect b="0" l="0" r="0" t="2959"/>
          <a:stretch/>
        </p:blipFill>
        <p:spPr>
          <a:xfrm>
            <a:off x="6889779" y="2694460"/>
            <a:ext cx="1872300" cy="1689000"/>
          </a:xfrm>
          <a:prstGeom prst="rect">
            <a:avLst/>
          </a:prstGeom>
          <a:noFill/>
          <a:ln>
            <a:noFill/>
          </a:ln>
        </p:spPr>
      </p:pic>
      <p:sp>
        <p:nvSpPr>
          <p:cNvPr id="391" name="Google Shape;391;p30"/>
          <p:cNvSpPr txBox="1"/>
          <p:nvPr/>
        </p:nvSpPr>
        <p:spPr>
          <a:xfrm>
            <a:off x="0" y="2600100"/>
            <a:ext cx="6889800" cy="1985700"/>
          </a:xfrm>
          <a:prstGeom prst="rect">
            <a:avLst/>
          </a:prstGeom>
          <a:noFill/>
          <a:ln>
            <a:noFill/>
          </a:ln>
        </p:spPr>
        <p:txBody>
          <a:bodyPr anchorCtr="0" anchor="t" bIns="91425" lIns="91425" spcFirstLastPara="1" rIns="91425" wrap="square" tIns="91425">
            <a:spAutoFit/>
          </a:bodyPr>
          <a:lstStyle/>
          <a:p>
            <a:pPr indent="-311150" lvl="0" marL="457200" marR="0" rtl="0" algn="l">
              <a:lnSpc>
                <a:spcPct val="100000"/>
              </a:lnSpc>
              <a:spcBef>
                <a:spcPts val="0"/>
              </a:spcBef>
              <a:spcAft>
                <a:spcPts val="0"/>
              </a:spcAft>
              <a:buClr>
                <a:srgbClr val="000000"/>
              </a:buClr>
              <a:buSzPts val="1300"/>
              <a:buFont typeface="Bree Serif"/>
              <a:buChar char="●"/>
            </a:pPr>
            <a:r>
              <a:rPr b="1" i="0" lang="en" sz="1300" u="none" cap="none" strike="noStrike">
                <a:solidFill>
                  <a:srgbClr val="000000"/>
                </a:solidFill>
                <a:latin typeface="Bree Serif"/>
                <a:ea typeface="Bree Serif"/>
                <a:cs typeface="Bree Serif"/>
                <a:sym typeface="Bree Serif"/>
              </a:rPr>
              <a:t>Blood flows down a pressure gradient.  </a:t>
            </a:r>
            <a:endParaRPr b="1" i="0" sz="1300" u="none" cap="none" strike="noStrike">
              <a:solidFill>
                <a:srgbClr val="000000"/>
              </a:solidFill>
              <a:latin typeface="Bree Serif"/>
              <a:ea typeface="Bree Serif"/>
              <a:cs typeface="Bree Serif"/>
              <a:sym typeface="Bree Serif"/>
            </a:endParaRPr>
          </a:p>
          <a:p>
            <a:pPr indent="-311150" lvl="0" marL="457200" marR="0" rtl="0" algn="l">
              <a:lnSpc>
                <a:spcPct val="100000"/>
              </a:lnSpc>
              <a:spcBef>
                <a:spcPts val="0"/>
              </a:spcBef>
              <a:spcAft>
                <a:spcPts val="0"/>
              </a:spcAft>
              <a:buClr>
                <a:srgbClr val="000000"/>
              </a:buClr>
              <a:buSzPts val="1300"/>
              <a:buFont typeface="Bree Serif"/>
              <a:buChar char="●"/>
            </a:pPr>
            <a:r>
              <a:rPr b="0" i="0" lang="en" sz="1300" u="none" cap="none" strike="noStrike">
                <a:solidFill>
                  <a:srgbClr val="000000"/>
                </a:solidFill>
                <a:latin typeface="Bree Serif"/>
                <a:ea typeface="Bree Serif"/>
                <a:cs typeface="Bree Serif"/>
                <a:sym typeface="Bree Serif"/>
              </a:rPr>
              <a:t>Pressure is </a:t>
            </a:r>
            <a:r>
              <a:rPr b="1" i="0" lang="en" sz="1300" u="none" cap="none" strike="noStrike">
                <a:solidFill>
                  <a:srgbClr val="FF0000"/>
                </a:solidFill>
                <a:latin typeface="Bree Serif"/>
                <a:ea typeface="Bree Serif"/>
                <a:cs typeface="Bree Serif"/>
                <a:sym typeface="Bree Serif"/>
              </a:rPr>
              <a:t>highest </a:t>
            </a:r>
            <a:r>
              <a:rPr b="0" i="0" lang="en" sz="1300" u="none" cap="none" strike="noStrike">
                <a:solidFill>
                  <a:srgbClr val="FF0000"/>
                </a:solidFill>
                <a:latin typeface="Bree Serif"/>
                <a:ea typeface="Bree Serif"/>
                <a:cs typeface="Bree Serif"/>
                <a:sym typeface="Bree Serif"/>
              </a:rPr>
              <a:t>at the Heart</a:t>
            </a:r>
            <a:r>
              <a:rPr b="0" i="0" lang="en" sz="1300" u="none" cap="none" strike="noStrike">
                <a:solidFill>
                  <a:srgbClr val="000000"/>
                </a:solidFill>
                <a:latin typeface="Bree Serif"/>
                <a:ea typeface="Bree Serif"/>
                <a:cs typeface="Bree Serif"/>
                <a:sym typeface="Bree Serif"/>
              </a:rPr>
              <a:t> (driving pressure), &amp; </a:t>
            </a:r>
            <a:r>
              <a:rPr b="1" i="0" lang="en" sz="1300" u="none" cap="none" strike="noStrike">
                <a:solidFill>
                  <a:srgbClr val="FF0000"/>
                </a:solidFill>
                <a:latin typeface="Bree Serif"/>
                <a:ea typeface="Bree Serif"/>
                <a:cs typeface="Bree Serif"/>
                <a:sym typeface="Bree Serif"/>
              </a:rPr>
              <a:t>decreases</a:t>
            </a:r>
            <a:r>
              <a:rPr b="0" i="0" lang="en" sz="1300" u="none" cap="none" strike="noStrike">
                <a:solidFill>
                  <a:srgbClr val="FF0000"/>
                </a:solidFill>
                <a:latin typeface="Bree Serif"/>
                <a:ea typeface="Bree Serif"/>
                <a:cs typeface="Bree Serif"/>
                <a:sym typeface="Bree Serif"/>
              </a:rPr>
              <a:t> over distance</a:t>
            </a:r>
            <a:r>
              <a:rPr b="0" i="0" lang="en" sz="1300" u="none" cap="none" strike="noStrike">
                <a:solidFill>
                  <a:srgbClr val="000000"/>
                </a:solidFill>
                <a:latin typeface="Bree Serif"/>
                <a:ea typeface="Bree Serif"/>
                <a:cs typeface="Bree Serif"/>
                <a:sym typeface="Bree Serif"/>
              </a:rPr>
              <a:t>.</a:t>
            </a:r>
            <a:endParaRPr b="0" i="0" sz="1300" u="none" cap="none" strike="noStrike">
              <a:solidFill>
                <a:srgbClr val="000000"/>
              </a:solidFill>
              <a:latin typeface="Bree Serif"/>
              <a:ea typeface="Bree Serif"/>
              <a:cs typeface="Bree Serif"/>
              <a:sym typeface="Bree Serif"/>
            </a:endParaRPr>
          </a:p>
          <a:p>
            <a:pPr indent="-311150" lvl="0" marL="457200" marR="0" rtl="0" algn="l">
              <a:lnSpc>
                <a:spcPct val="100000"/>
              </a:lnSpc>
              <a:spcBef>
                <a:spcPts val="0"/>
              </a:spcBef>
              <a:spcAft>
                <a:spcPts val="0"/>
              </a:spcAft>
              <a:buClr>
                <a:srgbClr val="000000"/>
              </a:buClr>
              <a:buSzPts val="1300"/>
              <a:buFont typeface="Bree Serif"/>
              <a:buChar char="●"/>
            </a:pPr>
            <a:r>
              <a:rPr b="0" i="0" lang="en" sz="1300" u="none" cap="none" strike="noStrike">
                <a:solidFill>
                  <a:srgbClr val="000000"/>
                </a:solidFill>
                <a:latin typeface="Bree Serif"/>
                <a:ea typeface="Bree Serif"/>
                <a:cs typeface="Bree Serif"/>
                <a:sym typeface="Bree Serif"/>
              </a:rPr>
              <a:t>Pressure decreases more than 90% from the Aorta to Vena cava.</a:t>
            </a:r>
            <a:endParaRPr b="0" i="0" sz="1300" u="none" cap="none" strike="noStrike">
              <a:solidFill>
                <a:srgbClr val="000000"/>
              </a:solidFill>
              <a:latin typeface="Bree Serif"/>
              <a:ea typeface="Bree Serif"/>
              <a:cs typeface="Bree Serif"/>
              <a:sym typeface="Bree Serif"/>
            </a:endParaRPr>
          </a:p>
          <a:p>
            <a:pPr indent="-311150" lvl="0" marL="457200" marR="0" rtl="0" algn="l">
              <a:lnSpc>
                <a:spcPct val="100000"/>
              </a:lnSpc>
              <a:spcBef>
                <a:spcPts val="0"/>
              </a:spcBef>
              <a:spcAft>
                <a:spcPts val="0"/>
              </a:spcAft>
              <a:buClr>
                <a:srgbClr val="000000"/>
              </a:buClr>
              <a:buSzPts val="1300"/>
              <a:buFont typeface="Bree Serif"/>
              <a:buChar char="●"/>
            </a:pPr>
            <a:r>
              <a:rPr b="0" i="0" lang="en" sz="1300" u="none" cap="none" strike="noStrike">
                <a:solidFill>
                  <a:srgbClr val="000000"/>
                </a:solidFill>
                <a:latin typeface="Bree Serif"/>
                <a:ea typeface="Bree Serif"/>
                <a:cs typeface="Bree Serif"/>
                <a:sym typeface="Bree Serif"/>
              </a:rPr>
              <a:t> </a:t>
            </a:r>
            <a:r>
              <a:rPr b="1" i="0" lang="en" sz="1300" u="none" cap="none" strike="noStrike">
                <a:solidFill>
                  <a:srgbClr val="000000"/>
                </a:solidFill>
                <a:latin typeface="Bree Serif"/>
                <a:ea typeface="Bree Serif"/>
                <a:cs typeface="Bree Serif"/>
                <a:sym typeface="Bree Serif"/>
              </a:rPr>
              <a:t>Greatest</a:t>
            </a:r>
            <a:r>
              <a:rPr b="0" i="0" lang="en" sz="1300" u="none" cap="none" strike="noStrike">
                <a:solidFill>
                  <a:srgbClr val="000000"/>
                </a:solidFill>
                <a:latin typeface="Bree Serif"/>
                <a:ea typeface="Bree Serif"/>
                <a:cs typeface="Bree Serif"/>
                <a:sym typeface="Bree Serif"/>
              </a:rPr>
              <a:t> </a:t>
            </a:r>
            <a:r>
              <a:rPr b="1" i="0" lang="en" sz="1300" u="none" cap="none" strike="noStrike">
                <a:solidFill>
                  <a:srgbClr val="000000"/>
                </a:solidFill>
                <a:latin typeface="Bree Serif"/>
                <a:ea typeface="Bree Serif"/>
                <a:cs typeface="Bree Serif"/>
                <a:sym typeface="Bree Serif"/>
              </a:rPr>
              <a:t>drop</a:t>
            </a:r>
            <a:r>
              <a:rPr b="0" i="0" lang="en" sz="1300" u="none" cap="none" strike="noStrike">
                <a:solidFill>
                  <a:srgbClr val="000000"/>
                </a:solidFill>
                <a:latin typeface="Bree Serif"/>
                <a:ea typeface="Bree Serif"/>
                <a:cs typeface="Bree Serif"/>
                <a:sym typeface="Bree Serif"/>
              </a:rPr>
              <a:t> in pressure occurs in </a:t>
            </a:r>
            <a:r>
              <a:rPr b="1" i="0" lang="en" sz="1300" u="none" cap="none" strike="noStrike">
                <a:solidFill>
                  <a:srgbClr val="000000"/>
                </a:solidFill>
                <a:latin typeface="Bree Serif"/>
                <a:ea typeface="Bree Serif"/>
                <a:cs typeface="Bree Serif"/>
                <a:sym typeface="Bree Serif"/>
              </a:rPr>
              <a:t>Arterioles</a:t>
            </a:r>
            <a:r>
              <a:rPr b="0" i="0" lang="en" sz="1300" u="none" cap="none" strike="noStrike">
                <a:solidFill>
                  <a:srgbClr val="000000"/>
                </a:solidFill>
                <a:latin typeface="Bree Serif"/>
                <a:ea typeface="Bree Serif"/>
                <a:cs typeface="Bree Serif"/>
                <a:sym typeface="Bree Serif"/>
              </a:rPr>
              <a:t> (resistance vessels) which regulate blood flow through tissues.  </a:t>
            </a:r>
            <a:endParaRPr b="0" i="0" sz="1300" u="none" cap="none" strike="noStrike">
              <a:solidFill>
                <a:srgbClr val="000000"/>
              </a:solidFill>
              <a:latin typeface="Bree Serif"/>
              <a:ea typeface="Bree Serif"/>
              <a:cs typeface="Bree Serif"/>
              <a:sym typeface="Bree Serif"/>
            </a:endParaRPr>
          </a:p>
          <a:p>
            <a:pPr indent="-311150" lvl="0" marL="457200" marR="0" rtl="0" algn="l">
              <a:lnSpc>
                <a:spcPct val="100000"/>
              </a:lnSpc>
              <a:spcBef>
                <a:spcPts val="0"/>
              </a:spcBef>
              <a:spcAft>
                <a:spcPts val="0"/>
              </a:spcAft>
              <a:buClr>
                <a:srgbClr val="000000"/>
              </a:buClr>
              <a:buSzPts val="1300"/>
              <a:buFont typeface="Bree Serif"/>
              <a:buChar char="●"/>
            </a:pPr>
            <a:r>
              <a:rPr b="0" i="0" lang="en" sz="1300" u="none" cap="none" strike="noStrike">
                <a:solidFill>
                  <a:srgbClr val="000000"/>
                </a:solidFill>
                <a:latin typeface="Bree Serif"/>
                <a:ea typeface="Bree Serif"/>
                <a:cs typeface="Bree Serif"/>
                <a:sym typeface="Bree Serif"/>
              </a:rPr>
              <a:t>No large fluctuations of pressure in Capillaries &amp; Veins. </a:t>
            </a:r>
            <a:r>
              <a:rPr b="0" i="0" lang="en" sz="1300" u="none" cap="none" strike="noStrike">
                <a:solidFill>
                  <a:srgbClr val="999999"/>
                </a:solidFill>
                <a:latin typeface="Bree Serif"/>
                <a:ea typeface="Bree Serif"/>
                <a:cs typeface="Bree Serif"/>
                <a:sym typeface="Bree Serif"/>
              </a:rPr>
              <a:t>fluctuations = تغيرات </a:t>
            </a:r>
            <a:endParaRPr b="0" i="0" sz="1300" u="none" cap="none" strike="noStrike">
              <a:solidFill>
                <a:srgbClr val="999999"/>
              </a:solidFill>
              <a:latin typeface="Bree Serif"/>
              <a:ea typeface="Bree Serif"/>
              <a:cs typeface="Bree Serif"/>
              <a:sym typeface="Bree Serif"/>
            </a:endParaRPr>
          </a:p>
          <a:p>
            <a:pPr indent="-311150" lvl="0" marL="457200" marR="0" rtl="0" algn="l">
              <a:lnSpc>
                <a:spcPct val="100000"/>
              </a:lnSpc>
              <a:spcBef>
                <a:spcPts val="0"/>
              </a:spcBef>
              <a:spcAft>
                <a:spcPts val="0"/>
              </a:spcAft>
              <a:buClr>
                <a:srgbClr val="000000"/>
              </a:buClr>
              <a:buSzPts val="1300"/>
              <a:buFont typeface="Bree Serif"/>
              <a:buChar char="●"/>
            </a:pPr>
            <a:r>
              <a:rPr b="0" i="0" lang="en" sz="1300" u="none" cap="none" strike="noStrike">
                <a:solidFill>
                  <a:srgbClr val="000000"/>
                </a:solidFill>
                <a:latin typeface="Bree Serif"/>
                <a:ea typeface="Bree Serif"/>
                <a:cs typeface="Bree Serif"/>
                <a:sym typeface="Bree Serif"/>
              </a:rPr>
              <a:t> BP reaches </a:t>
            </a:r>
            <a:r>
              <a:rPr b="1" i="0" lang="en" sz="1300" u="none" cap="none" strike="noStrike">
                <a:solidFill>
                  <a:srgbClr val="FF0000"/>
                </a:solidFill>
                <a:latin typeface="Bree Serif"/>
                <a:ea typeface="Bree Serif"/>
                <a:cs typeface="Bree Serif"/>
                <a:sym typeface="Bree Serif"/>
              </a:rPr>
              <a:t>120 mmHg</a:t>
            </a:r>
            <a:r>
              <a:rPr b="0" i="0" lang="en" sz="1300" u="none" cap="none" strike="noStrike">
                <a:solidFill>
                  <a:srgbClr val="000000"/>
                </a:solidFill>
                <a:latin typeface="Bree Serif"/>
                <a:ea typeface="Bree Serif"/>
                <a:cs typeface="Bree Serif"/>
                <a:sym typeface="Bree Serif"/>
              </a:rPr>
              <a:t> in the Aorta &amp; drops to  </a:t>
            </a:r>
            <a:r>
              <a:rPr b="1" i="0" lang="en" sz="1300" u="none" cap="none" strike="noStrike">
                <a:solidFill>
                  <a:srgbClr val="FF0000"/>
                </a:solidFill>
                <a:latin typeface="Bree Serif"/>
                <a:ea typeface="Bree Serif"/>
                <a:cs typeface="Bree Serif"/>
                <a:sym typeface="Bree Serif"/>
              </a:rPr>
              <a:t>2 mmHg</a:t>
            </a:r>
            <a:r>
              <a:rPr b="0" i="0" lang="en" sz="1300" u="none" cap="none" strike="noStrike">
                <a:solidFill>
                  <a:srgbClr val="000000"/>
                </a:solidFill>
                <a:latin typeface="Bree Serif"/>
                <a:ea typeface="Bree Serif"/>
                <a:cs typeface="Bree Serif"/>
                <a:sym typeface="Bree Serif"/>
              </a:rPr>
              <a:t> in the Right Atrium</a:t>
            </a:r>
            <a:endParaRPr b="0" i="0" sz="1300" u="none" cap="none" strike="noStrike">
              <a:solidFill>
                <a:srgbClr val="000000"/>
              </a:solidFill>
              <a:latin typeface="Bree Serif"/>
              <a:ea typeface="Bree Serif"/>
              <a:cs typeface="Bree Serif"/>
              <a:sym typeface="Bree Serif"/>
            </a:endParaRPr>
          </a:p>
          <a:p>
            <a:pPr indent="-311150" lvl="0" marL="457200" marR="0" rtl="0" algn="l">
              <a:lnSpc>
                <a:spcPct val="100000"/>
              </a:lnSpc>
              <a:spcBef>
                <a:spcPts val="0"/>
              </a:spcBef>
              <a:spcAft>
                <a:spcPts val="0"/>
              </a:spcAft>
              <a:buClr>
                <a:srgbClr val="000000"/>
              </a:buClr>
              <a:buSzPts val="1300"/>
              <a:buFont typeface="Bree Serif"/>
              <a:buChar char="●"/>
            </a:pPr>
            <a:r>
              <a:rPr b="0" i="0" lang="en" sz="1300" u="none" cap="none" strike="noStrike">
                <a:solidFill>
                  <a:srgbClr val="000000"/>
                </a:solidFill>
                <a:latin typeface="Bree Serif"/>
                <a:ea typeface="Bree Serif"/>
                <a:cs typeface="Bree Serif"/>
                <a:sym typeface="Bree Serif"/>
              </a:rPr>
              <a:t>Veins have only 0 -10 mm Hg Pressure. </a:t>
            </a:r>
            <a:r>
              <a:rPr b="0" i="0" lang="en" sz="1300" u="none" cap="none" strike="noStrike">
                <a:solidFill>
                  <a:srgbClr val="999999"/>
                </a:solidFill>
                <a:latin typeface="Bree Serif"/>
                <a:ea typeface="Bree Serif"/>
                <a:cs typeface="Bree Serif"/>
                <a:sym typeface="Bree Serif"/>
              </a:rPr>
              <a:t>So blood pressure is less in the veins when compared to arteries </a:t>
            </a:r>
            <a:endParaRPr b="0" i="0" sz="1300" u="none" cap="none" strike="noStrike">
              <a:solidFill>
                <a:srgbClr val="999999"/>
              </a:solidFill>
              <a:latin typeface="Bree Serif"/>
              <a:ea typeface="Bree Serif"/>
              <a:cs typeface="Bree Serif"/>
              <a:sym typeface="Bree Serif"/>
            </a:endParaRPr>
          </a:p>
        </p:txBody>
      </p:sp>
      <p:sp>
        <p:nvSpPr>
          <p:cNvPr id="392" name="Google Shape;392;p30"/>
          <p:cNvSpPr txBox="1"/>
          <p:nvPr/>
        </p:nvSpPr>
        <p:spPr>
          <a:xfrm>
            <a:off x="8084275" y="0"/>
            <a:ext cx="1059600" cy="554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C27BA0"/>
                </a:solidFill>
                <a:latin typeface="Bree Serif"/>
                <a:ea typeface="Bree Serif"/>
                <a:cs typeface="Bree Serif"/>
                <a:sym typeface="Bree Serif"/>
              </a:rPr>
              <a:t>Only in female slide </a:t>
            </a:r>
            <a:endParaRPr b="0" i="0" sz="1200" u="none" cap="none" strike="noStrike">
              <a:solidFill>
                <a:srgbClr val="C27BA0"/>
              </a:solidFill>
              <a:latin typeface="Bree Serif"/>
              <a:ea typeface="Bree Serif"/>
              <a:cs typeface="Bree Serif"/>
              <a:sym typeface="Bree Serif"/>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31"/>
          <p:cNvSpPr txBox="1"/>
          <p:nvPr>
            <p:ph type="title"/>
          </p:nvPr>
        </p:nvSpPr>
        <p:spPr>
          <a:xfrm>
            <a:off x="619148" y="257959"/>
            <a:ext cx="7312800" cy="60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990"/>
              <a:buNone/>
            </a:pPr>
            <a:r>
              <a:rPr b="1" lang="en" sz="2500">
                <a:solidFill>
                  <a:srgbClr val="D05C5C"/>
                </a:solidFill>
                <a:latin typeface="Bree Serif"/>
                <a:ea typeface="Bree Serif"/>
                <a:cs typeface="Bree Serif"/>
                <a:sym typeface="Bree Serif"/>
              </a:rPr>
              <a:t>Blood pressure changes</a:t>
            </a:r>
            <a:endParaRPr b="1" sz="2500">
              <a:solidFill>
                <a:srgbClr val="D05C5C"/>
              </a:solidFill>
              <a:latin typeface="Bree Serif"/>
              <a:ea typeface="Bree Serif"/>
              <a:cs typeface="Bree Serif"/>
              <a:sym typeface="Bree Serif"/>
            </a:endParaRPr>
          </a:p>
          <a:p>
            <a:pPr indent="0" lvl="0" marL="0" rtl="0" algn="ctr">
              <a:lnSpc>
                <a:spcPct val="100000"/>
              </a:lnSpc>
              <a:spcBef>
                <a:spcPts val="0"/>
              </a:spcBef>
              <a:spcAft>
                <a:spcPts val="0"/>
              </a:spcAft>
              <a:buSzPts val="990"/>
              <a:buNone/>
            </a:pPr>
            <a:r>
              <a:t/>
            </a:r>
            <a:endParaRPr b="1" sz="2500">
              <a:solidFill>
                <a:srgbClr val="D05C5C"/>
              </a:solidFill>
              <a:latin typeface="Bree Serif"/>
              <a:ea typeface="Bree Serif"/>
              <a:cs typeface="Bree Serif"/>
              <a:sym typeface="Bree Serif"/>
            </a:endParaRPr>
          </a:p>
        </p:txBody>
      </p:sp>
      <p:sp>
        <p:nvSpPr>
          <p:cNvPr id="398" name="Google Shape;398;p31"/>
          <p:cNvSpPr txBox="1"/>
          <p:nvPr/>
        </p:nvSpPr>
        <p:spPr>
          <a:xfrm>
            <a:off x="4207651" y="3898782"/>
            <a:ext cx="4428300" cy="369300"/>
          </a:xfrm>
          <a:prstGeom prst="rect">
            <a:avLst/>
          </a:prstGeom>
          <a:solidFill>
            <a:srgbClr val="F1E0E0"/>
          </a:solidFill>
          <a:ln cap="flat" cmpd="sng" w="19050">
            <a:solidFill>
              <a:srgbClr val="D05C5C"/>
            </a:solidFill>
            <a:prstDash val="dash"/>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Bree Serif"/>
                <a:ea typeface="Bree Serif"/>
                <a:cs typeface="Bree Serif"/>
                <a:sym typeface="Bree Serif"/>
              </a:rPr>
              <a:t>Blood pressure in different parts of the circulatory system.</a:t>
            </a:r>
            <a:endParaRPr b="0" i="0" sz="1200" u="none" cap="none" strike="noStrike">
              <a:solidFill>
                <a:srgbClr val="000000"/>
              </a:solidFill>
              <a:latin typeface="Bree Serif"/>
              <a:ea typeface="Bree Serif"/>
              <a:cs typeface="Bree Serif"/>
              <a:sym typeface="Bree Serif"/>
            </a:endParaRPr>
          </a:p>
        </p:txBody>
      </p:sp>
      <p:sp>
        <p:nvSpPr>
          <p:cNvPr id="399" name="Google Shape;399;p31"/>
          <p:cNvSpPr txBox="1"/>
          <p:nvPr/>
        </p:nvSpPr>
        <p:spPr>
          <a:xfrm>
            <a:off x="234967" y="1036050"/>
            <a:ext cx="3797700" cy="3657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sng" cap="none" strike="noStrike">
                <a:solidFill>
                  <a:srgbClr val="999999"/>
                </a:solidFill>
                <a:latin typeface="Bree Serif"/>
                <a:ea typeface="Bree Serif"/>
                <a:cs typeface="Bree Serif"/>
                <a:sym typeface="Bree Serif"/>
              </a:rPr>
              <a:t>From Guyton </a:t>
            </a:r>
            <a:endParaRPr b="0" i="0" sz="1200" u="sng" cap="none" strike="noStrike">
              <a:solidFill>
                <a:srgbClr val="999999"/>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999999"/>
                </a:solidFill>
                <a:latin typeface="Bree Serif"/>
                <a:ea typeface="Bree Serif"/>
                <a:cs typeface="Bree Serif"/>
                <a:sym typeface="Bree Serif"/>
              </a:rPr>
              <a:t>Note at the far right side of the Figure the respective pressures in the different parts of the pulmonary circulation. In the pulmonary arteries, the pressure is pulsatile, just as in the aorta, but the pressure is far less: pulmonary artery systolic pressure averages about  25 mm Hg  and diastolic pressure averages about 8 mm Hg, with a mean pulmonary arterial pressure of only 16 mm Hg. The mean pulmonary capillary pressure averages only 7 mm Hg. Yet, the total blood flow through the lungs each minute is the same as through the systemic circulation.the low pressures of the pulmonary system are in accord with the needs of the lungs because all that is required is to expose the  blood  in  the pulmonary  capillaries to oxygen and other gases in the pulmonary alveoli.</a:t>
            </a:r>
            <a:endParaRPr b="0" i="0" sz="1200" u="none" cap="none" strike="noStrike">
              <a:solidFill>
                <a:srgbClr val="999999"/>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999999"/>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999999"/>
              </a:solidFill>
              <a:latin typeface="Bree Serif"/>
              <a:ea typeface="Bree Serif"/>
              <a:cs typeface="Bree Serif"/>
              <a:sym typeface="Bree Serif"/>
            </a:endParaRPr>
          </a:p>
        </p:txBody>
      </p:sp>
      <p:pic>
        <p:nvPicPr>
          <p:cNvPr id="400" name="Google Shape;400;p31"/>
          <p:cNvPicPr preferRelativeResize="0"/>
          <p:nvPr/>
        </p:nvPicPr>
        <p:blipFill rotWithShape="1">
          <a:blip r:embed="rId3">
            <a:alphaModFix/>
          </a:blip>
          <a:srcRect b="0" l="0" r="0" t="0"/>
          <a:stretch/>
        </p:blipFill>
        <p:spPr>
          <a:xfrm>
            <a:off x="4207675" y="1206171"/>
            <a:ext cx="4428251" cy="2554300"/>
          </a:xfrm>
          <a:prstGeom prst="rect">
            <a:avLst/>
          </a:prstGeom>
          <a:noFill/>
          <a:ln cap="flat" cmpd="sng" w="19050">
            <a:solidFill>
              <a:srgbClr val="D05C5C"/>
            </a:solidFill>
            <a:prstDash val="dash"/>
            <a:round/>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32"/>
          <p:cNvSpPr txBox="1"/>
          <p:nvPr>
            <p:ph type="title"/>
          </p:nvPr>
        </p:nvSpPr>
        <p:spPr>
          <a:xfrm>
            <a:off x="2413475" y="243375"/>
            <a:ext cx="3976200" cy="841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b="1" lang="en" sz="2500">
                <a:solidFill>
                  <a:srgbClr val="D05C5C"/>
                </a:solidFill>
                <a:latin typeface="Bree Serif"/>
                <a:ea typeface="Bree Serif"/>
                <a:cs typeface="Bree Serif"/>
                <a:sym typeface="Bree Serif"/>
              </a:rPr>
              <a:t>Arterial Blood Pressure</a:t>
            </a:r>
            <a:endParaRPr b="1" sz="2500">
              <a:solidFill>
                <a:srgbClr val="D05C5C"/>
              </a:solidFill>
              <a:latin typeface="Bree Serif"/>
              <a:ea typeface="Bree Serif"/>
              <a:cs typeface="Bree Serif"/>
              <a:sym typeface="Bree Serif"/>
            </a:endParaRPr>
          </a:p>
          <a:p>
            <a:pPr indent="0" lvl="0" marL="0" rtl="0" algn="l">
              <a:lnSpc>
                <a:spcPct val="100000"/>
              </a:lnSpc>
              <a:spcBef>
                <a:spcPts val="0"/>
              </a:spcBef>
              <a:spcAft>
                <a:spcPts val="0"/>
              </a:spcAft>
              <a:buSzPts val="990"/>
              <a:buNone/>
            </a:pPr>
            <a:r>
              <a:t/>
            </a:r>
            <a:endParaRPr b="1" sz="2720">
              <a:solidFill>
                <a:srgbClr val="D05C5C"/>
              </a:solidFill>
              <a:latin typeface="Bree Serif"/>
              <a:ea typeface="Bree Serif"/>
              <a:cs typeface="Bree Serif"/>
              <a:sym typeface="Bree Serif"/>
            </a:endParaRPr>
          </a:p>
        </p:txBody>
      </p:sp>
      <p:sp>
        <p:nvSpPr>
          <p:cNvPr id="406" name="Google Shape;406;p32"/>
          <p:cNvSpPr txBox="1"/>
          <p:nvPr/>
        </p:nvSpPr>
        <p:spPr>
          <a:xfrm>
            <a:off x="-88687" y="1175097"/>
            <a:ext cx="8980500" cy="2539800"/>
          </a:xfrm>
          <a:prstGeom prst="rect">
            <a:avLst/>
          </a:prstGeom>
          <a:noFill/>
          <a:ln>
            <a:noFill/>
          </a:ln>
        </p:spPr>
        <p:txBody>
          <a:bodyPr anchorCtr="0" anchor="t" bIns="91425" lIns="91425" spcFirstLastPara="1" rIns="91425" wrap="square" tIns="91425">
            <a:spAutoFit/>
          </a:bodyPr>
          <a:lstStyle/>
          <a:p>
            <a:pPr indent="-317500" lvl="0" marL="457200" marR="0" rtl="0" algn="l">
              <a:lnSpc>
                <a:spcPct val="100000"/>
              </a:lnSpc>
              <a:spcBef>
                <a:spcPts val="0"/>
              </a:spcBef>
              <a:spcAft>
                <a:spcPts val="0"/>
              </a:spcAft>
              <a:buClr>
                <a:srgbClr val="000000"/>
              </a:buClr>
              <a:buSzPts val="1400"/>
              <a:buFont typeface="Bree Serif"/>
              <a:buChar char="●"/>
            </a:pPr>
            <a:r>
              <a:rPr b="0" i="0" lang="en" sz="1400" u="none" cap="none" strike="noStrike">
                <a:solidFill>
                  <a:srgbClr val="FF0000"/>
                </a:solidFill>
                <a:latin typeface="Bree Serif"/>
                <a:ea typeface="Bree Serif"/>
                <a:cs typeface="Bree Serif"/>
                <a:sym typeface="Bree Serif"/>
              </a:rPr>
              <a:t>Arterial Blood Pressure (ABP) is </a:t>
            </a:r>
            <a:r>
              <a:rPr b="0" i="0" lang="en" sz="1400" u="none" cap="none" strike="noStrike">
                <a:solidFill>
                  <a:srgbClr val="000000"/>
                </a:solidFill>
                <a:latin typeface="Bree Serif"/>
                <a:ea typeface="Bree Serif"/>
                <a:cs typeface="Bree Serif"/>
                <a:sym typeface="Bree Serif"/>
              </a:rPr>
              <a:t>: the lateral pressure force exerted by the blood flow on the arterial wall against any unit area of the vessel wall.</a:t>
            </a:r>
            <a:endParaRPr b="0" i="0" sz="1400" u="none" cap="none" strike="noStrike">
              <a:solidFill>
                <a:srgbClr val="000000"/>
              </a:solidFill>
              <a:latin typeface="Bree Serif"/>
              <a:ea typeface="Bree Serif"/>
              <a:cs typeface="Bree Serif"/>
              <a:sym typeface="Bree Serif"/>
            </a:endParaRPr>
          </a:p>
          <a:p>
            <a:pPr indent="-317500" lvl="0" marL="457200" marR="0" rtl="0" algn="l">
              <a:lnSpc>
                <a:spcPct val="100000"/>
              </a:lnSpc>
              <a:spcBef>
                <a:spcPts val="0"/>
              </a:spcBef>
              <a:spcAft>
                <a:spcPts val="0"/>
              </a:spcAft>
              <a:buClr>
                <a:srgbClr val="C27BA0"/>
              </a:buClr>
              <a:buSzPts val="1400"/>
              <a:buFont typeface="Bree Serif"/>
              <a:buChar char="●"/>
            </a:pPr>
            <a:r>
              <a:rPr b="0" i="0" lang="en" sz="1400" u="none" cap="none" strike="noStrike">
                <a:solidFill>
                  <a:srgbClr val="C27BA0"/>
                </a:solidFill>
                <a:latin typeface="Bree Serif"/>
                <a:ea typeface="Bree Serif"/>
                <a:cs typeface="Bree Serif"/>
                <a:sym typeface="Bree Serif"/>
              </a:rPr>
              <a:t>The pressure force of blood flow is created &amp; determined by the pumping force of the heart.</a:t>
            </a:r>
            <a:endParaRPr b="0" i="0" sz="1400" u="none" cap="none" strike="noStrike">
              <a:solidFill>
                <a:srgbClr val="C27BA0"/>
              </a:solidFill>
              <a:latin typeface="Bree Serif"/>
              <a:ea typeface="Bree Serif"/>
              <a:cs typeface="Bree Serif"/>
              <a:sym typeface="Bree Serif"/>
            </a:endParaRPr>
          </a:p>
          <a:p>
            <a:pPr indent="-317500" lvl="0" marL="457200" marR="0" rtl="0" algn="l">
              <a:lnSpc>
                <a:spcPct val="100000"/>
              </a:lnSpc>
              <a:spcBef>
                <a:spcPts val="0"/>
              </a:spcBef>
              <a:spcAft>
                <a:spcPts val="0"/>
              </a:spcAft>
              <a:buClr>
                <a:srgbClr val="000000"/>
              </a:buClr>
              <a:buSzPts val="1400"/>
              <a:buFont typeface="Bree Serif"/>
              <a:buChar char="●"/>
            </a:pPr>
            <a:r>
              <a:rPr b="0" i="0" lang="en" sz="1400" u="none" cap="none" strike="noStrike">
                <a:solidFill>
                  <a:srgbClr val="000000"/>
                </a:solidFill>
                <a:latin typeface="Bree Serif"/>
                <a:ea typeface="Bree Serif"/>
                <a:cs typeface="Bree Serif"/>
                <a:sym typeface="Bree Serif"/>
              </a:rPr>
              <a:t>Arterial blood pressure (ABP) is one of the most important vital signs. </a:t>
            </a:r>
            <a:r>
              <a:rPr b="0" i="0" lang="en" sz="1400" u="none" cap="none" strike="noStrike">
                <a:solidFill>
                  <a:srgbClr val="999999"/>
                </a:solidFill>
                <a:latin typeface="Bree Serif"/>
                <a:ea typeface="Bree Serif"/>
                <a:cs typeface="Bree Serif"/>
                <a:sym typeface="Bree Serif"/>
              </a:rPr>
              <a:t>Why? Because steady ABP = stable perfusion for tissues أحد اهم العلامات الحيوية المهمة في الجسم لانه يوصل الدم للأنسجة</a:t>
            </a:r>
            <a:endParaRPr b="0" i="0" sz="1400" u="none" cap="none" strike="noStrike">
              <a:solidFill>
                <a:srgbClr val="999999"/>
              </a:solidFill>
              <a:latin typeface="Bree Serif"/>
              <a:ea typeface="Bree Serif"/>
              <a:cs typeface="Bree Serif"/>
              <a:sym typeface="Bree Serif"/>
            </a:endParaRPr>
          </a:p>
          <a:p>
            <a:pPr indent="-317500" lvl="0" marL="457200" marR="0" rtl="0" algn="l">
              <a:lnSpc>
                <a:spcPct val="100000"/>
              </a:lnSpc>
              <a:spcBef>
                <a:spcPts val="0"/>
              </a:spcBef>
              <a:spcAft>
                <a:spcPts val="0"/>
              </a:spcAft>
              <a:buClr>
                <a:srgbClr val="000000"/>
              </a:buClr>
              <a:buSzPts val="1400"/>
              <a:buFont typeface="Bree Serif"/>
              <a:buChar char="●"/>
            </a:pPr>
            <a:r>
              <a:rPr b="0" i="0" lang="en" sz="1400" u="none" cap="none" strike="noStrike">
                <a:solidFill>
                  <a:srgbClr val="000000"/>
                </a:solidFill>
                <a:latin typeface="Bree Serif"/>
                <a:ea typeface="Bree Serif"/>
                <a:cs typeface="Bree Serif"/>
                <a:sym typeface="Bree Serif"/>
              </a:rPr>
              <a:t>important to keep normal levels of blood pressure for proper blood flow to the body’s organs &amp; tissues.</a:t>
            </a:r>
            <a:endParaRPr b="0" i="0" sz="1400" u="none" cap="none" strike="noStrike">
              <a:solidFill>
                <a:srgbClr val="000000"/>
              </a:solidFill>
              <a:latin typeface="Bree Serif"/>
              <a:ea typeface="Bree Serif"/>
              <a:cs typeface="Bree Serif"/>
              <a:sym typeface="Bree Serif"/>
            </a:endParaRPr>
          </a:p>
          <a:p>
            <a:pPr indent="-317500" lvl="0" marL="457200" marR="0" rtl="0" algn="l">
              <a:lnSpc>
                <a:spcPct val="100000"/>
              </a:lnSpc>
              <a:spcBef>
                <a:spcPts val="0"/>
              </a:spcBef>
              <a:spcAft>
                <a:spcPts val="0"/>
              </a:spcAft>
              <a:buClr>
                <a:srgbClr val="000000"/>
              </a:buClr>
              <a:buSzPts val="1400"/>
              <a:buFont typeface="Bree Serif"/>
              <a:buChar char="●"/>
            </a:pPr>
            <a:r>
              <a:rPr b="0" i="0" lang="en" sz="1400" u="none" cap="none" strike="noStrike">
                <a:solidFill>
                  <a:srgbClr val="999999"/>
                </a:solidFill>
                <a:latin typeface="Bree Serif"/>
                <a:ea typeface="Bree Serif"/>
                <a:cs typeface="Bree Serif"/>
                <a:sym typeface="Bree Serif"/>
              </a:rPr>
              <a:t>Standard units of BP: </a:t>
            </a:r>
            <a:r>
              <a:rPr b="0" i="0" lang="en" sz="1400" u="none" cap="none" strike="noStrike">
                <a:solidFill>
                  <a:srgbClr val="000000"/>
                </a:solidFill>
                <a:latin typeface="Bree Serif"/>
                <a:ea typeface="Bree Serif"/>
                <a:cs typeface="Bree Serif"/>
                <a:sym typeface="Bree Serif"/>
              </a:rPr>
              <a:t> Measured in (mmHg), &amp; sometimes in (cmH2O) (1mmHg = 1.36 cmH2O)</a:t>
            </a:r>
            <a:endParaRPr b="0" i="0" sz="1400" u="none" cap="none" strike="noStrike">
              <a:solidFill>
                <a:srgbClr val="000000"/>
              </a:solidFill>
              <a:latin typeface="Bree Serif"/>
              <a:ea typeface="Bree Serif"/>
              <a:cs typeface="Bree Serif"/>
              <a:sym typeface="Bree Serif"/>
            </a:endParaRPr>
          </a:p>
          <a:p>
            <a:pPr indent="-317500" lvl="0" marL="457200" marR="0" rtl="0" algn="l">
              <a:lnSpc>
                <a:spcPct val="100000"/>
              </a:lnSpc>
              <a:spcBef>
                <a:spcPts val="0"/>
              </a:spcBef>
              <a:spcAft>
                <a:spcPts val="0"/>
              </a:spcAft>
              <a:buClr>
                <a:srgbClr val="000000"/>
              </a:buClr>
              <a:buSzPts val="1400"/>
              <a:buFont typeface="Bree Serif"/>
              <a:buChar char="●"/>
            </a:pPr>
            <a:r>
              <a:rPr b="0" i="0" lang="en" sz="1300" u="none" cap="none" strike="noStrike">
                <a:solidFill>
                  <a:srgbClr val="6FA8DC"/>
                </a:solidFill>
                <a:latin typeface="Bree Serif"/>
                <a:ea typeface="Bree Serif"/>
                <a:cs typeface="Bree Serif"/>
                <a:sym typeface="Bree Serif"/>
              </a:rPr>
              <a:t>1 ml of mercury pressure= 1.36 centimeters of water pressure because the specific gravity       of mercury is 13.6 times that of water, and 1 centimeter is 10 times as great as 1 millimeter.</a:t>
            </a:r>
            <a:endParaRPr b="0" i="0" sz="1400" u="none" cap="none" strike="noStrike">
              <a:solidFill>
                <a:srgbClr val="000000"/>
              </a:solidFill>
              <a:latin typeface="Bree Serif"/>
              <a:ea typeface="Bree Serif"/>
              <a:cs typeface="Bree Serif"/>
              <a:sym typeface="Bree Serif"/>
            </a:endParaRPr>
          </a:p>
          <a:p>
            <a:pPr indent="-317500" lvl="0" marL="457200" marR="0" rtl="0" algn="l">
              <a:lnSpc>
                <a:spcPct val="100000"/>
              </a:lnSpc>
              <a:spcBef>
                <a:spcPts val="0"/>
              </a:spcBef>
              <a:spcAft>
                <a:spcPts val="0"/>
              </a:spcAft>
              <a:buClr>
                <a:srgbClr val="000000"/>
              </a:buClr>
              <a:buSzPts val="1400"/>
              <a:buFont typeface="Bree Serif"/>
              <a:buChar char="●"/>
            </a:pPr>
            <a:r>
              <a:rPr b="0" i="0" lang="en" sz="1400" u="none" cap="none" strike="noStrike">
                <a:solidFill>
                  <a:srgbClr val="000000"/>
                </a:solidFill>
                <a:latin typeface="Bree Serif"/>
                <a:ea typeface="Bree Serif"/>
                <a:cs typeface="Bree Serif"/>
                <a:sym typeface="Bree Serif"/>
              </a:rPr>
              <a:t>Arteries are </a:t>
            </a:r>
            <a:r>
              <a:rPr b="0" i="0" lang="en" sz="1400" u="none" cap="none" strike="noStrike">
                <a:solidFill>
                  <a:srgbClr val="FF0000"/>
                </a:solidFill>
                <a:latin typeface="Bree Serif"/>
                <a:ea typeface="Bree Serif"/>
                <a:cs typeface="Bree Serif"/>
                <a:sym typeface="Bree Serif"/>
              </a:rPr>
              <a:t>Pulsatile. </a:t>
            </a:r>
            <a:r>
              <a:rPr b="0" i="0" lang="en" sz="1400" u="none" cap="none" strike="noStrike">
                <a:solidFill>
                  <a:srgbClr val="000000"/>
                </a:solidFill>
                <a:latin typeface="Bree Serif"/>
                <a:ea typeface="Bree Serif"/>
                <a:cs typeface="Bree Serif"/>
                <a:sym typeface="Bree Serif"/>
              </a:rPr>
              <a:t>so arterial pressure varies. </a:t>
            </a:r>
            <a:r>
              <a:rPr b="0" i="0" lang="en" sz="1400" u="none" cap="none" strike="noStrike">
                <a:solidFill>
                  <a:srgbClr val="999999"/>
                </a:solidFill>
                <a:latin typeface="Bree Serif"/>
                <a:ea typeface="Bree Serif"/>
                <a:cs typeface="Bree Serif"/>
                <a:sym typeface="Bree Serif"/>
              </a:rPr>
              <a:t>(because their wall is made of thick smooth muscle, it’s not fixed)</a:t>
            </a:r>
            <a:endParaRPr b="0" i="0" sz="1400" u="none" cap="none" strike="noStrike">
              <a:solidFill>
                <a:srgbClr val="999999"/>
              </a:solidFill>
              <a:latin typeface="Bree Serif"/>
              <a:ea typeface="Bree Serif"/>
              <a:cs typeface="Bree Serif"/>
              <a:sym typeface="Bree Serif"/>
            </a:endParaRPr>
          </a:p>
        </p:txBody>
      </p:sp>
      <p:pic>
        <p:nvPicPr>
          <p:cNvPr id="407" name="Google Shape;407;p32">
            <a:hlinkClick r:id="rId3"/>
          </p:cNvPr>
          <p:cNvPicPr preferRelativeResize="0"/>
          <p:nvPr/>
        </p:nvPicPr>
        <p:blipFill rotWithShape="1">
          <a:blip r:embed="rId4">
            <a:alphaModFix/>
          </a:blip>
          <a:srcRect b="0" l="0" r="0" t="0"/>
          <a:stretch/>
        </p:blipFill>
        <p:spPr>
          <a:xfrm>
            <a:off x="7121145" y="243367"/>
            <a:ext cx="733295" cy="538050"/>
          </a:xfrm>
          <a:prstGeom prst="rect">
            <a:avLst/>
          </a:prstGeom>
          <a:noFill/>
          <a:ln>
            <a:noFill/>
          </a:ln>
        </p:spPr>
      </p:pic>
      <p:pic>
        <p:nvPicPr>
          <p:cNvPr id="408" name="Google Shape;408;p32"/>
          <p:cNvPicPr preferRelativeResize="0"/>
          <p:nvPr/>
        </p:nvPicPr>
        <p:blipFill rotWithShape="1">
          <a:blip r:embed="rId5">
            <a:alphaModFix/>
          </a:blip>
          <a:srcRect b="0" l="0" r="0" t="0"/>
          <a:stretch/>
        </p:blipFill>
        <p:spPr>
          <a:xfrm>
            <a:off x="0" y="3714550"/>
            <a:ext cx="2759099" cy="14289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grpSp>
        <p:nvGrpSpPr>
          <p:cNvPr id="413" name="Google Shape;413;p33"/>
          <p:cNvGrpSpPr/>
          <p:nvPr/>
        </p:nvGrpSpPr>
        <p:grpSpPr>
          <a:xfrm>
            <a:off x="160727" y="224158"/>
            <a:ext cx="8576206" cy="2478155"/>
            <a:chOff x="1339735" y="1641952"/>
            <a:chExt cx="6700161" cy="1887687"/>
          </a:xfrm>
        </p:grpSpPr>
        <p:cxnSp>
          <p:nvCxnSpPr>
            <p:cNvPr id="414" name="Google Shape;414;p33"/>
            <p:cNvCxnSpPr>
              <a:stCxn id="415" idx="2"/>
              <a:endCxn id="416" idx="0"/>
            </p:cNvCxnSpPr>
            <p:nvPr/>
          </p:nvCxnSpPr>
          <p:spPr>
            <a:xfrm flipH="1" rot="-5400000">
              <a:off x="5287674" y="1629202"/>
              <a:ext cx="550800" cy="1643700"/>
            </a:xfrm>
            <a:prstGeom prst="bentConnector3">
              <a:avLst>
                <a:gd fmla="val 51923" name="adj1"/>
              </a:avLst>
            </a:prstGeom>
            <a:noFill/>
            <a:ln cap="flat" cmpd="sng" w="9525">
              <a:solidFill>
                <a:srgbClr val="D05C5C"/>
              </a:solidFill>
              <a:prstDash val="dash"/>
              <a:round/>
              <a:headEnd len="sm" w="sm" type="none"/>
              <a:tailEnd len="sm" w="sm" type="none"/>
            </a:ln>
          </p:spPr>
        </p:cxnSp>
        <p:cxnSp>
          <p:nvCxnSpPr>
            <p:cNvPr id="417" name="Google Shape;417;p33"/>
            <p:cNvCxnSpPr>
              <a:stCxn id="418" idx="0"/>
              <a:endCxn id="415" idx="2"/>
            </p:cNvCxnSpPr>
            <p:nvPr/>
          </p:nvCxnSpPr>
          <p:spPr>
            <a:xfrm rot="-5400000">
              <a:off x="3592585" y="1577989"/>
              <a:ext cx="550800" cy="1746300"/>
            </a:xfrm>
            <a:prstGeom prst="bentConnector3">
              <a:avLst>
                <a:gd fmla="val 48622" name="adj1"/>
              </a:avLst>
            </a:prstGeom>
            <a:noFill/>
            <a:ln cap="flat" cmpd="sng" w="9525">
              <a:solidFill>
                <a:srgbClr val="D05C5C"/>
              </a:solidFill>
              <a:prstDash val="dash"/>
              <a:round/>
              <a:headEnd len="sm" w="sm" type="none"/>
              <a:tailEnd len="sm" w="sm" type="none"/>
            </a:ln>
          </p:spPr>
        </p:cxnSp>
        <p:sp>
          <p:nvSpPr>
            <p:cNvPr id="418" name="Google Shape;418;p33"/>
            <p:cNvSpPr/>
            <p:nvPr/>
          </p:nvSpPr>
          <p:spPr>
            <a:xfrm>
              <a:off x="1339735" y="2726539"/>
              <a:ext cx="3310200" cy="803100"/>
            </a:xfrm>
            <a:prstGeom prst="roundRect">
              <a:avLst>
                <a:gd fmla="val 50000" name="adj"/>
              </a:avLst>
            </a:prstGeom>
            <a:noFill/>
            <a:ln cap="flat" cmpd="sng" w="9525">
              <a:solidFill>
                <a:srgbClr val="D05C5C"/>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D05C5C"/>
                </a:solidFill>
                <a:latin typeface="Bree Serif"/>
                <a:ea typeface="Bree Serif"/>
                <a:cs typeface="Bree Serif"/>
                <a:sym typeface="Bree Serif"/>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D05C5C"/>
                </a:solidFill>
                <a:latin typeface="Bree Serif"/>
                <a:ea typeface="Bree Serif"/>
                <a:cs typeface="Bree Serif"/>
                <a:sym typeface="Bree Serif"/>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D05C5C"/>
                </a:solidFill>
                <a:latin typeface="Bree Serif"/>
                <a:ea typeface="Bree Serif"/>
                <a:cs typeface="Bree Serif"/>
                <a:sym typeface="Bree Serif"/>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D05C5C"/>
                </a:solidFill>
                <a:latin typeface="Bree Serif"/>
                <a:ea typeface="Bree Serif"/>
                <a:cs typeface="Bree Serif"/>
                <a:sym typeface="Bree Serif"/>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D05C5C"/>
                </a:solidFill>
                <a:latin typeface="Bree Serif"/>
                <a:ea typeface="Bree Serif"/>
                <a:cs typeface="Bree Serif"/>
                <a:sym typeface="Bree Serif"/>
              </a:endParaRPr>
            </a:p>
            <a:p>
              <a:pPr indent="0" lvl="0" marL="0" marR="0" rtl="0" algn="ctr">
                <a:lnSpc>
                  <a:spcPct val="100000"/>
                </a:lnSpc>
                <a:spcBef>
                  <a:spcPts val="0"/>
                </a:spcBef>
                <a:spcAft>
                  <a:spcPts val="0"/>
                </a:spcAft>
                <a:buClr>
                  <a:srgbClr val="000000"/>
                </a:buClr>
                <a:buSzPts val="1500"/>
                <a:buFont typeface="Arial"/>
                <a:buNone/>
              </a:pPr>
              <a:r>
                <a:rPr b="1" i="0" lang="en" sz="1500" u="none" cap="none" strike="noStrike">
                  <a:solidFill>
                    <a:srgbClr val="D05C5C"/>
                  </a:solidFill>
                  <a:latin typeface="Bree Serif"/>
                  <a:ea typeface="Bree Serif"/>
                  <a:cs typeface="Bree Serif"/>
                  <a:sym typeface="Bree Serif"/>
                </a:rPr>
                <a:t>Systolic Blood Pressure</a:t>
              </a:r>
              <a:endParaRPr b="1" i="0" sz="1500" u="none" cap="none" strike="noStrike">
                <a:solidFill>
                  <a:srgbClr val="D05C5C"/>
                </a:solidFill>
                <a:latin typeface="Bree Serif"/>
                <a:ea typeface="Bree Serif"/>
                <a:cs typeface="Bree Serif"/>
                <a:sym typeface="Bree Serif"/>
              </a:endParaRPr>
            </a:p>
            <a:p>
              <a:pPr indent="0" lvl="0" marL="0" marR="0" rtl="0" algn="ctr">
                <a:lnSpc>
                  <a:spcPct val="100000"/>
                </a:lnSpc>
                <a:spcBef>
                  <a:spcPts val="0"/>
                </a:spcBef>
                <a:spcAft>
                  <a:spcPts val="0"/>
                </a:spcAft>
                <a:buClr>
                  <a:srgbClr val="000000"/>
                </a:buClr>
                <a:buSzPts val="1100"/>
                <a:buFont typeface="Arial"/>
                <a:buNone/>
              </a:pPr>
              <a:r>
                <a:rPr b="1" i="0" lang="en" sz="1100" u="none" cap="none" strike="noStrike">
                  <a:solidFill>
                    <a:srgbClr val="000000"/>
                  </a:solidFill>
                  <a:latin typeface="Bree Serif"/>
                  <a:ea typeface="Bree Serif"/>
                  <a:cs typeface="Bree Serif"/>
                  <a:sym typeface="Bree Serif"/>
                </a:rPr>
                <a:t>Maximum force exerted by the blood flow against any unit area of the vessel wall during</a:t>
              </a:r>
              <a:endParaRPr b="1" i="0" sz="1100" u="none" cap="none" strike="noStrike">
                <a:solidFill>
                  <a:srgbClr val="000000"/>
                </a:solidFill>
                <a:latin typeface="Bree Serif"/>
                <a:ea typeface="Bree Serif"/>
                <a:cs typeface="Bree Serif"/>
                <a:sym typeface="Bree Serif"/>
              </a:endParaRPr>
            </a:p>
            <a:p>
              <a:pPr indent="0" lvl="0" marL="0" marR="0" rtl="0" algn="ctr">
                <a:lnSpc>
                  <a:spcPct val="100000"/>
                </a:lnSpc>
                <a:spcBef>
                  <a:spcPts val="0"/>
                </a:spcBef>
                <a:spcAft>
                  <a:spcPts val="0"/>
                </a:spcAft>
                <a:buClr>
                  <a:srgbClr val="000000"/>
                </a:buClr>
                <a:buSzPts val="1100"/>
                <a:buFont typeface="Arial"/>
                <a:buNone/>
              </a:pPr>
              <a:r>
                <a:rPr b="1" i="0" lang="en" sz="1100" u="none" cap="none" strike="noStrike">
                  <a:solidFill>
                    <a:srgbClr val="FF0000"/>
                  </a:solidFill>
                  <a:latin typeface="Bree Serif"/>
                  <a:ea typeface="Bree Serif"/>
                  <a:cs typeface="Bree Serif"/>
                  <a:sym typeface="Bree Serif"/>
                </a:rPr>
                <a:t>maximum contraction (systole)</a:t>
              </a:r>
              <a:r>
                <a:rPr b="1" i="0" lang="en" sz="1100" u="none" cap="none" strike="noStrike">
                  <a:solidFill>
                    <a:srgbClr val="000000"/>
                  </a:solidFill>
                  <a:latin typeface="Bree Serif"/>
                  <a:ea typeface="Bree Serif"/>
                  <a:cs typeface="Bree Serif"/>
                  <a:sym typeface="Bree Serif"/>
                </a:rPr>
                <a:t> of the heart.</a:t>
              </a:r>
              <a:endParaRPr b="1" i="0" sz="1100" u="none" cap="none" strike="noStrike">
                <a:solidFill>
                  <a:srgbClr val="000000"/>
                </a:solidFill>
                <a:latin typeface="Bree Serif"/>
                <a:ea typeface="Bree Serif"/>
                <a:cs typeface="Bree Serif"/>
                <a:sym typeface="Bree Serif"/>
              </a:endParaRPr>
            </a:p>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rgbClr val="000000"/>
                </a:solidFill>
                <a:latin typeface="Bree Serif"/>
                <a:ea typeface="Bree Serif"/>
                <a:cs typeface="Bree Serif"/>
                <a:sym typeface="Bree Serif"/>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415" name="Google Shape;415;p33"/>
            <p:cNvSpPr/>
            <p:nvPr/>
          </p:nvSpPr>
          <p:spPr>
            <a:xfrm>
              <a:off x="2571024" y="1641952"/>
              <a:ext cx="4340400" cy="533700"/>
            </a:xfrm>
            <a:prstGeom prst="roundRect">
              <a:avLst>
                <a:gd fmla="val 50000" name="adj"/>
              </a:avLst>
            </a:prstGeom>
            <a:noFill/>
            <a:ln cap="flat" cmpd="sng" w="9525">
              <a:solidFill>
                <a:srgbClr val="D05C5C"/>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990"/>
                <a:buFont typeface="Arial"/>
                <a:buNone/>
              </a:pPr>
              <a:r>
                <a:t/>
              </a:r>
              <a:endParaRPr b="0" i="0" sz="2500" u="none" cap="none" strike="noStrike">
                <a:solidFill>
                  <a:srgbClr val="FFFFFF"/>
                </a:solidFill>
                <a:latin typeface="Arial"/>
                <a:ea typeface="Arial"/>
                <a:cs typeface="Arial"/>
                <a:sym typeface="Arial"/>
              </a:endParaRPr>
            </a:p>
          </p:txBody>
        </p:sp>
        <p:sp>
          <p:nvSpPr>
            <p:cNvPr id="416" name="Google Shape;416;p33"/>
            <p:cNvSpPr/>
            <p:nvPr/>
          </p:nvSpPr>
          <p:spPr>
            <a:xfrm>
              <a:off x="4729696" y="2726539"/>
              <a:ext cx="3310200" cy="803100"/>
            </a:xfrm>
            <a:prstGeom prst="roundRect">
              <a:avLst>
                <a:gd fmla="val 50000" name="adj"/>
              </a:avLst>
            </a:prstGeom>
            <a:noFill/>
            <a:ln cap="flat" cmpd="sng" w="9525">
              <a:solidFill>
                <a:srgbClr val="D05C5C"/>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D05C5C"/>
                </a:solidFill>
                <a:latin typeface="Bree Serif"/>
                <a:ea typeface="Bree Serif"/>
                <a:cs typeface="Bree Serif"/>
                <a:sym typeface="Bree Serif"/>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D05C5C"/>
                </a:solidFill>
                <a:latin typeface="Bree Serif"/>
                <a:ea typeface="Bree Serif"/>
                <a:cs typeface="Bree Serif"/>
                <a:sym typeface="Bree Serif"/>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D05C5C"/>
                </a:solidFill>
                <a:latin typeface="Bree Serif"/>
                <a:ea typeface="Bree Serif"/>
                <a:cs typeface="Bree Serif"/>
                <a:sym typeface="Bree Serif"/>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D05C5C"/>
                </a:solidFill>
                <a:latin typeface="Bree Serif"/>
                <a:ea typeface="Bree Serif"/>
                <a:cs typeface="Bree Serif"/>
                <a:sym typeface="Bree Serif"/>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D05C5C"/>
                </a:solidFill>
                <a:latin typeface="Bree Serif"/>
                <a:ea typeface="Bree Serif"/>
                <a:cs typeface="Bree Serif"/>
                <a:sym typeface="Bree Serif"/>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D05C5C"/>
                </a:solidFill>
                <a:latin typeface="Bree Serif"/>
                <a:ea typeface="Bree Serif"/>
                <a:cs typeface="Bree Serif"/>
                <a:sym typeface="Bree Serif"/>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D05C5C"/>
                </a:solidFill>
                <a:latin typeface="Bree Serif"/>
                <a:ea typeface="Bree Serif"/>
                <a:cs typeface="Bree Serif"/>
                <a:sym typeface="Bree Serif"/>
              </a:endParaRPr>
            </a:p>
            <a:p>
              <a:pPr indent="0" lvl="0" marL="0" marR="0" rtl="0" algn="ctr">
                <a:lnSpc>
                  <a:spcPct val="100000"/>
                </a:lnSpc>
                <a:spcBef>
                  <a:spcPts val="0"/>
                </a:spcBef>
                <a:spcAft>
                  <a:spcPts val="0"/>
                </a:spcAft>
                <a:buClr>
                  <a:srgbClr val="000000"/>
                </a:buClr>
                <a:buSzPts val="1500"/>
                <a:buFont typeface="Arial"/>
                <a:buNone/>
              </a:pPr>
              <a:r>
                <a:t/>
              </a:r>
              <a:endParaRPr b="1" i="0" sz="1500" u="none" cap="none" strike="noStrike">
                <a:solidFill>
                  <a:srgbClr val="D05C5C"/>
                </a:solidFill>
                <a:latin typeface="Bree Serif"/>
                <a:ea typeface="Bree Serif"/>
                <a:cs typeface="Bree Serif"/>
                <a:sym typeface="Bree Serif"/>
              </a:endParaRPr>
            </a:p>
            <a:p>
              <a:pPr indent="0" lvl="0" marL="0" marR="0" rtl="0" algn="ctr">
                <a:lnSpc>
                  <a:spcPct val="100000"/>
                </a:lnSpc>
                <a:spcBef>
                  <a:spcPts val="0"/>
                </a:spcBef>
                <a:spcAft>
                  <a:spcPts val="0"/>
                </a:spcAft>
                <a:buClr>
                  <a:srgbClr val="000000"/>
                </a:buClr>
                <a:buSzPts val="1500"/>
                <a:buFont typeface="Arial"/>
                <a:buNone/>
              </a:pPr>
              <a:r>
                <a:rPr b="1" i="0" lang="en" sz="1500" u="none" cap="none" strike="noStrike">
                  <a:solidFill>
                    <a:srgbClr val="D05C5C"/>
                  </a:solidFill>
                  <a:latin typeface="Bree Serif"/>
                  <a:ea typeface="Bree Serif"/>
                  <a:cs typeface="Bree Serif"/>
                  <a:sym typeface="Bree Serif"/>
                </a:rPr>
                <a:t>Diastolic Blood Pressure</a:t>
              </a:r>
              <a:endParaRPr b="1" i="0" sz="1500" u="none" cap="none" strike="noStrike">
                <a:solidFill>
                  <a:srgbClr val="D05C5C"/>
                </a:solidFill>
                <a:latin typeface="Bree Serif"/>
                <a:ea typeface="Bree Serif"/>
                <a:cs typeface="Bree Serif"/>
                <a:sym typeface="Bree Serif"/>
              </a:endParaRPr>
            </a:p>
            <a:p>
              <a:pPr indent="0" lvl="0" marL="0" marR="0" rtl="0" algn="ctr">
                <a:lnSpc>
                  <a:spcPct val="100000"/>
                </a:lnSpc>
                <a:spcBef>
                  <a:spcPts val="0"/>
                </a:spcBef>
                <a:spcAft>
                  <a:spcPts val="0"/>
                </a:spcAft>
                <a:buClr>
                  <a:srgbClr val="000000"/>
                </a:buClr>
                <a:buSzPts val="1100"/>
                <a:buFont typeface="Arial"/>
                <a:buNone/>
              </a:pPr>
              <a:r>
                <a:rPr b="1" i="0" lang="en" sz="1100" u="none" cap="none" strike="noStrike">
                  <a:solidFill>
                    <a:schemeClr val="dk1"/>
                  </a:solidFill>
                  <a:latin typeface="Bree Serif"/>
                  <a:ea typeface="Bree Serif"/>
                  <a:cs typeface="Bree Serif"/>
                  <a:sym typeface="Bree Serif"/>
                </a:rPr>
                <a:t>Minimum force exerted by the blood flow against any unit area of the</a:t>
              </a:r>
              <a:r>
                <a:rPr b="1" i="0" lang="en" sz="900" u="none" cap="none" strike="noStrike">
                  <a:solidFill>
                    <a:srgbClr val="D05C5C"/>
                  </a:solidFill>
                  <a:latin typeface="Bree Serif"/>
                  <a:ea typeface="Bree Serif"/>
                  <a:cs typeface="Bree Serif"/>
                  <a:sym typeface="Bree Serif"/>
                </a:rPr>
                <a:t> </a:t>
              </a:r>
              <a:r>
                <a:rPr b="1" i="0" lang="en" sz="1100" u="none" cap="none" strike="noStrike">
                  <a:solidFill>
                    <a:schemeClr val="dk1"/>
                  </a:solidFill>
                  <a:latin typeface="Bree Serif"/>
                  <a:ea typeface="Bree Serif"/>
                  <a:cs typeface="Bree Serif"/>
                  <a:sym typeface="Bree Serif"/>
                </a:rPr>
                <a:t>vessel wall during</a:t>
              </a:r>
              <a:endParaRPr b="1" i="0" sz="1100" u="none" cap="none" strike="noStrike">
                <a:solidFill>
                  <a:schemeClr val="dk1"/>
                </a:solidFill>
                <a:latin typeface="Bree Serif"/>
                <a:ea typeface="Bree Serif"/>
                <a:cs typeface="Bree Serif"/>
                <a:sym typeface="Bree Serif"/>
              </a:endParaRPr>
            </a:p>
            <a:p>
              <a:pPr indent="0" lvl="0" marL="0" marR="0" rtl="0" algn="ctr">
                <a:lnSpc>
                  <a:spcPct val="100000"/>
                </a:lnSpc>
                <a:spcBef>
                  <a:spcPts val="0"/>
                </a:spcBef>
                <a:spcAft>
                  <a:spcPts val="0"/>
                </a:spcAft>
                <a:buClr>
                  <a:srgbClr val="000000"/>
                </a:buClr>
                <a:buSzPts val="1100"/>
                <a:buFont typeface="Arial"/>
                <a:buNone/>
              </a:pPr>
              <a:r>
                <a:rPr b="1" i="0" lang="en" sz="1100" u="none" cap="none" strike="noStrike">
                  <a:solidFill>
                    <a:srgbClr val="FF0000"/>
                  </a:solidFill>
                  <a:latin typeface="Bree Serif"/>
                  <a:ea typeface="Bree Serif"/>
                  <a:cs typeface="Bree Serif"/>
                  <a:sym typeface="Bree Serif"/>
                </a:rPr>
                <a:t>maximum relaxation (diastole)</a:t>
              </a:r>
              <a:r>
                <a:rPr b="1" i="0" lang="en" sz="1100" u="none" cap="none" strike="noStrike">
                  <a:solidFill>
                    <a:schemeClr val="dk1"/>
                  </a:solidFill>
                  <a:latin typeface="Bree Serif"/>
                  <a:ea typeface="Bree Serif"/>
                  <a:cs typeface="Bree Serif"/>
                  <a:sym typeface="Bree Serif"/>
                </a:rPr>
                <a:t> of the heart.</a:t>
              </a:r>
              <a:endParaRPr b="1" i="0" sz="1100" u="none" cap="none" strike="noStrike">
                <a:solidFill>
                  <a:schemeClr val="dk1"/>
                </a:solidFill>
                <a:latin typeface="Bree Serif"/>
                <a:ea typeface="Bree Serif"/>
                <a:cs typeface="Bree Serif"/>
                <a:sym typeface="Bree Serif"/>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D05C5C"/>
                </a:solidFill>
                <a:latin typeface="Bree Serif"/>
                <a:ea typeface="Bree Serif"/>
                <a:cs typeface="Bree Serif"/>
                <a:sym typeface="Bree Serif"/>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D05C5C"/>
                </a:solidFill>
                <a:latin typeface="Bree Serif"/>
                <a:ea typeface="Bree Serif"/>
                <a:cs typeface="Bree Serif"/>
                <a:sym typeface="Bree Serif"/>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100"/>
                <a:buFont typeface="Arial"/>
                <a:buNone/>
              </a:pPr>
              <a:r>
                <a:t/>
              </a:r>
              <a:endParaRPr b="0" i="0" sz="1800" u="none" cap="none" strike="noStrike">
                <a:solidFill>
                  <a:schemeClr val="lt1"/>
                </a:solidFill>
                <a:latin typeface="Arial"/>
                <a:ea typeface="Arial"/>
                <a:cs typeface="Arial"/>
                <a:sym typeface="Arial"/>
              </a:endParaRPr>
            </a:p>
          </p:txBody>
        </p:sp>
      </p:grpSp>
      <p:sp>
        <p:nvSpPr>
          <p:cNvPr id="419" name="Google Shape;419;p33"/>
          <p:cNvSpPr txBox="1"/>
          <p:nvPr/>
        </p:nvSpPr>
        <p:spPr>
          <a:xfrm flipH="1">
            <a:off x="251625" y="2842501"/>
            <a:ext cx="8777100" cy="2339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Bree Serif"/>
                <a:ea typeface="Bree Serif"/>
                <a:cs typeface="Bree Serif"/>
                <a:sym typeface="Bree Serif"/>
              </a:rPr>
              <a:t>Normal Levels of Arterial Blood Pressure: </a:t>
            </a:r>
            <a:endParaRPr b="0" i="0" sz="1400" u="none" cap="none" strike="noStrike">
              <a:solidFill>
                <a:srgbClr val="000000"/>
              </a:solidFill>
              <a:latin typeface="Bree Serif"/>
              <a:ea typeface="Bree Serif"/>
              <a:cs typeface="Bree Serif"/>
              <a:sym typeface="Bree Serif"/>
            </a:endParaRPr>
          </a:p>
          <a:p>
            <a:pPr indent="-317500" lvl="0" marL="457200" marR="0" rtl="0" algn="l">
              <a:lnSpc>
                <a:spcPct val="100000"/>
              </a:lnSpc>
              <a:spcBef>
                <a:spcPts val="0"/>
              </a:spcBef>
              <a:spcAft>
                <a:spcPts val="0"/>
              </a:spcAft>
              <a:buClr>
                <a:srgbClr val="000000"/>
              </a:buClr>
              <a:buSzPts val="1400"/>
              <a:buFont typeface="Bree Serif"/>
              <a:buChar char="●"/>
            </a:pPr>
            <a:r>
              <a:rPr b="0" i="0" lang="en" sz="1400" u="none" cap="none" strike="noStrike">
                <a:solidFill>
                  <a:srgbClr val="000000"/>
                </a:solidFill>
                <a:latin typeface="Bree Serif"/>
                <a:ea typeface="Bree Serif"/>
                <a:cs typeface="Bree Serif"/>
                <a:sym typeface="Bree Serif"/>
              </a:rPr>
              <a:t>Normal adult arterial blood pressure measures  120mmHg systolic/80mmHg diastolic.</a:t>
            </a:r>
            <a:endParaRPr b="0" i="0" sz="1400" u="none" cap="none" strike="noStrike">
              <a:solidFill>
                <a:srgbClr val="000000"/>
              </a:solidFill>
              <a:latin typeface="Bree Serif"/>
              <a:ea typeface="Bree Serif"/>
              <a:cs typeface="Bree Serif"/>
              <a:sym typeface="Bree Serif"/>
            </a:endParaRPr>
          </a:p>
          <a:p>
            <a:pPr indent="-317500" lvl="0" marL="457200" marR="0" rtl="0" algn="l">
              <a:lnSpc>
                <a:spcPct val="100000"/>
              </a:lnSpc>
              <a:spcBef>
                <a:spcPts val="0"/>
              </a:spcBef>
              <a:spcAft>
                <a:spcPts val="0"/>
              </a:spcAft>
              <a:buClr>
                <a:srgbClr val="000000"/>
              </a:buClr>
              <a:buSzPts val="1400"/>
              <a:buFont typeface="Bree Serif"/>
              <a:buChar char="●"/>
            </a:pPr>
            <a:r>
              <a:rPr b="0" i="0" lang="en" sz="1400" u="none" cap="none" strike="noStrike">
                <a:solidFill>
                  <a:srgbClr val="000000"/>
                </a:solidFill>
                <a:latin typeface="Bree Serif"/>
                <a:ea typeface="Bree Serif"/>
                <a:cs typeface="Bree Serif"/>
                <a:sym typeface="Bree Serif"/>
              </a:rPr>
              <a:t>Normal adult Arterial Blood Pressure varies physiologically, with an ideal range of, </a:t>
            </a:r>
            <a:endParaRPr b="0" i="0" sz="1400" u="none" cap="none" strike="noStrike">
              <a:solidFill>
                <a:srgbClr val="000000"/>
              </a:solidFill>
              <a:latin typeface="Bree Serif"/>
              <a:ea typeface="Bree Serif"/>
              <a:cs typeface="Bree Serif"/>
              <a:sym typeface="Bree Serif"/>
            </a:endParaRPr>
          </a:p>
          <a:p>
            <a:pPr indent="-317500" lvl="0" marL="457200" marR="0" rtl="0" algn="l">
              <a:lnSpc>
                <a:spcPct val="100000"/>
              </a:lnSpc>
              <a:spcBef>
                <a:spcPts val="0"/>
              </a:spcBef>
              <a:spcAft>
                <a:spcPts val="0"/>
              </a:spcAft>
              <a:buClr>
                <a:srgbClr val="FF0000"/>
              </a:buClr>
              <a:buSzPts val="1400"/>
              <a:buFont typeface="Bree Serif"/>
              <a:buAutoNum type="arabicPeriod"/>
            </a:pPr>
            <a:r>
              <a:rPr lang="en">
                <a:solidFill>
                  <a:srgbClr val="6D9EEB"/>
                </a:solidFill>
                <a:latin typeface="Bree Serif"/>
                <a:ea typeface="Bree Serif"/>
                <a:cs typeface="Bree Serif"/>
                <a:sym typeface="Bree Serif"/>
              </a:rPr>
              <a:t>80</a:t>
            </a:r>
            <a:r>
              <a:rPr lang="en">
                <a:solidFill>
                  <a:srgbClr val="FF0000"/>
                </a:solidFill>
                <a:latin typeface="Bree Serif"/>
                <a:ea typeface="Bree Serif"/>
                <a:cs typeface="Bree Serif"/>
                <a:sym typeface="Bree Serif"/>
              </a:rPr>
              <a:t> /</a:t>
            </a:r>
            <a:r>
              <a:rPr b="0" i="0" lang="en" sz="1400" u="none" cap="none" strike="noStrike">
                <a:solidFill>
                  <a:srgbClr val="C27BA0"/>
                </a:solidFill>
                <a:latin typeface="Bree Serif"/>
                <a:ea typeface="Bree Serif"/>
                <a:cs typeface="Bree Serif"/>
                <a:sym typeface="Bree Serif"/>
              </a:rPr>
              <a:t>90</a:t>
            </a:r>
            <a:r>
              <a:rPr b="0" i="0" lang="en" sz="1400" u="none" cap="none" strike="noStrike">
                <a:solidFill>
                  <a:srgbClr val="FF0000"/>
                </a:solidFill>
                <a:latin typeface="Bree Serif"/>
                <a:ea typeface="Bree Serif"/>
                <a:cs typeface="Bree Serif"/>
                <a:sym typeface="Bree Serif"/>
              </a:rPr>
              <a:t> –120 mmHg systolic.</a:t>
            </a:r>
            <a:endParaRPr b="0" i="0" sz="1400" u="none" cap="none" strike="noStrike">
              <a:solidFill>
                <a:srgbClr val="FF0000"/>
              </a:solidFill>
              <a:latin typeface="Bree Serif"/>
              <a:ea typeface="Bree Serif"/>
              <a:cs typeface="Bree Serif"/>
              <a:sym typeface="Bree Serif"/>
            </a:endParaRPr>
          </a:p>
          <a:p>
            <a:pPr indent="-317500" lvl="0" marL="457200" marR="0" rtl="0" algn="l">
              <a:lnSpc>
                <a:spcPct val="100000"/>
              </a:lnSpc>
              <a:spcBef>
                <a:spcPts val="0"/>
              </a:spcBef>
              <a:spcAft>
                <a:spcPts val="0"/>
              </a:spcAft>
              <a:buClr>
                <a:srgbClr val="FF0000"/>
              </a:buClr>
              <a:buSzPts val="1400"/>
              <a:buFont typeface="Bree Serif"/>
              <a:buAutoNum type="arabicPeriod"/>
            </a:pPr>
            <a:r>
              <a:rPr b="0" i="0" lang="en" sz="1400" u="none" cap="none" strike="noStrike">
                <a:solidFill>
                  <a:srgbClr val="FF0000"/>
                </a:solidFill>
                <a:latin typeface="Bree Serif"/>
                <a:ea typeface="Bree Serif"/>
                <a:cs typeface="Bree Serif"/>
                <a:sym typeface="Bree Serif"/>
              </a:rPr>
              <a:t>60 – 80 mmHg diastolic.</a:t>
            </a:r>
            <a:endParaRPr b="0" i="0" sz="1400" u="none" cap="none" strike="noStrike">
              <a:solidFill>
                <a:srgbClr val="FF0000"/>
              </a:solidFill>
              <a:latin typeface="Bree Serif"/>
              <a:ea typeface="Bree Serif"/>
              <a:cs typeface="Bree Serif"/>
              <a:sym typeface="Bree Serif"/>
            </a:endParaRPr>
          </a:p>
          <a:p>
            <a:pPr indent="-317500" lvl="0" marL="457200" marR="0" rtl="0" algn="l">
              <a:lnSpc>
                <a:spcPct val="100000"/>
              </a:lnSpc>
              <a:spcBef>
                <a:spcPts val="0"/>
              </a:spcBef>
              <a:spcAft>
                <a:spcPts val="0"/>
              </a:spcAft>
              <a:buClr>
                <a:srgbClr val="C27BA0"/>
              </a:buClr>
              <a:buSzPts val="1400"/>
              <a:buFont typeface="Bree Serif"/>
              <a:buChar char="●"/>
            </a:pPr>
            <a:r>
              <a:rPr b="0" i="0" lang="en" sz="1400" u="none" cap="none" strike="noStrike">
                <a:solidFill>
                  <a:srgbClr val="C27BA0"/>
                </a:solidFill>
                <a:latin typeface="Bree Serif"/>
                <a:ea typeface="Bree Serif"/>
                <a:cs typeface="Bree Serif"/>
                <a:sym typeface="Bree Serif"/>
              </a:rPr>
              <a:t>Both numbers are important to determine the health state of the heart.</a:t>
            </a:r>
            <a:endParaRPr b="0" i="0" sz="1400" u="none" cap="none" strike="noStrike">
              <a:solidFill>
                <a:srgbClr val="C27BA0"/>
              </a:solidFill>
              <a:latin typeface="Bree Serif"/>
              <a:ea typeface="Bree Serif"/>
              <a:cs typeface="Bree Serif"/>
              <a:sym typeface="Bree Serif"/>
            </a:endParaRPr>
          </a:p>
          <a:p>
            <a:pPr indent="-317500" lvl="0" marL="457200" marR="0" rtl="0" algn="l">
              <a:lnSpc>
                <a:spcPct val="100000"/>
              </a:lnSpc>
              <a:spcBef>
                <a:spcPts val="0"/>
              </a:spcBef>
              <a:spcAft>
                <a:spcPts val="0"/>
              </a:spcAft>
              <a:buClr>
                <a:srgbClr val="C27BA0"/>
              </a:buClr>
              <a:buSzPts val="1400"/>
              <a:buFont typeface="Bree Serif"/>
              <a:buChar char="●"/>
            </a:pPr>
            <a:r>
              <a:rPr b="0" i="0" lang="en" sz="1400" u="none" cap="none" strike="noStrike">
                <a:solidFill>
                  <a:srgbClr val="C27BA0"/>
                </a:solidFill>
                <a:latin typeface="Bree Serif"/>
                <a:ea typeface="Bree Serif"/>
                <a:cs typeface="Bree Serif"/>
                <a:sym typeface="Bree Serif"/>
              </a:rPr>
              <a:t>Higher numbers indicate that the heart is working too hard to pump blood to the rest of the body.</a:t>
            </a:r>
            <a:endParaRPr b="0" i="0" sz="1400" u="none" cap="none" strike="noStrike">
              <a:solidFill>
                <a:srgbClr val="C27BA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0" name="Google Shape;420;p33"/>
          <p:cNvSpPr txBox="1"/>
          <p:nvPr/>
        </p:nvSpPr>
        <p:spPr>
          <a:xfrm>
            <a:off x="2063550" y="299175"/>
            <a:ext cx="50169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990"/>
              <a:buFont typeface="Arial"/>
              <a:buNone/>
            </a:pPr>
            <a:r>
              <a:rPr b="1" lang="en" sz="2500">
                <a:solidFill>
                  <a:srgbClr val="D05C5C"/>
                </a:solidFill>
                <a:latin typeface="Bree Serif"/>
                <a:ea typeface="Bree Serif"/>
                <a:cs typeface="Bree Serif"/>
                <a:sym typeface="Bree Serif"/>
              </a:rPr>
              <a:t>Arterial Blood Pressure Measures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34"/>
          <p:cNvSpPr txBox="1"/>
          <p:nvPr>
            <p:ph type="title"/>
          </p:nvPr>
        </p:nvSpPr>
        <p:spPr>
          <a:xfrm>
            <a:off x="2088000" y="83775"/>
            <a:ext cx="49680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1"/>
              </a:buClr>
              <a:buSzPct val="39600"/>
              <a:buFont typeface="Arial"/>
              <a:buNone/>
            </a:pPr>
            <a:r>
              <a:rPr b="1" lang="en" sz="2500">
                <a:solidFill>
                  <a:srgbClr val="D05C5C"/>
                </a:solidFill>
                <a:latin typeface="Bree Serif"/>
                <a:ea typeface="Bree Serif"/>
                <a:cs typeface="Bree Serif"/>
                <a:sym typeface="Bree Serif"/>
              </a:rPr>
              <a:t>Arterial Blood Pressure Measures</a:t>
            </a:r>
            <a:endParaRPr/>
          </a:p>
        </p:txBody>
      </p:sp>
      <p:sp>
        <p:nvSpPr>
          <p:cNvPr id="426" name="Google Shape;426;p34"/>
          <p:cNvSpPr txBox="1"/>
          <p:nvPr/>
        </p:nvSpPr>
        <p:spPr>
          <a:xfrm>
            <a:off x="8051400" y="93075"/>
            <a:ext cx="1092600" cy="554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6FA8DC"/>
                </a:solidFill>
                <a:latin typeface="Bree Serif"/>
                <a:ea typeface="Bree Serif"/>
                <a:cs typeface="Bree Serif"/>
                <a:sym typeface="Bree Serif"/>
              </a:rPr>
              <a:t>only in male  slide </a:t>
            </a:r>
            <a:endParaRPr b="0" i="0" sz="1400" u="none" cap="none" strike="noStrike">
              <a:solidFill>
                <a:srgbClr val="000000"/>
              </a:solidFill>
              <a:latin typeface="Arial"/>
              <a:ea typeface="Arial"/>
              <a:cs typeface="Arial"/>
              <a:sym typeface="Arial"/>
            </a:endParaRPr>
          </a:p>
        </p:txBody>
      </p:sp>
      <p:pic>
        <p:nvPicPr>
          <p:cNvPr id="427" name="Google Shape;427;p34"/>
          <p:cNvPicPr preferRelativeResize="0"/>
          <p:nvPr/>
        </p:nvPicPr>
        <p:blipFill rotWithShape="1">
          <a:blip r:embed="rId3">
            <a:alphaModFix/>
          </a:blip>
          <a:srcRect b="0" l="0" r="0" t="0"/>
          <a:stretch/>
        </p:blipFill>
        <p:spPr>
          <a:xfrm>
            <a:off x="2897250" y="1186950"/>
            <a:ext cx="3803702" cy="2214874"/>
          </a:xfrm>
          <a:prstGeom prst="rect">
            <a:avLst/>
          </a:prstGeom>
          <a:noFill/>
          <a:ln>
            <a:noFill/>
          </a:ln>
        </p:spPr>
      </p:pic>
      <p:pic>
        <p:nvPicPr>
          <p:cNvPr id="428" name="Google Shape;428;p34"/>
          <p:cNvPicPr preferRelativeResize="0"/>
          <p:nvPr/>
        </p:nvPicPr>
        <p:blipFill rotWithShape="1">
          <a:blip r:embed="rId4">
            <a:alphaModFix/>
          </a:blip>
          <a:srcRect b="0" l="0" r="0" t="0"/>
          <a:stretch/>
        </p:blipFill>
        <p:spPr>
          <a:xfrm>
            <a:off x="204325" y="1150950"/>
            <a:ext cx="2435170" cy="2142875"/>
          </a:xfrm>
          <a:prstGeom prst="rect">
            <a:avLst/>
          </a:prstGeom>
          <a:noFill/>
          <a:ln>
            <a:noFill/>
          </a:ln>
        </p:spPr>
      </p:pic>
      <p:pic>
        <p:nvPicPr>
          <p:cNvPr id="429" name="Google Shape;429;p34"/>
          <p:cNvPicPr preferRelativeResize="0"/>
          <p:nvPr/>
        </p:nvPicPr>
        <p:blipFill rotWithShape="1">
          <a:blip r:embed="rId5">
            <a:alphaModFix/>
          </a:blip>
          <a:srcRect b="0" l="0" r="0" t="0"/>
          <a:stretch/>
        </p:blipFill>
        <p:spPr>
          <a:xfrm>
            <a:off x="6770376" y="1150950"/>
            <a:ext cx="2212974" cy="2214875"/>
          </a:xfrm>
          <a:prstGeom prst="rect">
            <a:avLst/>
          </a:prstGeom>
          <a:noFill/>
          <a:ln>
            <a:noFill/>
          </a:ln>
        </p:spPr>
      </p:pic>
      <p:sp>
        <p:nvSpPr>
          <p:cNvPr id="430" name="Google Shape;430;p34"/>
          <p:cNvSpPr/>
          <p:nvPr/>
        </p:nvSpPr>
        <p:spPr>
          <a:xfrm>
            <a:off x="204325" y="1090025"/>
            <a:ext cx="2623500" cy="3985200"/>
          </a:xfrm>
          <a:prstGeom prst="rect">
            <a:avLst/>
          </a:prstGeom>
          <a:noFill/>
          <a:ln cap="flat" cmpd="sng" w="9525">
            <a:solidFill>
              <a:srgbClr val="6FA8DC"/>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Bree Serif"/>
              <a:ea typeface="Bree Serif"/>
              <a:cs typeface="Bree Serif"/>
              <a:sym typeface="Bree Serif"/>
            </a:endParaRPr>
          </a:p>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rgbClr val="000000"/>
                </a:solidFill>
                <a:latin typeface="Bree Serif"/>
                <a:ea typeface="Bree Serif"/>
                <a:cs typeface="Bree Serif"/>
                <a:sym typeface="Bree Serif"/>
              </a:rPr>
              <a:t>   Arterial BP in different parts of        circulatory system </a:t>
            </a:r>
            <a:endParaRPr b="1" i="0" sz="1200" u="none" cap="none" strike="noStrike">
              <a:solidFill>
                <a:srgbClr val="000000"/>
              </a:solidFill>
              <a:latin typeface="Bree Serif"/>
              <a:ea typeface="Bree Serif"/>
              <a:cs typeface="Bree Serif"/>
              <a:sym typeface="Bree Serif"/>
            </a:endParaRPr>
          </a:p>
          <a:p>
            <a:pPr indent="-304800" lvl="0" marL="457200" marR="0" rtl="0" algn="l">
              <a:lnSpc>
                <a:spcPct val="100000"/>
              </a:lnSpc>
              <a:spcBef>
                <a:spcPts val="0"/>
              </a:spcBef>
              <a:spcAft>
                <a:spcPts val="0"/>
              </a:spcAft>
              <a:buClr>
                <a:srgbClr val="000000"/>
              </a:buClr>
              <a:buSzPts val="1200"/>
              <a:buFont typeface="Bree Serif"/>
              <a:buChar char="-"/>
            </a:pPr>
            <a:r>
              <a:rPr b="0" i="0" lang="en" sz="1200" u="none" cap="none" strike="noStrike">
                <a:solidFill>
                  <a:srgbClr val="000000"/>
                </a:solidFill>
                <a:latin typeface="Bree Serif"/>
                <a:ea typeface="Bree Serif"/>
                <a:cs typeface="Bree Serif"/>
                <a:sym typeface="Bree Serif"/>
              </a:rPr>
              <a:t> highest at the heart.</a:t>
            </a:r>
            <a:endParaRPr b="0" i="0" sz="1200" u="none" cap="none" strike="noStrike">
              <a:solidFill>
                <a:srgbClr val="000000"/>
              </a:solidFill>
              <a:latin typeface="Bree Serif"/>
              <a:ea typeface="Bree Serif"/>
              <a:cs typeface="Bree Serif"/>
              <a:sym typeface="Bree Serif"/>
            </a:endParaRPr>
          </a:p>
          <a:p>
            <a:pPr indent="-304800" lvl="0" marL="457200" marR="0" rtl="0" algn="l">
              <a:lnSpc>
                <a:spcPct val="100000"/>
              </a:lnSpc>
              <a:spcBef>
                <a:spcPts val="0"/>
              </a:spcBef>
              <a:spcAft>
                <a:spcPts val="0"/>
              </a:spcAft>
              <a:buClr>
                <a:srgbClr val="000000"/>
              </a:buClr>
              <a:buSzPts val="1200"/>
              <a:buFont typeface="Bree Serif"/>
              <a:buChar char="-"/>
            </a:pPr>
            <a:r>
              <a:rPr b="0" i="0" lang="en" sz="1200" u="none" cap="none" strike="noStrike">
                <a:solidFill>
                  <a:srgbClr val="000000"/>
                </a:solidFill>
                <a:latin typeface="Bree Serif"/>
                <a:ea typeface="Bree Serif"/>
                <a:cs typeface="Bree Serif"/>
                <a:sym typeface="Bree Serif"/>
              </a:rPr>
              <a:t>Over distance </a:t>
            </a:r>
            <a:endParaRPr b="0" i="0" sz="1200" u="none" cap="none" strike="noStrike">
              <a:solidFill>
                <a:srgbClr val="000000"/>
              </a:solidFill>
              <a:latin typeface="Bree Serif"/>
              <a:ea typeface="Bree Serif"/>
              <a:cs typeface="Bree Serif"/>
              <a:sym typeface="Bree Serif"/>
            </a:endParaRPr>
          </a:p>
          <a:p>
            <a:pPr indent="-304800" lvl="0" marL="457200" marR="0" rtl="0" algn="l">
              <a:lnSpc>
                <a:spcPct val="100000"/>
              </a:lnSpc>
              <a:spcBef>
                <a:spcPts val="0"/>
              </a:spcBef>
              <a:spcAft>
                <a:spcPts val="0"/>
              </a:spcAft>
              <a:buClr>
                <a:srgbClr val="000000"/>
              </a:buClr>
              <a:buSzPts val="1200"/>
              <a:buFont typeface="Bree Serif"/>
              <a:buChar char="-"/>
            </a:pPr>
            <a:r>
              <a:rPr b="0" i="0" lang="en" sz="1200" u="none" cap="none" strike="noStrike">
                <a:solidFill>
                  <a:srgbClr val="000000"/>
                </a:solidFill>
                <a:latin typeface="Bree Serif"/>
                <a:ea typeface="Bree Serif"/>
                <a:cs typeface="Bree Serif"/>
                <a:sym typeface="Bree Serif"/>
              </a:rPr>
              <a:t>90% from aorta to vana cava </a:t>
            </a:r>
            <a:endParaRPr b="0" i="0" sz="1200" u="none" cap="none" strike="noStrike">
              <a:solidFill>
                <a:srgbClr val="000000"/>
              </a:solidFill>
              <a:latin typeface="Bree Serif"/>
              <a:ea typeface="Bree Serif"/>
              <a:cs typeface="Bree Serif"/>
              <a:sym typeface="Bree Serif"/>
            </a:endParaRPr>
          </a:p>
          <a:p>
            <a:pPr indent="-304800" lvl="0" marL="457200" marR="0" rtl="0" algn="l">
              <a:lnSpc>
                <a:spcPct val="100000"/>
              </a:lnSpc>
              <a:spcBef>
                <a:spcPts val="0"/>
              </a:spcBef>
              <a:spcAft>
                <a:spcPts val="0"/>
              </a:spcAft>
              <a:buClr>
                <a:srgbClr val="000000"/>
              </a:buClr>
              <a:buSzPts val="1200"/>
              <a:buFont typeface="Bree Serif"/>
              <a:buChar char="-"/>
            </a:pPr>
            <a:r>
              <a:rPr b="0" i="0" lang="en" sz="1200" u="none" cap="none" strike="noStrike">
                <a:solidFill>
                  <a:srgbClr val="000000"/>
                </a:solidFill>
                <a:latin typeface="Bree Serif"/>
                <a:ea typeface="Bree Serif"/>
                <a:cs typeface="Bree Serif"/>
                <a:sym typeface="Bree Serif"/>
              </a:rPr>
              <a:t>Greatest pressure drop occurs in arterioles </a:t>
            </a:r>
            <a:endParaRPr b="0" i="0" sz="1200" u="none" cap="none" strike="noStrike">
              <a:solidFill>
                <a:srgbClr val="000000"/>
              </a:solidFill>
              <a:latin typeface="Bree Serif"/>
              <a:ea typeface="Bree Serif"/>
              <a:cs typeface="Bree Serif"/>
              <a:sym typeface="Bree Serif"/>
            </a:endParaRPr>
          </a:p>
          <a:p>
            <a:pPr indent="-304800" lvl="0" marL="457200" marR="0" rtl="0" algn="l">
              <a:lnSpc>
                <a:spcPct val="100000"/>
              </a:lnSpc>
              <a:spcBef>
                <a:spcPts val="0"/>
              </a:spcBef>
              <a:spcAft>
                <a:spcPts val="0"/>
              </a:spcAft>
              <a:buClr>
                <a:srgbClr val="000000"/>
              </a:buClr>
              <a:buSzPts val="1200"/>
              <a:buFont typeface="Bree Serif"/>
              <a:buChar char="-"/>
            </a:pPr>
            <a:r>
              <a:rPr b="0" i="0" lang="en" sz="1200" u="none" cap="none" strike="noStrike">
                <a:solidFill>
                  <a:srgbClr val="000000"/>
                </a:solidFill>
                <a:latin typeface="Bree Serif"/>
                <a:ea typeface="Bree Serif"/>
                <a:cs typeface="Bree Serif"/>
                <a:sym typeface="Bree Serif"/>
              </a:rPr>
              <a:t>No great fluctuation in capillaries &amp; veins </a:t>
            </a:r>
            <a:endParaRPr b="0" i="0" sz="1200" u="none" cap="none" strike="noStrike">
              <a:solidFill>
                <a:srgbClr val="000000"/>
              </a:solidFill>
              <a:latin typeface="Bree Serif"/>
              <a:ea typeface="Bree Serif"/>
              <a:cs typeface="Bree Serif"/>
              <a:sym typeface="Bree Serif"/>
            </a:endParaRPr>
          </a:p>
        </p:txBody>
      </p:sp>
      <p:sp>
        <p:nvSpPr>
          <p:cNvPr id="431" name="Google Shape;431;p34"/>
          <p:cNvSpPr/>
          <p:nvPr/>
        </p:nvSpPr>
        <p:spPr>
          <a:xfrm rot="5400000">
            <a:off x="4456450" y="-437125"/>
            <a:ext cx="3088500" cy="6142800"/>
          </a:xfrm>
          <a:prstGeom prst="rect">
            <a:avLst/>
          </a:prstGeom>
          <a:noFill/>
          <a:ln cap="flat" cmpd="sng" w="9525">
            <a:solidFill>
              <a:srgbClr val="6FA8DC"/>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32" name="Google Shape;432;p34"/>
          <p:cNvCxnSpPr/>
          <p:nvPr/>
        </p:nvCxnSpPr>
        <p:spPr>
          <a:xfrm>
            <a:off x="692625" y="3905900"/>
            <a:ext cx="0" cy="227100"/>
          </a:xfrm>
          <a:prstGeom prst="straightConnector1">
            <a:avLst/>
          </a:prstGeom>
          <a:noFill/>
          <a:ln cap="flat" cmpd="sng" w="9525">
            <a:solidFill>
              <a:schemeClr val="dk2"/>
            </a:solidFill>
            <a:prstDash val="solid"/>
            <a:round/>
            <a:headEnd len="sm" w="sm" type="none"/>
            <a:tailEnd len="med" w="med" type="triangle"/>
          </a:ln>
        </p:spPr>
      </p:cxnSp>
      <p:cxnSp>
        <p:nvCxnSpPr>
          <p:cNvPr id="433" name="Google Shape;433;p34"/>
          <p:cNvCxnSpPr/>
          <p:nvPr/>
        </p:nvCxnSpPr>
        <p:spPr>
          <a:xfrm>
            <a:off x="692625" y="4133000"/>
            <a:ext cx="0" cy="227100"/>
          </a:xfrm>
          <a:prstGeom prst="straightConnector1">
            <a:avLst/>
          </a:prstGeom>
          <a:noFill/>
          <a:ln cap="flat" cmpd="sng" w="9525">
            <a:solidFill>
              <a:schemeClr val="dk2"/>
            </a:solidFill>
            <a:prstDash val="solid"/>
            <a:round/>
            <a:headEnd len="sm" w="sm" type="none"/>
            <a:tailEnd len="med" w="med" type="triangle"/>
          </a:ln>
        </p:spPr>
      </p:cxnSp>
      <p:sp>
        <p:nvSpPr>
          <p:cNvPr id="434" name="Google Shape;434;p34"/>
          <p:cNvSpPr txBox="1"/>
          <p:nvPr/>
        </p:nvSpPr>
        <p:spPr>
          <a:xfrm>
            <a:off x="4842900" y="3612675"/>
            <a:ext cx="2213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Bree Serif"/>
                <a:ea typeface="Bree Serif"/>
                <a:cs typeface="Bree Serif"/>
                <a:sym typeface="Bree Serif"/>
              </a:rPr>
              <a:t>Arterial blood pressure </a:t>
            </a:r>
            <a:endParaRPr b="1" i="0" sz="1400" u="none" cap="none" strike="noStrike">
              <a:solidFill>
                <a:srgbClr val="000000"/>
              </a:solidFill>
              <a:latin typeface="Bree Serif"/>
              <a:ea typeface="Bree Serif"/>
              <a:cs typeface="Bree Serif"/>
              <a:sym typeface="Bree Serif"/>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