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y="5143500" cx="9144000"/>
  <p:notesSz cx="6858000" cy="9144000"/>
  <p:embeddedFontLst>
    <p:embeddedFont>
      <p:font typeface="Roboto"/>
      <p:regular r:id="rId45"/>
      <p:bold r:id="rId46"/>
      <p:italic r:id="rId47"/>
      <p:boldItalic r:id="rId48"/>
    </p:embeddedFont>
    <p:embeddedFont>
      <p:font typeface="Bree Serif"/>
      <p:regular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50" roundtripDataSignature="AMtx7mjU/6Ukzy9d02PYNLHyKay6eu+61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A5A56AA-B9F7-448A-A818-2773D46BE954}">
  <a:tblStyle styleId="{AA5A56AA-B9F7-448A-A818-2773D46BE954}"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font" Target="fonts/Roboto-bold.fntdata"/><Relationship Id="rId45"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Roboto-boldItalic.fntdata"/><Relationship Id="rId47" Type="http://schemas.openxmlformats.org/officeDocument/2006/relationships/font" Target="fonts/Roboto-italic.fntdata"/><Relationship Id="rId49" Type="http://schemas.openxmlformats.org/officeDocument/2006/relationships/font" Target="fonts/BreeSerif-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0" Type="http://customschemas.google.com/relationships/presentationmetadata" Target="meta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 name="Google Shape;10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4" name="Google Shape;25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3" name="Google Shape;37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6" name="Google Shape;38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1f41502aea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11f41502aea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11f41502aea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11f41502aea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0" name="Google Shape;51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8" name="Google Shape;51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5" name="Google Shape;52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7" name="Google Shape;537;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4" name="Google Shape;56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1" name="Google Shape;571;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8" name="Google Shape;578;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1" name="Google Shape;59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1" name="Google Shape;621;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1" name="Google Shape;661;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8" name="Google Shape;668;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8" name="Google Shape;67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 name="Google Shape;14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 Id="rId3"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 name="Google Shape;11;p40"/>
          <p:cNvSpPr/>
          <p:nvPr/>
        </p:nvSpPr>
        <p:spPr>
          <a:xfrm rot="5400000">
            <a:off x="2217350" y="2368475"/>
            <a:ext cx="3855000" cy="151200"/>
          </a:xfrm>
          <a:prstGeom prst="rect">
            <a:avLst/>
          </a:prstGeom>
          <a:solidFill>
            <a:srgbClr val="D05C5C">
              <a:alpha val="6980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 name="Google Shape;12;p40"/>
          <p:cNvPicPr preferRelativeResize="0"/>
          <p:nvPr/>
        </p:nvPicPr>
        <p:blipFill rotWithShape="1">
          <a:blip r:embed="rId2">
            <a:alphaModFix/>
          </a:blip>
          <a:srcRect b="0" l="52257" r="0" t="0"/>
          <a:stretch/>
        </p:blipFill>
        <p:spPr>
          <a:xfrm>
            <a:off x="2314729" y="733925"/>
            <a:ext cx="1704874" cy="3420301"/>
          </a:xfrm>
          <a:prstGeom prst="rect">
            <a:avLst/>
          </a:prstGeom>
          <a:noFill/>
          <a:ln>
            <a:noFill/>
          </a:ln>
        </p:spPr>
      </p:pic>
      <p:pic>
        <p:nvPicPr>
          <p:cNvPr id="13" name="Google Shape;13;p40"/>
          <p:cNvPicPr preferRelativeResize="0"/>
          <p:nvPr/>
        </p:nvPicPr>
        <p:blipFill rotWithShape="1">
          <a:blip r:embed="rId3">
            <a:alphaModFix/>
          </a:blip>
          <a:srcRect b="0" l="0" r="43867" t="0"/>
          <a:stretch/>
        </p:blipFill>
        <p:spPr>
          <a:xfrm>
            <a:off x="1337825" y="846676"/>
            <a:ext cx="976901" cy="2462648"/>
          </a:xfrm>
          <a:prstGeom prst="rect">
            <a:avLst/>
          </a:prstGeom>
          <a:noFill/>
          <a:ln>
            <a:noFill/>
          </a:ln>
        </p:spPr>
      </p:pic>
      <p:pic>
        <p:nvPicPr>
          <p:cNvPr id="14" name="Google Shape;14;p40"/>
          <p:cNvPicPr preferRelativeResize="0"/>
          <p:nvPr/>
        </p:nvPicPr>
        <p:blipFill rotWithShape="1">
          <a:blip r:embed="rId4">
            <a:alphaModFix/>
          </a:blip>
          <a:srcRect b="0" l="0" r="0" t="0"/>
          <a:stretch/>
        </p:blipFill>
        <p:spPr>
          <a:xfrm>
            <a:off x="8057625" y="94025"/>
            <a:ext cx="976900" cy="976900"/>
          </a:xfrm>
          <a:prstGeom prst="rect">
            <a:avLst/>
          </a:prstGeom>
          <a:noFill/>
          <a:ln>
            <a:noFill/>
          </a:ln>
        </p:spPr>
      </p:pic>
      <p:pic>
        <p:nvPicPr>
          <p:cNvPr id="15" name="Google Shape;15;p40"/>
          <p:cNvPicPr preferRelativeResize="0"/>
          <p:nvPr/>
        </p:nvPicPr>
        <p:blipFill rotWithShape="1">
          <a:blip r:embed="rId5">
            <a:alphaModFix/>
          </a:blip>
          <a:srcRect b="0" l="0" r="0" t="0"/>
          <a:stretch/>
        </p:blipFill>
        <p:spPr>
          <a:xfrm>
            <a:off x="6550851" y="-264951"/>
            <a:ext cx="1600800" cy="16008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5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9" name="Google Shape;49;p5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0" name="Google Shape;50;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 name="Shape 51"/>
        <p:cNvGrpSpPr/>
        <p:nvPr/>
      </p:nvGrpSpPr>
      <p:grpSpPr>
        <a:xfrm>
          <a:off x="0" y="0"/>
          <a:ext cx="0" cy="0"/>
          <a:chOff x="0" y="0"/>
          <a:chExt cx="0" cy="0"/>
        </a:xfrm>
      </p:grpSpPr>
      <p:sp>
        <p:nvSpPr>
          <p:cNvPr id="52" name="Google Shape;52;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 name="Shape 57"/>
        <p:cNvGrpSpPr/>
        <p:nvPr/>
      </p:nvGrpSpPr>
      <p:grpSpPr>
        <a:xfrm>
          <a:off x="0" y="0"/>
          <a:ext cx="0" cy="0"/>
          <a:chOff x="0" y="0"/>
          <a:chExt cx="0" cy="0"/>
        </a:xfrm>
      </p:grpSpPr>
      <p:sp>
        <p:nvSpPr>
          <p:cNvPr id="58" name="Google Shape;58;p4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9" name="Google Shape;59;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2" name="Google Shape;62;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3" name="Google Shape;63;p43"/>
          <p:cNvSpPr/>
          <p:nvPr/>
        </p:nvSpPr>
        <p:spPr>
          <a:xfrm rot="6556165">
            <a:off x="8461830" y="-4159352"/>
            <a:ext cx="3159240" cy="7953259"/>
          </a:xfrm>
          <a:custGeom>
            <a:rect b="b" l="l" r="r" t="t"/>
            <a:pathLst>
              <a:path extrusionOk="0" h="101348" w="52669">
                <a:moveTo>
                  <a:pt x="0" y="1"/>
                </a:moveTo>
                <a:lnTo>
                  <a:pt x="0" y="101348"/>
                </a:lnTo>
                <a:lnTo>
                  <a:pt x="4232" y="101348"/>
                </a:lnTo>
                <a:cubicBezTo>
                  <a:pt x="5157" y="99969"/>
                  <a:pt x="6162" y="98640"/>
                  <a:pt x="7265" y="97375"/>
                </a:cubicBezTo>
                <a:cubicBezTo>
                  <a:pt x="17902" y="85294"/>
                  <a:pt x="34296" y="83673"/>
                  <a:pt x="45225" y="72014"/>
                </a:cubicBezTo>
                <a:cubicBezTo>
                  <a:pt x="47820" y="69225"/>
                  <a:pt x="50106" y="65803"/>
                  <a:pt x="51030" y="61717"/>
                </a:cubicBezTo>
                <a:cubicBezTo>
                  <a:pt x="52668" y="54371"/>
                  <a:pt x="49620" y="46702"/>
                  <a:pt x="45971" y="40540"/>
                </a:cubicBezTo>
                <a:cubicBezTo>
                  <a:pt x="42323" y="34378"/>
                  <a:pt x="37912" y="28573"/>
                  <a:pt x="36242" y="21227"/>
                </a:cubicBezTo>
                <a:cubicBezTo>
                  <a:pt x="34604" y="13979"/>
                  <a:pt x="36080" y="5806"/>
                  <a:pt x="39955" y="1"/>
                </a:cubicBezTo>
                <a:close/>
              </a:path>
            </a:pathLst>
          </a:custGeom>
          <a:noFill/>
          <a:ln cap="flat" cmpd="sng" w="38100">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64" name="Shape 64"/>
        <p:cNvGrpSpPr/>
        <p:nvPr/>
      </p:nvGrpSpPr>
      <p:grpSpPr>
        <a:xfrm>
          <a:off x="0" y="0"/>
          <a:ext cx="0" cy="0"/>
          <a:chOff x="0" y="0"/>
          <a:chExt cx="0" cy="0"/>
        </a:xfrm>
      </p:grpSpPr>
      <p:sp>
        <p:nvSpPr>
          <p:cNvPr id="65" name="Google Shape;65;p44"/>
          <p:cNvSpPr/>
          <p:nvPr/>
        </p:nvSpPr>
        <p:spPr>
          <a:xfrm>
            <a:off x="0" y="0"/>
            <a:ext cx="5537400" cy="5143500"/>
          </a:xfrm>
          <a:prstGeom prst="rect">
            <a:avLst/>
          </a:prstGeom>
          <a:solidFill>
            <a:srgbClr val="D05C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6" name="Shape 66"/>
        <p:cNvGrpSpPr/>
        <p:nvPr/>
      </p:nvGrpSpPr>
      <p:grpSpPr>
        <a:xfrm>
          <a:off x="0" y="0"/>
          <a:ext cx="0" cy="0"/>
          <a:chOff x="0" y="0"/>
          <a:chExt cx="0" cy="0"/>
        </a:xfrm>
      </p:grpSpPr>
      <p:sp>
        <p:nvSpPr>
          <p:cNvPr id="67" name="Google Shape;67;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8" name="Google Shape;68;p55"/>
          <p:cNvSpPr/>
          <p:nvPr/>
        </p:nvSpPr>
        <p:spPr>
          <a:xfrm rot="3703944">
            <a:off x="-754499" y="-2931194"/>
            <a:ext cx="3159260" cy="7953255"/>
          </a:xfrm>
          <a:custGeom>
            <a:rect b="b" l="l" r="r" t="t"/>
            <a:pathLst>
              <a:path extrusionOk="0" h="101348" w="52669">
                <a:moveTo>
                  <a:pt x="0" y="1"/>
                </a:moveTo>
                <a:lnTo>
                  <a:pt x="0" y="101348"/>
                </a:lnTo>
                <a:lnTo>
                  <a:pt x="4232" y="101348"/>
                </a:lnTo>
                <a:cubicBezTo>
                  <a:pt x="5157" y="99969"/>
                  <a:pt x="6162" y="98640"/>
                  <a:pt x="7265" y="97375"/>
                </a:cubicBezTo>
                <a:cubicBezTo>
                  <a:pt x="17902" y="85294"/>
                  <a:pt x="34296" y="83673"/>
                  <a:pt x="45225" y="72014"/>
                </a:cubicBezTo>
                <a:cubicBezTo>
                  <a:pt x="47820" y="69225"/>
                  <a:pt x="50106" y="65803"/>
                  <a:pt x="51030" y="61717"/>
                </a:cubicBezTo>
                <a:cubicBezTo>
                  <a:pt x="52668" y="54371"/>
                  <a:pt x="49620" y="46702"/>
                  <a:pt x="45971" y="40540"/>
                </a:cubicBezTo>
                <a:cubicBezTo>
                  <a:pt x="42323" y="34378"/>
                  <a:pt x="37912" y="28573"/>
                  <a:pt x="36242" y="21227"/>
                </a:cubicBezTo>
                <a:cubicBezTo>
                  <a:pt x="34604" y="13979"/>
                  <a:pt x="36080" y="5806"/>
                  <a:pt x="39955" y="1"/>
                </a:cubicBezTo>
                <a:close/>
              </a:path>
            </a:pathLst>
          </a:custGeom>
          <a:solidFill>
            <a:srgbClr val="F3F3F3"/>
          </a:solidFill>
          <a:ln cap="flat" cmpd="sng" w="38100">
            <a:solidFill>
              <a:srgbClr val="08444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55"/>
          <p:cNvSpPr/>
          <p:nvPr/>
        </p:nvSpPr>
        <p:spPr>
          <a:xfrm rot="2195149">
            <a:off x="-655632" y="-470802"/>
            <a:ext cx="1519779" cy="1326195"/>
          </a:xfrm>
          <a:custGeom>
            <a:rect b="b" l="l" r="r" t="t"/>
            <a:pathLst>
              <a:path extrusionOk="0" h="53146" w="57522">
                <a:moveTo>
                  <a:pt x="38824" y="0"/>
                </a:moveTo>
                <a:cubicBezTo>
                  <a:pt x="36106" y="0"/>
                  <a:pt x="34222" y="1704"/>
                  <a:pt x="30325" y="3209"/>
                </a:cubicBezTo>
                <a:cubicBezTo>
                  <a:pt x="28876" y="3933"/>
                  <a:pt x="27395" y="4167"/>
                  <a:pt x="25907" y="4167"/>
                </a:cubicBezTo>
                <a:cubicBezTo>
                  <a:pt x="23199" y="4167"/>
                  <a:pt x="20471" y="3393"/>
                  <a:pt x="17884" y="3393"/>
                </a:cubicBezTo>
                <a:cubicBezTo>
                  <a:pt x="16641" y="3393"/>
                  <a:pt x="15430" y="3571"/>
                  <a:pt x="14270" y="4101"/>
                </a:cubicBezTo>
                <a:cubicBezTo>
                  <a:pt x="0" y="10344"/>
                  <a:pt x="24973" y="34425"/>
                  <a:pt x="8467" y="44676"/>
                </a:cubicBezTo>
                <a:lnTo>
                  <a:pt x="8919" y="45128"/>
                </a:lnTo>
                <a:cubicBezTo>
                  <a:pt x="8467" y="50920"/>
                  <a:pt x="14710" y="51812"/>
                  <a:pt x="19170" y="52704"/>
                </a:cubicBezTo>
                <a:cubicBezTo>
                  <a:pt x="21169" y="52998"/>
                  <a:pt x="23137" y="53146"/>
                  <a:pt x="25060" y="53146"/>
                </a:cubicBezTo>
                <a:cubicBezTo>
                  <a:pt x="37720" y="53146"/>
                  <a:pt x="48416" y="46755"/>
                  <a:pt x="53062" y="33974"/>
                </a:cubicBezTo>
                <a:cubicBezTo>
                  <a:pt x="57522" y="22831"/>
                  <a:pt x="55738" y="7668"/>
                  <a:pt x="43703" y="1425"/>
                </a:cubicBezTo>
                <a:cubicBezTo>
                  <a:pt x="41662" y="402"/>
                  <a:pt x="40144" y="0"/>
                  <a:pt x="38824" y="0"/>
                </a:cubicBezTo>
                <a:close/>
              </a:path>
            </a:pathLst>
          </a:custGeom>
          <a:solidFill>
            <a:srgbClr val="F3F3F3"/>
          </a:solidFill>
          <a:ln cap="flat" cmpd="sng" w="38100">
            <a:solidFill>
              <a:srgbClr val="08444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34F5C"/>
              </a:solidFill>
              <a:latin typeface="Arial"/>
              <a:ea typeface="Arial"/>
              <a:cs typeface="Arial"/>
              <a:sym typeface="Arial"/>
            </a:endParaRPr>
          </a:p>
        </p:txBody>
      </p:sp>
      <p:pic>
        <p:nvPicPr>
          <p:cNvPr id="70" name="Google Shape;70;p55"/>
          <p:cNvPicPr preferRelativeResize="0"/>
          <p:nvPr/>
        </p:nvPicPr>
        <p:blipFill rotWithShape="1">
          <a:blip r:embed="rId2">
            <a:alphaModFix/>
          </a:blip>
          <a:srcRect b="0" l="49320" r="0" t="0"/>
          <a:stretch/>
        </p:blipFill>
        <p:spPr>
          <a:xfrm>
            <a:off x="7885450" y="2779750"/>
            <a:ext cx="1149076" cy="2267300"/>
          </a:xfrm>
          <a:prstGeom prst="rect">
            <a:avLst/>
          </a:prstGeom>
          <a:noFill/>
          <a:ln>
            <a:noFill/>
          </a:ln>
        </p:spPr>
      </p:pic>
      <p:pic>
        <p:nvPicPr>
          <p:cNvPr id="71" name="Google Shape;71;p55"/>
          <p:cNvPicPr preferRelativeResize="0"/>
          <p:nvPr/>
        </p:nvPicPr>
        <p:blipFill rotWithShape="1">
          <a:blip r:embed="rId3">
            <a:alphaModFix/>
          </a:blip>
          <a:srcRect b="0" l="0" r="43146" t="0"/>
          <a:stretch/>
        </p:blipFill>
        <p:spPr>
          <a:xfrm>
            <a:off x="6604375" y="2377550"/>
            <a:ext cx="1281075" cy="327705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2" name="Shape 72"/>
        <p:cNvGrpSpPr/>
        <p:nvPr/>
      </p:nvGrpSpPr>
      <p:grpSpPr>
        <a:xfrm>
          <a:off x="0" y="0"/>
          <a:ext cx="0" cy="0"/>
          <a:chOff x="0" y="0"/>
          <a:chExt cx="0" cy="0"/>
        </a:xfrm>
      </p:grpSpPr>
      <p:sp>
        <p:nvSpPr>
          <p:cNvPr id="73" name="Google Shape;73;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 name="Google Shape;74;p5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5" name="Google Shape;75;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6" name="Google Shape;76;p56"/>
          <p:cNvSpPr/>
          <p:nvPr/>
        </p:nvSpPr>
        <p:spPr>
          <a:xfrm rot="6556165">
            <a:off x="8461830" y="-4159352"/>
            <a:ext cx="3159240" cy="7953259"/>
          </a:xfrm>
          <a:custGeom>
            <a:rect b="b" l="l" r="r" t="t"/>
            <a:pathLst>
              <a:path extrusionOk="0" h="101348" w="52669">
                <a:moveTo>
                  <a:pt x="0" y="1"/>
                </a:moveTo>
                <a:lnTo>
                  <a:pt x="0" y="101348"/>
                </a:lnTo>
                <a:lnTo>
                  <a:pt x="4232" y="101348"/>
                </a:lnTo>
                <a:cubicBezTo>
                  <a:pt x="5157" y="99969"/>
                  <a:pt x="6162" y="98640"/>
                  <a:pt x="7265" y="97375"/>
                </a:cubicBezTo>
                <a:cubicBezTo>
                  <a:pt x="17902" y="85294"/>
                  <a:pt x="34296" y="83673"/>
                  <a:pt x="45225" y="72014"/>
                </a:cubicBezTo>
                <a:cubicBezTo>
                  <a:pt x="47820" y="69225"/>
                  <a:pt x="50106" y="65803"/>
                  <a:pt x="51030" y="61717"/>
                </a:cubicBezTo>
                <a:cubicBezTo>
                  <a:pt x="52668" y="54371"/>
                  <a:pt x="49620" y="46702"/>
                  <a:pt x="45971" y="40540"/>
                </a:cubicBezTo>
                <a:cubicBezTo>
                  <a:pt x="42323" y="34378"/>
                  <a:pt x="37912" y="28573"/>
                  <a:pt x="36242" y="21227"/>
                </a:cubicBezTo>
                <a:cubicBezTo>
                  <a:pt x="34604" y="13979"/>
                  <a:pt x="36080" y="5806"/>
                  <a:pt x="39955" y="1"/>
                </a:cubicBezTo>
                <a:close/>
              </a:path>
            </a:pathLst>
          </a:custGeom>
          <a:noFill/>
          <a:ln cap="flat" cmpd="sng" w="38100">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7" name="Shape 77"/>
        <p:cNvGrpSpPr/>
        <p:nvPr/>
      </p:nvGrpSpPr>
      <p:grpSpPr>
        <a:xfrm>
          <a:off x="0" y="0"/>
          <a:ext cx="0" cy="0"/>
          <a:chOff x="0" y="0"/>
          <a:chExt cx="0" cy="0"/>
        </a:xfrm>
      </p:grpSpPr>
      <p:sp>
        <p:nvSpPr>
          <p:cNvPr id="78" name="Google Shape;78;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9" name="Google Shape;79;p5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0" name="Google Shape;80;p5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1" name="Google Shape;81;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2" name="Shape 82"/>
        <p:cNvGrpSpPr/>
        <p:nvPr/>
      </p:nvGrpSpPr>
      <p:grpSpPr>
        <a:xfrm>
          <a:off x="0" y="0"/>
          <a:ext cx="0" cy="0"/>
          <a:chOff x="0" y="0"/>
          <a:chExt cx="0" cy="0"/>
        </a:xfrm>
      </p:grpSpPr>
      <p:sp>
        <p:nvSpPr>
          <p:cNvPr id="83" name="Google Shape;83;p5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4" name="Google Shape;84;p5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5" name="Google Shape;85;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6" name="Shape 86"/>
        <p:cNvGrpSpPr/>
        <p:nvPr/>
      </p:nvGrpSpPr>
      <p:grpSpPr>
        <a:xfrm>
          <a:off x="0" y="0"/>
          <a:ext cx="0" cy="0"/>
          <a:chOff x="0" y="0"/>
          <a:chExt cx="0" cy="0"/>
        </a:xfrm>
      </p:grpSpPr>
      <p:sp>
        <p:nvSpPr>
          <p:cNvPr id="87" name="Google Shape;87;p5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8" name="Google Shape;88;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4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8" name="Google Shape;18;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9" name="Shape 89"/>
        <p:cNvGrpSpPr/>
        <p:nvPr/>
      </p:nvGrpSpPr>
      <p:grpSpPr>
        <a:xfrm>
          <a:off x="0" y="0"/>
          <a:ext cx="0" cy="0"/>
          <a:chOff x="0" y="0"/>
          <a:chExt cx="0" cy="0"/>
        </a:xfrm>
      </p:grpSpPr>
      <p:sp>
        <p:nvSpPr>
          <p:cNvPr id="90" name="Google Shape;90;p6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6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92" name="Google Shape;92;p6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3" name="Google Shape;93;p6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4" name="Google Shape;94;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5" name="Shape 95"/>
        <p:cNvGrpSpPr/>
        <p:nvPr/>
      </p:nvGrpSpPr>
      <p:grpSpPr>
        <a:xfrm>
          <a:off x="0" y="0"/>
          <a:ext cx="0" cy="0"/>
          <a:chOff x="0" y="0"/>
          <a:chExt cx="0" cy="0"/>
        </a:xfrm>
      </p:grpSpPr>
      <p:sp>
        <p:nvSpPr>
          <p:cNvPr id="96" name="Google Shape;96;p6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97" name="Google Shape;97;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8" name="Shape 98"/>
        <p:cNvGrpSpPr/>
        <p:nvPr/>
      </p:nvGrpSpPr>
      <p:grpSpPr>
        <a:xfrm>
          <a:off x="0" y="0"/>
          <a:ext cx="0" cy="0"/>
          <a:chOff x="0" y="0"/>
          <a:chExt cx="0" cy="0"/>
        </a:xfrm>
      </p:grpSpPr>
      <p:sp>
        <p:nvSpPr>
          <p:cNvPr id="99" name="Google Shape;99;p6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0" name="Google Shape;100;p6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01" name="Google Shape;101;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2" name="Shape 102"/>
        <p:cNvGrpSpPr/>
        <p:nvPr/>
      </p:nvGrpSpPr>
      <p:grpSpPr>
        <a:xfrm>
          <a:off x="0" y="0"/>
          <a:ext cx="0" cy="0"/>
          <a:chOff x="0" y="0"/>
          <a:chExt cx="0" cy="0"/>
        </a:xfrm>
      </p:grpSpPr>
      <p:sp>
        <p:nvSpPr>
          <p:cNvPr id="103" name="Google Shape;103;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 name="Google Shape;21;p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2" name="Google Shape;22;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4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6" name="Google Shape;26;p4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7" name="Google Shape;27;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 name="Google Shape;30;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4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3" name="Google Shape;33;p4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4" name="Google Shape;34;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sp>
        <p:nvSpPr>
          <p:cNvPr id="36" name="Google Shape;36;p5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7" name="Google Shape;37;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5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5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1" name="Google Shape;41;p5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5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3" name="Google Shape;43;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5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6" name="Google Shape;46;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2.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3" name="Shape 53"/>
        <p:cNvGrpSpPr/>
        <p:nvPr/>
      </p:nvGrpSpPr>
      <p:grpSpPr>
        <a:xfrm>
          <a:off x="0" y="0"/>
          <a:ext cx="0" cy="0"/>
          <a:chOff x="0" y="0"/>
          <a:chExt cx="0" cy="0"/>
        </a:xfrm>
      </p:grpSpPr>
      <p:sp>
        <p:nvSpPr>
          <p:cNvPr id="54" name="Google Shape;54;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5" name="Google Shape;55;p4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6" name="Google Shape;56;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0.jp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4.jpg"/><Relationship Id="rId4" Type="http://schemas.openxmlformats.org/officeDocument/2006/relationships/image" Target="../media/image27.jpg"/><Relationship Id="rId5" Type="http://schemas.openxmlformats.org/officeDocument/2006/relationships/image" Target="../media/image28.jpg"/><Relationship Id="rId6" Type="http://schemas.openxmlformats.org/officeDocument/2006/relationships/image" Target="../media/image22.jpg"/><Relationship Id="rId7"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40.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3.png"/><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hyperlink" Target="https://docs.google.com/presentation/d/1hWZI_sEt2OFsjf5rN7ay5J0imNIx-Zggfn8D9Vrxqp4/edit" TargetMode="Externa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7.jp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
          <p:cNvSpPr txBox="1"/>
          <p:nvPr/>
        </p:nvSpPr>
        <p:spPr>
          <a:xfrm>
            <a:off x="4889025" y="1834525"/>
            <a:ext cx="3878100" cy="75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b="0" i="0" lang="en" sz="2500" u="none" cap="none" strike="noStrike">
                <a:solidFill>
                  <a:srgbClr val="666666"/>
                </a:solidFill>
                <a:latin typeface="Bree Serif"/>
                <a:ea typeface="Bree Serif"/>
                <a:cs typeface="Bree Serif"/>
                <a:sym typeface="Bree Serif"/>
              </a:rPr>
              <a:t>Regulation of Blood Pressure</a:t>
            </a:r>
            <a:endParaRPr b="0" i="0" sz="2500" u="none" cap="none" strike="noStrike">
              <a:solidFill>
                <a:srgbClr val="666666"/>
              </a:solidFill>
              <a:latin typeface="Bree Serif"/>
              <a:ea typeface="Bree Serif"/>
              <a:cs typeface="Bree Serif"/>
              <a:sym typeface="Bree Serif"/>
            </a:endParaRPr>
          </a:p>
        </p:txBody>
      </p:sp>
      <p:sp>
        <p:nvSpPr>
          <p:cNvPr id="109" name="Google Shape;109;p1"/>
          <p:cNvSpPr txBox="1"/>
          <p:nvPr/>
        </p:nvSpPr>
        <p:spPr>
          <a:xfrm>
            <a:off x="6140025" y="2528000"/>
            <a:ext cx="1376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666666"/>
                </a:solidFill>
                <a:latin typeface="Arial"/>
                <a:ea typeface="Arial"/>
                <a:cs typeface="Arial"/>
                <a:sym typeface="Arial"/>
              </a:rPr>
              <a:t>____________</a:t>
            </a:r>
            <a:endParaRPr b="0" i="0" sz="1400" u="none" cap="none" strike="noStrike">
              <a:solidFill>
                <a:srgbClr val="666666"/>
              </a:solidFill>
              <a:latin typeface="Arial"/>
              <a:ea typeface="Arial"/>
              <a:cs typeface="Arial"/>
              <a:sym typeface="Arial"/>
            </a:endParaRPr>
          </a:p>
        </p:txBody>
      </p:sp>
      <p:pic>
        <p:nvPicPr>
          <p:cNvPr id="110" name="Google Shape;110;p1"/>
          <p:cNvPicPr preferRelativeResize="0"/>
          <p:nvPr/>
        </p:nvPicPr>
        <p:blipFill rotWithShape="1">
          <a:blip r:embed="rId3">
            <a:alphaModFix/>
          </a:blip>
          <a:srcRect b="0" l="0" r="43867" t="0"/>
          <a:stretch/>
        </p:blipFill>
        <p:spPr>
          <a:xfrm>
            <a:off x="1337825" y="846676"/>
            <a:ext cx="976901" cy="2462648"/>
          </a:xfrm>
          <a:prstGeom prst="rect">
            <a:avLst/>
          </a:prstGeom>
          <a:noFill/>
          <a:ln>
            <a:noFill/>
          </a:ln>
        </p:spPr>
      </p:pic>
      <p:sp>
        <p:nvSpPr>
          <p:cNvPr id="111" name="Google Shape;111;p1"/>
          <p:cNvSpPr txBox="1"/>
          <p:nvPr/>
        </p:nvSpPr>
        <p:spPr>
          <a:xfrm>
            <a:off x="6027675" y="2975650"/>
            <a:ext cx="1600800" cy="1600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666666"/>
                </a:solidFill>
                <a:latin typeface="Bree Serif"/>
                <a:ea typeface="Bree Serif"/>
                <a:cs typeface="Bree Serif"/>
                <a:sym typeface="Bree Serif"/>
              </a:rPr>
              <a:t>Color Index:</a:t>
            </a:r>
            <a:endParaRPr b="0" i="0" sz="1400" u="none" cap="none" strike="noStrike">
              <a:solidFill>
                <a:srgbClr val="666666"/>
              </a:solidFill>
              <a:latin typeface="Bree Serif"/>
              <a:ea typeface="Bree Serif"/>
              <a:cs typeface="Bree Serif"/>
              <a:sym typeface="Bree Serif"/>
            </a:endParaRPr>
          </a:p>
          <a:p>
            <a:pPr indent="-311150" lvl="0" marL="457200" marR="0" rtl="0" algn="l">
              <a:lnSpc>
                <a:spcPct val="100000"/>
              </a:lnSpc>
              <a:spcBef>
                <a:spcPts val="0"/>
              </a:spcBef>
              <a:spcAft>
                <a:spcPts val="0"/>
              </a:spcAft>
              <a:buClr>
                <a:srgbClr val="666666"/>
              </a:buClr>
              <a:buSzPts val="1300"/>
              <a:buFont typeface="Bree Serif"/>
              <a:buChar char="●"/>
            </a:pPr>
            <a:r>
              <a:rPr b="0" i="0" lang="en" sz="1300" u="none" cap="none" strike="noStrike">
                <a:solidFill>
                  <a:schemeClr val="dk1"/>
                </a:solidFill>
                <a:latin typeface="Bree Serif"/>
                <a:ea typeface="Bree Serif"/>
                <a:cs typeface="Bree Serif"/>
                <a:sym typeface="Bree Serif"/>
              </a:rPr>
              <a:t>Main Text</a:t>
            </a:r>
            <a:endParaRPr b="0" i="0" sz="1300" u="none" cap="none" strike="noStrike">
              <a:solidFill>
                <a:schemeClr val="dk1"/>
              </a:solidFill>
              <a:latin typeface="Bree Serif"/>
              <a:ea typeface="Bree Serif"/>
              <a:cs typeface="Bree Serif"/>
              <a:sym typeface="Bree Serif"/>
            </a:endParaRPr>
          </a:p>
          <a:p>
            <a:pPr indent="-311150" lvl="0" marL="457200" marR="0" rtl="0" algn="l">
              <a:lnSpc>
                <a:spcPct val="100000"/>
              </a:lnSpc>
              <a:spcBef>
                <a:spcPts val="0"/>
              </a:spcBef>
              <a:spcAft>
                <a:spcPts val="0"/>
              </a:spcAft>
              <a:buClr>
                <a:srgbClr val="666666"/>
              </a:buClr>
              <a:buSzPts val="1300"/>
              <a:buFont typeface="Bree Serif"/>
              <a:buChar char="●"/>
            </a:pPr>
            <a:r>
              <a:rPr b="0" i="0" lang="en" sz="1300" u="none" cap="none" strike="noStrike">
                <a:solidFill>
                  <a:srgbClr val="FF0000"/>
                </a:solidFill>
                <a:latin typeface="Bree Serif"/>
                <a:ea typeface="Bree Serif"/>
                <a:cs typeface="Bree Serif"/>
                <a:sym typeface="Bree Serif"/>
              </a:rPr>
              <a:t>Important</a:t>
            </a:r>
            <a:endParaRPr b="0" i="0" sz="1300" u="none" cap="none" strike="noStrike">
              <a:solidFill>
                <a:srgbClr val="FF0000"/>
              </a:solidFill>
              <a:latin typeface="Bree Serif"/>
              <a:ea typeface="Bree Serif"/>
              <a:cs typeface="Bree Serif"/>
              <a:sym typeface="Bree Serif"/>
            </a:endParaRPr>
          </a:p>
          <a:p>
            <a:pPr indent="-311150" lvl="0" marL="457200" marR="0" rtl="0" algn="l">
              <a:lnSpc>
                <a:spcPct val="100000"/>
              </a:lnSpc>
              <a:spcBef>
                <a:spcPts val="0"/>
              </a:spcBef>
              <a:spcAft>
                <a:spcPts val="0"/>
              </a:spcAft>
              <a:buClr>
                <a:srgbClr val="666666"/>
              </a:buClr>
              <a:buSzPts val="1300"/>
              <a:buFont typeface="Bree Serif"/>
              <a:buChar char="●"/>
            </a:pPr>
            <a:r>
              <a:rPr b="0" i="0" lang="en" sz="1300" u="none" cap="none" strike="noStrike">
                <a:solidFill>
                  <a:srgbClr val="C27BA0"/>
                </a:solidFill>
                <a:latin typeface="Bree Serif"/>
                <a:ea typeface="Bree Serif"/>
                <a:cs typeface="Bree Serif"/>
                <a:sym typeface="Bree Serif"/>
              </a:rPr>
              <a:t>Girl’s Slides</a:t>
            </a:r>
            <a:endParaRPr b="0" i="0" sz="1300" u="none" cap="none" strike="noStrike">
              <a:solidFill>
                <a:srgbClr val="C27BA0"/>
              </a:solidFill>
              <a:latin typeface="Bree Serif"/>
              <a:ea typeface="Bree Serif"/>
              <a:cs typeface="Bree Serif"/>
              <a:sym typeface="Bree Serif"/>
            </a:endParaRPr>
          </a:p>
          <a:p>
            <a:pPr indent="-311150" lvl="0" marL="457200" marR="0" rtl="0" algn="l">
              <a:lnSpc>
                <a:spcPct val="100000"/>
              </a:lnSpc>
              <a:spcBef>
                <a:spcPts val="0"/>
              </a:spcBef>
              <a:spcAft>
                <a:spcPts val="0"/>
              </a:spcAft>
              <a:buClr>
                <a:srgbClr val="666666"/>
              </a:buClr>
              <a:buSzPts val="1300"/>
              <a:buFont typeface="Bree Serif"/>
              <a:buChar char="●"/>
            </a:pPr>
            <a:r>
              <a:rPr b="0" i="0" lang="en" sz="1300" u="none" cap="none" strike="noStrike">
                <a:solidFill>
                  <a:srgbClr val="6FA8DC"/>
                </a:solidFill>
                <a:latin typeface="Bree Serif"/>
                <a:ea typeface="Bree Serif"/>
                <a:cs typeface="Bree Serif"/>
                <a:sym typeface="Bree Serif"/>
              </a:rPr>
              <a:t>Boy’s Slides</a:t>
            </a:r>
            <a:endParaRPr b="0" i="0" sz="1300" u="none" cap="none" strike="noStrike">
              <a:solidFill>
                <a:srgbClr val="6FA8DC"/>
              </a:solidFill>
              <a:latin typeface="Bree Serif"/>
              <a:ea typeface="Bree Serif"/>
              <a:cs typeface="Bree Serif"/>
              <a:sym typeface="Bree Serif"/>
            </a:endParaRPr>
          </a:p>
          <a:p>
            <a:pPr indent="-311150" lvl="0" marL="457200" marR="0" rtl="0" algn="l">
              <a:lnSpc>
                <a:spcPct val="100000"/>
              </a:lnSpc>
              <a:spcBef>
                <a:spcPts val="0"/>
              </a:spcBef>
              <a:spcAft>
                <a:spcPts val="0"/>
              </a:spcAft>
              <a:buClr>
                <a:srgbClr val="666666"/>
              </a:buClr>
              <a:buSzPts val="1300"/>
              <a:buFont typeface="Bree Serif"/>
              <a:buChar char="●"/>
            </a:pPr>
            <a:r>
              <a:rPr b="0" i="0" lang="en" sz="1300" u="none" cap="none" strike="noStrike">
                <a:solidFill>
                  <a:srgbClr val="6AA84F"/>
                </a:solidFill>
                <a:latin typeface="Bree Serif"/>
                <a:ea typeface="Bree Serif"/>
                <a:cs typeface="Bree Serif"/>
                <a:sym typeface="Bree Serif"/>
              </a:rPr>
              <a:t>Dr’s Notes</a:t>
            </a:r>
            <a:endParaRPr b="0" i="0" sz="1300" u="none" cap="none" strike="noStrike">
              <a:solidFill>
                <a:srgbClr val="6AA84F"/>
              </a:solidFill>
              <a:latin typeface="Bree Serif"/>
              <a:ea typeface="Bree Serif"/>
              <a:cs typeface="Bree Serif"/>
              <a:sym typeface="Bree Serif"/>
            </a:endParaRPr>
          </a:p>
          <a:p>
            <a:pPr indent="-311150" lvl="0" marL="457200" marR="0" rtl="0" algn="l">
              <a:lnSpc>
                <a:spcPct val="100000"/>
              </a:lnSpc>
              <a:spcBef>
                <a:spcPts val="0"/>
              </a:spcBef>
              <a:spcAft>
                <a:spcPts val="0"/>
              </a:spcAft>
              <a:buClr>
                <a:srgbClr val="666666"/>
              </a:buClr>
              <a:buSzPts val="1300"/>
              <a:buFont typeface="Bree Serif"/>
              <a:buChar char="●"/>
            </a:pPr>
            <a:r>
              <a:rPr b="0" i="0" lang="en" sz="1300" u="none" cap="none" strike="noStrike">
                <a:solidFill>
                  <a:srgbClr val="999999"/>
                </a:solidFill>
                <a:latin typeface="Bree Serif"/>
                <a:ea typeface="Bree Serif"/>
                <a:cs typeface="Bree Serif"/>
                <a:sym typeface="Bree Serif"/>
              </a:rPr>
              <a:t>Extra Info</a:t>
            </a:r>
            <a:endParaRPr b="0" i="0" sz="1400" u="none" cap="none" strike="noStrike">
              <a:solidFill>
                <a:srgbClr val="666666"/>
              </a:solidFill>
              <a:latin typeface="Bree Serif"/>
              <a:ea typeface="Bree Serif"/>
              <a:cs typeface="Bree Serif"/>
              <a:sym typeface="Bree Serif"/>
            </a:endParaRPr>
          </a:p>
        </p:txBody>
      </p:sp>
      <p:pic>
        <p:nvPicPr>
          <p:cNvPr id="112" name="Google Shape;112;p1"/>
          <p:cNvPicPr preferRelativeResize="0"/>
          <p:nvPr/>
        </p:nvPicPr>
        <p:blipFill>
          <a:blip r:embed="rId4">
            <a:alphaModFix/>
          </a:blip>
          <a:stretch>
            <a:fillRect/>
          </a:stretch>
        </p:blipFill>
        <p:spPr>
          <a:xfrm>
            <a:off x="5592224" y="80524"/>
            <a:ext cx="1321974" cy="9863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0"/>
          <p:cNvSpPr txBox="1"/>
          <p:nvPr>
            <p:ph type="title"/>
          </p:nvPr>
        </p:nvSpPr>
        <p:spPr>
          <a:xfrm>
            <a:off x="1990650" y="79475"/>
            <a:ext cx="3959100" cy="801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lang="en" sz="3420">
                <a:solidFill>
                  <a:srgbClr val="D05C5C"/>
                </a:solidFill>
                <a:latin typeface="Bree Serif"/>
                <a:ea typeface="Bree Serif"/>
                <a:cs typeface="Bree Serif"/>
                <a:sym typeface="Bree Serif"/>
              </a:rPr>
              <a:t>The Baroreceptors</a:t>
            </a:r>
            <a:endParaRPr sz="3420">
              <a:solidFill>
                <a:srgbClr val="D05C5C"/>
              </a:solidFill>
              <a:latin typeface="Bree Serif"/>
              <a:ea typeface="Bree Serif"/>
              <a:cs typeface="Bree Serif"/>
              <a:sym typeface="Bree Serif"/>
            </a:endParaRPr>
          </a:p>
        </p:txBody>
      </p:sp>
      <p:sp>
        <p:nvSpPr>
          <p:cNvPr id="222" name="Google Shape;222;p10"/>
          <p:cNvSpPr txBox="1"/>
          <p:nvPr/>
        </p:nvSpPr>
        <p:spPr>
          <a:xfrm>
            <a:off x="0" y="651650"/>
            <a:ext cx="6524700" cy="15327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FF0000"/>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rPr b="0" i="0" lang="en" sz="1300" u="none" cap="none" strike="noStrike">
                <a:solidFill>
                  <a:srgbClr val="FF0000"/>
                </a:solidFill>
                <a:latin typeface="Bree Serif"/>
                <a:ea typeface="Bree Serif"/>
                <a:cs typeface="Bree Serif"/>
                <a:sym typeface="Bree Serif"/>
              </a:rPr>
              <a:t>-Changes in MAP are detected by baroreceptors (pressure receptors) in the carotid and aortic arteries.</a:t>
            </a:r>
            <a:r>
              <a:rPr b="0" i="0" lang="en" sz="1300" u="none" cap="none" strike="noStrike">
                <a:solidFill>
                  <a:srgbClr val="6D9EEB"/>
                </a:solidFill>
                <a:latin typeface="Bree Serif"/>
                <a:ea typeface="Bree Serif"/>
                <a:cs typeface="Bree Serif"/>
                <a:sym typeface="Bree Serif"/>
              </a:rPr>
              <a:t> </a:t>
            </a:r>
            <a:endParaRPr b="0" i="0" sz="1300" u="none" cap="none" strike="noStrike">
              <a:solidFill>
                <a:srgbClr val="6D9EEB"/>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rPr b="0" i="0" lang="en" sz="1300" u="none" cap="none" strike="noStrike">
                <a:solidFill>
                  <a:srgbClr val="6D9EEB"/>
                </a:solidFill>
                <a:latin typeface="Bree Serif"/>
                <a:ea typeface="Bree Serif"/>
                <a:cs typeface="Bree Serif"/>
                <a:sym typeface="Bree Serif"/>
              </a:rPr>
              <a:t>-Carotid baroreceptors are located in the carotid sinus, both sides of the neck. Aortic baroreceptors are located in the aortic arch.</a:t>
            </a:r>
            <a:endParaRPr b="0" i="0" sz="1300" u="none" cap="none" strike="noStrike">
              <a:solidFill>
                <a:srgbClr val="6D9EEB"/>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rPr b="0" i="0" lang="en" sz="1300" u="none" cap="none" strike="noStrike">
                <a:solidFill>
                  <a:srgbClr val="6D9EEB"/>
                </a:solidFill>
                <a:latin typeface="Bree Serif"/>
                <a:ea typeface="Bree Serif"/>
                <a:cs typeface="Bree Serif"/>
                <a:sym typeface="Bree Serif"/>
              </a:rPr>
              <a:t>-These receptors provide information to the cardiovascular centres in the medulla oblongata about the degree of stretch with pressure changes.</a:t>
            </a:r>
            <a:endParaRPr b="0" i="0" sz="1300" u="none" cap="none" strike="noStrike">
              <a:solidFill>
                <a:srgbClr val="6D9EEB"/>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6D9EEB"/>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6D9EEB"/>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6D9EEB"/>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6D9EEB"/>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rPr b="0" i="0" lang="en" sz="1300" u="none" cap="none" strike="noStrike">
                <a:solidFill>
                  <a:srgbClr val="FF0000"/>
                </a:solidFill>
                <a:latin typeface="Bree Serif"/>
                <a:ea typeface="Bree Serif"/>
                <a:cs typeface="Bree Serif"/>
                <a:sym typeface="Bree Serif"/>
              </a:rPr>
              <a:t>-At normal arterial pressure the baroreceptors are active. </a:t>
            </a:r>
            <a:endParaRPr b="0" i="0" sz="1300" u="none" cap="none" strike="noStrike">
              <a:solidFill>
                <a:srgbClr val="FF0000"/>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rPr b="0" i="0" lang="en" sz="1300" u="none" cap="none" strike="noStrike">
                <a:solidFill>
                  <a:srgbClr val="FF0000"/>
                </a:solidFill>
                <a:latin typeface="Bree Serif"/>
                <a:ea typeface="Bree Serif"/>
                <a:cs typeface="Bree Serif"/>
                <a:sym typeface="Bree Serif"/>
              </a:rPr>
              <a:t>-Increased blood pressure increases their rate of activity, while </a:t>
            </a:r>
            <a:r>
              <a:rPr b="0" i="0" lang="en" sz="1300" u="none" cap="none" strike="noStrike">
                <a:solidFill>
                  <a:srgbClr val="6D9EEB"/>
                </a:solidFill>
                <a:latin typeface="Bree Serif"/>
                <a:ea typeface="Bree Serif"/>
                <a:cs typeface="Bree Serif"/>
                <a:sym typeface="Bree Serif"/>
              </a:rPr>
              <a:t>decreased pressure decreases the rate of firing (activity).</a:t>
            </a:r>
            <a:endParaRPr b="0" i="0" sz="1300" u="none" cap="none" strike="noStrike">
              <a:solidFill>
                <a:srgbClr val="FF0000"/>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rPr b="0" i="0" lang="en" sz="1300" u="none" cap="none" strike="noStrike">
                <a:solidFill>
                  <a:srgbClr val="FF0000"/>
                </a:solidFill>
                <a:latin typeface="Bree Serif"/>
                <a:ea typeface="Bree Serif"/>
                <a:cs typeface="Bree Serif"/>
                <a:sym typeface="Bree Serif"/>
              </a:rPr>
              <a:t>- They play an important role in maintaining relatively constant blood flow to vital organs such as brain during rapid changes in pressure such as standing up after lying down. </a:t>
            </a:r>
            <a:r>
              <a:rPr b="0" i="0" lang="en" sz="1300" u="none" cap="none" strike="noStrike">
                <a:solidFill>
                  <a:schemeClr val="dk1"/>
                </a:solidFill>
                <a:latin typeface="Bree Serif"/>
                <a:ea typeface="Bree Serif"/>
                <a:cs typeface="Bree Serif"/>
                <a:sym typeface="Bree Serif"/>
              </a:rPr>
              <a:t>That is why they are called “pressure buffers”. </a:t>
            </a:r>
            <a:endParaRPr b="0" i="0" sz="1300" u="none" cap="none" strike="noStrike">
              <a:solidFill>
                <a:schemeClr val="dk1"/>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FF0000"/>
              </a:solidFill>
              <a:latin typeface="Bree Serif"/>
              <a:ea typeface="Bree Serif"/>
              <a:cs typeface="Bree Serif"/>
              <a:sym typeface="Bree Serif"/>
            </a:endParaRPr>
          </a:p>
        </p:txBody>
      </p:sp>
      <p:pic>
        <p:nvPicPr>
          <p:cNvPr id="223" name="Google Shape;223;p10"/>
          <p:cNvPicPr preferRelativeResize="0"/>
          <p:nvPr/>
        </p:nvPicPr>
        <p:blipFill rotWithShape="1">
          <a:blip r:embed="rId3">
            <a:alphaModFix/>
          </a:blip>
          <a:srcRect b="0" l="0" r="0" t="0"/>
          <a:stretch/>
        </p:blipFill>
        <p:spPr>
          <a:xfrm>
            <a:off x="6243211" y="651653"/>
            <a:ext cx="1964300" cy="2537575"/>
          </a:xfrm>
          <a:prstGeom prst="rect">
            <a:avLst/>
          </a:prstGeom>
          <a:noFill/>
          <a:ln>
            <a:noFill/>
          </a:ln>
        </p:spPr>
      </p:pic>
      <p:pic>
        <p:nvPicPr>
          <p:cNvPr id="224" name="Google Shape;224;p10"/>
          <p:cNvPicPr preferRelativeResize="0"/>
          <p:nvPr/>
        </p:nvPicPr>
        <p:blipFill rotWithShape="1">
          <a:blip r:embed="rId4">
            <a:alphaModFix/>
          </a:blip>
          <a:srcRect b="53504" l="0" r="50000" t="12033"/>
          <a:stretch/>
        </p:blipFill>
        <p:spPr>
          <a:xfrm>
            <a:off x="6411150" y="3297537"/>
            <a:ext cx="1796348" cy="1715951"/>
          </a:xfrm>
          <a:prstGeom prst="rect">
            <a:avLst/>
          </a:prstGeom>
          <a:noFill/>
          <a:ln>
            <a:noFill/>
          </a:ln>
        </p:spPr>
      </p:pic>
      <p:sp>
        <p:nvSpPr>
          <p:cNvPr id="225" name="Google Shape;225;p10"/>
          <p:cNvSpPr txBox="1"/>
          <p:nvPr/>
        </p:nvSpPr>
        <p:spPr>
          <a:xfrm>
            <a:off x="8190300" y="79475"/>
            <a:ext cx="953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6FA8DC"/>
                </a:solidFill>
                <a:latin typeface="Bree Serif"/>
                <a:ea typeface="Bree Serif"/>
                <a:cs typeface="Bree Serif"/>
                <a:sym typeface="Bree Serif"/>
              </a:rPr>
              <a:t>Males slides</a:t>
            </a:r>
            <a:endParaRPr b="0" i="0" sz="1000" u="none" cap="none" strike="noStrike">
              <a:solidFill>
                <a:srgbClr val="6FA8DC"/>
              </a:solidFill>
              <a:latin typeface="Bree Serif"/>
              <a:ea typeface="Bree Serif"/>
              <a:cs typeface="Bree Serif"/>
              <a:sym typeface="Bree Serif"/>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11"/>
          <p:cNvPicPr preferRelativeResize="0"/>
          <p:nvPr/>
        </p:nvPicPr>
        <p:blipFill rotWithShape="1">
          <a:blip r:embed="rId3">
            <a:alphaModFix/>
          </a:blip>
          <a:srcRect b="0" l="0" r="0" t="0"/>
          <a:stretch/>
        </p:blipFill>
        <p:spPr>
          <a:xfrm>
            <a:off x="346812" y="2634075"/>
            <a:ext cx="3364525" cy="2146075"/>
          </a:xfrm>
          <a:prstGeom prst="rect">
            <a:avLst/>
          </a:prstGeom>
          <a:noFill/>
          <a:ln cap="flat" cmpd="sng" w="19050">
            <a:solidFill>
              <a:srgbClr val="6FA8DC"/>
            </a:solidFill>
            <a:prstDash val="lgDashDot"/>
            <a:round/>
            <a:headEnd len="sm" w="sm" type="none"/>
            <a:tailEnd len="sm" w="sm" type="none"/>
          </a:ln>
        </p:spPr>
      </p:pic>
      <p:pic>
        <p:nvPicPr>
          <p:cNvPr id="231" name="Google Shape;231;p11"/>
          <p:cNvPicPr preferRelativeResize="0"/>
          <p:nvPr/>
        </p:nvPicPr>
        <p:blipFill rotWithShape="1">
          <a:blip r:embed="rId4">
            <a:alphaModFix/>
          </a:blip>
          <a:srcRect b="0" l="0" r="0" t="0"/>
          <a:stretch/>
        </p:blipFill>
        <p:spPr>
          <a:xfrm>
            <a:off x="3977138" y="733987"/>
            <a:ext cx="2154300" cy="1725117"/>
          </a:xfrm>
          <a:prstGeom prst="rect">
            <a:avLst/>
          </a:prstGeom>
          <a:noFill/>
          <a:ln cap="flat" cmpd="sng" w="19050">
            <a:solidFill>
              <a:srgbClr val="6FA8DC"/>
            </a:solidFill>
            <a:prstDash val="lgDashDot"/>
            <a:round/>
            <a:headEnd len="sm" w="sm" type="none"/>
            <a:tailEnd len="sm" w="sm" type="none"/>
          </a:ln>
        </p:spPr>
      </p:pic>
      <p:sp>
        <p:nvSpPr>
          <p:cNvPr id="232" name="Google Shape;232;p11"/>
          <p:cNvSpPr txBox="1"/>
          <p:nvPr>
            <p:ph type="title"/>
          </p:nvPr>
        </p:nvSpPr>
        <p:spPr>
          <a:xfrm>
            <a:off x="1159112" y="205921"/>
            <a:ext cx="2012400" cy="453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1100">
                <a:solidFill>
                  <a:srgbClr val="6FA8DC"/>
                </a:solidFill>
                <a:latin typeface="Bree Serif"/>
                <a:ea typeface="Bree Serif"/>
                <a:cs typeface="Bree Serif"/>
                <a:sym typeface="Bree Serif"/>
              </a:rPr>
              <a:t>The Baroreceptors reflex :</a:t>
            </a:r>
            <a:endParaRPr sz="1100">
              <a:solidFill>
                <a:srgbClr val="6FA8DC"/>
              </a:solidFill>
              <a:latin typeface="Bree Serif"/>
              <a:ea typeface="Bree Serif"/>
              <a:cs typeface="Bree Serif"/>
              <a:sym typeface="Bree Serif"/>
            </a:endParaRPr>
          </a:p>
        </p:txBody>
      </p:sp>
      <p:pic>
        <p:nvPicPr>
          <p:cNvPr id="233" name="Google Shape;233;p11"/>
          <p:cNvPicPr preferRelativeResize="0"/>
          <p:nvPr/>
        </p:nvPicPr>
        <p:blipFill rotWithShape="1">
          <a:blip r:embed="rId5">
            <a:alphaModFix/>
          </a:blip>
          <a:srcRect b="0" l="0" r="0" t="0"/>
          <a:stretch/>
        </p:blipFill>
        <p:spPr>
          <a:xfrm>
            <a:off x="6591592" y="1479774"/>
            <a:ext cx="1716249" cy="2323676"/>
          </a:xfrm>
          <a:prstGeom prst="rect">
            <a:avLst/>
          </a:prstGeom>
          <a:noFill/>
          <a:ln cap="flat" cmpd="sng" w="19050">
            <a:solidFill>
              <a:srgbClr val="6D9EEB"/>
            </a:solidFill>
            <a:prstDash val="lgDashDot"/>
            <a:round/>
            <a:headEnd len="sm" w="sm" type="none"/>
            <a:tailEnd len="sm" w="sm" type="none"/>
          </a:ln>
        </p:spPr>
      </p:pic>
      <p:sp>
        <p:nvSpPr>
          <p:cNvPr id="234" name="Google Shape;234;p11"/>
          <p:cNvSpPr txBox="1"/>
          <p:nvPr/>
        </p:nvSpPr>
        <p:spPr>
          <a:xfrm>
            <a:off x="6397282" y="817669"/>
            <a:ext cx="21543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6FA8DC"/>
                </a:solidFill>
                <a:latin typeface="Bree Serif"/>
                <a:ea typeface="Bree Serif"/>
                <a:cs typeface="Bree Serif"/>
                <a:sym typeface="Bree Serif"/>
              </a:rPr>
              <a:t>ARTERIAL BARORECEPTOR REFLEX ROLE IN HEMORRHAGE :</a:t>
            </a:r>
            <a:endParaRPr b="0" i="0" sz="900" u="none" cap="none" strike="noStrike">
              <a:solidFill>
                <a:srgbClr val="6FA8DC"/>
              </a:solidFill>
              <a:latin typeface="Bree Serif"/>
              <a:ea typeface="Bree Serif"/>
              <a:cs typeface="Bree Serif"/>
              <a:sym typeface="Bree Serif"/>
            </a:endParaRPr>
          </a:p>
        </p:txBody>
      </p:sp>
      <p:sp>
        <p:nvSpPr>
          <p:cNvPr id="235" name="Google Shape;235;p11"/>
          <p:cNvSpPr txBox="1"/>
          <p:nvPr/>
        </p:nvSpPr>
        <p:spPr>
          <a:xfrm>
            <a:off x="4118240" y="235200"/>
            <a:ext cx="18474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6FA8DC"/>
                </a:solidFill>
                <a:latin typeface="Bree Serif"/>
                <a:ea typeface="Bree Serif"/>
                <a:cs typeface="Bree Serif"/>
                <a:sym typeface="Bree Serif"/>
              </a:rPr>
              <a:t>The Baroreceptors reflex :</a:t>
            </a:r>
            <a:endParaRPr b="0" i="0" sz="1400" u="none" cap="none" strike="noStrike">
              <a:solidFill>
                <a:srgbClr val="6FA8DC"/>
              </a:solidFill>
              <a:latin typeface="Arial"/>
              <a:ea typeface="Arial"/>
              <a:cs typeface="Arial"/>
              <a:sym typeface="Arial"/>
            </a:endParaRPr>
          </a:p>
        </p:txBody>
      </p:sp>
      <p:pic>
        <p:nvPicPr>
          <p:cNvPr id="236" name="Google Shape;236;p11"/>
          <p:cNvPicPr preferRelativeResize="0"/>
          <p:nvPr/>
        </p:nvPicPr>
        <p:blipFill rotWithShape="1">
          <a:blip r:embed="rId6">
            <a:alphaModFix/>
          </a:blip>
          <a:srcRect b="0" l="0" r="0" t="0"/>
          <a:stretch/>
        </p:blipFill>
        <p:spPr>
          <a:xfrm>
            <a:off x="346800" y="567863"/>
            <a:ext cx="3364526" cy="1981938"/>
          </a:xfrm>
          <a:prstGeom prst="rect">
            <a:avLst/>
          </a:prstGeom>
          <a:noFill/>
          <a:ln cap="flat" cmpd="sng" w="9525">
            <a:solidFill>
              <a:srgbClr val="6FA8DC"/>
            </a:solidFill>
            <a:prstDash val="lgDashDot"/>
            <a:round/>
            <a:headEnd len="sm" w="sm" type="none"/>
            <a:tailEnd len="sm" w="sm" type="none"/>
          </a:ln>
        </p:spPr>
      </p:pic>
      <p:pic>
        <p:nvPicPr>
          <p:cNvPr id="237" name="Google Shape;237;p11"/>
          <p:cNvPicPr preferRelativeResize="0"/>
          <p:nvPr/>
        </p:nvPicPr>
        <p:blipFill rotWithShape="1">
          <a:blip r:embed="rId7">
            <a:alphaModFix/>
          </a:blip>
          <a:srcRect b="0" l="0" r="0" t="0"/>
          <a:stretch/>
        </p:blipFill>
        <p:spPr>
          <a:xfrm>
            <a:off x="3977162" y="2603879"/>
            <a:ext cx="2187616" cy="2379595"/>
          </a:xfrm>
          <a:prstGeom prst="rect">
            <a:avLst/>
          </a:prstGeom>
          <a:noFill/>
          <a:ln cap="flat" cmpd="sng" w="9525">
            <a:solidFill>
              <a:srgbClr val="6FA8DC"/>
            </a:solidFill>
            <a:prstDash val="lgDashDot"/>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2"/>
          <p:cNvSpPr txBox="1"/>
          <p:nvPr>
            <p:ph type="title"/>
          </p:nvPr>
        </p:nvSpPr>
        <p:spPr>
          <a:xfrm>
            <a:off x="8138700" y="93025"/>
            <a:ext cx="1005300" cy="32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990"/>
              <a:buFont typeface="Arial"/>
              <a:buNone/>
            </a:pPr>
            <a:r>
              <a:rPr lang="en" sz="1000">
                <a:solidFill>
                  <a:srgbClr val="6FA8DC"/>
                </a:solidFill>
                <a:latin typeface="Bree Serif"/>
                <a:ea typeface="Bree Serif"/>
                <a:cs typeface="Bree Serif"/>
                <a:sym typeface="Bree Serif"/>
              </a:rPr>
              <a:t>Males slides</a:t>
            </a:r>
            <a:endParaRPr sz="2620"/>
          </a:p>
        </p:txBody>
      </p:sp>
      <p:pic>
        <p:nvPicPr>
          <p:cNvPr id="243" name="Google Shape;243;p12"/>
          <p:cNvPicPr preferRelativeResize="0"/>
          <p:nvPr/>
        </p:nvPicPr>
        <p:blipFill rotWithShape="1">
          <a:blip r:embed="rId3">
            <a:alphaModFix/>
          </a:blip>
          <a:srcRect b="0" l="0" r="0" t="0"/>
          <a:stretch/>
        </p:blipFill>
        <p:spPr>
          <a:xfrm>
            <a:off x="618850" y="401700"/>
            <a:ext cx="7454075" cy="4340100"/>
          </a:xfrm>
          <a:prstGeom prst="rect">
            <a:avLst/>
          </a:prstGeom>
          <a:noFill/>
          <a:ln cap="flat" cmpd="sng" w="9525">
            <a:solidFill>
              <a:srgbClr val="6FA8DC"/>
            </a:solidFill>
            <a:prstDash val="lgDashDot"/>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3"/>
          <p:cNvSpPr txBox="1"/>
          <p:nvPr>
            <p:ph type="title"/>
          </p:nvPr>
        </p:nvSpPr>
        <p:spPr>
          <a:xfrm>
            <a:off x="364669" y="207021"/>
            <a:ext cx="8520600" cy="841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3020">
                <a:solidFill>
                  <a:srgbClr val="D05C5C"/>
                </a:solidFill>
                <a:latin typeface="Bree Serif"/>
                <a:ea typeface="Bree Serif"/>
                <a:cs typeface="Bree Serif"/>
                <a:sym typeface="Bree Serif"/>
              </a:rPr>
              <a:t> 1-Baroreceptors Reflex</a:t>
            </a:r>
            <a:r>
              <a:rPr b="1" lang="en" sz="3020">
                <a:solidFill>
                  <a:srgbClr val="D05C5C"/>
                </a:solidFill>
                <a:latin typeface="Bree Serif"/>
                <a:ea typeface="Bree Serif"/>
                <a:cs typeface="Bree Serif"/>
                <a:sym typeface="Bree Serif"/>
              </a:rPr>
              <a:t> </a:t>
            </a:r>
            <a:r>
              <a:rPr b="1" lang="en" sz="1600">
                <a:solidFill>
                  <a:srgbClr val="666666"/>
                </a:solidFill>
                <a:latin typeface="Bree Serif"/>
                <a:ea typeface="Bree Serif"/>
                <a:cs typeface="Bree Serif"/>
                <a:sym typeface="Bree Serif"/>
              </a:rPr>
              <a:t>(short-term)</a:t>
            </a:r>
            <a:endParaRPr b="1" sz="1600">
              <a:solidFill>
                <a:srgbClr val="666666"/>
              </a:solidFill>
              <a:latin typeface="Bree Serif"/>
              <a:ea typeface="Bree Serif"/>
              <a:cs typeface="Bree Serif"/>
              <a:sym typeface="Bree Serif"/>
            </a:endParaRPr>
          </a:p>
        </p:txBody>
      </p:sp>
      <p:sp>
        <p:nvSpPr>
          <p:cNvPr id="249" name="Google Shape;249;p13"/>
          <p:cNvSpPr txBox="1"/>
          <p:nvPr/>
        </p:nvSpPr>
        <p:spPr>
          <a:xfrm>
            <a:off x="240225" y="591624"/>
            <a:ext cx="8735100" cy="437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1" i="0" sz="16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1" i="0" sz="1500" u="none" cap="none" strike="noStrike">
              <a:solidFill>
                <a:srgbClr val="000000"/>
              </a:solidFill>
              <a:latin typeface="Bree Serif"/>
              <a:ea typeface="Bree Serif"/>
              <a:cs typeface="Bree Serif"/>
              <a:sym typeface="Bree Serif"/>
            </a:endParaRPr>
          </a:p>
          <a:p>
            <a:pPr indent="-323850" lvl="0" marL="457200" marR="0" rtl="0" algn="l">
              <a:lnSpc>
                <a:spcPct val="100000"/>
              </a:lnSpc>
              <a:spcBef>
                <a:spcPts val="0"/>
              </a:spcBef>
              <a:spcAft>
                <a:spcPts val="0"/>
              </a:spcAft>
              <a:buClr>
                <a:srgbClr val="000000"/>
              </a:buClr>
              <a:buSzPts val="1500"/>
              <a:buFont typeface="Bree Serif"/>
              <a:buChar char="●"/>
            </a:pPr>
            <a:r>
              <a:rPr b="0" i="0" lang="en" sz="1500" u="none" cap="none" strike="noStrike">
                <a:solidFill>
                  <a:srgbClr val="000000"/>
                </a:solidFill>
                <a:latin typeface="Bree Serif"/>
                <a:ea typeface="Bree Serif"/>
                <a:cs typeface="Bree Serif"/>
                <a:sym typeface="Bree Serif"/>
              </a:rPr>
              <a:t>Baroreceptors are Mechano-stretch receptors. </a:t>
            </a:r>
            <a:endParaRPr b="0" i="0" sz="15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0" i="0" sz="1500" u="none" cap="none" strike="noStrike">
              <a:solidFill>
                <a:srgbClr val="000000"/>
              </a:solidFill>
              <a:latin typeface="Bree Serif"/>
              <a:ea typeface="Bree Serif"/>
              <a:cs typeface="Bree Serif"/>
              <a:sym typeface="Bree Serif"/>
            </a:endParaRPr>
          </a:p>
          <a:p>
            <a:pPr indent="-323850" lvl="0" marL="457200" marR="0" rtl="0" algn="l">
              <a:lnSpc>
                <a:spcPct val="100000"/>
              </a:lnSpc>
              <a:spcBef>
                <a:spcPts val="0"/>
              </a:spcBef>
              <a:spcAft>
                <a:spcPts val="0"/>
              </a:spcAft>
              <a:buClr>
                <a:srgbClr val="000000"/>
              </a:buClr>
              <a:buSzPts val="1500"/>
              <a:buFont typeface="Bree Serif"/>
              <a:buChar char="●"/>
            </a:pPr>
            <a:r>
              <a:rPr b="0" i="0" lang="en" sz="1500" u="none" cap="none" strike="noStrike">
                <a:solidFill>
                  <a:srgbClr val="000000"/>
                </a:solidFill>
                <a:latin typeface="Bree Serif"/>
                <a:ea typeface="Bree Serif"/>
                <a:cs typeface="Bree Serif"/>
                <a:sym typeface="Bree Serif"/>
              </a:rPr>
              <a:t>Located in the wall of carotid sinus &amp; aortic arch.</a:t>
            </a:r>
            <a:endParaRPr b="0" i="0" sz="15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0" i="0" sz="1500" u="none" cap="none" strike="noStrike">
              <a:solidFill>
                <a:srgbClr val="000000"/>
              </a:solidFill>
              <a:latin typeface="Bree Serif"/>
              <a:ea typeface="Bree Serif"/>
              <a:cs typeface="Bree Serif"/>
              <a:sym typeface="Bree Serif"/>
            </a:endParaRPr>
          </a:p>
          <a:p>
            <a:pPr indent="-323850" lvl="0" marL="457200" marR="0" rtl="0" algn="l">
              <a:lnSpc>
                <a:spcPct val="100000"/>
              </a:lnSpc>
              <a:spcBef>
                <a:spcPts val="0"/>
              </a:spcBef>
              <a:spcAft>
                <a:spcPts val="0"/>
              </a:spcAft>
              <a:buClr>
                <a:srgbClr val="000000"/>
              </a:buClr>
              <a:buSzPts val="1500"/>
              <a:buFont typeface="Bree Serif"/>
              <a:buChar char="●"/>
            </a:pPr>
            <a:r>
              <a:rPr b="0" i="0" lang="en" sz="1500" u="none" cap="none" strike="noStrike">
                <a:solidFill>
                  <a:srgbClr val="000000"/>
                </a:solidFill>
                <a:latin typeface="Bree Serif"/>
                <a:ea typeface="Bree Serif"/>
                <a:cs typeface="Bree Serif"/>
                <a:sym typeface="Bree Serif"/>
              </a:rPr>
              <a:t> Stimulated in response to </a:t>
            </a:r>
            <a:r>
              <a:rPr b="0" i="0" lang="en" sz="1500" u="none" cap="none" strike="noStrike">
                <a:solidFill>
                  <a:srgbClr val="FF0000"/>
                </a:solidFill>
                <a:latin typeface="Bree Serif"/>
                <a:ea typeface="Bree Serif"/>
                <a:cs typeface="Bree Serif"/>
                <a:sym typeface="Bree Serif"/>
              </a:rPr>
              <a:t>blood pressure changes</a:t>
            </a:r>
            <a:endParaRPr b="0" i="0" sz="1500" u="none" cap="none" strike="noStrike">
              <a:solidFill>
                <a:srgbClr val="FF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0" i="0" sz="1500" u="none" cap="none" strike="noStrike">
              <a:solidFill>
                <a:srgbClr val="000000"/>
              </a:solidFill>
              <a:latin typeface="Bree Serif"/>
              <a:ea typeface="Bree Serif"/>
              <a:cs typeface="Bree Serif"/>
              <a:sym typeface="Bree Serif"/>
            </a:endParaRPr>
          </a:p>
          <a:p>
            <a:pPr indent="-323850" lvl="0" marL="457200" marR="0" rtl="0" algn="l">
              <a:lnSpc>
                <a:spcPct val="100000"/>
              </a:lnSpc>
              <a:spcBef>
                <a:spcPts val="0"/>
              </a:spcBef>
              <a:spcAft>
                <a:spcPts val="0"/>
              </a:spcAft>
              <a:buClr>
                <a:srgbClr val="000000"/>
              </a:buClr>
              <a:buSzPts val="1500"/>
              <a:buFont typeface="Bree Serif"/>
              <a:buChar char="●"/>
            </a:pPr>
            <a:r>
              <a:rPr b="0" i="0" lang="en" sz="1500" u="none" cap="none" strike="noStrike">
                <a:solidFill>
                  <a:srgbClr val="000000"/>
                </a:solidFill>
                <a:latin typeface="Bree Serif"/>
                <a:ea typeface="Bree Serif"/>
                <a:cs typeface="Bree Serif"/>
                <a:sym typeface="Bree Serif"/>
              </a:rPr>
              <a:t>Fast &amp; Neurally mediated.</a:t>
            </a:r>
            <a:endParaRPr b="0" i="0" sz="15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0" i="0" sz="1500" u="none" cap="none" strike="noStrike">
              <a:solidFill>
                <a:srgbClr val="000000"/>
              </a:solidFill>
              <a:latin typeface="Bree Serif"/>
              <a:ea typeface="Bree Serif"/>
              <a:cs typeface="Bree Serif"/>
              <a:sym typeface="Bree Serif"/>
            </a:endParaRPr>
          </a:p>
          <a:p>
            <a:pPr indent="-323850" lvl="0" marL="457200" marR="0" rtl="0" algn="l">
              <a:lnSpc>
                <a:spcPct val="100000"/>
              </a:lnSpc>
              <a:spcBef>
                <a:spcPts val="0"/>
              </a:spcBef>
              <a:spcAft>
                <a:spcPts val="0"/>
              </a:spcAft>
              <a:buClr>
                <a:srgbClr val="000000"/>
              </a:buClr>
              <a:buSzPts val="1500"/>
              <a:buFont typeface="Bree Serif"/>
              <a:buChar char="●"/>
            </a:pPr>
            <a:r>
              <a:rPr b="0" i="0" lang="en" sz="1500" u="none" cap="none" strike="noStrike">
                <a:solidFill>
                  <a:srgbClr val="000000"/>
                </a:solidFill>
                <a:latin typeface="Bree Serif"/>
                <a:ea typeface="Bree Serif"/>
                <a:cs typeface="Bree Serif"/>
                <a:sym typeface="Bree Serif"/>
              </a:rPr>
              <a:t>Stimulation of Baroreceptors will send sensory signals through Glossopharyngeal nerve fibers to the required centers in medulla oblongata.</a:t>
            </a:r>
            <a:endParaRPr b="0" i="0" sz="15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0" i="0" sz="1500" u="none" cap="none" strike="noStrike">
              <a:solidFill>
                <a:srgbClr val="000000"/>
              </a:solidFill>
              <a:latin typeface="Bree Serif"/>
              <a:ea typeface="Bree Serif"/>
              <a:cs typeface="Bree Serif"/>
              <a:sym typeface="Bree Serif"/>
            </a:endParaRPr>
          </a:p>
          <a:p>
            <a:pPr indent="-323850" lvl="0" marL="457200" marR="0" rtl="0" algn="l">
              <a:lnSpc>
                <a:spcPct val="100000"/>
              </a:lnSpc>
              <a:spcBef>
                <a:spcPts val="0"/>
              </a:spcBef>
              <a:spcAft>
                <a:spcPts val="0"/>
              </a:spcAft>
              <a:buClr>
                <a:srgbClr val="000000"/>
              </a:buClr>
              <a:buSzPts val="1500"/>
              <a:buFont typeface="Bree Serif"/>
              <a:buChar char="●"/>
            </a:pPr>
            <a:r>
              <a:rPr b="0" i="0" lang="en" sz="1500" u="none" cap="none" strike="noStrike">
                <a:solidFill>
                  <a:srgbClr val="000000"/>
                </a:solidFill>
                <a:latin typeface="Bree Serif"/>
                <a:ea typeface="Bree Serif"/>
                <a:cs typeface="Bree Serif"/>
                <a:sym typeface="Bree Serif"/>
              </a:rPr>
              <a:t>Provide powerful moment-to-moment control of arterial blood pressure.</a:t>
            </a:r>
            <a:endParaRPr b="0" i="0" sz="1500" u="none" cap="none" strike="noStrike">
              <a:solidFill>
                <a:srgbClr val="000000"/>
              </a:solidFill>
              <a:latin typeface="Bree Serif"/>
              <a:ea typeface="Bree Serif"/>
              <a:cs typeface="Bree Serif"/>
              <a:sym typeface="Bree Serif"/>
            </a:endParaRPr>
          </a:p>
        </p:txBody>
      </p:sp>
      <p:pic>
        <p:nvPicPr>
          <p:cNvPr id="250" name="Google Shape;250;p13"/>
          <p:cNvPicPr preferRelativeResize="0"/>
          <p:nvPr/>
        </p:nvPicPr>
        <p:blipFill rotWithShape="1">
          <a:blip r:embed="rId3">
            <a:alphaModFix/>
          </a:blip>
          <a:srcRect b="0" l="0" r="0" t="0"/>
          <a:stretch/>
        </p:blipFill>
        <p:spPr>
          <a:xfrm>
            <a:off x="5928374" y="909451"/>
            <a:ext cx="2296575" cy="2019668"/>
          </a:xfrm>
          <a:prstGeom prst="rect">
            <a:avLst/>
          </a:prstGeom>
          <a:noFill/>
          <a:ln>
            <a:noFill/>
          </a:ln>
        </p:spPr>
      </p:pic>
      <p:sp>
        <p:nvSpPr>
          <p:cNvPr id="251" name="Google Shape;251;p13"/>
          <p:cNvSpPr txBox="1"/>
          <p:nvPr/>
        </p:nvSpPr>
        <p:spPr>
          <a:xfrm>
            <a:off x="7891275" y="102200"/>
            <a:ext cx="13095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C27BA0"/>
                </a:solidFill>
                <a:latin typeface="Bree Serif"/>
                <a:ea typeface="Bree Serif"/>
                <a:cs typeface="Bree Serif"/>
                <a:sym typeface="Bree Serif"/>
              </a:rPr>
              <a:t>Females slides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4"/>
          <p:cNvSpPr txBox="1"/>
          <p:nvPr/>
        </p:nvSpPr>
        <p:spPr>
          <a:xfrm>
            <a:off x="2233650" y="238477"/>
            <a:ext cx="4676700" cy="608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20"/>
              <a:buFont typeface="Arial"/>
              <a:buNone/>
            </a:pPr>
            <a:r>
              <a:rPr b="1" i="0" lang="en" sz="2720" u="none" cap="none" strike="noStrike">
                <a:solidFill>
                  <a:srgbClr val="D05C5C"/>
                </a:solidFill>
                <a:latin typeface="Bree Serif"/>
                <a:ea typeface="Bree Serif"/>
                <a:cs typeface="Bree Serif"/>
                <a:sym typeface="Bree Serif"/>
              </a:rPr>
              <a:t>Baroreceptors Reflex </a:t>
            </a:r>
            <a:endParaRPr b="1" i="0" sz="2720" u="none" cap="none" strike="noStrike">
              <a:solidFill>
                <a:srgbClr val="D05C5C"/>
              </a:solidFill>
              <a:latin typeface="Bree Serif"/>
              <a:ea typeface="Bree Serif"/>
              <a:cs typeface="Bree Serif"/>
              <a:sym typeface="Bree Serif"/>
            </a:endParaRPr>
          </a:p>
        </p:txBody>
      </p:sp>
      <p:pic>
        <p:nvPicPr>
          <p:cNvPr id="257" name="Google Shape;257;p14"/>
          <p:cNvPicPr preferRelativeResize="0"/>
          <p:nvPr/>
        </p:nvPicPr>
        <p:blipFill rotWithShape="1">
          <a:blip r:embed="rId3">
            <a:alphaModFix/>
          </a:blip>
          <a:srcRect b="0" l="1333" r="2047" t="1555"/>
          <a:stretch/>
        </p:blipFill>
        <p:spPr>
          <a:xfrm>
            <a:off x="692625" y="1078650"/>
            <a:ext cx="7527899" cy="3637900"/>
          </a:xfrm>
          <a:prstGeom prst="rect">
            <a:avLst/>
          </a:prstGeom>
          <a:noFill/>
          <a:ln>
            <a:noFill/>
          </a:ln>
        </p:spPr>
      </p:pic>
      <p:sp>
        <p:nvSpPr>
          <p:cNvPr id="258" name="Google Shape;258;p14"/>
          <p:cNvSpPr txBox="1"/>
          <p:nvPr/>
        </p:nvSpPr>
        <p:spPr>
          <a:xfrm>
            <a:off x="8118325" y="56775"/>
            <a:ext cx="9765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C27BA0"/>
                </a:solidFill>
                <a:latin typeface="Bree Serif"/>
                <a:ea typeface="Bree Serif"/>
                <a:cs typeface="Bree Serif"/>
                <a:sym typeface="Bree Serif"/>
              </a:rPr>
              <a:t>Female slides </a:t>
            </a:r>
            <a:endParaRPr b="0" i="0" sz="1000" u="none" cap="none" strike="noStrike">
              <a:solidFill>
                <a:srgbClr val="C27BA0"/>
              </a:solidFill>
              <a:latin typeface="Bree Serif"/>
              <a:ea typeface="Bree Serif"/>
              <a:cs typeface="Bree Serif"/>
              <a:sym typeface="Bree Serif"/>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15"/>
          <p:cNvSpPr/>
          <p:nvPr/>
        </p:nvSpPr>
        <p:spPr>
          <a:xfrm>
            <a:off x="3131325" y="163800"/>
            <a:ext cx="2772300" cy="576900"/>
          </a:xfrm>
          <a:prstGeom prst="roundRect">
            <a:avLst>
              <a:gd fmla="val 16667" name="adj"/>
            </a:avLst>
          </a:prstGeom>
          <a:solidFill>
            <a:srgbClr val="F1E0E0"/>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t/>
            </a:r>
            <a:endParaRPr b="0" i="0" sz="1200" u="none" cap="none" strike="noStrike">
              <a:solidFill>
                <a:srgbClr val="000000"/>
              </a:solidFill>
              <a:latin typeface="Bree Serif"/>
              <a:ea typeface="Bree Serif"/>
              <a:cs typeface="Bree Serif"/>
              <a:sym typeface="Bree Serif"/>
            </a:endParaRPr>
          </a:p>
          <a:p>
            <a:pPr indent="0" lvl="0" marL="0" marR="0" rtl="0" algn="ctr">
              <a:lnSpc>
                <a:spcPct val="100000"/>
              </a:lnSpc>
              <a:spcBef>
                <a:spcPts val="0"/>
              </a:spcBef>
              <a:spcAft>
                <a:spcPts val="0"/>
              </a:spcAft>
              <a:buClr>
                <a:schemeClr val="dk1"/>
              </a:buClr>
              <a:buSzPts val="1100"/>
              <a:buFont typeface="Arial"/>
              <a:buNone/>
            </a:pPr>
            <a:r>
              <a:rPr b="0" i="0" lang="en" sz="1200" u="none" cap="none" strike="noStrike">
                <a:solidFill>
                  <a:srgbClr val="000000"/>
                </a:solidFill>
                <a:latin typeface="Bree Serif"/>
                <a:ea typeface="Bree Serif"/>
                <a:cs typeface="Bree Serif"/>
                <a:sym typeface="Bree Serif"/>
              </a:rPr>
              <a:t>↓ MAP upon standing </a:t>
            </a:r>
            <a:endParaRPr b="0" i="0" sz="1200" u="none" cap="none" strike="noStrike">
              <a:solidFill>
                <a:srgbClr val="000000"/>
              </a:solidFill>
              <a:latin typeface="Bree Serif"/>
              <a:ea typeface="Bree Serif"/>
              <a:cs typeface="Bree Serif"/>
              <a:sym typeface="Bree Serif"/>
            </a:endParaRPr>
          </a:p>
        </p:txBody>
      </p:sp>
      <p:sp>
        <p:nvSpPr>
          <p:cNvPr id="264" name="Google Shape;264;p15"/>
          <p:cNvSpPr/>
          <p:nvPr/>
        </p:nvSpPr>
        <p:spPr>
          <a:xfrm>
            <a:off x="2445078" y="911925"/>
            <a:ext cx="4144800" cy="389700"/>
          </a:xfrm>
          <a:prstGeom prst="roundRect">
            <a:avLst>
              <a:gd fmla="val 16667" name="adj"/>
            </a:avLst>
          </a:prstGeom>
          <a:solidFill>
            <a:srgbClr val="F1E0E0"/>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Bree Serif"/>
                <a:ea typeface="Bree Serif"/>
                <a:cs typeface="Bree Serif"/>
                <a:sym typeface="Bree Serif"/>
              </a:rPr>
              <a:t>↓ Firing of baroreceptors in carotid arteries and aorta</a:t>
            </a:r>
            <a:endParaRPr b="0" i="0" sz="1200" u="none" cap="none" strike="noStrike">
              <a:solidFill>
                <a:srgbClr val="000000"/>
              </a:solidFill>
              <a:latin typeface="Arial"/>
              <a:ea typeface="Arial"/>
              <a:cs typeface="Arial"/>
              <a:sym typeface="Arial"/>
            </a:endParaRPr>
          </a:p>
        </p:txBody>
      </p:sp>
      <p:sp>
        <p:nvSpPr>
          <p:cNvPr id="265" name="Google Shape;265;p15"/>
          <p:cNvSpPr/>
          <p:nvPr/>
        </p:nvSpPr>
        <p:spPr>
          <a:xfrm>
            <a:off x="2891625" y="1978050"/>
            <a:ext cx="3251700" cy="576900"/>
          </a:xfrm>
          <a:prstGeom prst="roundRect">
            <a:avLst>
              <a:gd fmla="val 0" name="adj"/>
            </a:avLst>
          </a:prstGeom>
          <a:solidFill>
            <a:srgbClr val="F1E0E0"/>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Bree Serif"/>
                <a:ea typeface="Bree Serif"/>
                <a:cs typeface="Bree Serif"/>
                <a:sym typeface="Bree Serif"/>
              </a:rPr>
              <a:t> cardiovascular control center in medulla oblongata</a:t>
            </a:r>
            <a:endParaRPr b="0" i="0" sz="1400" u="none" cap="none" strike="noStrike">
              <a:solidFill>
                <a:srgbClr val="000000"/>
              </a:solidFill>
              <a:latin typeface="Arial"/>
              <a:ea typeface="Arial"/>
              <a:cs typeface="Arial"/>
              <a:sym typeface="Arial"/>
            </a:endParaRPr>
          </a:p>
        </p:txBody>
      </p:sp>
      <p:sp>
        <p:nvSpPr>
          <p:cNvPr id="266" name="Google Shape;266;p15"/>
          <p:cNvSpPr/>
          <p:nvPr/>
        </p:nvSpPr>
        <p:spPr>
          <a:xfrm>
            <a:off x="3501825" y="1417850"/>
            <a:ext cx="2031300" cy="389700"/>
          </a:xfrm>
          <a:prstGeom prst="roundRect">
            <a:avLst>
              <a:gd fmla="val 16667" name="adj"/>
            </a:avLst>
          </a:prstGeom>
          <a:solidFill>
            <a:srgbClr val="F1E0E0"/>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Bree Serif"/>
                <a:ea typeface="Bree Serif"/>
                <a:cs typeface="Bree Serif"/>
                <a:sym typeface="Bree Serif"/>
              </a:rPr>
              <a:t>Sensory neurons</a:t>
            </a:r>
            <a:endParaRPr b="0" i="0" sz="1400" u="none" cap="none" strike="noStrike">
              <a:solidFill>
                <a:srgbClr val="000000"/>
              </a:solidFill>
              <a:latin typeface="Arial"/>
              <a:ea typeface="Arial"/>
              <a:cs typeface="Arial"/>
              <a:sym typeface="Arial"/>
            </a:endParaRPr>
          </a:p>
        </p:txBody>
      </p:sp>
      <p:sp>
        <p:nvSpPr>
          <p:cNvPr id="267" name="Google Shape;267;p15"/>
          <p:cNvSpPr/>
          <p:nvPr/>
        </p:nvSpPr>
        <p:spPr>
          <a:xfrm>
            <a:off x="3461782" y="3560580"/>
            <a:ext cx="2111400" cy="389700"/>
          </a:xfrm>
          <a:prstGeom prst="roundRect">
            <a:avLst>
              <a:gd fmla="val 16667" name="adj"/>
            </a:avLst>
          </a:prstGeom>
          <a:solidFill>
            <a:srgbClr val="D5A6BD"/>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Bree Serif"/>
                <a:ea typeface="Bree Serif"/>
                <a:cs typeface="Bree Serif"/>
                <a:sym typeface="Bree Serif"/>
              </a:rPr>
              <a:t>↑ Force of contraction</a:t>
            </a:r>
            <a:endParaRPr b="0" i="0" sz="1400" u="none" cap="none" strike="noStrike">
              <a:solidFill>
                <a:srgbClr val="000000"/>
              </a:solidFill>
              <a:latin typeface="Bree Serif"/>
              <a:ea typeface="Bree Serif"/>
              <a:cs typeface="Bree Serif"/>
              <a:sym typeface="Bree Serif"/>
            </a:endParaRPr>
          </a:p>
        </p:txBody>
      </p:sp>
      <p:sp>
        <p:nvSpPr>
          <p:cNvPr id="268" name="Google Shape;268;p15"/>
          <p:cNvSpPr/>
          <p:nvPr/>
        </p:nvSpPr>
        <p:spPr>
          <a:xfrm>
            <a:off x="362200" y="2986650"/>
            <a:ext cx="2425500" cy="389700"/>
          </a:xfrm>
          <a:prstGeom prst="roundRect">
            <a:avLst>
              <a:gd fmla="val 16667" name="adj"/>
            </a:avLst>
          </a:prstGeom>
          <a:solidFill>
            <a:srgbClr val="D9D2E9"/>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Bree Serif"/>
                <a:ea typeface="Bree Serif"/>
                <a:cs typeface="Bree Serif"/>
                <a:sym typeface="Bree Serif"/>
              </a:rPr>
              <a:t>Arteriolar and veins </a:t>
            </a:r>
            <a:endParaRPr b="0" i="0" sz="1200" u="none" cap="none" strike="noStrike">
              <a:solidFill>
                <a:srgbClr val="000000"/>
              </a:solidFill>
              <a:latin typeface="Arial"/>
              <a:ea typeface="Arial"/>
              <a:cs typeface="Arial"/>
              <a:sym typeface="Arial"/>
            </a:endParaRPr>
          </a:p>
        </p:txBody>
      </p:sp>
      <p:sp>
        <p:nvSpPr>
          <p:cNvPr id="269" name="Google Shape;269;p15"/>
          <p:cNvSpPr/>
          <p:nvPr/>
        </p:nvSpPr>
        <p:spPr>
          <a:xfrm>
            <a:off x="238436" y="2101150"/>
            <a:ext cx="2289000" cy="389700"/>
          </a:xfrm>
          <a:prstGeom prst="roundRect">
            <a:avLst>
              <a:gd fmla="val 16667" name="adj"/>
            </a:avLst>
          </a:prstGeom>
          <a:solidFill>
            <a:srgbClr val="F1E0E0"/>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Bree Serif"/>
                <a:ea typeface="Bree Serif"/>
                <a:cs typeface="Bree Serif"/>
                <a:sym typeface="Bree Serif"/>
              </a:rPr>
              <a:t>↑ Sympathetic output</a:t>
            </a:r>
            <a:endParaRPr b="0" i="0" sz="1400" u="none" cap="none" strike="noStrike">
              <a:solidFill>
                <a:srgbClr val="000000"/>
              </a:solidFill>
              <a:latin typeface="Arial"/>
              <a:ea typeface="Arial"/>
              <a:cs typeface="Arial"/>
              <a:sym typeface="Arial"/>
            </a:endParaRPr>
          </a:p>
        </p:txBody>
      </p:sp>
      <p:sp>
        <p:nvSpPr>
          <p:cNvPr id="270" name="Google Shape;270;p15"/>
          <p:cNvSpPr/>
          <p:nvPr/>
        </p:nvSpPr>
        <p:spPr>
          <a:xfrm>
            <a:off x="3337401" y="2961450"/>
            <a:ext cx="2289000" cy="389700"/>
          </a:xfrm>
          <a:prstGeom prst="roundRect">
            <a:avLst>
              <a:gd fmla="val 16667" name="adj"/>
            </a:avLst>
          </a:prstGeom>
          <a:solidFill>
            <a:srgbClr val="D9D2E9"/>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Bree Serif"/>
                <a:ea typeface="Bree Serif"/>
                <a:cs typeface="Bree Serif"/>
                <a:sym typeface="Bree Serif"/>
              </a:rPr>
              <a:t>ventric</a:t>
            </a:r>
            <a:r>
              <a:rPr lang="en">
                <a:solidFill>
                  <a:schemeClr val="dk1"/>
                </a:solidFill>
                <a:latin typeface="Bree Serif"/>
                <a:ea typeface="Bree Serif"/>
                <a:cs typeface="Bree Serif"/>
                <a:sym typeface="Bree Serif"/>
              </a:rPr>
              <a:t>les</a:t>
            </a:r>
            <a:r>
              <a:rPr b="0" i="0" lang="en" sz="1400" u="none" cap="none" strike="noStrike">
                <a:solidFill>
                  <a:schemeClr val="dk1"/>
                </a:solidFill>
                <a:latin typeface="Bree Serif"/>
                <a:ea typeface="Bree Serif"/>
                <a:cs typeface="Bree Serif"/>
                <a:sym typeface="Bree Serif"/>
              </a:rPr>
              <a:t> </a:t>
            </a:r>
            <a:endParaRPr b="0" i="0" sz="1400" u="none" cap="none" strike="noStrike">
              <a:solidFill>
                <a:srgbClr val="000000"/>
              </a:solidFill>
              <a:latin typeface="Arial"/>
              <a:ea typeface="Arial"/>
              <a:cs typeface="Arial"/>
              <a:sym typeface="Arial"/>
            </a:endParaRPr>
          </a:p>
        </p:txBody>
      </p:sp>
      <p:sp>
        <p:nvSpPr>
          <p:cNvPr id="271" name="Google Shape;271;p15"/>
          <p:cNvSpPr/>
          <p:nvPr/>
        </p:nvSpPr>
        <p:spPr>
          <a:xfrm>
            <a:off x="6339274" y="2961441"/>
            <a:ext cx="1228500" cy="389700"/>
          </a:xfrm>
          <a:prstGeom prst="roundRect">
            <a:avLst>
              <a:gd fmla="val 16667" name="adj"/>
            </a:avLst>
          </a:prstGeom>
          <a:solidFill>
            <a:srgbClr val="D9D2E9"/>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Bree Serif"/>
                <a:ea typeface="Bree Serif"/>
                <a:cs typeface="Bree Serif"/>
                <a:sym typeface="Bree Serif"/>
              </a:rPr>
              <a:t>SA node</a:t>
            </a:r>
            <a:endParaRPr b="0" i="0" sz="1400" u="none" cap="none" strike="noStrike">
              <a:solidFill>
                <a:srgbClr val="000000"/>
              </a:solidFill>
              <a:latin typeface="Arial"/>
              <a:ea typeface="Arial"/>
              <a:cs typeface="Arial"/>
              <a:sym typeface="Arial"/>
            </a:endParaRPr>
          </a:p>
        </p:txBody>
      </p:sp>
      <p:sp>
        <p:nvSpPr>
          <p:cNvPr id="272" name="Google Shape;272;p15"/>
          <p:cNvSpPr/>
          <p:nvPr/>
        </p:nvSpPr>
        <p:spPr>
          <a:xfrm>
            <a:off x="6507525" y="2015400"/>
            <a:ext cx="2425500" cy="502200"/>
          </a:xfrm>
          <a:prstGeom prst="roundRect">
            <a:avLst>
              <a:gd fmla="val 16667" name="adj"/>
            </a:avLst>
          </a:prstGeom>
          <a:solidFill>
            <a:srgbClr val="F1E0E0"/>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Bree Serif"/>
                <a:ea typeface="Bree Serif"/>
                <a:cs typeface="Bree Serif"/>
                <a:sym typeface="Bree Serif"/>
              </a:rPr>
              <a:t>↓ Parasympathetic output</a:t>
            </a:r>
            <a:endParaRPr b="0" i="0" sz="1400" u="none" cap="none" strike="noStrike">
              <a:solidFill>
                <a:srgbClr val="000000"/>
              </a:solidFill>
              <a:latin typeface="Bree Serif"/>
              <a:ea typeface="Bree Serif"/>
              <a:cs typeface="Bree Serif"/>
              <a:sym typeface="Bree Serif"/>
            </a:endParaRPr>
          </a:p>
        </p:txBody>
      </p:sp>
      <p:sp>
        <p:nvSpPr>
          <p:cNvPr id="273" name="Google Shape;273;p15"/>
          <p:cNvSpPr/>
          <p:nvPr/>
        </p:nvSpPr>
        <p:spPr>
          <a:xfrm>
            <a:off x="1553949" y="4159710"/>
            <a:ext cx="2425500" cy="389700"/>
          </a:xfrm>
          <a:prstGeom prst="roundRect">
            <a:avLst>
              <a:gd fmla="val 16667" name="adj"/>
            </a:avLst>
          </a:prstGeom>
          <a:solidFill>
            <a:srgbClr val="D5A6BD"/>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Bree Serif"/>
                <a:ea typeface="Bree Serif"/>
                <a:cs typeface="Bree Serif"/>
                <a:sym typeface="Bree Serif"/>
              </a:rPr>
              <a:t>↑ Peripheral resistance</a:t>
            </a:r>
            <a:endParaRPr b="0" i="0" sz="1400" u="none" cap="none" strike="noStrike">
              <a:solidFill>
                <a:srgbClr val="000000"/>
              </a:solidFill>
              <a:latin typeface="Bree Serif"/>
              <a:ea typeface="Bree Serif"/>
              <a:cs typeface="Bree Serif"/>
              <a:sym typeface="Bree Serif"/>
            </a:endParaRPr>
          </a:p>
        </p:txBody>
      </p:sp>
      <p:sp>
        <p:nvSpPr>
          <p:cNvPr id="274" name="Google Shape;274;p15"/>
          <p:cNvSpPr/>
          <p:nvPr/>
        </p:nvSpPr>
        <p:spPr>
          <a:xfrm>
            <a:off x="1092250" y="3560575"/>
            <a:ext cx="1627200" cy="389700"/>
          </a:xfrm>
          <a:prstGeom prst="roundRect">
            <a:avLst>
              <a:gd fmla="val 16667" name="adj"/>
            </a:avLst>
          </a:prstGeom>
          <a:solidFill>
            <a:srgbClr val="D5A6BD"/>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Bree Serif"/>
                <a:ea typeface="Bree Serif"/>
                <a:cs typeface="Bree Serif"/>
                <a:sym typeface="Bree Serif"/>
              </a:rPr>
              <a:t>Vasocontraction</a:t>
            </a:r>
            <a:endParaRPr b="0" i="0" sz="1400" u="none" cap="none" strike="noStrike">
              <a:solidFill>
                <a:srgbClr val="000000"/>
              </a:solidFill>
              <a:latin typeface="Bree Serif"/>
              <a:ea typeface="Bree Serif"/>
              <a:cs typeface="Bree Serif"/>
              <a:sym typeface="Bree Serif"/>
            </a:endParaRPr>
          </a:p>
        </p:txBody>
      </p:sp>
      <p:sp>
        <p:nvSpPr>
          <p:cNvPr id="275" name="Google Shape;275;p15"/>
          <p:cNvSpPr/>
          <p:nvPr/>
        </p:nvSpPr>
        <p:spPr>
          <a:xfrm>
            <a:off x="5533123" y="4159703"/>
            <a:ext cx="1627200" cy="389700"/>
          </a:xfrm>
          <a:prstGeom prst="roundRect">
            <a:avLst>
              <a:gd fmla="val 16667" name="adj"/>
            </a:avLst>
          </a:prstGeom>
          <a:solidFill>
            <a:srgbClr val="D5A6BD"/>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Bree Serif"/>
                <a:ea typeface="Bree Serif"/>
                <a:cs typeface="Bree Serif"/>
                <a:sym typeface="Bree Serif"/>
              </a:rPr>
              <a:t>↑ Cardiac output</a:t>
            </a:r>
            <a:endParaRPr b="0" i="0" sz="1400" u="none" cap="none" strike="noStrike">
              <a:solidFill>
                <a:srgbClr val="000000"/>
              </a:solidFill>
              <a:latin typeface="Bree Serif"/>
              <a:ea typeface="Bree Serif"/>
              <a:cs typeface="Bree Serif"/>
              <a:sym typeface="Bree Serif"/>
            </a:endParaRPr>
          </a:p>
        </p:txBody>
      </p:sp>
      <p:sp>
        <p:nvSpPr>
          <p:cNvPr id="276" name="Google Shape;276;p15"/>
          <p:cNvSpPr/>
          <p:nvPr/>
        </p:nvSpPr>
        <p:spPr>
          <a:xfrm>
            <a:off x="6315490" y="3560586"/>
            <a:ext cx="1627200" cy="389700"/>
          </a:xfrm>
          <a:prstGeom prst="roundRect">
            <a:avLst>
              <a:gd fmla="val 16667" name="adj"/>
            </a:avLst>
          </a:prstGeom>
          <a:solidFill>
            <a:srgbClr val="D5A6BD"/>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Bree Serif"/>
                <a:ea typeface="Bree Serif"/>
                <a:cs typeface="Bree Serif"/>
                <a:sym typeface="Bree Serif"/>
              </a:rPr>
              <a:t>↑ Heart rate</a:t>
            </a:r>
            <a:endParaRPr b="0" i="0" sz="1400" u="none" cap="none" strike="noStrike">
              <a:solidFill>
                <a:srgbClr val="000000"/>
              </a:solidFill>
              <a:latin typeface="Bree Serif"/>
              <a:ea typeface="Bree Serif"/>
              <a:cs typeface="Bree Serif"/>
              <a:sym typeface="Bree Serif"/>
            </a:endParaRPr>
          </a:p>
        </p:txBody>
      </p:sp>
      <p:sp>
        <p:nvSpPr>
          <p:cNvPr id="277" name="Google Shape;277;p15"/>
          <p:cNvSpPr/>
          <p:nvPr/>
        </p:nvSpPr>
        <p:spPr>
          <a:xfrm>
            <a:off x="3337400" y="4641300"/>
            <a:ext cx="2772300" cy="502200"/>
          </a:xfrm>
          <a:prstGeom prst="roundRect">
            <a:avLst>
              <a:gd fmla="val 16667" name="adj"/>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 blood pressure</a:t>
            </a:r>
            <a:r>
              <a:rPr lang="en">
                <a:latin typeface="Bree Serif"/>
                <a:ea typeface="Bree Serif"/>
                <a:cs typeface="Bree Serif"/>
                <a:sym typeface="Bree Serif"/>
              </a:rPr>
              <a:t> to normal </a:t>
            </a:r>
            <a:endParaRPr b="0" i="0" sz="1400" u="none" cap="none" strike="noStrike">
              <a:solidFill>
                <a:srgbClr val="000000"/>
              </a:solidFill>
              <a:latin typeface="Bree Serif"/>
              <a:ea typeface="Bree Serif"/>
              <a:cs typeface="Bree Serif"/>
              <a:sym typeface="Bree Serif"/>
            </a:endParaRPr>
          </a:p>
        </p:txBody>
      </p:sp>
      <p:cxnSp>
        <p:nvCxnSpPr>
          <p:cNvPr id="278" name="Google Shape;278;p15"/>
          <p:cNvCxnSpPr>
            <a:stCxn id="264" idx="0"/>
            <a:endCxn id="264" idx="0"/>
          </p:cNvCxnSpPr>
          <p:nvPr/>
        </p:nvCxnSpPr>
        <p:spPr>
          <a:xfrm>
            <a:off x="4517478" y="911925"/>
            <a:ext cx="0" cy="0"/>
          </a:xfrm>
          <a:prstGeom prst="straightConnector1">
            <a:avLst/>
          </a:prstGeom>
          <a:noFill/>
          <a:ln cap="flat" cmpd="sng" w="9525">
            <a:solidFill>
              <a:srgbClr val="D05C5C"/>
            </a:solidFill>
            <a:prstDash val="dash"/>
            <a:round/>
            <a:headEnd len="sm" w="sm" type="none"/>
            <a:tailEnd len="sm" w="sm" type="none"/>
          </a:ln>
        </p:spPr>
      </p:cxnSp>
      <p:cxnSp>
        <p:nvCxnSpPr>
          <p:cNvPr id="279" name="Google Shape;279;p15"/>
          <p:cNvCxnSpPr>
            <a:stCxn id="266" idx="2"/>
            <a:endCxn id="265" idx="0"/>
          </p:cNvCxnSpPr>
          <p:nvPr/>
        </p:nvCxnSpPr>
        <p:spPr>
          <a:xfrm>
            <a:off x="4517475" y="1807550"/>
            <a:ext cx="0" cy="170400"/>
          </a:xfrm>
          <a:prstGeom prst="straightConnector1">
            <a:avLst/>
          </a:prstGeom>
          <a:noFill/>
          <a:ln cap="flat" cmpd="sng" w="9525">
            <a:solidFill>
              <a:schemeClr val="dk2"/>
            </a:solidFill>
            <a:prstDash val="solid"/>
            <a:round/>
            <a:headEnd len="sm" w="sm" type="none"/>
            <a:tailEnd len="sm" w="sm" type="none"/>
          </a:ln>
        </p:spPr>
      </p:cxnSp>
      <p:cxnSp>
        <p:nvCxnSpPr>
          <p:cNvPr id="280" name="Google Shape;280;p15"/>
          <p:cNvCxnSpPr>
            <a:stCxn id="266" idx="0"/>
            <a:endCxn id="264" idx="2"/>
          </p:cNvCxnSpPr>
          <p:nvPr/>
        </p:nvCxnSpPr>
        <p:spPr>
          <a:xfrm rot="10800000">
            <a:off x="4517475" y="1301750"/>
            <a:ext cx="0" cy="116100"/>
          </a:xfrm>
          <a:prstGeom prst="straightConnector1">
            <a:avLst/>
          </a:prstGeom>
          <a:noFill/>
          <a:ln cap="flat" cmpd="sng" w="9525">
            <a:solidFill>
              <a:srgbClr val="D05C5C"/>
            </a:solidFill>
            <a:prstDash val="dash"/>
            <a:round/>
            <a:headEnd len="sm" w="sm" type="none"/>
            <a:tailEnd len="sm" w="sm" type="none"/>
          </a:ln>
        </p:spPr>
      </p:cxnSp>
      <p:cxnSp>
        <p:nvCxnSpPr>
          <p:cNvPr id="281" name="Google Shape;281;p15"/>
          <p:cNvCxnSpPr>
            <a:stCxn id="264" idx="0"/>
            <a:endCxn id="263" idx="2"/>
          </p:cNvCxnSpPr>
          <p:nvPr/>
        </p:nvCxnSpPr>
        <p:spPr>
          <a:xfrm rot="10800000">
            <a:off x="4517478" y="740625"/>
            <a:ext cx="0" cy="171300"/>
          </a:xfrm>
          <a:prstGeom prst="straightConnector1">
            <a:avLst/>
          </a:prstGeom>
          <a:noFill/>
          <a:ln cap="flat" cmpd="sng" w="9525">
            <a:solidFill>
              <a:srgbClr val="D05C5C"/>
            </a:solidFill>
            <a:prstDash val="dash"/>
            <a:round/>
            <a:headEnd len="sm" w="sm" type="none"/>
            <a:tailEnd len="sm" w="sm" type="none"/>
          </a:ln>
        </p:spPr>
      </p:cxnSp>
      <p:cxnSp>
        <p:nvCxnSpPr>
          <p:cNvPr id="282" name="Google Shape;282;p15"/>
          <p:cNvCxnSpPr>
            <a:stCxn id="265" idx="3"/>
            <a:endCxn id="272" idx="1"/>
          </p:cNvCxnSpPr>
          <p:nvPr/>
        </p:nvCxnSpPr>
        <p:spPr>
          <a:xfrm>
            <a:off x="6143325" y="2266500"/>
            <a:ext cx="364200" cy="0"/>
          </a:xfrm>
          <a:prstGeom prst="straightConnector1">
            <a:avLst/>
          </a:prstGeom>
          <a:noFill/>
          <a:ln cap="flat" cmpd="sng" w="9525">
            <a:solidFill>
              <a:srgbClr val="D05C5C"/>
            </a:solidFill>
            <a:prstDash val="dash"/>
            <a:round/>
            <a:headEnd len="sm" w="sm" type="none"/>
            <a:tailEnd len="sm" w="sm" type="none"/>
          </a:ln>
        </p:spPr>
      </p:cxnSp>
      <p:cxnSp>
        <p:nvCxnSpPr>
          <p:cNvPr id="283" name="Google Shape;283;p15"/>
          <p:cNvCxnSpPr>
            <a:stCxn id="269" idx="3"/>
            <a:endCxn id="265" idx="1"/>
          </p:cNvCxnSpPr>
          <p:nvPr/>
        </p:nvCxnSpPr>
        <p:spPr>
          <a:xfrm flipH="1" rot="10800000">
            <a:off x="2527436" y="2266600"/>
            <a:ext cx="364200" cy="29400"/>
          </a:xfrm>
          <a:prstGeom prst="straightConnector1">
            <a:avLst/>
          </a:prstGeom>
          <a:noFill/>
          <a:ln cap="flat" cmpd="sng" w="9525">
            <a:solidFill>
              <a:srgbClr val="D05C5C"/>
            </a:solidFill>
            <a:prstDash val="dash"/>
            <a:round/>
            <a:headEnd len="sm" w="sm" type="none"/>
            <a:tailEnd len="sm" w="sm" type="none"/>
          </a:ln>
        </p:spPr>
      </p:cxnSp>
      <p:cxnSp>
        <p:nvCxnSpPr>
          <p:cNvPr id="284" name="Google Shape;284;p15"/>
          <p:cNvCxnSpPr>
            <a:stCxn id="269" idx="2"/>
          </p:cNvCxnSpPr>
          <p:nvPr/>
        </p:nvCxnSpPr>
        <p:spPr>
          <a:xfrm flipH="1" rot="-5400000">
            <a:off x="4042736" y="-168950"/>
            <a:ext cx="269400" cy="5589000"/>
          </a:xfrm>
          <a:prstGeom prst="bentConnector2">
            <a:avLst/>
          </a:prstGeom>
          <a:noFill/>
          <a:ln cap="flat" cmpd="sng" w="9525">
            <a:solidFill>
              <a:schemeClr val="dk2"/>
            </a:solidFill>
            <a:prstDash val="solid"/>
            <a:round/>
            <a:headEnd len="sm" w="sm" type="none"/>
            <a:tailEnd len="sm" w="sm" type="none"/>
          </a:ln>
        </p:spPr>
      </p:cxnSp>
      <p:cxnSp>
        <p:nvCxnSpPr>
          <p:cNvPr id="285" name="Google Shape;285;p15"/>
          <p:cNvCxnSpPr>
            <a:stCxn id="270" idx="0"/>
            <a:endCxn id="270" idx="0"/>
          </p:cNvCxnSpPr>
          <p:nvPr/>
        </p:nvCxnSpPr>
        <p:spPr>
          <a:xfrm>
            <a:off x="4481901" y="2961450"/>
            <a:ext cx="0" cy="0"/>
          </a:xfrm>
          <a:prstGeom prst="straightConnector1">
            <a:avLst/>
          </a:prstGeom>
          <a:noFill/>
          <a:ln cap="flat" cmpd="sng" w="9525">
            <a:solidFill>
              <a:schemeClr val="dk2"/>
            </a:solidFill>
            <a:prstDash val="solid"/>
            <a:round/>
            <a:headEnd len="sm" w="sm" type="none"/>
            <a:tailEnd len="sm" w="sm" type="none"/>
          </a:ln>
        </p:spPr>
      </p:cxnSp>
      <p:cxnSp>
        <p:nvCxnSpPr>
          <p:cNvPr id="286" name="Google Shape;286;p15"/>
          <p:cNvCxnSpPr>
            <a:stCxn id="269" idx="2"/>
            <a:endCxn id="270" idx="0"/>
          </p:cNvCxnSpPr>
          <p:nvPr/>
        </p:nvCxnSpPr>
        <p:spPr>
          <a:xfrm flipH="1" rot="-5400000">
            <a:off x="2697086" y="1176700"/>
            <a:ext cx="470700" cy="3099000"/>
          </a:xfrm>
          <a:prstGeom prst="bentConnector3">
            <a:avLst>
              <a:gd fmla="val 56151" name="adj1"/>
            </a:avLst>
          </a:prstGeom>
          <a:noFill/>
          <a:ln cap="flat" cmpd="sng" w="9525">
            <a:solidFill>
              <a:srgbClr val="D05C5C"/>
            </a:solidFill>
            <a:prstDash val="dash"/>
            <a:round/>
            <a:headEnd len="sm" w="sm" type="none"/>
            <a:tailEnd len="sm" w="sm" type="none"/>
          </a:ln>
        </p:spPr>
      </p:cxnSp>
      <p:cxnSp>
        <p:nvCxnSpPr>
          <p:cNvPr id="287" name="Google Shape;287;p15"/>
          <p:cNvCxnSpPr>
            <a:stCxn id="269" idx="2"/>
            <a:endCxn id="271" idx="0"/>
          </p:cNvCxnSpPr>
          <p:nvPr/>
        </p:nvCxnSpPr>
        <p:spPr>
          <a:xfrm flipH="1" rot="-5400000">
            <a:off x="3932936" y="-59150"/>
            <a:ext cx="470700" cy="5570700"/>
          </a:xfrm>
          <a:prstGeom prst="bentConnector3">
            <a:avLst>
              <a:gd fmla="val 56151" name="adj1"/>
            </a:avLst>
          </a:prstGeom>
          <a:noFill/>
          <a:ln cap="flat" cmpd="sng" w="9525">
            <a:solidFill>
              <a:srgbClr val="D05C5C"/>
            </a:solidFill>
            <a:prstDash val="dash"/>
            <a:round/>
            <a:headEnd len="sm" w="sm" type="none"/>
            <a:tailEnd len="sm" w="sm" type="none"/>
          </a:ln>
        </p:spPr>
      </p:cxnSp>
      <p:cxnSp>
        <p:nvCxnSpPr>
          <p:cNvPr id="288" name="Google Shape;288;p15"/>
          <p:cNvCxnSpPr>
            <a:stCxn id="269" idx="2"/>
            <a:endCxn id="268" idx="0"/>
          </p:cNvCxnSpPr>
          <p:nvPr/>
        </p:nvCxnSpPr>
        <p:spPr>
          <a:xfrm flipH="1" rot="-5400000">
            <a:off x="1230986" y="2642800"/>
            <a:ext cx="495900" cy="192000"/>
          </a:xfrm>
          <a:prstGeom prst="bentConnector3">
            <a:avLst>
              <a:gd fmla="val 49990" name="adj1"/>
            </a:avLst>
          </a:prstGeom>
          <a:noFill/>
          <a:ln cap="flat" cmpd="sng" w="9525">
            <a:solidFill>
              <a:srgbClr val="D05C5C"/>
            </a:solidFill>
            <a:prstDash val="dash"/>
            <a:round/>
            <a:headEnd len="sm" w="sm" type="none"/>
            <a:tailEnd len="sm" w="sm" type="none"/>
          </a:ln>
        </p:spPr>
      </p:cxnSp>
      <p:cxnSp>
        <p:nvCxnSpPr>
          <p:cNvPr id="289" name="Google Shape;289;p15"/>
          <p:cNvCxnSpPr>
            <a:stCxn id="276" idx="2"/>
            <a:endCxn id="275" idx="0"/>
          </p:cNvCxnSpPr>
          <p:nvPr/>
        </p:nvCxnSpPr>
        <p:spPr>
          <a:xfrm rot="5400000">
            <a:off x="6633190" y="3663786"/>
            <a:ext cx="209400" cy="782400"/>
          </a:xfrm>
          <a:prstGeom prst="bentConnector3">
            <a:avLst>
              <a:gd fmla="val 50004" name="adj1"/>
            </a:avLst>
          </a:prstGeom>
          <a:noFill/>
          <a:ln cap="flat" cmpd="sng" w="9525">
            <a:solidFill>
              <a:srgbClr val="D05C5C"/>
            </a:solidFill>
            <a:prstDash val="dash"/>
            <a:round/>
            <a:headEnd len="sm" w="sm" type="none"/>
            <a:tailEnd len="sm" w="sm" type="none"/>
          </a:ln>
        </p:spPr>
      </p:cxnSp>
      <p:cxnSp>
        <p:nvCxnSpPr>
          <p:cNvPr id="290" name="Google Shape;290;p15"/>
          <p:cNvCxnSpPr>
            <a:stCxn id="267" idx="2"/>
            <a:endCxn id="275" idx="0"/>
          </p:cNvCxnSpPr>
          <p:nvPr/>
        </p:nvCxnSpPr>
        <p:spPr>
          <a:xfrm flipH="1" rot="-5400000">
            <a:off x="5327332" y="3140430"/>
            <a:ext cx="209400" cy="1829100"/>
          </a:xfrm>
          <a:prstGeom prst="bentConnector3">
            <a:avLst>
              <a:gd fmla="val 50006" name="adj1"/>
            </a:avLst>
          </a:prstGeom>
          <a:noFill/>
          <a:ln cap="flat" cmpd="sng" w="9525">
            <a:solidFill>
              <a:srgbClr val="D05C5C"/>
            </a:solidFill>
            <a:prstDash val="dash"/>
            <a:round/>
            <a:headEnd len="sm" w="sm" type="none"/>
            <a:tailEnd len="sm" w="sm" type="none"/>
          </a:ln>
        </p:spPr>
      </p:cxnSp>
      <p:cxnSp>
        <p:nvCxnSpPr>
          <p:cNvPr id="291" name="Google Shape;291;p15"/>
          <p:cNvCxnSpPr>
            <a:stCxn id="274" idx="2"/>
            <a:endCxn id="273" idx="0"/>
          </p:cNvCxnSpPr>
          <p:nvPr/>
        </p:nvCxnSpPr>
        <p:spPr>
          <a:xfrm flipH="1" rot="-5400000">
            <a:off x="2231500" y="3624625"/>
            <a:ext cx="209400" cy="860700"/>
          </a:xfrm>
          <a:prstGeom prst="bentConnector3">
            <a:avLst>
              <a:gd fmla="val 50008" name="adj1"/>
            </a:avLst>
          </a:prstGeom>
          <a:noFill/>
          <a:ln cap="flat" cmpd="sng" w="9525">
            <a:solidFill>
              <a:srgbClr val="D05C5C"/>
            </a:solidFill>
            <a:prstDash val="dash"/>
            <a:round/>
            <a:headEnd len="sm" w="sm" type="none"/>
            <a:tailEnd len="sm" w="sm" type="none"/>
          </a:ln>
        </p:spPr>
      </p:cxnSp>
      <p:cxnSp>
        <p:nvCxnSpPr>
          <p:cNvPr id="292" name="Google Shape;292;p15"/>
          <p:cNvCxnSpPr>
            <a:stCxn id="275" idx="2"/>
            <a:endCxn id="277" idx="0"/>
          </p:cNvCxnSpPr>
          <p:nvPr/>
        </p:nvCxnSpPr>
        <p:spPr>
          <a:xfrm rot="5400000">
            <a:off x="5489173" y="3783653"/>
            <a:ext cx="91800" cy="1623300"/>
          </a:xfrm>
          <a:prstGeom prst="bentConnector3">
            <a:avLst>
              <a:gd fmla="val 50053" name="adj1"/>
            </a:avLst>
          </a:prstGeom>
          <a:noFill/>
          <a:ln cap="flat" cmpd="sng" w="9525">
            <a:solidFill>
              <a:srgbClr val="D05C5C"/>
            </a:solidFill>
            <a:prstDash val="dash"/>
            <a:round/>
            <a:headEnd len="sm" w="sm" type="none"/>
            <a:tailEnd len="sm" w="sm" type="none"/>
          </a:ln>
        </p:spPr>
      </p:cxnSp>
      <p:cxnSp>
        <p:nvCxnSpPr>
          <p:cNvPr id="293" name="Google Shape;293;p15"/>
          <p:cNvCxnSpPr>
            <a:stCxn id="273" idx="2"/>
            <a:endCxn id="277" idx="0"/>
          </p:cNvCxnSpPr>
          <p:nvPr/>
        </p:nvCxnSpPr>
        <p:spPr>
          <a:xfrm flipH="1" rot="-5400000">
            <a:off x="3699249" y="3616860"/>
            <a:ext cx="91800" cy="1956900"/>
          </a:xfrm>
          <a:prstGeom prst="bentConnector3">
            <a:avLst>
              <a:gd fmla="val 50049" name="adj1"/>
            </a:avLst>
          </a:prstGeom>
          <a:noFill/>
          <a:ln cap="flat" cmpd="sng" w="9525">
            <a:solidFill>
              <a:srgbClr val="D05C5C"/>
            </a:solidFill>
            <a:prstDash val="dash"/>
            <a:round/>
            <a:headEnd len="sm" w="sm" type="none"/>
            <a:tailEnd len="sm" w="sm" type="none"/>
          </a:ln>
        </p:spPr>
      </p:cxnSp>
      <p:cxnSp>
        <p:nvCxnSpPr>
          <p:cNvPr id="294" name="Google Shape;294;p15"/>
          <p:cNvCxnSpPr>
            <a:endCxn id="277" idx="1"/>
          </p:cNvCxnSpPr>
          <p:nvPr/>
        </p:nvCxnSpPr>
        <p:spPr>
          <a:xfrm flipH="1" rot="-5400000">
            <a:off x="-141700" y="1413300"/>
            <a:ext cx="3779700" cy="3178500"/>
          </a:xfrm>
          <a:prstGeom prst="bentConnector2">
            <a:avLst/>
          </a:prstGeom>
          <a:noFill/>
          <a:ln cap="flat" cmpd="sng" w="9525">
            <a:solidFill>
              <a:srgbClr val="D05C5C"/>
            </a:solidFill>
            <a:prstDash val="dash"/>
            <a:round/>
            <a:headEnd len="sm" w="sm" type="none"/>
            <a:tailEnd len="sm" w="sm" type="none"/>
          </a:ln>
        </p:spPr>
      </p:cxnSp>
      <p:cxnSp>
        <p:nvCxnSpPr>
          <p:cNvPr id="295" name="Google Shape;295;p15"/>
          <p:cNvCxnSpPr/>
          <p:nvPr/>
        </p:nvCxnSpPr>
        <p:spPr>
          <a:xfrm flipH="1" rot="10800000">
            <a:off x="163011" y="999080"/>
            <a:ext cx="2301000" cy="81600"/>
          </a:xfrm>
          <a:prstGeom prst="straightConnector1">
            <a:avLst/>
          </a:prstGeom>
          <a:noFill/>
          <a:ln cap="flat" cmpd="sng" w="9525">
            <a:solidFill>
              <a:srgbClr val="D05C5C"/>
            </a:solidFill>
            <a:prstDash val="dash"/>
            <a:round/>
            <a:headEnd len="sm" w="sm" type="none"/>
            <a:tailEnd len="sm" w="sm" type="none"/>
          </a:ln>
        </p:spPr>
      </p:cxnSp>
      <p:sp>
        <p:nvSpPr>
          <p:cNvPr id="296" name="Google Shape;296;p15"/>
          <p:cNvSpPr/>
          <p:nvPr/>
        </p:nvSpPr>
        <p:spPr>
          <a:xfrm>
            <a:off x="1092250" y="4750725"/>
            <a:ext cx="1577100" cy="269400"/>
          </a:xfrm>
          <a:prstGeom prst="rect">
            <a:avLst/>
          </a:prstGeom>
          <a:solidFill>
            <a:srgbClr val="FFFFFF"/>
          </a:solidFill>
          <a:ln cap="flat" cmpd="sng" w="9525">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Bree Serif"/>
                <a:ea typeface="Bree Serif"/>
                <a:cs typeface="Bree Serif"/>
                <a:sym typeface="Bree Serif"/>
              </a:rPr>
              <a:t>Negative feedback</a:t>
            </a:r>
            <a:endParaRPr b="0" i="0" sz="1300" u="none" cap="none" strike="noStrike">
              <a:solidFill>
                <a:srgbClr val="000000"/>
              </a:solidFill>
              <a:latin typeface="Bree Serif"/>
              <a:ea typeface="Bree Serif"/>
              <a:cs typeface="Bree Serif"/>
              <a:sym typeface="Bree Serif"/>
            </a:endParaRPr>
          </a:p>
        </p:txBody>
      </p:sp>
      <p:sp>
        <p:nvSpPr>
          <p:cNvPr id="297" name="Google Shape;297;p15"/>
          <p:cNvSpPr txBox="1"/>
          <p:nvPr/>
        </p:nvSpPr>
        <p:spPr>
          <a:xfrm>
            <a:off x="1069150" y="2898938"/>
            <a:ext cx="1623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(a receptor)</a:t>
            </a:r>
            <a:endParaRPr b="0" i="0" sz="1000" u="none" cap="none" strike="noStrike">
              <a:solidFill>
                <a:srgbClr val="000000"/>
              </a:solidFill>
              <a:latin typeface="Bree Serif"/>
              <a:ea typeface="Bree Serif"/>
              <a:cs typeface="Bree Serif"/>
              <a:sym typeface="Bree Serif"/>
            </a:endParaRPr>
          </a:p>
        </p:txBody>
      </p:sp>
      <p:sp>
        <p:nvSpPr>
          <p:cNvPr id="298" name="Google Shape;298;p15"/>
          <p:cNvSpPr txBox="1"/>
          <p:nvPr/>
        </p:nvSpPr>
        <p:spPr>
          <a:xfrm>
            <a:off x="6507525" y="2869750"/>
            <a:ext cx="1060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(B1 receptor)</a:t>
            </a:r>
            <a:endParaRPr b="0" i="0" sz="1000" u="none" cap="none" strike="noStrike">
              <a:solidFill>
                <a:srgbClr val="000000"/>
              </a:solidFill>
              <a:latin typeface="Bree Serif"/>
              <a:ea typeface="Bree Serif"/>
              <a:cs typeface="Bree Serif"/>
              <a:sym typeface="Bree Serif"/>
            </a:endParaRPr>
          </a:p>
        </p:txBody>
      </p:sp>
      <p:sp>
        <p:nvSpPr>
          <p:cNvPr id="299" name="Google Shape;299;p15"/>
          <p:cNvSpPr txBox="1"/>
          <p:nvPr/>
        </p:nvSpPr>
        <p:spPr>
          <a:xfrm>
            <a:off x="4026700" y="2886361"/>
            <a:ext cx="1623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(B1 receptor)</a:t>
            </a:r>
            <a:endParaRPr b="0" i="0" sz="1000" u="none" cap="none" strike="noStrike">
              <a:solidFill>
                <a:srgbClr val="000000"/>
              </a:solidFill>
              <a:latin typeface="Bree Serif"/>
              <a:ea typeface="Bree Serif"/>
              <a:cs typeface="Bree Serif"/>
              <a:sym typeface="Bree Serif"/>
            </a:endParaRPr>
          </a:p>
        </p:txBody>
      </p:sp>
      <p:sp>
        <p:nvSpPr>
          <p:cNvPr id="300" name="Google Shape;300;p15"/>
          <p:cNvSpPr txBox="1"/>
          <p:nvPr/>
        </p:nvSpPr>
        <p:spPr>
          <a:xfrm>
            <a:off x="4114997" y="183500"/>
            <a:ext cx="1060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(Stimulus)</a:t>
            </a:r>
            <a:endParaRPr b="0" i="0" sz="1000" u="none" cap="none" strike="noStrike">
              <a:solidFill>
                <a:srgbClr val="000000"/>
              </a:solidFill>
              <a:latin typeface="Bree Serif"/>
              <a:ea typeface="Bree Serif"/>
              <a:cs typeface="Bree Serif"/>
              <a:sym typeface="Bree Serif"/>
            </a:endParaRPr>
          </a:p>
        </p:txBody>
      </p:sp>
      <p:sp>
        <p:nvSpPr>
          <p:cNvPr id="301" name="Google Shape;301;p15"/>
          <p:cNvSpPr txBox="1"/>
          <p:nvPr/>
        </p:nvSpPr>
        <p:spPr>
          <a:xfrm>
            <a:off x="4114995" y="822791"/>
            <a:ext cx="1623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(receptor)</a:t>
            </a:r>
            <a:endParaRPr b="0" i="0" sz="1000" u="none" cap="none" strike="noStrike">
              <a:solidFill>
                <a:srgbClr val="000000"/>
              </a:solidFill>
              <a:latin typeface="Arial"/>
              <a:ea typeface="Arial"/>
              <a:cs typeface="Arial"/>
              <a:sym typeface="Arial"/>
            </a:endParaRPr>
          </a:p>
        </p:txBody>
      </p:sp>
      <p:sp>
        <p:nvSpPr>
          <p:cNvPr id="302" name="Google Shape;302;p15"/>
          <p:cNvSpPr txBox="1"/>
          <p:nvPr/>
        </p:nvSpPr>
        <p:spPr>
          <a:xfrm>
            <a:off x="3864271" y="1351823"/>
            <a:ext cx="1623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(Afferent pathway)</a:t>
            </a:r>
            <a:endParaRPr b="0" i="0" sz="1000" u="none" cap="none" strike="noStrike">
              <a:solidFill>
                <a:srgbClr val="000000"/>
              </a:solidFill>
              <a:latin typeface="Bree Serif"/>
              <a:ea typeface="Bree Serif"/>
              <a:cs typeface="Bree Serif"/>
              <a:sym typeface="Bree Serif"/>
            </a:endParaRPr>
          </a:p>
        </p:txBody>
      </p:sp>
      <p:sp>
        <p:nvSpPr>
          <p:cNvPr id="303" name="Google Shape;303;p15"/>
          <p:cNvSpPr txBox="1"/>
          <p:nvPr/>
        </p:nvSpPr>
        <p:spPr>
          <a:xfrm>
            <a:off x="3911900" y="1892125"/>
            <a:ext cx="1771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(Integrating center)</a:t>
            </a:r>
            <a:endParaRPr b="0" i="0" sz="1000" u="none" cap="none" strike="noStrike">
              <a:solidFill>
                <a:srgbClr val="000000"/>
              </a:solidFill>
              <a:latin typeface="Bree Serif"/>
              <a:ea typeface="Bree Serif"/>
              <a:cs typeface="Bree Serif"/>
              <a:sym typeface="Bree Serif"/>
            </a:endParaRPr>
          </a:p>
        </p:txBody>
      </p:sp>
      <p:sp>
        <p:nvSpPr>
          <p:cNvPr id="304" name="Google Shape;304;p15"/>
          <p:cNvSpPr txBox="1"/>
          <p:nvPr/>
        </p:nvSpPr>
        <p:spPr>
          <a:xfrm>
            <a:off x="755617" y="2017225"/>
            <a:ext cx="1771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(Efferent pathway)</a:t>
            </a:r>
            <a:endParaRPr b="0" i="0" sz="1000" u="none" cap="none" strike="noStrike">
              <a:solidFill>
                <a:srgbClr val="000000"/>
              </a:solidFill>
              <a:latin typeface="Bree Serif"/>
              <a:ea typeface="Bree Serif"/>
              <a:cs typeface="Bree Serif"/>
              <a:sym typeface="Bree Serif"/>
            </a:endParaRPr>
          </a:p>
        </p:txBody>
      </p:sp>
      <p:sp>
        <p:nvSpPr>
          <p:cNvPr id="305" name="Google Shape;305;p15"/>
          <p:cNvSpPr txBox="1"/>
          <p:nvPr/>
        </p:nvSpPr>
        <p:spPr>
          <a:xfrm>
            <a:off x="7012567" y="1945725"/>
            <a:ext cx="1771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(Efferent pathway)</a:t>
            </a:r>
            <a:endParaRPr b="0" i="0" sz="1000" u="none" cap="none" strike="noStrike">
              <a:solidFill>
                <a:srgbClr val="000000"/>
              </a:solidFill>
              <a:latin typeface="Bree Serif"/>
              <a:ea typeface="Bree Serif"/>
              <a:cs typeface="Bree Serif"/>
              <a:sym typeface="Bree Serif"/>
            </a:endParaRPr>
          </a:p>
        </p:txBody>
      </p:sp>
      <p:sp>
        <p:nvSpPr>
          <p:cNvPr id="306" name="Google Shape;306;p15"/>
          <p:cNvSpPr txBox="1"/>
          <p:nvPr/>
        </p:nvSpPr>
        <p:spPr>
          <a:xfrm>
            <a:off x="3903400" y="4549294"/>
            <a:ext cx="3000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(Systemic response)</a:t>
            </a:r>
            <a:endParaRPr b="0" i="0" sz="1000" u="none" cap="none" strike="noStrike">
              <a:solidFill>
                <a:srgbClr val="000000"/>
              </a:solidFill>
              <a:latin typeface="Bree Serif"/>
              <a:ea typeface="Bree Serif"/>
              <a:cs typeface="Bree Serif"/>
              <a:sym typeface="Bree Serif"/>
            </a:endParaRPr>
          </a:p>
        </p:txBody>
      </p:sp>
      <p:sp>
        <p:nvSpPr>
          <p:cNvPr id="307" name="Google Shape;307;p15"/>
          <p:cNvSpPr txBox="1"/>
          <p:nvPr/>
        </p:nvSpPr>
        <p:spPr>
          <a:xfrm>
            <a:off x="2388336" y="1074030"/>
            <a:ext cx="6937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15"/>
          <p:cNvSpPr txBox="1"/>
          <p:nvPr/>
        </p:nvSpPr>
        <p:spPr>
          <a:xfrm>
            <a:off x="7469390" y="4549300"/>
            <a:ext cx="1627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Bree Serif"/>
                <a:ea typeface="Bree Serif"/>
                <a:cs typeface="Bree Serif"/>
                <a:sym typeface="Bree Serif"/>
              </a:rPr>
              <a:t>Key: </a:t>
            </a:r>
            <a:r>
              <a:rPr b="0" i="0" lang="en" sz="1200" u="none" cap="none" strike="noStrike">
                <a:solidFill>
                  <a:srgbClr val="B4A7D6"/>
                </a:solidFill>
                <a:latin typeface="Bree Serif"/>
                <a:ea typeface="Bree Serif"/>
                <a:cs typeface="Bree Serif"/>
                <a:sym typeface="Bree Serif"/>
              </a:rPr>
              <a:t>Effector</a:t>
            </a:r>
            <a:r>
              <a:rPr b="0" i="0" lang="en" sz="1200" u="none" cap="none" strike="noStrike">
                <a:solidFill>
                  <a:srgbClr val="D9D2E9"/>
                </a:solidFill>
                <a:latin typeface="Bree Serif"/>
                <a:ea typeface="Bree Serif"/>
                <a:cs typeface="Bree Serif"/>
                <a:sym typeface="Bree Serif"/>
              </a:rPr>
              <a:t> </a:t>
            </a:r>
            <a:r>
              <a:rPr b="0" i="0" lang="en" sz="1200" u="none" cap="none" strike="noStrike">
                <a:solidFill>
                  <a:srgbClr val="000000"/>
                </a:solidFill>
                <a:latin typeface="Bree Serif"/>
                <a:ea typeface="Bree Serif"/>
                <a:cs typeface="Bree Serif"/>
                <a:sym typeface="Bree Serif"/>
              </a:rPr>
              <a:t>- </a:t>
            </a:r>
            <a:endParaRPr b="0" i="0" sz="12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A64D79"/>
                </a:solidFill>
                <a:latin typeface="Bree Serif"/>
                <a:ea typeface="Bree Serif"/>
                <a:cs typeface="Bree Serif"/>
                <a:sym typeface="Bree Serif"/>
              </a:rPr>
              <a:t>Tissue response</a:t>
            </a:r>
            <a:endParaRPr b="0" i="0" sz="1200" u="none" cap="none" strike="noStrike">
              <a:solidFill>
                <a:srgbClr val="A64D79"/>
              </a:solidFill>
              <a:latin typeface="Bree Serif"/>
              <a:ea typeface="Bree Serif"/>
              <a:cs typeface="Bree Serif"/>
              <a:sym typeface="Bree Serif"/>
            </a:endParaRPr>
          </a:p>
        </p:txBody>
      </p:sp>
      <p:cxnSp>
        <p:nvCxnSpPr>
          <p:cNvPr id="309" name="Google Shape;309;p15"/>
          <p:cNvCxnSpPr>
            <a:stCxn id="268" idx="2"/>
          </p:cNvCxnSpPr>
          <p:nvPr/>
        </p:nvCxnSpPr>
        <p:spPr>
          <a:xfrm>
            <a:off x="1574950" y="3376350"/>
            <a:ext cx="600" cy="163500"/>
          </a:xfrm>
          <a:prstGeom prst="straightConnector1">
            <a:avLst/>
          </a:prstGeom>
          <a:noFill/>
          <a:ln cap="flat" cmpd="sng" w="9525">
            <a:solidFill>
              <a:srgbClr val="D05C5C"/>
            </a:solidFill>
            <a:prstDash val="dash"/>
            <a:round/>
            <a:headEnd len="sm" w="sm" type="none"/>
            <a:tailEnd len="med" w="med" type="stealth"/>
          </a:ln>
        </p:spPr>
      </p:cxnSp>
      <p:cxnSp>
        <p:nvCxnSpPr>
          <p:cNvPr id="310" name="Google Shape;310;p15"/>
          <p:cNvCxnSpPr>
            <a:stCxn id="270" idx="2"/>
          </p:cNvCxnSpPr>
          <p:nvPr/>
        </p:nvCxnSpPr>
        <p:spPr>
          <a:xfrm>
            <a:off x="4481901" y="3351150"/>
            <a:ext cx="17100" cy="135000"/>
          </a:xfrm>
          <a:prstGeom prst="straightConnector1">
            <a:avLst/>
          </a:prstGeom>
          <a:noFill/>
          <a:ln cap="flat" cmpd="sng" w="9525">
            <a:solidFill>
              <a:srgbClr val="D05C5C"/>
            </a:solidFill>
            <a:prstDash val="dash"/>
            <a:round/>
            <a:headEnd len="sm" w="sm" type="none"/>
            <a:tailEnd len="med" w="med" type="stealth"/>
          </a:ln>
        </p:spPr>
      </p:cxnSp>
      <p:cxnSp>
        <p:nvCxnSpPr>
          <p:cNvPr id="311" name="Google Shape;311;p15"/>
          <p:cNvCxnSpPr>
            <a:stCxn id="271" idx="2"/>
          </p:cNvCxnSpPr>
          <p:nvPr/>
        </p:nvCxnSpPr>
        <p:spPr>
          <a:xfrm>
            <a:off x="6953524" y="3351141"/>
            <a:ext cx="2700" cy="204300"/>
          </a:xfrm>
          <a:prstGeom prst="straightConnector1">
            <a:avLst/>
          </a:prstGeom>
          <a:noFill/>
          <a:ln cap="flat" cmpd="sng" w="9525">
            <a:solidFill>
              <a:srgbClr val="D05C5C"/>
            </a:solidFill>
            <a:prstDash val="dash"/>
            <a:round/>
            <a:headEnd len="sm" w="sm" type="none"/>
            <a:tailEnd len="med" w="med" type="stealth"/>
          </a:ln>
        </p:spPr>
      </p:cxnSp>
      <p:sp>
        <p:nvSpPr>
          <p:cNvPr id="312" name="Google Shape;312;p15"/>
          <p:cNvSpPr txBox="1"/>
          <p:nvPr/>
        </p:nvSpPr>
        <p:spPr>
          <a:xfrm>
            <a:off x="7942700" y="104025"/>
            <a:ext cx="12285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C27BA0"/>
                </a:solidFill>
                <a:latin typeface="Bree Serif"/>
                <a:ea typeface="Bree Serif"/>
                <a:cs typeface="Bree Serif"/>
                <a:sym typeface="Bree Serif"/>
              </a:rPr>
              <a:t>Females slides </a:t>
            </a:r>
            <a:endParaRPr b="0" i="0" sz="1400" u="none" cap="none" strike="noStrike">
              <a:solidFill>
                <a:srgbClr val="000000"/>
              </a:solidFill>
              <a:latin typeface="Arial"/>
              <a:ea typeface="Arial"/>
              <a:cs typeface="Arial"/>
              <a:sym typeface="Arial"/>
            </a:endParaRPr>
          </a:p>
        </p:txBody>
      </p:sp>
      <p:cxnSp>
        <p:nvCxnSpPr>
          <p:cNvPr id="313" name="Google Shape;313;p15"/>
          <p:cNvCxnSpPr/>
          <p:nvPr/>
        </p:nvCxnSpPr>
        <p:spPr>
          <a:xfrm flipH="1">
            <a:off x="7266700" y="2509300"/>
            <a:ext cx="11400" cy="442800"/>
          </a:xfrm>
          <a:prstGeom prst="straightConnector1">
            <a:avLst/>
          </a:prstGeom>
          <a:noFill/>
          <a:ln cap="flat" cmpd="sng" w="9525">
            <a:solidFill>
              <a:srgbClr val="D05C5C"/>
            </a:solidFill>
            <a:prstDash val="dash"/>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6"/>
          <p:cNvSpPr/>
          <p:nvPr/>
        </p:nvSpPr>
        <p:spPr>
          <a:xfrm>
            <a:off x="3131325" y="351000"/>
            <a:ext cx="2772300" cy="389700"/>
          </a:xfrm>
          <a:prstGeom prst="roundRect">
            <a:avLst>
              <a:gd fmla="val 16667" name="adj"/>
            </a:avLst>
          </a:prstGeom>
          <a:solidFill>
            <a:srgbClr val="F1E0E0"/>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Bree Serif"/>
                <a:ea typeface="Bree Serif"/>
                <a:cs typeface="Bree Serif"/>
                <a:sym typeface="Bree Serif"/>
              </a:rPr>
              <a:t>↑</a:t>
            </a:r>
            <a:r>
              <a:rPr b="0" i="0" lang="en" sz="1300" u="none" cap="none" strike="noStrike">
                <a:solidFill>
                  <a:srgbClr val="000000"/>
                </a:solidFill>
                <a:latin typeface="Bree Serif"/>
                <a:ea typeface="Bree Serif"/>
                <a:cs typeface="Bree Serif"/>
                <a:sym typeface="Bree Serif"/>
              </a:rPr>
              <a:t> Blood pressure</a:t>
            </a:r>
            <a:endParaRPr b="0" i="0" sz="1300" u="none" cap="none" strike="noStrike">
              <a:solidFill>
                <a:srgbClr val="000000"/>
              </a:solidFill>
              <a:latin typeface="Bree Serif"/>
              <a:ea typeface="Bree Serif"/>
              <a:cs typeface="Bree Serif"/>
              <a:sym typeface="Bree Serif"/>
            </a:endParaRPr>
          </a:p>
        </p:txBody>
      </p:sp>
      <p:sp>
        <p:nvSpPr>
          <p:cNvPr id="319" name="Google Shape;319;p16"/>
          <p:cNvSpPr/>
          <p:nvPr/>
        </p:nvSpPr>
        <p:spPr>
          <a:xfrm>
            <a:off x="2445078" y="911925"/>
            <a:ext cx="4144800" cy="389700"/>
          </a:xfrm>
          <a:prstGeom prst="roundRect">
            <a:avLst>
              <a:gd fmla="val 16667" name="adj"/>
            </a:avLst>
          </a:prstGeom>
          <a:solidFill>
            <a:srgbClr val="F1E0E0"/>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Bree Serif"/>
                <a:ea typeface="Bree Serif"/>
                <a:cs typeface="Bree Serif"/>
                <a:sym typeface="Bree Serif"/>
              </a:rPr>
              <a:t>↑</a:t>
            </a:r>
            <a:r>
              <a:rPr b="0" i="0" lang="en" sz="1200" u="none" cap="none" strike="noStrike">
                <a:solidFill>
                  <a:schemeClr val="dk1"/>
                </a:solidFill>
                <a:latin typeface="Bree Serif"/>
                <a:ea typeface="Bree Serif"/>
                <a:cs typeface="Bree Serif"/>
                <a:sym typeface="Bree Serif"/>
              </a:rPr>
              <a:t>Firing of baroreceptors in carotid arteries and aorta</a:t>
            </a:r>
            <a:endParaRPr b="0" i="0" sz="1200" u="none" cap="none" strike="noStrike">
              <a:solidFill>
                <a:srgbClr val="000000"/>
              </a:solidFill>
              <a:latin typeface="Arial"/>
              <a:ea typeface="Arial"/>
              <a:cs typeface="Arial"/>
              <a:sym typeface="Arial"/>
            </a:endParaRPr>
          </a:p>
        </p:txBody>
      </p:sp>
      <p:sp>
        <p:nvSpPr>
          <p:cNvPr id="320" name="Google Shape;320;p16"/>
          <p:cNvSpPr/>
          <p:nvPr/>
        </p:nvSpPr>
        <p:spPr>
          <a:xfrm>
            <a:off x="2891625" y="1945725"/>
            <a:ext cx="3251700" cy="609300"/>
          </a:xfrm>
          <a:prstGeom prst="roundRect">
            <a:avLst>
              <a:gd fmla="val 0" name="adj"/>
            </a:avLst>
          </a:prstGeom>
          <a:solidFill>
            <a:srgbClr val="F1E0E0"/>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16"/>
          <p:cNvSpPr/>
          <p:nvPr/>
        </p:nvSpPr>
        <p:spPr>
          <a:xfrm>
            <a:off x="3501825" y="1417850"/>
            <a:ext cx="2031300" cy="389700"/>
          </a:xfrm>
          <a:prstGeom prst="roundRect">
            <a:avLst>
              <a:gd fmla="val 16667" name="adj"/>
            </a:avLst>
          </a:prstGeom>
          <a:solidFill>
            <a:srgbClr val="F1E0E0"/>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Bree Serif"/>
                <a:ea typeface="Bree Serif"/>
                <a:cs typeface="Bree Serif"/>
                <a:sym typeface="Bree Serif"/>
              </a:rPr>
              <a:t>Sensory neurons</a:t>
            </a:r>
            <a:endParaRPr b="0" i="0" sz="1400" u="none" cap="none" strike="noStrike">
              <a:solidFill>
                <a:srgbClr val="000000"/>
              </a:solidFill>
              <a:latin typeface="Arial"/>
              <a:ea typeface="Arial"/>
              <a:cs typeface="Arial"/>
              <a:sym typeface="Arial"/>
            </a:endParaRPr>
          </a:p>
        </p:txBody>
      </p:sp>
      <p:sp>
        <p:nvSpPr>
          <p:cNvPr id="322" name="Google Shape;322;p16"/>
          <p:cNvSpPr/>
          <p:nvPr/>
        </p:nvSpPr>
        <p:spPr>
          <a:xfrm>
            <a:off x="3461782" y="3560580"/>
            <a:ext cx="2111400" cy="389700"/>
          </a:xfrm>
          <a:prstGeom prst="roundRect">
            <a:avLst>
              <a:gd fmla="val 16667" name="adj"/>
            </a:avLst>
          </a:prstGeom>
          <a:solidFill>
            <a:srgbClr val="D5A6BD"/>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Bree Serif"/>
                <a:ea typeface="Bree Serif"/>
                <a:cs typeface="Bree Serif"/>
                <a:sym typeface="Bree Serif"/>
              </a:rPr>
              <a:t>↓</a:t>
            </a:r>
            <a:r>
              <a:rPr b="0" i="0" lang="en" sz="1400" u="none" cap="none" strike="noStrike">
                <a:solidFill>
                  <a:srgbClr val="000000"/>
                </a:solidFill>
                <a:latin typeface="Bree Serif"/>
                <a:ea typeface="Bree Serif"/>
                <a:cs typeface="Bree Serif"/>
                <a:sym typeface="Bree Serif"/>
              </a:rPr>
              <a:t>Force of contraction</a:t>
            </a:r>
            <a:endParaRPr b="0" i="0" sz="1400" u="none" cap="none" strike="noStrike">
              <a:solidFill>
                <a:srgbClr val="000000"/>
              </a:solidFill>
              <a:latin typeface="Bree Serif"/>
              <a:ea typeface="Bree Serif"/>
              <a:cs typeface="Bree Serif"/>
              <a:sym typeface="Bree Serif"/>
            </a:endParaRPr>
          </a:p>
        </p:txBody>
      </p:sp>
      <p:sp>
        <p:nvSpPr>
          <p:cNvPr id="323" name="Google Shape;323;p16"/>
          <p:cNvSpPr/>
          <p:nvPr/>
        </p:nvSpPr>
        <p:spPr>
          <a:xfrm>
            <a:off x="362200" y="2986650"/>
            <a:ext cx="2425500" cy="389700"/>
          </a:xfrm>
          <a:prstGeom prst="roundRect">
            <a:avLst>
              <a:gd fmla="val 16667" name="adj"/>
            </a:avLst>
          </a:prstGeom>
          <a:solidFill>
            <a:srgbClr val="D9D2E9"/>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Bree Serif"/>
                <a:ea typeface="Bree Serif"/>
                <a:cs typeface="Bree Serif"/>
                <a:sym typeface="Bree Serif"/>
              </a:rPr>
              <a:t>Arteriolar smooth muscle</a:t>
            </a:r>
            <a:endParaRPr b="0" i="0" sz="1400" u="none" cap="none" strike="noStrike">
              <a:solidFill>
                <a:srgbClr val="000000"/>
              </a:solidFill>
              <a:latin typeface="Arial"/>
              <a:ea typeface="Arial"/>
              <a:cs typeface="Arial"/>
              <a:sym typeface="Arial"/>
            </a:endParaRPr>
          </a:p>
        </p:txBody>
      </p:sp>
      <p:sp>
        <p:nvSpPr>
          <p:cNvPr id="324" name="Google Shape;324;p16"/>
          <p:cNvSpPr/>
          <p:nvPr/>
        </p:nvSpPr>
        <p:spPr>
          <a:xfrm>
            <a:off x="238436" y="2101150"/>
            <a:ext cx="2289000" cy="389700"/>
          </a:xfrm>
          <a:prstGeom prst="roundRect">
            <a:avLst>
              <a:gd fmla="val 16667" name="adj"/>
            </a:avLst>
          </a:prstGeom>
          <a:solidFill>
            <a:srgbClr val="F1E0E0"/>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Bree Serif"/>
                <a:ea typeface="Bree Serif"/>
                <a:cs typeface="Bree Serif"/>
                <a:sym typeface="Bree Serif"/>
              </a:rPr>
              <a:t>↓Sympathetic output</a:t>
            </a:r>
            <a:endParaRPr b="0" i="0" sz="1400" u="none" cap="none" strike="noStrike">
              <a:solidFill>
                <a:srgbClr val="000000"/>
              </a:solidFill>
              <a:latin typeface="Arial"/>
              <a:ea typeface="Arial"/>
              <a:cs typeface="Arial"/>
              <a:sym typeface="Arial"/>
            </a:endParaRPr>
          </a:p>
        </p:txBody>
      </p:sp>
      <p:sp>
        <p:nvSpPr>
          <p:cNvPr id="325" name="Google Shape;325;p16"/>
          <p:cNvSpPr/>
          <p:nvPr/>
        </p:nvSpPr>
        <p:spPr>
          <a:xfrm>
            <a:off x="3337401" y="2961450"/>
            <a:ext cx="2289000" cy="389700"/>
          </a:xfrm>
          <a:prstGeom prst="roundRect">
            <a:avLst>
              <a:gd fmla="val 16667" name="adj"/>
            </a:avLst>
          </a:prstGeom>
          <a:solidFill>
            <a:srgbClr val="D9D2E9"/>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Bree Serif"/>
                <a:ea typeface="Bree Serif"/>
                <a:cs typeface="Bree Serif"/>
                <a:sym typeface="Bree Serif"/>
              </a:rPr>
              <a:t>ventricular myocardium</a:t>
            </a:r>
            <a:endParaRPr b="0" i="0" sz="1400" u="none" cap="none" strike="noStrike">
              <a:solidFill>
                <a:srgbClr val="000000"/>
              </a:solidFill>
              <a:latin typeface="Arial"/>
              <a:ea typeface="Arial"/>
              <a:cs typeface="Arial"/>
              <a:sym typeface="Arial"/>
            </a:endParaRPr>
          </a:p>
        </p:txBody>
      </p:sp>
      <p:sp>
        <p:nvSpPr>
          <p:cNvPr id="326" name="Google Shape;326;p16"/>
          <p:cNvSpPr/>
          <p:nvPr/>
        </p:nvSpPr>
        <p:spPr>
          <a:xfrm>
            <a:off x="6339274" y="2961441"/>
            <a:ext cx="1228500" cy="389700"/>
          </a:xfrm>
          <a:prstGeom prst="roundRect">
            <a:avLst>
              <a:gd fmla="val 16667" name="adj"/>
            </a:avLst>
          </a:prstGeom>
          <a:solidFill>
            <a:srgbClr val="D9D2E9"/>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Bree Serif"/>
                <a:ea typeface="Bree Serif"/>
                <a:cs typeface="Bree Serif"/>
                <a:sym typeface="Bree Serif"/>
              </a:rPr>
              <a:t>SA node</a:t>
            </a:r>
            <a:endParaRPr b="0" i="0" sz="1400" u="none" cap="none" strike="noStrike">
              <a:solidFill>
                <a:srgbClr val="000000"/>
              </a:solidFill>
              <a:latin typeface="Arial"/>
              <a:ea typeface="Arial"/>
              <a:cs typeface="Arial"/>
              <a:sym typeface="Arial"/>
            </a:endParaRPr>
          </a:p>
        </p:txBody>
      </p:sp>
      <p:sp>
        <p:nvSpPr>
          <p:cNvPr id="327" name="Google Shape;327;p16"/>
          <p:cNvSpPr/>
          <p:nvPr/>
        </p:nvSpPr>
        <p:spPr>
          <a:xfrm>
            <a:off x="6507525" y="2015400"/>
            <a:ext cx="2425500" cy="502200"/>
          </a:xfrm>
          <a:prstGeom prst="roundRect">
            <a:avLst>
              <a:gd fmla="val 16667" name="adj"/>
            </a:avLst>
          </a:prstGeom>
          <a:solidFill>
            <a:srgbClr val="F1E0E0"/>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Bree Serif"/>
                <a:ea typeface="Bree Serif"/>
                <a:cs typeface="Bree Serif"/>
                <a:sym typeface="Bree Serif"/>
              </a:rPr>
              <a:t>↑</a:t>
            </a:r>
            <a:r>
              <a:rPr b="0" i="0" lang="en" sz="1400" u="none" cap="none" strike="noStrike">
                <a:solidFill>
                  <a:srgbClr val="000000"/>
                </a:solidFill>
                <a:latin typeface="Bree Serif"/>
                <a:ea typeface="Bree Serif"/>
                <a:cs typeface="Bree Serif"/>
                <a:sym typeface="Bree Serif"/>
              </a:rPr>
              <a:t>Parasympathetic output</a:t>
            </a:r>
            <a:endParaRPr b="0" i="0" sz="1400" u="none" cap="none" strike="noStrike">
              <a:solidFill>
                <a:srgbClr val="000000"/>
              </a:solidFill>
              <a:latin typeface="Bree Serif"/>
              <a:ea typeface="Bree Serif"/>
              <a:cs typeface="Bree Serif"/>
              <a:sym typeface="Bree Serif"/>
            </a:endParaRPr>
          </a:p>
        </p:txBody>
      </p:sp>
      <p:sp>
        <p:nvSpPr>
          <p:cNvPr id="328" name="Google Shape;328;p16"/>
          <p:cNvSpPr/>
          <p:nvPr/>
        </p:nvSpPr>
        <p:spPr>
          <a:xfrm>
            <a:off x="1553949" y="4159710"/>
            <a:ext cx="2425500" cy="389700"/>
          </a:xfrm>
          <a:prstGeom prst="roundRect">
            <a:avLst>
              <a:gd fmla="val 16667" name="adj"/>
            </a:avLst>
          </a:prstGeom>
          <a:solidFill>
            <a:srgbClr val="D5A6BD"/>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Bree Serif"/>
                <a:ea typeface="Bree Serif"/>
                <a:cs typeface="Bree Serif"/>
                <a:sym typeface="Bree Serif"/>
              </a:rPr>
              <a:t>↓</a:t>
            </a:r>
            <a:r>
              <a:rPr b="0" i="0" lang="en" sz="1400" u="none" cap="none" strike="noStrike">
                <a:solidFill>
                  <a:srgbClr val="000000"/>
                </a:solidFill>
                <a:latin typeface="Bree Serif"/>
                <a:ea typeface="Bree Serif"/>
                <a:cs typeface="Bree Serif"/>
                <a:sym typeface="Bree Serif"/>
              </a:rPr>
              <a:t>Peripheral resistance</a:t>
            </a:r>
            <a:endParaRPr b="0" i="0" sz="1400" u="none" cap="none" strike="noStrike">
              <a:solidFill>
                <a:srgbClr val="000000"/>
              </a:solidFill>
              <a:latin typeface="Bree Serif"/>
              <a:ea typeface="Bree Serif"/>
              <a:cs typeface="Bree Serif"/>
              <a:sym typeface="Bree Serif"/>
            </a:endParaRPr>
          </a:p>
        </p:txBody>
      </p:sp>
      <p:sp>
        <p:nvSpPr>
          <p:cNvPr id="329" name="Google Shape;329;p16"/>
          <p:cNvSpPr/>
          <p:nvPr/>
        </p:nvSpPr>
        <p:spPr>
          <a:xfrm>
            <a:off x="1092250" y="3560575"/>
            <a:ext cx="1627200" cy="389700"/>
          </a:xfrm>
          <a:prstGeom prst="roundRect">
            <a:avLst>
              <a:gd fmla="val 16667" name="adj"/>
            </a:avLst>
          </a:prstGeom>
          <a:solidFill>
            <a:srgbClr val="D5A6BD"/>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Bree Serif"/>
                <a:ea typeface="Bree Serif"/>
                <a:cs typeface="Bree Serif"/>
                <a:sym typeface="Bree Serif"/>
              </a:rPr>
              <a:t>Vasodilation </a:t>
            </a:r>
            <a:endParaRPr b="0" i="0" sz="1400" u="none" cap="none" strike="noStrike">
              <a:solidFill>
                <a:srgbClr val="000000"/>
              </a:solidFill>
              <a:latin typeface="Bree Serif"/>
              <a:ea typeface="Bree Serif"/>
              <a:cs typeface="Bree Serif"/>
              <a:sym typeface="Bree Serif"/>
            </a:endParaRPr>
          </a:p>
        </p:txBody>
      </p:sp>
      <p:sp>
        <p:nvSpPr>
          <p:cNvPr id="330" name="Google Shape;330;p16"/>
          <p:cNvSpPr/>
          <p:nvPr/>
        </p:nvSpPr>
        <p:spPr>
          <a:xfrm>
            <a:off x="5533123" y="4159703"/>
            <a:ext cx="1627200" cy="389700"/>
          </a:xfrm>
          <a:prstGeom prst="roundRect">
            <a:avLst>
              <a:gd fmla="val 16667" name="adj"/>
            </a:avLst>
          </a:prstGeom>
          <a:solidFill>
            <a:srgbClr val="D5A6BD"/>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Bree Serif"/>
                <a:ea typeface="Bree Serif"/>
                <a:cs typeface="Bree Serif"/>
                <a:sym typeface="Bree Serif"/>
              </a:rPr>
              <a:t>↓</a:t>
            </a:r>
            <a:r>
              <a:rPr b="0" i="0" lang="en" sz="1400" u="none" cap="none" strike="noStrike">
                <a:solidFill>
                  <a:srgbClr val="000000"/>
                </a:solidFill>
                <a:latin typeface="Bree Serif"/>
                <a:ea typeface="Bree Serif"/>
                <a:cs typeface="Bree Serif"/>
                <a:sym typeface="Bree Serif"/>
              </a:rPr>
              <a:t> Cardiac output</a:t>
            </a:r>
            <a:endParaRPr b="0" i="0" sz="1400" u="none" cap="none" strike="noStrike">
              <a:solidFill>
                <a:srgbClr val="000000"/>
              </a:solidFill>
              <a:latin typeface="Bree Serif"/>
              <a:ea typeface="Bree Serif"/>
              <a:cs typeface="Bree Serif"/>
              <a:sym typeface="Bree Serif"/>
            </a:endParaRPr>
          </a:p>
        </p:txBody>
      </p:sp>
      <p:sp>
        <p:nvSpPr>
          <p:cNvPr id="331" name="Google Shape;331;p16"/>
          <p:cNvSpPr/>
          <p:nvPr/>
        </p:nvSpPr>
        <p:spPr>
          <a:xfrm>
            <a:off x="6315490" y="3560586"/>
            <a:ext cx="1627200" cy="389700"/>
          </a:xfrm>
          <a:prstGeom prst="roundRect">
            <a:avLst>
              <a:gd fmla="val 16667" name="adj"/>
            </a:avLst>
          </a:prstGeom>
          <a:solidFill>
            <a:srgbClr val="D5A6BD"/>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Bree Serif"/>
                <a:ea typeface="Bree Serif"/>
                <a:cs typeface="Bree Serif"/>
                <a:sym typeface="Bree Serif"/>
              </a:rPr>
              <a:t>↓</a:t>
            </a:r>
            <a:r>
              <a:rPr b="0" i="0" lang="en" sz="1400" u="none" cap="none" strike="noStrike">
                <a:solidFill>
                  <a:srgbClr val="000000"/>
                </a:solidFill>
                <a:latin typeface="Bree Serif"/>
                <a:ea typeface="Bree Serif"/>
                <a:cs typeface="Bree Serif"/>
                <a:sym typeface="Bree Serif"/>
              </a:rPr>
              <a:t>Heart rate</a:t>
            </a:r>
            <a:endParaRPr b="0" i="0" sz="1400" u="none" cap="none" strike="noStrike">
              <a:solidFill>
                <a:srgbClr val="000000"/>
              </a:solidFill>
              <a:latin typeface="Bree Serif"/>
              <a:ea typeface="Bree Serif"/>
              <a:cs typeface="Bree Serif"/>
              <a:sym typeface="Bree Serif"/>
            </a:endParaRPr>
          </a:p>
        </p:txBody>
      </p:sp>
      <p:sp>
        <p:nvSpPr>
          <p:cNvPr id="332" name="Google Shape;332;p16"/>
          <p:cNvSpPr/>
          <p:nvPr/>
        </p:nvSpPr>
        <p:spPr>
          <a:xfrm>
            <a:off x="3337400" y="4641300"/>
            <a:ext cx="2772300" cy="502200"/>
          </a:xfrm>
          <a:prstGeom prst="roundRect">
            <a:avLst>
              <a:gd fmla="val 16667" name="adj"/>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blood pressure </a:t>
            </a:r>
            <a:r>
              <a:rPr b="0" i="0" lang="en" sz="1200" u="none" cap="none" strike="noStrike">
                <a:solidFill>
                  <a:srgbClr val="000000"/>
                </a:solidFill>
                <a:latin typeface="Bree Serif"/>
                <a:ea typeface="Bree Serif"/>
                <a:cs typeface="Bree Serif"/>
                <a:sym typeface="Bree Serif"/>
              </a:rPr>
              <a:t>(tissue response)</a:t>
            </a:r>
            <a:r>
              <a:rPr b="0" i="0" lang="en" sz="1400" u="none" cap="none" strike="noStrike">
                <a:solidFill>
                  <a:srgbClr val="000000"/>
                </a:solidFill>
                <a:latin typeface="Bree Serif"/>
                <a:ea typeface="Bree Serif"/>
                <a:cs typeface="Bree Serif"/>
                <a:sym typeface="Bree Serif"/>
              </a:rPr>
              <a:t> </a:t>
            </a:r>
            <a:endParaRPr b="0" i="0" sz="1400" u="none" cap="none" strike="noStrike">
              <a:solidFill>
                <a:srgbClr val="000000"/>
              </a:solidFill>
              <a:latin typeface="Bree Serif"/>
              <a:ea typeface="Bree Serif"/>
              <a:cs typeface="Bree Serif"/>
              <a:sym typeface="Bree Serif"/>
            </a:endParaRPr>
          </a:p>
        </p:txBody>
      </p:sp>
      <p:cxnSp>
        <p:nvCxnSpPr>
          <p:cNvPr id="333" name="Google Shape;333;p16"/>
          <p:cNvCxnSpPr>
            <a:stCxn id="319" idx="0"/>
            <a:endCxn id="319" idx="0"/>
          </p:cNvCxnSpPr>
          <p:nvPr/>
        </p:nvCxnSpPr>
        <p:spPr>
          <a:xfrm>
            <a:off x="4517478" y="911925"/>
            <a:ext cx="0" cy="0"/>
          </a:xfrm>
          <a:prstGeom prst="straightConnector1">
            <a:avLst/>
          </a:prstGeom>
          <a:noFill/>
          <a:ln cap="flat" cmpd="sng" w="9525">
            <a:solidFill>
              <a:srgbClr val="D05C5C"/>
            </a:solidFill>
            <a:prstDash val="dash"/>
            <a:round/>
            <a:headEnd len="sm" w="sm" type="none"/>
            <a:tailEnd len="sm" w="sm" type="none"/>
          </a:ln>
        </p:spPr>
      </p:cxnSp>
      <p:cxnSp>
        <p:nvCxnSpPr>
          <p:cNvPr id="334" name="Google Shape;334;p16"/>
          <p:cNvCxnSpPr>
            <a:stCxn id="321" idx="2"/>
            <a:endCxn id="320" idx="0"/>
          </p:cNvCxnSpPr>
          <p:nvPr/>
        </p:nvCxnSpPr>
        <p:spPr>
          <a:xfrm>
            <a:off x="4517475" y="1807550"/>
            <a:ext cx="0" cy="138300"/>
          </a:xfrm>
          <a:prstGeom prst="straightConnector1">
            <a:avLst/>
          </a:prstGeom>
          <a:noFill/>
          <a:ln cap="flat" cmpd="sng" w="9525">
            <a:solidFill>
              <a:srgbClr val="D05C5C"/>
            </a:solidFill>
            <a:prstDash val="dash"/>
            <a:round/>
            <a:headEnd len="sm" w="sm" type="none"/>
            <a:tailEnd len="sm" w="sm" type="none"/>
          </a:ln>
        </p:spPr>
      </p:cxnSp>
      <p:cxnSp>
        <p:nvCxnSpPr>
          <p:cNvPr id="335" name="Google Shape;335;p16"/>
          <p:cNvCxnSpPr>
            <a:stCxn id="321" idx="0"/>
            <a:endCxn id="319" idx="2"/>
          </p:cNvCxnSpPr>
          <p:nvPr/>
        </p:nvCxnSpPr>
        <p:spPr>
          <a:xfrm rot="10800000">
            <a:off x="4517475" y="1301750"/>
            <a:ext cx="0" cy="116100"/>
          </a:xfrm>
          <a:prstGeom prst="straightConnector1">
            <a:avLst/>
          </a:prstGeom>
          <a:noFill/>
          <a:ln cap="flat" cmpd="sng" w="9525">
            <a:solidFill>
              <a:srgbClr val="D05C5C"/>
            </a:solidFill>
            <a:prstDash val="dash"/>
            <a:round/>
            <a:headEnd len="sm" w="sm" type="none"/>
            <a:tailEnd len="sm" w="sm" type="none"/>
          </a:ln>
        </p:spPr>
      </p:cxnSp>
      <p:cxnSp>
        <p:nvCxnSpPr>
          <p:cNvPr id="336" name="Google Shape;336;p16"/>
          <p:cNvCxnSpPr>
            <a:stCxn id="319" idx="0"/>
            <a:endCxn id="318" idx="2"/>
          </p:cNvCxnSpPr>
          <p:nvPr/>
        </p:nvCxnSpPr>
        <p:spPr>
          <a:xfrm rot="10800000">
            <a:off x="4517478" y="740625"/>
            <a:ext cx="0" cy="171300"/>
          </a:xfrm>
          <a:prstGeom prst="straightConnector1">
            <a:avLst/>
          </a:prstGeom>
          <a:noFill/>
          <a:ln cap="flat" cmpd="sng" w="9525">
            <a:solidFill>
              <a:srgbClr val="D05C5C"/>
            </a:solidFill>
            <a:prstDash val="dash"/>
            <a:round/>
            <a:headEnd len="sm" w="sm" type="none"/>
            <a:tailEnd len="sm" w="sm" type="none"/>
          </a:ln>
        </p:spPr>
      </p:cxnSp>
      <p:cxnSp>
        <p:nvCxnSpPr>
          <p:cNvPr id="337" name="Google Shape;337;p16"/>
          <p:cNvCxnSpPr>
            <a:stCxn id="320" idx="3"/>
            <a:endCxn id="327" idx="1"/>
          </p:cNvCxnSpPr>
          <p:nvPr/>
        </p:nvCxnSpPr>
        <p:spPr>
          <a:xfrm>
            <a:off x="6143325" y="2250375"/>
            <a:ext cx="364200" cy="16200"/>
          </a:xfrm>
          <a:prstGeom prst="straightConnector1">
            <a:avLst/>
          </a:prstGeom>
          <a:noFill/>
          <a:ln cap="flat" cmpd="sng" w="9525">
            <a:solidFill>
              <a:srgbClr val="D05C5C"/>
            </a:solidFill>
            <a:prstDash val="dash"/>
            <a:round/>
            <a:headEnd len="sm" w="sm" type="none"/>
            <a:tailEnd len="sm" w="sm" type="none"/>
          </a:ln>
        </p:spPr>
      </p:cxnSp>
      <p:cxnSp>
        <p:nvCxnSpPr>
          <p:cNvPr id="338" name="Google Shape;338;p16"/>
          <p:cNvCxnSpPr>
            <a:stCxn id="324" idx="3"/>
            <a:endCxn id="320" idx="1"/>
          </p:cNvCxnSpPr>
          <p:nvPr/>
        </p:nvCxnSpPr>
        <p:spPr>
          <a:xfrm flipH="1" rot="10800000">
            <a:off x="2527436" y="2250400"/>
            <a:ext cx="364200" cy="45600"/>
          </a:xfrm>
          <a:prstGeom prst="straightConnector1">
            <a:avLst/>
          </a:prstGeom>
          <a:noFill/>
          <a:ln cap="flat" cmpd="sng" w="9525">
            <a:solidFill>
              <a:srgbClr val="D05C5C"/>
            </a:solidFill>
            <a:prstDash val="dash"/>
            <a:round/>
            <a:headEnd len="sm" w="sm" type="none"/>
            <a:tailEnd len="sm" w="sm" type="none"/>
          </a:ln>
        </p:spPr>
      </p:cxnSp>
      <p:cxnSp>
        <p:nvCxnSpPr>
          <p:cNvPr id="339" name="Google Shape;339;p16"/>
          <p:cNvCxnSpPr>
            <a:stCxn id="324" idx="2"/>
          </p:cNvCxnSpPr>
          <p:nvPr/>
        </p:nvCxnSpPr>
        <p:spPr>
          <a:xfrm flipH="1" rot="-5400000">
            <a:off x="4042736" y="-168950"/>
            <a:ext cx="269400" cy="5589000"/>
          </a:xfrm>
          <a:prstGeom prst="bentConnector2">
            <a:avLst/>
          </a:prstGeom>
          <a:noFill/>
          <a:ln cap="flat" cmpd="sng" w="9525">
            <a:solidFill>
              <a:srgbClr val="D05C5C"/>
            </a:solidFill>
            <a:prstDash val="dash"/>
            <a:round/>
            <a:headEnd len="sm" w="sm" type="none"/>
            <a:tailEnd len="sm" w="sm" type="none"/>
          </a:ln>
        </p:spPr>
      </p:cxnSp>
      <p:cxnSp>
        <p:nvCxnSpPr>
          <p:cNvPr id="340" name="Google Shape;340;p16"/>
          <p:cNvCxnSpPr>
            <a:stCxn id="325" idx="0"/>
            <a:endCxn id="325" idx="0"/>
          </p:cNvCxnSpPr>
          <p:nvPr/>
        </p:nvCxnSpPr>
        <p:spPr>
          <a:xfrm>
            <a:off x="4481901" y="2961450"/>
            <a:ext cx="0" cy="0"/>
          </a:xfrm>
          <a:prstGeom prst="straightConnector1">
            <a:avLst/>
          </a:prstGeom>
          <a:noFill/>
          <a:ln cap="flat" cmpd="sng" w="9525">
            <a:solidFill>
              <a:srgbClr val="D05C5C"/>
            </a:solidFill>
            <a:prstDash val="dash"/>
            <a:round/>
            <a:headEnd len="sm" w="sm" type="none"/>
            <a:tailEnd len="sm" w="sm" type="none"/>
          </a:ln>
        </p:spPr>
      </p:cxnSp>
      <p:cxnSp>
        <p:nvCxnSpPr>
          <p:cNvPr id="341" name="Google Shape;341;p16"/>
          <p:cNvCxnSpPr>
            <a:stCxn id="324" idx="2"/>
            <a:endCxn id="325" idx="0"/>
          </p:cNvCxnSpPr>
          <p:nvPr/>
        </p:nvCxnSpPr>
        <p:spPr>
          <a:xfrm flipH="1" rot="-5400000">
            <a:off x="2697086" y="1176700"/>
            <a:ext cx="470700" cy="3099000"/>
          </a:xfrm>
          <a:prstGeom prst="bentConnector3">
            <a:avLst>
              <a:gd fmla="val 56151" name="adj1"/>
            </a:avLst>
          </a:prstGeom>
          <a:noFill/>
          <a:ln cap="flat" cmpd="sng" w="9525">
            <a:solidFill>
              <a:srgbClr val="D05C5C"/>
            </a:solidFill>
            <a:prstDash val="dash"/>
            <a:round/>
            <a:headEnd len="sm" w="sm" type="none"/>
            <a:tailEnd len="sm" w="sm" type="none"/>
          </a:ln>
        </p:spPr>
      </p:cxnSp>
      <p:cxnSp>
        <p:nvCxnSpPr>
          <p:cNvPr id="342" name="Google Shape;342;p16"/>
          <p:cNvCxnSpPr>
            <a:stCxn id="324" idx="2"/>
            <a:endCxn id="326" idx="0"/>
          </p:cNvCxnSpPr>
          <p:nvPr/>
        </p:nvCxnSpPr>
        <p:spPr>
          <a:xfrm flipH="1" rot="-5400000">
            <a:off x="3932936" y="-59150"/>
            <a:ext cx="470700" cy="5570700"/>
          </a:xfrm>
          <a:prstGeom prst="bentConnector3">
            <a:avLst>
              <a:gd fmla="val 56151" name="adj1"/>
            </a:avLst>
          </a:prstGeom>
          <a:noFill/>
          <a:ln cap="flat" cmpd="sng" w="9525">
            <a:solidFill>
              <a:srgbClr val="D05C5C"/>
            </a:solidFill>
            <a:prstDash val="dash"/>
            <a:round/>
            <a:headEnd len="sm" w="sm" type="none"/>
            <a:tailEnd len="sm" w="sm" type="none"/>
          </a:ln>
        </p:spPr>
      </p:cxnSp>
      <p:cxnSp>
        <p:nvCxnSpPr>
          <p:cNvPr id="343" name="Google Shape;343;p16"/>
          <p:cNvCxnSpPr>
            <a:stCxn id="324" idx="2"/>
            <a:endCxn id="323" idx="0"/>
          </p:cNvCxnSpPr>
          <p:nvPr/>
        </p:nvCxnSpPr>
        <p:spPr>
          <a:xfrm flipH="1" rot="-5400000">
            <a:off x="1230986" y="2642800"/>
            <a:ext cx="495900" cy="192000"/>
          </a:xfrm>
          <a:prstGeom prst="bentConnector3">
            <a:avLst>
              <a:gd fmla="val 49990" name="adj1"/>
            </a:avLst>
          </a:prstGeom>
          <a:noFill/>
          <a:ln cap="flat" cmpd="sng" w="9525">
            <a:solidFill>
              <a:srgbClr val="D05C5C"/>
            </a:solidFill>
            <a:prstDash val="dash"/>
            <a:round/>
            <a:headEnd len="sm" w="sm" type="none"/>
            <a:tailEnd len="sm" w="sm" type="none"/>
          </a:ln>
        </p:spPr>
      </p:cxnSp>
      <p:cxnSp>
        <p:nvCxnSpPr>
          <p:cNvPr id="344" name="Google Shape;344;p16"/>
          <p:cNvCxnSpPr>
            <a:stCxn id="331" idx="2"/>
            <a:endCxn id="330" idx="0"/>
          </p:cNvCxnSpPr>
          <p:nvPr/>
        </p:nvCxnSpPr>
        <p:spPr>
          <a:xfrm rot="5400000">
            <a:off x="6633190" y="3663786"/>
            <a:ext cx="209400" cy="782400"/>
          </a:xfrm>
          <a:prstGeom prst="bentConnector3">
            <a:avLst>
              <a:gd fmla="val 50004" name="adj1"/>
            </a:avLst>
          </a:prstGeom>
          <a:noFill/>
          <a:ln cap="flat" cmpd="sng" w="9525">
            <a:solidFill>
              <a:srgbClr val="D05C5C"/>
            </a:solidFill>
            <a:prstDash val="dash"/>
            <a:round/>
            <a:headEnd len="sm" w="sm" type="none"/>
            <a:tailEnd len="sm" w="sm" type="none"/>
          </a:ln>
        </p:spPr>
      </p:cxnSp>
      <p:cxnSp>
        <p:nvCxnSpPr>
          <p:cNvPr id="345" name="Google Shape;345;p16"/>
          <p:cNvCxnSpPr>
            <a:stCxn id="322" idx="2"/>
            <a:endCxn id="330" idx="0"/>
          </p:cNvCxnSpPr>
          <p:nvPr/>
        </p:nvCxnSpPr>
        <p:spPr>
          <a:xfrm flipH="1" rot="-5400000">
            <a:off x="5327332" y="3140430"/>
            <a:ext cx="209400" cy="1829100"/>
          </a:xfrm>
          <a:prstGeom prst="bentConnector3">
            <a:avLst>
              <a:gd fmla="val 50006" name="adj1"/>
            </a:avLst>
          </a:prstGeom>
          <a:noFill/>
          <a:ln cap="flat" cmpd="sng" w="9525">
            <a:solidFill>
              <a:srgbClr val="D05C5C"/>
            </a:solidFill>
            <a:prstDash val="dash"/>
            <a:round/>
            <a:headEnd len="sm" w="sm" type="none"/>
            <a:tailEnd len="sm" w="sm" type="none"/>
          </a:ln>
        </p:spPr>
      </p:cxnSp>
      <p:cxnSp>
        <p:nvCxnSpPr>
          <p:cNvPr id="346" name="Google Shape;346;p16"/>
          <p:cNvCxnSpPr>
            <a:stCxn id="329" idx="2"/>
            <a:endCxn id="328" idx="0"/>
          </p:cNvCxnSpPr>
          <p:nvPr/>
        </p:nvCxnSpPr>
        <p:spPr>
          <a:xfrm flipH="1" rot="-5400000">
            <a:off x="2231500" y="3624625"/>
            <a:ext cx="209400" cy="860700"/>
          </a:xfrm>
          <a:prstGeom prst="bentConnector3">
            <a:avLst>
              <a:gd fmla="val 50008" name="adj1"/>
            </a:avLst>
          </a:prstGeom>
          <a:noFill/>
          <a:ln cap="flat" cmpd="sng" w="9525">
            <a:solidFill>
              <a:srgbClr val="D05C5C"/>
            </a:solidFill>
            <a:prstDash val="dash"/>
            <a:round/>
            <a:headEnd len="sm" w="sm" type="none"/>
            <a:tailEnd len="sm" w="sm" type="none"/>
          </a:ln>
        </p:spPr>
      </p:cxnSp>
      <p:cxnSp>
        <p:nvCxnSpPr>
          <p:cNvPr id="347" name="Google Shape;347;p16"/>
          <p:cNvCxnSpPr>
            <a:stCxn id="330" idx="2"/>
            <a:endCxn id="332" idx="0"/>
          </p:cNvCxnSpPr>
          <p:nvPr/>
        </p:nvCxnSpPr>
        <p:spPr>
          <a:xfrm rot="5400000">
            <a:off x="5489173" y="3783653"/>
            <a:ext cx="91800" cy="1623300"/>
          </a:xfrm>
          <a:prstGeom prst="bentConnector3">
            <a:avLst>
              <a:gd fmla="val 50053" name="adj1"/>
            </a:avLst>
          </a:prstGeom>
          <a:noFill/>
          <a:ln cap="flat" cmpd="sng" w="9525">
            <a:solidFill>
              <a:srgbClr val="D05C5C"/>
            </a:solidFill>
            <a:prstDash val="dash"/>
            <a:round/>
            <a:headEnd len="sm" w="sm" type="none"/>
            <a:tailEnd len="sm" w="sm" type="none"/>
          </a:ln>
        </p:spPr>
      </p:cxnSp>
      <p:cxnSp>
        <p:nvCxnSpPr>
          <p:cNvPr id="348" name="Google Shape;348;p16"/>
          <p:cNvCxnSpPr>
            <a:stCxn id="328" idx="2"/>
            <a:endCxn id="332" idx="0"/>
          </p:cNvCxnSpPr>
          <p:nvPr/>
        </p:nvCxnSpPr>
        <p:spPr>
          <a:xfrm flipH="1" rot="-5400000">
            <a:off x="3699249" y="3616860"/>
            <a:ext cx="91800" cy="1956900"/>
          </a:xfrm>
          <a:prstGeom prst="bentConnector3">
            <a:avLst>
              <a:gd fmla="val 50049" name="adj1"/>
            </a:avLst>
          </a:prstGeom>
          <a:noFill/>
          <a:ln cap="flat" cmpd="sng" w="9525">
            <a:solidFill>
              <a:srgbClr val="D05C5C"/>
            </a:solidFill>
            <a:prstDash val="dash"/>
            <a:round/>
            <a:headEnd len="sm" w="sm" type="none"/>
            <a:tailEnd len="sm" w="sm" type="none"/>
          </a:ln>
        </p:spPr>
      </p:cxnSp>
      <p:sp>
        <p:nvSpPr>
          <p:cNvPr id="349" name="Google Shape;349;p16"/>
          <p:cNvSpPr/>
          <p:nvPr/>
        </p:nvSpPr>
        <p:spPr>
          <a:xfrm>
            <a:off x="596500" y="2634050"/>
            <a:ext cx="1339800" cy="209400"/>
          </a:xfrm>
          <a:prstGeom prst="rect">
            <a:avLst/>
          </a:prstGeom>
          <a:solidFill>
            <a:srgbClr val="FFFFFF"/>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Less NE released </a:t>
            </a:r>
            <a:endParaRPr b="0" i="0" sz="1200" u="none" cap="none" strike="noStrike">
              <a:solidFill>
                <a:srgbClr val="000000"/>
              </a:solidFill>
              <a:latin typeface="Bree Serif"/>
              <a:ea typeface="Bree Serif"/>
              <a:cs typeface="Bree Serif"/>
              <a:sym typeface="Bree Serif"/>
            </a:endParaRPr>
          </a:p>
        </p:txBody>
      </p:sp>
      <p:sp>
        <p:nvSpPr>
          <p:cNvPr id="350" name="Google Shape;350;p16"/>
          <p:cNvSpPr/>
          <p:nvPr/>
        </p:nvSpPr>
        <p:spPr>
          <a:xfrm>
            <a:off x="7852660" y="2634050"/>
            <a:ext cx="860700" cy="576900"/>
          </a:xfrm>
          <a:prstGeom prst="rect">
            <a:avLst/>
          </a:prstGeom>
          <a:solidFill>
            <a:srgbClr val="FFFFFF"/>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lang="en" sz="900">
                <a:latin typeface="Bree Serif"/>
                <a:ea typeface="Bree Serif"/>
                <a:cs typeface="Bree Serif"/>
                <a:sym typeface="Bree Serif"/>
              </a:rPr>
              <a:t>More </a:t>
            </a:r>
            <a:r>
              <a:rPr b="0" i="0" lang="en" sz="900" u="none" cap="none" strike="noStrike">
                <a:solidFill>
                  <a:srgbClr val="000000"/>
                </a:solidFill>
                <a:latin typeface="Bree Serif"/>
                <a:ea typeface="Bree Serif"/>
                <a:cs typeface="Bree Serif"/>
                <a:sym typeface="Bree Serif"/>
              </a:rPr>
              <a:t> ACh on muscarinic receptor</a:t>
            </a:r>
            <a:endParaRPr b="0" i="0" sz="900" u="none" cap="none" strike="noStrike">
              <a:solidFill>
                <a:srgbClr val="000000"/>
              </a:solidFill>
              <a:latin typeface="Bree Serif"/>
              <a:ea typeface="Bree Serif"/>
              <a:cs typeface="Bree Serif"/>
              <a:sym typeface="Bree Serif"/>
            </a:endParaRPr>
          </a:p>
        </p:txBody>
      </p:sp>
      <p:cxnSp>
        <p:nvCxnSpPr>
          <p:cNvPr id="351" name="Google Shape;351;p16"/>
          <p:cNvCxnSpPr>
            <a:stCxn id="350" idx="3"/>
            <a:endCxn id="327" idx="3"/>
          </p:cNvCxnSpPr>
          <p:nvPr/>
        </p:nvCxnSpPr>
        <p:spPr>
          <a:xfrm flipH="1" rot="10800000">
            <a:off x="8713360" y="2266400"/>
            <a:ext cx="219600" cy="656100"/>
          </a:xfrm>
          <a:prstGeom prst="bentConnector3">
            <a:avLst>
              <a:gd fmla="val 148761" name="adj1"/>
            </a:avLst>
          </a:prstGeom>
          <a:noFill/>
          <a:ln cap="flat" cmpd="sng" w="9525">
            <a:solidFill>
              <a:srgbClr val="D05C5C"/>
            </a:solidFill>
            <a:prstDash val="dash"/>
            <a:round/>
            <a:headEnd len="sm" w="sm" type="none"/>
            <a:tailEnd len="sm" w="sm" type="none"/>
          </a:ln>
        </p:spPr>
      </p:cxnSp>
      <p:cxnSp>
        <p:nvCxnSpPr>
          <p:cNvPr id="352" name="Google Shape;352;p16"/>
          <p:cNvCxnSpPr>
            <a:stCxn id="326" idx="3"/>
            <a:endCxn id="350" idx="1"/>
          </p:cNvCxnSpPr>
          <p:nvPr/>
        </p:nvCxnSpPr>
        <p:spPr>
          <a:xfrm flipH="1" rot="10800000">
            <a:off x="7567774" y="2922591"/>
            <a:ext cx="285000" cy="233700"/>
          </a:xfrm>
          <a:prstGeom prst="bentConnector3">
            <a:avLst>
              <a:gd fmla="val 49980" name="adj1"/>
            </a:avLst>
          </a:prstGeom>
          <a:noFill/>
          <a:ln cap="flat" cmpd="sng" w="9525">
            <a:solidFill>
              <a:srgbClr val="D05C5C"/>
            </a:solidFill>
            <a:prstDash val="dash"/>
            <a:round/>
            <a:headEnd len="med" w="med" type="stealth"/>
            <a:tailEnd len="sm" w="sm" type="none"/>
          </a:ln>
        </p:spPr>
      </p:cxnSp>
      <p:cxnSp>
        <p:nvCxnSpPr>
          <p:cNvPr id="353" name="Google Shape;353;p16"/>
          <p:cNvCxnSpPr>
            <a:endCxn id="332" idx="1"/>
          </p:cNvCxnSpPr>
          <p:nvPr/>
        </p:nvCxnSpPr>
        <p:spPr>
          <a:xfrm flipH="1" rot="-5400000">
            <a:off x="-130300" y="1424700"/>
            <a:ext cx="3768300" cy="3167100"/>
          </a:xfrm>
          <a:prstGeom prst="bentConnector2">
            <a:avLst/>
          </a:prstGeom>
          <a:noFill/>
          <a:ln cap="flat" cmpd="sng" w="9525">
            <a:solidFill>
              <a:srgbClr val="D05C5C"/>
            </a:solidFill>
            <a:prstDash val="dash"/>
            <a:round/>
            <a:headEnd len="sm" w="sm" type="none"/>
            <a:tailEnd len="sm" w="sm" type="none"/>
          </a:ln>
        </p:spPr>
      </p:cxnSp>
      <p:cxnSp>
        <p:nvCxnSpPr>
          <p:cNvPr id="354" name="Google Shape;354;p16"/>
          <p:cNvCxnSpPr>
            <a:endCxn id="319" idx="1"/>
          </p:cNvCxnSpPr>
          <p:nvPr/>
        </p:nvCxnSpPr>
        <p:spPr>
          <a:xfrm flipH="1" rot="10800000">
            <a:off x="238578" y="1106775"/>
            <a:ext cx="2206500" cy="6000"/>
          </a:xfrm>
          <a:prstGeom prst="straightConnector1">
            <a:avLst/>
          </a:prstGeom>
          <a:noFill/>
          <a:ln cap="flat" cmpd="sng" w="9525">
            <a:solidFill>
              <a:srgbClr val="D05C5C"/>
            </a:solidFill>
            <a:prstDash val="dash"/>
            <a:round/>
            <a:headEnd len="sm" w="sm" type="none"/>
            <a:tailEnd len="sm" w="sm" type="none"/>
          </a:ln>
        </p:spPr>
      </p:cxnSp>
      <p:sp>
        <p:nvSpPr>
          <p:cNvPr id="355" name="Google Shape;355;p16"/>
          <p:cNvSpPr/>
          <p:nvPr/>
        </p:nvSpPr>
        <p:spPr>
          <a:xfrm>
            <a:off x="1092250" y="4750725"/>
            <a:ext cx="1577100" cy="269400"/>
          </a:xfrm>
          <a:prstGeom prst="rect">
            <a:avLst/>
          </a:prstGeom>
          <a:solidFill>
            <a:srgbClr val="FFFFFF"/>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Bree Serif"/>
                <a:ea typeface="Bree Serif"/>
                <a:cs typeface="Bree Serif"/>
                <a:sym typeface="Bree Serif"/>
              </a:rPr>
              <a:t>Negative feedback</a:t>
            </a:r>
            <a:endParaRPr b="0" i="0" sz="1300" u="none" cap="none" strike="noStrike">
              <a:solidFill>
                <a:srgbClr val="000000"/>
              </a:solidFill>
              <a:latin typeface="Bree Serif"/>
              <a:ea typeface="Bree Serif"/>
              <a:cs typeface="Bree Serif"/>
              <a:sym typeface="Bree Serif"/>
            </a:endParaRPr>
          </a:p>
        </p:txBody>
      </p:sp>
      <p:sp>
        <p:nvSpPr>
          <p:cNvPr id="356" name="Google Shape;356;p16"/>
          <p:cNvSpPr txBox="1"/>
          <p:nvPr/>
        </p:nvSpPr>
        <p:spPr>
          <a:xfrm>
            <a:off x="1143250" y="2895173"/>
            <a:ext cx="1623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(a receptor)</a:t>
            </a:r>
            <a:endParaRPr b="0" i="0" sz="1000" u="none" cap="none" strike="noStrike">
              <a:solidFill>
                <a:srgbClr val="000000"/>
              </a:solidFill>
              <a:latin typeface="Bree Serif"/>
              <a:ea typeface="Bree Serif"/>
              <a:cs typeface="Bree Serif"/>
              <a:sym typeface="Bree Serif"/>
            </a:endParaRPr>
          </a:p>
        </p:txBody>
      </p:sp>
      <p:sp>
        <p:nvSpPr>
          <p:cNvPr id="357" name="Google Shape;357;p16"/>
          <p:cNvSpPr txBox="1"/>
          <p:nvPr/>
        </p:nvSpPr>
        <p:spPr>
          <a:xfrm>
            <a:off x="6507525" y="2869750"/>
            <a:ext cx="1060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(B1 receptor)</a:t>
            </a:r>
            <a:endParaRPr b="0" i="0" sz="1000" u="none" cap="none" strike="noStrike">
              <a:solidFill>
                <a:srgbClr val="000000"/>
              </a:solidFill>
              <a:latin typeface="Bree Serif"/>
              <a:ea typeface="Bree Serif"/>
              <a:cs typeface="Bree Serif"/>
              <a:sym typeface="Bree Serif"/>
            </a:endParaRPr>
          </a:p>
        </p:txBody>
      </p:sp>
      <p:sp>
        <p:nvSpPr>
          <p:cNvPr id="358" name="Google Shape;358;p16"/>
          <p:cNvSpPr txBox="1"/>
          <p:nvPr/>
        </p:nvSpPr>
        <p:spPr>
          <a:xfrm>
            <a:off x="4026687" y="2888411"/>
            <a:ext cx="1623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(B1 receptor)</a:t>
            </a:r>
            <a:endParaRPr b="0" i="0" sz="1000" u="none" cap="none" strike="noStrike">
              <a:solidFill>
                <a:srgbClr val="000000"/>
              </a:solidFill>
              <a:latin typeface="Bree Serif"/>
              <a:ea typeface="Bree Serif"/>
              <a:cs typeface="Bree Serif"/>
              <a:sym typeface="Bree Serif"/>
            </a:endParaRPr>
          </a:p>
        </p:txBody>
      </p:sp>
      <p:sp>
        <p:nvSpPr>
          <p:cNvPr id="359" name="Google Shape;359;p16"/>
          <p:cNvSpPr txBox="1"/>
          <p:nvPr/>
        </p:nvSpPr>
        <p:spPr>
          <a:xfrm>
            <a:off x="4115004" y="271100"/>
            <a:ext cx="8607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a:t>
            </a:r>
            <a:r>
              <a:rPr b="0" i="0" lang="en" sz="1000" u="none" cap="none" strike="noStrike">
                <a:solidFill>
                  <a:srgbClr val="000000"/>
                </a:solidFill>
                <a:latin typeface="Bree Serif"/>
                <a:ea typeface="Bree Serif"/>
                <a:cs typeface="Bree Serif"/>
                <a:sym typeface="Bree Serif"/>
              </a:rPr>
              <a:t>Stimulus</a:t>
            </a:r>
            <a:r>
              <a:rPr b="0" i="0" lang="en" sz="1000" u="none" cap="none" strike="noStrike">
                <a:solidFill>
                  <a:srgbClr val="000000"/>
                </a:solidFill>
                <a:latin typeface="Arial"/>
                <a:ea typeface="Arial"/>
                <a:cs typeface="Arial"/>
                <a:sym typeface="Arial"/>
              </a:rPr>
              <a:t>)</a:t>
            </a:r>
            <a:endParaRPr b="0" i="0" sz="1000" u="none" cap="none" strike="noStrike">
              <a:solidFill>
                <a:srgbClr val="000000"/>
              </a:solidFill>
              <a:latin typeface="Arial"/>
              <a:ea typeface="Arial"/>
              <a:cs typeface="Arial"/>
              <a:sym typeface="Arial"/>
            </a:endParaRPr>
          </a:p>
        </p:txBody>
      </p:sp>
      <p:sp>
        <p:nvSpPr>
          <p:cNvPr id="360" name="Google Shape;360;p16"/>
          <p:cNvSpPr txBox="1"/>
          <p:nvPr/>
        </p:nvSpPr>
        <p:spPr>
          <a:xfrm>
            <a:off x="4114995" y="822791"/>
            <a:ext cx="1623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a:t>
            </a:r>
            <a:r>
              <a:rPr b="0" i="0" lang="en" sz="1000" u="none" cap="none" strike="noStrike">
                <a:solidFill>
                  <a:srgbClr val="000000"/>
                </a:solidFill>
                <a:latin typeface="Bree Serif"/>
                <a:ea typeface="Bree Serif"/>
                <a:cs typeface="Bree Serif"/>
                <a:sym typeface="Bree Serif"/>
              </a:rPr>
              <a:t>receptor</a:t>
            </a:r>
            <a:r>
              <a:rPr b="0" i="0" lang="en" sz="1000" u="none" cap="none" strike="noStrike">
                <a:solidFill>
                  <a:srgbClr val="000000"/>
                </a:solidFill>
                <a:latin typeface="Arial"/>
                <a:ea typeface="Arial"/>
                <a:cs typeface="Arial"/>
                <a:sym typeface="Arial"/>
              </a:rPr>
              <a:t>)</a:t>
            </a:r>
            <a:endParaRPr b="0" i="0" sz="1000" u="none" cap="none" strike="noStrike">
              <a:solidFill>
                <a:srgbClr val="000000"/>
              </a:solidFill>
              <a:latin typeface="Arial"/>
              <a:ea typeface="Arial"/>
              <a:cs typeface="Arial"/>
              <a:sym typeface="Arial"/>
            </a:endParaRPr>
          </a:p>
        </p:txBody>
      </p:sp>
      <p:sp>
        <p:nvSpPr>
          <p:cNvPr id="361" name="Google Shape;361;p16"/>
          <p:cNvSpPr txBox="1"/>
          <p:nvPr/>
        </p:nvSpPr>
        <p:spPr>
          <a:xfrm>
            <a:off x="3864271" y="1351823"/>
            <a:ext cx="1623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(Afferent pathway)</a:t>
            </a:r>
            <a:endParaRPr b="0" i="0" sz="1000" u="none" cap="none" strike="noStrike">
              <a:solidFill>
                <a:srgbClr val="000000"/>
              </a:solidFill>
              <a:latin typeface="Bree Serif"/>
              <a:ea typeface="Bree Serif"/>
              <a:cs typeface="Bree Serif"/>
              <a:sym typeface="Bree Serif"/>
            </a:endParaRPr>
          </a:p>
        </p:txBody>
      </p:sp>
      <p:sp>
        <p:nvSpPr>
          <p:cNvPr id="362" name="Google Shape;362;p16"/>
          <p:cNvSpPr txBox="1"/>
          <p:nvPr/>
        </p:nvSpPr>
        <p:spPr>
          <a:xfrm>
            <a:off x="3837650" y="1855600"/>
            <a:ext cx="1771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(Integrating center)</a:t>
            </a:r>
            <a:endParaRPr b="0" i="0" sz="1000" u="none" cap="none" strike="noStrike">
              <a:solidFill>
                <a:srgbClr val="000000"/>
              </a:solidFill>
              <a:latin typeface="Bree Serif"/>
              <a:ea typeface="Bree Serif"/>
              <a:cs typeface="Bree Serif"/>
              <a:sym typeface="Bree Serif"/>
            </a:endParaRPr>
          </a:p>
        </p:txBody>
      </p:sp>
      <p:sp>
        <p:nvSpPr>
          <p:cNvPr id="363" name="Google Shape;363;p16"/>
          <p:cNvSpPr txBox="1"/>
          <p:nvPr/>
        </p:nvSpPr>
        <p:spPr>
          <a:xfrm>
            <a:off x="755617" y="2017225"/>
            <a:ext cx="1771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(Efferent pathway)</a:t>
            </a:r>
            <a:endParaRPr b="0" i="0" sz="1000" u="none" cap="none" strike="noStrike">
              <a:solidFill>
                <a:srgbClr val="000000"/>
              </a:solidFill>
              <a:latin typeface="Bree Serif"/>
              <a:ea typeface="Bree Serif"/>
              <a:cs typeface="Bree Serif"/>
              <a:sym typeface="Bree Serif"/>
            </a:endParaRPr>
          </a:p>
        </p:txBody>
      </p:sp>
      <p:sp>
        <p:nvSpPr>
          <p:cNvPr id="364" name="Google Shape;364;p16"/>
          <p:cNvSpPr txBox="1"/>
          <p:nvPr/>
        </p:nvSpPr>
        <p:spPr>
          <a:xfrm>
            <a:off x="7012567" y="1945725"/>
            <a:ext cx="17718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(Efferent pathway)</a:t>
            </a:r>
            <a:endParaRPr b="0" i="0" sz="1000" u="none" cap="none" strike="noStrike">
              <a:solidFill>
                <a:srgbClr val="000000"/>
              </a:solidFill>
              <a:latin typeface="Bree Serif"/>
              <a:ea typeface="Bree Serif"/>
              <a:cs typeface="Bree Serif"/>
              <a:sym typeface="Bree Serif"/>
            </a:endParaRPr>
          </a:p>
        </p:txBody>
      </p:sp>
      <p:sp>
        <p:nvSpPr>
          <p:cNvPr id="365" name="Google Shape;365;p16"/>
          <p:cNvSpPr txBox="1"/>
          <p:nvPr/>
        </p:nvSpPr>
        <p:spPr>
          <a:xfrm>
            <a:off x="3337400" y="4711700"/>
            <a:ext cx="285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Bree Serif"/>
                <a:ea typeface="Bree Serif"/>
                <a:cs typeface="Bree Serif"/>
                <a:sym typeface="Bree Serif"/>
              </a:rPr>
              <a:t>↓</a:t>
            </a:r>
            <a:endParaRPr b="0" i="0" sz="1400" u="none" cap="none" strike="noStrike">
              <a:solidFill>
                <a:srgbClr val="000000"/>
              </a:solidFill>
              <a:latin typeface="Arial"/>
              <a:ea typeface="Arial"/>
              <a:cs typeface="Arial"/>
              <a:sym typeface="Arial"/>
            </a:endParaRPr>
          </a:p>
        </p:txBody>
      </p:sp>
      <p:sp>
        <p:nvSpPr>
          <p:cNvPr id="366" name="Google Shape;366;p16"/>
          <p:cNvSpPr txBox="1"/>
          <p:nvPr/>
        </p:nvSpPr>
        <p:spPr>
          <a:xfrm flipH="1">
            <a:off x="7721925" y="1490675"/>
            <a:ext cx="622200" cy="39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16"/>
          <p:cNvSpPr txBox="1"/>
          <p:nvPr/>
        </p:nvSpPr>
        <p:spPr>
          <a:xfrm>
            <a:off x="7469390" y="4549300"/>
            <a:ext cx="1627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Bree Serif"/>
                <a:ea typeface="Bree Serif"/>
                <a:cs typeface="Bree Serif"/>
                <a:sym typeface="Bree Serif"/>
              </a:rPr>
              <a:t>Key: </a:t>
            </a:r>
            <a:r>
              <a:rPr b="0" i="0" lang="en" sz="1200" u="none" cap="none" strike="noStrike">
                <a:solidFill>
                  <a:srgbClr val="B4A7D6"/>
                </a:solidFill>
                <a:latin typeface="Bree Serif"/>
                <a:ea typeface="Bree Serif"/>
                <a:cs typeface="Bree Serif"/>
                <a:sym typeface="Bree Serif"/>
              </a:rPr>
              <a:t>Effector</a:t>
            </a:r>
            <a:r>
              <a:rPr b="0" i="0" lang="en" sz="1200" u="none" cap="none" strike="noStrike">
                <a:solidFill>
                  <a:srgbClr val="D9D2E9"/>
                </a:solidFill>
                <a:latin typeface="Bree Serif"/>
                <a:ea typeface="Bree Serif"/>
                <a:cs typeface="Bree Serif"/>
                <a:sym typeface="Bree Serif"/>
              </a:rPr>
              <a:t> </a:t>
            </a:r>
            <a:r>
              <a:rPr b="0" i="0" lang="en" sz="1200" u="none" cap="none" strike="noStrike">
                <a:solidFill>
                  <a:srgbClr val="000000"/>
                </a:solidFill>
                <a:latin typeface="Bree Serif"/>
                <a:ea typeface="Bree Serif"/>
                <a:cs typeface="Bree Serif"/>
                <a:sym typeface="Bree Serif"/>
              </a:rPr>
              <a:t>- </a:t>
            </a:r>
            <a:endParaRPr b="0" i="0" sz="12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A64D79"/>
                </a:solidFill>
                <a:latin typeface="Bree Serif"/>
                <a:ea typeface="Bree Serif"/>
                <a:cs typeface="Bree Serif"/>
                <a:sym typeface="Bree Serif"/>
              </a:rPr>
              <a:t>Tissue response</a:t>
            </a:r>
            <a:endParaRPr b="0" i="0" sz="1200" u="none" cap="none" strike="noStrike">
              <a:solidFill>
                <a:srgbClr val="A64D79"/>
              </a:solidFill>
              <a:latin typeface="Bree Serif"/>
              <a:ea typeface="Bree Serif"/>
              <a:cs typeface="Bree Serif"/>
              <a:sym typeface="Bree Serif"/>
            </a:endParaRPr>
          </a:p>
        </p:txBody>
      </p:sp>
      <p:sp>
        <p:nvSpPr>
          <p:cNvPr id="368" name="Google Shape;368;p16"/>
          <p:cNvSpPr txBox="1"/>
          <p:nvPr/>
        </p:nvSpPr>
        <p:spPr>
          <a:xfrm>
            <a:off x="7852775" y="68150"/>
            <a:ext cx="1442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C27BA0"/>
                </a:solidFill>
                <a:latin typeface="Bree Serif"/>
                <a:ea typeface="Bree Serif"/>
                <a:cs typeface="Bree Serif"/>
                <a:sym typeface="Bree Serif"/>
              </a:rPr>
              <a:t>Females slides </a:t>
            </a:r>
            <a:endParaRPr b="0" i="0" sz="1400" u="none" cap="none" strike="noStrike">
              <a:solidFill>
                <a:srgbClr val="000000"/>
              </a:solidFill>
              <a:latin typeface="Arial"/>
              <a:ea typeface="Arial"/>
              <a:cs typeface="Arial"/>
              <a:sym typeface="Arial"/>
            </a:endParaRPr>
          </a:p>
        </p:txBody>
      </p:sp>
      <p:sp>
        <p:nvSpPr>
          <p:cNvPr id="369" name="Google Shape;369;p16"/>
          <p:cNvSpPr txBox="1"/>
          <p:nvPr/>
        </p:nvSpPr>
        <p:spPr>
          <a:xfrm>
            <a:off x="3086225" y="1983500"/>
            <a:ext cx="2922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a:solidFill>
                  <a:schemeClr val="dk1"/>
                </a:solidFill>
                <a:latin typeface="Bree Serif"/>
                <a:ea typeface="Bree Serif"/>
                <a:cs typeface="Bree Serif"/>
                <a:sym typeface="Bree Serif"/>
              </a:rPr>
              <a:t> cardiovascular control center in medulla oblongata</a:t>
            </a:r>
            <a:endParaRPr/>
          </a:p>
        </p:txBody>
      </p:sp>
      <p:cxnSp>
        <p:nvCxnSpPr>
          <p:cNvPr id="370" name="Google Shape;370;p16"/>
          <p:cNvCxnSpPr/>
          <p:nvPr/>
        </p:nvCxnSpPr>
        <p:spPr>
          <a:xfrm>
            <a:off x="1566900" y="3372225"/>
            <a:ext cx="0" cy="170400"/>
          </a:xfrm>
          <a:prstGeom prst="straightConnector1">
            <a:avLst/>
          </a:prstGeom>
          <a:noFill/>
          <a:ln cap="flat" cmpd="sng" w="9525">
            <a:solidFill>
              <a:srgbClr val="D05C5C"/>
            </a:solidFill>
            <a:prstDash val="dash"/>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17"/>
          <p:cNvSpPr txBox="1"/>
          <p:nvPr>
            <p:ph type="title"/>
          </p:nvPr>
        </p:nvSpPr>
        <p:spPr>
          <a:xfrm>
            <a:off x="112055" y="728037"/>
            <a:ext cx="8919900" cy="134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2300">
                <a:solidFill>
                  <a:srgbClr val="D05C5C"/>
                </a:solidFill>
                <a:latin typeface="Bree Serif"/>
                <a:ea typeface="Bree Serif"/>
                <a:cs typeface="Bree Serif"/>
                <a:sym typeface="Bree Serif"/>
              </a:rPr>
              <a:t>Baroreceptor Reflex Mechanism During Changes in Body Posture</a:t>
            </a:r>
            <a:endParaRPr sz="2300">
              <a:solidFill>
                <a:srgbClr val="D05C5C"/>
              </a:solidFill>
              <a:latin typeface="Bree Serif"/>
              <a:ea typeface="Bree Serif"/>
              <a:cs typeface="Bree Serif"/>
              <a:sym typeface="Bree Serif"/>
            </a:endParaRPr>
          </a:p>
          <a:p>
            <a:pPr indent="0" lvl="0" marL="0" rtl="0" algn="l">
              <a:lnSpc>
                <a:spcPct val="100000"/>
              </a:lnSpc>
              <a:spcBef>
                <a:spcPts val="0"/>
              </a:spcBef>
              <a:spcAft>
                <a:spcPts val="0"/>
              </a:spcAft>
              <a:buSzPts val="990"/>
              <a:buNone/>
            </a:pPr>
            <a:r>
              <a:t/>
            </a:r>
            <a:endParaRPr b="1" sz="2720">
              <a:solidFill>
                <a:srgbClr val="D05C5C"/>
              </a:solidFill>
              <a:latin typeface="Bree Serif"/>
              <a:ea typeface="Bree Serif"/>
              <a:cs typeface="Bree Serif"/>
              <a:sym typeface="Bree Serif"/>
            </a:endParaRPr>
          </a:p>
        </p:txBody>
      </p:sp>
      <p:sp>
        <p:nvSpPr>
          <p:cNvPr id="376" name="Google Shape;376;p17"/>
          <p:cNvSpPr txBox="1"/>
          <p:nvPr/>
        </p:nvSpPr>
        <p:spPr>
          <a:xfrm>
            <a:off x="236950" y="1522977"/>
            <a:ext cx="8520600" cy="2873100"/>
          </a:xfrm>
          <a:prstGeom prst="rect">
            <a:avLst/>
          </a:prstGeom>
          <a:no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914400" marR="0" rtl="0" algn="l">
              <a:lnSpc>
                <a:spcPct val="100000"/>
              </a:lnSpc>
              <a:spcBef>
                <a:spcPts val="0"/>
              </a:spcBef>
              <a:spcAft>
                <a:spcPts val="0"/>
              </a:spcAft>
              <a:buClr>
                <a:srgbClr val="000000"/>
              </a:buClr>
              <a:buSzPts val="1500"/>
              <a:buFont typeface="Arial"/>
              <a:buNone/>
            </a:pPr>
            <a:r>
              <a:t/>
            </a:r>
            <a:endParaRPr b="1" i="0" sz="1500" u="none" cap="none" strike="noStrike">
              <a:solidFill>
                <a:srgbClr val="000000"/>
              </a:solidFill>
              <a:latin typeface="Bree Serif"/>
              <a:ea typeface="Bree Serif"/>
              <a:cs typeface="Bree Serif"/>
              <a:sym typeface="Bree Serif"/>
            </a:endParaRPr>
          </a:p>
          <a:p>
            <a:pPr indent="-323850" lvl="0" marL="457200" marR="0" rtl="0" algn="l">
              <a:lnSpc>
                <a:spcPct val="100000"/>
              </a:lnSpc>
              <a:spcBef>
                <a:spcPts val="0"/>
              </a:spcBef>
              <a:spcAft>
                <a:spcPts val="0"/>
              </a:spcAft>
              <a:buClr>
                <a:srgbClr val="000000"/>
              </a:buClr>
              <a:buSzPts val="1500"/>
              <a:buFont typeface="Bree Serif"/>
              <a:buChar char="●"/>
            </a:pPr>
            <a:r>
              <a:rPr b="0" i="0" lang="en" sz="1500" u="none" cap="none" strike="noStrike">
                <a:solidFill>
                  <a:srgbClr val="000000"/>
                </a:solidFill>
                <a:latin typeface="Bree Serif"/>
                <a:ea typeface="Bree Serif"/>
                <a:cs typeface="Bree Serif"/>
                <a:sym typeface="Bree Serif"/>
              </a:rPr>
              <a:t>On immediate standing, </a:t>
            </a:r>
            <a:r>
              <a:rPr b="0" i="0" lang="en" sz="1500" u="none" cap="none" strike="noStrike">
                <a:solidFill>
                  <a:srgbClr val="6D9EEB"/>
                </a:solidFill>
                <a:latin typeface="Bree Serif"/>
                <a:ea typeface="Bree Serif"/>
                <a:cs typeface="Bree Serif"/>
                <a:sym typeface="Bree Serif"/>
              </a:rPr>
              <a:t>from supine to erect , (MAP) </a:t>
            </a:r>
            <a:r>
              <a:rPr b="0" i="0" lang="en" sz="1500" u="none" cap="none" strike="noStrike">
                <a:solidFill>
                  <a:srgbClr val="000000"/>
                </a:solidFill>
                <a:latin typeface="Bree Serif"/>
                <a:ea typeface="Bree Serif"/>
                <a:cs typeface="Bree Serif"/>
                <a:sym typeface="Bree Serif"/>
              </a:rPr>
              <a:t>Arterial Pressure in the head &amp; upper parts of the body </a:t>
            </a:r>
            <a:r>
              <a:rPr b="0" i="0" lang="en" sz="1500" u="none" cap="none" strike="noStrike">
                <a:solidFill>
                  <a:srgbClr val="FF0000"/>
                </a:solidFill>
                <a:latin typeface="Bree Serif"/>
                <a:ea typeface="Bree Serif"/>
                <a:cs typeface="Bree Serif"/>
                <a:sym typeface="Bree Serif"/>
              </a:rPr>
              <a:t>tends to fall</a:t>
            </a:r>
            <a:r>
              <a:rPr b="0" i="0" lang="en" sz="1500" u="none" cap="none" strike="noStrike">
                <a:solidFill>
                  <a:srgbClr val="000000"/>
                </a:solidFill>
                <a:latin typeface="Bree Serif"/>
                <a:ea typeface="Bree Serif"/>
                <a:cs typeface="Bree Serif"/>
                <a:sym typeface="Bree Serif"/>
              </a:rPr>
              <a:t>, which may cause loss of consciousness.</a:t>
            </a:r>
            <a:endParaRPr b="0" i="0" sz="1500" u="none" cap="none" strike="noStrike">
              <a:solidFill>
                <a:srgbClr val="000000"/>
              </a:solidFill>
              <a:latin typeface="Bree Serif"/>
              <a:ea typeface="Bree Serif"/>
              <a:cs typeface="Bree Serif"/>
              <a:sym typeface="Bree Serif"/>
            </a:endParaRPr>
          </a:p>
          <a:p>
            <a:pPr indent="0" lvl="0" marL="91440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Bree Serif"/>
              <a:ea typeface="Bree Serif"/>
              <a:cs typeface="Bree Serif"/>
              <a:sym typeface="Bree Serif"/>
            </a:endParaRPr>
          </a:p>
          <a:p>
            <a:pPr indent="-323850" lvl="0" marL="457200" marR="0" rtl="0" algn="l">
              <a:lnSpc>
                <a:spcPct val="100000"/>
              </a:lnSpc>
              <a:spcBef>
                <a:spcPts val="0"/>
              </a:spcBef>
              <a:spcAft>
                <a:spcPts val="0"/>
              </a:spcAft>
              <a:buClr>
                <a:srgbClr val="000000"/>
              </a:buClr>
              <a:buSzPts val="1500"/>
              <a:buFont typeface="Bree Serif"/>
              <a:buChar char="●"/>
            </a:pPr>
            <a:r>
              <a:rPr b="0" i="0" lang="en" sz="1500" u="none" cap="none" strike="noStrike">
                <a:solidFill>
                  <a:srgbClr val="000000"/>
                </a:solidFill>
                <a:latin typeface="Bree Serif"/>
                <a:ea typeface="Bree Serif"/>
                <a:cs typeface="Bree Serif"/>
                <a:sym typeface="Bree Serif"/>
              </a:rPr>
              <a:t>Falling pressure will elicit an immediate reflex at the Baroreceptors, resulting in </a:t>
            </a:r>
            <a:r>
              <a:rPr b="1" i="0" lang="en" sz="1500" u="none" cap="none" strike="noStrike">
                <a:solidFill>
                  <a:srgbClr val="000000"/>
                </a:solidFill>
                <a:latin typeface="Bree Serif"/>
                <a:ea typeface="Bree Serif"/>
                <a:cs typeface="Bree Serif"/>
                <a:sym typeface="Bree Serif"/>
              </a:rPr>
              <a:t>strong sympathetic </a:t>
            </a:r>
            <a:r>
              <a:rPr b="0" i="0" lang="en" sz="1500" u="none" cap="none" strike="noStrike">
                <a:solidFill>
                  <a:srgbClr val="000000"/>
                </a:solidFill>
                <a:latin typeface="Bree Serif"/>
                <a:ea typeface="Bree Serif"/>
                <a:cs typeface="Bree Serif"/>
                <a:sym typeface="Bree Serif"/>
              </a:rPr>
              <a:t>discharge throughout the body.</a:t>
            </a:r>
            <a:endParaRPr b="0" i="0" sz="15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Bree Serif"/>
              <a:ea typeface="Bree Serif"/>
              <a:cs typeface="Bree Serif"/>
              <a:sym typeface="Bree Serif"/>
            </a:endParaRPr>
          </a:p>
          <a:p>
            <a:pPr indent="-323850" lvl="0" marL="457200" marR="0" rtl="0" algn="l">
              <a:lnSpc>
                <a:spcPct val="100000"/>
              </a:lnSpc>
              <a:spcBef>
                <a:spcPts val="0"/>
              </a:spcBef>
              <a:spcAft>
                <a:spcPts val="0"/>
              </a:spcAft>
              <a:buClr>
                <a:srgbClr val="6D9EEB"/>
              </a:buClr>
              <a:buSzPts val="1500"/>
              <a:buFont typeface="Bree Serif"/>
              <a:buChar char="●"/>
            </a:pPr>
            <a:r>
              <a:rPr b="0" i="0" lang="en" sz="1500" u="none" cap="none" strike="noStrike">
                <a:solidFill>
                  <a:srgbClr val="6D9EEB"/>
                </a:solidFill>
                <a:latin typeface="Bree Serif"/>
                <a:ea typeface="Bree Serif"/>
                <a:cs typeface="Bree Serif"/>
                <a:sym typeface="Bree Serif"/>
              </a:rPr>
              <a:t>The baroreceptor reflex → Inhabited → strong sympathetic impulses → vasoconstriction. This minimizes the drop in MAP.</a:t>
            </a:r>
            <a:endParaRPr b="0" i="0" sz="1500" u="none" cap="none" strike="noStrike">
              <a:solidFill>
                <a:srgbClr val="6D9EEB"/>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Bree Serif"/>
              <a:ea typeface="Bree Serif"/>
              <a:cs typeface="Bree Serif"/>
              <a:sym typeface="Bree Serif"/>
            </a:endParaRPr>
          </a:p>
          <a:p>
            <a:pPr indent="-323850" lvl="0" marL="457200" marR="0" rtl="0" algn="l">
              <a:lnSpc>
                <a:spcPct val="100000"/>
              </a:lnSpc>
              <a:spcBef>
                <a:spcPts val="0"/>
              </a:spcBef>
              <a:spcAft>
                <a:spcPts val="0"/>
              </a:spcAft>
              <a:buClr>
                <a:srgbClr val="000000"/>
              </a:buClr>
              <a:buSzPts val="1500"/>
              <a:buFont typeface="Bree Serif"/>
              <a:buChar char="●"/>
            </a:pPr>
            <a:r>
              <a:rPr b="0" i="0" lang="en" sz="1500" u="none" cap="none" strike="noStrike">
                <a:solidFill>
                  <a:srgbClr val="000000"/>
                </a:solidFill>
                <a:latin typeface="Bree Serif"/>
                <a:ea typeface="Bree Serif"/>
                <a:cs typeface="Bree Serif"/>
                <a:sym typeface="Bree Serif"/>
              </a:rPr>
              <a:t>This immediate reflex mechanism minimizes the drop in the arterial pressure that occured in the head &amp; upper parts of the body </a:t>
            </a:r>
            <a:endParaRPr b="0" i="0" sz="1500" u="none" cap="none" strike="noStrike">
              <a:solidFill>
                <a:srgbClr val="000000"/>
              </a:solidFill>
              <a:latin typeface="Bree Serif"/>
              <a:ea typeface="Bree Serif"/>
              <a:cs typeface="Bree Serif"/>
              <a:sym typeface="Bree Serif"/>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18"/>
          <p:cNvSpPr txBox="1"/>
          <p:nvPr>
            <p:ph type="title"/>
          </p:nvPr>
        </p:nvSpPr>
        <p:spPr>
          <a:xfrm>
            <a:off x="311700" y="345100"/>
            <a:ext cx="8520600" cy="841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2720">
                <a:solidFill>
                  <a:srgbClr val="FF0000"/>
                </a:solidFill>
                <a:latin typeface="Bree Serif"/>
                <a:ea typeface="Bree Serif"/>
                <a:cs typeface="Bree Serif"/>
                <a:sym typeface="Bree Serif"/>
              </a:rPr>
              <a:t>Rapidly </a:t>
            </a:r>
            <a:r>
              <a:rPr lang="en" sz="2720">
                <a:solidFill>
                  <a:srgbClr val="D05C5C"/>
                </a:solidFill>
                <a:latin typeface="Bree Serif"/>
                <a:ea typeface="Bree Serif"/>
                <a:cs typeface="Bree Serif"/>
                <a:sym typeface="Bree Serif"/>
              </a:rPr>
              <a:t>Acting :</a:t>
            </a:r>
            <a:endParaRPr sz="2720">
              <a:solidFill>
                <a:srgbClr val="D05C5C"/>
              </a:solidFill>
              <a:latin typeface="Bree Serif"/>
              <a:ea typeface="Bree Serif"/>
              <a:cs typeface="Bree Serif"/>
              <a:sym typeface="Bree Serif"/>
            </a:endParaRPr>
          </a:p>
          <a:p>
            <a:pPr indent="0" lvl="0" marL="0" rtl="0" algn="l">
              <a:lnSpc>
                <a:spcPct val="100000"/>
              </a:lnSpc>
              <a:spcBef>
                <a:spcPts val="0"/>
              </a:spcBef>
              <a:spcAft>
                <a:spcPts val="0"/>
              </a:spcAft>
              <a:buSzPts val="990"/>
              <a:buNone/>
            </a:pPr>
            <a:r>
              <a:rPr lang="en" sz="2720">
                <a:solidFill>
                  <a:srgbClr val="D05C5C"/>
                </a:solidFill>
                <a:latin typeface="Bree Serif"/>
                <a:ea typeface="Bree Serif"/>
                <a:cs typeface="Bree Serif"/>
                <a:sym typeface="Bree Serif"/>
              </a:rPr>
              <a:t>2- Chemoreceptors Reflex</a:t>
            </a:r>
            <a:endParaRPr sz="2720">
              <a:solidFill>
                <a:srgbClr val="D05C5C"/>
              </a:solidFill>
              <a:latin typeface="Bree Serif"/>
              <a:ea typeface="Bree Serif"/>
              <a:cs typeface="Bree Serif"/>
              <a:sym typeface="Bree Serif"/>
            </a:endParaRPr>
          </a:p>
        </p:txBody>
      </p:sp>
      <p:sp>
        <p:nvSpPr>
          <p:cNvPr id="382" name="Google Shape;382;p18"/>
          <p:cNvSpPr txBox="1"/>
          <p:nvPr/>
        </p:nvSpPr>
        <p:spPr>
          <a:xfrm>
            <a:off x="-222950" y="1554900"/>
            <a:ext cx="9235500" cy="33501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1300"/>
              <a:buFont typeface="Arial"/>
              <a:buNone/>
            </a:pPr>
            <a:r>
              <a:rPr b="0" i="0" lang="en" sz="1300" u="none" cap="none" strike="noStrike">
                <a:solidFill>
                  <a:srgbClr val="C27BA0"/>
                </a:solidFill>
                <a:latin typeface="Bree Serif"/>
                <a:ea typeface="Bree Serif"/>
                <a:cs typeface="Bree Serif"/>
                <a:sym typeface="Bree Serif"/>
              </a:rPr>
              <a:t>● Closely associated with the baroreceptor pressure control system.</a:t>
            </a:r>
            <a:endParaRPr b="0" i="0" sz="1300" u="none" cap="none" strike="noStrike">
              <a:solidFill>
                <a:srgbClr val="C27BA0"/>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C27BA0"/>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rPr b="0" i="0" lang="en" sz="1300" u="none" cap="none" strike="noStrike">
                <a:solidFill>
                  <a:srgbClr val="C27BA0"/>
                </a:solidFill>
                <a:latin typeface="Bree Serif"/>
                <a:ea typeface="Bree Serif"/>
                <a:cs typeface="Bree Serif"/>
                <a:sym typeface="Bree Serif"/>
              </a:rPr>
              <a:t>● Chemoreceptor reflex operates in much same way as the baroreceptor reflex, </a:t>
            </a:r>
            <a:r>
              <a:rPr b="0" i="0" lang="en" sz="1300" u="none" cap="none" strike="noStrike">
                <a:solidFill>
                  <a:srgbClr val="FF0000"/>
                </a:solidFill>
                <a:latin typeface="Bree Serif"/>
                <a:ea typeface="Bree Serif"/>
                <a:cs typeface="Bree Serif"/>
                <a:sym typeface="Bree Serif"/>
              </a:rPr>
              <a:t>EXCEPT</a:t>
            </a:r>
            <a:r>
              <a:rPr b="0" i="0" lang="en" sz="1300" u="none" cap="none" strike="noStrike">
                <a:solidFill>
                  <a:srgbClr val="C27BA0"/>
                </a:solidFill>
                <a:latin typeface="Bree Serif"/>
                <a:ea typeface="Bree Serif"/>
                <a:cs typeface="Bree Serif"/>
                <a:sym typeface="Bree Serif"/>
              </a:rPr>
              <a:t> that chemoreceptors are</a:t>
            </a:r>
            <a:endParaRPr b="0" i="0" sz="1300" u="none" cap="none" strike="noStrike">
              <a:solidFill>
                <a:srgbClr val="C27BA0"/>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rPr b="0" i="0" lang="en" sz="1300" u="none" cap="none" strike="noStrike">
                <a:solidFill>
                  <a:srgbClr val="C27BA0"/>
                </a:solidFill>
                <a:latin typeface="Bree Serif"/>
                <a:ea typeface="Bree Serif"/>
                <a:cs typeface="Bree Serif"/>
                <a:sym typeface="Bree Serif"/>
              </a:rPr>
              <a:t>chemo-sensitive cells instead of stretch receptors.</a:t>
            </a:r>
            <a:endParaRPr b="0" i="0" sz="1300" u="none" cap="none" strike="noStrike">
              <a:solidFill>
                <a:srgbClr val="C27BA0"/>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C27BA0"/>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rPr b="0" i="0" lang="en" sz="1300" u="none" cap="none" strike="noStrike">
                <a:solidFill>
                  <a:srgbClr val="6D9EEB"/>
                </a:solidFill>
                <a:latin typeface="Bree Serif"/>
                <a:ea typeface="Bree Serif"/>
                <a:cs typeface="Bree Serif"/>
                <a:sym typeface="Bree Serif"/>
              </a:rPr>
              <a:t>● Che</a:t>
            </a:r>
            <a:r>
              <a:rPr b="0" i="0" lang="en" sz="1300" u="none" cap="none" strike="noStrike">
                <a:solidFill>
                  <a:srgbClr val="6FA8DC"/>
                </a:solidFill>
                <a:latin typeface="Bree Serif"/>
                <a:ea typeface="Bree Serif"/>
                <a:cs typeface="Bree Serif"/>
                <a:sym typeface="Bree Serif"/>
              </a:rPr>
              <a:t>moreceptors have high blood flow (1200 ml/min/g tissue), which make it easy for these cells to</a:t>
            </a:r>
            <a:r>
              <a:rPr b="0" i="0" lang="en" sz="1300" u="none" cap="none" strike="noStrike">
                <a:solidFill>
                  <a:srgbClr val="000000"/>
                </a:solidFill>
                <a:latin typeface="Bree Serif"/>
                <a:ea typeface="Bree Serif"/>
                <a:cs typeface="Bree Serif"/>
                <a:sym typeface="Bree Serif"/>
              </a:rPr>
              <a:t> </a:t>
            </a:r>
            <a:r>
              <a:rPr b="0" i="0" lang="en" sz="1300" u="none" cap="none" strike="noStrike">
                <a:solidFill>
                  <a:srgbClr val="FF0000"/>
                </a:solidFill>
                <a:latin typeface="Bree Serif"/>
                <a:ea typeface="Bree Serif"/>
                <a:cs typeface="Bree Serif"/>
                <a:sym typeface="Bree Serif"/>
              </a:rPr>
              <a:t>detect changes in O2, CO2, &amp; H+.</a:t>
            </a:r>
            <a:endParaRPr b="0" i="0" sz="1300" u="none" cap="none" strike="noStrike">
              <a:solidFill>
                <a:srgbClr val="FF0000"/>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FF0000"/>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Bree Serif"/>
                <a:ea typeface="Bree Serif"/>
                <a:cs typeface="Bree Serif"/>
                <a:sym typeface="Bree Serif"/>
              </a:rPr>
              <a:t>● Reduced blood flow (due to reduced MAP) stimulates the </a:t>
            </a:r>
            <a:r>
              <a:rPr b="0" i="0" lang="en" sz="1300" u="none" cap="none" strike="noStrike">
                <a:solidFill>
                  <a:srgbClr val="FF0000"/>
                </a:solidFill>
                <a:latin typeface="Bree Serif"/>
                <a:ea typeface="Bree Serif"/>
                <a:cs typeface="Bree Serif"/>
                <a:sym typeface="Bree Serif"/>
              </a:rPr>
              <a:t>chemoreceptors</a:t>
            </a:r>
            <a:r>
              <a:rPr b="0" i="0" lang="en" sz="1300" u="none" cap="none" strike="noStrike">
                <a:solidFill>
                  <a:srgbClr val="000000"/>
                </a:solidFill>
                <a:latin typeface="Bree Serif"/>
                <a:ea typeface="Bree Serif"/>
                <a:cs typeface="Bree Serif"/>
                <a:sym typeface="Bree Serif"/>
              </a:rPr>
              <a:t> through </a:t>
            </a:r>
            <a:r>
              <a:rPr b="1" i="0" lang="en" sz="1300" u="none" cap="none" strike="noStrike">
                <a:solidFill>
                  <a:srgbClr val="000000"/>
                </a:solidFill>
                <a:latin typeface="Bree Serif"/>
                <a:ea typeface="Bree Serif"/>
                <a:cs typeface="Bree Serif"/>
                <a:sym typeface="Bree Serif"/>
              </a:rPr>
              <a:t>oxygen lack, increased hydrogen ions or carbon dioxide.</a:t>
            </a:r>
            <a:endParaRPr b="1" i="0" sz="1300" u="none" cap="none" strike="noStrike">
              <a:solidFill>
                <a:srgbClr val="000000"/>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Bree Serif"/>
                <a:ea typeface="Bree Serif"/>
                <a:cs typeface="Bree Serif"/>
                <a:sym typeface="Bree Serif"/>
              </a:rPr>
              <a:t>● Chemoreceptors are stimulated when the MAP is lower than 60 mmHg.</a:t>
            </a:r>
            <a:endParaRPr b="0" i="0" sz="1300" u="none" cap="none" strike="noStrike">
              <a:solidFill>
                <a:schemeClr val="dk1"/>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chemeClr val="dk1"/>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Bree Serif"/>
                <a:ea typeface="Bree Serif"/>
                <a:cs typeface="Bree Serif"/>
                <a:sym typeface="Bree Serif"/>
              </a:rPr>
              <a:t>● Their response is </a:t>
            </a:r>
            <a:r>
              <a:rPr b="0" i="0" lang="en" sz="1300" u="none" cap="none" strike="noStrike">
                <a:solidFill>
                  <a:srgbClr val="FF0000"/>
                </a:solidFill>
                <a:latin typeface="Bree Serif"/>
                <a:ea typeface="Bree Serif"/>
                <a:cs typeface="Bree Serif"/>
                <a:sym typeface="Bree Serif"/>
              </a:rPr>
              <a:t>excitatory</a:t>
            </a:r>
            <a:r>
              <a:rPr b="0" i="0" lang="en" sz="1300" u="none" cap="none" strike="noStrike">
                <a:solidFill>
                  <a:srgbClr val="000000"/>
                </a:solidFill>
                <a:latin typeface="Bree Serif"/>
                <a:ea typeface="Bree Serif"/>
                <a:cs typeface="Bree Serif"/>
                <a:sym typeface="Bree Serif"/>
              </a:rPr>
              <a:t>, NOT inhibitory; mainly through activation of sympathetic nervous system. </a:t>
            </a:r>
            <a:endParaRPr b="0" i="0" sz="1300" u="none" cap="none" strike="noStrike">
              <a:solidFill>
                <a:srgbClr val="000000"/>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300"/>
              <a:buFont typeface="Arial"/>
              <a:buNone/>
            </a:pPr>
            <a:r>
              <a:rPr b="0" i="0" lang="en" sz="1300" u="none" cap="none" strike="noStrike">
                <a:solidFill>
                  <a:srgbClr val="6FA8DC"/>
                </a:solidFill>
                <a:latin typeface="Bree Serif"/>
                <a:ea typeface="Bree Serif"/>
                <a:cs typeface="Bree Serif"/>
                <a:sym typeface="Bree Serif"/>
              </a:rPr>
              <a:t>● They reduce blood flow to unessential areas and protect vital tissues like brain and heart.</a:t>
            </a:r>
            <a:endParaRPr b="0" i="0" sz="1300" u="none" cap="none" strike="noStrike">
              <a:solidFill>
                <a:srgbClr val="6FA8DC"/>
              </a:solidFill>
              <a:latin typeface="Bree Serif"/>
              <a:ea typeface="Bree Serif"/>
              <a:cs typeface="Bree Serif"/>
              <a:sym typeface="Bree Serif"/>
            </a:endParaRPr>
          </a:p>
        </p:txBody>
      </p:sp>
      <p:pic>
        <p:nvPicPr>
          <p:cNvPr id="383" name="Google Shape;383;p18"/>
          <p:cNvPicPr preferRelativeResize="0"/>
          <p:nvPr/>
        </p:nvPicPr>
        <p:blipFill rotWithShape="1">
          <a:blip r:embed="rId3">
            <a:alphaModFix/>
          </a:blip>
          <a:srcRect b="0" l="0" r="5900" t="19575"/>
          <a:stretch/>
        </p:blipFill>
        <p:spPr>
          <a:xfrm>
            <a:off x="5496425" y="403400"/>
            <a:ext cx="2539749" cy="1368651"/>
          </a:xfrm>
          <a:prstGeom prst="rect">
            <a:avLst/>
          </a:prstGeom>
          <a:noFill/>
          <a:ln cap="flat" cmpd="sng" w="9525">
            <a:solidFill>
              <a:schemeClr val="accent1"/>
            </a:solidFill>
            <a:prstDash val="lgDashDot"/>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19"/>
          <p:cNvSpPr/>
          <p:nvPr/>
        </p:nvSpPr>
        <p:spPr>
          <a:xfrm>
            <a:off x="3132305" y="345100"/>
            <a:ext cx="2879400" cy="841800"/>
          </a:xfrm>
          <a:prstGeom prst="roundRect">
            <a:avLst>
              <a:gd fmla="val 16667" name="adj"/>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 Two Types of Respiratory Chemoreceptors</a:t>
            </a:r>
            <a:endParaRPr b="0" i="0" sz="1400" u="none" cap="none" strike="noStrike">
              <a:solidFill>
                <a:srgbClr val="000000"/>
              </a:solidFill>
              <a:latin typeface="Bree Serif"/>
              <a:ea typeface="Bree Serif"/>
              <a:cs typeface="Bree Serif"/>
              <a:sym typeface="Bree Serif"/>
            </a:endParaRPr>
          </a:p>
        </p:txBody>
      </p:sp>
      <p:cxnSp>
        <p:nvCxnSpPr>
          <p:cNvPr id="389" name="Google Shape;389;p19"/>
          <p:cNvCxnSpPr>
            <a:stCxn id="388" idx="2"/>
            <a:endCxn id="390" idx="0"/>
          </p:cNvCxnSpPr>
          <p:nvPr/>
        </p:nvCxnSpPr>
        <p:spPr>
          <a:xfrm flipH="1" rot="-5400000">
            <a:off x="5215655" y="543250"/>
            <a:ext cx="720900" cy="2008200"/>
          </a:xfrm>
          <a:prstGeom prst="bentConnector3">
            <a:avLst>
              <a:gd fmla="val 50000" name="adj1"/>
            </a:avLst>
          </a:prstGeom>
          <a:noFill/>
          <a:ln cap="flat" cmpd="sng" w="9525">
            <a:solidFill>
              <a:srgbClr val="D05C5C"/>
            </a:solidFill>
            <a:prstDash val="dash"/>
            <a:round/>
            <a:headEnd len="sm" w="sm" type="none"/>
            <a:tailEnd len="sm" w="sm" type="none"/>
          </a:ln>
        </p:spPr>
      </p:cxnSp>
      <p:cxnSp>
        <p:nvCxnSpPr>
          <p:cNvPr id="391" name="Google Shape;391;p19"/>
          <p:cNvCxnSpPr>
            <a:stCxn id="388" idx="2"/>
            <a:endCxn id="392" idx="0"/>
          </p:cNvCxnSpPr>
          <p:nvPr/>
        </p:nvCxnSpPr>
        <p:spPr>
          <a:xfrm rot="5400000">
            <a:off x="3189305" y="525100"/>
            <a:ext cx="720900" cy="2044500"/>
          </a:xfrm>
          <a:prstGeom prst="bentConnector3">
            <a:avLst>
              <a:gd fmla="val 50000" name="adj1"/>
            </a:avLst>
          </a:prstGeom>
          <a:noFill/>
          <a:ln cap="flat" cmpd="sng" w="9525">
            <a:solidFill>
              <a:srgbClr val="D05C5C"/>
            </a:solidFill>
            <a:prstDash val="dash"/>
            <a:round/>
            <a:headEnd len="sm" w="sm" type="none"/>
            <a:tailEnd len="sm" w="sm" type="none"/>
          </a:ln>
        </p:spPr>
      </p:cxnSp>
      <p:sp>
        <p:nvSpPr>
          <p:cNvPr id="393" name="Google Shape;393;p19"/>
          <p:cNvSpPr/>
          <p:nvPr/>
        </p:nvSpPr>
        <p:spPr>
          <a:xfrm>
            <a:off x="1010785" y="2539150"/>
            <a:ext cx="2780400" cy="2367300"/>
          </a:xfrm>
          <a:prstGeom prst="roundRect">
            <a:avLst>
              <a:gd fmla="val 16667" name="adj"/>
            </a:avLst>
          </a:prstGeom>
          <a:solidFill>
            <a:schemeClr val="lt1"/>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a:t>
            </a:r>
            <a:r>
              <a:rPr b="0" i="0" lang="en" sz="1200" u="none" cap="none" strike="noStrike">
                <a:solidFill>
                  <a:srgbClr val="000000"/>
                </a:solidFill>
                <a:latin typeface="Bree Serif"/>
                <a:ea typeface="Bree Serif"/>
                <a:cs typeface="Bree Serif"/>
                <a:sym typeface="Bree Serif"/>
              </a:rPr>
              <a:t> Sensory receptors located in the medulla itself.</a:t>
            </a:r>
            <a:endParaRPr b="0" i="0" sz="12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 Very sensitive to CO2 excess (↑) &amp; (↓) pH in medulla</a:t>
            </a:r>
            <a:endParaRPr b="0" i="0" sz="12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a:t>
            </a:r>
            <a:r>
              <a:rPr b="0" i="0" lang="en" sz="1200" u="none" cap="none" strike="noStrike">
                <a:solidFill>
                  <a:schemeClr val="dk1"/>
                </a:solidFill>
                <a:latin typeface="Bree Serif"/>
                <a:ea typeface="Bree Serif"/>
                <a:cs typeface="Bree Serif"/>
                <a:sym typeface="Bree Serif"/>
              </a:rPr>
              <a:t>They are stimulated when the MAPis lower than 20 mmHg with high accumulation of local CO2&amp; lactic acid </a:t>
            </a:r>
            <a:endParaRPr b="0" i="0" sz="1200" u="none" cap="none" strike="noStrike">
              <a:solidFill>
                <a:srgbClr val="000000"/>
              </a:solidFill>
              <a:latin typeface="Bree Serif"/>
              <a:ea typeface="Bree Serif"/>
              <a:cs typeface="Bree Serif"/>
              <a:sym typeface="Bree Serif"/>
            </a:endParaRPr>
          </a:p>
        </p:txBody>
      </p:sp>
      <p:sp>
        <p:nvSpPr>
          <p:cNvPr id="394" name="Google Shape;394;p19"/>
          <p:cNvSpPr/>
          <p:nvPr/>
        </p:nvSpPr>
        <p:spPr>
          <a:xfrm>
            <a:off x="4979175" y="2501200"/>
            <a:ext cx="3244200" cy="2443200"/>
          </a:xfrm>
          <a:prstGeom prst="roundRect">
            <a:avLst>
              <a:gd fmla="val 16667" name="adj"/>
            </a:avLst>
          </a:prstGeom>
          <a:solidFill>
            <a:schemeClr val="lt1"/>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 </a:t>
            </a:r>
            <a:r>
              <a:rPr b="0" i="0" lang="en" sz="1200" u="none" cap="none" strike="noStrike">
                <a:solidFill>
                  <a:srgbClr val="000000"/>
                </a:solidFill>
                <a:latin typeface="Bree Serif"/>
                <a:ea typeface="Bree Serif"/>
                <a:cs typeface="Bree Serif"/>
                <a:sym typeface="Bree Serif"/>
              </a:rPr>
              <a:t>Sensory receptors located in carotid &amp; aortic bodies</a:t>
            </a:r>
            <a:endParaRPr b="0" i="0" sz="12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-Sensitive to O2 lack (↓), CO2 (↑or↓), &amp; pH (↑or↓)</a:t>
            </a:r>
            <a:endParaRPr b="0" i="0" sz="12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-Chemoreceptors’ stimulation excite nerve fibers, along with baroreceptor fibers.</a:t>
            </a:r>
            <a:endParaRPr b="0" i="0" sz="12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-They are stimulated when the MAPis lower than 60 mmHg.</a:t>
            </a:r>
            <a:endParaRPr b="0" i="0" sz="1200" u="none" cap="none" strike="noStrike">
              <a:solidFill>
                <a:srgbClr val="000000"/>
              </a:solidFill>
              <a:latin typeface="Bree Serif"/>
              <a:ea typeface="Bree Serif"/>
              <a:cs typeface="Bree Serif"/>
              <a:sym typeface="Bree Serif"/>
            </a:endParaRPr>
          </a:p>
        </p:txBody>
      </p:sp>
      <p:sp>
        <p:nvSpPr>
          <p:cNvPr id="390" name="Google Shape;390;p19"/>
          <p:cNvSpPr/>
          <p:nvPr/>
        </p:nvSpPr>
        <p:spPr>
          <a:xfrm>
            <a:off x="5063625" y="1907800"/>
            <a:ext cx="3033300" cy="430500"/>
          </a:xfrm>
          <a:prstGeom prst="rect">
            <a:avLst/>
          </a:prstGeom>
          <a:solidFill>
            <a:srgbClr val="FFFFFF"/>
          </a:solidFill>
          <a:ln cap="flat" cmpd="sng" w="19050">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Peripheral (arterial) Chemoreceptors</a:t>
            </a:r>
            <a:endParaRPr b="0" i="0" sz="1400" u="none" cap="none" strike="noStrike">
              <a:solidFill>
                <a:srgbClr val="000000"/>
              </a:solidFill>
              <a:latin typeface="Bree Serif"/>
              <a:ea typeface="Bree Serif"/>
              <a:cs typeface="Bree Serif"/>
              <a:sym typeface="Bree Serif"/>
            </a:endParaRPr>
          </a:p>
        </p:txBody>
      </p:sp>
      <p:sp>
        <p:nvSpPr>
          <p:cNvPr id="392" name="Google Shape;392;p19"/>
          <p:cNvSpPr/>
          <p:nvPr/>
        </p:nvSpPr>
        <p:spPr>
          <a:xfrm>
            <a:off x="1010777" y="1907799"/>
            <a:ext cx="3033300" cy="430500"/>
          </a:xfrm>
          <a:prstGeom prst="rect">
            <a:avLst/>
          </a:prstGeom>
          <a:solidFill>
            <a:srgbClr val="FFFFFF"/>
          </a:solidFill>
          <a:ln cap="flat" cmpd="sng" w="19050">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Central Chemoreceptors</a:t>
            </a:r>
            <a:endParaRPr b="0" i="0" sz="1400" u="none" cap="none" strike="noStrike">
              <a:solidFill>
                <a:srgbClr val="000000"/>
              </a:solidFill>
              <a:latin typeface="Bree Serif"/>
              <a:ea typeface="Bree Serif"/>
              <a:cs typeface="Bree Serif"/>
              <a:sym typeface="Bree Serif"/>
            </a:endParaRPr>
          </a:p>
        </p:txBody>
      </p:sp>
      <p:sp>
        <p:nvSpPr>
          <p:cNvPr id="395" name="Google Shape;395;p19"/>
          <p:cNvSpPr txBox="1"/>
          <p:nvPr/>
        </p:nvSpPr>
        <p:spPr>
          <a:xfrm>
            <a:off x="7608193" y="67531"/>
            <a:ext cx="20445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lang="en" sz="1200">
                <a:solidFill>
                  <a:srgbClr val="D5A6BD"/>
                </a:solidFill>
                <a:latin typeface="Bree Serif"/>
                <a:ea typeface="Bree Serif"/>
                <a:cs typeface="Bree Serif"/>
                <a:sym typeface="Bree Serif"/>
              </a:rPr>
              <a:t>F</a:t>
            </a:r>
            <a:r>
              <a:rPr b="0" i="0" lang="en" sz="1200" u="none" cap="none" strike="noStrike">
                <a:solidFill>
                  <a:srgbClr val="D5A6BD"/>
                </a:solidFill>
                <a:latin typeface="Bree Serif"/>
                <a:ea typeface="Bree Serif"/>
                <a:cs typeface="Bree Serif"/>
                <a:sym typeface="Bree Serif"/>
              </a:rPr>
              <a:t>emale</a:t>
            </a:r>
            <a:r>
              <a:rPr lang="en" sz="1200">
                <a:solidFill>
                  <a:srgbClr val="D5A6BD"/>
                </a:solidFill>
                <a:latin typeface="Bree Serif"/>
                <a:ea typeface="Bree Serif"/>
                <a:cs typeface="Bree Serif"/>
                <a:sym typeface="Bree Serif"/>
              </a:rPr>
              <a:t>’s</a:t>
            </a:r>
            <a:r>
              <a:rPr b="0" i="0" lang="en" sz="1200" u="none" cap="none" strike="noStrike">
                <a:solidFill>
                  <a:srgbClr val="D5A6BD"/>
                </a:solidFill>
                <a:latin typeface="Bree Serif"/>
                <a:ea typeface="Bree Serif"/>
                <a:cs typeface="Bree Serif"/>
                <a:sym typeface="Bree Serif"/>
              </a:rPr>
              <a:t> slides </a:t>
            </a:r>
            <a:endParaRPr b="0" i="0" sz="1200" u="none" cap="none" strike="noStrike">
              <a:solidFill>
                <a:srgbClr val="D5A6BD"/>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1400"/>
              <a:buFont typeface="Arial"/>
              <a:buNone/>
            </a:pPr>
            <a:r>
              <a:rPr b="0" i="0" lang="en" sz="1200" u="none" cap="none" strike="noStrike">
                <a:solidFill>
                  <a:srgbClr val="D5A6BD"/>
                </a:solidFill>
                <a:latin typeface="Bree Serif"/>
                <a:ea typeface="Bree Serif"/>
                <a:cs typeface="Bree Serif"/>
                <a:sym typeface="Bree Serif"/>
              </a:rPr>
              <a:t>only</a:t>
            </a:r>
            <a:endParaRPr b="0" i="0" sz="1200" u="none" cap="none" strike="noStrike">
              <a:solidFill>
                <a:srgbClr val="D5A6BD"/>
              </a:solidFill>
              <a:latin typeface="Bree Serif"/>
              <a:ea typeface="Bree Serif"/>
              <a:cs typeface="Bree Serif"/>
              <a:sym typeface="Bree Serif"/>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
          <p:cNvSpPr txBox="1"/>
          <p:nvPr>
            <p:ph type="title"/>
          </p:nvPr>
        </p:nvSpPr>
        <p:spPr>
          <a:xfrm>
            <a:off x="286625" y="142025"/>
            <a:ext cx="3028800" cy="841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b="1" lang="en" sz="2720">
                <a:solidFill>
                  <a:srgbClr val="D05C5C"/>
                </a:solidFill>
                <a:latin typeface="Bree Serif"/>
                <a:ea typeface="Bree Serif"/>
                <a:cs typeface="Bree Serif"/>
                <a:sym typeface="Bree Serif"/>
              </a:rPr>
              <a:t>Objectives</a:t>
            </a:r>
            <a:endParaRPr b="1" sz="2720">
              <a:solidFill>
                <a:srgbClr val="D05C5C"/>
              </a:solidFill>
              <a:latin typeface="Bree Serif"/>
              <a:ea typeface="Bree Serif"/>
              <a:cs typeface="Bree Serif"/>
              <a:sym typeface="Bree Serif"/>
            </a:endParaRPr>
          </a:p>
        </p:txBody>
      </p:sp>
      <p:sp>
        <p:nvSpPr>
          <p:cNvPr id="118" name="Google Shape;118;p2"/>
          <p:cNvSpPr/>
          <p:nvPr/>
        </p:nvSpPr>
        <p:spPr>
          <a:xfrm flipH="1" rot="-771">
            <a:off x="7548602" y="-372527"/>
            <a:ext cx="1762173" cy="6182481"/>
          </a:xfrm>
          <a:custGeom>
            <a:rect b="b" l="l" r="r" t="t"/>
            <a:pathLst>
              <a:path extrusionOk="0" h="101348" w="52669">
                <a:moveTo>
                  <a:pt x="0" y="1"/>
                </a:moveTo>
                <a:lnTo>
                  <a:pt x="0" y="101348"/>
                </a:lnTo>
                <a:lnTo>
                  <a:pt x="4232" y="101348"/>
                </a:lnTo>
                <a:cubicBezTo>
                  <a:pt x="5157" y="99969"/>
                  <a:pt x="6162" y="98640"/>
                  <a:pt x="7265" y="97375"/>
                </a:cubicBezTo>
                <a:cubicBezTo>
                  <a:pt x="17902" y="85294"/>
                  <a:pt x="34296" y="83673"/>
                  <a:pt x="45225" y="72014"/>
                </a:cubicBezTo>
                <a:cubicBezTo>
                  <a:pt x="47820" y="69225"/>
                  <a:pt x="50106" y="65803"/>
                  <a:pt x="51030" y="61717"/>
                </a:cubicBezTo>
                <a:cubicBezTo>
                  <a:pt x="52668" y="54371"/>
                  <a:pt x="49620" y="46702"/>
                  <a:pt x="45971" y="40540"/>
                </a:cubicBezTo>
                <a:cubicBezTo>
                  <a:pt x="42323" y="34378"/>
                  <a:pt x="37912" y="28573"/>
                  <a:pt x="36242" y="21227"/>
                </a:cubicBezTo>
                <a:cubicBezTo>
                  <a:pt x="34604" y="13979"/>
                  <a:pt x="36080" y="5806"/>
                  <a:pt x="39955" y="1"/>
                </a:cubicBezTo>
                <a:close/>
              </a:path>
            </a:pathLst>
          </a:custGeom>
          <a:noFill/>
          <a:ln cap="flat" cmpd="sng" w="38100">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9" name="Google Shape;119;p2"/>
          <p:cNvPicPr preferRelativeResize="0"/>
          <p:nvPr/>
        </p:nvPicPr>
        <p:blipFill rotWithShape="1">
          <a:blip r:embed="rId3">
            <a:alphaModFix/>
          </a:blip>
          <a:srcRect b="0" l="0" r="0" t="0"/>
          <a:stretch/>
        </p:blipFill>
        <p:spPr>
          <a:xfrm>
            <a:off x="431925" y="1201763"/>
            <a:ext cx="477425" cy="477425"/>
          </a:xfrm>
          <a:prstGeom prst="rect">
            <a:avLst/>
          </a:prstGeom>
          <a:noFill/>
          <a:ln>
            <a:noFill/>
          </a:ln>
        </p:spPr>
      </p:pic>
      <p:pic>
        <p:nvPicPr>
          <p:cNvPr id="120" name="Google Shape;120;p2"/>
          <p:cNvPicPr preferRelativeResize="0"/>
          <p:nvPr/>
        </p:nvPicPr>
        <p:blipFill rotWithShape="1">
          <a:blip r:embed="rId4">
            <a:alphaModFix/>
          </a:blip>
          <a:srcRect b="0" l="0" r="0" t="0"/>
          <a:stretch/>
        </p:blipFill>
        <p:spPr>
          <a:xfrm>
            <a:off x="431925" y="3305963"/>
            <a:ext cx="477425" cy="477425"/>
          </a:xfrm>
          <a:prstGeom prst="rect">
            <a:avLst/>
          </a:prstGeom>
          <a:noFill/>
          <a:ln>
            <a:noFill/>
          </a:ln>
        </p:spPr>
      </p:pic>
      <p:pic>
        <p:nvPicPr>
          <p:cNvPr id="121" name="Google Shape;121;p2"/>
          <p:cNvPicPr preferRelativeResize="0"/>
          <p:nvPr/>
        </p:nvPicPr>
        <p:blipFill rotWithShape="1">
          <a:blip r:embed="rId5">
            <a:alphaModFix/>
          </a:blip>
          <a:srcRect b="0" l="0" r="0" t="0"/>
          <a:stretch/>
        </p:blipFill>
        <p:spPr>
          <a:xfrm>
            <a:off x="431925" y="1792938"/>
            <a:ext cx="477425" cy="477425"/>
          </a:xfrm>
          <a:prstGeom prst="rect">
            <a:avLst/>
          </a:prstGeom>
          <a:noFill/>
          <a:ln>
            <a:noFill/>
          </a:ln>
        </p:spPr>
      </p:pic>
      <p:pic>
        <p:nvPicPr>
          <p:cNvPr id="122" name="Google Shape;122;p2"/>
          <p:cNvPicPr preferRelativeResize="0"/>
          <p:nvPr/>
        </p:nvPicPr>
        <p:blipFill rotWithShape="1">
          <a:blip r:embed="rId6">
            <a:alphaModFix/>
          </a:blip>
          <a:srcRect b="0" l="0" r="0" t="0"/>
          <a:stretch/>
        </p:blipFill>
        <p:spPr>
          <a:xfrm>
            <a:off x="431925" y="4034350"/>
            <a:ext cx="477425" cy="477425"/>
          </a:xfrm>
          <a:prstGeom prst="rect">
            <a:avLst/>
          </a:prstGeom>
          <a:noFill/>
          <a:ln>
            <a:noFill/>
          </a:ln>
        </p:spPr>
      </p:pic>
      <p:sp>
        <p:nvSpPr>
          <p:cNvPr id="123" name="Google Shape;123;p2"/>
          <p:cNvSpPr txBox="1"/>
          <p:nvPr/>
        </p:nvSpPr>
        <p:spPr>
          <a:xfrm>
            <a:off x="809200" y="1159850"/>
            <a:ext cx="360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2"/>
          <p:cNvSpPr txBox="1"/>
          <p:nvPr/>
        </p:nvSpPr>
        <p:spPr>
          <a:xfrm>
            <a:off x="1002602" y="983813"/>
            <a:ext cx="5259900" cy="4177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
                <a:latin typeface="Bree Serif"/>
                <a:ea typeface="Bree Serif"/>
                <a:cs typeface="Bree Serif"/>
                <a:sym typeface="Bree Serif"/>
              </a:rPr>
              <a:t>T</a:t>
            </a:r>
            <a:r>
              <a:rPr b="0" i="0" lang="en" sz="1400" u="none" cap="none" strike="noStrike">
                <a:solidFill>
                  <a:srgbClr val="000000"/>
                </a:solidFill>
                <a:latin typeface="Bree Serif"/>
                <a:ea typeface="Bree Serif"/>
                <a:cs typeface="Bree Serif"/>
                <a:sym typeface="Bree Serif"/>
              </a:rPr>
              <a:t>o recognize different regulatory mechanisms of Arterial blood pressure </a:t>
            </a:r>
            <a:endParaRPr b="0" i="0" sz="14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a:solidFill>
                <a:srgbClr val="6FA8DC"/>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rPr lang="en">
                <a:solidFill>
                  <a:srgbClr val="6FA8DC"/>
                </a:solidFill>
                <a:latin typeface="Bree Serif"/>
                <a:ea typeface="Bree Serif"/>
                <a:cs typeface="Bree Serif"/>
                <a:sym typeface="Bree Serif"/>
              </a:rPr>
              <a:t>E</a:t>
            </a:r>
            <a:r>
              <a:rPr b="0" i="0" lang="en" sz="1400" u="none" cap="none" strike="noStrike">
                <a:solidFill>
                  <a:srgbClr val="6FA8DC"/>
                </a:solidFill>
                <a:latin typeface="Bree Serif"/>
                <a:ea typeface="Bree Serif"/>
                <a:cs typeface="Bree Serif"/>
                <a:sym typeface="Bree Serif"/>
              </a:rPr>
              <a:t>xplain how they influence arterial blood pressure </a:t>
            </a:r>
            <a:endParaRPr b="0" i="0" sz="1400" u="none" cap="none" strike="noStrike">
              <a:solidFill>
                <a:srgbClr val="6FA8DC"/>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a:solidFill>
                <a:srgbClr val="6FA8DC"/>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rPr lang="en">
                <a:solidFill>
                  <a:srgbClr val="6FA8DC"/>
                </a:solidFill>
                <a:latin typeface="Bree Serif"/>
                <a:ea typeface="Bree Serif"/>
                <a:cs typeface="Bree Serif"/>
                <a:sym typeface="Bree Serif"/>
              </a:rPr>
              <a:t>P</a:t>
            </a:r>
            <a:r>
              <a:rPr b="0" i="0" lang="en" sz="1400" u="none" cap="none" strike="noStrike">
                <a:solidFill>
                  <a:srgbClr val="6FA8DC"/>
                </a:solidFill>
                <a:latin typeface="Bree Serif"/>
                <a:ea typeface="Bree Serif"/>
                <a:cs typeface="Bree Serif"/>
                <a:sym typeface="Bree Serif"/>
              </a:rPr>
              <a:t>hysiological importance of regulating arterial blood pressure </a:t>
            </a:r>
            <a:endParaRPr b="0" i="0" sz="1400" u="none" cap="none" strike="noStrike">
              <a:solidFill>
                <a:srgbClr val="6FA8DC"/>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a:solidFill>
                <a:srgbClr val="6FA8DC"/>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6FA8DC"/>
                </a:solidFill>
                <a:latin typeface="Bree Serif"/>
                <a:ea typeface="Bree Serif"/>
                <a:cs typeface="Bree Serif"/>
                <a:sym typeface="Bree Serif"/>
              </a:rPr>
              <a:t>Discuss short term, intermediate, long-term regulation of BP; nervous, hormonal, and renal regulation of ABP </a:t>
            </a:r>
            <a:endParaRPr b="0" i="0" sz="1400" u="none" cap="none" strike="noStrike">
              <a:solidFill>
                <a:srgbClr val="6FA8DC"/>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a:solidFill>
                <a:srgbClr val="C27BA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rPr lang="en">
                <a:solidFill>
                  <a:srgbClr val="C27BA0"/>
                </a:solidFill>
                <a:latin typeface="Bree Serif"/>
                <a:ea typeface="Bree Serif"/>
                <a:cs typeface="Bree Serif"/>
                <a:sym typeface="Bree Serif"/>
              </a:rPr>
              <a:t>T</a:t>
            </a:r>
            <a:r>
              <a:rPr b="0" i="0" lang="en" sz="1400" u="none" cap="none" strike="noStrike">
                <a:solidFill>
                  <a:srgbClr val="C27BA0"/>
                </a:solidFill>
                <a:latin typeface="Bree Serif"/>
                <a:ea typeface="Bree Serif"/>
                <a:cs typeface="Bree Serif"/>
                <a:sym typeface="Bree Serif"/>
              </a:rPr>
              <a:t>o understand baroreceptors, reflex regulatory mechanism of Arterial blood pressure </a:t>
            </a:r>
            <a:endParaRPr b="0" i="0" sz="1400" u="none" cap="none" strike="noStrike">
              <a:solidFill>
                <a:srgbClr val="C27BA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a:solidFill>
                <a:srgbClr val="C27BA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rPr lang="en">
                <a:solidFill>
                  <a:srgbClr val="C27BA0"/>
                </a:solidFill>
                <a:latin typeface="Bree Serif"/>
                <a:ea typeface="Bree Serif"/>
                <a:cs typeface="Bree Serif"/>
                <a:sym typeface="Bree Serif"/>
              </a:rPr>
              <a:t>T</a:t>
            </a:r>
            <a:r>
              <a:rPr b="0" i="0" lang="en" sz="1400" u="none" cap="none" strike="noStrike">
                <a:solidFill>
                  <a:srgbClr val="C27BA0"/>
                </a:solidFill>
                <a:latin typeface="Bree Serif"/>
                <a:ea typeface="Bree Serif"/>
                <a:cs typeface="Bree Serif"/>
                <a:sym typeface="Bree Serif"/>
              </a:rPr>
              <a:t>o understand chemoreceptor, reflex regulatory mechanism of arterial blood pressure  </a:t>
            </a:r>
            <a:endParaRPr b="0" i="0" sz="1400" u="none" cap="none" strike="noStrike">
              <a:solidFill>
                <a:srgbClr val="C27BA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a:solidFill>
                <a:srgbClr val="C27BA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C27BA0"/>
                </a:solidFill>
                <a:latin typeface="Bree Serif"/>
                <a:ea typeface="Bree Serif"/>
                <a:cs typeface="Bree Serif"/>
                <a:sym typeface="Bree Serif"/>
              </a:rPr>
              <a:t>To understand hormonal regulatory mechanisms of arterial blood pressure </a:t>
            </a:r>
            <a:endParaRPr b="0" i="0" sz="1400" u="none" cap="none" strike="noStrike">
              <a:solidFill>
                <a:srgbClr val="C27BA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C27BA0"/>
              </a:solidFill>
              <a:latin typeface="Bree Serif"/>
              <a:ea typeface="Bree Serif"/>
              <a:cs typeface="Bree Serif"/>
              <a:sym typeface="Bree Serif"/>
            </a:endParaRPr>
          </a:p>
        </p:txBody>
      </p:sp>
      <p:pic>
        <p:nvPicPr>
          <p:cNvPr id="125" name="Google Shape;125;p2"/>
          <p:cNvPicPr preferRelativeResize="0"/>
          <p:nvPr/>
        </p:nvPicPr>
        <p:blipFill rotWithShape="1">
          <a:blip r:embed="rId7">
            <a:alphaModFix/>
          </a:blip>
          <a:srcRect b="0" l="0" r="0" t="0"/>
          <a:stretch/>
        </p:blipFill>
        <p:spPr>
          <a:xfrm>
            <a:off x="431925" y="4526713"/>
            <a:ext cx="477425" cy="477425"/>
          </a:xfrm>
          <a:prstGeom prst="rect">
            <a:avLst/>
          </a:prstGeom>
          <a:noFill/>
          <a:ln>
            <a:noFill/>
          </a:ln>
        </p:spPr>
      </p:pic>
      <p:pic>
        <p:nvPicPr>
          <p:cNvPr id="126" name="Google Shape;126;p2"/>
          <p:cNvPicPr preferRelativeResize="0"/>
          <p:nvPr/>
        </p:nvPicPr>
        <p:blipFill rotWithShape="1">
          <a:blip r:embed="rId5">
            <a:alphaModFix/>
          </a:blip>
          <a:srcRect b="0" l="0" r="0" t="0"/>
          <a:stretch/>
        </p:blipFill>
        <p:spPr>
          <a:xfrm>
            <a:off x="431925" y="2738688"/>
            <a:ext cx="477425" cy="477425"/>
          </a:xfrm>
          <a:prstGeom prst="rect">
            <a:avLst/>
          </a:prstGeom>
          <a:noFill/>
          <a:ln>
            <a:noFill/>
          </a:ln>
        </p:spPr>
      </p:pic>
      <p:pic>
        <p:nvPicPr>
          <p:cNvPr id="127" name="Google Shape;127;p2"/>
          <p:cNvPicPr preferRelativeResize="0"/>
          <p:nvPr/>
        </p:nvPicPr>
        <p:blipFill rotWithShape="1">
          <a:blip r:embed="rId4">
            <a:alphaModFix/>
          </a:blip>
          <a:srcRect b="0" l="0" r="0" t="0"/>
          <a:stretch/>
        </p:blipFill>
        <p:spPr>
          <a:xfrm>
            <a:off x="431925" y="2294138"/>
            <a:ext cx="477425" cy="4774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20"/>
          <p:cNvSpPr txBox="1"/>
          <p:nvPr>
            <p:ph type="title"/>
          </p:nvPr>
        </p:nvSpPr>
        <p:spPr>
          <a:xfrm>
            <a:off x="288475" y="118245"/>
            <a:ext cx="8520600" cy="841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lang="en" sz="2720">
                <a:solidFill>
                  <a:srgbClr val="FF0000"/>
                </a:solidFill>
                <a:latin typeface="Bree Serif"/>
                <a:ea typeface="Bree Serif"/>
                <a:cs typeface="Bree Serif"/>
                <a:sym typeface="Bree Serif"/>
              </a:rPr>
              <a:t>Rapidly </a:t>
            </a:r>
            <a:r>
              <a:rPr lang="en" sz="2720">
                <a:solidFill>
                  <a:srgbClr val="D05C5C"/>
                </a:solidFill>
                <a:latin typeface="Bree Serif"/>
                <a:ea typeface="Bree Serif"/>
                <a:cs typeface="Bree Serif"/>
                <a:sym typeface="Bree Serif"/>
              </a:rPr>
              <a:t>Acting: 2-Chemoreceptors Reflex</a:t>
            </a:r>
            <a:endParaRPr sz="2720">
              <a:solidFill>
                <a:srgbClr val="D05C5C"/>
              </a:solidFill>
              <a:latin typeface="Bree Serif"/>
              <a:ea typeface="Bree Serif"/>
              <a:cs typeface="Bree Serif"/>
              <a:sym typeface="Bree Serif"/>
            </a:endParaRPr>
          </a:p>
          <a:p>
            <a:pPr indent="0" lvl="0" marL="0" rtl="0" algn="ctr">
              <a:lnSpc>
                <a:spcPct val="100000"/>
              </a:lnSpc>
              <a:spcBef>
                <a:spcPts val="0"/>
              </a:spcBef>
              <a:spcAft>
                <a:spcPts val="0"/>
              </a:spcAft>
              <a:buSzPts val="990"/>
              <a:buNone/>
            </a:pPr>
            <a:r>
              <a:rPr lang="en" sz="1700">
                <a:solidFill>
                  <a:srgbClr val="D05C5C"/>
                </a:solidFill>
                <a:latin typeface="Bree Serif"/>
                <a:ea typeface="Bree Serif"/>
                <a:cs typeface="Bree Serif"/>
                <a:sym typeface="Bree Serif"/>
              </a:rPr>
              <a:t>(Peripheral chemoreceptors Reflex)</a:t>
            </a:r>
            <a:endParaRPr sz="1700">
              <a:solidFill>
                <a:srgbClr val="D05C5C"/>
              </a:solidFill>
              <a:latin typeface="Bree Serif"/>
              <a:ea typeface="Bree Serif"/>
              <a:cs typeface="Bree Serif"/>
              <a:sym typeface="Bree Serif"/>
            </a:endParaRPr>
          </a:p>
        </p:txBody>
      </p:sp>
      <p:sp>
        <p:nvSpPr>
          <p:cNvPr id="401" name="Google Shape;401;p20"/>
          <p:cNvSpPr/>
          <p:nvPr/>
        </p:nvSpPr>
        <p:spPr>
          <a:xfrm>
            <a:off x="1151949" y="1137225"/>
            <a:ext cx="1582500" cy="389700"/>
          </a:xfrm>
          <a:prstGeom prst="roundRect">
            <a:avLst>
              <a:gd fmla="val 16667" name="adj"/>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Hemorrhage</a:t>
            </a:r>
            <a:endParaRPr b="0" i="0" sz="1400" u="none" cap="none" strike="noStrike">
              <a:solidFill>
                <a:srgbClr val="000000"/>
              </a:solidFill>
              <a:latin typeface="Arial"/>
              <a:ea typeface="Arial"/>
              <a:cs typeface="Arial"/>
              <a:sym typeface="Arial"/>
            </a:endParaRPr>
          </a:p>
        </p:txBody>
      </p:sp>
      <p:sp>
        <p:nvSpPr>
          <p:cNvPr id="402" name="Google Shape;402;p20"/>
          <p:cNvSpPr/>
          <p:nvPr/>
        </p:nvSpPr>
        <p:spPr>
          <a:xfrm>
            <a:off x="3358759" y="1137236"/>
            <a:ext cx="1228500" cy="389700"/>
          </a:xfrm>
          <a:prstGeom prst="roundRect">
            <a:avLst>
              <a:gd fmla="val 16667" name="adj"/>
            </a:avLst>
          </a:prstGeom>
          <a:solidFill>
            <a:schemeClr val="lt1"/>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Bree Serif"/>
                <a:ea typeface="Bree Serif"/>
                <a:cs typeface="Bree Serif"/>
                <a:sym typeface="Bree Serif"/>
              </a:rPr>
              <a:t>↓BP</a:t>
            </a:r>
            <a:endParaRPr b="0" i="0" sz="1400" u="none" cap="none" strike="noStrike">
              <a:solidFill>
                <a:srgbClr val="000000"/>
              </a:solidFill>
              <a:latin typeface="Arial"/>
              <a:ea typeface="Arial"/>
              <a:cs typeface="Arial"/>
              <a:sym typeface="Arial"/>
            </a:endParaRPr>
          </a:p>
        </p:txBody>
      </p:sp>
      <p:sp>
        <p:nvSpPr>
          <p:cNvPr id="403" name="Google Shape;403;p20"/>
          <p:cNvSpPr/>
          <p:nvPr/>
        </p:nvSpPr>
        <p:spPr>
          <a:xfrm>
            <a:off x="3358746" y="1704118"/>
            <a:ext cx="1228500" cy="389700"/>
          </a:xfrm>
          <a:prstGeom prst="roundRect">
            <a:avLst>
              <a:gd fmla="val 16667" name="adj"/>
            </a:avLst>
          </a:prstGeom>
          <a:solidFill>
            <a:schemeClr val="lt1"/>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Bree Serif"/>
                <a:ea typeface="Bree Serif"/>
                <a:cs typeface="Bree Serif"/>
                <a:sym typeface="Bree Serif"/>
              </a:rPr>
              <a:t>Hypoxia</a:t>
            </a:r>
            <a:r>
              <a:rPr b="0" i="0" lang="en" sz="1400" u="none" cap="none" strike="noStrike">
                <a:solidFill>
                  <a:schemeClr val="dk1"/>
                </a:solidFill>
                <a:latin typeface="Bree Serif"/>
                <a:ea typeface="Bree Serif"/>
                <a:cs typeface="Bree Serif"/>
                <a:sym typeface="Bree Serif"/>
              </a:rPr>
              <a:t> </a:t>
            </a:r>
            <a:endParaRPr b="0" i="0" sz="1400" u="none" cap="none" strike="noStrike">
              <a:solidFill>
                <a:srgbClr val="000000"/>
              </a:solidFill>
              <a:latin typeface="Arial"/>
              <a:ea typeface="Arial"/>
              <a:cs typeface="Arial"/>
              <a:sym typeface="Arial"/>
            </a:endParaRPr>
          </a:p>
        </p:txBody>
      </p:sp>
      <p:sp>
        <p:nvSpPr>
          <p:cNvPr id="404" name="Google Shape;404;p20"/>
          <p:cNvSpPr/>
          <p:nvPr/>
        </p:nvSpPr>
        <p:spPr>
          <a:xfrm>
            <a:off x="1151950" y="2753363"/>
            <a:ext cx="2476800" cy="389700"/>
          </a:xfrm>
          <a:prstGeom prst="roundRect">
            <a:avLst>
              <a:gd fmla="val 16667" name="adj"/>
            </a:avLst>
          </a:prstGeom>
          <a:solidFill>
            <a:schemeClr val="lt1"/>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Bree Serif"/>
                <a:ea typeface="Bree Serif"/>
                <a:cs typeface="Bree Serif"/>
                <a:sym typeface="Bree Serif"/>
              </a:rPr>
              <a:t>++ Vasomotor Center (VMC)</a:t>
            </a:r>
            <a:endParaRPr b="0" i="0" sz="1300" u="none" cap="none" strike="noStrike">
              <a:solidFill>
                <a:srgbClr val="000000"/>
              </a:solidFill>
              <a:latin typeface="Arial"/>
              <a:ea typeface="Arial"/>
              <a:cs typeface="Arial"/>
              <a:sym typeface="Arial"/>
            </a:endParaRPr>
          </a:p>
        </p:txBody>
      </p:sp>
      <p:sp>
        <p:nvSpPr>
          <p:cNvPr id="405" name="Google Shape;405;p20"/>
          <p:cNvSpPr/>
          <p:nvPr/>
        </p:nvSpPr>
        <p:spPr>
          <a:xfrm>
            <a:off x="2576950" y="2243838"/>
            <a:ext cx="2792100" cy="389700"/>
          </a:xfrm>
          <a:prstGeom prst="roundRect">
            <a:avLst>
              <a:gd fmla="val 16667" name="adj"/>
            </a:avLst>
          </a:prstGeom>
          <a:solidFill>
            <a:schemeClr val="lt1"/>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Bree Serif"/>
                <a:ea typeface="Bree Serif"/>
                <a:cs typeface="Bree Serif"/>
                <a:sym typeface="Bree Serif"/>
              </a:rPr>
              <a:t>+ Peripheral Chemoreceptors</a:t>
            </a:r>
            <a:endParaRPr b="0" i="0" sz="1300" u="none" cap="none" strike="noStrike">
              <a:solidFill>
                <a:srgbClr val="000000"/>
              </a:solidFill>
              <a:latin typeface="Arial"/>
              <a:ea typeface="Arial"/>
              <a:cs typeface="Arial"/>
              <a:sym typeface="Arial"/>
            </a:endParaRPr>
          </a:p>
        </p:txBody>
      </p:sp>
      <p:sp>
        <p:nvSpPr>
          <p:cNvPr id="406" name="Google Shape;406;p20"/>
          <p:cNvSpPr/>
          <p:nvPr/>
        </p:nvSpPr>
        <p:spPr>
          <a:xfrm>
            <a:off x="4327772" y="2748475"/>
            <a:ext cx="2691900" cy="389700"/>
          </a:xfrm>
          <a:prstGeom prst="roundRect">
            <a:avLst>
              <a:gd fmla="val 16667" name="adj"/>
            </a:avLst>
          </a:prstGeom>
          <a:solidFill>
            <a:schemeClr val="lt1"/>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Bree Serif"/>
                <a:ea typeface="Bree Serif"/>
                <a:cs typeface="Bree Serif"/>
                <a:sym typeface="Bree Serif"/>
              </a:rPr>
              <a:t> =Cardioinhibitory Center (CIC)</a:t>
            </a:r>
            <a:endParaRPr b="0" i="0" sz="1300" u="none" cap="none" strike="noStrike">
              <a:solidFill>
                <a:srgbClr val="000000"/>
              </a:solidFill>
              <a:latin typeface="Arial"/>
              <a:ea typeface="Arial"/>
              <a:cs typeface="Arial"/>
              <a:sym typeface="Arial"/>
            </a:endParaRPr>
          </a:p>
        </p:txBody>
      </p:sp>
      <p:sp>
        <p:nvSpPr>
          <p:cNvPr id="407" name="Google Shape;407;p20"/>
          <p:cNvSpPr/>
          <p:nvPr/>
        </p:nvSpPr>
        <p:spPr>
          <a:xfrm>
            <a:off x="6677932" y="4175423"/>
            <a:ext cx="1349700" cy="396300"/>
          </a:xfrm>
          <a:prstGeom prst="roundRect">
            <a:avLst>
              <a:gd fmla="val 16667" name="adj"/>
            </a:avLst>
          </a:prstGeom>
          <a:solidFill>
            <a:schemeClr val="lt1"/>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Bree Serif"/>
                <a:ea typeface="Bree Serif"/>
                <a:cs typeface="Bree Serif"/>
                <a:sym typeface="Bree Serif"/>
              </a:rPr>
              <a:t>↑ Heart Rate</a:t>
            </a:r>
            <a:endParaRPr b="0" i="0" sz="1200" u="none" cap="none" strike="noStrike">
              <a:solidFill>
                <a:srgbClr val="000000"/>
              </a:solidFill>
              <a:latin typeface="Arial"/>
              <a:ea typeface="Arial"/>
              <a:cs typeface="Arial"/>
              <a:sym typeface="Arial"/>
            </a:endParaRPr>
          </a:p>
        </p:txBody>
      </p:sp>
      <p:sp>
        <p:nvSpPr>
          <p:cNvPr id="408" name="Google Shape;408;p20"/>
          <p:cNvSpPr/>
          <p:nvPr/>
        </p:nvSpPr>
        <p:spPr>
          <a:xfrm>
            <a:off x="1112348" y="3258150"/>
            <a:ext cx="2556000" cy="389700"/>
          </a:xfrm>
          <a:prstGeom prst="roundRect">
            <a:avLst>
              <a:gd fmla="val 16667" name="adj"/>
            </a:avLst>
          </a:prstGeom>
          <a:solidFill>
            <a:schemeClr val="lt1"/>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Bree Serif"/>
                <a:ea typeface="Bree Serif"/>
                <a:cs typeface="Bree Serif"/>
                <a:sym typeface="Bree Serif"/>
              </a:rPr>
              <a:t>+ Sympathetic nerve fibers</a:t>
            </a:r>
            <a:endParaRPr b="0" i="0" sz="1300" u="none" cap="none" strike="noStrike">
              <a:solidFill>
                <a:srgbClr val="000000"/>
              </a:solidFill>
              <a:latin typeface="Arial"/>
              <a:ea typeface="Arial"/>
              <a:cs typeface="Arial"/>
              <a:sym typeface="Arial"/>
            </a:endParaRPr>
          </a:p>
        </p:txBody>
      </p:sp>
      <p:sp>
        <p:nvSpPr>
          <p:cNvPr id="409" name="Google Shape;409;p20"/>
          <p:cNvSpPr/>
          <p:nvPr/>
        </p:nvSpPr>
        <p:spPr>
          <a:xfrm>
            <a:off x="4327775" y="4175425"/>
            <a:ext cx="1349700" cy="904500"/>
          </a:xfrm>
          <a:prstGeom prst="roundRect">
            <a:avLst>
              <a:gd fmla="val 24763" name="adj"/>
            </a:avLst>
          </a:prstGeom>
          <a:solidFill>
            <a:schemeClr val="lt1"/>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Bree Serif"/>
                <a:ea typeface="Bree Serif"/>
                <a:cs typeface="Bree Serif"/>
                <a:sym typeface="Bree Serif"/>
              </a:rPr>
              <a:t>↑ Cardiac contractility</a:t>
            </a:r>
            <a:endParaRPr b="0" i="0" sz="900" u="none" cap="none" strike="noStrike">
              <a:solidFill>
                <a:schemeClr val="dk1"/>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Bree Serif"/>
                <a:ea typeface="Bree Serif"/>
                <a:cs typeface="Bree Serif"/>
                <a:sym typeface="Bree Serif"/>
              </a:rPr>
              <a:t>Will</a:t>
            </a:r>
            <a:endParaRPr b="0" i="0" sz="900" u="none" cap="none" strike="noStrike">
              <a:solidFill>
                <a:schemeClr val="dk1"/>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1"/>
                </a:solidFill>
                <a:latin typeface="Bree Serif"/>
                <a:ea typeface="Bree Serif"/>
                <a:cs typeface="Bree Serif"/>
                <a:sym typeface="Bree Serif"/>
              </a:rPr>
              <a:t>↑Cardiac Output (CO)</a:t>
            </a:r>
            <a:endParaRPr b="0" i="0" sz="900" u="none" cap="none" strike="noStrike">
              <a:solidFill>
                <a:srgbClr val="000000"/>
              </a:solidFill>
              <a:latin typeface="Arial"/>
              <a:ea typeface="Arial"/>
              <a:cs typeface="Arial"/>
              <a:sym typeface="Arial"/>
            </a:endParaRPr>
          </a:p>
        </p:txBody>
      </p:sp>
      <p:sp>
        <p:nvSpPr>
          <p:cNvPr id="410" name="Google Shape;410;p20"/>
          <p:cNvSpPr/>
          <p:nvPr/>
        </p:nvSpPr>
        <p:spPr>
          <a:xfrm>
            <a:off x="2311000" y="4272450"/>
            <a:ext cx="1741500" cy="718800"/>
          </a:xfrm>
          <a:prstGeom prst="roundRect">
            <a:avLst>
              <a:gd fmla="val 16667" name="adj"/>
            </a:avLst>
          </a:prstGeom>
          <a:solidFill>
            <a:schemeClr val="lt1"/>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Bree Serif"/>
                <a:ea typeface="Bree Serif"/>
                <a:cs typeface="Bree Serif"/>
                <a:sym typeface="Bree Serif"/>
              </a:rPr>
              <a:t>Vasoconstriction &amp; ↑Total peripheral resistance (TPR)</a:t>
            </a:r>
            <a:endParaRPr b="0" i="0" sz="1100" u="none" cap="none" strike="noStrike">
              <a:solidFill>
                <a:srgbClr val="000000"/>
              </a:solidFill>
              <a:latin typeface="Arial"/>
              <a:ea typeface="Arial"/>
              <a:cs typeface="Arial"/>
              <a:sym typeface="Arial"/>
            </a:endParaRPr>
          </a:p>
        </p:txBody>
      </p:sp>
      <p:sp>
        <p:nvSpPr>
          <p:cNvPr id="411" name="Google Shape;411;p20"/>
          <p:cNvSpPr/>
          <p:nvPr/>
        </p:nvSpPr>
        <p:spPr>
          <a:xfrm>
            <a:off x="4222475" y="3295600"/>
            <a:ext cx="2902500" cy="396300"/>
          </a:xfrm>
          <a:prstGeom prst="roundRect">
            <a:avLst>
              <a:gd fmla="val 16667" name="adj"/>
            </a:avLst>
          </a:prstGeom>
          <a:solidFill>
            <a:schemeClr val="lt1"/>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Bree Serif"/>
                <a:ea typeface="Bree Serif"/>
                <a:cs typeface="Bree Serif"/>
                <a:sym typeface="Bree Serif"/>
              </a:rPr>
              <a:t>= Parasympathetic Nerve Fiber </a:t>
            </a:r>
            <a:endParaRPr b="0" i="0" sz="1300" u="none" cap="none" strike="noStrike">
              <a:solidFill>
                <a:srgbClr val="000000"/>
              </a:solidFill>
              <a:latin typeface="Arial"/>
              <a:ea typeface="Arial"/>
              <a:cs typeface="Arial"/>
              <a:sym typeface="Arial"/>
            </a:endParaRPr>
          </a:p>
        </p:txBody>
      </p:sp>
      <p:sp>
        <p:nvSpPr>
          <p:cNvPr id="412" name="Google Shape;412;p20"/>
          <p:cNvSpPr/>
          <p:nvPr/>
        </p:nvSpPr>
        <p:spPr>
          <a:xfrm>
            <a:off x="168150" y="4239050"/>
            <a:ext cx="1867500" cy="624600"/>
          </a:xfrm>
          <a:prstGeom prst="roundRect">
            <a:avLst>
              <a:gd fmla="val 16667" name="adj"/>
            </a:avLst>
          </a:prstGeom>
          <a:solidFill>
            <a:schemeClr val="lt1"/>
          </a:solidFill>
          <a:ln cap="flat" cmpd="sng" w="9525">
            <a:solidFill>
              <a:srgbClr val="D05C5C"/>
            </a:solidFill>
            <a:prstDash val="dash"/>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Bree Serif"/>
                <a:ea typeface="Bree Serif"/>
                <a:cs typeface="Bree Serif"/>
                <a:sym typeface="Bree Serif"/>
              </a:rPr>
              <a:t>+ Adrenal medulla</a:t>
            </a:r>
            <a:endParaRPr b="0" i="0" sz="1200" u="none" cap="none" strike="noStrike">
              <a:solidFill>
                <a:schemeClr val="dk1"/>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Bree Serif"/>
                <a:ea typeface="Bree Serif"/>
                <a:cs typeface="Bree Serif"/>
                <a:sym typeface="Bree Serif"/>
              </a:rPr>
              <a:t>Increase sympathetic effect </a:t>
            </a:r>
            <a:endParaRPr b="0" i="0" sz="1200" u="none" cap="none" strike="noStrike">
              <a:solidFill>
                <a:schemeClr val="dk1"/>
              </a:solidFill>
              <a:latin typeface="Bree Serif"/>
              <a:ea typeface="Bree Serif"/>
              <a:cs typeface="Bree Serif"/>
              <a:sym typeface="Bree Serif"/>
            </a:endParaRPr>
          </a:p>
        </p:txBody>
      </p:sp>
      <p:cxnSp>
        <p:nvCxnSpPr>
          <p:cNvPr id="413" name="Google Shape;413;p20"/>
          <p:cNvCxnSpPr>
            <a:stCxn id="403" idx="0"/>
            <a:endCxn id="403" idx="0"/>
          </p:cNvCxnSpPr>
          <p:nvPr/>
        </p:nvCxnSpPr>
        <p:spPr>
          <a:xfrm>
            <a:off x="3972996" y="1704118"/>
            <a:ext cx="0" cy="0"/>
          </a:xfrm>
          <a:prstGeom prst="straightConnector1">
            <a:avLst/>
          </a:prstGeom>
          <a:noFill/>
          <a:ln cap="flat" cmpd="sng" w="9525">
            <a:solidFill>
              <a:srgbClr val="D05C5C"/>
            </a:solidFill>
            <a:prstDash val="dash"/>
            <a:round/>
            <a:headEnd len="sm" w="sm" type="none"/>
            <a:tailEnd len="sm" w="sm" type="none"/>
          </a:ln>
        </p:spPr>
      </p:cxnSp>
      <p:cxnSp>
        <p:nvCxnSpPr>
          <p:cNvPr id="414" name="Google Shape;414;p20"/>
          <p:cNvCxnSpPr>
            <a:stCxn id="405" idx="2"/>
            <a:endCxn id="406" idx="0"/>
          </p:cNvCxnSpPr>
          <p:nvPr/>
        </p:nvCxnSpPr>
        <p:spPr>
          <a:xfrm>
            <a:off x="3973000" y="2633538"/>
            <a:ext cx="1700700" cy="114900"/>
          </a:xfrm>
          <a:prstGeom prst="straightConnector1">
            <a:avLst/>
          </a:prstGeom>
          <a:noFill/>
          <a:ln cap="flat" cmpd="sng" w="9525">
            <a:solidFill>
              <a:srgbClr val="D05C5C"/>
            </a:solidFill>
            <a:prstDash val="dash"/>
            <a:round/>
            <a:headEnd len="sm" w="sm" type="none"/>
            <a:tailEnd len="sm" w="sm" type="none"/>
          </a:ln>
        </p:spPr>
      </p:cxnSp>
      <p:cxnSp>
        <p:nvCxnSpPr>
          <p:cNvPr id="415" name="Google Shape;415;p20"/>
          <p:cNvCxnSpPr>
            <a:stCxn id="405" idx="2"/>
            <a:endCxn id="404" idx="0"/>
          </p:cNvCxnSpPr>
          <p:nvPr/>
        </p:nvCxnSpPr>
        <p:spPr>
          <a:xfrm flipH="1">
            <a:off x="2390200" y="2633538"/>
            <a:ext cx="1582800" cy="119700"/>
          </a:xfrm>
          <a:prstGeom prst="straightConnector1">
            <a:avLst/>
          </a:prstGeom>
          <a:noFill/>
          <a:ln cap="flat" cmpd="sng" w="9525">
            <a:solidFill>
              <a:srgbClr val="D05C5C"/>
            </a:solidFill>
            <a:prstDash val="dash"/>
            <a:round/>
            <a:headEnd len="sm" w="sm" type="none"/>
            <a:tailEnd len="sm" w="sm" type="none"/>
          </a:ln>
        </p:spPr>
      </p:cxnSp>
      <p:cxnSp>
        <p:nvCxnSpPr>
          <p:cNvPr id="416" name="Google Shape;416;p20"/>
          <p:cNvCxnSpPr>
            <a:stCxn id="411" idx="0"/>
            <a:endCxn id="411" idx="0"/>
          </p:cNvCxnSpPr>
          <p:nvPr/>
        </p:nvCxnSpPr>
        <p:spPr>
          <a:xfrm>
            <a:off x="5673725" y="3295600"/>
            <a:ext cx="0" cy="0"/>
          </a:xfrm>
          <a:prstGeom prst="straightConnector1">
            <a:avLst/>
          </a:prstGeom>
          <a:noFill/>
          <a:ln cap="flat" cmpd="sng" w="9525">
            <a:solidFill>
              <a:srgbClr val="D05C5C"/>
            </a:solidFill>
            <a:prstDash val="dash"/>
            <a:round/>
            <a:headEnd len="sm" w="sm" type="none"/>
            <a:tailEnd len="sm" w="sm" type="none"/>
          </a:ln>
        </p:spPr>
      </p:cxnSp>
      <p:cxnSp>
        <p:nvCxnSpPr>
          <p:cNvPr id="417" name="Google Shape;417;p20"/>
          <p:cNvCxnSpPr>
            <a:stCxn id="408" idx="0"/>
            <a:endCxn id="404" idx="2"/>
          </p:cNvCxnSpPr>
          <p:nvPr/>
        </p:nvCxnSpPr>
        <p:spPr>
          <a:xfrm rot="10800000">
            <a:off x="2390348" y="3142950"/>
            <a:ext cx="0" cy="115200"/>
          </a:xfrm>
          <a:prstGeom prst="straightConnector1">
            <a:avLst/>
          </a:prstGeom>
          <a:noFill/>
          <a:ln cap="flat" cmpd="sng" w="9525">
            <a:solidFill>
              <a:srgbClr val="D05C5C"/>
            </a:solidFill>
            <a:prstDash val="dash"/>
            <a:round/>
            <a:headEnd len="sm" w="sm" type="none"/>
            <a:tailEnd len="sm" w="sm" type="none"/>
          </a:ln>
        </p:spPr>
      </p:cxnSp>
      <p:cxnSp>
        <p:nvCxnSpPr>
          <p:cNvPr id="418" name="Google Shape;418;p20"/>
          <p:cNvCxnSpPr>
            <a:stCxn id="406" idx="2"/>
            <a:endCxn id="411" idx="0"/>
          </p:cNvCxnSpPr>
          <p:nvPr/>
        </p:nvCxnSpPr>
        <p:spPr>
          <a:xfrm>
            <a:off x="5673722" y="3138175"/>
            <a:ext cx="0" cy="157500"/>
          </a:xfrm>
          <a:prstGeom prst="straightConnector1">
            <a:avLst/>
          </a:prstGeom>
          <a:noFill/>
          <a:ln cap="flat" cmpd="sng" w="9525">
            <a:solidFill>
              <a:srgbClr val="D05C5C"/>
            </a:solidFill>
            <a:prstDash val="dash"/>
            <a:round/>
            <a:headEnd len="sm" w="sm" type="none"/>
            <a:tailEnd len="sm" w="sm" type="none"/>
          </a:ln>
        </p:spPr>
      </p:cxnSp>
      <p:cxnSp>
        <p:nvCxnSpPr>
          <p:cNvPr id="419" name="Google Shape;419;p20"/>
          <p:cNvCxnSpPr>
            <a:stCxn id="412" idx="2"/>
            <a:endCxn id="410" idx="1"/>
          </p:cNvCxnSpPr>
          <p:nvPr/>
        </p:nvCxnSpPr>
        <p:spPr>
          <a:xfrm rot="-5400000">
            <a:off x="1590450" y="4143200"/>
            <a:ext cx="231900" cy="1209000"/>
          </a:xfrm>
          <a:prstGeom prst="bentConnector4">
            <a:avLst>
              <a:gd fmla="val -102684" name="adj1"/>
              <a:gd fmla="val 88621" name="adj2"/>
            </a:avLst>
          </a:prstGeom>
          <a:noFill/>
          <a:ln cap="flat" cmpd="sng" w="19050">
            <a:solidFill>
              <a:srgbClr val="D05C5C"/>
            </a:solidFill>
            <a:prstDash val="dash"/>
            <a:round/>
            <a:headEnd len="sm" w="sm" type="none"/>
            <a:tailEnd len="sm" w="sm" type="none"/>
          </a:ln>
        </p:spPr>
      </p:cxnSp>
      <p:cxnSp>
        <p:nvCxnSpPr>
          <p:cNvPr id="420" name="Google Shape;420;p20"/>
          <p:cNvCxnSpPr>
            <a:stCxn id="408" idx="2"/>
            <a:endCxn id="412" idx="0"/>
          </p:cNvCxnSpPr>
          <p:nvPr/>
        </p:nvCxnSpPr>
        <p:spPr>
          <a:xfrm rot="5400000">
            <a:off x="1450448" y="3299250"/>
            <a:ext cx="591300" cy="1288500"/>
          </a:xfrm>
          <a:prstGeom prst="bentConnector3">
            <a:avLst>
              <a:gd fmla="val 49992" name="adj1"/>
            </a:avLst>
          </a:prstGeom>
          <a:noFill/>
          <a:ln cap="flat" cmpd="sng" w="9525">
            <a:solidFill>
              <a:srgbClr val="D05C5C"/>
            </a:solidFill>
            <a:prstDash val="dash"/>
            <a:round/>
            <a:headEnd len="sm" w="sm" type="none"/>
            <a:tailEnd len="sm" w="sm" type="none"/>
          </a:ln>
        </p:spPr>
      </p:cxnSp>
      <p:cxnSp>
        <p:nvCxnSpPr>
          <p:cNvPr id="421" name="Google Shape;421;p20"/>
          <p:cNvCxnSpPr>
            <a:stCxn id="408" idx="2"/>
            <a:endCxn id="410" idx="0"/>
          </p:cNvCxnSpPr>
          <p:nvPr/>
        </p:nvCxnSpPr>
        <p:spPr>
          <a:xfrm flipH="1" rot="-5400000">
            <a:off x="2473748" y="3564450"/>
            <a:ext cx="624600" cy="791400"/>
          </a:xfrm>
          <a:prstGeom prst="bentConnector3">
            <a:avLst>
              <a:gd fmla="val 50000" name="adj1"/>
            </a:avLst>
          </a:prstGeom>
          <a:noFill/>
          <a:ln cap="flat" cmpd="sng" w="9525">
            <a:solidFill>
              <a:srgbClr val="D05C5C"/>
            </a:solidFill>
            <a:prstDash val="dash"/>
            <a:round/>
            <a:headEnd len="sm" w="sm" type="none"/>
            <a:tailEnd len="sm" w="sm" type="none"/>
          </a:ln>
        </p:spPr>
      </p:cxnSp>
      <p:cxnSp>
        <p:nvCxnSpPr>
          <p:cNvPr id="422" name="Google Shape;422;p20"/>
          <p:cNvCxnSpPr>
            <a:stCxn id="408" idx="2"/>
            <a:endCxn id="409" idx="0"/>
          </p:cNvCxnSpPr>
          <p:nvPr/>
        </p:nvCxnSpPr>
        <p:spPr>
          <a:xfrm flipH="1" rot="-5400000">
            <a:off x="3432698" y="2605500"/>
            <a:ext cx="527700" cy="2612400"/>
          </a:xfrm>
          <a:prstGeom prst="bentConnector3">
            <a:avLst>
              <a:gd fmla="val 58033" name="adj1"/>
            </a:avLst>
          </a:prstGeom>
          <a:noFill/>
          <a:ln cap="flat" cmpd="sng" w="9525">
            <a:solidFill>
              <a:srgbClr val="D05C5C"/>
            </a:solidFill>
            <a:prstDash val="dash"/>
            <a:round/>
            <a:headEnd len="sm" w="sm" type="none"/>
            <a:tailEnd len="sm" w="sm" type="none"/>
          </a:ln>
        </p:spPr>
      </p:cxnSp>
      <p:cxnSp>
        <p:nvCxnSpPr>
          <p:cNvPr id="423" name="Google Shape;423;p20"/>
          <p:cNvCxnSpPr>
            <a:stCxn id="407" idx="3"/>
            <a:endCxn id="411" idx="3"/>
          </p:cNvCxnSpPr>
          <p:nvPr/>
        </p:nvCxnSpPr>
        <p:spPr>
          <a:xfrm rot="10800000">
            <a:off x="7124932" y="3493673"/>
            <a:ext cx="902700" cy="879900"/>
          </a:xfrm>
          <a:prstGeom prst="bentConnector3">
            <a:avLst>
              <a:gd fmla="val -26379" name="adj1"/>
            </a:avLst>
          </a:prstGeom>
          <a:noFill/>
          <a:ln cap="flat" cmpd="sng" w="9525">
            <a:solidFill>
              <a:srgbClr val="D05C5C"/>
            </a:solidFill>
            <a:prstDash val="dash"/>
            <a:round/>
            <a:headEnd len="sm" w="sm" type="none"/>
            <a:tailEnd len="sm" w="sm" type="none"/>
          </a:ln>
        </p:spPr>
      </p:cxnSp>
      <p:sp>
        <p:nvSpPr>
          <p:cNvPr id="424" name="Google Shape;424;p20"/>
          <p:cNvSpPr txBox="1"/>
          <p:nvPr/>
        </p:nvSpPr>
        <p:spPr>
          <a:xfrm>
            <a:off x="168150" y="1799100"/>
            <a:ext cx="21990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434343"/>
                </a:solidFill>
                <a:highlight>
                  <a:srgbClr val="F1E0E0"/>
                </a:highlight>
                <a:latin typeface="Bree Serif"/>
                <a:ea typeface="Bree Serif"/>
                <a:cs typeface="Bree Serif"/>
                <a:sym typeface="Bree Serif"/>
              </a:rPr>
              <a:t>- Chemoreceptor reflexes usually act to increase BP</a:t>
            </a:r>
            <a:endParaRPr b="0" i="0" sz="1100" u="none" cap="none" strike="noStrike">
              <a:solidFill>
                <a:srgbClr val="434343"/>
              </a:solidFill>
              <a:highlight>
                <a:srgbClr val="F1E0E0"/>
              </a:highlight>
              <a:latin typeface="Bree Serif"/>
              <a:ea typeface="Bree Serif"/>
              <a:cs typeface="Bree Serif"/>
              <a:sym typeface="Bree Serif"/>
            </a:endParaRPr>
          </a:p>
        </p:txBody>
      </p:sp>
      <p:cxnSp>
        <p:nvCxnSpPr>
          <p:cNvPr id="425" name="Google Shape;425;p20"/>
          <p:cNvCxnSpPr>
            <a:stCxn id="403" idx="2"/>
            <a:endCxn id="405" idx="0"/>
          </p:cNvCxnSpPr>
          <p:nvPr/>
        </p:nvCxnSpPr>
        <p:spPr>
          <a:xfrm>
            <a:off x="3972996" y="2093818"/>
            <a:ext cx="0" cy="150000"/>
          </a:xfrm>
          <a:prstGeom prst="straightConnector1">
            <a:avLst/>
          </a:prstGeom>
          <a:noFill/>
          <a:ln cap="flat" cmpd="sng" w="9525">
            <a:solidFill>
              <a:srgbClr val="D05C5C"/>
            </a:solidFill>
            <a:prstDash val="dash"/>
            <a:round/>
            <a:headEnd len="sm" w="sm" type="none"/>
            <a:tailEnd len="sm" w="sm" type="none"/>
          </a:ln>
        </p:spPr>
      </p:cxnSp>
      <p:cxnSp>
        <p:nvCxnSpPr>
          <p:cNvPr id="426" name="Google Shape;426;p20"/>
          <p:cNvCxnSpPr>
            <a:stCxn id="402" idx="2"/>
            <a:endCxn id="403" idx="0"/>
          </p:cNvCxnSpPr>
          <p:nvPr/>
        </p:nvCxnSpPr>
        <p:spPr>
          <a:xfrm>
            <a:off x="3973009" y="1526936"/>
            <a:ext cx="0" cy="177300"/>
          </a:xfrm>
          <a:prstGeom prst="straightConnector1">
            <a:avLst/>
          </a:prstGeom>
          <a:noFill/>
          <a:ln cap="flat" cmpd="sng" w="9525">
            <a:solidFill>
              <a:srgbClr val="D05C5C"/>
            </a:solidFill>
            <a:prstDash val="dash"/>
            <a:round/>
            <a:headEnd len="sm" w="sm" type="none"/>
            <a:tailEnd len="sm" w="sm" type="none"/>
          </a:ln>
        </p:spPr>
      </p:cxnSp>
      <p:cxnSp>
        <p:nvCxnSpPr>
          <p:cNvPr id="427" name="Google Shape;427;p20"/>
          <p:cNvCxnSpPr>
            <a:stCxn id="401" idx="3"/>
            <a:endCxn id="402" idx="1"/>
          </p:cNvCxnSpPr>
          <p:nvPr/>
        </p:nvCxnSpPr>
        <p:spPr>
          <a:xfrm>
            <a:off x="2734449" y="1332075"/>
            <a:ext cx="624300" cy="0"/>
          </a:xfrm>
          <a:prstGeom prst="straightConnector1">
            <a:avLst/>
          </a:prstGeom>
          <a:noFill/>
          <a:ln cap="flat" cmpd="sng" w="19050">
            <a:solidFill>
              <a:srgbClr val="D05C5C"/>
            </a:solidFill>
            <a:prstDash val="dash"/>
            <a:round/>
            <a:headEnd len="sm" w="sm" type="none"/>
            <a:tailEnd len="med" w="med" type="stealth"/>
          </a:ln>
        </p:spPr>
      </p:cxnSp>
      <p:pic>
        <p:nvPicPr>
          <p:cNvPr id="428" name="Google Shape;428;p20"/>
          <p:cNvPicPr preferRelativeResize="0"/>
          <p:nvPr/>
        </p:nvPicPr>
        <p:blipFill rotWithShape="1">
          <a:blip r:embed="rId3">
            <a:alphaModFix/>
          </a:blip>
          <a:srcRect b="0" l="0" r="0" t="0"/>
          <a:stretch/>
        </p:blipFill>
        <p:spPr>
          <a:xfrm>
            <a:off x="5776651" y="1157799"/>
            <a:ext cx="2902501" cy="1392937"/>
          </a:xfrm>
          <a:prstGeom prst="rect">
            <a:avLst/>
          </a:prstGeom>
          <a:noFill/>
          <a:ln>
            <a:noFill/>
          </a:ln>
        </p:spPr>
      </p:pic>
      <p:cxnSp>
        <p:nvCxnSpPr>
          <p:cNvPr id="429" name="Google Shape;429;p20"/>
          <p:cNvCxnSpPr>
            <a:stCxn id="408" idx="2"/>
            <a:endCxn id="407" idx="0"/>
          </p:cNvCxnSpPr>
          <p:nvPr/>
        </p:nvCxnSpPr>
        <p:spPr>
          <a:xfrm flipH="1" rot="-5400000">
            <a:off x="4607648" y="1430550"/>
            <a:ext cx="527700" cy="4962300"/>
          </a:xfrm>
          <a:prstGeom prst="bentConnector3">
            <a:avLst>
              <a:gd fmla="val 56360" name="adj1"/>
            </a:avLst>
          </a:prstGeom>
          <a:noFill/>
          <a:ln cap="flat" cmpd="sng" w="9525">
            <a:solidFill>
              <a:srgbClr val="D05C5C"/>
            </a:solidFill>
            <a:prstDash val="dash"/>
            <a:round/>
            <a:headEnd len="sm" w="sm" type="none"/>
            <a:tailEnd len="sm" w="sm" type="none"/>
          </a:ln>
        </p:spPr>
      </p:cxnSp>
      <p:sp>
        <p:nvSpPr>
          <p:cNvPr id="430" name="Google Shape;430;p20"/>
          <p:cNvSpPr txBox="1"/>
          <p:nvPr/>
        </p:nvSpPr>
        <p:spPr>
          <a:xfrm>
            <a:off x="6744450" y="4620475"/>
            <a:ext cx="22632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C27BA0"/>
                </a:solidFill>
                <a:latin typeface="Bree Serif"/>
                <a:ea typeface="Bree Serif"/>
                <a:cs typeface="Bree Serif"/>
                <a:sym typeface="Bree Serif"/>
              </a:rPr>
              <a:t>Females slides except the picture, it is in both </a:t>
            </a:r>
            <a:endParaRPr b="0" i="0" sz="1000" u="none" cap="none" strike="noStrike">
              <a:solidFill>
                <a:srgbClr val="C27BA0"/>
              </a:solidFill>
              <a:latin typeface="Bree Serif"/>
              <a:ea typeface="Bree Serif"/>
              <a:cs typeface="Bree Serif"/>
              <a:sym typeface="Bree Serif"/>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21"/>
          <p:cNvSpPr txBox="1"/>
          <p:nvPr>
            <p:ph type="title"/>
          </p:nvPr>
        </p:nvSpPr>
        <p:spPr>
          <a:xfrm>
            <a:off x="112325" y="6250"/>
            <a:ext cx="8520600" cy="12315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solidFill>
                  <a:srgbClr val="FF0000"/>
                </a:solidFill>
                <a:latin typeface="Bree Serif"/>
                <a:ea typeface="Bree Serif"/>
                <a:cs typeface="Bree Serif"/>
                <a:sym typeface="Bree Serif"/>
              </a:rPr>
              <a:t>Rapidly </a:t>
            </a:r>
            <a:r>
              <a:rPr lang="en">
                <a:solidFill>
                  <a:srgbClr val="D05C5C"/>
                </a:solidFill>
                <a:latin typeface="Bree Serif"/>
                <a:ea typeface="Bree Serif"/>
                <a:cs typeface="Bree Serif"/>
                <a:sym typeface="Bree Serif"/>
              </a:rPr>
              <a:t>Acting:  </a:t>
            </a:r>
            <a:endParaRPr>
              <a:solidFill>
                <a:srgbClr val="D05C5C"/>
              </a:solidFill>
              <a:latin typeface="Bree Serif"/>
              <a:ea typeface="Bree Serif"/>
              <a:cs typeface="Bree Serif"/>
              <a:sym typeface="Bree Serif"/>
            </a:endParaRPr>
          </a:p>
          <a:p>
            <a:pPr indent="0" lvl="0" marL="0" rtl="0" algn="ctr">
              <a:lnSpc>
                <a:spcPct val="100000"/>
              </a:lnSpc>
              <a:spcBef>
                <a:spcPts val="0"/>
              </a:spcBef>
              <a:spcAft>
                <a:spcPts val="0"/>
              </a:spcAft>
              <a:buClr>
                <a:schemeClr val="dk1"/>
              </a:buClr>
              <a:buSzPct val="39285"/>
              <a:buFont typeface="Arial"/>
              <a:buNone/>
            </a:pPr>
            <a:r>
              <a:rPr lang="en">
                <a:solidFill>
                  <a:srgbClr val="D05C5C"/>
                </a:solidFill>
                <a:latin typeface="Bree Serif"/>
                <a:ea typeface="Bree Serif"/>
                <a:cs typeface="Bree Serif"/>
                <a:sym typeface="Bree Serif"/>
              </a:rPr>
              <a:t>3- CNS Ischemic Response</a:t>
            </a:r>
            <a:endParaRPr>
              <a:solidFill>
                <a:srgbClr val="D05C5C"/>
              </a:solidFill>
              <a:latin typeface="Bree Serif"/>
              <a:ea typeface="Bree Serif"/>
              <a:cs typeface="Bree Serif"/>
              <a:sym typeface="Bree Serif"/>
            </a:endParaRPr>
          </a:p>
          <a:p>
            <a:pPr indent="0" lvl="0" marL="0" rtl="0" algn="ctr">
              <a:lnSpc>
                <a:spcPct val="100000"/>
              </a:lnSpc>
              <a:spcBef>
                <a:spcPts val="0"/>
              </a:spcBef>
              <a:spcAft>
                <a:spcPts val="0"/>
              </a:spcAft>
              <a:buClr>
                <a:schemeClr val="dk1"/>
              </a:buClr>
              <a:buSzPct val="49010"/>
              <a:buFont typeface="Arial"/>
              <a:buNone/>
            </a:pPr>
            <a:r>
              <a:rPr lang="en" sz="2243">
                <a:solidFill>
                  <a:srgbClr val="C27BA0"/>
                </a:solidFill>
                <a:latin typeface="Bree Serif"/>
                <a:ea typeface="Bree Serif"/>
                <a:cs typeface="Bree Serif"/>
                <a:sym typeface="Bree Serif"/>
              </a:rPr>
              <a:t>“Last Ditch Stand” Pressure Control Mechanism</a:t>
            </a:r>
            <a:endParaRPr sz="2243">
              <a:solidFill>
                <a:srgbClr val="C27BA0"/>
              </a:solidFill>
              <a:latin typeface="Bree Serif"/>
              <a:ea typeface="Bree Serif"/>
              <a:cs typeface="Bree Serif"/>
              <a:sym typeface="Bree Serif"/>
            </a:endParaRPr>
          </a:p>
          <a:p>
            <a:pPr indent="0" lvl="0" marL="0" rtl="0" algn="ctr">
              <a:lnSpc>
                <a:spcPct val="100000"/>
              </a:lnSpc>
              <a:spcBef>
                <a:spcPts val="0"/>
              </a:spcBef>
              <a:spcAft>
                <a:spcPts val="0"/>
              </a:spcAft>
              <a:buSzPct val="111111"/>
              <a:buNone/>
            </a:pPr>
            <a:r>
              <a:t/>
            </a:r>
            <a:endParaRPr>
              <a:solidFill>
                <a:srgbClr val="D05C5C"/>
              </a:solidFill>
              <a:latin typeface="Bree Serif"/>
              <a:ea typeface="Bree Serif"/>
              <a:cs typeface="Bree Serif"/>
              <a:sym typeface="Bree Serif"/>
            </a:endParaRPr>
          </a:p>
        </p:txBody>
      </p:sp>
      <p:sp>
        <p:nvSpPr>
          <p:cNvPr id="436" name="Google Shape;436;p21"/>
          <p:cNvSpPr txBox="1"/>
          <p:nvPr/>
        </p:nvSpPr>
        <p:spPr>
          <a:xfrm>
            <a:off x="653375" y="2168375"/>
            <a:ext cx="77220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 sz="1300" u="none" cap="none" strike="noStrike">
                <a:solidFill>
                  <a:srgbClr val="000000"/>
                </a:solidFill>
                <a:latin typeface="Bree Serif"/>
                <a:ea typeface="Bree Serif"/>
                <a:cs typeface="Bree Serif"/>
                <a:sym typeface="Bree Serif"/>
              </a:rPr>
              <a:t>It’s one of the most powerful activators of the sympathetic </a:t>
            </a:r>
            <a:r>
              <a:rPr b="0" i="0" lang="en" sz="1300" u="none" cap="none" strike="noStrike">
                <a:solidFill>
                  <a:srgbClr val="C27BA0"/>
                </a:solidFill>
                <a:latin typeface="Bree Serif"/>
                <a:ea typeface="Bree Serif"/>
                <a:cs typeface="Bree Serif"/>
                <a:sym typeface="Bree Serif"/>
              </a:rPr>
              <a:t>vasomotor</a:t>
            </a:r>
            <a:r>
              <a:rPr b="0" i="0" lang="en" sz="1300" u="none" cap="none" strike="noStrike">
                <a:solidFill>
                  <a:srgbClr val="000000"/>
                </a:solidFill>
                <a:latin typeface="Bree Serif"/>
                <a:ea typeface="Bree Serif"/>
                <a:cs typeface="Bree Serif"/>
                <a:sym typeface="Bree Serif"/>
              </a:rPr>
              <a:t> (vasoconstrictor system)</a:t>
            </a:r>
            <a:endParaRPr b="0" i="0" sz="13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chemeClr val="dk1"/>
              </a:buClr>
              <a:buSzPts val="1100"/>
              <a:buFont typeface="Arial"/>
              <a:buNone/>
            </a:pPr>
            <a:r>
              <a:rPr b="0" i="0" lang="en" sz="1300" u="none" cap="none" strike="noStrike">
                <a:solidFill>
                  <a:srgbClr val="C27BA0"/>
                </a:solidFill>
                <a:latin typeface="Bree Serif"/>
                <a:ea typeface="Bree Serif"/>
                <a:cs typeface="Bree Serif"/>
                <a:sym typeface="Bree Serif"/>
              </a:rPr>
              <a:t>nervous control areas in medulla oblongata</a:t>
            </a:r>
            <a:r>
              <a:rPr b="0" i="0" lang="en" sz="1300" u="none" cap="none" strike="noStrike">
                <a:solidFill>
                  <a:srgbClr val="000000"/>
                </a:solidFill>
                <a:latin typeface="Bree Serif"/>
                <a:ea typeface="Bree Serif"/>
                <a:cs typeface="Bree Serif"/>
                <a:sym typeface="Bree Serif"/>
              </a:rPr>
              <a:t>.</a:t>
            </a:r>
            <a:endParaRPr b="0" i="0" sz="1300" u="none" cap="none" strike="noStrike">
              <a:solidFill>
                <a:srgbClr val="000000"/>
              </a:solidFill>
              <a:latin typeface="Bree Serif"/>
              <a:ea typeface="Bree Serif"/>
              <a:cs typeface="Bree Serif"/>
              <a:sym typeface="Bree Serif"/>
            </a:endParaRPr>
          </a:p>
        </p:txBody>
      </p:sp>
      <p:sp>
        <p:nvSpPr>
          <p:cNvPr id="437" name="Google Shape;437;p21"/>
          <p:cNvSpPr txBox="1"/>
          <p:nvPr/>
        </p:nvSpPr>
        <p:spPr>
          <a:xfrm>
            <a:off x="706525" y="2802513"/>
            <a:ext cx="79923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Bree Serif"/>
                <a:ea typeface="Bree Serif"/>
                <a:cs typeface="Bree Serif"/>
                <a:sym typeface="Bree Serif"/>
              </a:rPr>
              <a:t>It acts rapidly and very powerfully.</a:t>
            </a:r>
            <a:endParaRPr b="0" i="0" sz="1300" u="none" cap="none" strike="noStrike">
              <a:solidFill>
                <a:srgbClr val="000000"/>
              </a:solidFill>
              <a:latin typeface="Bree Serif"/>
              <a:ea typeface="Bree Serif"/>
              <a:cs typeface="Bree Serif"/>
              <a:sym typeface="Bree Serif"/>
            </a:endParaRPr>
          </a:p>
        </p:txBody>
      </p:sp>
      <p:sp>
        <p:nvSpPr>
          <p:cNvPr id="438" name="Google Shape;438;p21"/>
          <p:cNvSpPr txBox="1"/>
          <p:nvPr/>
        </p:nvSpPr>
        <p:spPr>
          <a:xfrm>
            <a:off x="653375" y="3329425"/>
            <a:ext cx="7623900" cy="118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 sz="1300" u="none" cap="none" strike="noStrike">
                <a:solidFill>
                  <a:srgbClr val="000000"/>
                </a:solidFill>
                <a:latin typeface="Bree Serif"/>
                <a:ea typeface="Bree Serif"/>
                <a:cs typeface="Bree Serif"/>
                <a:sym typeface="Bree Serif"/>
              </a:rPr>
              <a:t>It acts whenever blood flow to the brain ↓, </a:t>
            </a:r>
            <a:r>
              <a:rPr b="0" i="0" lang="en" sz="1300" u="none" cap="none" strike="noStrike">
                <a:solidFill>
                  <a:srgbClr val="C27BA0"/>
                </a:solidFill>
                <a:latin typeface="Bree Serif"/>
                <a:ea typeface="Bree Serif"/>
                <a:cs typeface="Bree Serif"/>
                <a:sym typeface="Bree Serif"/>
              </a:rPr>
              <a:t>dangerously close to the lethal level</a:t>
            </a:r>
            <a:r>
              <a:rPr b="0" i="0" lang="en" sz="1300" u="none" cap="none" strike="noStrike">
                <a:solidFill>
                  <a:srgbClr val="000000"/>
                </a:solidFill>
                <a:latin typeface="Bree Serif"/>
                <a:ea typeface="Bree Serif"/>
                <a:cs typeface="Bree Serif"/>
                <a:sym typeface="Bree Serif"/>
              </a:rPr>
              <a:t> (Mean arterial pressure </a:t>
            </a:r>
            <a:r>
              <a:rPr b="1" i="0" lang="en" sz="1300" u="none" cap="none" strike="noStrike">
                <a:solidFill>
                  <a:srgbClr val="000000"/>
                </a:solidFill>
                <a:latin typeface="Bree Serif"/>
                <a:ea typeface="Bree Serif"/>
                <a:cs typeface="Bree Serif"/>
                <a:sym typeface="Bree Serif"/>
              </a:rPr>
              <a:t>MAP </a:t>
            </a:r>
            <a:r>
              <a:rPr b="0" i="0" lang="en" sz="1300" u="none" cap="none" strike="noStrike">
                <a:solidFill>
                  <a:srgbClr val="000000"/>
                </a:solidFill>
                <a:latin typeface="Bree Serif"/>
                <a:ea typeface="Bree Serif"/>
                <a:cs typeface="Bree Serif"/>
                <a:sym typeface="Bree Serif"/>
              </a:rPr>
              <a:t>&lt; 20mmHg) → </a:t>
            </a:r>
            <a:r>
              <a:rPr b="0" i="0" lang="en" sz="1300" u="none" cap="none" strike="noStrike">
                <a:solidFill>
                  <a:srgbClr val="6FA8DC"/>
                </a:solidFill>
                <a:latin typeface="Bree Serif"/>
                <a:ea typeface="Bree Serif"/>
                <a:cs typeface="Bree Serif"/>
                <a:sym typeface="Bree Serif"/>
              </a:rPr>
              <a:t>cerebral ischemia of vasomotor center → strong excitation of vasomotor center</a:t>
            </a:r>
            <a:r>
              <a:rPr b="0" i="0" lang="en" sz="1300" u="none" cap="none" strike="noStrike">
                <a:solidFill>
                  <a:srgbClr val="000000"/>
                </a:solidFill>
                <a:latin typeface="Bree Serif"/>
                <a:ea typeface="Bree Serif"/>
                <a:cs typeface="Bree Serif"/>
                <a:sym typeface="Bree Serif"/>
              </a:rPr>
              <a:t> due to accumulation of local CO2 &amp; lactic acid, </a:t>
            </a:r>
            <a:r>
              <a:rPr b="0" i="0" lang="en" sz="1300" u="none" cap="none" strike="noStrike">
                <a:solidFill>
                  <a:srgbClr val="C27BA0"/>
                </a:solidFill>
                <a:latin typeface="Bree Serif"/>
                <a:ea typeface="Bree Serif"/>
                <a:cs typeface="Bree Serif"/>
                <a:sym typeface="Bree Serif"/>
              </a:rPr>
              <a:t>in order to prevent further drop in arterial pressure (MAP)</a:t>
            </a:r>
            <a:r>
              <a:rPr b="0" i="0" lang="en" sz="1300" u="none" cap="none" strike="noStrike">
                <a:solidFill>
                  <a:srgbClr val="000000"/>
                </a:solidFill>
                <a:latin typeface="Bree Serif"/>
                <a:ea typeface="Bree Serif"/>
                <a:cs typeface="Bree Serif"/>
                <a:sym typeface="Bree Serif"/>
              </a:rPr>
              <a:t> →</a:t>
            </a:r>
            <a:r>
              <a:rPr b="0" i="0" lang="en" sz="1300" u="none" cap="none" strike="noStrike">
                <a:solidFill>
                  <a:srgbClr val="6FA8DC"/>
                </a:solidFill>
                <a:latin typeface="Bree Serif"/>
                <a:ea typeface="Bree Serif"/>
                <a:cs typeface="Bree Serif"/>
                <a:sym typeface="Bree Serif"/>
              </a:rPr>
              <a:t> strong vasoconstriction of blood vessels including the kidney arterioles</a:t>
            </a:r>
            <a:r>
              <a:rPr b="0" i="0" lang="en" sz="1300" u="none" cap="none" strike="noStrike">
                <a:solidFill>
                  <a:srgbClr val="000000"/>
                </a:solidFill>
                <a:latin typeface="Bree Serif"/>
                <a:ea typeface="Bree Serif"/>
                <a:cs typeface="Bree Serif"/>
                <a:sym typeface="Bree Serif"/>
              </a:rPr>
              <a:t>.</a:t>
            </a:r>
            <a:endParaRPr b="0" i="0" sz="13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Bree Serif"/>
              <a:ea typeface="Bree Serif"/>
              <a:cs typeface="Bree Serif"/>
              <a:sym typeface="Bree Serif"/>
            </a:endParaRPr>
          </a:p>
        </p:txBody>
      </p:sp>
      <p:sp>
        <p:nvSpPr>
          <p:cNvPr id="439" name="Google Shape;439;p21"/>
          <p:cNvSpPr txBox="1"/>
          <p:nvPr/>
        </p:nvSpPr>
        <p:spPr>
          <a:xfrm>
            <a:off x="307825" y="1588125"/>
            <a:ext cx="398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1-</a:t>
            </a:r>
            <a:endParaRPr b="0" i="0" sz="1400" u="none" cap="none" strike="noStrike">
              <a:solidFill>
                <a:srgbClr val="000000"/>
              </a:solidFill>
              <a:latin typeface="Bree Serif"/>
              <a:ea typeface="Bree Serif"/>
              <a:cs typeface="Bree Serif"/>
              <a:sym typeface="Bree Serif"/>
            </a:endParaRPr>
          </a:p>
        </p:txBody>
      </p:sp>
      <p:sp>
        <p:nvSpPr>
          <p:cNvPr id="440" name="Google Shape;440;p21"/>
          <p:cNvSpPr txBox="1"/>
          <p:nvPr/>
        </p:nvSpPr>
        <p:spPr>
          <a:xfrm>
            <a:off x="307825" y="1477575"/>
            <a:ext cx="398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21"/>
          <p:cNvSpPr txBox="1"/>
          <p:nvPr/>
        </p:nvSpPr>
        <p:spPr>
          <a:xfrm>
            <a:off x="307825" y="3439975"/>
            <a:ext cx="398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4-</a:t>
            </a:r>
            <a:endParaRPr b="0" i="0" sz="1400" u="none" cap="none" strike="noStrike">
              <a:solidFill>
                <a:srgbClr val="000000"/>
              </a:solidFill>
              <a:latin typeface="Bree Serif"/>
              <a:ea typeface="Bree Serif"/>
              <a:cs typeface="Bree Serif"/>
              <a:sym typeface="Bree Serif"/>
            </a:endParaRPr>
          </a:p>
        </p:txBody>
      </p:sp>
      <p:sp>
        <p:nvSpPr>
          <p:cNvPr id="442" name="Google Shape;442;p21"/>
          <p:cNvSpPr txBox="1"/>
          <p:nvPr/>
        </p:nvSpPr>
        <p:spPr>
          <a:xfrm>
            <a:off x="307825" y="2794875"/>
            <a:ext cx="398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3-</a:t>
            </a:r>
            <a:endParaRPr b="0" i="0" sz="1400" u="none" cap="none" strike="noStrike">
              <a:solidFill>
                <a:srgbClr val="000000"/>
              </a:solidFill>
              <a:latin typeface="Bree Serif"/>
              <a:ea typeface="Bree Serif"/>
              <a:cs typeface="Bree Serif"/>
              <a:sym typeface="Bree Serif"/>
            </a:endParaRPr>
          </a:p>
        </p:txBody>
      </p:sp>
      <p:sp>
        <p:nvSpPr>
          <p:cNvPr id="443" name="Google Shape;443;p21"/>
          <p:cNvSpPr txBox="1"/>
          <p:nvPr/>
        </p:nvSpPr>
        <p:spPr>
          <a:xfrm>
            <a:off x="307825" y="2168375"/>
            <a:ext cx="398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2-</a:t>
            </a:r>
            <a:endParaRPr b="0" i="0" sz="1400" u="none" cap="none" strike="noStrike">
              <a:solidFill>
                <a:srgbClr val="000000"/>
              </a:solidFill>
              <a:latin typeface="Bree Serif"/>
              <a:ea typeface="Bree Serif"/>
              <a:cs typeface="Bree Serif"/>
              <a:sym typeface="Bree Serif"/>
            </a:endParaRPr>
          </a:p>
        </p:txBody>
      </p:sp>
      <p:sp>
        <p:nvSpPr>
          <p:cNvPr id="444" name="Google Shape;444;p21"/>
          <p:cNvSpPr txBox="1"/>
          <p:nvPr/>
        </p:nvSpPr>
        <p:spPr>
          <a:xfrm>
            <a:off x="629100" y="1493625"/>
            <a:ext cx="7885800" cy="78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Bree Serif"/>
                <a:ea typeface="Bree Serif"/>
                <a:cs typeface="Bree Serif"/>
                <a:sym typeface="Bree Serif"/>
              </a:rPr>
              <a:t> </a:t>
            </a:r>
            <a:r>
              <a:rPr b="0" i="0" lang="en" sz="1300" u="none" cap="none" strike="noStrike">
                <a:solidFill>
                  <a:srgbClr val="C27BA0"/>
                </a:solidFill>
                <a:latin typeface="Bree Serif"/>
                <a:ea typeface="Bree Serif"/>
                <a:cs typeface="Bree Serif"/>
                <a:sym typeface="Bree Serif"/>
              </a:rPr>
              <a:t>It is not one of the normal regulatory mechanisms of ABP</a:t>
            </a:r>
            <a:r>
              <a:rPr b="0" i="0" lang="en" sz="1300" u="none" cap="none" strike="noStrike">
                <a:solidFill>
                  <a:srgbClr val="000000"/>
                </a:solidFill>
                <a:latin typeface="Bree Serif"/>
                <a:ea typeface="Bree Serif"/>
                <a:cs typeface="Bree Serif"/>
                <a:sym typeface="Bree Serif"/>
              </a:rPr>
              <a:t>. It operates principally/</a:t>
            </a:r>
            <a:r>
              <a:rPr b="0" i="0" lang="en" sz="1300" u="none" cap="none" strike="noStrike">
                <a:solidFill>
                  <a:srgbClr val="6FA8DC"/>
                </a:solidFill>
                <a:latin typeface="Bree Serif"/>
                <a:ea typeface="Bree Serif"/>
                <a:cs typeface="Bree Serif"/>
                <a:sym typeface="Bree Serif"/>
              </a:rPr>
              <a:t>rapidly</a:t>
            </a:r>
            <a:r>
              <a:rPr b="0" i="0" lang="en" sz="1300" u="none" cap="none" strike="noStrike">
                <a:solidFill>
                  <a:srgbClr val="000000"/>
                </a:solidFill>
                <a:latin typeface="Bree Serif"/>
                <a:ea typeface="Bree Serif"/>
                <a:cs typeface="Bree Serif"/>
                <a:sym typeface="Bree Serif"/>
              </a:rPr>
              <a:t> </a:t>
            </a:r>
            <a:r>
              <a:rPr b="0" i="0" lang="en" sz="1300" u="none" cap="none" strike="noStrike">
                <a:solidFill>
                  <a:srgbClr val="C27BA0"/>
                </a:solidFill>
                <a:latin typeface="Bree Serif"/>
                <a:ea typeface="Bree Serif"/>
                <a:cs typeface="Bree Serif"/>
                <a:sym typeface="Bree Serif"/>
              </a:rPr>
              <a:t>as an</a:t>
            </a:r>
            <a:endParaRPr b="0" i="0" sz="1300" u="none" cap="none" strike="noStrike">
              <a:solidFill>
                <a:srgbClr val="C27BA0"/>
              </a:solidFill>
              <a:latin typeface="Bree Serif"/>
              <a:ea typeface="Bree Serif"/>
              <a:cs typeface="Bree Serif"/>
              <a:sym typeface="Bree Serif"/>
            </a:endParaRPr>
          </a:p>
          <a:p>
            <a:pPr indent="0" lvl="0" marL="0" marR="0" rtl="0" algn="l">
              <a:lnSpc>
                <a:spcPct val="100000"/>
              </a:lnSpc>
              <a:spcBef>
                <a:spcPts val="0"/>
              </a:spcBef>
              <a:spcAft>
                <a:spcPts val="0"/>
              </a:spcAft>
              <a:buClr>
                <a:schemeClr val="dk1"/>
              </a:buClr>
              <a:buSzPts val="1100"/>
              <a:buFont typeface="Arial"/>
              <a:buNone/>
            </a:pPr>
            <a:r>
              <a:rPr b="0" i="0" lang="en" sz="1300" u="none" cap="none" strike="noStrike">
                <a:solidFill>
                  <a:srgbClr val="C27BA0"/>
                </a:solidFill>
                <a:latin typeface="Bree Serif"/>
                <a:ea typeface="Bree Serif"/>
                <a:cs typeface="Bree Serif"/>
                <a:sym typeface="Bree Serif"/>
              </a:rPr>
              <a:t>emergency pressure control system</a:t>
            </a:r>
            <a:r>
              <a:rPr b="0" i="0" lang="en" sz="1300" u="none" cap="none" strike="noStrike">
                <a:solidFill>
                  <a:srgbClr val="000000"/>
                </a:solidFill>
                <a:latin typeface="Bree Serif"/>
                <a:ea typeface="Bree Serif"/>
                <a:cs typeface="Bree Serif"/>
                <a:sym typeface="Bree Serif"/>
              </a:rPr>
              <a:t> to prevent further decrease in arterial pressure/</a:t>
            </a:r>
            <a:r>
              <a:rPr b="0" i="0" lang="en" sz="1300" u="none" cap="none" strike="noStrike">
                <a:solidFill>
                  <a:srgbClr val="6FA8DC"/>
                </a:solidFill>
                <a:latin typeface="Bree Serif"/>
                <a:ea typeface="Bree Serif"/>
                <a:cs typeface="Bree Serif"/>
                <a:sym typeface="Bree Serif"/>
              </a:rPr>
              <a:t>(MAP). </a:t>
            </a:r>
            <a:endParaRPr b="0" i="0" sz="13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Bree Serif"/>
              <a:ea typeface="Bree Serif"/>
              <a:cs typeface="Bree Serif"/>
              <a:sym typeface="Bree Serif"/>
            </a:endParaRPr>
          </a:p>
        </p:txBody>
      </p:sp>
      <p:sp>
        <p:nvSpPr>
          <p:cNvPr id="445" name="Google Shape;445;p21"/>
          <p:cNvSpPr txBox="1"/>
          <p:nvPr/>
        </p:nvSpPr>
        <p:spPr>
          <a:xfrm>
            <a:off x="953750" y="1044600"/>
            <a:ext cx="654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21"/>
          <p:cNvSpPr/>
          <p:nvPr/>
        </p:nvSpPr>
        <p:spPr>
          <a:xfrm>
            <a:off x="279425" y="1399725"/>
            <a:ext cx="8186400" cy="3190500"/>
          </a:xfrm>
          <a:prstGeom prst="rect">
            <a:avLst/>
          </a:prstGeom>
          <a:no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22"/>
          <p:cNvSpPr txBox="1"/>
          <p:nvPr>
            <p:ph type="title"/>
          </p:nvPr>
        </p:nvSpPr>
        <p:spPr>
          <a:xfrm>
            <a:off x="117275" y="56775"/>
            <a:ext cx="8520600" cy="6132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a:solidFill>
                  <a:srgbClr val="FF0000"/>
                </a:solidFill>
                <a:latin typeface="Bree Serif"/>
                <a:ea typeface="Bree Serif"/>
                <a:cs typeface="Bree Serif"/>
                <a:sym typeface="Bree Serif"/>
              </a:rPr>
              <a:t>Rapidly </a:t>
            </a:r>
            <a:r>
              <a:rPr lang="en">
                <a:solidFill>
                  <a:srgbClr val="D05C5C"/>
                </a:solidFill>
                <a:latin typeface="Bree Serif"/>
                <a:ea typeface="Bree Serif"/>
                <a:cs typeface="Bree Serif"/>
                <a:sym typeface="Bree Serif"/>
              </a:rPr>
              <a:t>Acting: Other Vasomotor Reflexes</a:t>
            </a:r>
            <a:endParaRPr>
              <a:solidFill>
                <a:srgbClr val="D05C5C"/>
              </a:solidFill>
              <a:latin typeface="Bree Serif"/>
              <a:ea typeface="Bree Serif"/>
              <a:cs typeface="Bree Serif"/>
              <a:sym typeface="Bree Serif"/>
            </a:endParaRPr>
          </a:p>
        </p:txBody>
      </p:sp>
      <p:sp>
        <p:nvSpPr>
          <p:cNvPr id="452" name="Google Shape;452;p22"/>
          <p:cNvSpPr txBox="1"/>
          <p:nvPr/>
        </p:nvSpPr>
        <p:spPr>
          <a:xfrm>
            <a:off x="407550" y="848850"/>
            <a:ext cx="6599100" cy="78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Bree Serif"/>
                <a:ea typeface="Bree Serif"/>
                <a:cs typeface="Bree Serif"/>
                <a:sym typeface="Bree Serif"/>
              </a:rPr>
              <a:t>1) Atrial stretch receptor reflex:</a:t>
            </a:r>
            <a:endParaRPr b="1" i="0" sz="13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chemeClr val="dk1"/>
              </a:buClr>
              <a:buSzPts val="1100"/>
              <a:buFont typeface="Arial"/>
              <a:buNone/>
            </a:pPr>
            <a:r>
              <a:t/>
            </a:r>
            <a:endParaRPr b="1" i="0" sz="13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Bree Serif"/>
              <a:ea typeface="Bree Serif"/>
              <a:cs typeface="Bree Serif"/>
              <a:sym typeface="Bree Serif"/>
            </a:endParaRPr>
          </a:p>
        </p:txBody>
      </p:sp>
      <p:sp>
        <p:nvSpPr>
          <p:cNvPr id="453" name="Google Shape;453;p22"/>
          <p:cNvSpPr txBox="1"/>
          <p:nvPr/>
        </p:nvSpPr>
        <p:spPr>
          <a:xfrm>
            <a:off x="360900" y="1058100"/>
            <a:ext cx="8732100" cy="138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 sz="1300" u="none" cap="none" strike="noStrike">
                <a:solidFill>
                  <a:srgbClr val="000000"/>
                </a:solidFill>
                <a:latin typeface="Bree Serif"/>
                <a:ea typeface="Bree Serif"/>
                <a:cs typeface="Bree Serif"/>
                <a:sym typeface="Bree Serif"/>
              </a:rPr>
              <a:t>Receptors in large veins close to heart, walls of the atria (response of blood volume).</a:t>
            </a:r>
            <a:endParaRPr b="0" i="0" sz="13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chemeClr val="dk1"/>
              </a:buClr>
              <a:buSzPts val="1100"/>
              <a:buFont typeface="Arial"/>
              <a:buNone/>
            </a:pPr>
            <a:r>
              <a:rPr b="0" i="0" lang="en" sz="1300" u="none" cap="none" strike="noStrike">
                <a:solidFill>
                  <a:srgbClr val="000000"/>
                </a:solidFill>
                <a:latin typeface="Bree Serif"/>
                <a:ea typeface="Bree Serif"/>
                <a:cs typeface="Bree Serif"/>
                <a:sym typeface="Bree Serif"/>
              </a:rPr>
              <a:t>↑ Venous Return (increase blood volume) → ++ stretch atria &amp; activate atrial stretch receptors → sensory</a:t>
            </a:r>
            <a:endParaRPr b="0" i="0" sz="13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chemeClr val="dk1"/>
              </a:buClr>
              <a:buSzPts val="1100"/>
              <a:buFont typeface="Arial"/>
              <a:buNone/>
            </a:pPr>
            <a:r>
              <a:rPr b="0" i="0" lang="en" sz="1300" u="none" cap="none" strike="noStrike">
                <a:solidFill>
                  <a:srgbClr val="000000"/>
                </a:solidFill>
                <a:latin typeface="Bree Serif"/>
                <a:ea typeface="Bree Serif"/>
                <a:cs typeface="Bree Serif"/>
                <a:sym typeface="Bree Serif"/>
              </a:rPr>
              <a:t>afferent nerves to medulla → </a:t>
            </a:r>
            <a:r>
              <a:rPr b="1" i="0" lang="en" sz="1300" u="none" cap="none" strike="noStrike">
                <a:solidFill>
                  <a:srgbClr val="000000"/>
                </a:solidFill>
                <a:latin typeface="Bree Serif"/>
                <a:ea typeface="Bree Serif"/>
                <a:cs typeface="Bree Serif"/>
                <a:sym typeface="Bree Serif"/>
              </a:rPr>
              <a:t>inhibiting </a:t>
            </a:r>
            <a:r>
              <a:rPr b="1" i="0" lang="en" sz="1300" u="none" cap="none" strike="noStrike">
                <a:solidFill>
                  <a:srgbClr val="C27BA0"/>
                </a:solidFill>
                <a:latin typeface="Bree Serif"/>
                <a:ea typeface="Bree Serif"/>
                <a:cs typeface="Bree Serif"/>
                <a:sym typeface="Bree Serif"/>
              </a:rPr>
              <a:t>sympathetic</a:t>
            </a:r>
            <a:r>
              <a:rPr b="1" i="0" lang="en" sz="1300" u="none" cap="none" strike="noStrike">
                <a:solidFill>
                  <a:srgbClr val="000000"/>
                </a:solidFill>
                <a:latin typeface="Bree Serif"/>
                <a:ea typeface="Bree Serif"/>
                <a:cs typeface="Bree Serif"/>
                <a:sym typeface="Bree Serif"/>
              </a:rPr>
              <a:t> the cardiovascular center</a:t>
            </a:r>
            <a:r>
              <a:rPr b="0" i="0" lang="en" sz="1300" u="none" cap="none" strike="noStrike">
                <a:solidFill>
                  <a:srgbClr val="000000"/>
                </a:solidFill>
                <a:latin typeface="Bree Serif"/>
                <a:ea typeface="Bree Serif"/>
                <a:cs typeface="Bree Serif"/>
                <a:sym typeface="Bree Serif"/>
              </a:rPr>
              <a:t> → </a:t>
            </a:r>
            <a:r>
              <a:rPr b="0" i="0" lang="en" sz="1300" u="none" cap="none" strike="noStrike">
                <a:solidFill>
                  <a:srgbClr val="C27BA0"/>
                </a:solidFill>
                <a:latin typeface="Bree Serif"/>
                <a:ea typeface="Bree Serif"/>
                <a:cs typeface="Bree Serif"/>
                <a:sym typeface="Bree Serif"/>
              </a:rPr>
              <a:t>reflex vasodilation</a:t>
            </a:r>
            <a:endParaRPr b="0" i="0" sz="1300" u="none" cap="none" strike="noStrike">
              <a:solidFill>
                <a:srgbClr val="C27BA0"/>
              </a:solidFill>
              <a:latin typeface="Bree Serif"/>
              <a:ea typeface="Bree Serif"/>
              <a:cs typeface="Bree Serif"/>
              <a:sym typeface="Bree Serif"/>
            </a:endParaRPr>
          </a:p>
          <a:p>
            <a:pPr indent="0" lvl="0" marL="0" marR="0" rtl="0" algn="l">
              <a:lnSpc>
                <a:spcPct val="100000"/>
              </a:lnSpc>
              <a:spcBef>
                <a:spcPts val="0"/>
              </a:spcBef>
              <a:spcAft>
                <a:spcPts val="0"/>
              </a:spcAft>
              <a:buClr>
                <a:schemeClr val="dk1"/>
              </a:buClr>
              <a:buSzPts val="1100"/>
              <a:buFont typeface="Arial"/>
              <a:buNone/>
            </a:pPr>
            <a:r>
              <a:rPr b="0" i="0" lang="en" sz="1300" u="none" cap="none" strike="noStrike">
                <a:solidFill>
                  <a:srgbClr val="C27BA0"/>
                </a:solidFill>
                <a:latin typeface="Bree Serif"/>
                <a:ea typeface="Bree Serif"/>
                <a:cs typeface="Bree Serif"/>
                <a:sym typeface="Bree Serif"/>
              </a:rPr>
              <a:t>More inhibition of Renin &amp; anti diuretic hormone (ADH) secretion, leads to reflex increase urine excretion to </a:t>
            </a:r>
            <a:r>
              <a:rPr b="0" i="0" lang="en" sz="1300" u="none" cap="none" strike="noStrike">
                <a:solidFill>
                  <a:srgbClr val="000000"/>
                </a:solidFill>
                <a:latin typeface="Bree Serif"/>
                <a:ea typeface="Bree Serif"/>
                <a:cs typeface="Bree Serif"/>
                <a:sym typeface="Bree Serif"/>
              </a:rPr>
              <a:t> decrease in blood volume &amp; </a:t>
            </a:r>
            <a:r>
              <a:rPr b="0" i="0" lang="en" sz="1300" u="none" cap="none" strike="noStrike">
                <a:solidFill>
                  <a:srgbClr val="C27BA0"/>
                </a:solidFill>
                <a:latin typeface="Bree Serif"/>
                <a:ea typeface="Bree Serif"/>
                <a:cs typeface="Bree Serif"/>
                <a:sym typeface="Bree Serif"/>
              </a:rPr>
              <a:t>↓ABP</a:t>
            </a:r>
            <a:r>
              <a:rPr b="0" i="0" lang="en" sz="1300" u="none" cap="none" strike="noStrike">
                <a:solidFill>
                  <a:srgbClr val="000000"/>
                </a:solidFill>
                <a:latin typeface="Bree Serif"/>
                <a:ea typeface="Bree Serif"/>
                <a:cs typeface="Bree Serif"/>
                <a:sym typeface="Bree Serif"/>
              </a:rPr>
              <a:t> through:</a:t>
            </a:r>
            <a:endParaRPr b="0" i="0" sz="13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Bree Serif"/>
              <a:ea typeface="Bree Serif"/>
              <a:cs typeface="Bree Serif"/>
              <a:sym typeface="Bree Serif"/>
            </a:endParaRPr>
          </a:p>
        </p:txBody>
      </p:sp>
      <p:sp>
        <p:nvSpPr>
          <p:cNvPr id="454" name="Google Shape;454;p22"/>
          <p:cNvSpPr txBox="1"/>
          <p:nvPr/>
        </p:nvSpPr>
        <p:spPr>
          <a:xfrm>
            <a:off x="272300" y="2231525"/>
            <a:ext cx="51966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Bree Serif"/>
                <a:ea typeface="Bree Serif"/>
                <a:cs typeface="Bree Serif"/>
                <a:sym typeface="Bree Serif"/>
              </a:rPr>
              <a:t>(a) ↓sympathetic drive to kidney </a:t>
            </a:r>
            <a:r>
              <a:rPr b="1" i="0" lang="en" sz="1300" u="none" cap="none" strike="noStrike">
                <a:solidFill>
                  <a:srgbClr val="C27BA0"/>
                </a:solidFill>
                <a:latin typeface="Bree Serif"/>
                <a:ea typeface="Bree Serif"/>
                <a:cs typeface="Bree Serif"/>
                <a:sym typeface="Bree Serif"/>
              </a:rPr>
              <a:t>(reflex vasodilation)</a:t>
            </a:r>
            <a:r>
              <a:rPr b="1" i="0" lang="en" sz="1300" u="none" cap="none" strike="noStrike">
                <a:solidFill>
                  <a:srgbClr val="000000"/>
                </a:solidFill>
                <a:latin typeface="Bree Serif"/>
                <a:ea typeface="Bree Serif"/>
                <a:cs typeface="Bree Serif"/>
                <a:sym typeface="Bree Serif"/>
              </a:rPr>
              <a:t> :</a:t>
            </a:r>
            <a:endParaRPr b="1" i="0" sz="1300" u="none" cap="none" strike="noStrike">
              <a:solidFill>
                <a:srgbClr val="000000"/>
              </a:solidFill>
              <a:latin typeface="Bree Serif"/>
              <a:ea typeface="Bree Serif"/>
              <a:cs typeface="Bree Serif"/>
              <a:sym typeface="Bree Serif"/>
            </a:endParaRPr>
          </a:p>
        </p:txBody>
      </p:sp>
      <p:sp>
        <p:nvSpPr>
          <p:cNvPr id="455" name="Google Shape;455;p22"/>
          <p:cNvSpPr txBox="1"/>
          <p:nvPr/>
        </p:nvSpPr>
        <p:spPr>
          <a:xfrm>
            <a:off x="360900" y="2434075"/>
            <a:ext cx="8732100" cy="78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 sz="1300" u="none" cap="none" strike="noStrike">
                <a:solidFill>
                  <a:srgbClr val="000000"/>
                </a:solidFill>
                <a:latin typeface="Bree Serif"/>
                <a:ea typeface="Bree Serif"/>
                <a:cs typeface="Bree Serif"/>
                <a:sym typeface="Bree Serif"/>
              </a:rPr>
              <a:t>● → dilate afferent arterioles → ↑ glomerular capillary hydrostatic pressure →↑glomerular filtration rate (</a:t>
            </a:r>
            <a:r>
              <a:rPr b="0" i="0" lang="en" sz="1300" u="none" cap="none" strike="noStrike">
                <a:solidFill>
                  <a:schemeClr val="dk1"/>
                </a:solidFill>
                <a:latin typeface="Bree Serif"/>
                <a:ea typeface="Bree Serif"/>
                <a:cs typeface="Bree Serif"/>
                <a:sym typeface="Bree Serif"/>
              </a:rPr>
              <a:t>GFR)</a:t>
            </a:r>
            <a:r>
              <a:rPr b="0" i="0" lang="en" sz="1300" u="none" cap="none" strike="noStrike">
                <a:solidFill>
                  <a:srgbClr val="000000"/>
                </a:solidFill>
                <a:latin typeface="Bree Serif"/>
                <a:ea typeface="Bree Serif"/>
                <a:cs typeface="Bree Serif"/>
                <a:sym typeface="Bree Serif"/>
              </a:rPr>
              <a:t>→</a:t>
            </a:r>
            <a:endParaRPr b="0" i="0" sz="13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chemeClr val="dk1"/>
              </a:buClr>
              <a:buSzPts val="1100"/>
              <a:buFont typeface="Arial"/>
              <a:buNone/>
            </a:pPr>
            <a:r>
              <a:rPr b="0" i="0" lang="en" sz="1300" u="none" cap="none" strike="noStrike">
                <a:solidFill>
                  <a:srgbClr val="000000"/>
                </a:solidFill>
                <a:latin typeface="Bree Serif"/>
                <a:ea typeface="Bree Serif"/>
                <a:cs typeface="Bree Serif"/>
                <a:sym typeface="Bree Serif"/>
              </a:rPr>
              <a:t>↓ blood volume (towards normal).</a:t>
            </a:r>
            <a:endParaRPr b="0" i="0" sz="13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Bree Serif"/>
              <a:ea typeface="Bree Serif"/>
              <a:cs typeface="Bree Serif"/>
              <a:sym typeface="Bree Serif"/>
            </a:endParaRPr>
          </a:p>
        </p:txBody>
      </p:sp>
      <p:sp>
        <p:nvSpPr>
          <p:cNvPr id="456" name="Google Shape;456;p22"/>
          <p:cNvSpPr txBox="1"/>
          <p:nvPr/>
        </p:nvSpPr>
        <p:spPr>
          <a:xfrm>
            <a:off x="239100" y="3065575"/>
            <a:ext cx="8975700" cy="9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 sz="1300" u="none" cap="none" strike="noStrike">
                <a:solidFill>
                  <a:srgbClr val="000000"/>
                </a:solidFill>
                <a:latin typeface="Bree Serif"/>
                <a:ea typeface="Bree Serif"/>
                <a:cs typeface="Bree Serif"/>
                <a:sym typeface="Bree Serif"/>
              </a:rPr>
              <a:t>● ↓ renin secretion (Renin is an enzyme which activates angiotensinogen in blood). </a:t>
            </a:r>
            <a:r>
              <a:rPr b="0" i="0" lang="en" sz="1300" u="none" cap="none" strike="noStrike">
                <a:solidFill>
                  <a:srgbClr val="6FA8DC"/>
                </a:solidFill>
                <a:latin typeface="Bree Serif"/>
                <a:ea typeface="Bree Serif"/>
                <a:cs typeface="Bree Serif"/>
                <a:sym typeface="Bree Serif"/>
              </a:rPr>
              <a:t>Inhibition of renin</a:t>
            </a:r>
            <a:endParaRPr b="0" i="0" sz="1300" u="none" cap="none" strike="noStrike">
              <a:solidFill>
                <a:srgbClr val="6FA8DC"/>
              </a:solidFill>
              <a:latin typeface="Bree Serif"/>
              <a:ea typeface="Bree Serif"/>
              <a:cs typeface="Bree Serif"/>
              <a:sym typeface="Bree Serif"/>
            </a:endParaRPr>
          </a:p>
          <a:p>
            <a:pPr indent="0" lvl="0" marL="0" marR="0" rtl="0" algn="l">
              <a:lnSpc>
                <a:spcPct val="100000"/>
              </a:lnSpc>
              <a:spcBef>
                <a:spcPts val="0"/>
              </a:spcBef>
              <a:spcAft>
                <a:spcPts val="0"/>
              </a:spcAft>
              <a:buClr>
                <a:schemeClr val="dk1"/>
              </a:buClr>
              <a:buSzPts val="1100"/>
              <a:buFont typeface="Arial"/>
              <a:buNone/>
            </a:pPr>
            <a:r>
              <a:rPr b="0" i="0" lang="en" sz="1300" u="none" cap="none" strike="noStrike">
                <a:solidFill>
                  <a:srgbClr val="6FA8DC"/>
                </a:solidFill>
                <a:latin typeface="Bree Serif"/>
                <a:ea typeface="Bree Serif"/>
                <a:cs typeface="Bree Serif"/>
                <a:sym typeface="Bree Serif"/>
              </a:rPr>
              <a:t>secretion</a:t>
            </a:r>
            <a:r>
              <a:rPr b="0" i="0" lang="en" sz="1300" u="none" cap="none" strike="noStrike">
                <a:solidFill>
                  <a:srgbClr val="000000"/>
                </a:solidFill>
                <a:latin typeface="Bree Serif"/>
                <a:ea typeface="Bree Serif"/>
                <a:cs typeface="Bree Serif"/>
                <a:sym typeface="Bree Serif"/>
              </a:rPr>
              <a:t> → inhibit RAAS → inhibit aldosterone production →↓Na &amp; water retention </a:t>
            </a:r>
            <a:r>
              <a:rPr b="0" i="0" lang="en" sz="1300" u="none" cap="none" strike="noStrike">
                <a:solidFill>
                  <a:schemeClr val="dk1"/>
                </a:solidFill>
                <a:latin typeface="Bree Serif"/>
                <a:ea typeface="Bree Serif"/>
                <a:cs typeface="Bree Serif"/>
                <a:sym typeface="Bree Serif"/>
              </a:rPr>
              <a:t>→↓</a:t>
            </a:r>
            <a:r>
              <a:rPr b="0" i="0" lang="en" sz="1300" u="none" cap="none" strike="noStrike">
                <a:solidFill>
                  <a:srgbClr val="000000"/>
                </a:solidFill>
                <a:latin typeface="Bree Serif"/>
                <a:ea typeface="Bree Serif"/>
                <a:cs typeface="Bree Serif"/>
                <a:sym typeface="Bree Serif"/>
              </a:rPr>
              <a:t> Blood volume (towards normal)</a:t>
            </a:r>
            <a:endParaRPr b="0" i="0" sz="13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Bree Serif"/>
              <a:ea typeface="Bree Serif"/>
              <a:cs typeface="Bree Serif"/>
              <a:sym typeface="Bree Serif"/>
            </a:endParaRPr>
          </a:p>
        </p:txBody>
      </p:sp>
      <p:sp>
        <p:nvSpPr>
          <p:cNvPr id="457" name="Google Shape;457;p22"/>
          <p:cNvSpPr txBox="1"/>
          <p:nvPr/>
        </p:nvSpPr>
        <p:spPr>
          <a:xfrm>
            <a:off x="298050" y="3726975"/>
            <a:ext cx="6818100" cy="38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Bree Serif"/>
                <a:ea typeface="Bree Serif"/>
                <a:cs typeface="Bree Serif"/>
                <a:sym typeface="Bree Serif"/>
              </a:rPr>
              <a:t>(b) ↓ ADH secretion :</a:t>
            </a:r>
            <a:endParaRPr b="1" i="0" sz="1300" u="none" cap="none" strike="noStrike">
              <a:solidFill>
                <a:srgbClr val="000000"/>
              </a:solidFill>
              <a:latin typeface="Bree Serif"/>
              <a:ea typeface="Bree Serif"/>
              <a:cs typeface="Bree Serif"/>
              <a:sym typeface="Bree Serif"/>
            </a:endParaRPr>
          </a:p>
        </p:txBody>
      </p:sp>
      <p:sp>
        <p:nvSpPr>
          <p:cNvPr id="458" name="Google Shape;458;p22"/>
          <p:cNvSpPr txBox="1"/>
          <p:nvPr/>
        </p:nvSpPr>
        <p:spPr>
          <a:xfrm>
            <a:off x="407550" y="3953075"/>
            <a:ext cx="5196600" cy="38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Bree Serif"/>
                <a:ea typeface="Bree Serif"/>
                <a:cs typeface="Bree Serif"/>
                <a:sym typeface="Bree Serif"/>
              </a:rPr>
              <a:t>● ↓ blood volume (towards normal).</a:t>
            </a:r>
            <a:endParaRPr b="0" i="0" sz="1300" u="none" cap="none" strike="noStrike">
              <a:solidFill>
                <a:srgbClr val="000000"/>
              </a:solidFill>
              <a:latin typeface="Bree Serif"/>
              <a:ea typeface="Bree Serif"/>
              <a:cs typeface="Bree Serif"/>
              <a:sym typeface="Bree Serif"/>
            </a:endParaRPr>
          </a:p>
        </p:txBody>
      </p:sp>
      <p:sp>
        <p:nvSpPr>
          <p:cNvPr id="459" name="Google Shape;459;p22"/>
          <p:cNvSpPr txBox="1"/>
          <p:nvPr/>
        </p:nvSpPr>
        <p:spPr>
          <a:xfrm>
            <a:off x="272300" y="4302075"/>
            <a:ext cx="3654900" cy="38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Bree Serif"/>
                <a:ea typeface="Bree Serif"/>
                <a:cs typeface="Bree Serif"/>
                <a:sym typeface="Bree Serif"/>
              </a:rPr>
              <a:t>(c) ↑ Atrial Natriuretic Peptide (ANP) : </a:t>
            </a:r>
            <a:endParaRPr b="1" i="0" sz="1300" u="none" cap="none" strike="noStrike">
              <a:solidFill>
                <a:srgbClr val="000000"/>
              </a:solidFill>
              <a:latin typeface="Bree Serif"/>
              <a:ea typeface="Bree Serif"/>
              <a:cs typeface="Bree Serif"/>
              <a:sym typeface="Bree Serif"/>
            </a:endParaRPr>
          </a:p>
        </p:txBody>
      </p:sp>
      <p:sp>
        <p:nvSpPr>
          <p:cNvPr id="460" name="Google Shape;460;p22"/>
          <p:cNvSpPr txBox="1"/>
          <p:nvPr/>
        </p:nvSpPr>
        <p:spPr>
          <a:xfrm>
            <a:off x="360900" y="4619675"/>
            <a:ext cx="5471400" cy="38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Bree Serif"/>
                <a:ea typeface="Bree Serif"/>
                <a:cs typeface="Bree Serif"/>
                <a:sym typeface="Bree Serif"/>
              </a:rPr>
              <a:t>● causes loss of blood volume.</a:t>
            </a:r>
            <a:endParaRPr b="0" i="0" sz="1300" u="none" cap="none" strike="noStrike">
              <a:solidFill>
                <a:srgbClr val="000000"/>
              </a:solidFill>
              <a:latin typeface="Bree Serif"/>
              <a:ea typeface="Bree Serif"/>
              <a:cs typeface="Bree Serif"/>
              <a:sym typeface="Bree Serif"/>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cxnSp>
        <p:nvCxnSpPr>
          <p:cNvPr id="465" name="Google Shape;465;g11f41502aea_0_263"/>
          <p:cNvCxnSpPr>
            <a:stCxn id="466" idx="2"/>
            <a:endCxn id="467" idx="1"/>
          </p:cNvCxnSpPr>
          <p:nvPr/>
        </p:nvCxnSpPr>
        <p:spPr>
          <a:xfrm>
            <a:off x="1168775" y="2894271"/>
            <a:ext cx="774900" cy="11151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468" name="Google Shape;468;g11f41502aea_0_263"/>
          <p:cNvCxnSpPr>
            <a:stCxn id="466" idx="2"/>
            <a:endCxn id="469" idx="1"/>
          </p:cNvCxnSpPr>
          <p:nvPr/>
        </p:nvCxnSpPr>
        <p:spPr>
          <a:xfrm flipH="1" rot="10800000">
            <a:off x="1168775" y="1812471"/>
            <a:ext cx="774900" cy="1081800"/>
          </a:xfrm>
          <a:prstGeom prst="bentConnector3">
            <a:avLst>
              <a:gd fmla="val 50000" name="adj1"/>
            </a:avLst>
          </a:prstGeom>
          <a:noFill/>
          <a:ln cap="flat" cmpd="sng" w="9525">
            <a:solidFill>
              <a:srgbClr val="C2C2C2"/>
            </a:solidFill>
            <a:prstDash val="solid"/>
            <a:round/>
            <a:headEnd len="sm" w="sm" type="none"/>
            <a:tailEnd len="sm" w="sm" type="none"/>
          </a:ln>
        </p:spPr>
      </p:cxnSp>
      <p:sp>
        <p:nvSpPr>
          <p:cNvPr id="466" name="Google Shape;466;g11f41502aea_0_263"/>
          <p:cNvSpPr/>
          <p:nvPr/>
        </p:nvSpPr>
        <p:spPr>
          <a:xfrm rot="-5400000">
            <a:off x="-1121875" y="2560221"/>
            <a:ext cx="3913200" cy="668100"/>
          </a:xfrm>
          <a:prstGeom prst="roundRect">
            <a:avLst>
              <a:gd fmla="val 16667" name="adj"/>
            </a:avLst>
          </a:prstGeom>
          <a:solidFill>
            <a:srgbClr val="D05C5C"/>
          </a:solidFill>
          <a:ln cap="flat" cmpd="sng" w="9525">
            <a:solidFill>
              <a:srgbClr val="840D3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2100">
              <a:solidFill>
                <a:srgbClr val="FFFFFF"/>
              </a:solidFill>
            </a:endParaRPr>
          </a:p>
        </p:txBody>
      </p:sp>
      <p:sp>
        <p:nvSpPr>
          <p:cNvPr id="469" name="Google Shape;469;g11f41502aea_0_263"/>
          <p:cNvSpPr/>
          <p:nvPr/>
        </p:nvSpPr>
        <p:spPr>
          <a:xfrm>
            <a:off x="1943772" y="1495393"/>
            <a:ext cx="2569200" cy="634200"/>
          </a:xfrm>
          <a:prstGeom prst="roundRect">
            <a:avLst>
              <a:gd fmla="val 16667" name="adj"/>
            </a:avLst>
          </a:prstGeom>
          <a:solidFill>
            <a:srgbClr val="D05C5C"/>
          </a:solidFill>
          <a:ln cap="flat" cmpd="sng" w="9525">
            <a:solidFill>
              <a:srgbClr val="B6124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Bree Serif"/>
                <a:ea typeface="Bree Serif"/>
                <a:cs typeface="Bree Serif"/>
                <a:sym typeface="Bree Serif"/>
              </a:rPr>
              <a:t>2) Thermoreceptors:</a:t>
            </a:r>
            <a:endParaRPr>
              <a:solidFill>
                <a:srgbClr val="FFFFFF"/>
              </a:solidFill>
              <a:latin typeface="Bree Serif"/>
              <a:ea typeface="Bree Serif"/>
              <a:cs typeface="Bree Serif"/>
              <a:sym typeface="Bree Serif"/>
            </a:endParaRPr>
          </a:p>
          <a:p>
            <a:pPr indent="0" lvl="0" marL="0" rtl="0" algn="ctr">
              <a:spcBef>
                <a:spcPts val="0"/>
              </a:spcBef>
              <a:spcAft>
                <a:spcPts val="0"/>
              </a:spcAft>
              <a:buClr>
                <a:schemeClr val="dk1"/>
              </a:buClr>
              <a:buSzPts val="1400"/>
              <a:buFont typeface="Arial"/>
              <a:buNone/>
            </a:pPr>
            <a:r>
              <a:rPr b="1" lang="en">
                <a:solidFill>
                  <a:srgbClr val="FFFFFF"/>
                </a:solidFill>
                <a:latin typeface="Bree Serif"/>
                <a:ea typeface="Bree Serif"/>
                <a:cs typeface="Bree Serif"/>
                <a:sym typeface="Bree Serif"/>
              </a:rPr>
              <a:t> </a:t>
            </a:r>
            <a:r>
              <a:rPr lang="en">
                <a:solidFill>
                  <a:srgbClr val="FFFFFF"/>
                </a:solidFill>
                <a:latin typeface="Bree Serif"/>
                <a:ea typeface="Bree Serif"/>
                <a:cs typeface="Bree Serif"/>
                <a:sym typeface="Bree Serif"/>
              </a:rPr>
              <a:t>(in skin/hypothalamus)</a:t>
            </a:r>
            <a:endParaRPr>
              <a:solidFill>
                <a:srgbClr val="FFFFFF"/>
              </a:solidFill>
              <a:latin typeface="Bree Serif"/>
              <a:ea typeface="Bree Serif"/>
              <a:cs typeface="Bree Serif"/>
              <a:sym typeface="Bree Serif"/>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p:txBody>
      </p:sp>
      <p:sp>
        <p:nvSpPr>
          <p:cNvPr id="467" name="Google Shape;467;g11f41502aea_0_263"/>
          <p:cNvSpPr/>
          <p:nvPr/>
        </p:nvSpPr>
        <p:spPr>
          <a:xfrm>
            <a:off x="1943772" y="3692313"/>
            <a:ext cx="2569200" cy="634200"/>
          </a:xfrm>
          <a:prstGeom prst="roundRect">
            <a:avLst>
              <a:gd fmla="val 16667" name="adj"/>
            </a:avLst>
          </a:prstGeom>
          <a:solidFill>
            <a:srgbClr val="D05C5C"/>
          </a:solidFill>
          <a:ln cap="flat" cmpd="sng" w="9525">
            <a:solidFill>
              <a:srgbClr val="B6124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Bree Serif"/>
                <a:ea typeface="Bree Serif"/>
                <a:cs typeface="Bree Serif"/>
                <a:sym typeface="Bree Serif"/>
              </a:rPr>
              <a:t>3) Pulmonary receptors:</a:t>
            </a:r>
            <a:endParaRPr sz="1200">
              <a:solidFill>
                <a:srgbClr val="FFFFFF"/>
              </a:solidFill>
              <a:latin typeface="Roboto"/>
              <a:ea typeface="Roboto"/>
              <a:cs typeface="Roboto"/>
              <a:sym typeface="Roboto"/>
            </a:endParaRPr>
          </a:p>
        </p:txBody>
      </p:sp>
      <p:sp>
        <p:nvSpPr>
          <p:cNvPr id="470" name="Google Shape;470;g11f41502aea_0_263"/>
          <p:cNvSpPr/>
          <p:nvPr/>
        </p:nvSpPr>
        <p:spPr>
          <a:xfrm>
            <a:off x="5191225" y="936400"/>
            <a:ext cx="3231600" cy="634200"/>
          </a:xfrm>
          <a:prstGeom prst="roundRect">
            <a:avLst>
              <a:gd fmla="val 16667" name="adj"/>
            </a:avLst>
          </a:prstGeom>
          <a:solidFill>
            <a:srgbClr val="D05C5C"/>
          </a:solidFill>
          <a:ln cap="flat" cmpd="sng" w="9525">
            <a:solidFill>
              <a:srgbClr val="E116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t/>
            </a:r>
            <a:endParaRPr sz="1100">
              <a:solidFill>
                <a:srgbClr val="FFFFFF"/>
              </a:solidFill>
              <a:latin typeface="Roboto"/>
              <a:ea typeface="Roboto"/>
              <a:cs typeface="Roboto"/>
              <a:sym typeface="Roboto"/>
            </a:endParaRPr>
          </a:p>
        </p:txBody>
      </p:sp>
      <p:sp>
        <p:nvSpPr>
          <p:cNvPr id="471" name="Google Shape;471;g11f41502aea_0_263"/>
          <p:cNvSpPr/>
          <p:nvPr/>
        </p:nvSpPr>
        <p:spPr>
          <a:xfrm>
            <a:off x="5191227" y="2030625"/>
            <a:ext cx="3277800" cy="634200"/>
          </a:xfrm>
          <a:prstGeom prst="roundRect">
            <a:avLst>
              <a:gd fmla="val 16667" name="adj"/>
            </a:avLst>
          </a:prstGeom>
          <a:solidFill>
            <a:srgbClr val="D05C5C"/>
          </a:solidFill>
          <a:ln cap="flat" cmpd="sng" w="9525">
            <a:solidFill>
              <a:srgbClr val="E116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00">
              <a:solidFill>
                <a:srgbClr val="D9D9D9"/>
              </a:solidFill>
              <a:latin typeface="Bree Serif"/>
              <a:ea typeface="Bree Serif"/>
              <a:cs typeface="Bree Serif"/>
              <a:sym typeface="Bree Serif"/>
            </a:endParaRPr>
          </a:p>
          <a:p>
            <a:pPr indent="0" lvl="0" marL="0" rtl="0" algn="l">
              <a:spcBef>
                <a:spcPts val="0"/>
              </a:spcBef>
              <a:spcAft>
                <a:spcPts val="0"/>
              </a:spcAft>
              <a:buClr>
                <a:schemeClr val="dk1"/>
              </a:buClr>
              <a:buSzPts val="1400"/>
              <a:buFont typeface="Arial"/>
              <a:buNone/>
            </a:pPr>
            <a:r>
              <a:t/>
            </a:r>
            <a:endParaRPr>
              <a:solidFill>
                <a:srgbClr val="999999"/>
              </a:solidFill>
              <a:latin typeface="Bree Serif"/>
              <a:ea typeface="Bree Serif"/>
              <a:cs typeface="Bree Serif"/>
              <a:sym typeface="Bree Serif"/>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p:txBody>
      </p:sp>
      <p:sp>
        <p:nvSpPr>
          <p:cNvPr id="472" name="Google Shape;472;g11f41502aea_0_263"/>
          <p:cNvSpPr/>
          <p:nvPr/>
        </p:nvSpPr>
        <p:spPr>
          <a:xfrm>
            <a:off x="5398351" y="3692325"/>
            <a:ext cx="3070500" cy="634200"/>
          </a:xfrm>
          <a:prstGeom prst="roundRect">
            <a:avLst>
              <a:gd fmla="val 16667" name="adj"/>
            </a:avLst>
          </a:prstGeom>
          <a:solidFill>
            <a:srgbClr val="D05C5C"/>
          </a:solidFill>
          <a:ln cap="flat" cmpd="sng" w="9525">
            <a:solidFill>
              <a:srgbClr val="E1165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500"/>
              <a:buFont typeface="Arial"/>
              <a:buNone/>
            </a:pPr>
            <a:r>
              <a:t/>
            </a:r>
            <a:endParaRPr sz="1500">
              <a:solidFill>
                <a:srgbClr val="C27BA0"/>
              </a:solidFill>
              <a:latin typeface="Bree Serif"/>
              <a:ea typeface="Bree Serif"/>
              <a:cs typeface="Bree Serif"/>
              <a:sym typeface="Bree Serif"/>
            </a:endParaRPr>
          </a:p>
          <a:p>
            <a:pPr indent="0" lvl="0" marL="0" rtl="0" algn="ctr">
              <a:spcBef>
                <a:spcPts val="0"/>
              </a:spcBef>
              <a:spcAft>
                <a:spcPts val="0"/>
              </a:spcAft>
              <a:buNone/>
            </a:pPr>
            <a:r>
              <a:t/>
            </a:r>
            <a:endParaRPr sz="1100">
              <a:solidFill>
                <a:srgbClr val="FFFFFF"/>
              </a:solidFill>
              <a:latin typeface="Roboto"/>
              <a:ea typeface="Roboto"/>
              <a:cs typeface="Roboto"/>
              <a:sym typeface="Roboto"/>
            </a:endParaRPr>
          </a:p>
        </p:txBody>
      </p:sp>
      <p:cxnSp>
        <p:nvCxnSpPr>
          <p:cNvPr id="473" name="Google Shape;473;g11f41502aea_0_263"/>
          <p:cNvCxnSpPr>
            <a:stCxn id="469" idx="3"/>
            <a:endCxn id="470" idx="1"/>
          </p:cNvCxnSpPr>
          <p:nvPr/>
        </p:nvCxnSpPr>
        <p:spPr>
          <a:xfrm flipH="1" rot="10800000">
            <a:off x="4512972" y="1253593"/>
            <a:ext cx="678300" cy="558900"/>
          </a:xfrm>
          <a:prstGeom prst="bentConnector3">
            <a:avLst>
              <a:gd fmla="val 49997" name="adj1"/>
            </a:avLst>
          </a:prstGeom>
          <a:noFill/>
          <a:ln cap="flat" cmpd="sng" w="9525">
            <a:solidFill>
              <a:srgbClr val="C2C2C2"/>
            </a:solidFill>
            <a:prstDash val="solid"/>
            <a:round/>
            <a:headEnd len="sm" w="sm" type="none"/>
            <a:tailEnd len="sm" w="sm" type="none"/>
          </a:ln>
        </p:spPr>
      </p:cxnSp>
      <p:cxnSp>
        <p:nvCxnSpPr>
          <p:cNvPr id="474" name="Google Shape;474;g11f41502aea_0_263"/>
          <p:cNvCxnSpPr>
            <a:stCxn id="469" idx="3"/>
            <a:endCxn id="471" idx="1"/>
          </p:cNvCxnSpPr>
          <p:nvPr/>
        </p:nvCxnSpPr>
        <p:spPr>
          <a:xfrm>
            <a:off x="4512972" y="1812493"/>
            <a:ext cx="678300" cy="535200"/>
          </a:xfrm>
          <a:prstGeom prst="bentConnector3">
            <a:avLst>
              <a:gd fmla="val 49997" name="adj1"/>
            </a:avLst>
          </a:prstGeom>
          <a:noFill/>
          <a:ln cap="flat" cmpd="sng" w="9525">
            <a:solidFill>
              <a:srgbClr val="C2C2C2"/>
            </a:solidFill>
            <a:prstDash val="solid"/>
            <a:round/>
            <a:headEnd len="sm" w="sm" type="none"/>
            <a:tailEnd len="sm" w="sm" type="none"/>
          </a:ln>
        </p:spPr>
      </p:cxnSp>
      <p:cxnSp>
        <p:nvCxnSpPr>
          <p:cNvPr id="475" name="Google Shape;475;g11f41502aea_0_263"/>
          <p:cNvCxnSpPr>
            <a:stCxn id="472" idx="1"/>
            <a:endCxn id="467" idx="3"/>
          </p:cNvCxnSpPr>
          <p:nvPr/>
        </p:nvCxnSpPr>
        <p:spPr>
          <a:xfrm flipH="1">
            <a:off x="4513051" y="4009425"/>
            <a:ext cx="885300" cy="600"/>
          </a:xfrm>
          <a:prstGeom prst="bentConnector3">
            <a:avLst>
              <a:gd fmla="val 50004" name="adj1"/>
            </a:avLst>
          </a:prstGeom>
          <a:noFill/>
          <a:ln cap="flat" cmpd="sng" w="9525">
            <a:solidFill>
              <a:srgbClr val="C2C2C2"/>
            </a:solidFill>
            <a:prstDash val="solid"/>
            <a:round/>
            <a:headEnd len="sm" w="sm" type="none"/>
            <a:tailEnd len="sm" w="sm" type="none"/>
          </a:ln>
        </p:spPr>
      </p:cxnSp>
      <p:sp>
        <p:nvSpPr>
          <p:cNvPr id="476" name="Google Shape;476;g11f41502aea_0_263"/>
          <p:cNvSpPr txBox="1"/>
          <p:nvPr/>
        </p:nvSpPr>
        <p:spPr>
          <a:xfrm rot="-5400000">
            <a:off x="-295425" y="2284725"/>
            <a:ext cx="28194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2100">
                <a:solidFill>
                  <a:srgbClr val="FFFFFF"/>
                </a:solidFill>
                <a:latin typeface="Bree Serif"/>
                <a:ea typeface="Bree Serif"/>
                <a:cs typeface="Bree Serif"/>
                <a:sym typeface="Bree Serif"/>
              </a:rPr>
              <a:t>Vasomotor Reflexes</a:t>
            </a:r>
            <a:endParaRPr sz="2100">
              <a:solidFill>
                <a:srgbClr val="FFFFFF"/>
              </a:solidFill>
              <a:latin typeface="Bree Serif"/>
              <a:ea typeface="Bree Serif"/>
              <a:cs typeface="Bree Serif"/>
              <a:sym typeface="Bree Serif"/>
            </a:endParaRPr>
          </a:p>
          <a:p>
            <a:pPr indent="0" lvl="0" marL="0" rtl="0" algn="ctr">
              <a:spcBef>
                <a:spcPts val="0"/>
              </a:spcBef>
              <a:spcAft>
                <a:spcPts val="0"/>
              </a:spcAft>
              <a:buClr>
                <a:schemeClr val="dk1"/>
              </a:buClr>
              <a:buSzPts val="1100"/>
              <a:buFont typeface="Arial"/>
              <a:buNone/>
            </a:pPr>
            <a:r>
              <a:t/>
            </a:r>
            <a:endParaRPr sz="2100">
              <a:solidFill>
                <a:srgbClr val="FFFFFF"/>
              </a:solidFill>
            </a:endParaRPr>
          </a:p>
          <a:p>
            <a:pPr indent="0" lvl="0" marL="0" rtl="0" algn="l">
              <a:spcBef>
                <a:spcPts val="0"/>
              </a:spcBef>
              <a:spcAft>
                <a:spcPts val="0"/>
              </a:spcAft>
              <a:buNone/>
            </a:pPr>
            <a:r>
              <a:t/>
            </a:r>
            <a:endParaRPr/>
          </a:p>
        </p:txBody>
      </p:sp>
      <p:sp>
        <p:nvSpPr>
          <p:cNvPr id="477" name="Google Shape;477;g11f41502aea_0_263"/>
          <p:cNvSpPr txBox="1"/>
          <p:nvPr/>
        </p:nvSpPr>
        <p:spPr>
          <a:xfrm>
            <a:off x="644375" y="92050"/>
            <a:ext cx="68121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2400">
                <a:solidFill>
                  <a:srgbClr val="FF0000"/>
                </a:solidFill>
                <a:latin typeface="Bree Serif"/>
                <a:ea typeface="Bree Serif"/>
                <a:cs typeface="Bree Serif"/>
                <a:sym typeface="Bree Serif"/>
              </a:rPr>
              <a:t>Rapidly </a:t>
            </a:r>
            <a:r>
              <a:rPr lang="en" sz="2400">
                <a:solidFill>
                  <a:srgbClr val="D05C5C"/>
                </a:solidFill>
                <a:latin typeface="Bree Serif"/>
                <a:ea typeface="Bree Serif"/>
                <a:cs typeface="Bree Serif"/>
                <a:sym typeface="Bree Serif"/>
              </a:rPr>
              <a:t>Acting: Other Vasomotor Reflexes</a:t>
            </a:r>
            <a:endParaRPr sz="2400">
              <a:solidFill>
                <a:srgbClr val="D05C5C"/>
              </a:solidFill>
              <a:latin typeface="Bree Serif"/>
              <a:ea typeface="Bree Serif"/>
              <a:cs typeface="Bree Serif"/>
              <a:sym typeface="Bree Serif"/>
            </a:endParaRPr>
          </a:p>
          <a:p>
            <a:pPr indent="0" lvl="0" marL="0" rtl="0" algn="l">
              <a:spcBef>
                <a:spcPts val="0"/>
              </a:spcBef>
              <a:spcAft>
                <a:spcPts val="0"/>
              </a:spcAft>
              <a:buNone/>
            </a:pPr>
            <a:r>
              <a:t/>
            </a:r>
            <a:endParaRPr/>
          </a:p>
        </p:txBody>
      </p:sp>
      <p:sp>
        <p:nvSpPr>
          <p:cNvPr id="478" name="Google Shape;478;g11f41502aea_0_263"/>
          <p:cNvSpPr txBox="1"/>
          <p:nvPr/>
        </p:nvSpPr>
        <p:spPr>
          <a:xfrm>
            <a:off x="5304600" y="937675"/>
            <a:ext cx="3164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Bree Serif"/>
                <a:ea typeface="Bree Serif"/>
                <a:cs typeface="Bree Serif"/>
                <a:sym typeface="Bree Serif"/>
              </a:rPr>
              <a:t> Exposure to heat → vasodilatation</a:t>
            </a:r>
            <a:endParaRPr>
              <a:solidFill>
                <a:srgbClr val="FFFFFF"/>
              </a:solidFill>
              <a:latin typeface="Bree Serif"/>
              <a:ea typeface="Bree Serif"/>
              <a:cs typeface="Bree Serif"/>
              <a:sym typeface="Bree Serif"/>
            </a:endParaRPr>
          </a:p>
          <a:p>
            <a:pPr indent="0" lvl="0" marL="0" rtl="0" algn="l">
              <a:spcBef>
                <a:spcPts val="0"/>
              </a:spcBef>
              <a:spcAft>
                <a:spcPts val="0"/>
              </a:spcAft>
              <a:buClr>
                <a:schemeClr val="dk1"/>
              </a:buClr>
              <a:buSzPts val="1400"/>
              <a:buFont typeface="Arial"/>
              <a:buNone/>
            </a:pPr>
            <a:r>
              <a:rPr lang="en" sz="1000">
                <a:solidFill>
                  <a:srgbClr val="D9D9D9"/>
                </a:solidFill>
                <a:latin typeface="Bree Serif"/>
                <a:ea typeface="Bree Serif"/>
                <a:cs typeface="Bree Serif"/>
                <a:sym typeface="Bree Serif"/>
              </a:rPr>
              <a:t>(team 438: Allows fluid to exit and absorb the heat).</a:t>
            </a:r>
            <a:endParaRPr sz="1000">
              <a:solidFill>
                <a:srgbClr val="D9D9D9"/>
              </a:solidFill>
              <a:latin typeface="Bree Serif"/>
              <a:ea typeface="Bree Serif"/>
              <a:cs typeface="Bree Serif"/>
              <a:sym typeface="Bree Serif"/>
            </a:endParaRPr>
          </a:p>
        </p:txBody>
      </p:sp>
      <p:sp>
        <p:nvSpPr>
          <p:cNvPr id="479" name="Google Shape;479;g11f41502aea_0_263"/>
          <p:cNvSpPr txBox="1"/>
          <p:nvPr/>
        </p:nvSpPr>
        <p:spPr>
          <a:xfrm>
            <a:off x="5130900" y="1993563"/>
            <a:ext cx="4165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Bree Serif"/>
                <a:ea typeface="Bree Serif"/>
                <a:cs typeface="Bree Serif"/>
                <a:sym typeface="Bree Serif"/>
              </a:rPr>
              <a:t>    </a:t>
            </a:r>
            <a:r>
              <a:rPr lang="en">
                <a:solidFill>
                  <a:srgbClr val="FFFFFF"/>
                </a:solidFill>
                <a:latin typeface="Bree Serif"/>
                <a:ea typeface="Bree Serif"/>
                <a:cs typeface="Bree Serif"/>
                <a:sym typeface="Bree Serif"/>
              </a:rPr>
              <a:t>Exposure to cold → vasoconstriction</a:t>
            </a:r>
            <a:endParaRPr>
              <a:solidFill>
                <a:srgbClr val="FFFFFF"/>
              </a:solidFill>
              <a:latin typeface="Bree Serif"/>
              <a:ea typeface="Bree Serif"/>
              <a:cs typeface="Bree Serif"/>
              <a:sym typeface="Bree Serif"/>
            </a:endParaRPr>
          </a:p>
          <a:p>
            <a:pPr indent="0" lvl="0" marL="0" rtl="0" algn="l">
              <a:spcBef>
                <a:spcPts val="0"/>
              </a:spcBef>
              <a:spcAft>
                <a:spcPts val="0"/>
              </a:spcAft>
              <a:buClr>
                <a:schemeClr val="dk1"/>
              </a:buClr>
              <a:buSzPts val="1100"/>
              <a:buFont typeface="Arial"/>
              <a:buNone/>
            </a:pPr>
            <a:r>
              <a:rPr lang="en">
                <a:solidFill>
                  <a:srgbClr val="C27BA0"/>
                </a:solidFill>
                <a:latin typeface="Bree Serif"/>
                <a:ea typeface="Bree Serif"/>
                <a:cs typeface="Bree Serif"/>
                <a:sym typeface="Bree Serif"/>
              </a:rPr>
              <a:t> </a:t>
            </a:r>
            <a:r>
              <a:rPr lang="en" sz="1000">
                <a:solidFill>
                  <a:srgbClr val="D9D9D9"/>
                </a:solidFill>
                <a:latin typeface="Bree Serif"/>
                <a:ea typeface="Bree Serif"/>
                <a:cs typeface="Bree Serif"/>
                <a:sym typeface="Bree Serif"/>
              </a:rPr>
              <a:t>(team 438 : Allows the heat to be trapped in the system).</a:t>
            </a:r>
            <a:endParaRPr/>
          </a:p>
        </p:txBody>
      </p:sp>
      <p:sp>
        <p:nvSpPr>
          <p:cNvPr id="480" name="Google Shape;480;g11f41502aea_0_263"/>
          <p:cNvSpPr txBox="1"/>
          <p:nvPr/>
        </p:nvSpPr>
        <p:spPr>
          <a:xfrm>
            <a:off x="5382325" y="3808725"/>
            <a:ext cx="3231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500">
                <a:solidFill>
                  <a:srgbClr val="FFFFFF"/>
                </a:solidFill>
                <a:latin typeface="Bree Serif"/>
                <a:ea typeface="Bree Serif"/>
                <a:cs typeface="Bree Serif"/>
                <a:sym typeface="Bree Serif"/>
              </a:rPr>
              <a:t> Lung inflation → vasoconstriction</a:t>
            </a:r>
            <a:endParaRPr>
              <a:solidFill>
                <a:srgbClr val="FFFFFF"/>
              </a:solidFill>
            </a:endParaRPr>
          </a:p>
        </p:txBody>
      </p:sp>
      <p:sp>
        <p:nvSpPr>
          <p:cNvPr id="481" name="Google Shape;481;g11f41502aea_0_263"/>
          <p:cNvSpPr txBox="1"/>
          <p:nvPr/>
        </p:nvSpPr>
        <p:spPr>
          <a:xfrm>
            <a:off x="7608193" y="67531"/>
            <a:ext cx="20445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lang="en" sz="1200">
                <a:solidFill>
                  <a:srgbClr val="D5A6BD"/>
                </a:solidFill>
                <a:latin typeface="Bree Serif"/>
                <a:ea typeface="Bree Serif"/>
                <a:cs typeface="Bree Serif"/>
                <a:sym typeface="Bree Serif"/>
              </a:rPr>
              <a:t>F</a:t>
            </a:r>
            <a:r>
              <a:rPr b="0" i="0" lang="en" sz="1200" u="none" cap="none" strike="noStrike">
                <a:solidFill>
                  <a:srgbClr val="D5A6BD"/>
                </a:solidFill>
                <a:latin typeface="Bree Serif"/>
                <a:ea typeface="Bree Serif"/>
                <a:cs typeface="Bree Serif"/>
                <a:sym typeface="Bree Serif"/>
              </a:rPr>
              <a:t>emale</a:t>
            </a:r>
            <a:r>
              <a:rPr lang="en" sz="1200">
                <a:solidFill>
                  <a:srgbClr val="D5A6BD"/>
                </a:solidFill>
                <a:latin typeface="Bree Serif"/>
                <a:ea typeface="Bree Serif"/>
                <a:cs typeface="Bree Serif"/>
                <a:sym typeface="Bree Serif"/>
              </a:rPr>
              <a:t>’s</a:t>
            </a:r>
            <a:r>
              <a:rPr b="0" i="0" lang="en" sz="1200" u="none" cap="none" strike="noStrike">
                <a:solidFill>
                  <a:srgbClr val="D5A6BD"/>
                </a:solidFill>
                <a:latin typeface="Bree Serif"/>
                <a:ea typeface="Bree Serif"/>
                <a:cs typeface="Bree Serif"/>
                <a:sym typeface="Bree Serif"/>
              </a:rPr>
              <a:t> slides </a:t>
            </a:r>
            <a:endParaRPr b="0" i="0" sz="1200" u="none" cap="none" strike="noStrike">
              <a:solidFill>
                <a:srgbClr val="D5A6BD"/>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1400"/>
              <a:buFont typeface="Arial"/>
              <a:buNone/>
            </a:pPr>
            <a:r>
              <a:rPr b="0" i="0" lang="en" sz="1200" u="none" cap="none" strike="noStrike">
                <a:solidFill>
                  <a:srgbClr val="D5A6BD"/>
                </a:solidFill>
                <a:latin typeface="Bree Serif"/>
                <a:ea typeface="Bree Serif"/>
                <a:cs typeface="Bree Serif"/>
                <a:sym typeface="Bree Serif"/>
              </a:rPr>
              <a:t>only</a:t>
            </a:r>
            <a:endParaRPr b="0" i="0" sz="1200" u="none" cap="none" strike="noStrike">
              <a:solidFill>
                <a:srgbClr val="D5A6BD"/>
              </a:solidFill>
              <a:latin typeface="Bree Serif"/>
              <a:ea typeface="Bree Serif"/>
              <a:cs typeface="Bree Serif"/>
              <a:sym typeface="Bree Serif"/>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11f41502aea_0_289"/>
          <p:cNvSpPr txBox="1"/>
          <p:nvPr>
            <p:ph type="title"/>
          </p:nvPr>
        </p:nvSpPr>
        <p:spPr>
          <a:xfrm>
            <a:off x="112325" y="794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solidFill>
                  <a:srgbClr val="FF0000"/>
                </a:solidFill>
                <a:latin typeface="Bree Serif"/>
                <a:ea typeface="Bree Serif"/>
                <a:cs typeface="Bree Serif"/>
                <a:sym typeface="Bree Serif"/>
              </a:rPr>
              <a:t>Intermediate </a:t>
            </a:r>
            <a:r>
              <a:rPr lang="en">
                <a:solidFill>
                  <a:srgbClr val="D05C5C"/>
                </a:solidFill>
                <a:latin typeface="Bree Serif"/>
                <a:ea typeface="Bree Serif"/>
                <a:cs typeface="Bree Serif"/>
                <a:sym typeface="Bree Serif"/>
              </a:rPr>
              <a:t>Mechanisms Regulating ABP</a:t>
            </a:r>
            <a:endParaRPr>
              <a:solidFill>
                <a:srgbClr val="D05C5C"/>
              </a:solidFill>
              <a:latin typeface="Bree Serif"/>
              <a:ea typeface="Bree Serif"/>
              <a:cs typeface="Bree Serif"/>
              <a:sym typeface="Bree Serif"/>
            </a:endParaRPr>
          </a:p>
        </p:txBody>
      </p:sp>
      <p:sp>
        <p:nvSpPr>
          <p:cNvPr id="487" name="Google Shape;487;g11f41502aea_0_289"/>
          <p:cNvSpPr txBox="1"/>
          <p:nvPr/>
        </p:nvSpPr>
        <p:spPr>
          <a:xfrm>
            <a:off x="112425" y="1159825"/>
            <a:ext cx="41733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2000" u="none" cap="none" strike="noStrike">
                <a:solidFill>
                  <a:srgbClr val="000000"/>
                </a:solidFill>
                <a:latin typeface="Bree Serif"/>
                <a:ea typeface="Bree Serif"/>
                <a:cs typeface="Bree Serif"/>
                <a:sym typeface="Bree Serif"/>
              </a:rPr>
              <a:t>• Activated within 30 min to several hrs</a:t>
            </a:r>
            <a:endParaRPr b="0" i="0" sz="20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rPr b="0" i="0" lang="en" sz="2000" u="none" cap="none" strike="noStrike">
                <a:solidFill>
                  <a:srgbClr val="C27BA0"/>
                </a:solidFill>
                <a:latin typeface="Bree Serif"/>
                <a:ea typeface="Bree Serif"/>
                <a:cs typeface="Bree Serif"/>
                <a:sym typeface="Bree Serif"/>
              </a:rPr>
              <a:t>• During this time, the nervous mechanisms usually become less &amp; less effective.</a:t>
            </a:r>
            <a:endParaRPr b="0" i="0" sz="2000" u="none" cap="none" strike="noStrike">
              <a:solidFill>
                <a:srgbClr val="C27BA0"/>
              </a:solidFill>
              <a:latin typeface="Bree Serif"/>
              <a:ea typeface="Bree Serif"/>
              <a:cs typeface="Bree Serif"/>
              <a:sym typeface="Bree Serif"/>
            </a:endParaRPr>
          </a:p>
        </p:txBody>
      </p:sp>
      <p:grpSp>
        <p:nvGrpSpPr>
          <p:cNvPr id="488" name="Google Shape;488;g11f41502aea_0_289"/>
          <p:cNvGrpSpPr/>
          <p:nvPr/>
        </p:nvGrpSpPr>
        <p:grpSpPr>
          <a:xfrm>
            <a:off x="6802978" y="2247686"/>
            <a:ext cx="2237892" cy="1995608"/>
            <a:chOff x="5495575" y="1667700"/>
            <a:chExt cx="2021400" cy="1810075"/>
          </a:xfrm>
        </p:grpSpPr>
        <p:sp>
          <p:nvSpPr>
            <p:cNvPr id="489" name="Google Shape;489;g11f41502aea_0_289"/>
            <p:cNvSpPr txBox="1"/>
            <p:nvPr/>
          </p:nvSpPr>
          <p:spPr>
            <a:xfrm>
              <a:off x="5495575" y="1667700"/>
              <a:ext cx="2021400" cy="60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rgbClr val="FFFFFF"/>
                  </a:solidFill>
                  <a:latin typeface="Roboto"/>
                  <a:ea typeface="Roboto"/>
                  <a:cs typeface="Roboto"/>
                  <a:sym typeface="Roboto"/>
                </a:rPr>
                <a:t>Vestibulum congue tempus lorem ipsum nec dolor</a:t>
              </a:r>
              <a:endParaRPr sz="1100">
                <a:solidFill>
                  <a:srgbClr val="FFFFFF"/>
                </a:solidFill>
                <a:latin typeface="Roboto"/>
                <a:ea typeface="Roboto"/>
                <a:cs typeface="Roboto"/>
                <a:sym typeface="Roboto"/>
              </a:endParaRPr>
            </a:p>
          </p:txBody>
        </p:sp>
        <p:sp>
          <p:nvSpPr>
            <p:cNvPr id="490" name="Google Shape;490;g11f41502aea_0_289"/>
            <p:cNvSpPr txBox="1"/>
            <p:nvPr/>
          </p:nvSpPr>
          <p:spPr>
            <a:xfrm>
              <a:off x="5495575" y="2349775"/>
              <a:ext cx="2021400" cy="112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800">
                  <a:solidFill>
                    <a:srgbClr val="FFFFFF"/>
                  </a:solidFill>
                  <a:latin typeface="Roboto"/>
                  <a:ea typeface="Roboto"/>
                  <a:cs typeface="Roboto"/>
                  <a:sym typeface="Roboto"/>
                </a:rPr>
                <a:t>Lorem ipsum dolor sit amet, dolor at  consectetur adipiscing elit, sed do eiusmod tempor. Lorem ipsum dolor sit amet, consectetur adipiscing elit, sed do eiusmod tempor. Lorem ipsum dolor sit amet, consectetur adipiscing elit, sed do eiusmod tempor.</a:t>
              </a:r>
              <a:endParaRPr sz="800">
                <a:solidFill>
                  <a:srgbClr val="FFFFFF"/>
                </a:solidFill>
                <a:latin typeface="Roboto"/>
                <a:ea typeface="Roboto"/>
                <a:cs typeface="Roboto"/>
                <a:sym typeface="Roboto"/>
              </a:endParaRPr>
            </a:p>
          </p:txBody>
        </p:sp>
      </p:grpSp>
      <p:sp>
        <p:nvSpPr>
          <p:cNvPr id="491" name="Google Shape;491;g11f41502aea_0_289"/>
          <p:cNvSpPr/>
          <p:nvPr/>
        </p:nvSpPr>
        <p:spPr>
          <a:xfrm flipH="1">
            <a:off x="6615611" y="1145511"/>
            <a:ext cx="2152800" cy="1732500"/>
          </a:xfrm>
          <a:prstGeom prst="round2DiagRect">
            <a:avLst>
              <a:gd fmla="val 0" name="adj1"/>
              <a:gd fmla="val 17764" name="adj2"/>
            </a:avLst>
          </a:prstGeom>
          <a:solidFill>
            <a:srgbClr val="D05C5C">
              <a:alpha val="6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11f41502aea_0_289"/>
          <p:cNvSpPr/>
          <p:nvPr/>
        </p:nvSpPr>
        <p:spPr>
          <a:xfrm rot="10800000">
            <a:off x="4467986" y="1145536"/>
            <a:ext cx="2152800" cy="1732500"/>
          </a:xfrm>
          <a:prstGeom prst="round2DiagRect">
            <a:avLst>
              <a:gd fmla="val 0" name="adj1"/>
              <a:gd fmla="val 17764" name="adj2"/>
            </a:avLst>
          </a:prstGeom>
          <a:solidFill>
            <a:srgbClr val="D05C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11f41502aea_0_289"/>
          <p:cNvSpPr/>
          <p:nvPr/>
        </p:nvSpPr>
        <p:spPr>
          <a:xfrm flipH="1">
            <a:off x="4468024" y="2874093"/>
            <a:ext cx="2152800" cy="1732500"/>
          </a:xfrm>
          <a:prstGeom prst="round2DiagRect">
            <a:avLst>
              <a:gd fmla="val 0" name="adj1"/>
              <a:gd fmla="val 17764" name="adj2"/>
            </a:avLst>
          </a:prstGeom>
          <a:solidFill>
            <a:srgbClr val="D05C5C">
              <a:alpha val="6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11f41502aea_0_289"/>
          <p:cNvSpPr/>
          <p:nvPr/>
        </p:nvSpPr>
        <p:spPr>
          <a:xfrm rot="10800000">
            <a:off x="6615611" y="2874118"/>
            <a:ext cx="2152800" cy="1732500"/>
          </a:xfrm>
          <a:prstGeom prst="round2DiagRect">
            <a:avLst>
              <a:gd fmla="val 0" name="adj1"/>
              <a:gd fmla="val 17764" name="adj2"/>
            </a:avLst>
          </a:prstGeom>
          <a:solidFill>
            <a:srgbClr val="D05C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5" name="Google Shape;495;g11f41502aea_0_289"/>
          <p:cNvGrpSpPr/>
          <p:nvPr/>
        </p:nvGrpSpPr>
        <p:grpSpPr>
          <a:xfrm>
            <a:off x="6435143" y="2696025"/>
            <a:ext cx="369923" cy="368747"/>
            <a:chOff x="3157188" y="909150"/>
            <a:chExt cx="470400" cy="470400"/>
          </a:xfrm>
        </p:grpSpPr>
        <p:sp>
          <p:nvSpPr>
            <p:cNvPr id="496" name="Google Shape;496;g11f41502aea_0_289"/>
            <p:cNvSpPr/>
            <p:nvPr/>
          </p:nvSpPr>
          <p:spPr>
            <a:xfrm>
              <a:off x="3157188" y="909150"/>
              <a:ext cx="470400" cy="470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11f41502aea_0_289"/>
            <p:cNvSpPr/>
            <p:nvPr/>
          </p:nvSpPr>
          <p:spPr>
            <a:xfrm>
              <a:off x="3243138" y="995100"/>
              <a:ext cx="298500" cy="298500"/>
            </a:xfrm>
            <a:prstGeom prst="mathPlus">
              <a:avLst>
                <a:gd fmla="val 9900" name="adj1"/>
              </a:avLst>
            </a:prstGeom>
            <a:solidFill>
              <a:srgbClr val="D841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8" name="Google Shape;498;g11f41502aea_0_289"/>
          <p:cNvSpPr txBox="1"/>
          <p:nvPr/>
        </p:nvSpPr>
        <p:spPr>
          <a:xfrm>
            <a:off x="4467950" y="1464150"/>
            <a:ext cx="21528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600">
                <a:solidFill>
                  <a:srgbClr val="FFFFFF"/>
                </a:solidFill>
                <a:latin typeface="Bree Serif"/>
                <a:ea typeface="Bree Serif"/>
                <a:cs typeface="Bree Serif"/>
                <a:sym typeface="Bree Serif"/>
              </a:rPr>
              <a:t>1- Renin-Angiotensin vasoconstriction mechanism.</a:t>
            </a:r>
            <a:endParaRPr sz="1600">
              <a:solidFill>
                <a:srgbClr val="FFFFFF"/>
              </a:solidFill>
            </a:endParaRPr>
          </a:p>
        </p:txBody>
      </p:sp>
      <p:sp>
        <p:nvSpPr>
          <p:cNvPr id="499" name="Google Shape;499;g11f41502aea_0_289"/>
          <p:cNvSpPr txBox="1"/>
          <p:nvPr/>
        </p:nvSpPr>
        <p:spPr>
          <a:xfrm>
            <a:off x="5748000" y="1536931"/>
            <a:ext cx="4037400" cy="969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i="0" lang="en" sz="1700" u="none" cap="none" strike="noStrike">
                <a:solidFill>
                  <a:srgbClr val="FFFFFF"/>
                </a:solidFill>
                <a:latin typeface="Bree Serif"/>
                <a:ea typeface="Bree Serif"/>
                <a:cs typeface="Bree Serif"/>
                <a:sym typeface="Bree Serif"/>
              </a:rPr>
              <a:t>2-Fluid(Capillary)</a:t>
            </a:r>
            <a:endParaRPr i="0" sz="1700" u="none" cap="none" strike="noStrike">
              <a:solidFill>
                <a:srgbClr val="FFFFFF"/>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1400"/>
              <a:buFont typeface="Arial"/>
              <a:buNone/>
            </a:pPr>
            <a:r>
              <a:rPr i="0" lang="en" sz="1700" u="none" cap="none" strike="noStrike">
                <a:solidFill>
                  <a:srgbClr val="FFFFFF"/>
                </a:solidFill>
                <a:latin typeface="Bree Serif"/>
                <a:ea typeface="Bree Serif"/>
                <a:cs typeface="Bree Serif"/>
                <a:sym typeface="Bree Serif"/>
              </a:rPr>
              <a:t>-Shift mechanism</a:t>
            </a:r>
            <a:endParaRPr i="0" sz="1700" u="none" cap="none" strike="noStrike">
              <a:solidFill>
                <a:srgbClr val="FFFFFF"/>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1400"/>
              <a:buFont typeface="Arial"/>
              <a:buNone/>
            </a:pPr>
            <a:r>
              <a:t/>
            </a:r>
            <a:endParaRPr i="0" sz="1700" u="none" cap="none" strike="noStrike">
              <a:solidFill>
                <a:srgbClr val="FFFFFF"/>
              </a:solidFill>
              <a:latin typeface="Bree Serif"/>
              <a:ea typeface="Bree Serif"/>
              <a:cs typeface="Bree Serif"/>
              <a:sym typeface="Bree Serif"/>
            </a:endParaRPr>
          </a:p>
        </p:txBody>
      </p:sp>
      <p:sp>
        <p:nvSpPr>
          <p:cNvPr id="500" name="Google Shape;500;g11f41502aea_0_289"/>
          <p:cNvSpPr txBox="1"/>
          <p:nvPr/>
        </p:nvSpPr>
        <p:spPr>
          <a:xfrm>
            <a:off x="4391225" y="3217175"/>
            <a:ext cx="23286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400"/>
              <a:buFont typeface="Arial"/>
              <a:buNone/>
            </a:pPr>
            <a:r>
              <a:rPr lang="en" sz="1600">
                <a:solidFill>
                  <a:srgbClr val="FFFFFF"/>
                </a:solidFill>
                <a:latin typeface="Bree Serif"/>
                <a:ea typeface="Bree Serif"/>
                <a:cs typeface="Bree Serif"/>
                <a:sym typeface="Bree Serif"/>
              </a:rPr>
              <a:t>3-ADH vasoconstriction mechanism (system)</a:t>
            </a:r>
            <a:endParaRPr sz="1600">
              <a:solidFill>
                <a:srgbClr val="FFFFFF"/>
              </a:solidFill>
            </a:endParaRPr>
          </a:p>
        </p:txBody>
      </p:sp>
      <p:sp>
        <p:nvSpPr>
          <p:cNvPr id="501" name="Google Shape;501;g11f41502aea_0_289"/>
          <p:cNvSpPr txBox="1"/>
          <p:nvPr/>
        </p:nvSpPr>
        <p:spPr>
          <a:xfrm>
            <a:off x="6425100" y="3190150"/>
            <a:ext cx="2589000" cy="149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FFFFFF"/>
                </a:solidFill>
                <a:latin typeface="Bree Serif"/>
                <a:ea typeface="Bree Serif"/>
                <a:cs typeface="Bree Serif"/>
                <a:sym typeface="Bree Serif"/>
              </a:rPr>
              <a:t>4-Stretch/stress</a:t>
            </a:r>
            <a:endParaRPr sz="1700">
              <a:solidFill>
                <a:srgbClr val="FFFFFF"/>
              </a:solidFill>
              <a:latin typeface="Bree Serif"/>
              <a:ea typeface="Bree Serif"/>
              <a:cs typeface="Bree Serif"/>
              <a:sym typeface="Bree Serif"/>
            </a:endParaRPr>
          </a:p>
          <a:p>
            <a:pPr indent="0" lvl="0" marL="0" rtl="0" algn="ctr">
              <a:spcBef>
                <a:spcPts val="0"/>
              </a:spcBef>
              <a:spcAft>
                <a:spcPts val="0"/>
              </a:spcAft>
              <a:buClr>
                <a:schemeClr val="dk1"/>
              </a:buClr>
              <a:buSzPts val="1100"/>
              <a:buFont typeface="Arial"/>
              <a:buNone/>
            </a:pPr>
            <a:r>
              <a:rPr lang="en" sz="1700">
                <a:solidFill>
                  <a:srgbClr val="FFFFFF"/>
                </a:solidFill>
                <a:latin typeface="Bree Serif"/>
                <a:ea typeface="Bree Serif"/>
                <a:cs typeface="Bree Serif"/>
                <a:sym typeface="Bree Serif"/>
              </a:rPr>
              <a:t>relaxation of vessels</a:t>
            </a:r>
            <a:endParaRPr sz="1700">
              <a:solidFill>
                <a:srgbClr val="FFFFFF"/>
              </a:solidFill>
              <a:latin typeface="Bree Serif"/>
              <a:ea typeface="Bree Serif"/>
              <a:cs typeface="Bree Serif"/>
              <a:sym typeface="Bree Serif"/>
            </a:endParaRPr>
          </a:p>
          <a:p>
            <a:pPr indent="0" lvl="0" marL="0" rtl="0" algn="ctr">
              <a:spcBef>
                <a:spcPts val="0"/>
              </a:spcBef>
              <a:spcAft>
                <a:spcPts val="0"/>
              </a:spcAft>
              <a:buClr>
                <a:schemeClr val="dk1"/>
              </a:buClr>
              <a:buSzPts val="1100"/>
              <a:buFont typeface="Arial"/>
              <a:buNone/>
            </a:pPr>
            <a:r>
              <a:t/>
            </a:r>
            <a:endParaRPr sz="1700">
              <a:solidFill>
                <a:srgbClr val="FFFFFF"/>
              </a:solidFill>
              <a:latin typeface="Bree Serif"/>
              <a:ea typeface="Bree Serif"/>
              <a:cs typeface="Bree Serif"/>
              <a:sym typeface="Bree Serif"/>
            </a:endParaRPr>
          </a:p>
          <a:p>
            <a:pPr indent="0" lvl="0" marL="0" rtl="0" algn="ctr">
              <a:spcBef>
                <a:spcPts val="0"/>
              </a:spcBef>
              <a:spcAft>
                <a:spcPts val="0"/>
              </a:spcAft>
              <a:buClr>
                <a:srgbClr val="000000"/>
              </a:buClr>
              <a:buSzPts val="1400"/>
              <a:buFont typeface="Arial"/>
              <a:buNone/>
            </a:pPr>
            <a:r>
              <a:t/>
            </a:r>
            <a:endParaRPr sz="1700">
              <a:solidFill>
                <a:srgbClr val="FFFFFF"/>
              </a:solidFill>
              <a:latin typeface="Bree Serif"/>
              <a:ea typeface="Bree Serif"/>
              <a:cs typeface="Bree Serif"/>
              <a:sym typeface="Bree Serif"/>
            </a:endParaRPr>
          </a:p>
          <a:p>
            <a:pPr indent="0" lvl="0" marL="0" rtl="0" algn="ctr">
              <a:spcBef>
                <a:spcPts val="0"/>
              </a:spcBef>
              <a:spcAft>
                <a:spcPts val="0"/>
              </a:spcAft>
              <a:buNone/>
            </a:pPr>
            <a:r>
              <a:t/>
            </a:r>
            <a:endParaRPr sz="170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25"/>
          <p:cNvSpPr txBox="1"/>
          <p:nvPr>
            <p:ph type="title"/>
          </p:nvPr>
        </p:nvSpPr>
        <p:spPr>
          <a:xfrm>
            <a:off x="311700" y="0"/>
            <a:ext cx="8520600" cy="8493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solidFill>
                  <a:srgbClr val="FF0000"/>
                </a:solidFill>
                <a:latin typeface="Bree Serif"/>
                <a:ea typeface="Bree Serif"/>
                <a:cs typeface="Bree Serif"/>
                <a:sym typeface="Bree Serif"/>
              </a:rPr>
              <a:t>Intermediate </a:t>
            </a:r>
            <a:r>
              <a:rPr lang="en">
                <a:solidFill>
                  <a:srgbClr val="D05C5C"/>
                </a:solidFill>
                <a:latin typeface="Bree Serif"/>
                <a:ea typeface="Bree Serif"/>
                <a:cs typeface="Bree Serif"/>
                <a:sym typeface="Bree Serif"/>
              </a:rPr>
              <a:t>Mechanisms Regulating ABP</a:t>
            </a:r>
            <a:endParaRPr>
              <a:solidFill>
                <a:srgbClr val="D05C5C"/>
              </a:solidFill>
              <a:latin typeface="Bree Serif"/>
              <a:ea typeface="Bree Serif"/>
              <a:cs typeface="Bree Serif"/>
              <a:sym typeface="Bree Serif"/>
            </a:endParaRPr>
          </a:p>
          <a:p>
            <a:pPr indent="0" lvl="0" marL="0" rtl="0" algn="ctr">
              <a:lnSpc>
                <a:spcPct val="100000"/>
              </a:lnSpc>
              <a:spcBef>
                <a:spcPts val="0"/>
              </a:spcBef>
              <a:spcAft>
                <a:spcPts val="0"/>
              </a:spcAft>
              <a:buClr>
                <a:schemeClr val="dk1"/>
              </a:buClr>
              <a:buSzPct val="39285"/>
              <a:buFont typeface="Arial"/>
              <a:buNone/>
            </a:pPr>
            <a:r>
              <a:rPr lang="en">
                <a:solidFill>
                  <a:srgbClr val="D05C5C"/>
                </a:solidFill>
                <a:latin typeface="Bree Serif"/>
                <a:ea typeface="Bree Serif"/>
                <a:cs typeface="Bree Serif"/>
                <a:sym typeface="Bree Serif"/>
              </a:rPr>
              <a:t>(Renin -Angiotensin vasoconstriction system) </a:t>
            </a:r>
            <a:endParaRPr>
              <a:solidFill>
                <a:srgbClr val="D05C5C"/>
              </a:solidFill>
              <a:latin typeface="Bree Serif"/>
              <a:ea typeface="Bree Serif"/>
              <a:cs typeface="Bree Serif"/>
              <a:sym typeface="Bree Serif"/>
            </a:endParaRPr>
          </a:p>
        </p:txBody>
      </p:sp>
      <p:pic>
        <p:nvPicPr>
          <p:cNvPr id="507" name="Google Shape;507;p25"/>
          <p:cNvPicPr preferRelativeResize="0"/>
          <p:nvPr/>
        </p:nvPicPr>
        <p:blipFill rotWithShape="1">
          <a:blip r:embed="rId3">
            <a:alphaModFix/>
          </a:blip>
          <a:srcRect b="0" l="0" r="0" t="0"/>
          <a:stretch/>
        </p:blipFill>
        <p:spPr>
          <a:xfrm>
            <a:off x="1420001" y="1060700"/>
            <a:ext cx="6303976" cy="39076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26"/>
          <p:cNvSpPr txBox="1"/>
          <p:nvPr>
            <p:ph type="title"/>
          </p:nvPr>
        </p:nvSpPr>
        <p:spPr>
          <a:xfrm>
            <a:off x="-164600" y="45425"/>
            <a:ext cx="8904600" cy="976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2500">
                <a:solidFill>
                  <a:srgbClr val="FF0000"/>
                </a:solidFill>
                <a:latin typeface="Bree Serif"/>
                <a:ea typeface="Bree Serif"/>
                <a:cs typeface="Bree Serif"/>
                <a:sym typeface="Bree Serif"/>
              </a:rPr>
              <a:t>Intermediate </a:t>
            </a:r>
            <a:r>
              <a:rPr lang="en" sz="2500">
                <a:solidFill>
                  <a:srgbClr val="D05C5C"/>
                </a:solidFill>
                <a:latin typeface="Bree Serif"/>
                <a:ea typeface="Bree Serif"/>
                <a:cs typeface="Bree Serif"/>
                <a:sym typeface="Bree Serif"/>
              </a:rPr>
              <a:t>Mechanisms Regulating ABP :</a:t>
            </a:r>
            <a:endParaRPr sz="2500">
              <a:solidFill>
                <a:srgbClr val="D05C5C"/>
              </a:solidFill>
              <a:latin typeface="Bree Serif"/>
              <a:ea typeface="Bree Serif"/>
              <a:cs typeface="Bree Serif"/>
              <a:sym typeface="Bree Serif"/>
            </a:endParaRPr>
          </a:p>
          <a:p>
            <a:pPr indent="0" lvl="0" marL="0" rtl="0" algn="ctr">
              <a:lnSpc>
                <a:spcPct val="100000"/>
              </a:lnSpc>
              <a:spcBef>
                <a:spcPts val="0"/>
              </a:spcBef>
              <a:spcAft>
                <a:spcPts val="0"/>
              </a:spcAft>
              <a:buSzPts val="2800"/>
              <a:buNone/>
            </a:pPr>
            <a:r>
              <a:rPr lang="en" sz="2500">
                <a:solidFill>
                  <a:srgbClr val="C27BA0"/>
                </a:solidFill>
                <a:latin typeface="Bree Serif"/>
                <a:ea typeface="Bree Serif"/>
                <a:cs typeface="Bree Serif"/>
                <a:sym typeface="Bree Serif"/>
              </a:rPr>
              <a:t>Fluid</a:t>
            </a:r>
            <a:r>
              <a:rPr lang="en" sz="2500">
                <a:solidFill>
                  <a:srgbClr val="D05C5C"/>
                </a:solidFill>
                <a:latin typeface="Bree Serif"/>
                <a:ea typeface="Bree Serif"/>
                <a:cs typeface="Bree Serif"/>
                <a:sym typeface="Bree Serif"/>
              </a:rPr>
              <a:t>(</a:t>
            </a:r>
            <a:r>
              <a:rPr lang="en" sz="2500">
                <a:solidFill>
                  <a:srgbClr val="6FA8DC"/>
                </a:solidFill>
                <a:latin typeface="Bree Serif"/>
                <a:ea typeface="Bree Serif"/>
                <a:cs typeface="Bree Serif"/>
                <a:sym typeface="Bree Serif"/>
              </a:rPr>
              <a:t>Capillary</a:t>
            </a:r>
            <a:r>
              <a:rPr lang="en" sz="2500">
                <a:solidFill>
                  <a:srgbClr val="D05C5C"/>
                </a:solidFill>
                <a:latin typeface="Bree Serif"/>
                <a:ea typeface="Bree Serif"/>
                <a:cs typeface="Bree Serif"/>
                <a:sym typeface="Bree Serif"/>
              </a:rPr>
              <a:t>)-Shift mechanism</a:t>
            </a:r>
            <a:endParaRPr sz="2500">
              <a:solidFill>
                <a:srgbClr val="D05C5C"/>
              </a:solidFill>
              <a:latin typeface="Bree Serif"/>
              <a:ea typeface="Bree Serif"/>
              <a:cs typeface="Bree Serif"/>
              <a:sym typeface="Bree Serif"/>
            </a:endParaRPr>
          </a:p>
          <a:p>
            <a:pPr indent="0" lvl="0" marL="0" rtl="0" algn="l">
              <a:lnSpc>
                <a:spcPct val="100000"/>
              </a:lnSpc>
              <a:spcBef>
                <a:spcPts val="0"/>
              </a:spcBef>
              <a:spcAft>
                <a:spcPts val="0"/>
              </a:spcAft>
              <a:buSzPts val="2800"/>
              <a:buNone/>
            </a:pPr>
            <a:r>
              <a:t/>
            </a:r>
            <a:endParaRPr sz="2500">
              <a:solidFill>
                <a:srgbClr val="D05C5C"/>
              </a:solidFill>
              <a:latin typeface="Bree Serif"/>
              <a:ea typeface="Bree Serif"/>
              <a:cs typeface="Bree Serif"/>
              <a:sym typeface="Bree Serif"/>
            </a:endParaRPr>
          </a:p>
          <a:p>
            <a:pPr indent="0" lvl="0" marL="0" rtl="0" algn="l">
              <a:lnSpc>
                <a:spcPct val="100000"/>
              </a:lnSpc>
              <a:spcBef>
                <a:spcPts val="0"/>
              </a:spcBef>
              <a:spcAft>
                <a:spcPts val="0"/>
              </a:spcAft>
              <a:buSzPts val="2800"/>
              <a:buNone/>
            </a:pPr>
            <a:r>
              <a:t/>
            </a:r>
            <a:endParaRPr sz="2500">
              <a:solidFill>
                <a:srgbClr val="D05C5C"/>
              </a:solidFill>
              <a:latin typeface="Bree Serif"/>
              <a:ea typeface="Bree Serif"/>
              <a:cs typeface="Bree Serif"/>
              <a:sym typeface="Bree Serif"/>
            </a:endParaRPr>
          </a:p>
          <a:p>
            <a:pPr indent="0" lvl="0" marL="0" rtl="0" algn="l">
              <a:lnSpc>
                <a:spcPct val="100000"/>
              </a:lnSpc>
              <a:spcBef>
                <a:spcPts val="0"/>
              </a:spcBef>
              <a:spcAft>
                <a:spcPts val="0"/>
              </a:spcAft>
              <a:buSzPts val="2800"/>
              <a:buNone/>
            </a:pPr>
            <a:r>
              <a:t/>
            </a:r>
            <a:endParaRPr sz="2500">
              <a:solidFill>
                <a:srgbClr val="D05C5C"/>
              </a:solidFill>
              <a:latin typeface="Bree Serif"/>
              <a:ea typeface="Bree Serif"/>
              <a:cs typeface="Bree Serif"/>
              <a:sym typeface="Bree Serif"/>
            </a:endParaRPr>
          </a:p>
          <a:p>
            <a:pPr indent="0" lvl="0" marL="0" rtl="0" algn="l">
              <a:lnSpc>
                <a:spcPct val="100000"/>
              </a:lnSpc>
              <a:spcBef>
                <a:spcPts val="0"/>
              </a:spcBef>
              <a:spcAft>
                <a:spcPts val="0"/>
              </a:spcAft>
              <a:buSzPts val="2800"/>
              <a:buNone/>
            </a:pPr>
            <a:r>
              <a:t/>
            </a:r>
            <a:endParaRPr sz="2500">
              <a:solidFill>
                <a:srgbClr val="D05C5C"/>
              </a:solidFill>
              <a:latin typeface="Bree Serif"/>
              <a:ea typeface="Bree Serif"/>
              <a:cs typeface="Bree Serif"/>
              <a:sym typeface="Bree Serif"/>
            </a:endParaRPr>
          </a:p>
          <a:p>
            <a:pPr indent="0" lvl="0" marL="0" rtl="0" algn="l">
              <a:lnSpc>
                <a:spcPct val="100000"/>
              </a:lnSpc>
              <a:spcBef>
                <a:spcPts val="0"/>
              </a:spcBef>
              <a:spcAft>
                <a:spcPts val="0"/>
              </a:spcAft>
              <a:buSzPts val="2800"/>
              <a:buNone/>
            </a:pPr>
            <a:r>
              <a:t/>
            </a:r>
            <a:endParaRPr sz="2500">
              <a:solidFill>
                <a:srgbClr val="D05C5C"/>
              </a:solidFill>
            </a:endParaRPr>
          </a:p>
        </p:txBody>
      </p:sp>
      <p:sp>
        <p:nvSpPr>
          <p:cNvPr id="513" name="Google Shape;513;p26"/>
          <p:cNvSpPr txBox="1"/>
          <p:nvPr/>
        </p:nvSpPr>
        <p:spPr>
          <a:xfrm>
            <a:off x="161625" y="1554425"/>
            <a:ext cx="4301700" cy="2124000"/>
          </a:xfrm>
          <a:prstGeom prst="rect">
            <a:avLst/>
          </a:prstGeom>
          <a:noFill/>
          <a:ln cap="flat" cmpd="sng" w="9525">
            <a:solidFill>
              <a:srgbClr val="D05C5C"/>
            </a:solidFill>
            <a:prstDash val="dash"/>
            <a:round/>
            <a:headEnd len="sm" w="sm" type="none"/>
            <a:tailEnd len="sm" w="sm" type="none"/>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Bree Serif"/>
              <a:buChar char="●"/>
            </a:pPr>
            <a:r>
              <a:rPr b="0" i="0" lang="en" sz="1400" u="none" cap="none" strike="noStrike">
                <a:solidFill>
                  <a:srgbClr val="000000"/>
                </a:solidFill>
                <a:latin typeface="Bree Serif"/>
                <a:ea typeface="Bree Serif"/>
                <a:cs typeface="Bree Serif"/>
                <a:sym typeface="Bree Serif"/>
              </a:rPr>
              <a:t>Movement of fluid from interstitial spaces into capillaries in response to ↓ BP to maintain blood volume</a:t>
            </a:r>
            <a:endParaRPr b="0" i="0" sz="14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Bree Serif"/>
              <a:ea typeface="Bree Serif"/>
              <a:cs typeface="Bree Serif"/>
              <a:sym typeface="Bree Serif"/>
            </a:endParaRPr>
          </a:p>
          <a:p>
            <a:pPr indent="-317500" lvl="0" marL="457200" marR="0" rtl="0" algn="l">
              <a:lnSpc>
                <a:spcPct val="100000"/>
              </a:lnSpc>
              <a:spcBef>
                <a:spcPts val="0"/>
              </a:spcBef>
              <a:spcAft>
                <a:spcPts val="0"/>
              </a:spcAft>
              <a:buClr>
                <a:srgbClr val="000000"/>
              </a:buClr>
              <a:buSzPts val="1400"/>
              <a:buFont typeface="Bree Serif"/>
              <a:buChar char="●"/>
            </a:pPr>
            <a:r>
              <a:rPr b="0" i="0" lang="en" sz="1400" u="none" cap="none" strike="noStrike">
                <a:solidFill>
                  <a:srgbClr val="FF0000"/>
                </a:solidFill>
                <a:latin typeface="Bree Serif"/>
                <a:ea typeface="Bree Serif"/>
                <a:cs typeface="Bree Serif"/>
                <a:sym typeface="Bree Serif"/>
              </a:rPr>
              <a:t>Conversely, when capillary pressure ↑ too high</a:t>
            </a:r>
            <a:r>
              <a:rPr b="0" i="0" lang="en" sz="1400" u="none" cap="none" strike="noStrike">
                <a:solidFill>
                  <a:srgbClr val="000000"/>
                </a:solidFill>
                <a:latin typeface="Bree Serif"/>
                <a:ea typeface="Bree Serif"/>
                <a:cs typeface="Bree Serif"/>
                <a:sym typeface="Bree Serif"/>
              </a:rPr>
              <a:t>, fluid is lost out of circulation into the tissues, reducing blood volume as well as all pressures throughout circulation</a:t>
            </a:r>
            <a:endParaRPr b="0" i="0" sz="1400" u="none" cap="none" strike="noStrike">
              <a:solidFill>
                <a:srgbClr val="000000"/>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Bree Serif"/>
              <a:ea typeface="Bree Serif"/>
              <a:cs typeface="Bree Serif"/>
              <a:sym typeface="Bree Serif"/>
            </a:endParaRPr>
          </a:p>
        </p:txBody>
      </p:sp>
      <p:pic>
        <p:nvPicPr>
          <p:cNvPr id="514" name="Google Shape;514;p26"/>
          <p:cNvPicPr preferRelativeResize="0"/>
          <p:nvPr/>
        </p:nvPicPr>
        <p:blipFill rotWithShape="1">
          <a:blip r:embed="rId3">
            <a:alphaModFix/>
          </a:blip>
          <a:srcRect b="0" l="0" r="0" t="0"/>
          <a:stretch/>
        </p:blipFill>
        <p:spPr>
          <a:xfrm>
            <a:off x="6819125" y="1554425"/>
            <a:ext cx="2120501" cy="2700878"/>
          </a:xfrm>
          <a:prstGeom prst="rect">
            <a:avLst/>
          </a:prstGeom>
          <a:noFill/>
          <a:ln>
            <a:noFill/>
          </a:ln>
        </p:spPr>
      </p:pic>
      <p:pic>
        <p:nvPicPr>
          <p:cNvPr id="515" name="Google Shape;515;p26"/>
          <p:cNvPicPr preferRelativeResize="0"/>
          <p:nvPr/>
        </p:nvPicPr>
        <p:blipFill rotWithShape="1">
          <a:blip r:embed="rId4">
            <a:alphaModFix/>
          </a:blip>
          <a:srcRect b="0" l="0" r="0" t="0"/>
          <a:stretch/>
        </p:blipFill>
        <p:spPr>
          <a:xfrm>
            <a:off x="4564550" y="1554425"/>
            <a:ext cx="2153349" cy="27008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27"/>
          <p:cNvSpPr txBox="1"/>
          <p:nvPr>
            <p:ph type="title"/>
          </p:nvPr>
        </p:nvSpPr>
        <p:spPr>
          <a:xfrm>
            <a:off x="107900" y="0"/>
            <a:ext cx="8520600" cy="1056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2500">
                <a:solidFill>
                  <a:srgbClr val="FF0000"/>
                </a:solidFill>
                <a:latin typeface="Bree Serif"/>
                <a:ea typeface="Bree Serif"/>
                <a:cs typeface="Bree Serif"/>
                <a:sym typeface="Bree Serif"/>
              </a:rPr>
              <a:t>Intermediate </a:t>
            </a:r>
            <a:r>
              <a:rPr lang="en" sz="2500">
                <a:solidFill>
                  <a:srgbClr val="D05C5C"/>
                </a:solidFill>
                <a:latin typeface="Bree Serif"/>
                <a:ea typeface="Bree Serif"/>
                <a:cs typeface="Bree Serif"/>
                <a:sym typeface="Bree Serif"/>
              </a:rPr>
              <a:t>Mechanisms Regulating ABP :</a:t>
            </a:r>
            <a:endParaRPr sz="2500">
              <a:solidFill>
                <a:srgbClr val="D05C5C"/>
              </a:solidFill>
              <a:latin typeface="Bree Serif"/>
              <a:ea typeface="Bree Serif"/>
              <a:cs typeface="Bree Serif"/>
              <a:sym typeface="Bree Serif"/>
            </a:endParaRPr>
          </a:p>
          <a:p>
            <a:pPr indent="0" lvl="0" marL="0" rtl="0" algn="ctr">
              <a:lnSpc>
                <a:spcPct val="100000"/>
              </a:lnSpc>
              <a:spcBef>
                <a:spcPts val="0"/>
              </a:spcBef>
              <a:spcAft>
                <a:spcPts val="0"/>
              </a:spcAft>
              <a:buClr>
                <a:schemeClr val="dk1"/>
              </a:buClr>
              <a:buSzPts val="1100"/>
              <a:buFont typeface="Arial"/>
              <a:buNone/>
            </a:pPr>
            <a:r>
              <a:rPr lang="en" sz="2500">
                <a:solidFill>
                  <a:srgbClr val="6FA8DC"/>
                </a:solidFill>
                <a:latin typeface="Bree Serif"/>
                <a:ea typeface="Bree Serif"/>
                <a:cs typeface="Bree Serif"/>
                <a:sym typeface="Bree Serif"/>
              </a:rPr>
              <a:t>Stretch</a:t>
            </a:r>
            <a:r>
              <a:rPr lang="en" sz="2500">
                <a:solidFill>
                  <a:srgbClr val="D05C5C"/>
                </a:solidFill>
                <a:latin typeface="Bree Serif"/>
                <a:ea typeface="Bree Serif"/>
                <a:cs typeface="Bree Serif"/>
                <a:sym typeface="Bree Serif"/>
              </a:rPr>
              <a:t>-</a:t>
            </a:r>
            <a:r>
              <a:rPr lang="en" sz="2500">
                <a:solidFill>
                  <a:srgbClr val="C27BA0"/>
                </a:solidFill>
                <a:latin typeface="Bree Serif"/>
                <a:ea typeface="Bree Serif"/>
                <a:cs typeface="Bree Serif"/>
                <a:sym typeface="Bree Serif"/>
              </a:rPr>
              <a:t>stress </a:t>
            </a:r>
            <a:r>
              <a:rPr lang="en" sz="2500">
                <a:solidFill>
                  <a:srgbClr val="D05C5C"/>
                </a:solidFill>
                <a:latin typeface="Bree Serif"/>
                <a:ea typeface="Bree Serif"/>
                <a:cs typeface="Bree Serif"/>
                <a:sym typeface="Bree Serif"/>
              </a:rPr>
              <a:t>relaxation of vessels</a:t>
            </a:r>
            <a:endParaRPr sz="2500">
              <a:solidFill>
                <a:srgbClr val="D05C5C"/>
              </a:solidFill>
              <a:latin typeface="Bree Serif"/>
              <a:ea typeface="Bree Serif"/>
              <a:cs typeface="Bree Serif"/>
              <a:sym typeface="Bree Serif"/>
            </a:endParaRPr>
          </a:p>
          <a:p>
            <a:pPr indent="0" lvl="0" marL="0" rtl="0" algn="l">
              <a:lnSpc>
                <a:spcPct val="100000"/>
              </a:lnSpc>
              <a:spcBef>
                <a:spcPts val="0"/>
              </a:spcBef>
              <a:spcAft>
                <a:spcPts val="0"/>
              </a:spcAft>
              <a:buClr>
                <a:schemeClr val="dk1"/>
              </a:buClr>
              <a:buSzPts val="1100"/>
              <a:buFont typeface="Arial"/>
              <a:buNone/>
            </a:pPr>
            <a:r>
              <a:t/>
            </a:r>
            <a:endParaRPr sz="2500">
              <a:solidFill>
                <a:srgbClr val="D05C5C"/>
              </a:solidFill>
              <a:latin typeface="Bree Serif"/>
              <a:ea typeface="Bree Serif"/>
              <a:cs typeface="Bree Serif"/>
              <a:sym typeface="Bree Serif"/>
            </a:endParaRPr>
          </a:p>
          <a:p>
            <a:pPr indent="0" lvl="0" marL="0" rtl="0" algn="l">
              <a:lnSpc>
                <a:spcPct val="100000"/>
              </a:lnSpc>
              <a:spcBef>
                <a:spcPts val="0"/>
              </a:spcBef>
              <a:spcAft>
                <a:spcPts val="0"/>
              </a:spcAft>
              <a:buClr>
                <a:schemeClr val="dk1"/>
              </a:buClr>
              <a:buSzPts val="1100"/>
              <a:buFont typeface="Arial"/>
              <a:buNone/>
            </a:pPr>
            <a:r>
              <a:t/>
            </a:r>
            <a:endParaRPr sz="2500">
              <a:solidFill>
                <a:srgbClr val="D05C5C"/>
              </a:solidFill>
              <a:latin typeface="Bree Serif"/>
              <a:ea typeface="Bree Serif"/>
              <a:cs typeface="Bree Serif"/>
              <a:sym typeface="Bree Serif"/>
            </a:endParaRPr>
          </a:p>
          <a:p>
            <a:pPr indent="0" lvl="0" marL="0" rtl="0" algn="l">
              <a:lnSpc>
                <a:spcPct val="100000"/>
              </a:lnSpc>
              <a:spcBef>
                <a:spcPts val="0"/>
              </a:spcBef>
              <a:spcAft>
                <a:spcPts val="0"/>
              </a:spcAft>
              <a:buClr>
                <a:schemeClr val="dk1"/>
              </a:buClr>
              <a:buSzPts val="1100"/>
              <a:buFont typeface="Arial"/>
              <a:buNone/>
            </a:pPr>
            <a:r>
              <a:t/>
            </a:r>
            <a:endParaRPr sz="2500">
              <a:solidFill>
                <a:srgbClr val="D05C5C"/>
              </a:solidFill>
              <a:latin typeface="Bree Serif"/>
              <a:ea typeface="Bree Serif"/>
              <a:cs typeface="Bree Serif"/>
              <a:sym typeface="Bree Serif"/>
            </a:endParaRPr>
          </a:p>
          <a:p>
            <a:pPr indent="0" lvl="0" marL="0" rtl="0" algn="l">
              <a:lnSpc>
                <a:spcPct val="100000"/>
              </a:lnSpc>
              <a:spcBef>
                <a:spcPts val="0"/>
              </a:spcBef>
              <a:spcAft>
                <a:spcPts val="0"/>
              </a:spcAft>
              <a:buClr>
                <a:schemeClr val="dk1"/>
              </a:buClr>
              <a:buSzPts val="1100"/>
              <a:buFont typeface="Arial"/>
              <a:buNone/>
            </a:pPr>
            <a:r>
              <a:t/>
            </a:r>
            <a:endParaRPr sz="2500">
              <a:solidFill>
                <a:srgbClr val="D05C5C"/>
              </a:solidFill>
              <a:latin typeface="Bree Serif"/>
              <a:ea typeface="Bree Serif"/>
              <a:cs typeface="Bree Serif"/>
              <a:sym typeface="Bree Serif"/>
            </a:endParaRPr>
          </a:p>
          <a:p>
            <a:pPr indent="0" lvl="0" marL="0" rtl="0" algn="l">
              <a:lnSpc>
                <a:spcPct val="100000"/>
              </a:lnSpc>
              <a:spcBef>
                <a:spcPts val="0"/>
              </a:spcBef>
              <a:spcAft>
                <a:spcPts val="0"/>
              </a:spcAft>
              <a:buClr>
                <a:schemeClr val="dk1"/>
              </a:buClr>
              <a:buSzPts val="1100"/>
              <a:buFont typeface="Arial"/>
              <a:buNone/>
            </a:pPr>
            <a:r>
              <a:t/>
            </a:r>
            <a:endParaRPr sz="2500">
              <a:solidFill>
                <a:srgbClr val="D05C5C"/>
              </a:solidFill>
            </a:endParaRPr>
          </a:p>
          <a:p>
            <a:pPr indent="0" lvl="0" marL="0" rtl="0" algn="l">
              <a:lnSpc>
                <a:spcPct val="100000"/>
              </a:lnSpc>
              <a:spcBef>
                <a:spcPts val="0"/>
              </a:spcBef>
              <a:spcAft>
                <a:spcPts val="0"/>
              </a:spcAft>
              <a:buSzPts val="2800"/>
              <a:buNone/>
            </a:pPr>
            <a:r>
              <a:t/>
            </a:r>
            <a:endParaRPr sz="2500">
              <a:solidFill>
                <a:srgbClr val="D05C5C"/>
              </a:solidFill>
            </a:endParaRPr>
          </a:p>
        </p:txBody>
      </p:sp>
      <p:sp>
        <p:nvSpPr>
          <p:cNvPr id="521" name="Google Shape;521;p27"/>
          <p:cNvSpPr txBox="1"/>
          <p:nvPr/>
        </p:nvSpPr>
        <p:spPr>
          <a:xfrm>
            <a:off x="266875" y="1267750"/>
            <a:ext cx="5172000" cy="2986200"/>
          </a:xfrm>
          <a:prstGeom prst="rect">
            <a:avLst/>
          </a:prstGeom>
          <a:noFill/>
          <a:ln cap="flat" cmpd="sng" w="9525">
            <a:solidFill>
              <a:srgbClr val="D05C5C"/>
            </a:solidFill>
            <a:prstDash val="dash"/>
            <a:round/>
            <a:headEnd len="sm" w="sm" type="none"/>
            <a:tailEnd len="sm" w="sm" type="none"/>
          </a:ln>
        </p:spPr>
        <p:txBody>
          <a:bodyPr anchorCtr="0" anchor="t" bIns="91425" lIns="91425" spcFirstLastPara="1" rIns="91425" wrap="square" tIns="91425">
            <a:spAutoFit/>
          </a:bodyPr>
          <a:lstStyle/>
          <a:p>
            <a:pPr indent="-317500" lvl="0" marL="457200" marR="0" rtl="0" algn="just">
              <a:lnSpc>
                <a:spcPct val="100000"/>
              </a:lnSpc>
              <a:spcBef>
                <a:spcPts val="0"/>
              </a:spcBef>
              <a:spcAft>
                <a:spcPts val="0"/>
              </a:spcAft>
              <a:buClr>
                <a:srgbClr val="000000"/>
              </a:buClr>
              <a:buSzPts val="1400"/>
              <a:buFont typeface="Bree Serif"/>
              <a:buChar char="●"/>
            </a:pPr>
            <a:r>
              <a:rPr b="0" i="0" lang="en" sz="1400" u="none" cap="none" strike="noStrike">
                <a:solidFill>
                  <a:srgbClr val="000000"/>
                </a:solidFill>
                <a:latin typeface="Bree Serif"/>
                <a:ea typeface="Bree Serif"/>
                <a:cs typeface="Bree Serif"/>
                <a:sym typeface="Bree Serif"/>
              </a:rPr>
              <a:t>Adjustment of blood vessel smooth muscle</a:t>
            </a:r>
            <a:endParaRPr b="0" i="0" sz="1400" u="none" cap="none" strike="noStrike">
              <a:solidFill>
                <a:srgbClr val="000000"/>
              </a:solidFill>
              <a:latin typeface="Bree Serif"/>
              <a:ea typeface="Bree Serif"/>
              <a:cs typeface="Bree Serif"/>
              <a:sym typeface="Bree Serif"/>
            </a:endParaRPr>
          </a:p>
          <a:p>
            <a:pPr indent="0" lvl="0" marL="45720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to respond to changes in blood volume.</a:t>
            </a:r>
            <a:endParaRPr b="0" i="0" sz="1400" u="none" cap="none" strike="noStrike">
              <a:solidFill>
                <a:srgbClr val="000000"/>
              </a:solidFill>
              <a:latin typeface="Bree Serif"/>
              <a:ea typeface="Bree Serif"/>
              <a:cs typeface="Bree Serif"/>
              <a:sym typeface="Bree Serif"/>
            </a:endParaRPr>
          </a:p>
          <a:p>
            <a:pPr indent="0" lvl="0" marL="45720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Bree Serif"/>
              <a:ea typeface="Bree Serif"/>
              <a:cs typeface="Bree Serif"/>
              <a:sym typeface="Bree Serif"/>
            </a:endParaRPr>
          </a:p>
          <a:p>
            <a:pPr indent="-317500" lvl="0" marL="457200" marR="0" rtl="0" algn="just">
              <a:lnSpc>
                <a:spcPct val="100000"/>
              </a:lnSpc>
              <a:spcBef>
                <a:spcPts val="0"/>
              </a:spcBef>
              <a:spcAft>
                <a:spcPts val="0"/>
              </a:spcAft>
              <a:buClr>
                <a:srgbClr val="000000"/>
              </a:buClr>
              <a:buSzPts val="1400"/>
              <a:buFont typeface="Bree Serif"/>
              <a:buChar char="●"/>
            </a:pPr>
            <a:r>
              <a:rPr b="0" i="0" lang="en" sz="1400" u="none" cap="none" strike="noStrike">
                <a:solidFill>
                  <a:srgbClr val="000000"/>
                </a:solidFill>
                <a:latin typeface="Bree Serif"/>
                <a:ea typeface="Bree Serif"/>
                <a:cs typeface="Bree Serif"/>
                <a:sym typeface="Bree Serif"/>
              </a:rPr>
              <a:t>When </a:t>
            </a:r>
            <a:r>
              <a:rPr b="0" i="0" lang="en" sz="1400" u="none" cap="none" strike="noStrike">
                <a:solidFill>
                  <a:srgbClr val="FF0000"/>
                </a:solidFill>
                <a:latin typeface="Bree Serif"/>
                <a:ea typeface="Bree Serif"/>
                <a:cs typeface="Bree Serif"/>
                <a:sym typeface="Bree Serif"/>
              </a:rPr>
              <a:t>pressure </a:t>
            </a:r>
            <a:r>
              <a:rPr b="0" i="0" lang="en" sz="1400" u="none" cap="none" strike="noStrike">
                <a:solidFill>
                  <a:srgbClr val="000000"/>
                </a:solidFill>
                <a:latin typeface="Bree Serif"/>
                <a:ea typeface="Bree Serif"/>
                <a:cs typeface="Bree Serif"/>
                <a:sym typeface="Bree Serif"/>
              </a:rPr>
              <a:t>in </a:t>
            </a:r>
            <a:r>
              <a:rPr b="0" i="0" lang="en" sz="1400" u="none" cap="none" strike="noStrike">
                <a:solidFill>
                  <a:srgbClr val="FF0000"/>
                </a:solidFill>
                <a:latin typeface="Bree Serif"/>
                <a:ea typeface="Bree Serif"/>
                <a:cs typeface="Bree Serif"/>
                <a:sym typeface="Bree Serif"/>
              </a:rPr>
              <a:t>blood vessels</a:t>
            </a:r>
            <a:r>
              <a:rPr b="0" i="0" lang="en" sz="1400" u="none" cap="none" strike="noStrike">
                <a:solidFill>
                  <a:srgbClr val="000000"/>
                </a:solidFill>
                <a:latin typeface="Bree Serif"/>
                <a:ea typeface="Bree Serif"/>
                <a:cs typeface="Bree Serif"/>
                <a:sym typeface="Bree Serif"/>
              </a:rPr>
              <a:t> becomes</a:t>
            </a:r>
            <a:endParaRPr b="0" i="0" sz="1400" u="none" cap="none" strike="noStrike">
              <a:solidFill>
                <a:srgbClr val="000000"/>
              </a:solidFill>
              <a:latin typeface="Bree Serif"/>
              <a:ea typeface="Bree Serif"/>
              <a:cs typeface="Bree Serif"/>
              <a:sym typeface="Bree Serif"/>
            </a:endParaRPr>
          </a:p>
          <a:p>
            <a:pPr indent="0" lvl="0" marL="457200" marR="0" rtl="0" algn="just">
              <a:lnSpc>
                <a:spcPct val="100000"/>
              </a:lnSpc>
              <a:spcBef>
                <a:spcPts val="0"/>
              </a:spcBef>
              <a:spcAft>
                <a:spcPts val="0"/>
              </a:spcAft>
              <a:buClr>
                <a:srgbClr val="000000"/>
              </a:buClr>
              <a:buSzPts val="1400"/>
              <a:buFont typeface="Arial"/>
              <a:buNone/>
            </a:pPr>
            <a:r>
              <a:rPr b="0" i="0" lang="en" sz="1400" u="none" cap="none" strike="noStrike">
                <a:solidFill>
                  <a:srgbClr val="FF0000"/>
                </a:solidFill>
                <a:latin typeface="Bree Serif"/>
                <a:ea typeface="Bree Serif"/>
                <a:cs typeface="Bree Serif"/>
                <a:sym typeface="Bree Serif"/>
              </a:rPr>
              <a:t>too high</a:t>
            </a:r>
            <a:r>
              <a:rPr b="0" i="0" lang="en" sz="1400" u="none" cap="none" strike="noStrike">
                <a:solidFill>
                  <a:srgbClr val="000000"/>
                </a:solidFill>
                <a:latin typeface="Bree Serif"/>
                <a:ea typeface="Bree Serif"/>
                <a:cs typeface="Bree Serif"/>
                <a:sym typeface="Bree Serif"/>
              </a:rPr>
              <a:t>, they become </a:t>
            </a:r>
            <a:r>
              <a:rPr b="0" i="0" lang="en" sz="1400" u="none" cap="none" strike="noStrike">
                <a:solidFill>
                  <a:srgbClr val="FF0000"/>
                </a:solidFill>
                <a:latin typeface="Bree Serif"/>
                <a:ea typeface="Bree Serif"/>
                <a:cs typeface="Bree Serif"/>
                <a:sym typeface="Bree Serif"/>
              </a:rPr>
              <a:t>stretched </a:t>
            </a:r>
            <a:r>
              <a:rPr b="0" i="0" lang="en" sz="1400" u="none" cap="none" strike="noStrike">
                <a:solidFill>
                  <a:srgbClr val="000000"/>
                </a:solidFill>
                <a:latin typeface="Bree Serif"/>
                <a:ea typeface="Bree Serif"/>
                <a:cs typeface="Bree Serif"/>
                <a:sym typeface="Bree Serif"/>
              </a:rPr>
              <a:t>&amp; keep on</a:t>
            </a:r>
            <a:endParaRPr b="0" i="0" sz="1400" u="none" cap="none" strike="noStrike">
              <a:solidFill>
                <a:srgbClr val="000000"/>
              </a:solidFill>
              <a:latin typeface="Bree Serif"/>
              <a:ea typeface="Bree Serif"/>
              <a:cs typeface="Bree Serif"/>
              <a:sym typeface="Bree Serif"/>
            </a:endParaRPr>
          </a:p>
          <a:p>
            <a:pPr indent="0" lvl="0" marL="45720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stretching more &amp; more for minutes or hours;</a:t>
            </a:r>
            <a:endParaRPr b="0" i="0" sz="1400" u="none" cap="none" strike="noStrike">
              <a:solidFill>
                <a:srgbClr val="000000"/>
              </a:solidFill>
              <a:latin typeface="Bree Serif"/>
              <a:ea typeface="Bree Serif"/>
              <a:cs typeface="Bree Serif"/>
              <a:sym typeface="Bree Serif"/>
            </a:endParaRPr>
          </a:p>
          <a:p>
            <a:pPr indent="0" lvl="0" marL="457200" marR="0" rtl="0" algn="just">
              <a:lnSpc>
                <a:spcPct val="100000"/>
              </a:lnSpc>
              <a:spcBef>
                <a:spcPts val="0"/>
              </a:spcBef>
              <a:spcAft>
                <a:spcPts val="0"/>
              </a:spcAft>
              <a:buClr>
                <a:srgbClr val="000000"/>
              </a:buClr>
              <a:buSzPts val="1400"/>
              <a:buFont typeface="Arial"/>
              <a:buNone/>
            </a:pPr>
            <a:r>
              <a:rPr b="0" i="0" lang="en" sz="1400" u="none" cap="none" strike="noStrike">
                <a:solidFill>
                  <a:srgbClr val="FF0000"/>
                </a:solidFill>
                <a:latin typeface="Bree Serif"/>
                <a:ea typeface="Bree Serif"/>
                <a:cs typeface="Bree Serif"/>
                <a:sym typeface="Bree Serif"/>
              </a:rPr>
              <a:t>resulting in fall of pressure in the vessels</a:t>
            </a:r>
            <a:endParaRPr b="0" i="0" sz="1400" u="none" cap="none" strike="noStrike">
              <a:solidFill>
                <a:srgbClr val="FF0000"/>
              </a:solidFill>
              <a:latin typeface="Bree Serif"/>
              <a:ea typeface="Bree Serif"/>
              <a:cs typeface="Bree Serif"/>
              <a:sym typeface="Bree Serif"/>
            </a:endParaRPr>
          </a:p>
          <a:p>
            <a:pPr indent="0" lvl="0" marL="457200" marR="0" rtl="0" algn="just">
              <a:lnSpc>
                <a:spcPct val="100000"/>
              </a:lnSpc>
              <a:spcBef>
                <a:spcPts val="0"/>
              </a:spcBef>
              <a:spcAft>
                <a:spcPts val="0"/>
              </a:spcAft>
              <a:buClr>
                <a:srgbClr val="000000"/>
              </a:buClr>
              <a:buSzPts val="1400"/>
              <a:buFont typeface="Arial"/>
              <a:buNone/>
            </a:pPr>
            <a:r>
              <a:rPr b="0" i="0" lang="en" sz="1400" u="none" cap="none" strike="noStrike">
                <a:solidFill>
                  <a:srgbClr val="FF0000"/>
                </a:solidFill>
                <a:latin typeface="Bree Serif"/>
                <a:ea typeface="Bree Serif"/>
                <a:cs typeface="Bree Serif"/>
                <a:sym typeface="Bree Serif"/>
              </a:rPr>
              <a:t>toward normal.</a:t>
            </a:r>
            <a:endParaRPr b="0" i="0" sz="1400" u="none" cap="none" strike="noStrike">
              <a:solidFill>
                <a:srgbClr val="FF0000"/>
              </a:solidFill>
              <a:latin typeface="Bree Serif"/>
              <a:ea typeface="Bree Serif"/>
              <a:cs typeface="Bree Serif"/>
              <a:sym typeface="Bree Serif"/>
            </a:endParaRPr>
          </a:p>
          <a:p>
            <a:pPr indent="0" lvl="0" marL="45720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Bree Serif"/>
              <a:ea typeface="Bree Serif"/>
              <a:cs typeface="Bree Serif"/>
              <a:sym typeface="Bree Serif"/>
            </a:endParaRPr>
          </a:p>
          <a:p>
            <a:pPr indent="-317500" lvl="0" marL="457200" marR="0" rtl="0" algn="just">
              <a:lnSpc>
                <a:spcPct val="100000"/>
              </a:lnSpc>
              <a:spcBef>
                <a:spcPts val="0"/>
              </a:spcBef>
              <a:spcAft>
                <a:spcPts val="0"/>
              </a:spcAft>
              <a:buClr>
                <a:srgbClr val="000000"/>
              </a:buClr>
              <a:buSzPts val="1400"/>
              <a:buFont typeface="Bree Serif"/>
              <a:buChar char="●"/>
            </a:pPr>
            <a:r>
              <a:rPr b="0" i="0" lang="en" sz="1400" u="none" cap="none" strike="noStrike">
                <a:solidFill>
                  <a:srgbClr val="000000"/>
                </a:solidFill>
                <a:latin typeface="Bree Serif"/>
                <a:ea typeface="Bree Serif"/>
                <a:cs typeface="Bree Serif"/>
                <a:sym typeface="Bree Serif"/>
              </a:rPr>
              <a:t>This continuing stretch of the vessels can</a:t>
            </a:r>
            <a:endParaRPr b="0" i="0" sz="1400" u="none" cap="none" strike="noStrike">
              <a:solidFill>
                <a:srgbClr val="000000"/>
              </a:solidFill>
              <a:latin typeface="Bree Serif"/>
              <a:ea typeface="Bree Serif"/>
              <a:cs typeface="Bree Serif"/>
              <a:sym typeface="Bree Serif"/>
            </a:endParaRPr>
          </a:p>
          <a:p>
            <a:pPr indent="0" lvl="0" marL="45720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serve as an</a:t>
            </a:r>
            <a:endParaRPr b="0" i="0" sz="1400" u="none" cap="none" strike="noStrike">
              <a:solidFill>
                <a:srgbClr val="000000"/>
              </a:solidFill>
              <a:latin typeface="Bree Serif"/>
              <a:ea typeface="Bree Serif"/>
              <a:cs typeface="Bree Serif"/>
              <a:sym typeface="Bree Serif"/>
            </a:endParaRPr>
          </a:p>
          <a:p>
            <a:pPr indent="0" lvl="0" marL="45720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intermediate-term pressure “buffer.”</a:t>
            </a:r>
            <a:endParaRPr b="0" i="0" sz="1400" u="none" cap="none" strike="noStrike">
              <a:solidFill>
                <a:srgbClr val="000000"/>
              </a:solidFill>
              <a:latin typeface="Bree Serif"/>
              <a:ea typeface="Bree Serif"/>
              <a:cs typeface="Bree Serif"/>
              <a:sym typeface="Bree Serif"/>
            </a:endParaRPr>
          </a:p>
          <a:p>
            <a:pPr indent="0" lvl="0" marL="45720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Bree Serif"/>
              <a:ea typeface="Bree Serif"/>
              <a:cs typeface="Bree Serif"/>
              <a:sym typeface="Bree Serif"/>
            </a:endParaRPr>
          </a:p>
        </p:txBody>
      </p:sp>
      <p:sp>
        <p:nvSpPr>
          <p:cNvPr id="522" name="Google Shape;522;p27"/>
          <p:cNvSpPr txBox="1"/>
          <p:nvPr/>
        </p:nvSpPr>
        <p:spPr>
          <a:xfrm>
            <a:off x="5637450" y="1267750"/>
            <a:ext cx="2643600" cy="2936100"/>
          </a:xfrm>
          <a:prstGeom prst="rect">
            <a:avLst/>
          </a:prstGeom>
          <a:noFill/>
          <a:ln cap="flat" cmpd="sng" w="9525">
            <a:solidFill>
              <a:srgbClr val="D05C5C"/>
            </a:solidFill>
            <a:prstDash val="dash"/>
            <a:round/>
            <a:headEnd len="sm" w="sm" type="none"/>
            <a:tailEnd len="sm" w="sm" type="none"/>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6FA8DC"/>
              </a:buClr>
              <a:buSzPts val="1400"/>
              <a:buFont typeface="Bree Serif"/>
              <a:buChar char="●"/>
            </a:pPr>
            <a:r>
              <a:rPr b="0" i="0" lang="en" sz="1400" u="none" cap="none" strike="noStrike">
                <a:solidFill>
                  <a:srgbClr val="6FA8DC"/>
                </a:solidFill>
                <a:latin typeface="Bree Serif"/>
                <a:ea typeface="Bree Serif"/>
                <a:cs typeface="Bree Serif"/>
                <a:sym typeface="Bree Serif"/>
              </a:rPr>
              <a:t>Increased BP </a:t>
            </a:r>
            <a:endParaRPr b="0" i="0" sz="1400" u="none" cap="none" strike="noStrike">
              <a:solidFill>
                <a:srgbClr val="6FA8DC"/>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FA8DC"/>
              </a:solidFill>
              <a:latin typeface="Bree Serif"/>
              <a:ea typeface="Bree Serif"/>
              <a:cs typeface="Bree Serif"/>
              <a:sym typeface="Bree Serif"/>
            </a:endParaRPr>
          </a:p>
          <a:p>
            <a:pPr indent="-317500" lvl="0" marL="457200" marR="0" rtl="0" algn="l">
              <a:lnSpc>
                <a:spcPct val="100000"/>
              </a:lnSpc>
              <a:spcBef>
                <a:spcPts val="0"/>
              </a:spcBef>
              <a:spcAft>
                <a:spcPts val="0"/>
              </a:spcAft>
              <a:buClr>
                <a:srgbClr val="6FA8DC"/>
              </a:buClr>
              <a:buSzPts val="1400"/>
              <a:buFont typeface="Bree Serif"/>
              <a:buChar char="●"/>
            </a:pPr>
            <a:r>
              <a:rPr b="0" i="0" lang="en" sz="1400" u="none" cap="none" strike="noStrike">
                <a:solidFill>
                  <a:srgbClr val="6FA8DC"/>
                </a:solidFill>
                <a:latin typeface="Bree Serif"/>
                <a:ea typeface="Bree Serif"/>
                <a:cs typeface="Bree Serif"/>
                <a:sym typeface="Bree Serif"/>
              </a:rPr>
              <a:t>Blood vessels stretched </a:t>
            </a:r>
            <a:endParaRPr b="0" i="0" sz="1400" u="none" cap="none" strike="noStrike">
              <a:solidFill>
                <a:srgbClr val="6FA8DC"/>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FA8DC"/>
              </a:solidFill>
              <a:latin typeface="Bree Serif"/>
              <a:ea typeface="Bree Serif"/>
              <a:cs typeface="Bree Serif"/>
              <a:sym typeface="Bree Serif"/>
            </a:endParaRPr>
          </a:p>
          <a:p>
            <a:pPr indent="-317500" lvl="0" marL="457200" marR="0" rtl="0" algn="l">
              <a:lnSpc>
                <a:spcPct val="100000"/>
              </a:lnSpc>
              <a:spcBef>
                <a:spcPts val="0"/>
              </a:spcBef>
              <a:spcAft>
                <a:spcPts val="0"/>
              </a:spcAft>
              <a:buClr>
                <a:srgbClr val="6FA8DC"/>
              </a:buClr>
              <a:buSzPts val="1400"/>
              <a:buFont typeface="Bree Serif"/>
              <a:buChar char="●"/>
            </a:pPr>
            <a:r>
              <a:rPr b="0" i="0" lang="en" sz="1400" u="none" cap="none" strike="noStrike">
                <a:solidFill>
                  <a:srgbClr val="6FA8DC"/>
                </a:solidFill>
                <a:latin typeface="Bree Serif"/>
                <a:ea typeface="Bree Serif"/>
                <a:cs typeface="Bree Serif"/>
                <a:sym typeface="Bree Serif"/>
              </a:rPr>
              <a:t>Stretch relaxation</a:t>
            </a:r>
            <a:endParaRPr b="0" i="0" sz="1400" u="none" cap="none" strike="noStrike">
              <a:solidFill>
                <a:srgbClr val="6FA8DC"/>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FA8DC"/>
              </a:solidFill>
              <a:latin typeface="Bree Serif"/>
              <a:ea typeface="Bree Serif"/>
              <a:cs typeface="Bree Serif"/>
              <a:sym typeface="Bree Serif"/>
            </a:endParaRPr>
          </a:p>
          <a:p>
            <a:pPr indent="-317500" lvl="0" marL="457200" marR="0" rtl="0" algn="l">
              <a:lnSpc>
                <a:spcPct val="100000"/>
              </a:lnSpc>
              <a:spcBef>
                <a:spcPts val="0"/>
              </a:spcBef>
              <a:spcAft>
                <a:spcPts val="0"/>
              </a:spcAft>
              <a:buClr>
                <a:srgbClr val="6FA8DC"/>
              </a:buClr>
              <a:buSzPts val="1400"/>
              <a:buFont typeface="Bree Serif"/>
              <a:buChar char="●"/>
            </a:pPr>
            <a:r>
              <a:rPr b="0" i="0" lang="en" sz="1400" u="none" cap="none" strike="noStrike">
                <a:solidFill>
                  <a:srgbClr val="6FA8DC"/>
                </a:solidFill>
                <a:latin typeface="Bree Serif"/>
                <a:ea typeface="Bree Serif"/>
                <a:cs typeface="Bree Serif"/>
                <a:sym typeface="Bree Serif"/>
              </a:rPr>
              <a:t>Increased capacity </a:t>
            </a:r>
            <a:endParaRPr b="0" i="0" sz="1400" u="none" cap="none" strike="noStrike">
              <a:solidFill>
                <a:srgbClr val="6FA8DC"/>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FA8DC"/>
              </a:solidFill>
              <a:latin typeface="Bree Serif"/>
              <a:ea typeface="Bree Serif"/>
              <a:cs typeface="Bree Serif"/>
              <a:sym typeface="Bree Serif"/>
            </a:endParaRPr>
          </a:p>
          <a:p>
            <a:pPr indent="-317500" lvl="0" marL="457200" marR="0" rtl="0" algn="l">
              <a:lnSpc>
                <a:spcPct val="100000"/>
              </a:lnSpc>
              <a:spcBef>
                <a:spcPts val="0"/>
              </a:spcBef>
              <a:spcAft>
                <a:spcPts val="0"/>
              </a:spcAft>
              <a:buClr>
                <a:srgbClr val="6FA8DC"/>
              </a:buClr>
              <a:buSzPts val="1400"/>
              <a:buFont typeface="Bree Serif"/>
              <a:buChar char="●"/>
            </a:pPr>
            <a:r>
              <a:rPr b="0" i="0" lang="en" sz="1400" u="none" cap="none" strike="noStrike">
                <a:solidFill>
                  <a:srgbClr val="6FA8DC"/>
                </a:solidFill>
                <a:latin typeface="Bree Serif"/>
                <a:ea typeface="Bree Serif"/>
                <a:cs typeface="Bree Serif"/>
                <a:sym typeface="Bree Serif"/>
              </a:rPr>
              <a:t>Decreased effective blood volume </a:t>
            </a:r>
            <a:endParaRPr b="0" i="0" sz="1400" u="none" cap="none" strike="noStrike">
              <a:solidFill>
                <a:srgbClr val="6FA8DC"/>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FA8DC"/>
              </a:solidFill>
              <a:latin typeface="Bree Serif"/>
              <a:ea typeface="Bree Serif"/>
              <a:cs typeface="Bree Serif"/>
              <a:sym typeface="Bree Serif"/>
            </a:endParaRPr>
          </a:p>
          <a:p>
            <a:pPr indent="-317500" lvl="0" marL="457200" marR="0" rtl="0" algn="l">
              <a:lnSpc>
                <a:spcPct val="100000"/>
              </a:lnSpc>
              <a:spcBef>
                <a:spcPts val="0"/>
              </a:spcBef>
              <a:spcAft>
                <a:spcPts val="0"/>
              </a:spcAft>
              <a:buClr>
                <a:srgbClr val="6FA8DC"/>
              </a:buClr>
              <a:buSzPts val="1400"/>
              <a:buFont typeface="Bree Serif"/>
              <a:buChar char="●"/>
            </a:pPr>
            <a:r>
              <a:rPr b="0" i="0" lang="en" sz="1400" u="none" cap="none" strike="noStrike">
                <a:solidFill>
                  <a:srgbClr val="6FA8DC"/>
                </a:solidFill>
                <a:latin typeface="Bree Serif"/>
                <a:ea typeface="Bree Serif"/>
                <a:cs typeface="Bree Serif"/>
                <a:sym typeface="Bree Serif"/>
              </a:rPr>
              <a:t>Decreased BP </a:t>
            </a:r>
            <a:endParaRPr b="0" i="0" sz="1400" u="none" cap="none" strike="noStrike">
              <a:solidFill>
                <a:srgbClr val="6FA8DC"/>
              </a:solidFill>
              <a:latin typeface="Bree Serif"/>
              <a:ea typeface="Bree Serif"/>
              <a:cs typeface="Bree Serif"/>
              <a:sym typeface="Bree Serif"/>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Bree Serif"/>
              <a:ea typeface="Bree Serif"/>
              <a:cs typeface="Bree Serif"/>
              <a:sym typeface="Bree Serif"/>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29"/>
          <p:cNvSpPr txBox="1"/>
          <p:nvPr>
            <p:ph type="title"/>
          </p:nvPr>
        </p:nvSpPr>
        <p:spPr>
          <a:xfrm>
            <a:off x="107900"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solidFill>
                  <a:srgbClr val="D05C5C"/>
                </a:solidFill>
                <a:latin typeface="Bree Serif"/>
                <a:ea typeface="Bree Serif"/>
                <a:cs typeface="Bree Serif"/>
                <a:sym typeface="Bree Serif"/>
              </a:rPr>
              <a:t>Long- Term (</a:t>
            </a:r>
            <a:r>
              <a:rPr lang="en">
                <a:solidFill>
                  <a:srgbClr val="FF0000"/>
                </a:solidFill>
                <a:latin typeface="Bree Serif"/>
                <a:ea typeface="Bree Serif"/>
                <a:cs typeface="Bree Serif"/>
                <a:sym typeface="Bree Serif"/>
              </a:rPr>
              <a:t>Slow</a:t>
            </a:r>
            <a:r>
              <a:rPr lang="en">
                <a:solidFill>
                  <a:srgbClr val="D05C5C"/>
                </a:solidFill>
                <a:latin typeface="Bree Serif"/>
                <a:ea typeface="Bree Serif"/>
                <a:cs typeface="Bree Serif"/>
                <a:sym typeface="Bree Serif"/>
              </a:rPr>
              <a:t> Response) Regulation:</a:t>
            </a:r>
            <a:endParaRPr>
              <a:solidFill>
                <a:srgbClr val="D05C5C"/>
              </a:solidFill>
              <a:latin typeface="Bree Serif"/>
              <a:ea typeface="Bree Serif"/>
              <a:cs typeface="Bree Serif"/>
              <a:sym typeface="Bree Serif"/>
            </a:endParaRPr>
          </a:p>
        </p:txBody>
      </p:sp>
      <p:sp>
        <p:nvSpPr>
          <p:cNvPr id="528" name="Google Shape;528;p29"/>
          <p:cNvSpPr txBox="1"/>
          <p:nvPr/>
        </p:nvSpPr>
        <p:spPr>
          <a:xfrm>
            <a:off x="308725" y="846475"/>
            <a:ext cx="76308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 sz="1600" u="none" cap="none" strike="noStrike">
                <a:solidFill>
                  <a:srgbClr val="C27BA0"/>
                </a:solidFill>
                <a:latin typeface="Bree Serif"/>
                <a:ea typeface="Bree Serif"/>
                <a:cs typeface="Bree Serif"/>
                <a:sym typeface="Bree Serif"/>
              </a:rPr>
              <a:t>• Hormonally mediated.</a:t>
            </a:r>
            <a:endParaRPr b="0" i="0" sz="1600" u="none" cap="none" strike="noStrike">
              <a:solidFill>
                <a:srgbClr val="C27BA0"/>
              </a:solidFill>
              <a:latin typeface="Bree Serif"/>
              <a:ea typeface="Bree Serif"/>
              <a:cs typeface="Bree Serif"/>
              <a:sym typeface="Bree Serif"/>
            </a:endParaRPr>
          </a:p>
          <a:p>
            <a:pPr indent="0" lvl="0" marL="0" marR="0" rtl="0" algn="l">
              <a:lnSpc>
                <a:spcPct val="100000"/>
              </a:lnSpc>
              <a:spcBef>
                <a:spcPts val="0"/>
              </a:spcBef>
              <a:spcAft>
                <a:spcPts val="0"/>
              </a:spcAft>
              <a:buClr>
                <a:schemeClr val="dk1"/>
              </a:buClr>
              <a:buSzPts val="1100"/>
              <a:buFont typeface="Arial"/>
              <a:buNone/>
            </a:pPr>
            <a:r>
              <a:rPr b="0" i="0" lang="en" sz="1600" u="none" cap="none" strike="noStrike">
                <a:solidFill>
                  <a:srgbClr val="C27BA0"/>
                </a:solidFill>
                <a:latin typeface="Bree Serif"/>
                <a:ea typeface="Bree Serif"/>
                <a:cs typeface="Bree Serif"/>
                <a:sym typeface="Bree Serif"/>
              </a:rPr>
              <a:t>• Takes few hours to being showing significant response.</a:t>
            </a:r>
            <a:endParaRPr b="0" i="0" sz="1600" u="none" cap="none" strike="noStrike">
              <a:solidFill>
                <a:srgbClr val="C27BA0"/>
              </a:solidFill>
              <a:latin typeface="Bree Serif"/>
              <a:ea typeface="Bree Serif"/>
              <a:cs typeface="Bree Serif"/>
              <a:sym typeface="Bree Serif"/>
            </a:endParaRPr>
          </a:p>
          <a:p>
            <a:pPr indent="0" lvl="0" marL="0" marR="0" rtl="0" algn="l">
              <a:lnSpc>
                <a:spcPct val="100000"/>
              </a:lnSpc>
              <a:spcBef>
                <a:spcPts val="0"/>
              </a:spcBef>
              <a:spcAft>
                <a:spcPts val="0"/>
              </a:spcAft>
              <a:buClr>
                <a:schemeClr val="dk1"/>
              </a:buClr>
              <a:buSzPts val="1100"/>
              <a:buFont typeface="Arial"/>
              <a:buNone/>
            </a:pPr>
            <a:r>
              <a:rPr b="0" i="0" lang="en" sz="1600" u="none" cap="none" strike="noStrike">
                <a:solidFill>
                  <a:srgbClr val="C27BA0"/>
                </a:solidFill>
                <a:latin typeface="Bree Serif"/>
                <a:ea typeface="Bree Serif"/>
                <a:cs typeface="Bree Serif"/>
                <a:sym typeface="Bree Serif"/>
              </a:rPr>
              <a:t>• Concerned in regulating blood volume.</a:t>
            </a:r>
            <a:endParaRPr b="0" i="0" sz="1600" u="none" cap="none" strike="noStrike">
              <a:solidFill>
                <a:srgbClr val="C27BA0"/>
              </a:solidFill>
              <a:latin typeface="Bree Serif"/>
              <a:ea typeface="Bree Serif"/>
              <a:cs typeface="Bree Serif"/>
              <a:sym typeface="Bree Serif"/>
            </a:endParaRPr>
          </a:p>
          <a:p>
            <a:pPr indent="0" lvl="0" marL="0" marR="0" rtl="0" algn="l">
              <a:lnSpc>
                <a:spcPct val="100000"/>
              </a:lnSpc>
              <a:spcBef>
                <a:spcPts val="0"/>
              </a:spcBef>
              <a:spcAft>
                <a:spcPts val="0"/>
              </a:spcAft>
              <a:buClr>
                <a:schemeClr val="dk1"/>
              </a:buClr>
              <a:buSzPts val="1100"/>
              <a:buFont typeface="Arial"/>
              <a:buNone/>
            </a:pPr>
            <a:r>
              <a:rPr b="0" i="0" lang="en" sz="1600" u="none" cap="none" strike="noStrike">
                <a:solidFill>
                  <a:srgbClr val="6FA8DC"/>
                </a:solidFill>
                <a:latin typeface="Bree Serif"/>
                <a:ea typeface="Bree Serif"/>
                <a:cs typeface="Bree Serif"/>
                <a:sym typeface="Bree Serif"/>
              </a:rPr>
              <a:t>• acting within days to months. </a:t>
            </a:r>
            <a:endParaRPr b="0" i="0" sz="1600" u="none" cap="none" strike="noStrike">
              <a:solidFill>
                <a:srgbClr val="6FA8DC"/>
              </a:solidFill>
              <a:latin typeface="Bree Serif"/>
              <a:ea typeface="Bree Serif"/>
              <a:cs typeface="Bree Serif"/>
              <a:sym typeface="Bree Serif"/>
            </a:endParaRPr>
          </a:p>
        </p:txBody>
      </p:sp>
      <p:sp>
        <p:nvSpPr>
          <p:cNvPr id="529" name="Google Shape;529;p29"/>
          <p:cNvSpPr txBox="1"/>
          <p:nvPr/>
        </p:nvSpPr>
        <p:spPr>
          <a:xfrm>
            <a:off x="423300" y="2020238"/>
            <a:ext cx="74016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500" u="none" cap="none" strike="noStrike">
                <a:solidFill>
                  <a:srgbClr val="000000"/>
                </a:solidFill>
                <a:latin typeface="Bree Serif"/>
                <a:ea typeface="Bree Serif"/>
                <a:cs typeface="Bree Serif"/>
                <a:sym typeface="Bree Serif"/>
              </a:rPr>
              <a:t>Mainly Renal (Acts if BP is too low):</a:t>
            </a:r>
            <a:endParaRPr b="1" i="0" sz="1500" u="none" cap="none" strike="noStrike">
              <a:solidFill>
                <a:srgbClr val="000000"/>
              </a:solidFill>
              <a:latin typeface="Bree Serif"/>
              <a:ea typeface="Bree Serif"/>
              <a:cs typeface="Bree Serif"/>
              <a:sym typeface="Bree Serif"/>
            </a:endParaRPr>
          </a:p>
        </p:txBody>
      </p:sp>
      <p:sp>
        <p:nvSpPr>
          <p:cNvPr id="530" name="Google Shape;530;p29"/>
          <p:cNvSpPr txBox="1"/>
          <p:nvPr/>
        </p:nvSpPr>
        <p:spPr>
          <a:xfrm>
            <a:off x="308725" y="2438050"/>
            <a:ext cx="56796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500" u="none" cap="none" strike="noStrike">
                <a:solidFill>
                  <a:srgbClr val="000000"/>
                </a:solidFill>
                <a:latin typeface="Bree Serif"/>
                <a:ea typeface="Bree Serif"/>
                <a:cs typeface="Bree Serif"/>
                <a:sym typeface="Bree Serif"/>
              </a:rPr>
              <a:t>1. Renin-Angiotensin-Aldosterone System.</a:t>
            </a:r>
            <a:endParaRPr b="0" i="0" sz="1500" u="none" cap="none" strike="noStrike">
              <a:solidFill>
                <a:srgbClr val="000000"/>
              </a:solidFill>
              <a:latin typeface="Bree Serif"/>
              <a:ea typeface="Bree Serif"/>
              <a:cs typeface="Bree Serif"/>
              <a:sym typeface="Bree Serif"/>
            </a:endParaRPr>
          </a:p>
        </p:txBody>
      </p:sp>
      <p:sp>
        <p:nvSpPr>
          <p:cNvPr id="531" name="Google Shape;531;p29"/>
          <p:cNvSpPr txBox="1"/>
          <p:nvPr/>
        </p:nvSpPr>
        <p:spPr>
          <a:xfrm>
            <a:off x="308725" y="2734838"/>
            <a:ext cx="52983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500" u="none" cap="none" strike="noStrike">
                <a:solidFill>
                  <a:srgbClr val="C27BA0"/>
                </a:solidFill>
                <a:latin typeface="Bree Serif"/>
                <a:ea typeface="Bree Serif"/>
                <a:cs typeface="Bree Serif"/>
                <a:sym typeface="Bree Serif"/>
              </a:rPr>
              <a:t>2. Vasopressin/Anti-Diuretic hormone (ADH).</a:t>
            </a:r>
            <a:endParaRPr b="0" i="0" sz="1500" u="none" cap="none" strike="noStrike">
              <a:solidFill>
                <a:srgbClr val="C27BA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200"/>
              <a:buFont typeface="Arial"/>
              <a:buNone/>
            </a:pPr>
            <a:r>
              <a:t/>
            </a:r>
            <a:endParaRPr b="0" i="0" sz="1500" u="none" cap="none" strike="noStrike">
              <a:solidFill>
                <a:srgbClr val="C27BA0"/>
              </a:solidFill>
              <a:latin typeface="Bree Serif"/>
              <a:ea typeface="Bree Serif"/>
              <a:cs typeface="Bree Serif"/>
              <a:sym typeface="Bree Serif"/>
            </a:endParaRPr>
          </a:p>
        </p:txBody>
      </p:sp>
      <p:sp>
        <p:nvSpPr>
          <p:cNvPr id="532" name="Google Shape;532;p29"/>
          <p:cNvSpPr txBox="1"/>
          <p:nvPr/>
        </p:nvSpPr>
        <p:spPr>
          <a:xfrm>
            <a:off x="308725" y="3489175"/>
            <a:ext cx="71622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500" u="none" cap="none" strike="noStrike">
                <a:solidFill>
                  <a:srgbClr val="C27BA0"/>
                </a:solidFill>
                <a:latin typeface="Bree Serif"/>
                <a:ea typeface="Bree Serif"/>
                <a:cs typeface="Bree Serif"/>
                <a:sym typeface="Bree Serif"/>
              </a:rPr>
              <a:t>3. Low-pressure volume receptors: Atrial Natriuretic Peptide Mechanism</a:t>
            </a:r>
            <a:r>
              <a:rPr b="0" i="0" lang="en" sz="1500" u="none" cap="none" strike="noStrike">
                <a:solidFill>
                  <a:srgbClr val="000000"/>
                </a:solidFill>
                <a:latin typeface="Bree Serif"/>
                <a:ea typeface="Bree Serif"/>
                <a:cs typeface="Bree Serif"/>
                <a:sym typeface="Bree Serif"/>
              </a:rPr>
              <a:t>(weaker effect than RAAS &amp; ADH).</a:t>
            </a:r>
            <a:endParaRPr b="0" i="0" sz="1500" u="none" cap="none" strike="noStrike">
              <a:solidFill>
                <a:srgbClr val="000000"/>
              </a:solidFill>
              <a:latin typeface="Bree Serif"/>
              <a:ea typeface="Bree Serif"/>
              <a:cs typeface="Bree Serif"/>
              <a:sym typeface="Bree Serif"/>
            </a:endParaRPr>
          </a:p>
        </p:txBody>
      </p:sp>
      <p:sp>
        <p:nvSpPr>
          <p:cNvPr id="533" name="Google Shape;533;p29"/>
          <p:cNvSpPr txBox="1"/>
          <p:nvPr/>
        </p:nvSpPr>
        <p:spPr>
          <a:xfrm>
            <a:off x="308725" y="3975150"/>
            <a:ext cx="45648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500" u="none" cap="none" strike="noStrike">
                <a:solidFill>
                  <a:srgbClr val="C27BA0"/>
                </a:solidFill>
                <a:latin typeface="Bree Serif"/>
                <a:ea typeface="Bree Serif"/>
                <a:cs typeface="Bree Serif"/>
                <a:sym typeface="Bree Serif"/>
              </a:rPr>
              <a:t>4. Erythropoietin(EPO).</a:t>
            </a:r>
            <a:endParaRPr b="0" i="0" sz="1700" u="none" cap="none" strike="noStrike">
              <a:solidFill>
                <a:srgbClr val="C27BA0"/>
              </a:solidFill>
              <a:latin typeface="Arial"/>
              <a:ea typeface="Arial"/>
              <a:cs typeface="Arial"/>
              <a:sym typeface="Arial"/>
            </a:endParaRPr>
          </a:p>
        </p:txBody>
      </p:sp>
      <p:sp>
        <p:nvSpPr>
          <p:cNvPr id="534" name="Google Shape;534;p29"/>
          <p:cNvSpPr txBox="1"/>
          <p:nvPr/>
        </p:nvSpPr>
        <p:spPr>
          <a:xfrm>
            <a:off x="423300" y="3144150"/>
            <a:ext cx="27102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500" u="none" cap="none" strike="noStrike">
                <a:solidFill>
                  <a:srgbClr val="000000"/>
                </a:solidFill>
                <a:latin typeface="Bree Serif"/>
                <a:ea typeface="Bree Serif"/>
                <a:cs typeface="Bree Serif"/>
                <a:sym typeface="Bree Serif"/>
              </a:rPr>
              <a:t>others:</a:t>
            </a:r>
            <a:endParaRPr b="1" i="0" sz="1500" u="none" cap="none" strike="noStrike">
              <a:solidFill>
                <a:srgbClr val="000000"/>
              </a:solidFill>
              <a:latin typeface="Bree Serif"/>
              <a:ea typeface="Bree Serif"/>
              <a:cs typeface="Bree Serif"/>
              <a:sym typeface="Bree Serif"/>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30"/>
          <p:cNvSpPr txBox="1"/>
          <p:nvPr>
            <p:ph type="title"/>
          </p:nvPr>
        </p:nvSpPr>
        <p:spPr>
          <a:xfrm>
            <a:off x="107925"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Clr>
                <a:schemeClr val="dk1"/>
              </a:buClr>
              <a:buSzPct val="39285"/>
              <a:buFont typeface="Arial"/>
              <a:buNone/>
            </a:pPr>
            <a:r>
              <a:rPr lang="en">
                <a:solidFill>
                  <a:srgbClr val="D05C5C"/>
                </a:solidFill>
                <a:latin typeface="Bree Serif"/>
                <a:ea typeface="Bree Serif"/>
                <a:cs typeface="Bree Serif"/>
                <a:sym typeface="Bree Serif"/>
              </a:rPr>
              <a:t>1. Renin-Angiotensin Aldosterone System</a:t>
            </a:r>
            <a:endParaRPr>
              <a:solidFill>
                <a:srgbClr val="D05C5C"/>
              </a:solidFill>
              <a:latin typeface="Bree Serif"/>
              <a:ea typeface="Bree Serif"/>
              <a:cs typeface="Bree Serif"/>
              <a:sym typeface="Bree Serif"/>
            </a:endParaRPr>
          </a:p>
          <a:p>
            <a:pPr indent="0" lvl="0" marL="0" rtl="0" algn="l">
              <a:lnSpc>
                <a:spcPct val="100000"/>
              </a:lnSpc>
              <a:spcBef>
                <a:spcPts val="0"/>
              </a:spcBef>
              <a:spcAft>
                <a:spcPts val="0"/>
              </a:spcAft>
              <a:buSzPct val="111111"/>
              <a:buNone/>
            </a:pPr>
            <a:r>
              <a:t/>
            </a:r>
            <a:endParaRPr>
              <a:solidFill>
                <a:srgbClr val="D05C5C"/>
              </a:solidFill>
              <a:latin typeface="Bree Serif"/>
              <a:ea typeface="Bree Serif"/>
              <a:cs typeface="Bree Serif"/>
              <a:sym typeface="Bree Serif"/>
            </a:endParaRPr>
          </a:p>
        </p:txBody>
      </p:sp>
      <p:sp>
        <p:nvSpPr>
          <p:cNvPr id="540" name="Google Shape;540;p30"/>
          <p:cNvSpPr/>
          <p:nvPr/>
        </p:nvSpPr>
        <p:spPr>
          <a:xfrm>
            <a:off x="693250" y="631350"/>
            <a:ext cx="2325900" cy="4215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6FA8DC"/>
                </a:solidFill>
                <a:latin typeface="Bree Serif"/>
                <a:ea typeface="Bree Serif"/>
                <a:cs typeface="Bree Serif"/>
                <a:sym typeface="Bree Serif"/>
              </a:rPr>
              <a:t>When blood pressure falls</a:t>
            </a:r>
            <a:r>
              <a:rPr b="0" i="0" lang="en" sz="1200" u="none" cap="none" strike="noStrike">
                <a:solidFill>
                  <a:srgbClr val="000000"/>
                </a:solidFill>
                <a:latin typeface="Bree Serif"/>
                <a:ea typeface="Bree Serif"/>
                <a:cs typeface="Bree Serif"/>
                <a:sym typeface="Bree Serif"/>
              </a:rPr>
              <a:t> ↓ Renal blood flow and/or ↓Na+</a:t>
            </a:r>
            <a:endParaRPr b="0" i="0" sz="1200" u="none" cap="none" strike="noStrike">
              <a:solidFill>
                <a:srgbClr val="000000"/>
              </a:solidFill>
              <a:latin typeface="Bree Serif"/>
              <a:ea typeface="Bree Serif"/>
              <a:cs typeface="Bree Serif"/>
              <a:sym typeface="Bree Serif"/>
            </a:endParaRPr>
          </a:p>
        </p:txBody>
      </p:sp>
      <p:cxnSp>
        <p:nvCxnSpPr>
          <p:cNvPr id="541" name="Google Shape;541;p30"/>
          <p:cNvCxnSpPr/>
          <p:nvPr/>
        </p:nvCxnSpPr>
        <p:spPr>
          <a:xfrm flipH="1">
            <a:off x="1786450" y="1052850"/>
            <a:ext cx="3300" cy="659700"/>
          </a:xfrm>
          <a:prstGeom prst="straightConnector1">
            <a:avLst/>
          </a:prstGeom>
          <a:noFill/>
          <a:ln cap="flat" cmpd="sng" w="9525">
            <a:solidFill>
              <a:srgbClr val="D05C5C"/>
            </a:solidFill>
            <a:prstDash val="dash"/>
            <a:round/>
            <a:headEnd len="sm" w="sm" type="none"/>
            <a:tailEnd len="med" w="med" type="triangle"/>
          </a:ln>
        </p:spPr>
      </p:cxnSp>
      <p:sp>
        <p:nvSpPr>
          <p:cNvPr id="542" name="Google Shape;542;p30"/>
          <p:cNvSpPr/>
          <p:nvPr/>
        </p:nvSpPr>
        <p:spPr>
          <a:xfrm>
            <a:off x="955000" y="1730275"/>
            <a:ext cx="1666200" cy="8814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t/>
            </a:r>
            <a:endParaRPr b="0" i="0" sz="1200" u="none" cap="none" strike="noStrike">
              <a:solidFill>
                <a:srgbClr val="C27BA0"/>
              </a:solidFill>
              <a:latin typeface="Bree Serif"/>
              <a:ea typeface="Bree Serif"/>
              <a:cs typeface="Bree Serif"/>
              <a:sym typeface="Bree Serif"/>
            </a:endParaRPr>
          </a:p>
          <a:p>
            <a:pPr indent="0" lvl="0" marL="0" marR="0" rtl="0" algn="ctr">
              <a:lnSpc>
                <a:spcPct val="100000"/>
              </a:lnSpc>
              <a:spcBef>
                <a:spcPts val="0"/>
              </a:spcBef>
              <a:spcAft>
                <a:spcPts val="0"/>
              </a:spcAft>
              <a:buClr>
                <a:schemeClr val="dk1"/>
              </a:buClr>
              <a:buSzPts val="1100"/>
              <a:buFont typeface="Arial"/>
              <a:buNone/>
            </a:pPr>
            <a:r>
              <a:rPr b="0" i="0" lang="en" sz="1200" u="none" cap="none" strike="noStrike">
                <a:solidFill>
                  <a:srgbClr val="C27BA0"/>
                </a:solidFill>
                <a:latin typeface="Bree Serif"/>
                <a:ea typeface="Bree Serif"/>
                <a:cs typeface="Bree Serif"/>
                <a:sym typeface="Bree Serif"/>
              </a:rPr>
              <a:t>++ Juxtaglomerular</a:t>
            </a:r>
            <a:endParaRPr b="0" i="0" sz="1200" u="none" cap="none" strike="noStrike">
              <a:solidFill>
                <a:srgbClr val="C27BA0"/>
              </a:solidFill>
              <a:latin typeface="Bree Serif"/>
              <a:ea typeface="Bree Serif"/>
              <a:cs typeface="Bree Serif"/>
              <a:sym typeface="Bree Serif"/>
            </a:endParaRPr>
          </a:p>
          <a:p>
            <a:pPr indent="0" lvl="0" marL="0" marR="0" rtl="0" algn="ctr">
              <a:lnSpc>
                <a:spcPct val="100000"/>
              </a:lnSpc>
              <a:spcBef>
                <a:spcPts val="0"/>
              </a:spcBef>
              <a:spcAft>
                <a:spcPts val="0"/>
              </a:spcAft>
              <a:buClr>
                <a:schemeClr val="dk1"/>
              </a:buClr>
              <a:buSzPts val="1100"/>
              <a:buFont typeface="Arial"/>
              <a:buNone/>
            </a:pPr>
            <a:r>
              <a:rPr b="0" i="0" lang="en" sz="1200" u="none" cap="none" strike="noStrike">
                <a:solidFill>
                  <a:srgbClr val="C27BA0"/>
                </a:solidFill>
                <a:latin typeface="Bree Serif"/>
                <a:ea typeface="Bree Serif"/>
                <a:cs typeface="Bree Serif"/>
                <a:sym typeface="Bree Serif"/>
              </a:rPr>
              <a:t>apparatus of kidneys</a:t>
            </a:r>
            <a:endParaRPr b="0" i="0" sz="1200" u="none" cap="none" strike="noStrike">
              <a:solidFill>
                <a:srgbClr val="C27BA0"/>
              </a:solidFill>
              <a:latin typeface="Bree Serif"/>
              <a:ea typeface="Bree Serif"/>
              <a:cs typeface="Bree Serif"/>
              <a:sym typeface="Bree Serif"/>
            </a:endParaRPr>
          </a:p>
          <a:p>
            <a:pPr indent="0" lvl="0" marL="0" marR="0" rtl="0" algn="ctr">
              <a:lnSpc>
                <a:spcPct val="100000"/>
              </a:lnSpc>
              <a:spcBef>
                <a:spcPts val="0"/>
              </a:spcBef>
              <a:spcAft>
                <a:spcPts val="0"/>
              </a:spcAft>
              <a:buClr>
                <a:schemeClr val="dk1"/>
              </a:buClr>
              <a:buSzPts val="1100"/>
              <a:buFont typeface="Arial"/>
              <a:buNone/>
            </a:pPr>
            <a:r>
              <a:rPr b="0" i="0" lang="en" sz="1200" u="none" cap="none" strike="noStrike">
                <a:solidFill>
                  <a:srgbClr val="C27BA0"/>
                </a:solidFill>
                <a:latin typeface="Bree Serif"/>
                <a:ea typeface="Bree Serif"/>
                <a:cs typeface="Bree Serif"/>
                <a:sym typeface="Bree Serif"/>
              </a:rPr>
              <a:t>(considered volume</a:t>
            </a:r>
            <a:endParaRPr b="0" i="0" sz="1200" u="none" cap="none" strike="noStrike">
              <a:solidFill>
                <a:srgbClr val="C27BA0"/>
              </a:solidFill>
              <a:latin typeface="Bree Serif"/>
              <a:ea typeface="Bree Serif"/>
              <a:cs typeface="Bree Serif"/>
              <a:sym typeface="Bree Serif"/>
            </a:endParaRPr>
          </a:p>
          <a:p>
            <a:pPr indent="0" lvl="0" marL="0" marR="0" rtl="0" algn="ctr">
              <a:lnSpc>
                <a:spcPct val="100000"/>
              </a:lnSpc>
              <a:spcBef>
                <a:spcPts val="0"/>
              </a:spcBef>
              <a:spcAft>
                <a:spcPts val="0"/>
              </a:spcAft>
              <a:buClr>
                <a:schemeClr val="dk1"/>
              </a:buClr>
              <a:buSzPts val="1100"/>
              <a:buFont typeface="Arial"/>
              <a:buNone/>
            </a:pPr>
            <a:r>
              <a:rPr b="0" i="0" lang="en" sz="1200" u="none" cap="none" strike="noStrike">
                <a:solidFill>
                  <a:srgbClr val="C27BA0"/>
                </a:solidFill>
                <a:latin typeface="Bree Serif"/>
                <a:ea typeface="Bree Serif"/>
                <a:cs typeface="Bree Serif"/>
                <a:sym typeface="Bree Serif"/>
              </a:rPr>
              <a:t>receptors)</a:t>
            </a:r>
            <a:endParaRPr b="0" i="0" sz="1200" u="none" cap="none" strike="noStrike">
              <a:solidFill>
                <a:srgbClr val="C27BA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Bree Serif"/>
              <a:ea typeface="Bree Serif"/>
              <a:cs typeface="Bree Serif"/>
              <a:sym typeface="Bree Serif"/>
            </a:endParaRPr>
          </a:p>
        </p:txBody>
      </p:sp>
      <p:cxnSp>
        <p:nvCxnSpPr>
          <p:cNvPr id="543" name="Google Shape;543;p30"/>
          <p:cNvCxnSpPr>
            <a:stCxn id="542" idx="3"/>
            <a:endCxn id="544" idx="1"/>
          </p:cNvCxnSpPr>
          <p:nvPr/>
        </p:nvCxnSpPr>
        <p:spPr>
          <a:xfrm flipH="1" rot="10800000">
            <a:off x="2621200" y="2167675"/>
            <a:ext cx="1219800" cy="3300"/>
          </a:xfrm>
          <a:prstGeom prst="straightConnector1">
            <a:avLst/>
          </a:prstGeom>
          <a:noFill/>
          <a:ln cap="flat" cmpd="sng" w="9525">
            <a:solidFill>
              <a:srgbClr val="D05C5C"/>
            </a:solidFill>
            <a:prstDash val="dash"/>
            <a:round/>
            <a:headEnd len="sm" w="sm" type="none"/>
            <a:tailEnd len="med" w="med" type="triangle"/>
          </a:ln>
        </p:spPr>
      </p:cxnSp>
      <p:sp>
        <p:nvSpPr>
          <p:cNvPr id="544" name="Google Shape;544;p30"/>
          <p:cNvSpPr/>
          <p:nvPr/>
        </p:nvSpPr>
        <p:spPr>
          <a:xfrm>
            <a:off x="3840963" y="1955100"/>
            <a:ext cx="678000" cy="425100"/>
          </a:xfrm>
          <a:prstGeom prst="rect">
            <a:avLst/>
          </a:prstGeom>
          <a:solidFill>
            <a:srgbClr val="FFFFFF"/>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Bree Serif"/>
                <a:ea typeface="Bree Serif"/>
                <a:cs typeface="Bree Serif"/>
                <a:sym typeface="Bree Serif"/>
              </a:rPr>
              <a:t>Renin</a:t>
            </a:r>
            <a:endParaRPr b="1" i="0" sz="1200" u="none" cap="none" strike="noStrike">
              <a:solidFill>
                <a:srgbClr val="000000"/>
              </a:solidFill>
              <a:latin typeface="Bree Serif"/>
              <a:ea typeface="Bree Serif"/>
              <a:cs typeface="Bree Serif"/>
              <a:sym typeface="Bree Serif"/>
            </a:endParaRPr>
          </a:p>
        </p:txBody>
      </p:sp>
      <p:cxnSp>
        <p:nvCxnSpPr>
          <p:cNvPr id="545" name="Google Shape;545;p30"/>
          <p:cNvCxnSpPr>
            <a:stCxn id="544" idx="3"/>
          </p:cNvCxnSpPr>
          <p:nvPr/>
        </p:nvCxnSpPr>
        <p:spPr>
          <a:xfrm>
            <a:off x="4518963" y="2167650"/>
            <a:ext cx="1929300" cy="5700"/>
          </a:xfrm>
          <a:prstGeom prst="straightConnector1">
            <a:avLst/>
          </a:prstGeom>
          <a:noFill/>
          <a:ln cap="flat" cmpd="sng" w="9525">
            <a:solidFill>
              <a:srgbClr val="D05C5C"/>
            </a:solidFill>
            <a:prstDash val="dash"/>
            <a:round/>
            <a:headEnd len="sm" w="sm" type="none"/>
            <a:tailEnd len="med" w="med" type="triangle"/>
          </a:ln>
        </p:spPr>
      </p:cxnSp>
      <p:sp>
        <p:nvSpPr>
          <p:cNvPr id="546" name="Google Shape;546;p30"/>
          <p:cNvSpPr/>
          <p:nvPr/>
        </p:nvSpPr>
        <p:spPr>
          <a:xfrm>
            <a:off x="5254100" y="1386650"/>
            <a:ext cx="2511900" cy="3987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Angiotensinogen( </a:t>
            </a:r>
            <a:r>
              <a:rPr b="0" i="0" lang="en" sz="1200" u="none" cap="none" strike="noStrike">
                <a:solidFill>
                  <a:srgbClr val="C27BA0"/>
                </a:solidFill>
                <a:latin typeface="Bree Serif"/>
                <a:ea typeface="Bree Serif"/>
                <a:cs typeface="Bree Serif"/>
                <a:sym typeface="Bree Serif"/>
              </a:rPr>
              <a:t>Plasma protein</a:t>
            </a:r>
            <a:r>
              <a:rPr b="0" i="0" lang="en" sz="1200" u="none" cap="none" strike="noStrike">
                <a:solidFill>
                  <a:srgbClr val="000000"/>
                </a:solidFill>
                <a:latin typeface="Bree Serif"/>
                <a:ea typeface="Bree Serif"/>
                <a:cs typeface="Bree Serif"/>
                <a:sym typeface="Bree Serif"/>
              </a:rPr>
              <a:t>)</a:t>
            </a:r>
            <a:endParaRPr b="0" i="0" sz="1200" u="none" cap="none" strike="noStrike">
              <a:solidFill>
                <a:srgbClr val="000000"/>
              </a:solidFill>
              <a:latin typeface="Bree Serif"/>
              <a:ea typeface="Bree Serif"/>
              <a:cs typeface="Bree Serif"/>
              <a:sym typeface="Bree Serif"/>
            </a:endParaRPr>
          </a:p>
        </p:txBody>
      </p:sp>
      <p:cxnSp>
        <p:nvCxnSpPr>
          <p:cNvPr id="547" name="Google Shape;547;p30"/>
          <p:cNvCxnSpPr>
            <a:stCxn id="546" idx="2"/>
          </p:cNvCxnSpPr>
          <p:nvPr/>
        </p:nvCxnSpPr>
        <p:spPr>
          <a:xfrm>
            <a:off x="6510050" y="1785350"/>
            <a:ext cx="6900" cy="739800"/>
          </a:xfrm>
          <a:prstGeom prst="straightConnector1">
            <a:avLst/>
          </a:prstGeom>
          <a:noFill/>
          <a:ln cap="flat" cmpd="sng" w="9525">
            <a:solidFill>
              <a:srgbClr val="D05C5C"/>
            </a:solidFill>
            <a:prstDash val="dash"/>
            <a:round/>
            <a:headEnd len="sm" w="sm" type="none"/>
            <a:tailEnd len="med" w="med" type="triangle"/>
          </a:ln>
        </p:spPr>
      </p:cxnSp>
      <p:sp>
        <p:nvSpPr>
          <p:cNvPr id="548" name="Google Shape;548;p30"/>
          <p:cNvSpPr/>
          <p:nvPr/>
        </p:nvSpPr>
        <p:spPr>
          <a:xfrm>
            <a:off x="5964650" y="2549950"/>
            <a:ext cx="1097700" cy="4920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Angiotensin I</a:t>
            </a:r>
            <a:endParaRPr b="0" i="0" sz="1200" u="none" cap="none" strike="noStrike">
              <a:solidFill>
                <a:srgbClr val="000000"/>
              </a:solidFill>
              <a:latin typeface="Bree Serif"/>
              <a:ea typeface="Bree Serif"/>
              <a:cs typeface="Bree Serif"/>
              <a:sym typeface="Bree Serif"/>
            </a:endParaRPr>
          </a:p>
        </p:txBody>
      </p:sp>
      <p:sp>
        <p:nvSpPr>
          <p:cNvPr id="549" name="Google Shape;549;p30"/>
          <p:cNvSpPr txBox="1"/>
          <p:nvPr/>
        </p:nvSpPr>
        <p:spPr>
          <a:xfrm>
            <a:off x="6510050" y="3000475"/>
            <a:ext cx="20577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Bree Serif"/>
                <a:ea typeface="Bree Serif"/>
                <a:cs typeface="Bree Serif"/>
                <a:sym typeface="Bree Serif"/>
              </a:rPr>
              <a:t>Angiotensin</a:t>
            </a:r>
            <a:endParaRPr b="0" i="0" sz="8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Bree Serif"/>
                <a:ea typeface="Bree Serif"/>
                <a:cs typeface="Bree Serif"/>
                <a:sym typeface="Bree Serif"/>
              </a:rPr>
              <a:t>converting</a:t>
            </a:r>
            <a:endParaRPr b="0" i="0" sz="8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Bree Serif"/>
                <a:ea typeface="Bree Serif"/>
                <a:cs typeface="Bree Serif"/>
                <a:sym typeface="Bree Serif"/>
              </a:rPr>
              <a:t>enzymes (ACEs)</a:t>
            </a:r>
            <a:endParaRPr b="0" i="0" sz="800" u="none" cap="none" strike="noStrike">
              <a:solidFill>
                <a:srgbClr val="000000"/>
              </a:solidFill>
              <a:latin typeface="Bree Serif"/>
              <a:ea typeface="Bree Serif"/>
              <a:cs typeface="Bree Serif"/>
              <a:sym typeface="Bree Serif"/>
            </a:endParaRPr>
          </a:p>
        </p:txBody>
      </p:sp>
      <p:sp>
        <p:nvSpPr>
          <p:cNvPr id="550" name="Google Shape;550;p30"/>
          <p:cNvSpPr/>
          <p:nvPr/>
        </p:nvSpPr>
        <p:spPr>
          <a:xfrm>
            <a:off x="5409250" y="3513100"/>
            <a:ext cx="2697900" cy="4920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t/>
            </a:r>
            <a:endParaRPr b="0" i="0" sz="1200" u="none" cap="none" strike="noStrike">
              <a:solidFill>
                <a:srgbClr val="000000"/>
              </a:solidFill>
              <a:latin typeface="Bree Serif"/>
              <a:ea typeface="Bree Serif"/>
              <a:cs typeface="Bree Serif"/>
              <a:sym typeface="Bree Serif"/>
            </a:endParaRPr>
          </a:p>
          <a:p>
            <a:pPr indent="0" lvl="0" marL="0" marR="0" rtl="0" algn="ctr">
              <a:lnSpc>
                <a:spcPct val="100000"/>
              </a:lnSpc>
              <a:spcBef>
                <a:spcPts val="0"/>
              </a:spcBef>
              <a:spcAft>
                <a:spcPts val="0"/>
              </a:spcAft>
              <a:buClr>
                <a:schemeClr val="dk1"/>
              </a:buClr>
              <a:buSzPts val="1100"/>
              <a:buFont typeface="Arial"/>
              <a:buNone/>
            </a:pPr>
            <a:r>
              <a:rPr b="0" i="0" lang="en" sz="1200" u="none" cap="none" strike="noStrike">
                <a:solidFill>
                  <a:srgbClr val="000000"/>
                </a:solidFill>
                <a:latin typeface="Bree Serif"/>
                <a:ea typeface="Bree Serif"/>
                <a:cs typeface="Bree Serif"/>
                <a:sym typeface="Bree Serif"/>
              </a:rPr>
              <a:t>Angiotensin II </a:t>
            </a:r>
            <a:r>
              <a:rPr b="0" i="0" lang="en" sz="1200" u="none" cap="none" strike="noStrike">
                <a:solidFill>
                  <a:srgbClr val="C27BA0"/>
                </a:solidFill>
                <a:latin typeface="Bree Serif"/>
                <a:ea typeface="Bree Serif"/>
                <a:cs typeface="Bree Serif"/>
                <a:sym typeface="Bree Serif"/>
              </a:rPr>
              <a:t>(powerful</a:t>
            </a:r>
            <a:endParaRPr b="0" i="0" sz="1200" u="none" cap="none" strike="noStrike">
              <a:solidFill>
                <a:srgbClr val="C27BA0"/>
              </a:solidFill>
              <a:latin typeface="Bree Serif"/>
              <a:ea typeface="Bree Serif"/>
              <a:cs typeface="Bree Serif"/>
              <a:sym typeface="Bree Serif"/>
            </a:endParaRPr>
          </a:p>
          <a:p>
            <a:pPr indent="0" lvl="0" marL="0" marR="0" rtl="0" algn="l">
              <a:lnSpc>
                <a:spcPct val="100000"/>
              </a:lnSpc>
              <a:spcBef>
                <a:spcPts val="0"/>
              </a:spcBef>
              <a:spcAft>
                <a:spcPts val="0"/>
              </a:spcAft>
              <a:buClr>
                <a:schemeClr val="dk1"/>
              </a:buClr>
              <a:buSzPts val="1100"/>
              <a:buFont typeface="Arial"/>
              <a:buNone/>
            </a:pPr>
            <a:r>
              <a:rPr b="0" i="0" lang="en" sz="1200" u="none" cap="none" strike="noStrike">
                <a:solidFill>
                  <a:srgbClr val="C27BA0"/>
                </a:solidFill>
                <a:latin typeface="Bree Serif"/>
                <a:ea typeface="Bree Serif"/>
                <a:cs typeface="Bree Serif"/>
                <a:sym typeface="Bree Serif"/>
              </a:rPr>
              <a:t>vasoconstrictor + Thirst stimulation)</a:t>
            </a:r>
            <a:endParaRPr b="0" i="0" sz="1200" u="none" cap="none" strike="noStrike">
              <a:solidFill>
                <a:srgbClr val="C27BA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C27BA0"/>
              </a:solidFill>
              <a:latin typeface="Bree Serif"/>
              <a:ea typeface="Bree Serif"/>
              <a:cs typeface="Bree Serif"/>
              <a:sym typeface="Bree Serif"/>
            </a:endParaRPr>
          </a:p>
        </p:txBody>
      </p:sp>
      <p:cxnSp>
        <p:nvCxnSpPr>
          <p:cNvPr id="551" name="Google Shape;551;p30"/>
          <p:cNvCxnSpPr/>
          <p:nvPr/>
        </p:nvCxnSpPr>
        <p:spPr>
          <a:xfrm>
            <a:off x="6516950" y="3066763"/>
            <a:ext cx="7200" cy="421500"/>
          </a:xfrm>
          <a:prstGeom prst="straightConnector1">
            <a:avLst/>
          </a:prstGeom>
          <a:noFill/>
          <a:ln cap="flat" cmpd="sng" w="9525">
            <a:solidFill>
              <a:srgbClr val="D05C5C"/>
            </a:solidFill>
            <a:prstDash val="dash"/>
            <a:round/>
            <a:headEnd len="sm" w="sm" type="none"/>
            <a:tailEnd len="med" w="med" type="triangle"/>
          </a:ln>
        </p:spPr>
      </p:cxnSp>
      <p:cxnSp>
        <p:nvCxnSpPr>
          <p:cNvPr id="552" name="Google Shape;552;p30"/>
          <p:cNvCxnSpPr>
            <a:stCxn id="550" idx="1"/>
          </p:cNvCxnSpPr>
          <p:nvPr/>
        </p:nvCxnSpPr>
        <p:spPr>
          <a:xfrm flipH="1">
            <a:off x="4583050" y="3759100"/>
            <a:ext cx="826200" cy="300"/>
          </a:xfrm>
          <a:prstGeom prst="straightConnector1">
            <a:avLst/>
          </a:prstGeom>
          <a:noFill/>
          <a:ln cap="flat" cmpd="sng" w="9525">
            <a:solidFill>
              <a:srgbClr val="D05C5C"/>
            </a:solidFill>
            <a:prstDash val="dash"/>
            <a:round/>
            <a:headEnd len="sm" w="sm" type="none"/>
            <a:tailEnd len="med" w="med" type="triangle"/>
          </a:ln>
        </p:spPr>
      </p:cxnSp>
      <p:sp>
        <p:nvSpPr>
          <p:cNvPr id="553" name="Google Shape;553;p30"/>
          <p:cNvSpPr/>
          <p:nvPr/>
        </p:nvSpPr>
        <p:spPr>
          <a:xfrm>
            <a:off x="3371738" y="3554575"/>
            <a:ext cx="1219800" cy="4251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C27BA0"/>
                </a:solidFill>
                <a:latin typeface="Bree Serif"/>
                <a:ea typeface="Bree Serif"/>
                <a:cs typeface="Bree Serif"/>
                <a:sym typeface="Bree Serif"/>
              </a:rPr>
              <a:t>Corticosterone</a:t>
            </a:r>
            <a:endParaRPr b="0" i="0" sz="1200" u="none" cap="none" strike="noStrike">
              <a:solidFill>
                <a:srgbClr val="C27BA0"/>
              </a:solidFill>
              <a:latin typeface="Bree Serif"/>
              <a:ea typeface="Bree Serif"/>
              <a:cs typeface="Bree Serif"/>
              <a:sym typeface="Bree Serif"/>
            </a:endParaRPr>
          </a:p>
        </p:txBody>
      </p:sp>
      <p:cxnSp>
        <p:nvCxnSpPr>
          <p:cNvPr id="554" name="Google Shape;554;p30"/>
          <p:cNvCxnSpPr/>
          <p:nvPr/>
        </p:nvCxnSpPr>
        <p:spPr>
          <a:xfrm rot="10800000">
            <a:off x="2580575" y="3759250"/>
            <a:ext cx="797400" cy="0"/>
          </a:xfrm>
          <a:prstGeom prst="straightConnector1">
            <a:avLst/>
          </a:prstGeom>
          <a:noFill/>
          <a:ln cap="flat" cmpd="sng" w="9525">
            <a:solidFill>
              <a:srgbClr val="D05C5C"/>
            </a:solidFill>
            <a:prstDash val="dash"/>
            <a:round/>
            <a:headEnd len="sm" w="sm" type="none"/>
            <a:tailEnd len="med" w="med" type="triangle"/>
          </a:ln>
        </p:spPr>
      </p:cxnSp>
      <p:sp>
        <p:nvSpPr>
          <p:cNvPr id="555" name="Google Shape;555;p30"/>
          <p:cNvSpPr/>
          <p:nvPr/>
        </p:nvSpPr>
        <p:spPr>
          <a:xfrm>
            <a:off x="1533425" y="3546700"/>
            <a:ext cx="1020600" cy="4251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Aldosterone</a:t>
            </a:r>
            <a:endParaRPr b="0" i="0" sz="1200" u="none" cap="none" strike="noStrike">
              <a:solidFill>
                <a:srgbClr val="000000"/>
              </a:solidFill>
              <a:latin typeface="Bree Serif"/>
              <a:ea typeface="Bree Serif"/>
              <a:cs typeface="Bree Serif"/>
              <a:sym typeface="Bree Serif"/>
            </a:endParaRPr>
          </a:p>
        </p:txBody>
      </p:sp>
      <p:sp>
        <p:nvSpPr>
          <p:cNvPr id="556" name="Google Shape;556;p30"/>
          <p:cNvSpPr txBox="1"/>
          <p:nvPr/>
        </p:nvSpPr>
        <p:spPr>
          <a:xfrm>
            <a:off x="1101375" y="4005100"/>
            <a:ext cx="18069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FF0000"/>
                </a:solidFill>
                <a:latin typeface="Bree Serif"/>
                <a:ea typeface="Bree Serif"/>
                <a:cs typeface="Bree Serif"/>
                <a:sym typeface="Bree Serif"/>
              </a:rPr>
              <a:t>(</a:t>
            </a:r>
            <a:r>
              <a:rPr b="1" i="0" lang="en" sz="1200" u="none" cap="none" strike="noStrike">
                <a:solidFill>
                  <a:srgbClr val="FF0000"/>
                </a:solidFill>
                <a:latin typeface="Bree Serif"/>
                <a:ea typeface="Bree Serif"/>
                <a:cs typeface="Bree Serif"/>
                <a:sym typeface="Bree Serif"/>
              </a:rPr>
              <a:t>Na+&amp; Water retention</a:t>
            </a:r>
            <a:r>
              <a:rPr b="0" i="0" lang="en" sz="1200" u="none" cap="none" strike="noStrike">
                <a:solidFill>
                  <a:srgbClr val="FF0000"/>
                </a:solidFill>
                <a:latin typeface="Bree Serif"/>
                <a:ea typeface="Bree Serif"/>
                <a:cs typeface="Bree Serif"/>
                <a:sym typeface="Bree Serif"/>
              </a:rPr>
              <a:t>) </a:t>
            </a:r>
            <a:endParaRPr b="0" i="0" sz="1200" u="none" cap="none" strike="noStrike">
              <a:solidFill>
                <a:srgbClr val="FF0000"/>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FF0000"/>
                </a:solidFill>
                <a:latin typeface="Bree Serif"/>
                <a:ea typeface="Bree Serif"/>
                <a:cs typeface="Bree Serif"/>
                <a:sym typeface="Bree Serif"/>
              </a:rPr>
              <a:t>At kidney tubules</a:t>
            </a:r>
            <a:endParaRPr b="0" i="0" sz="1000" u="none" cap="none" strike="noStrike">
              <a:solidFill>
                <a:srgbClr val="FF0000"/>
              </a:solidFill>
              <a:latin typeface="Bree Serif"/>
              <a:ea typeface="Bree Serif"/>
              <a:cs typeface="Bree Serif"/>
              <a:sym typeface="Bree Serif"/>
            </a:endParaRPr>
          </a:p>
        </p:txBody>
      </p:sp>
      <p:cxnSp>
        <p:nvCxnSpPr>
          <p:cNvPr id="557" name="Google Shape;557;p30"/>
          <p:cNvCxnSpPr/>
          <p:nvPr/>
        </p:nvCxnSpPr>
        <p:spPr>
          <a:xfrm>
            <a:off x="6516950" y="4018113"/>
            <a:ext cx="7200" cy="421500"/>
          </a:xfrm>
          <a:prstGeom prst="straightConnector1">
            <a:avLst/>
          </a:prstGeom>
          <a:noFill/>
          <a:ln cap="flat" cmpd="sng" w="9525">
            <a:solidFill>
              <a:srgbClr val="D05C5C"/>
            </a:solidFill>
            <a:prstDash val="dash"/>
            <a:round/>
            <a:headEnd len="sm" w="sm" type="none"/>
            <a:tailEnd len="med" w="med" type="triangle"/>
          </a:ln>
        </p:spPr>
      </p:cxnSp>
      <p:sp>
        <p:nvSpPr>
          <p:cNvPr id="558" name="Google Shape;558;p30"/>
          <p:cNvSpPr/>
          <p:nvPr/>
        </p:nvSpPr>
        <p:spPr>
          <a:xfrm>
            <a:off x="5509250" y="4439625"/>
            <a:ext cx="2022600" cy="3768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C27BA0"/>
                </a:solidFill>
                <a:latin typeface="Bree Serif"/>
                <a:ea typeface="Bree Serif"/>
                <a:cs typeface="Bree Serif"/>
                <a:sym typeface="Bree Serif"/>
              </a:rPr>
              <a:t>Angiotensin III</a:t>
            </a:r>
            <a:endParaRPr b="0" i="0" sz="1200" u="none" cap="none" strike="noStrike">
              <a:solidFill>
                <a:srgbClr val="C27BA0"/>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C27BA0"/>
                </a:solidFill>
                <a:latin typeface="Bree Serif"/>
                <a:ea typeface="Bree Serif"/>
                <a:cs typeface="Bree Serif"/>
                <a:sym typeface="Bree Serif"/>
              </a:rPr>
              <a:t>(powerful vasoconstrictor)</a:t>
            </a:r>
            <a:endParaRPr b="0" i="0" sz="1200" u="none" cap="none" strike="noStrike">
              <a:solidFill>
                <a:srgbClr val="C27BA0"/>
              </a:solidFill>
              <a:latin typeface="Bree Serif"/>
              <a:ea typeface="Bree Serif"/>
              <a:cs typeface="Bree Serif"/>
              <a:sym typeface="Bree Serif"/>
            </a:endParaRPr>
          </a:p>
        </p:txBody>
      </p:sp>
      <p:sp>
        <p:nvSpPr>
          <p:cNvPr id="559" name="Google Shape;559;p30"/>
          <p:cNvSpPr txBox="1"/>
          <p:nvPr/>
        </p:nvSpPr>
        <p:spPr>
          <a:xfrm>
            <a:off x="356200" y="4617125"/>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FF0000"/>
                </a:solidFill>
                <a:latin typeface="Bree Serif"/>
                <a:ea typeface="Bree Serif"/>
                <a:cs typeface="Bree Serif"/>
                <a:sym typeface="Bree Serif"/>
              </a:rPr>
              <a:t>Result: Elevated blood pressure</a:t>
            </a:r>
            <a:endParaRPr b="1" i="0" sz="1400" u="none" cap="none" strike="noStrike">
              <a:solidFill>
                <a:srgbClr val="FF0000"/>
              </a:solidFill>
              <a:latin typeface="Bree Serif"/>
              <a:ea typeface="Bree Serif"/>
              <a:cs typeface="Bree Serif"/>
              <a:sym typeface="Bree Serif"/>
            </a:endParaRPr>
          </a:p>
        </p:txBody>
      </p:sp>
      <p:sp>
        <p:nvSpPr>
          <p:cNvPr id="560" name="Google Shape;560;p30"/>
          <p:cNvSpPr txBox="1"/>
          <p:nvPr/>
        </p:nvSpPr>
        <p:spPr>
          <a:xfrm>
            <a:off x="4572000" y="3431425"/>
            <a:ext cx="11238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C27BA0"/>
                </a:solidFill>
                <a:latin typeface="Bree Serif"/>
                <a:ea typeface="Bree Serif"/>
                <a:cs typeface="Bree Serif"/>
                <a:sym typeface="Bree Serif"/>
              </a:rPr>
              <a:t>Adrenal Cortex</a:t>
            </a:r>
            <a:endParaRPr b="0" i="0" sz="800" u="none" cap="none" strike="noStrike">
              <a:solidFill>
                <a:srgbClr val="C27BA0"/>
              </a:solidFill>
              <a:latin typeface="Bree Serif"/>
              <a:ea typeface="Bree Serif"/>
              <a:cs typeface="Bree Serif"/>
              <a:sym typeface="Bree Serif"/>
            </a:endParaRPr>
          </a:p>
        </p:txBody>
      </p:sp>
      <p:sp>
        <p:nvSpPr>
          <p:cNvPr id="561" name="Google Shape;561;p30"/>
          <p:cNvSpPr txBox="1"/>
          <p:nvPr/>
        </p:nvSpPr>
        <p:spPr>
          <a:xfrm>
            <a:off x="6055500" y="3117738"/>
            <a:ext cx="6780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C27BA0"/>
                </a:solidFill>
                <a:latin typeface="Bree Serif"/>
                <a:ea typeface="Bree Serif"/>
                <a:cs typeface="Bree Serif"/>
                <a:sym typeface="Bree Serif"/>
              </a:rPr>
              <a:t>(lungs) </a:t>
            </a:r>
            <a:endParaRPr b="0" i="0" sz="800" u="none" cap="none" strike="noStrike">
              <a:solidFill>
                <a:srgbClr val="C27BA0"/>
              </a:solidFill>
              <a:latin typeface="Bree Serif"/>
              <a:ea typeface="Bree Serif"/>
              <a:cs typeface="Bree Serif"/>
              <a:sym typeface="Bree Serif"/>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3"/>
          <p:cNvSpPr txBox="1"/>
          <p:nvPr>
            <p:ph type="title"/>
          </p:nvPr>
        </p:nvSpPr>
        <p:spPr>
          <a:xfrm>
            <a:off x="311700" y="345100"/>
            <a:ext cx="8520600" cy="841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2720">
                <a:solidFill>
                  <a:srgbClr val="D05C5C"/>
                </a:solidFill>
                <a:latin typeface="Bree Serif"/>
                <a:ea typeface="Bree Serif"/>
                <a:cs typeface="Bree Serif"/>
                <a:sym typeface="Bree Serif"/>
              </a:rPr>
              <a:t>Regulation of Arterial Blood Pressure</a:t>
            </a:r>
            <a:endParaRPr sz="2720">
              <a:solidFill>
                <a:srgbClr val="D05C5C"/>
              </a:solidFill>
              <a:latin typeface="Bree Serif"/>
              <a:ea typeface="Bree Serif"/>
              <a:cs typeface="Bree Serif"/>
              <a:sym typeface="Bree Serif"/>
            </a:endParaRPr>
          </a:p>
        </p:txBody>
      </p:sp>
      <p:sp>
        <p:nvSpPr>
          <p:cNvPr id="133" name="Google Shape;133;p3"/>
          <p:cNvSpPr txBox="1"/>
          <p:nvPr/>
        </p:nvSpPr>
        <p:spPr>
          <a:xfrm>
            <a:off x="311700" y="1103275"/>
            <a:ext cx="6580500" cy="27090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Bree Serif"/>
              <a:buChar char="●"/>
            </a:pPr>
            <a:r>
              <a:rPr b="0" i="0" lang="en" sz="1400" u="none" cap="none" strike="noStrike">
                <a:solidFill>
                  <a:srgbClr val="000000"/>
                </a:solidFill>
                <a:latin typeface="Bree Serif"/>
                <a:ea typeface="Bree Serif"/>
                <a:cs typeface="Bree Serif"/>
                <a:sym typeface="Bree Serif"/>
              </a:rPr>
              <a:t>Maintaining BP is important to ensure a steady blood flow</a:t>
            </a:r>
            <a:endParaRPr b="0" i="0" sz="14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(perfusion) to the tissues.</a:t>
            </a:r>
            <a:endParaRPr b="0" i="0" sz="1400" u="none" cap="none" strike="noStrike">
              <a:solidFill>
                <a:srgbClr val="000000"/>
              </a:solidFill>
              <a:latin typeface="Bree Serif"/>
              <a:ea typeface="Bree Serif"/>
              <a:cs typeface="Bree Serif"/>
              <a:sym typeface="Bree Serif"/>
            </a:endParaRPr>
          </a:p>
          <a:p>
            <a:pPr indent="-317500" lvl="0" marL="457200" marR="0" rtl="0" algn="l">
              <a:lnSpc>
                <a:spcPct val="100000"/>
              </a:lnSpc>
              <a:spcBef>
                <a:spcPts val="0"/>
              </a:spcBef>
              <a:spcAft>
                <a:spcPts val="0"/>
              </a:spcAft>
              <a:buClr>
                <a:srgbClr val="000000"/>
              </a:buClr>
              <a:buSzPts val="1400"/>
              <a:buFont typeface="Bree Serif"/>
              <a:buChar char="●"/>
            </a:pPr>
            <a:r>
              <a:rPr b="0" i="0" lang="en" sz="1400" u="none" cap="none" strike="noStrike">
                <a:solidFill>
                  <a:srgbClr val="000000"/>
                </a:solidFill>
                <a:latin typeface="Bree Serif"/>
                <a:ea typeface="Bree Serif"/>
                <a:cs typeface="Bree Serif"/>
                <a:sym typeface="Bree Serif"/>
              </a:rPr>
              <a:t> Inability to regulate blood pressure can contribute to diseases.</a:t>
            </a:r>
            <a:endParaRPr b="0" i="0" sz="14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In order to regulate the blood pressure, determining factors should be regulated:</a:t>
            </a:r>
            <a:endParaRPr b="0" i="0" sz="1400" u="none" cap="none" strike="noStrike">
              <a:solidFill>
                <a:srgbClr val="000000"/>
              </a:solidFill>
              <a:latin typeface="Bree Serif"/>
              <a:ea typeface="Bree Serif"/>
              <a:cs typeface="Bree Serif"/>
              <a:sym typeface="Bree Serif"/>
            </a:endParaRPr>
          </a:p>
          <a:p>
            <a:pPr indent="-317500" lvl="0" marL="457200" marR="0" rtl="0" algn="l">
              <a:lnSpc>
                <a:spcPct val="100000"/>
              </a:lnSpc>
              <a:spcBef>
                <a:spcPts val="0"/>
              </a:spcBef>
              <a:spcAft>
                <a:spcPts val="0"/>
              </a:spcAft>
              <a:buClr>
                <a:srgbClr val="000000"/>
              </a:buClr>
              <a:buSzPts val="1400"/>
              <a:buFont typeface="Bree Serif"/>
              <a:buChar char="●"/>
            </a:pPr>
            <a:r>
              <a:rPr b="0" i="0" lang="en" sz="1400" u="none" cap="none" strike="noStrike">
                <a:solidFill>
                  <a:srgbClr val="000000"/>
                </a:solidFill>
                <a:latin typeface="Bree Serif"/>
                <a:ea typeface="Bree Serif"/>
                <a:cs typeface="Bree Serif"/>
                <a:sym typeface="Bree Serif"/>
              </a:rPr>
              <a:t>Cardiac output (Flow.)</a:t>
            </a:r>
            <a:endParaRPr b="0" i="0" sz="1400" u="none" cap="none" strike="noStrike">
              <a:solidFill>
                <a:srgbClr val="000000"/>
              </a:solidFill>
              <a:latin typeface="Bree Serif"/>
              <a:ea typeface="Bree Serif"/>
              <a:cs typeface="Bree Serif"/>
              <a:sym typeface="Bree Serif"/>
            </a:endParaRPr>
          </a:p>
          <a:p>
            <a:pPr indent="-317500" lvl="0" marL="457200" marR="0" rtl="0" algn="l">
              <a:lnSpc>
                <a:spcPct val="100000"/>
              </a:lnSpc>
              <a:spcBef>
                <a:spcPts val="0"/>
              </a:spcBef>
              <a:spcAft>
                <a:spcPts val="0"/>
              </a:spcAft>
              <a:buClr>
                <a:srgbClr val="000000"/>
              </a:buClr>
              <a:buSzPts val="1400"/>
              <a:buFont typeface="Bree Serif"/>
              <a:buChar char="●"/>
            </a:pPr>
            <a:r>
              <a:rPr b="0" i="0" lang="en" sz="1400" u="none" cap="none" strike="noStrike">
                <a:solidFill>
                  <a:srgbClr val="000000"/>
                </a:solidFill>
                <a:latin typeface="Bree Serif"/>
                <a:ea typeface="Bree Serif"/>
                <a:cs typeface="Bree Serif"/>
                <a:sym typeface="Bree Serif"/>
              </a:rPr>
              <a:t>Peripheral Resistance.</a:t>
            </a:r>
            <a:endParaRPr b="0" i="0" sz="1400" u="none" cap="none" strike="noStrike">
              <a:solidFill>
                <a:srgbClr val="000000"/>
              </a:solidFill>
              <a:latin typeface="Bree Serif"/>
              <a:ea typeface="Bree Serif"/>
              <a:cs typeface="Bree Serif"/>
              <a:sym typeface="Bree Serif"/>
            </a:endParaRPr>
          </a:p>
          <a:p>
            <a:pPr indent="-317500" lvl="0" marL="457200" marR="0" rtl="0" algn="l">
              <a:lnSpc>
                <a:spcPct val="100000"/>
              </a:lnSpc>
              <a:spcBef>
                <a:spcPts val="0"/>
              </a:spcBef>
              <a:spcAft>
                <a:spcPts val="0"/>
              </a:spcAft>
              <a:buClr>
                <a:srgbClr val="000000"/>
              </a:buClr>
              <a:buSzPts val="1400"/>
              <a:buFont typeface="Bree Serif"/>
              <a:buChar char="●"/>
            </a:pPr>
            <a:r>
              <a:rPr b="0" i="0" lang="en" sz="1400" u="none" cap="none" strike="noStrike">
                <a:solidFill>
                  <a:srgbClr val="000000"/>
                </a:solidFill>
                <a:latin typeface="Bree Serif"/>
                <a:ea typeface="Bree Serif"/>
                <a:cs typeface="Bree Serif"/>
                <a:sym typeface="Bree Serif"/>
              </a:rPr>
              <a:t>Blood volume.</a:t>
            </a:r>
            <a:endParaRPr b="0" i="0" sz="14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Bree Serif"/>
              <a:ea typeface="Bree Serif"/>
              <a:cs typeface="Bree Serif"/>
              <a:sym typeface="Bree Serif"/>
            </a:endParaRPr>
          </a:p>
        </p:txBody>
      </p:sp>
      <p:sp>
        <p:nvSpPr>
          <p:cNvPr id="134" name="Google Shape;134;p3"/>
          <p:cNvSpPr txBox="1"/>
          <p:nvPr/>
        </p:nvSpPr>
        <p:spPr>
          <a:xfrm>
            <a:off x="8038875" y="90800"/>
            <a:ext cx="11619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C27BA0"/>
                </a:solidFill>
                <a:latin typeface="Bree Serif"/>
                <a:ea typeface="Bree Serif"/>
                <a:cs typeface="Bree Serif"/>
                <a:sym typeface="Bree Serif"/>
              </a:rPr>
              <a:t>Females slides </a:t>
            </a:r>
            <a:endParaRPr b="0" i="0" sz="1000" u="none" cap="none" strike="noStrike">
              <a:solidFill>
                <a:srgbClr val="C27BA0"/>
              </a:solidFill>
              <a:latin typeface="Bree Serif"/>
              <a:ea typeface="Bree Serif"/>
              <a:cs typeface="Bree Serif"/>
              <a:sym typeface="Bree Serif"/>
            </a:endParaRPr>
          </a:p>
        </p:txBody>
      </p:sp>
      <p:pic>
        <p:nvPicPr>
          <p:cNvPr id="135" name="Google Shape;135;p3"/>
          <p:cNvPicPr preferRelativeResize="0"/>
          <p:nvPr/>
        </p:nvPicPr>
        <p:blipFill rotWithShape="1">
          <a:blip r:embed="rId3">
            <a:alphaModFix/>
          </a:blip>
          <a:srcRect b="0" l="0" r="0" t="0"/>
          <a:stretch/>
        </p:blipFill>
        <p:spPr>
          <a:xfrm>
            <a:off x="6696150" y="2637837"/>
            <a:ext cx="2365474" cy="2373226"/>
          </a:xfrm>
          <a:prstGeom prst="rect">
            <a:avLst/>
          </a:prstGeom>
          <a:noFill/>
          <a:ln cap="flat" cmpd="sng" w="9525">
            <a:solidFill>
              <a:schemeClr val="accent1"/>
            </a:solidFill>
            <a:prstDash val="lgDashDot"/>
            <a:round/>
            <a:headEnd len="sm" w="sm" type="none"/>
            <a:tailEnd len="sm" w="sm" type="none"/>
          </a:ln>
        </p:spPr>
      </p:pic>
      <p:sp>
        <p:nvSpPr>
          <p:cNvPr id="136" name="Google Shape;136;p3"/>
          <p:cNvSpPr/>
          <p:nvPr/>
        </p:nvSpPr>
        <p:spPr>
          <a:xfrm>
            <a:off x="598375" y="3555575"/>
            <a:ext cx="5016900" cy="767100"/>
          </a:xfrm>
          <a:prstGeom prst="roundRect">
            <a:avLst>
              <a:gd fmla="val 16667" name="adj"/>
            </a:avLst>
          </a:prstGeom>
          <a:noFill/>
          <a:ln cap="flat" cmpd="sng" w="9525">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3"/>
          <p:cNvSpPr txBox="1"/>
          <p:nvPr/>
        </p:nvSpPr>
        <p:spPr>
          <a:xfrm>
            <a:off x="755100" y="3623075"/>
            <a:ext cx="4775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Bree Serif"/>
                <a:ea typeface="Bree Serif"/>
                <a:cs typeface="Bree Serif"/>
                <a:sym typeface="Bree Serif"/>
              </a:rPr>
              <a:t>Blood Pressure = Cardiac Output X Peripheral Resistance </a:t>
            </a:r>
            <a:endParaRPr b="1">
              <a:solidFill>
                <a:schemeClr val="dk1"/>
              </a:solidFill>
              <a:latin typeface="Bree Serif"/>
              <a:ea typeface="Bree Serif"/>
              <a:cs typeface="Bree Serif"/>
              <a:sym typeface="Bree Serif"/>
            </a:endParaRPr>
          </a:p>
          <a:p>
            <a:pPr indent="0" lvl="0" marL="0" rtl="0" algn="l">
              <a:spcBef>
                <a:spcPts val="0"/>
              </a:spcBef>
              <a:spcAft>
                <a:spcPts val="0"/>
              </a:spcAft>
              <a:buNone/>
            </a:pPr>
            <a:r>
              <a:rPr b="1" lang="en">
                <a:solidFill>
                  <a:schemeClr val="dk1"/>
                </a:solidFill>
                <a:latin typeface="Bree Serif"/>
                <a:ea typeface="Bree Serif"/>
                <a:cs typeface="Bree Serif"/>
                <a:sym typeface="Bree Serif"/>
              </a:rPr>
              <a:t>          ( MAP )         =       ( CO )                 X           ( PR ) </a:t>
            </a:r>
            <a:endParaRPr b="1">
              <a:solidFill>
                <a:schemeClr val="dk1"/>
              </a:solidFill>
              <a:latin typeface="Bree Serif"/>
              <a:ea typeface="Bree Serif"/>
              <a:cs typeface="Bree Serif"/>
              <a:sym typeface="Bree Serif"/>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31"/>
          <p:cNvSpPr txBox="1"/>
          <p:nvPr>
            <p:ph type="title"/>
          </p:nvPr>
        </p:nvSpPr>
        <p:spPr>
          <a:xfrm>
            <a:off x="311700" y="29742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lang="en" sz="2520">
                <a:solidFill>
                  <a:srgbClr val="D05C5C"/>
                </a:solidFill>
                <a:latin typeface="Bree Serif"/>
                <a:ea typeface="Bree Serif"/>
                <a:cs typeface="Bree Serif"/>
                <a:sym typeface="Bree Serif"/>
              </a:rPr>
              <a:t>1. Renin-Angiotensin Aldosterone System</a:t>
            </a:r>
            <a:endParaRPr sz="2520">
              <a:solidFill>
                <a:srgbClr val="D05C5C"/>
              </a:solidFill>
              <a:latin typeface="Bree Serif"/>
              <a:ea typeface="Bree Serif"/>
              <a:cs typeface="Bree Serif"/>
              <a:sym typeface="Bree Serif"/>
            </a:endParaRPr>
          </a:p>
          <a:p>
            <a:pPr indent="0" lvl="0" marL="0" rtl="0" algn="ctr">
              <a:lnSpc>
                <a:spcPct val="100000"/>
              </a:lnSpc>
              <a:spcBef>
                <a:spcPts val="0"/>
              </a:spcBef>
              <a:spcAft>
                <a:spcPts val="0"/>
              </a:spcAft>
              <a:buSzPts val="990"/>
              <a:buNone/>
            </a:pPr>
            <a:r>
              <a:rPr lang="en" sz="1220">
                <a:solidFill>
                  <a:srgbClr val="6FA8DC"/>
                </a:solidFill>
                <a:latin typeface="Bree Serif"/>
                <a:ea typeface="Bree Serif"/>
                <a:cs typeface="Bree Serif"/>
                <a:sym typeface="Bree Serif"/>
              </a:rPr>
              <a:t>Pictures from boys slides </a:t>
            </a:r>
            <a:endParaRPr sz="1220">
              <a:solidFill>
                <a:srgbClr val="6FA8DC"/>
              </a:solidFill>
              <a:latin typeface="Bree Serif"/>
              <a:ea typeface="Bree Serif"/>
              <a:cs typeface="Bree Serif"/>
              <a:sym typeface="Bree Serif"/>
            </a:endParaRPr>
          </a:p>
          <a:p>
            <a:pPr indent="0" lvl="0" marL="0" rtl="0" algn="ctr">
              <a:lnSpc>
                <a:spcPct val="100000"/>
              </a:lnSpc>
              <a:spcBef>
                <a:spcPts val="0"/>
              </a:spcBef>
              <a:spcAft>
                <a:spcPts val="0"/>
              </a:spcAft>
              <a:buClr>
                <a:schemeClr val="dk1"/>
              </a:buClr>
              <a:buSzPts val="990"/>
              <a:buFont typeface="Arial"/>
              <a:buNone/>
            </a:pPr>
            <a:r>
              <a:t/>
            </a:r>
            <a:endParaRPr sz="2520">
              <a:solidFill>
                <a:srgbClr val="D05C5C"/>
              </a:solidFill>
              <a:latin typeface="Bree Serif"/>
              <a:ea typeface="Bree Serif"/>
              <a:cs typeface="Bree Serif"/>
              <a:sym typeface="Bree Serif"/>
            </a:endParaRPr>
          </a:p>
        </p:txBody>
      </p:sp>
      <p:pic>
        <p:nvPicPr>
          <p:cNvPr id="567" name="Google Shape;567;p31"/>
          <p:cNvPicPr preferRelativeResize="0"/>
          <p:nvPr/>
        </p:nvPicPr>
        <p:blipFill rotWithShape="1">
          <a:blip r:embed="rId3">
            <a:alphaModFix/>
          </a:blip>
          <a:srcRect b="0" l="0" r="0" t="0"/>
          <a:stretch/>
        </p:blipFill>
        <p:spPr>
          <a:xfrm>
            <a:off x="553150" y="1090025"/>
            <a:ext cx="4018850" cy="3748675"/>
          </a:xfrm>
          <a:prstGeom prst="rect">
            <a:avLst/>
          </a:prstGeom>
          <a:noFill/>
          <a:ln>
            <a:noFill/>
          </a:ln>
        </p:spPr>
      </p:pic>
      <p:pic>
        <p:nvPicPr>
          <p:cNvPr id="568" name="Google Shape;568;p31"/>
          <p:cNvPicPr preferRelativeResize="0"/>
          <p:nvPr/>
        </p:nvPicPr>
        <p:blipFill rotWithShape="1">
          <a:blip r:embed="rId4">
            <a:alphaModFix/>
          </a:blip>
          <a:srcRect b="0" l="0" r="0" t="0"/>
          <a:stretch/>
        </p:blipFill>
        <p:spPr>
          <a:xfrm>
            <a:off x="4621200" y="1503575"/>
            <a:ext cx="4359052" cy="27442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32"/>
          <p:cNvSpPr txBox="1"/>
          <p:nvPr>
            <p:ph type="title"/>
          </p:nvPr>
        </p:nvSpPr>
        <p:spPr>
          <a:xfrm>
            <a:off x="119275" y="90600"/>
            <a:ext cx="8520600" cy="6360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Clr>
                <a:schemeClr val="dk1"/>
              </a:buClr>
              <a:buSzPts val="1100"/>
              <a:buFont typeface="Arial"/>
              <a:buNone/>
            </a:pPr>
            <a:r>
              <a:rPr lang="en" sz="2500">
                <a:solidFill>
                  <a:srgbClr val="D05C5C"/>
                </a:solidFill>
                <a:latin typeface="Bree Serif"/>
                <a:ea typeface="Bree Serif"/>
                <a:cs typeface="Bree Serif"/>
                <a:sym typeface="Bree Serif"/>
              </a:rPr>
              <a:t>2. Anti-Diuretic Hormone (ADH), or Vasopressin</a:t>
            </a:r>
            <a:endParaRPr sz="2500">
              <a:solidFill>
                <a:srgbClr val="D05C5C"/>
              </a:solidFill>
              <a:latin typeface="Bree Serif"/>
              <a:ea typeface="Bree Serif"/>
              <a:cs typeface="Bree Serif"/>
              <a:sym typeface="Bree Serif"/>
            </a:endParaRPr>
          </a:p>
        </p:txBody>
      </p:sp>
      <p:sp>
        <p:nvSpPr>
          <p:cNvPr id="574" name="Google Shape;574;p32"/>
          <p:cNvSpPr txBox="1"/>
          <p:nvPr/>
        </p:nvSpPr>
        <p:spPr>
          <a:xfrm>
            <a:off x="8065500" y="0"/>
            <a:ext cx="1078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C27BA0"/>
                </a:solidFill>
                <a:latin typeface="Bree Serif"/>
                <a:ea typeface="Bree Serif"/>
                <a:cs typeface="Bree Serif"/>
                <a:sym typeface="Bree Serif"/>
              </a:rPr>
              <a:t>In female slides</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75" name="Google Shape;575;p32"/>
          <p:cNvSpPr txBox="1"/>
          <p:nvPr/>
        </p:nvSpPr>
        <p:spPr>
          <a:xfrm>
            <a:off x="241650" y="966550"/>
            <a:ext cx="8307600" cy="410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Bree Serif"/>
                <a:ea typeface="Bree Serif"/>
                <a:cs typeface="Bree Serif"/>
                <a:sym typeface="Bree Serif"/>
              </a:rPr>
              <a:t>1 - Hypovolemia &amp; dehydration stimulates Hypothalamic Osmoreceptors. </a:t>
            </a:r>
            <a:endParaRPr sz="1700">
              <a:latin typeface="Bree Serif"/>
              <a:ea typeface="Bree Serif"/>
              <a:cs typeface="Bree Serif"/>
              <a:sym typeface="Bree Serif"/>
            </a:endParaRPr>
          </a:p>
          <a:p>
            <a:pPr indent="0" lvl="0" marL="0" rtl="0" algn="l">
              <a:spcBef>
                <a:spcPts val="0"/>
              </a:spcBef>
              <a:spcAft>
                <a:spcPts val="0"/>
              </a:spcAft>
              <a:buNone/>
            </a:pPr>
            <a:r>
              <a:t/>
            </a:r>
            <a:endParaRPr sz="1700">
              <a:latin typeface="Bree Serif"/>
              <a:ea typeface="Bree Serif"/>
              <a:cs typeface="Bree Serif"/>
              <a:sym typeface="Bree Serif"/>
            </a:endParaRPr>
          </a:p>
          <a:p>
            <a:pPr indent="0" lvl="0" marL="0" rtl="0" algn="l">
              <a:spcBef>
                <a:spcPts val="0"/>
              </a:spcBef>
              <a:spcAft>
                <a:spcPts val="0"/>
              </a:spcAft>
              <a:buNone/>
            </a:pPr>
            <a:r>
              <a:rPr b="1" lang="en" sz="1700">
                <a:solidFill>
                  <a:schemeClr val="dk1"/>
                </a:solidFill>
                <a:latin typeface="Bree Serif"/>
                <a:ea typeface="Bree Serif"/>
                <a:cs typeface="Bree Serif"/>
                <a:sym typeface="Bree Serif"/>
              </a:rPr>
              <a:t>2 - ADH </a:t>
            </a:r>
            <a:r>
              <a:rPr lang="en" sz="1700">
                <a:solidFill>
                  <a:schemeClr val="dk1"/>
                </a:solidFill>
                <a:latin typeface="Bree Serif"/>
                <a:ea typeface="Bree Serif"/>
                <a:cs typeface="Bree Serif"/>
                <a:sym typeface="Bree Serif"/>
              </a:rPr>
              <a:t>will be released from posterior Pituitary gland:</a:t>
            </a:r>
            <a:endParaRPr sz="1700">
              <a:solidFill>
                <a:schemeClr val="dk1"/>
              </a:solidFill>
              <a:latin typeface="Bree Serif"/>
              <a:ea typeface="Bree Serif"/>
              <a:cs typeface="Bree Serif"/>
              <a:sym typeface="Bree Serif"/>
            </a:endParaRPr>
          </a:p>
          <a:p>
            <a:pPr indent="0" lvl="0" marL="0" rtl="0" algn="l">
              <a:spcBef>
                <a:spcPts val="0"/>
              </a:spcBef>
              <a:spcAft>
                <a:spcPts val="0"/>
              </a:spcAft>
              <a:buClr>
                <a:schemeClr val="dk1"/>
              </a:buClr>
              <a:buSzPts val="1100"/>
              <a:buFont typeface="Arial"/>
              <a:buNone/>
            </a:pPr>
            <a:r>
              <a:t/>
            </a:r>
            <a:endParaRPr sz="1700">
              <a:solidFill>
                <a:schemeClr val="dk1"/>
              </a:solidFill>
              <a:latin typeface="Bree Serif"/>
              <a:ea typeface="Bree Serif"/>
              <a:cs typeface="Bree Serif"/>
              <a:sym typeface="Bree Serif"/>
            </a:endParaRPr>
          </a:p>
          <a:p>
            <a:pPr indent="0" lvl="0" marL="0" rtl="0" algn="l">
              <a:spcBef>
                <a:spcPts val="0"/>
              </a:spcBef>
              <a:spcAft>
                <a:spcPts val="0"/>
              </a:spcAft>
              <a:buClr>
                <a:srgbClr val="000000"/>
              </a:buClr>
              <a:buSzPts val="1400"/>
              <a:buFont typeface="Arial"/>
              <a:buNone/>
            </a:pPr>
            <a:r>
              <a:rPr lang="en" sz="1700">
                <a:latin typeface="Bree Serif"/>
                <a:ea typeface="Bree Serif"/>
                <a:cs typeface="Bree Serif"/>
                <a:sym typeface="Bree Serif"/>
              </a:rPr>
              <a:t>-Promotes </a:t>
            </a:r>
            <a:r>
              <a:rPr b="1" lang="en" sz="1700">
                <a:latin typeface="Bree Serif"/>
                <a:ea typeface="Bree Serif"/>
                <a:cs typeface="Bree Serif"/>
                <a:sym typeface="Bree Serif"/>
              </a:rPr>
              <a:t>Water reabsorption</a:t>
            </a:r>
            <a:r>
              <a:rPr lang="en" sz="1700">
                <a:latin typeface="Bree Serif"/>
                <a:ea typeface="Bree Serif"/>
                <a:cs typeface="Bree Serif"/>
                <a:sym typeface="Bree Serif"/>
              </a:rPr>
              <a:t> at kidney tubules to ↑ blood volume.</a:t>
            </a:r>
            <a:endParaRPr sz="1700">
              <a:latin typeface="Bree Serif"/>
              <a:ea typeface="Bree Serif"/>
              <a:cs typeface="Bree Serif"/>
              <a:sym typeface="Bree Serif"/>
            </a:endParaRPr>
          </a:p>
          <a:p>
            <a:pPr indent="0" lvl="0" marL="0" rtl="0" algn="l">
              <a:spcBef>
                <a:spcPts val="0"/>
              </a:spcBef>
              <a:spcAft>
                <a:spcPts val="0"/>
              </a:spcAft>
              <a:buClr>
                <a:srgbClr val="000000"/>
              </a:buClr>
              <a:buSzPts val="1400"/>
              <a:buFont typeface="Arial"/>
              <a:buNone/>
            </a:pPr>
            <a:r>
              <a:t/>
            </a:r>
            <a:endParaRPr sz="1700">
              <a:latin typeface="Bree Serif"/>
              <a:ea typeface="Bree Serif"/>
              <a:cs typeface="Bree Serif"/>
              <a:sym typeface="Bree Serif"/>
            </a:endParaRPr>
          </a:p>
          <a:p>
            <a:pPr indent="0" lvl="0" marL="0" rtl="0" algn="l">
              <a:spcBef>
                <a:spcPts val="0"/>
              </a:spcBef>
              <a:spcAft>
                <a:spcPts val="0"/>
              </a:spcAft>
              <a:buNone/>
            </a:pPr>
            <a:r>
              <a:rPr lang="en" sz="1700">
                <a:latin typeface="Bree Serif"/>
                <a:ea typeface="Bree Serif"/>
                <a:cs typeface="Bree Serif"/>
                <a:sym typeface="Bree Serif"/>
              </a:rPr>
              <a:t>-Causes Vasoconstriction, in order to ↑ ABP. </a:t>
            </a:r>
            <a:endParaRPr sz="1700">
              <a:latin typeface="Bree Serif"/>
              <a:ea typeface="Bree Serif"/>
              <a:cs typeface="Bree Serif"/>
              <a:sym typeface="Bree Serif"/>
            </a:endParaRPr>
          </a:p>
          <a:p>
            <a:pPr indent="0" lvl="0" marL="0" rtl="0" algn="l">
              <a:spcBef>
                <a:spcPts val="0"/>
              </a:spcBef>
              <a:spcAft>
                <a:spcPts val="0"/>
              </a:spcAft>
              <a:buNone/>
            </a:pPr>
            <a:r>
              <a:t/>
            </a:r>
            <a:endParaRPr sz="1700">
              <a:latin typeface="Bree Serif"/>
              <a:ea typeface="Bree Serif"/>
              <a:cs typeface="Bree Serif"/>
              <a:sym typeface="Bree Serif"/>
            </a:endParaRPr>
          </a:p>
          <a:p>
            <a:pPr indent="0" lvl="0" marL="0" rtl="0" algn="l">
              <a:spcBef>
                <a:spcPts val="0"/>
              </a:spcBef>
              <a:spcAft>
                <a:spcPts val="0"/>
              </a:spcAft>
              <a:buNone/>
            </a:pPr>
            <a:r>
              <a:rPr lang="en" sz="1700">
                <a:latin typeface="Bree Serif"/>
                <a:ea typeface="Bree Serif"/>
                <a:cs typeface="Bree Serif"/>
                <a:sym typeface="Bree Serif"/>
              </a:rPr>
              <a:t>3 - Thirst stimulation. </a:t>
            </a:r>
            <a:endParaRPr sz="1700">
              <a:latin typeface="Bree Serif"/>
              <a:ea typeface="Bree Serif"/>
              <a:cs typeface="Bree Serif"/>
              <a:sym typeface="Bree Serif"/>
            </a:endParaRPr>
          </a:p>
          <a:p>
            <a:pPr indent="0" lvl="0" marL="0" rtl="0" algn="l">
              <a:spcBef>
                <a:spcPts val="0"/>
              </a:spcBef>
              <a:spcAft>
                <a:spcPts val="0"/>
              </a:spcAft>
              <a:buNone/>
            </a:pPr>
            <a:r>
              <a:t/>
            </a:r>
            <a:endParaRPr sz="1700">
              <a:latin typeface="Bree Serif"/>
              <a:ea typeface="Bree Serif"/>
              <a:cs typeface="Bree Serif"/>
              <a:sym typeface="Bree Serif"/>
            </a:endParaRPr>
          </a:p>
          <a:p>
            <a:pPr indent="0" lvl="0" marL="0" rtl="0" algn="l">
              <a:spcBef>
                <a:spcPts val="0"/>
              </a:spcBef>
              <a:spcAft>
                <a:spcPts val="0"/>
              </a:spcAft>
              <a:buNone/>
            </a:pPr>
            <a:r>
              <a:rPr lang="en" sz="1700">
                <a:latin typeface="Bree Serif"/>
                <a:ea typeface="Bree Serif"/>
                <a:cs typeface="Bree Serif"/>
                <a:sym typeface="Bree Serif"/>
              </a:rPr>
              <a:t>4 - Usually, when secreted Aldosterone is secreted.</a:t>
            </a:r>
            <a:endParaRPr sz="1700">
              <a:latin typeface="Bree Serif"/>
              <a:ea typeface="Bree Serif"/>
              <a:cs typeface="Bree Serif"/>
              <a:sym typeface="Bree Serif"/>
            </a:endParaRPr>
          </a:p>
          <a:p>
            <a:pPr indent="0" lvl="0" marL="0" rtl="0" algn="l">
              <a:spcBef>
                <a:spcPts val="0"/>
              </a:spcBef>
              <a:spcAft>
                <a:spcPts val="0"/>
              </a:spcAft>
              <a:buNone/>
            </a:pPr>
            <a:r>
              <a:t/>
            </a:r>
            <a:endParaRPr sz="1700">
              <a:latin typeface="Bree Serif"/>
              <a:ea typeface="Bree Serif"/>
              <a:cs typeface="Bree Serif"/>
              <a:sym typeface="Bree Serif"/>
            </a:endParaRPr>
          </a:p>
          <a:p>
            <a:pPr indent="0" lvl="0" marL="0" rtl="0" algn="l">
              <a:spcBef>
                <a:spcPts val="0"/>
              </a:spcBef>
              <a:spcAft>
                <a:spcPts val="0"/>
              </a:spcAft>
              <a:buClr>
                <a:srgbClr val="000000"/>
              </a:buClr>
              <a:buSzPts val="1400"/>
              <a:buFont typeface="Arial"/>
              <a:buNone/>
            </a:pPr>
            <a:r>
              <a:t/>
            </a:r>
            <a:endParaRPr sz="1700">
              <a:latin typeface="Bree Serif"/>
              <a:ea typeface="Bree Serif"/>
              <a:cs typeface="Bree Serif"/>
              <a:sym typeface="Bree Serif"/>
            </a:endParaRPr>
          </a:p>
          <a:p>
            <a:pPr indent="0" lvl="0" marL="0" rtl="0" algn="l">
              <a:spcBef>
                <a:spcPts val="0"/>
              </a:spcBef>
              <a:spcAft>
                <a:spcPts val="0"/>
              </a:spcAft>
              <a:buNone/>
            </a:pPr>
            <a:r>
              <a:t/>
            </a:r>
            <a:endParaRPr sz="1700">
              <a:latin typeface="Bree Serif"/>
              <a:ea typeface="Bree Serif"/>
              <a:cs typeface="Bree Serif"/>
              <a:sym typeface="Bree Serif"/>
            </a:endParaRPr>
          </a:p>
          <a:p>
            <a:pPr indent="0" lvl="0" marL="0" rtl="0" algn="l">
              <a:spcBef>
                <a:spcPts val="0"/>
              </a:spcBef>
              <a:spcAft>
                <a:spcPts val="0"/>
              </a:spcAft>
              <a:buNone/>
            </a:pPr>
            <a:r>
              <a:t/>
            </a:r>
            <a:endParaRPr sz="17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33"/>
          <p:cNvSpPr txBox="1"/>
          <p:nvPr>
            <p:ph type="title"/>
          </p:nvPr>
        </p:nvSpPr>
        <p:spPr>
          <a:xfrm>
            <a:off x="496225" y="119600"/>
            <a:ext cx="51105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D05C5C"/>
                </a:solidFill>
                <a:latin typeface="Bree Serif"/>
                <a:ea typeface="Bree Serif"/>
                <a:cs typeface="Bree Serif"/>
                <a:sym typeface="Bree Serif"/>
              </a:rPr>
              <a:t>3 . Low-pressure volume receptors</a:t>
            </a:r>
            <a:endParaRPr>
              <a:solidFill>
                <a:srgbClr val="D05C5C"/>
              </a:solidFill>
              <a:latin typeface="Bree Serif"/>
              <a:ea typeface="Bree Serif"/>
              <a:cs typeface="Bree Serif"/>
              <a:sym typeface="Bree Serif"/>
            </a:endParaRPr>
          </a:p>
        </p:txBody>
      </p:sp>
      <p:sp>
        <p:nvSpPr>
          <p:cNvPr id="581" name="Google Shape;581;p33"/>
          <p:cNvSpPr txBox="1"/>
          <p:nvPr/>
        </p:nvSpPr>
        <p:spPr>
          <a:xfrm>
            <a:off x="429750" y="841725"/>
            <a:ext cx="50082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FF0000"/>
                </a:solidFill>
                <a:latin typeface="Bree Serif"/>
                <a:ea typeface="Bree Serif"/>
                <a:cs typeface="Bree Serif"/>
                <a:sym typeface="Bree Serif"/>
              </a:rPr>
              <a:t>● Atrial Natriuretic Peptide (ANP) hormone:</a:t>
            </a:r>
            <a:endParaRPr b="1" i="0" sz="1400" u="none" cap="none" strike="noStrike">
              <a:solidFill>
                <a:srgbClr val="FF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0000"/>
              </a:solidFill>
              <a:latin typeface="Bree Serif"/>
              <a:ea typeface="Bree Serif"/>
              <a:cs typeface="Bree Serif"/>
              <a:sym typeface="Bree Serif"/>
            </a:endParaRPr>
          </a:p>
        </p:txBody>
      </p:sp>
      <p:sp>
        <p:nvSpPr>
          <p:cNvPr id="582" name="Google Shape;582;p33"/>
          <p:cNvSpPr txBox="1"/>
          <p:nvPr/>
        </p:nvSpPr>
        <p:spPr>
          <a:xfrm>
            <a:off x="429750" y="1148375"/>
            <a:ext cx="5841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 Hormone released from cardiac muscle cells (wall of Right Atrium)</a:t>
            </a:r>
            <a:endParaRPr b="0" i="0" sz="1400" u="none" cap="none" strike="noStrike">
              <a:solidFill>
                <a:srgbClr val="000000"/>
              </a:solidFill>
              <a:latin typeface="Bree Serif"/>
              <a:ea typeface="Bree Serif"/>
              <a:cs typeface="Bree Serif"/>
              <a:sym typeface="Bree Serif"/>
            </a:endParaRPr>
          </a:p>
        </p:txBody>
      </p:sp>
      <p:sp>
        <p:nvSpPr>
          <p:cNvPr id="583" name="Google Shape;583;p33"/>
          <p:cNvSpPr txBox="1"/>
          <p:nvPr/>
        </p:nvSpPr>
        <p:spPr>
          <a:xfrm>
            <a:off x="496225" y="1482150"/>
            <a:ext cx="6603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as a </a:t>
            </a:r>
            <a:r>
              <a:rPr b="1" i="0" lang="en" sz="1400" u="none" cap="none" strike="noStrike">
                <a:solidFill>
                  <a:srgbClr val="000000"/>
                </a:solidFill>
                <a:latin typeface="Bree Serif"/>
                <a:ea typeface="Bree Serif"/>
                <a:cs typeface="Bree Serif"/>
                <a:sym typeface="Bree Serif"/>
              </a:rPr>
              <a:t>response to an increase in ABP in </a:t>
            </a:r>
            <a:r>
              <a:rPr b="0" i="0" lang="en" sz="1400" u="none" cap="none" strike="noStrike">
                <a:solidFill>
                  <a:srgbClr val="000000"/>
                </a:solidFill>
                <a:latin typeface="Bree Serif"/>
                <a:ea typeface="Bree Serif"/>
                <a:cs typeface="Bree Serif"/>
                <a:sym typeface="Bree Serif"/>
              </a:rPr>
              <a:t>order to decrease the blood volume.</a:t>
            </a:r>
            <a:endParaRPr b="0" i="0" sz="1400" u="none" cap="none" strike="noStrike">
              <a:solidFill>
                <a:srgbClr val="000000"/>
              </a:solidFill>
              <a:latin typeface="Bree Serif"/>
              <a:ea typeface="Bree Serif"/>
              <a:cs typeface="Bree Serif"/>
              <a:sym typeface="Bree Serif"/>
            </a:endParaRPr>
          </a:p>
        </p:txBody>
      </p:sp>
      <p:sp>
        <p:nvSpPr>
          <p:cNvPr id="584" name="Google Shape;584;p33"/>
          <p:cNvSpPr txBox="1"/>
          <p:nvPr/>
        </p:nvSpPr>
        <p:spPr>
          <a:xfrm>
            <a:off x="429750" y="2085375"/>
            <a:ext cx="7710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 Simulates an ↑ in urinary production, causing a ↓ in blood volume &amp; blood pressure.</a:t>
            </a:r>
            <a:endParaRPr b="0" i="0" sz="1400" u="none" cap="none" strike="noStrike">
              <a:solidFill>
                <a:srgbClr val="000000"/>
              </a:solidFill>
              <a:latin typeface="Bree Serif"/>
              <a:ea typeface="Bree Serif"/>
              <a:cs typeface="Bree Serif"/>
              <a:sym typeface="Bree Serif"/>
            </a:endParaRPr>
          </a:p>
        </p:txBody>
      </p:sp>
      <p:sp>
        <p:nvSpPr>
          <p:cNvPr id="585" name="Google Shape;585;p33"/>
          <p:cNvSpPr txBox="1"/>
          <p:nvPr/>
        </p:nvSpPr>
        <p:spPr>
          <a:xfrm>
            <a:off x="112350" y="2941650"/>
            <a:ext cx="57747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0" i="0" lang="en" sz="2500" u="none" cap="none" strike="noStrike">
                <a:solidFill>
                  <a:srgbClr val="D05C5C"/>
                </a:solidFill>
                <a:latin typeface="Bree Serif"/>
                <a:ea typeface="Bree Serif"/>
                <a:cs typeface="Bree Serif"/>
                <a:sym typeface="Bree Serif"/>
              </a:rPr>
              <a:t>4 . Erythropoietin (EPO)</a:t>
            </a:r>
            <a:endParaRPr b="0" i="0" sz="2500" u="none" cap="none" strike="noStrike">
              <a:solidFill>
                <a:srgbClr val="D05C5C"/>
              </a:solidFill>
              <a:latin typeface="Bree Serif"/>
              <a:ea typeface="Bree Serif"/>
              <a:cs typeface="Bree Serif"/>
              <a:sym typeface="Bree Serif"/>
            </a:endParaRPr>
          </a:p>
        </p:txBody>
      </p:sp>
      <p:sp>
        <p:nvSpPr>
          <p:cNvPr id="586" name="Google Shape;586;p33"/>
          <p:cNvSpPr txBox="1"/>
          <p:nvPr/>
        </p:nvSpPr>
        <p:spPr>
          <a:xfrm>
            <a:off x="429750" y="3610625"/>
            <a:ext cx="8052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•is a hormone  Secreted by the kidneys when blood volume is too low.</a:t>
            </a:r>
            <a:endParaRPr b="0" i="0" sz="14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 Acts in the bone marrow &amp; leads to formation of Red blood cells ( RBCs) → to ↑ blood volume.</a:t>
            </a:r>
            <a:endParaRPr b="0" i="0" sz="1400" u="none" cap="none" strike="noStrike">
              <a:solidFill>
                <a:srgbClr val="000000"/>
              </a:solidFill>
              <a:latin typeface="Bree Serif"/>
              <a:ea typeface="Bree Serif"/>
              <a:cs typeface="Bree Serif"/>
              <a:sym typeface="Bree Serif"/>
            </a:endParaRPr>
          </a:p>
        </p:txBody>
      </p:sp>
      <p:sp>
        <p:nvSpPr>
          <p:cNvPr id="587" name="Google Shape;587;p33"/>
          <p:cNvSpPr txBox="1"/>
          <p:nvPr/>
        </p:nvSpPr>
        <p:spPr>
          <a:xfrm>
            <a:off x="8031300" y="46875"/>
            <a:ext cx="1112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C27BA0"/>
                </a:solidFill>
                <a:latin typeface="Bree Serif"/>
                <a:ea typeface="Bree Serif"/>
                <a:cs typeface="Bree Serif"/>
                <a:sym typeface="Bree Serif"/>
              </a:rPr>
              <a:t>In female slides</a:t>
            </a:r>
            <a:r>
              <a:rPr b="0" i="0" lang="en" sz="1400" u="none" cap="none" strike="noStrike">
                <a:solidFill>
                  <a:schemeClr val="dk1"/>
                </a:solidFill>
                <a:latin typeface="Arial"/>
                <a:ea typeface="Arial"/>
                <a:cs typeface="Arial"/>
                <a:sym typeface="Arial"/>
              </a:rPr>
              <a:t> </a:t>
            </a:r>
            <a:endParaRPr b="0" i="0" sz="1400" u="none" cap="none" strike="noStrike">
              <a:solidFill>
                <a:schemeClr val="dk1"/>
              </a:solidFill>
              <a:latin typeface="Arial"/>
              <a:ea typeface="Arial"/>
              <a:cs typeface="Arial"/>
              <a:sym typeface="Arial"/>
            </a:endParaRPr>
          </a:p>
        </p:txBody>
      </p:sp>
      <p:cxnSp>
        <p:nvCxnSpPr>
          <p:cNvPr id="588" name="Google Shape;588;p33"/>
          <p:cNvCxnSpPr/>
          <p:nvPr/>
        </p:nvCxnSpPr>
        <p:spPr>
          <a:xfrm>
            <a:off x="-45425" y="2770450"/>
            <a:ext cx="9185700" cy="45600"/>
          </a:xfrm>
          <a:prstGeom prst="straightConnector1">
            <a:avLst/>
          </a:prstGeom>
          <a:noFill/>
          <a:ln cap="flat" cmpd="sng" w="9525">
            <a:solidFill>
              <a:srgbClr val="D05C5C"/>
            </a:solidFill>
            <a:prstDash val="dash"/>
            <a:round/>
            <a:headEnd len="med" w="med" type="none"/>
            <a:tailEnd len="med" w="med"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34"/>
          <p:cNvSpPr txBox="1"/>
          <p:nvPr>
            <p:ph type="title"/>
          </p:nvPr>
        </p:nvSpPr>
        <p:spPr>
          <a:xfrm>
            <a:off x="1306225" y="4975"/>
            <a:ext cx="61440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solidFill>
                  <a:srgbClr val="D05C5C"/>
                </a:solidFill>
                <a:latin typeface="Bree Serif"/>
                <a:ea typeface="Bree Serif"/>
                <a:cs typeface="Bree Serif"/>
                <a:sym typeface="Bree Serif"/>
              </a:rPr>
              <a:t>Renal Body fluid control mechanism</a:t>
            </a:r>
            <a:endParaRPr>
              <a:solidFill>
                <a:srgbClr val="D05C5C"/>
              </a:solidFill>
              <a:latin typeface="Bree Serif"/>
              <a:ea typeface="Bree Serif"/>
              <a:cs typeface="Bree Serif"/>
              <a:sym typeface="Bree Serif"/>
            </a:endParaRPr>
          </a:p>
        </p:txBody>
      </p:sp>
      <p:sp>
        <p:nvSpPr>
          <p:cNvPr id="594" name="Google Shape;594;p34"/>
          <p:cNvSpPr/>
          <p:nvPr/>
        </p:nvSpPr>
        <p:spPr>
          <a:xfrm>
            <a:off x="4066375" y="390650"/>
            <a:ext cx="779700" cy="363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Stimuli</a:t>
            </a:r>
            <a:endParaRPr b="0" i="0" sz="1200" u="none" cap="none" strike="noStrike">
              <a:solidFill>
                <a:srgbClr val="000000"/>
              </a:solidFill>
              <a:latin typeface="Bree Serif"/>
              <a:ea typeface="Bree Serif"/>
              <a:cs typeface="Bree Serif"/>
              <a:sym typeface="Bree Serif"/>
            </a:endParaRPr>
          </a:p>
        </p:txBody>
      </p:sp>
      <p:sp>
        <p:nvSpPr>
          <p:cNvPr id="595" name="Google Shape;595;p34"/>
          <p:cNvSpPr/>
          <p:nvPr/>
        </p:nvSpPr>
        <p:spPr>
          <a:xfrm>
            <a:off x="3518250" y="4608525"/>
            <a:ext cx="3635100" cy="3633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Increase blood volume </a:t>
            </a:r>
            <a:endParaRPr b="0" i="0" sz="1000" u="none" cap="none" strike="noStrike">
              <a:solidFill>
                <a:srgbClr val="000000"/>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Decrease blood osmolality (negative feedback response) </a:t>
            </a:r>
            <a:endParaRPr b="0" i="0" sz="1000" u="none" cap="none" strike="noStrike">
              <a:solidFill>
                <a:srgbClr val="000000"/>
              </a:solidFill>
              <a:latin typeface="Bree Serif"/>
              <a:ea typeface="Bree Serif"/>
              <a:cs typeface="Bree Serif"/>
              <a:sym typeface="Bree Serif"/>
            </a:endParaRPr>
          </a:p>
        </p:txBody>
      </p:sp>
      <p:sp>
        <p:nvSpPr>
          <p:cNvPr id="596" name="Google Shape;596;p34"/>
          <p:cNvSpPr/>
          <p:nvPr/>
        </p:nvSpPr>
        <p:spPr>
          <a:xfrm>
            <a:off x="1719425" y="4219950"/>
            <a:ext cx="2515800" cy="2136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Bree Serif"/>
                <a:ea typeface="Bree Serif"/>
                <a:cs typeface="Bree Serif"/>
                <a:sym typeface="Bree Serif"/>
              </a:rPr>
              <a:t>Water retention by kidneys</a:t>
            </a:r>
            <a:endParaRPr b="0" i="0" sz="1100" u="none" cap="none" strike="noStrike">
              <a:solidFill>
                <a:srgbClr val="000000"/>
              </a:solidFill>
              <a:latin typeface="Bree Serif"/>
              <a:ea typeface="Bree Serif"/>
              <a:cs typeface="Bree Serif"/>
              <a:sym typeface="Bree Serif"/>
            </a:endParaRPr>
          </a:p>
        </p:txBody>
      </p:sp>
      <p:sp>
        <p:nvSpPr>
          <p:cNvPr id="597" name="Google Shape;597;p34"/>
          <p:cNvSpPr/>
          <p:nvPr/>
        </p:nvSpPr>
        <p:spPr>
          <a:xfrm>
            <a:off x="2443775" y="3738748"/>
            <a:ext cx="1475400" cy="3189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ADH</a:t>
            </a:r>
            <a:endParaRPr b="0" i="0" sz="1200" u="none" cap="none" strike="noStrike">
              <a:solidFill>
                <a:srgbClr val="000000"/>
              </a:solidFill>
              <a:latin typeface="Bree Serif"/>
              <a:ea typeface="Bree Serif"/>
              <a:cs typeface="Bree Serif"/>
              <a:sym typeface="Bree Serif"/>
            </a:endParaRPr>
          </a:p>
        </p:txBody>
      </p:sp>
      <p:sp>
        <p:nvSpPr>
          <p:cNvPr id="598" name="Google Shape;598;p34"/>
          <p:cNvSpPr/>
          <p:nvPr/>
        </p:nvSpPr>
        <p:spPr>
          <a:xfrm>
            <a:off x="2422975" y="3239025"/>
            <a:ext cx="1750800" cy="1842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Posterior pituitary</a:t>
            </a:r>
            <a:endParaRPr b="0" i="0" sz="1200" u="none" cap="none" strike="noStrike">
              <a:solidFill>
                <a:srgbClr val="000000"/>
              </a:solidFill>
              <a:latin typeface="Bree Serif"/>
              <a:ea typeface="Bree Serif"/>
              <a:cs typeface="Bree Serif"/>
              <a:sym typeface="Bree Serif"/>
            </a:endParaRPr>
          </a:p>
        </p:txBody>
      </p:sp>
      <p:sp>
        <p:nvSpPr>
          <p:cNvPr id="599" name="Google Shape;599;p34"/>
          <p:cNvSpPr/>
          <p:nvPr/>
        </p:nvSpPr>
        <p:spPr>
          <a:xfrm>
            <a:off x="3041950" y="2592213"/>
            <a:ext cx="2924100" cy="3279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Osmoreceptors in hypothalamus</a:t>
            </a:r>
            <a:endParaRPr b="0" i="0" sz="1200" u="none" cap="none" strike="noStrike">
              <a:solidFill>
                <a:srgbClr val="000000"/>
              </a:solidFill>
              <a:latin typeface="Bree Serif"/>
              <a:ea typeface="Bree Serif"/>
              <a:cs typeface="Bree Serif"/>
              <a:sym typeface="Bree Serif"/>
            </a:endParaRPr>
          </a:p>
        </p:txBody>
      </p:sp>
      <p:sp>
        <p:nvSpPr>
          <p:cNvPr id="600" name="Google Shape;600;p34"/>
          <p:cNvSpPr/>
          <p:nvPr/>
        </p:nvSpPr>
        <p:spPr>
          <a:xfrm>
            <a:off x="3408325" y="1673750"/>
            <a:ext cx="1939800" cy="4692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Blood osmolality</a:t>
            </a:r>
            <a:endParaRPr b="0" i="0" sz="1200" u="none" cap="none" strike="noStrike">
              <a:solidFill>
                <a:srgbClr val="000000"/>
              </a:solidFill>
              <a:latin typeface="Bree Serif"/>
              <a:ea typeface="Bree Serif"/>
              <a:cs typeface="Bree Serif"/>
              <a:sym typeface="Bree Serif"/>
            </a:endParaRPr>
          </a:p>
        </p:txBody>
      </p:sp>
      <p:sp>
        <p:nvSpPr>
          <p:cNvPr id="601" name="Google Shape;601;p34"/>
          <p:cNvSpPr/>
          <p:nvPr/>
        </p:nvSpPr>
        <p:spPr>
          <a:xfrm>
            <a:off x="4481425" y="743025"/>
            <a:ext cx="1272300" cy="3633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Salt ingestion</a:t>
            </a:r>
            <a:endParaRPr b="0" i="0" sz="1200" u="none" cap="none" strike="noStrike">
              <a:solidFill>
                <a:srgbClr val="000000"/>
              </a:solidFill>
              <a:latin typeface="Bree Serif"/>
              <a:ea typeface="Bree Serif"/>
              <a:cs typeface="Bree Serif"/>
              <a:sym typeface="Bree Serif"/>
            </a:endParaRPr>
          </a:p>
        </p:txBody>
      </p:sp>
      <p:sp>
        <p:nvSpPr>
          <p:cNvPr id="602" name="Google Shape;602;p34"/>
          <p:cNvSpPr/>
          <p:nvPr/>
        </p:nvSpPr>
        <p:spPr>
          <a:xfrm>
            <a:off x="3181475" y="743025"/>
            <a:ext cx="1191000" cy="3633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dehydration</a:t>
            </a:r>
            <a:endParaRPr b="0" i="0" sz="1200" u="none" cap="none" strike="noStrike">
              <a:solidFill>
                <a:srgbClr val="000000"/>
              </a:solidFill>
              <a:latin typeface="Bree Serif"/>
              <a:ea typeface="Bree Serif"/>
              <a:cs typeface="Bree Serif"/>
              <a:sym typeface="Bree Serif"/>
            </a:endParaRPr>
          </a:p>
        </p:txBody>
      </p:sp>
      <p:cxnSp>
        <p:nvCxnSpPr>
          <p:cNvPr id="603" name="Google Shape;603;p34"/>
          <p:cNvCxnSpPr>
            <a:stCxn id="601" idx="2"/>
          </p:cNvCxnSpPr>
          <p:nvPr/>
        </p:nvCxnSpPr>
        <p:spPr>
          <a:xfrm>
            <a:off x="5117575" y="1106325"/>
            <a:ext cx="7200" cy="566100"/>
          </a:xfrm>
          <a:prstGeom prst="straightConnector1">
            <a:avLst/>
          </a:prstGeom>
          <a:noFill/>
          <a:ln cap="flat" cmpd="sng" w="9525">
            <a:solidFill>
              <a:srgbClr val="D05C5C"/>
            </a:solidFill>
            <a:prstDash val="dash"/>
            <a:round/>
            <a:headEnd len="sm" w="sm" type="none"/>
            <a:tailEnd len="med" w="med" type="triangle"/>
          </a:ln>
        </p:spPr>
      </p:cxnSp>
      <p:cxnSp>
        <p:nvCxnSpPr>
          <p:cNvPr id="604" name="Google Shape;604;p34"/>
          <p:cNvCxnSpPr/>
          <p:nvPr/>
        </p:nvCxnSpPr>
        <p:spPr>
          <a:xfrm>
            <a:off x="3773375" y="1106325"/>
            <a:ext cx="7200" cy="566100"/>
          </a:xfrm>
          <a:prstGeom prst="straightConnector1">
            <a:avLst/>
          </a:prstGeom>
          <a:noFill/>
          <a:ln cap="flat" cmpd="sng" w="9525">
            <a:solidFill>
              <a:srgbClr val="D05C5C"/>
            </a:solidFill>
            <a:prstDash val="dash"/>
            <a:round/>
            <a:headEnd len="sm" w="sm" type="none"/>
            <a:tailEnd len="med" w="med" type="triangle"/>
          </a:ln>
        </p:spPr>
      </p:cxnSp>
      <p:cxnSp>
        <p:nvCxnSpPr>
          <p:cNvPr id="605" name="Google Shape;605;p34"/>
          <p:cNvCxnSpPr>
            <a:stCxn id="600" idx="2"/>
          </p:cNvCxnSpPr>
          <p:nvPr/>
        </p:nvCxnSpPr>
        <p:spPr>
          <a:xfrm>
            <a:off x="4378225" y="2142950"/>
            <a:ext cx="3600" cy="439500"/>
          </a:xfrm>
          <a:prstGeom prst="straightConnector1">
            <a:avLst/>
          </a:prstGeom>
          <a:noFill/>
          <a:ln cap="flat" cmpd="sng" w="9525">
            <a:solidFill>
              <a:srgbClr val="D05C5C"/>
            </a:solidFill>
            <a:prstDash val="dash"/>
            <a:round/>
            <a:headEnd len="sm" w="sm" type="none"/>
            <a:tailEnd len="med" w="med" type="triangle"/>
          </a:ln>
        </p:spPr>
      </p:cxnSp>
      <p:sp>
        <p:nvSpPr>
          <p:cNvPr id="606" name="Google Shape;606;p34"/>
          <p:cNvSpPr/>
          <p:nvPr/>
        </p:nvSpPr>
        <p:spPr>
          <a:xfrm>
            <a:off x="5003125" y="3239025"/>
            <a:ext cx="1651800" cy="1842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lang="en" sz="1200">
                <a:latin typeface="Bree Serif"/>
                <a:ea typeface="Bree Serif"/>
                <a:cs typeface="Bree Serif"/>
                <a:sym typeface="Bree Serif"/>
              </a:rPr>
              <a:t>T</a:t>
            </a:r>
            <a:r>
              <a:rPr b="0" i="0" lang="en" sz="1200" u="none" cap="none" strike="noStrike">
                <a:solidFill>
                  <a:srgbClr val="000000"/>
                </a:solidFill>
                <a:latin typeface="Bree Serif"/>
                <a:ea typeface="Bree Serif"/>
                <a:cs typeface="Bree Serif"/>
                <a:sym typeface="Bree Serif"/>
              </a:rPr>
              <a:t>hirst</a:t>
            </a:r>
            <a:endParaRPr b="0" i="0" sz="1200" u="none" cap="none" strike="noStrike">
              <a:solidFill>
                <a:srgbClr val="000000"/>
              </a:solidFill>
              <a:latin typeface="Bree Serif"/>
              <a:ea typeface="Bree Serif"/>
              <a:cs typeface="Bree Serif"/>
              <a:sym typeface="Bree Serif"/>
            </a:endParaRPr>
          </a:p>
        </p:txBody>
      </p:sp>
      <p:cxnSp>
        <p:nvCxnSpPr>
          <p:cNvPr id="607" name="Google Shape;607;p34"/>
          <p:cNvCxnSpPr/>
          <p:nvPr/>
        </p:nvCxnSpPr>
        <p:spPr>
          <a:xfrm>
            <a:off x="3181475" y="2920125"/>
            <a:ext cx="0" cy="318900"/>
          </a:xfrm>
          <a:prstGeom prst="straightConnector1">
            <a:avLst/>
          </a:prstGeom>
          <a:noFill/>
          <a:ln cap="flat" cmpd="sng" w="9525">
            <a:solidFill>
              <a:srgbClr val="D05C5C"/>
            </a:solidFill>
            <a:prstDash val="dash"/>
            <a:round/>
            <a:headEnd len="sm" w="sm" type="none"/>
            <a:tailEnd len="med" w="med" type="triangle"/>
          </a:ln>
        </p:spPr>
      </p:cxnSp>
      <p:cxnSp>
        <p:nvCxnSpPr>
          <p:cNvPr id="608" name="Google Shape;608;p34"/>
          <p:cNvCxnSpPr/>
          <p:nvPr/>
        </p:nvCxnSpPr>
        <p:spPr>
          <a:xfrm>
            <a:off x="5788225" y="2920125"/>
            <a:ext cx="0" cy="318900"/>
          </a:xfrm>
          <a:prstGeom prst="straightConnector1">
            <a:avLst/>
          </a:prstGeom>
          <a:noFill/>
          <a:ln cap="flat" cmpd="sng" w="9525">
            <a:solidFill>
              <a:srgbClr val="D05C5C"/>
            </a:solidFill>
            <a:prstDash val="dash"/>
            <a:round/>
            <a:headEnd len="sm" w="sm" type="none"/>
            <a:tailEnd len="med" w="med" type="triangle"/>
          </a:ln>
        </p:spPr>
      </p:cxnSp>
      <p:cxnSp>
        <p:nvCxnSpPr>
          <p:cNvPr id="609" name="Google Shape;609;p34"/>
          <p:cNvCxnSpPr/>
          <p:nvPr/>
        </p:nvCxnSpPr>
        <p:spPr>
          <a:xfrm rot="10800000">
            <a:off x="2817350" y="3816975"/>
            <a:ext cx="4200" cy="213600"/>
          </a:xfrm>
          <a:prstGeom prst="straightConnector1">
            <a:avLst/>
          </a:prstGeom>
          <a:noFill/>
          <a:ln cap="flat" cmpd="sng" w="9525">
            <a:solidFill>
              <a:srgbClr val="000000"/>
            </a:solidFill>
            <a:prstDash val="solid"/>
            <a:round/>
            <a:headEnd len="sm" w="sm" type="none"/>
            <a:tailEnd len="med" w="med" type="triangle"/>
          </a:ln>
        </p:spPr>
      </p:cxnSp>
      <p:cxnSp>
        <p:nvCxnSpPr>
          <p:cNvPr id="610" name="Google Shape;610;p34"/>
          <p:cNvCxnSpPr/>
          <p:nvPr/>
        </p:nvCxnSpPr>
        <p:spPr>
          <a:xfrm>
            <a:off x="3181475" y="3423225"/>
            <a:ext cx="0" cy="318900"/>
          </a:xfrm>
          <a:prstGeom prst="straightConnector1">
            <a:avLst/>
          </a:prstGeom>
          <a:noFill/>
          <a:ln cap="flat" cmpd="sng" w="9525">
            <a:solidFill>
              <a:srgbClr val="D05C5C"/>
            </a:solidFill>
            <a:prstDash val="dash"/>
            <a:round/>
            <a:headEnd len="sm" w="sm" type="none"/>
            <a:tailEnd len="med" w="med" type="triangle"/>
          </a:ln>
        </p:spPr>
      </p:cxnSp>
      <p:cxnSp>
        <p:nvCxnSpPr>
          <p:cNvPr id="611" name="Google Shape;611;p34"/>
          <p:cNvCxnSpPr/>
          <p:nvPr/>
        </p:nvCxnSpPr>
        <p:spPr>
          <a:xfrm>
            <a:off x="3155375" y="4102050"/>
            <a:ext cx="52200" cy="117900"/>
          </a:xfrm>
          <a:prstGeom prst="straightConnector1">
            <a:avLst/>
          </a:prstGeom>
          <a:noFill/>
          <a:ln cap="flat" cmpd="sng" w="9525">
            <a:solidFill>
              <a:srgbClr val="D05C5C"/>
            </a:solidFill>
            <a:prstDash val="dash"/>
            <a:round/>
            <a:headEnd len="sm" w="sm" type="none"/>
            <a:tailEnd len="sm" w="sm" type="none"/>
          </a:ln>
        </p:spPr>
      </p:cxnSp>
      <p:cxnSp>
        <p:nvCxnSpPr>
          <p:cNvPr id="612" name="Google Shape;612;p34"/>
          <p:cNvCxnSpPr/>
          <p:nvPr/>
        </p:nvCxnSpPr>
        <p:spPr>
          <a:xfrm>
            <a:off x="3278975" y="4433550"/>
            <a:ext cx="172800" cy="239400"/>
          </a:xfrm>
          <a:prstGeom prst="straightConnector1">
            <a:avLst/>
          </a:prstGeom>
          <a:noFill/>
          <a:ln cap="flat" cmpd="sng" w="9525">
            <a:solidFill>
              <a:srgbClr val="D05C5C"/>
            </a:solidFill>
            <a:prstDash val="dash"/>
            <a:round/>
            <a:headEnd len="sm" w="sm" type="none"/>
            <a:tailEnd len="med" w="med" type="stealth"/>
          </a:ln>
        </p:spPr>
      </p:cxnSp>
      <p:cxnSp>
        <p:nvCxnSpPr>
          <p:cNvPr id="613" name="Google Shape;613;p34"/>
          <p:cNvCxnSpPr/>
          <p:nvPr/>
        </p:nvCxnSpPr>
        <p:spPr>
          <a:xfrm>
            <a:off x="5792575" y="3423225"/>
            <a:ext cx="6900" cy="396900"/>
          </a:xfrm>
          <a:prstGeom prst="straightConnector1">
            <a:avLst/>
          </a:prstGeom>
          <a:noFill/>
          <a:ln cap="flat" cmpd="sng" w="9525">
            <a:solidFill>
              <a:srgbClr val="D05C5C"/>
            </a:solidFill>
            <a:prstDash val="dash"/>
            <a:round/>
            <a:headEnd len="sm" w="sm" type="none"/>
            <a:tailEnd len="med" w="med" type="triangle"/>
          </a:ln>
        </p:spPr>
      </p:cxnSp>
      <p:sp>
        <p:nvSpPr>
          <p:cNvPr id="614" name="Google Shape;614;p34"/>
          <p:cNvSpPr txBox="1"/>
          <p:nvPr/>
        </p:nvSpPr>
        <p:spPr>
          <a:xfrm>
            <a:off x="8078950" y="60225"/>
            <a:ext cx="1302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6FA8DC"/>
                </a:solidFill>
                <a:latin typeface="Bree Serif"/>
                <a:ea typeface="Bree Serif"/>
                <a:cs typeface="Bree Serif"/>
                <a:sym typeface="Bree Serif"/>
              </a:rPr>
              <a:t>Males slides </a:t>
            </a:r>
            <a:endParaRPr b="0" i="0" sz="1000" u="none" cap="none" strike="noStrike">
              <a:solidFill>
                <a:srgbClr val="6FA8DC"/>
              </a:solidFill>
              <a:latin typeface="Bree Serif"/>
              <a:ea typeface="Bree Serif"/>
              <a:cs typeface="Bree Serif"/>
              <a:sym typeface="Bree Serif"/>
            </a:endParaRPr>
          </a:p>
        </p:txBody>
      </p:sp>
      <p:cxnSp>
        <p:nvCxnSpPr>
          <p:cNvPr id="615" name="Google Shape;615;p34"/>
          <p:cNvCxnSpPr>
            <a:stCxn id="599" idx="1"/>
          </p:cNvCxnSpPr>
          <p:nvPr/>
        </p:nvCxnSpPr>
        <p:spPr>
          <a:xfrm>
            <a:off x="3041950" y="2756163"/>
            <a:ext cx="0" cy="0"/>
          </a:xfrm>
          <a:prstGeom prst="straightConnector1">
            <a:avLst/>
          </a:prstGeom>
          <a:noFill/>
          <a:ln cap="flat" cmpd="sng" w="9525">
            <a:solidFill>
              <a:srgbClr val="D05C5C"/>
            </a:solidFill>
            <a:prstDash val="dash"/>
            <a:round/>
            <a:headEnd len="sm" w="sm" type="none"/>
            <a:tailEnd len="sm" w="sm" type="none"/>
          </a:ln>
        </p:spPr>
      </p:cxnSp>
      <p:cxnSp>
        <p:nvCxnSpPr>
          <p:cNvPr id="616" name="Google Shape;616;p34"/>
          <p:cNvCxnSpPr/>
          <p:nvPr/>
        </p:nvCxnSpPr>
        <p:spPr>
          <a:xfrm flipH="1" rot="10800000">
            <a:off x="3518250" y="1673750"/>
            <a:ext cx="11400" cy="442800"/>
          </a:xfrm>
          <a:prstGeom prst="straightConnector1">
            <a:avLst/>
          </a:prstGeom>
          <a:noFill/>
          <a:ln cap="flat" cmpd="sng" w="9525">
            <a:solidFill>
              <a:schemeClr val="dk1"/>
            </a:solidFill>
            <a:prstDash val="solid"/>
            <a:round/>
            <a:headEnd len="sm" w="sm" type="none"/>
            <a:tailEnd len="med" w="med" type="triangle"/>
          </a:ln>
        </p:spPr>
      </p:cxnSp>
      <p:sp>
        <p:nvSpPr>
          <p:cNvPr id="617" name="Google Shape;617;p34"/>
          <p:cNvSpPr/>
          <p:nvPr/>
        </p:nvSpPr>
        <p:spPr>
          <a:xfrm>
            <a:off x="5156925" y="3844050"/>
            <a:ext cx="1302600" cy="4395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Drinking </a:t>
            </a:r>
            <a:r>
              <a:rPr b="0" i="0" lang="en" sz="1400" u="none" cap="none" strike="noStrike">
                <a:solidFill>
                  <a:srgbClr val="000000"/>
                </a:solidFill>
                <a:latin typeface="Bree Serif"/>
                <a:ea typeface="Bree Serif"/>
                <a:cs typeface="Bree Serif"/>
                <a:sym typeface="Bree Serif"/>
              </a:rPr>
              <a:t> </a:t>
            </a:r>
            <a:endParaRPr b="0" i="0" sz="1400" u="none" cap="none" strike="noStrike">
              <a:solidFill>
                <a:srgbClr val="000000"/>
              </a:solidFill>
              <a:latin typeface="Bree Serif"/>
              <a:ea typeface="Bree Serif"/>
              <a:cs typeface="Bree Serif"/>
              <a:sym typeface="Bree Serif"/>
            </a:endParaRPr>
          </a:p>
        </p:txBody>
      </p:sp>
      <p:cxnSp>
        <p:nvCxnSpPr>
          <p:cNvPr id="618" name="Google Shape;618;p34"/>
          <p:cNvCxnSpPr/>
          <p:nvPr/>
        </p:nvCxnSpPr>
        <p:spPr>
          <a:xfrm flipH="1">
            <a:off x="5585425" y="4261825"/>
            <a:ext cx="217800" cy="258600"/>
          </a:xfrm>
          <a:prstGeom prst="straightConnector1">
            <a:avLst/>
          </a:prstGeom>
          <a:noFill/>
          <a:ln cap="flat" cmpd="sng" w="9525">
            <a:solidFill>
              <a:srgbClr val="D05C5C"/>
            </a:solidFill>
            <a:prstDash val="dash"/>
            <a:round/>
            <a:headEnd len="sm" w="sm" type="none"/>
            <a:tailEnd len="med" w="med" type="stealth"/>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35"/>
          <p:cNvSpPr txBox="1"/>
          <p:nvPr>
            <p:ph type="title"/>
          </p:nvPr>
        </p:nvSpPr>
        <p:spPr>
          <a:xfrm>
            <a:off x="112325" y="815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solidFill>
                  <a:srgbClr val="D05C5C"/>
                </a:solidFill>
                <a:latin typeface="Bree Serif"/>
                <a:ea typeface="Bree Serif"/>
                <a:cs typeface="Bree Serif"/>
                <a:sym typeface="Bree Serif"/>
              </a:rPr>
              <a:t>Renal Body fluid control mechanism</a:t>
            </a:r>
            <a:endParaRPr>
              <a:solidFill>
                <a:srgbClr val="D05C5C"/>
              </a:solidFill>
              <a:latin typeface="Bree Serif"/>
              <a:ea typeface="Bree Serif"/>
              <a:cs typeface="Bree Serif"/>
              <a:sym typeface="Bree Serif"/>
            </a:endParaRPr>
          </a:p>
        </p:txBody>
      </p:sp>
      <p:sp>
        <p:nvSpPr>
          <p:cNvPr id="624" name="Google Shape;624;p35"/>
          <p:cNvSpPr/>
          <p:nvPr/>
        </p:nvSpPr>
        <p:spPr>
          <a:xfrm>
            <a:off x="1288550" y="760175"/>
            <a:ext cx="2507400" cy="2925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Increased extracellular fluid</a:t>
            </a:r>
            <a:endParaRPr b="0" i="0" sz="1200" u="none" cap="none" strike="noStrike">
              <a:solidFill>
                <a:srgbClr val="000000"/>
              </a:solidFill>
              <a:latin typeface="Bree Serif"/>
              <a:ea typeface="Bree Serif"/>
              <a:cs typeface="Bree Serif"/>
              <a:sym typeface="Bree Serif"/>
            </a:endParaRPr>
          </a:p>
        </p:txBody>
      </p:sp>
      <p:sp>
        <p:nvSpPr>
          <p:cNvPr id="625" name="Google Shape;625;p35"/>
          <p:cNvSpPr/>
          <p:nvPr/>
        </p:nvSpPr>
        <p:spPr>
          <a:xfrm>
            <a:off x="1288550" y="1352025"/>
            <a:ext cx="2507400" cy="2925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Increased blood volume</a:t>
            </a:r>
            <a:endParaRPr b="0" i="0" sz="1200" u="none" cap="none" strike="noStrike">
              <a:solidFill>
                <a:srgbClr val="000000"/>
              </a:solidFill>
              <a:latin typeface="Bree Serif"/>
              <a:ea typeface="Bree Serif"/>
              <a:cs typeface="Bree Serif"/>
              <a:sym typeface="Bree Serif"/>
            </a:endParaRPr>
          </a:p>
        </p:txBody>
      </p:sp>
      <p:sp>
        <p:nvSpPr>
          <p:cNvPr id="626" name="Google Shape;626;p35"/>
          <p:cNvSpPr/>
          <p:nvPr/>
        </p:nvSpPr>
        <p:spPr>
          <a:xfrm>
            <a:off x="1288550" y="1943750"/>
            <a:ext cx="2507400" cy="4143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Increased mean circulatory filling pressure</a:t>
            </a:r>
            <a:endParaRPr b="0" i="0" sz="1200" u="none" cap="none" strike="noStrike">
              <a:solidFill>
                <a:srgbClr val="000000"/>
              </a:solidFill>
              <a:latin typeface="Bree Serif"/>
              <a:ea typeface="Bree Serif"/>
              <a:cs typeface="Bree Serif"/>
              <a:sym typeface="Bree Serif"/>
            </a:endParaRPr>
          </a:p>
        </p:txBody>
      </p:sp>
      <p:sp>
        <p:nvSpPr>
          <p:cNvPr id="627" name="Google Shape;627;p35"/>
          <p:cNvSpPr/>
          <p:nvPr/>
        </p:nvSpPr>
        <p:spPr>
          <a:xfrm>
            <a:off x="1288550" y="2657265"/>
            <a:ext cx="2507400" cy="3366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Increased venous return of blood to heart</a:t>
            </a:r>
            <a:endParaRPr b="0" i="0" sz="1200" u="none" cap="none" strike="noStrike">
              <a:solidFill>
                <a:srgbClr val="000000"/>
              </a:solidFill>
              <a:latin typeface="Bree Serif"/>
              <a:ea typeface="Bree Serif"/>
              <a:cs typeface="Bree Serif"/>
              <a:sym typeface="Bree Serif"/>
            </a:endParaRPr>
          </a:p>
        </p:txBody>
      </p:sp>
      <p:sp>
        <p:nvSpPr>
          <p:cNvPr id="628" name="Google Shape;628;p35"/>
          <p:cNvSpPr/>
          <p:nvPr/>
        </p:nvSpPr>
        <p:spPr>
          <a:xfrm>
            <a:off x="1288550" y="3299225"/>
            <a:ext cx="2507400" cy="2925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Increased cardiac output</a:t>
            </a:r>
            <a:endParaRPr b="0" i="0" sz="1200" u="none" cap="none" strike="noStrike">
              <a:solidFill>
                <a:srgbClr val="000000"/>
              </a:solidFill>
              <a:latin typeface="Bree Serif"/>
              <a:ea typeface="Bree Serif"/>
              <a:cs typeface="Bree Serif"/>
              <a:sym typeface="Bree Serif"/>
            </a:endParaRPr>
          </a:p>
        </p:txBody>
      </p:sp>
      <p:sp>
        <p:nvSpPr>
          <p:cNvPr id="629" name="Google Shape;629;p35"/>
          <p:cNvSpPr/>
          <p:nvPr/>
        </p:nvSpPr>
        <p:spPr>
          <a:xfrm>
            <a:off x="1288550" y="3900900"/>
            <a:ext cx="2507400" cy="2925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Increased arterial pressure</a:t>
            </a:r>
            <a:endParaRPr b="0" i="0" sz="1200" u="none" cap="none" strike="noStrike">
              <a:solidFill>
                <a:srgbClr val="000000"/>
              </a:solidFill>
              <a:latin typeface="Bree Serif"/>
              <a:ea typeface="Bree Serif"/>
              <a:cs typeface="Bree Serif"/>
              <a:sym typeface="Bree Serif"/>
            </a:endParaRPr>
          </a:p>
        </p:txBody>
      </p:sp>
      <p:sp>
        <p:nvSpPr>
          <p:cNvPr id="630" name="Google Shape;630;p35"/>
          <p:cNvSpPr/>
          <p:nvPr/>
        </p:nvSpPr>
        <p:spPr>
          <a:xfrm>
            <a:off x="1288550" y="4502575"/>
            <a:ext cx="2507400" cy="2925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Increased urine output</a:t>
            </a:r>
            <a:endParaRPr b="0" i="0" sz="1200" u="none" cap="none" strike="noStrike">
              <a:solidFill>
                <a:srgbClr val="000000"/>
              </a:solidFill>
              <a:latin typeface="Bree Serif"/>
              <a:ea typeface="Bree Serif"/>
              <a:cs typeface="Bree Serif"/>
              <a:sym typeface="Bree Serif"/>
            </a:endParaRPr>
          </a:p>
        </p:txBody>
      </p:sp>
      <p:sp>
        <p:nvSpPr>
          <p:cNvPr id="631" name="Google Shape;631;p35"/>
          <p:cNvSpPr/>
          <p:nvPr/>
        </p:nvSpPr>
        <p:spPr>
          <a:xfrm>
            <a:off x="4033425" y="4210075"/>
            <a:ext cx="1650600" cy="4413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Increased total peripheral resistance</a:t>
            </a:r>
            <a:endParaRPr b="0" i="0" sz="1200" u="none" cap="none" strike="noStrike">
              <a:solidFill>
                <a:srgbClr val="000000"/>
              </a:solidFill>
              <a:latin typeface="Bree Serif"/>
              <a:ea typeface="Bree Serif"/>
              <a:cs typeface="Bree Serif"/>
              <a:sym typeface="Bree Serif"/>
            </a:endParaRPr>
          </a:p>
        </p:txBody>
      </p:sp>
      <p:sp>
        <p:nvSpPr>
          <p:cNvPr id="632" name="Google Shape;632;p35"/>
          <p:cNvSpPr/>
          <p:nvPr/>
        </p:nvSpPr>
        <p:spPr>
          <a:xfrm>
            <a:off x="4033425" y="3591725"/>
            <a:ext cx="1650600" cy="292500"/>
          </a:xfrm>
          <a:prstGeom prst="rect">
            <a:avLst/>
          </a:prstGeom>
          <a:solidFill>
            <a:srgbClr val="F1E0E0"/>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Autoregulation </a:t>
            </a:r>
            <a:endParaRPr b="0" i="0" sz="1200" u="none" cap="none" strike="noStrike">
              <a:solidFill>
                <a:srgbClr val="000000"/>
              </a:solidFill>
              <a:latin typeface="Bree Serif"/>
              <a:ea typeface="Bree Serif"/>
              <a:cs typeface="Bree Serif"/>
              <a:sym typeface="Bree Serif"/>
            </a:endParaRPr>
          </a:p>
        </p:txBody>
      </p:sp>
      <p:cxnSp>
        <p:nvCxnSpPr>
          <p:cNvPr id="633" name="Google Shape;633;p35"/>
          <p:cNvCxnSpPr>
            <a:stCxn id="624" idx="2"/>
            <a:endCxn id="625" idx="0"/>
          </p:cNvCxnSpPr>
          <p:nvPr/>
        </p:nvCxnSpPr>
        <p:spPr>
          <a:xfrm>
            <a:off x="2542250" y="1052675"/>
            <a:ext cx="0" cy="299400"/>
          </a:xfrm>
          <a:prstGeom prst="straightConnector1">
            <a:avLst/>
          </a:prstGeom>
          <a:noFill/>
          <a:ln cap="flat" cmpd="sng" w="9525">
            <a:solidFill>
              <a:srgbClr val="D05C5C"/>
            </a:solidFill>
            <a:prstDash val="dash"/>
            <a:round/>
            <a:headEnd len="sm" w="sm" type="none"/>
            <a:tailEnd len="med" w="med" type="triangle"/>
          </a:ln>
        </p:spPr>
      </p:cxnSp>
      <p:cxnSp>
        <p:nvCxnSpPr>
          <p:cNvPr id="634" name="Google Shape;634;p35"/>
          <p:cNvCxnSpPr/>
          <p:nvPr/>
        </p:nvCxnSpPr>
        <p:spPr>
          <a:xfrm>
            <a:off x="2542250" y="1644650"/>
            <a:ext cx="0" cy="266700"/>
          </a:xfrm>
          <a:prstGeom prst="straightConnector1">
            <a:avLst/>
          </a:prstGeom>
          <a:noFill/>
          <a:ln cap="flat" cmpd="sng" w="9525">
            <a:solidFill>
              <a:srgbClr val="D05C5C"/>
            </a:solidFill>
            <a:prstDash val="dash"/>
            <a:round/>
            <a:headEnd len="sm" w="sm" type="none"/>
            <a:tailEnd len="med" w="med" type="triangle"/>
          </a:ln>
        </p:spPr>
      </p:cxnSp>
      <p:cxnSp>
        <p:nvCxnSpPr>
          <p:cNvPr id="635" name="Google Shape;635;p35"/>
          <p:cNvCxnSpPr/>
          <p:nvPr/>
        </p:nvCxnSpPr>
        <p:spPr>
          <a:xfrm>
            <a:off x="2542250" y="2358050"/>
            <a:ext cx="0" cy="266700"/>
          </a:xfrm>
          <a:prstGeom prst="straightConnector1">
            <a:avLst/>
          </a:prstGeom>
          <a:noFill/>
          <a:ln cap="flat" cmpd="sng" w="9525">
            <a:solidFill>
              <a:srgbClr val="D05C5C"/>
            </a:solidFill>
            <a:prstDash val="dash"/>
            <a:round/>
            <a:headEnd len="sm" w="sm" type="none"/>
            <a:tailEnd len="med" w="med" type="triangle"/>
          </a:ln>
        </p:spPr>
      </p:cxnSp>
      <p:cxnSp>
        <p:nvCxnSpPr>
          <p:cNvPr id="636" name="Google Shape;636;p35"/>
          <p:cNvCxnSpPr/>
          <p:nvPr/>
        </p:nvCxnSpPr>
        <p:spPr>
          <a:xfrm>
            <a:off x="2542250" y="2993875"/>
            <a:ext cx="0" cy="266700"/>
          </a:xfrm>
          <a:prstGeom prst="straightConnector1">
            <a:avLst/>
          </a:prstGeom>
          <a:noFill/>
          <a:ln cap="flat" cmpd="sng" w="9525">
            <a:solidFill>
              <a:srgbClr val="D05C5C"/>
            </a:solidFill>
            <a:prstDash val="dash"/>
            <a:round/>
            <a:headEnd len="sm" w="sm" type="none"/>
            <a:tailEnd len="med" w="med" type="triangle"/>
          </a:ln>
        </p:spPr>
      </p:cxnSp>
      <p:cxnSp>
        <p:nvCxnSpPr>
          <p:cNvPr id="637" name="Google Shape;637;p35"/>
          <p:cNvCxnSpPr/>
          <p:nvPr/>
        </p:nvCxnSpPr>
        <p:spPr>
          <a:xfrm>
            <a:off x="2542250" y="3604625"/>
            <a:ext cx="0" cy="266700"/>
          </a:xfrm>
          <a:prstGeom prst="straightConnector1">
            <a:avLst/>
          </a:prstGeom>
          <a:noFill/>
          <a:ln cap="flat" cmpd="sng" w="9525">
            <a:solidFill>
              <a:srgbClr val="D05C5C"/>
            </a:solidFill>
            <a:prstDash val="dash"/>
            <a:round/>
            <a:headEnd len="sm" w="sm" type="none"/>
            <a:tailEnd len="med" w="med" type="triangle"/>
          </a:ln>
        </p:spPr>
      </p:cxnSp>
      <p:cxnSp>
        <p:nvCxnSpPr>
          <p:cNvPr id="638" name="Google Shape;638;p35"/>
          <p:cNvCxnSpPr/>
          <p:nvPr/>
        </p:nvCxnSpPr>
        <p:spPr>
          <a:xfrm>
            <a:off x="2542250" y="4193388"/>
            <a:ext cx="0" cy="266700"/>
          </a:xfrm>
          <a:prstGeom prst="straightConnector1">
            <a:avLst/>
          </a:prstGeom>
          <a:noFill/>
          <a:ln cap="flat" cmpd="sng" w="9525">
            <a:solidFill>
              <a:srgbClr val="D05C5C"/>
            </a:solidFill>
            <a:prstDash val="dash"/>
            <a:round/>
            <a:headEnd len="sm" w="sm" type="none"/>
            <a:tailEnd len="med" w="med" type="triangle"/>
          </a:ln>
        </p:spPr>
      </p:cxnSp>
      <p:sp>
        <p:nvSpPr>
          <p:cNvPr id="639" name="Google Shape;639;p35"/>
          <p:cNvSpPr/>
          <p:nvPr/>
        </p:nvSpPr>
        <p:spPr>
          <a:xfrm>
            <a:off x="3796075" y="3298170"/>
            <a:ext cx="722125" cy="254550"/>
          </a:xfrm>
          <a:custGeom>
            <a:rect b="b" l="l" r="r" t="t"/>
            <a:pathLst>
              <a:path extrusionOk="0" h="10182" w="28885">
                <a:moveTo>
                  <a:pt x="0" y="6284"/>
                </a:moveTo>
                <a:cubicBezTo>
                  <a:pt x="2245" y="5250"/>
                  <a:pt x="8654" y="-569"/>
                  <a:pt x="13468" y="81"/>
                </a:cubicBezTo>
                <a:cubicBezTo>
                  <a:pt x="18282" y="731"/>
                  <a:pt x="26316" y="8499"/>
                  <a:pt x="28885" y="10182"/>
                </a:cubicBezTo>
              </a:path>
            </a:pathLst>
          </a:custGeom>
          <a:no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0" name="Google Shape;640;p35"/>
          <p:cNvCxnSpPr/>
          <p:nvPr/>
        </p:nvCxnSpPr>
        <p:spPr>
          <a:xfrm>
            <a:off x="4858725" y="3913788"/>
            <a:ext cx="0" cy="266700"/>
          </a:xfrm>
          <a:prstGeom prst="straightConnector1">
            <a:avLst/>
          </a:prstGeom>
          <a:noFill/>
          <a:ln cap="flat" cmpd="sng" w="9525">
            <a:solidFill>
              <a:srgbClr val="D05C5C"/>
            </a:solidFill>
            <a:prstDash val="dash"/>
            <a:round/>
            <a:headEnd len="sm" w="sm" type="none"/>
            <a:tailEnd len="med" w="med" type="triangle"/>
          </a:ln>
        </p:spPr>
      </p:cxnSp>
      <p:sp>
        <p:nvSpPr>
          <p:cNvPr id="641" name="Google Shape;641;p35"/>
          <p:cNvSpPr/>
          <p:nvPr/>
        </p:nvSpPr>
        <p:spPr>
          <a:xfrm>
            <a:off x="3796075" y="4252700"/>
            <a:ext cx="230375" cy="185250"/>
          </a:xfrm>
          <a:custGeom>
            <a:rect b="b" l="l" r="r" t="t"/>
            <a:pathLst>
              <a:path extrusionOk="0" h="7410" w="9215">
                <a:moveTo>
                  <a:pt x="9215" y="6025"/>
                </a:moveTo>
                <a:cubicBezTo>
                  <a:pt x="8388" y="6202"/>
                  <a:pt x="5789" y="8093"/>
                  <a:pt x="4253" y="7089"/>
                </a:cubicBezTo>
                <a:cubicBezTo>
                  <a:pt x="2717" y="6085"/>
                  <a:pt x="709" y="1182"/>
                  <a:pt x="0" y="0"/>
                </a:cubicBezTo>
              </a:path>
            </a:pathLst>
          </a:custGeom>
          <a:no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5"/>
          <p:cNvSpPr/>
          <p:nvPr/>
        </p:nvSpPr>
        <p:spPr>
          <a:xfrm>
            <a:off x="549525" y="828875"/>
            <a:ext cx="739099" cy="3822613"/>
          </a:xfrm>
          <a:custGeom>
            <a:rect b="b" l="l" r="r" t="t"/>
            <a:pathLst>
              <a:path extrusionOk="0" h="151691" w="100832">
                <a:moveTo>
                  <a:pt x="100832" y="151514"/>
                </a:moveTo>
                <a:lnTo>
                  <a:pt x="0" y="151691"/>
                </a:lnTo>
                <a:lnTo>
                  <a:pt x="1595" y="0"/>
                </a:lnTo>
                <a:lnTo>
                  <a:pt x="99769" y="177"/>
                </a:lnTo>
              </a:path>
            </a:pathLst>
          </a:custGeom>
          <a:noFill/>
          <a:ln cap="flat" cmpd="sng" w="9525">
            <a:solidFill>
              <a:srgbClr val="D05C5C"/>
            </a:solidFill>
            <a:prstDash val="dash"/>
            <a:round/>
            <a:headEnd len="sm" w="sm" type="none"/>
            <a:tailEnd len="med" w="med" type="stealth"/>
          </a:ln>
        </p:spPr>
      </p:sp>
      <p:sp>
        <p:nvSpPr>
          <p:cNvPr id="643" name="Google Shape;643;p35"/>
          <p:cNvSpPr txBox="1"/>
          <p:nvPr/>
        </p:nvSpPr>
        <p:spPr>
          <a:xfrm>
            <a:off x="8120675" y="8150"/>
            <a:ext cx="13512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 sz="1000" u="none" cap="none" strike="noStrike">
                <a:solidFill>
                  <a:srgbClr val="6FA8DC"/>
                </a:solidFill>
                <a:latin typeface="Bree Serif"/>
                <a:ea typeface="Bree Serif"/>
                <a:cs typeface="Bree Serif"/>
                <a:sym typeface="Bree Serif"/>
              </a:rPr>
              <a:t>Males slides </a:t>
            </a:r>
            <a:endParaRPr b="0" i="0" sz="1000" u="none" cap="none" strike="noStrike">
              <a:solidFill>
                <a:srgbClr val="000000"/>
              </a:solidFill>
              <a:latin typeface="Arial"/>
              <a:ea typeface="Arial"/>
              <a:cs typeface="Arial"/>
              <a:sym typeface="Arial"/>
            </a:endParaRPr>
          </a:p>
        </p:txBody>
      </p:sp>
      <p:sp>
        <p:nvSpPr>
          <p:cNvPr id="644" name="Google Shape;644;p35"/>
          <p:cNvSpPr txBox="1"/>
          <p:nvPr/>
        </p:nvSpPr>
        <p:spPr>
          <a:xfrm rot="-5400000">
            <a:off x="-834925" y="2320700"/>
            <a:ext cx="22638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Bree Serif"/>
                <a:ea typeface="Bree Serif"/>
                <a:cs typeface="Bree Serif"/>
                <a:sym typeface="Bree Serif"/>
              </a:rPr>
              <a:t>Negative feedback response</a:t>
            </a:r>
            <a:endParaRPr b="0" i="0" sz="1200" u="none" cap="none" strike="noStrike">
              <a:solidFill>
                <a:srgbClr val="000000"/>
              </a:solidFill>
              <a:latin typeface="Bree Serif"/>
              <a:ea typeface="Bree Serif"/>
              <a:cs typeface="Bree Serif"/>
              <a:sym typeface="Bree Serif"/>
            </a:endParaRPr>
          </a:p>
        </p:txBody>
      </p:sp>
      <p:sp>
        <p:nvSpPr>
          <p:cNvPr id="645" name="Google Shape;645;p35"/>
          <p:cNvSpPr/>
          <p:nvPr/>
        </p:nvSpPr>
        <p:spPr>
          <a:xfrm rot="-489477">
            <a:off x="5417497" y="1457500"/>
            <a:ext cx="2619407" cy="1016749"/>
          </a:xfrm>
          <a:prstGeom prst="arc">
            <a:avLst>
              <a:gd fmla="val 16200000" name="adj1"/>
              <a:gd fmla="val 21559323" name="adj2"/>
            </a:avLst>
          </a:prstGeom>
          <a:noFill/>
          <a:ln cap="flat" cmpd="sng" w="9525">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46" name="Google Shape;646;p35"/>
          <p:cNvPicPr preferRelativeResize="0"/>
          <p:nvPr/>
        </p:nvPicPr>
        <p:blipFill rotWithShape="1">
          <a:blip r:embed="rId3">
            <a:alphaModFix/>
          </a:blip>
          <a:srcRect b="0" l="0" r="0" t="0"/>
          <a:stretch/>
        </p:blipFill>
        <p:spPr>
          <a:xfrm>
            <a:off x="6423375" y="1154975"/>
            <a:ext cx="739101" cy="572700"/>
          </a:xfrm>
          <a:prstGeom prst="rect">
            <a:avLst/>
          </a:prstGeom>
          <a:noFill/>
          <a:ln>
            <a:noFill/>
          </a:ln>
        </p:spPr>
      </p:pic>
      <p:pic>
        <p:nvPicPr>
          <p:cNvPr id="647" name="Google Shape;647;p35"/>
          <p:cNvPicPr preferRelativeResize="0"/>
          <p:nvPr/>
        </p:nvPicPr>
        <p:blipFill rotWithShape="1">
          <a:blip r:embed="rId4">
            <a:alphaModFix/>
          </a:blip>
          <a:srcRect b="0" l="0" r="0" t="0"/>
          <a:stretch/>
        </p:blipFill>
        <p:spPr>
          <a:xfrm>
            <a:off x="7894350" y="1826024"/>
            <a:ext cx="457172" cy="649748"/>
          </a:xfrm>
          <a:prstGeom prst="rect">
            <a:avLst/>
          </a:prstGeom>
          <a:noFill/>
          <a:ln>
            <a:noFill/>
          </a:ln>
        </p:spPr>
      </p:pic>
      <p:sp>
        <p:nvSpPr>
          <p:cNvPr id="648" name="Google Shape;648;p35"/>
          <p:cNvSpPr/>
          <p:nvPr/>
        </p:nvSpPr>
        <p:spPr>
          <a:xfrm rot="7772480">
            <a:off x="6484942" y="1193420"/>
            <a:ext cx="1790666" cy="1415617"/>
          </a:xfrm>
          <a:prstGeom prst="arc">
            <a:avLst>
              <a:gd fmla="val 16200000" name="adj1"/>
              <a:gd fmla="val 21147535" name="adj2"/>
            </a:avLst>
          </a:prstGeom>
          <a:noFill/>
          <a:ln cap="flat" cmpd="sng" w="9525">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35"/>
          <p:cNvSpPr txBox="1"/>
          <p:nvPr/>
        </p:nvSpPr>
        <p:spPr>
          <a:xfrm>
            <a:off x="5813650" y="2402400"/>
            <a:ext cx="11901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Blood pressure  </a:t>
            </a:r>
            <a:endParaRPr b="0" i="0" sz="1000" u="none" cap="none" strike="noStrike">
              <a:solidFill>
                <a:srgbClr val="000000"/>
              </a:solidFill>
              <a:latin typeface="Bree Serif"/>
              <a:ea typeface="Bree Serif"/>
              <a:cs typeface="Bree Serif"/>
              <a:sym typeface="Bree Serif"/>
            </a:endParaRPr>
          </a:p>
        </p:txBody>
      </p:sp>
      <p:sp>
        <p:nvSpPr>
          <p:cNvPr id="650" name="Google Shape;650;p35"/>
          <p:cNvSpPr/>
          <p:nvPr/>
        </p:nvSpPr>
        <p:spPr>
          <a:xfrm>
            <a:off x="6914700" y="2365775"/>
            <a:ext cx="136200" cy="254700"/>
          </a:xfrm>
          <a:prstGeom prst="upArrow">
            <a:avLst>
              <a:gd fmla="val 50000" name="adj1"/>
              <a:gd fmla="val 50000" name="adj2"/>
            </a:avLst>
          </a:prstGeom>
          <a:solidFill>
            <a:srgbClr val="D05C5C">
              <a:alpha val="69803"/>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35"/>
          <p:cNvSpPr/>
          <p:nvPr/>
        </p:nvSpPr>
        <p:spPr>
          <a:xfrm>
            <a:off x="6778500" y="2372675"/>
            <a:ext cx="136200" cy="266700"/>
          </a:xfrm>
          <a:prstGeom prst="downArrow">
            <a:avLst>
              <a:gd fmla="val 50000" name="adj1"/>
              <a:gd fmla="val 50000" name="adj2"/>
            </a:avLst>
          </a:prstGeom>
          <a:solidFill>
            <a:srgbClr val="D05C5C">
              <a:alpha val="69803"/>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35"/>
          <p:cNvSpPr txBox="1"/>
          <p:nvPr/>
        </p:nvSpPr>
        <p:spPr>
          <a:xfrm>
            <a:off x="4246738" y="1598150"/>
            <a:ext cx="15669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Blood water concentration </a:t>
            </a:r>
            <a:endParaRPr b="0" i="0" sz="1000" u="none" cap="none" strike="noStrike">
              <a:solidFill>
                <a:srgbClr val="000000"/>
              </a:solidFill>
              <a:latin typeface="Bree Serif"/>
              <a:ea typeface="Bree Serif"/>
              <a:cs typeface="Bree Serif"/>
              <a:sym typeface="Bree Serif"/>
            </a:endParaRPr>
          </a:p>
        </p:txBody>
      </p:sp>
      <p:sp>
        <p:nvSpPr>
          <p:cNvPr id="653" name="Google Shape;653;p35"/>
          <p:cNvSpPr/>
          <p:nvPr/>
        </p:nvSpPr>
        <p:spPr>
          <a:xfrm rot="-2360583">
            <a:off x="2877159" y="1867100"/>
            <a:ext cx="3968376" cy="1637406"/>
          </a:xfrm>
          <a:prstGeom prst="arc">
            <a:avLst>
              <a:gd fmla="val 18836370" name="adj1"/>
              <a:gd fmla="val 0" name="adj2"/>
            </a:avLst>
          </a:prstGeom>
          <a:noFill/>
          <a:ln cap="flat" cmpd="sng" w="9525">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35"/>
          <p:cNvSpPr/>
          <p:nvPr/>
        </p:nvSpPr>
        <p:spPr>
          <a:xfrm>
            <a:off x="5150188" y="1711100"/>
            <a:ext cx="136200" cy="266700"/>
          </a:xfrm>
          <a:prstGeom prst="downArrow">
            <a:avLst>
              <a:gd fmla="val 50000" name="adj1"/>
              <a:gd fmla="val 50000" name="adj2"/>
            </a:avLst>
          </a:prstGeom>
          <a:solidFill>
            <a:srgbClr val="D05C5C">
              <a:alpha val="69803"/>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35"/>
          <p:cNvSpPr/>
          <p:nvPr/>
        </p:nvSpPr>
        <p:spPr>
          <a:xfrm>
            <a:off x="5268588" y="1717100"/>
            <a:ext cx="136200" cy="254700"/>
          </a:xfrm>
          <a:prstGeom prst="upArrow">
            <a:avLst>
              <a:gd fmla="val 50000" name="adj1"/>
              <a:gd fmla="val 50000" name="adj2"/>
            </a:avLst>
          </a:prstGeom>
          <a:solidFill>
            <a:srgbClr val="D05C5C">
              <a:alpha val="69803"/>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35"/>
          <p:cNvSpPr/>
          <p:nvPr/>
        </p:nvSpPr>
        <p:spPr>
          <a:xfrm rot="-9437020">
            <a:off x="4499708" y="2082093"/>
            <a:ext cx="1535079" cy="496709"/>
          </a:xfrm>
          <a:prstGeom prst="arc">
            <a:avLst>
              <a:gd fmla="val 10920099" name="adj1"/>
              <a:gd fmla="val 0" name="adj2"/>
            </a:avLst>
          </a:prstGeom>
          <a:noFill/>
          <a:ln cap="flat" cmpd="sng" w="9525">
            <a:solidFill>
              <a:srgbClr val="D05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35"/>
          <p:cNvSpPr txBox="1"/>
          <p:nvPr/>
        </p:nvSpPr>
        <p:spPr>
          <a:xfrm>
            <a:off x="6264425" y="938075"/>
            <a:ext cx="11901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hypothalamus</a:t>
            </a:r>
            <a:endParaRPr b="0" i="0" sz="1000" u="none" cap="none" strike="noStrike">
              <a:solidFill>
                <a:srgbClr val="000000"/>
              </a:solidFill>
              <a:latin typeface="Bree Serif"/>
              <a:ea typeface="Bree Serif"/>
              <a:cs typeface="Bree Serif"/>
              <a:sym typeface="Bree Serif"/>
            </a:endParaRPr>
          </a:p>
        </p:txBody>
      </p:sp>
      <p:sp>
        <p:nvSpPr>
          <p:cNvPr id="658" name="Google Shape;658;p35"/>
          <p:cNvSpPr txBox="1"/>
          <p:nvPr/>
        </p:nvSpPr>
        <p:spPr>
          <a:xfrm>
            <a:off x="8168000" y="1826025"/>
            <a:ext cx="7392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Bree Serif"/>
                <a:ea typeface="Bree Serif"/>
                <a:cs typeface="Bree Serif"/>
                <a:sym typeface="Bree Serif"/>
              </a:rPr>
              <a:t>Adrenal gland </a:t>
            </a:r>
            <a:endParaRPr b="0" i="0" sz="1000" u="none" cap="none" strike="noStrike">
              <a:solidFill>
                <a:srgbClr val="000000"/>
              </a:solidFill>
              <a:latin typeface="Bree Serif"/>
              <a:ea typeface="Bree Serif"/>
              <a:cs typeface="Bree Serif"/>
              <a:sym typeface="Bree Serif"/>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36"/>
          <p:cNvSpPr txBox="1"/>
          <p:nvPr>
            <p:ph type="title"/>
          </p:nvPr>
        </p:nvSpPr>
        <p:spPr>
          <a:xfrm>
            <a:off x="103475" y="0"/>
            <a:ext cx="852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b="1" lang="en" sz="2720">
                <a:solidFill>
                  <a:srgbClr val="D05C5C"/>
                </a:solidFill>
                <a:latin typeface="Bree Serif"/>
                <a:ea typeface="Bree Serif"/>
                <a:cs typeface="Bree Serif"/>
                <a:sym typeface="Bree Serif"/>
              </a:rPr>
              <a:t>MCQs</a:t>
            </a:r>
            <a:endParaRPr b="1" sz="2720">
              <a:solidFill>
                <a:srgbClr val="D05C5C"/>
              </a:solidFill>
              <a:latin typeface="Bree Serif"/>
              <a:ea typeface="Bree Serif"/>
              <a:cs typeface="Bree Serif"/>
              <a:sym typeface="Bree Serif"/>
            </a:endParaRPr>
          </a:p>
        </p:txBody>
      </p:sp>
      <p:sp>
        <p:nvSpPr>
          <p:cNvPr id="664" name="Google Shape;664;p36"/>
          <p:cNvSpPr txBox="1"/>
          <p:nvPr/>
        </p:nvSpPr>
        <p:spPr>
          <a:xfrm rot="10798766">
            <a:off x="5800504" y="4858753"/>
            <a:ext cx="3343500" cy="39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B7B7B7"/>
                </a:solidFill>
                <a:latin typeface="Bree Serif"/>
                <a:ea typeface="Bree Serif"/>
                <a:cs typeface="Bree Serif"/>
                <a:sym typeface="Bree Serif"/>
              </a:rPr>
              <a:t>Answers: 1.A  2.B  3.</a:t>
            </a:r>
            <a:r>
              <a:rPr lang="en">
                <a:solidFill>
                  <a:srgbClr val="B7B7B7"/>
                </a:solidFill>
                <a:latin typeface="Bree Serif"/>
                <a:ea typeface="Bree Serif"/>
                <a:cs typeface="Bree Serif"/>
                <a:sym typeface="Bree Serif"/>
              </a:rPr>
              <a:t>D </a:t>
            </a:r>
            <a:r>
              <a:rPr b="0" i="0" lang="en" sz="1400" u="none" cap="none" strike="noStrike">
                <a:solidFill>
                  <a:srgbClr val="B7B7B7"/>
                </a:solidFill>
                <a:latin typeface="Bree Serif"/>
                <a:ea typeface="Bree Serif"/>
                <a:cs typeface="Bree Serif"/>
                <a:sym typeface="Bree Serif"/>
              </a:rPr>
              <a:t> 4.D  5.C </a:t>
            </a:r>
            <a:endParaRPr b="0" i="0" sz="1400" u="none" cap="none" strike="noStrike">
              <a:solidFill>
                <a:srgbClr val="B7B7B7"/>
              </a:solidFill>
              <a:latin typeface="Bree Serif"/>
              <a:ea typeface="Bree Serif"/>
              <a:cs typeface="Bree Serif"/>
              <a:sym typeface="Bree Serif"/>
            </a:endParaRPr>
          </a:p>
        </p:txBody>
      </p:sp>
      <p:graphicFrame>
        <p:nvGraphicFramePr>
          <p:cNvPr id="665" name="Google Shape;665;p36"/>
          <p:cNvGraphicFramePr/>
          <p:nvPr/>
        </p:nvGraphicFramePr>
        <p:xfrm>
          <a:off x="1212300" y="96538"/>
          <a:ext cx="3000000" cy="3000000"/>
        </p:xfrm>
        <a:graphic>
          <a:graphicData uri="http://schemas.openxmlformats.org/drawingml/2006/table">
            <a:tbl>
              <a:tblPr>
                <a:noFill/>
                <a:tableStyleId>{AA5A56AA-B9F7-448A-A818-2773D46BE954}</a:tableStyleId>
              </a:tblPr>
              <a:tblGrid>
                <a:gridCol w="1809750"/>
                <a:gridCol w="1809750"/>
                <a:gridCol w="1809750"/>
                <a:gridCol w="1809750"/>
              </a:tblGrid>
              <a:tr h="381000">
                <a:tc gridSpan="4">
                  <a:txBody>
                    <a:bodyPr/>
                    <a:lstStyle/>
                    <a:p>
                      <a:pPr indent="0" lvl="0" marL="0" marR="0" rtl="0" algn="l">
                        <a:lnSpc>
                          <a:spcPct val="100000"/>
                        </a:lnSpc>
                        <a:spcBef>
                          <a:spcPts val="0"/>
                        </a:spcBef>
                        <a:spcAft>
                          <a:spcPts val="0"/>
                        </a:spcAft>
                        <a:buClr>
                          <a:srgbClr val="000000"/>
                        </a:buClr>
                        <a:buSzPts val="1100"/>
                        <a:buFont typeface="Arial"/>
                        <a:buNone/>
                      </a:pPr>
                      <a:r>
                        <a:rPr b="1" lang="en" sz="1600" u="none" cap="none" strike="noStrike">
                          <a:solidFill>
                            <a:srgbClr val="D05C5C"/>
                          </a:solidFill>
                          <a:latin typeface="Bree Serif"/>
                          <a:ea typeface="Bree Serif"/>
                          <a:cs typeface="Bree Serif"/>
                          <a:sym typeface="Bree Serif"/>
                        </a:rPr>
                        <a:t>Q1:</a:t>
                      </a:r>
                      <a:r>
                        <a:rPr b="1" lang="en" sz="1600" u="none" cap="none" strike="noStrike">
                          <a:solidFill>
                            <a:srgbClr val="000000"/>
                          </a:solidFill>
                          <a:latin typeface="Bree Serif"/>
                          <a:ea typeface="Bree Serif"/>
                          <a:cs typeface="Bree Serif"/>
                          <a:sym typeface="Bree Serif"/>
                        </a:rPr>
                        <a:t> </a:t>
                      </a:r>
                      <a:r>
                        <a:rPr lang="en" sz="1400" u="none" cap="none" strike="noStrike">
                          <a:latin typeface="Bree Serif"/>
                          <a:ea typeface="Bree Serif"/>
                          <a:cs typeface="Bree Serif"/>
                          <a:sym typeface="Bree Serif"/>
                        </a:rPr>
                        <a:t>Which one of the following is an intermediate mechanism regulating ABP</a:t>
                      </a:r>
                      <a:endParaRPr sz="1400" u="none" cap="none" strike="noStrike"/>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solidFill>
                      <a:srgbClr val="F1E0E0"/>
                    </a:solidFill>
                  </a:tcPr>
                </a:tc>
                <a:tc hMerge="1"/>
                <a:tc hMerge="1"/>
                <a:tc hMerge="1"/>
              </a:tr>
              <a:tr h="381000">
                <a:tc>
                  <a:txBody>
                    <a:bodyPr/>
                    <a:lstStyle/>
                    <a:p>
                      <a:pPr indent="0" lvl="0" marL="0" marR="0" rtl="0" algn="l">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Bree Serif"/>
                          <a:ea typeface="Bree Serif"/>
                          <a:cs typeface="Bree Serif"/>
                          <a:sym typeface="Bree Serif"/>
                        </a:rPr>
                        <a:t>A- </a:t>
                      </a:r>
                      <a:r>
                        <a:rPr lang="en" sz="1100" u="none" cap="none" strike="noStrike">
                          <a:solidFill>
                            <a:schemeClr val="dk1"/>
                          </a:solidFill>
                          <a:latin typeface="Bree Serif"/>
                          <a:ea typeface="Bree Serif"/>
                          <a:cs typeface="Bree Serif"/>
                          <a:sym typeface="Bree Serif"/>
                        </a:rPr>
                        <a:t>Fluid(Capillary)-Shift mechanism</a:t>
                      </a:r>
                      <a:endParaRPr sz="1300" u="none" cap="none" strike="noStrike"/>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Bree Serif"/>
                          <a:ea typeface="Bree Serif"/>
                          <a:cs typeface="Bree Serif"/>
                          <a:sym typeface="Bree Serif"/>
                        </a:rPr>
                        <a:t>B- </a:t>
                      </a:r>
                      <a:r>
                        <a:rPr lang="en" sz="1100" u="none" cap="none" strike="noStrike">
                          <a:solidFill>
                            <a:srgbClr val="000000"/>
                          </a:solidFill>
                          <a:latin typeface="Bree Serif"/>
                          <a:ea typeface="Bree Serif"/>
                          <a:cs typeface="Bree Serif"/>
                          <a:sym typeface="Bree Serif"/>
                        </a:rPr>
                        <a:t>CNS </a:t>
                      </a:r>
                      <a:r>
                        <a:rPr lang="en" sz="1100" u="none" cap="none" strike="noStrike">
                          <a:latin typeface="Bree Serif"/>
                          <a:ea typeface="Bree Serif"/>
                          <a:cs typeface="Bree Serif"/>
                          <a:sym typeface="Bree Serif"/>
                        </a:rPr>
                        <a:t>ischemic response</a:t>
                      </a:r>
                      <a:endParaRPr sz="1100" u="none" cap="none" strike="noStrike"/>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Bree Serif"/>
                          <a:ea typeface="Bree Serif"/>
                          <a:cs typeface="Bree Serif"/>
                          <a:sym typeface="Bree Serif"/>
                        </a:rPr>
                        <a:t>C- </a:t>
                      </a:r>
                      <a:r>
                        <a:rPr lang="en" sz="1100" u="none" cap="none" strike="noStrike">
                          <a:solidFill>
                            <a:schemeClr val="dk1"/>
                          </a:solidFill>
                          <a:latin typeface="Bree Serif"/>
                          <a:ea typeface="Bree Serif"/>
                          <a:cs typeface="Bree Serif"/>
                          <a:sym typeface="Bree Serif"/>
                        </a:rPr>
                        <a:t>Atrial stretch receptor reflex</a:t>
                      </a:r>
                      <a:endParaRPr sz="1000" u="none" cap="none" strike="noStrike">
                        <a:latin typeface="Bree Serif"/>
                        <a:ea typeface="Bree Serif"/>
                        <a:cs typeface="Bree Serif"/>
                        <a:sym typeface="Bree Serif"/>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000000"/>
                          </a:solidFill>
                          <a:latin typeface="Bree Serif"/>
                          <a:ea typeface="Bree Serif"/>
                          <a:cs typeface="Bree Serif"/>
                          <a:sym typeface="Bree Serif"/>
                        </a:rPr>
                        <a:t>D- </a:t>
                      </a:r>
                      <a:r>
                        <a:rPr lang="en" sz="1100" u="none" cap="none" strike="noStrike">
                          <a:latin typeface="Bree Serif"/>
                          <a:ea typeface="Bree Serif"/>
                          <a:cs typeface="Bree Serif"/>
                          <a:sym typeface="Bree Serif"/>
                        </a:rPr>
                        <a:t>T</a:t>
                      </a:r>
                      <a:r>
                        <a:rPr lang="en" sz="1100" u="none" cap="none" strike="noStrike">
                          <a:solidFill>
                            <a:srgbClr val="000000"/>
                          </a:solidFill>
                          <a:latin typeface="Bree Serif"/>
                          <a:ea typeface="Bree Serif"/>
                          <a:cs typeface="Bree Serif"/>
                          <a:sym typeface="Bree Serif"/>
                        </a:rPr>
                        <a:t>hermoreceptor</a:t>
                      </a:r>
                      <a:endParaRPr sz="1100" u="none" cap="none" strike="noStrike"/>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r h="381000">
                <a:tc gridSpan="4">
                  <a:txBody>
                    <a:bodyPr/>
                    <a:lstStyle/>
                    <a:p>
                      <a:pPr indent="0" lvl="0" marL="0" marR="0" rtl="0" algn="l">
                        <a:lnSpc>
                          <a:spcPct val="100000"/>
                        </a:lnSpc>
                        <a:spcBef>
                          <a:spcPts val="0"/>
                        </a:spcBef>
                        <a:spcAft>
                          <a:spcPts val="0"/>
                        </a:spcAft>
                        <a:buClr>
                          <a:srgbClr val="000000"/>
                        </a:buClr>
                        <a:buSzPts val="1100"/>
                        <a:buFont typeface="Arial"/>
                        <a:buNone/>
                      </a:pPr>
                      <a:r>
                        <a:rPr b="1" lang="en" sz="1600" u="none" cap="none" strike="noStrike">
                          <a:solidFill>
                            <a:srgbClr val="D05C5C"/>
                          </a:solidFill>
                          <a:latin typeface="Bree Serif"/>
                          <a:ea typeface="Bree Serif"/>
                          <a:cs typeface="Bree Serif"/>
                          <a:sym typeface="Bree Serif"/>
                        </a:rPr>
                        <a:t>Q2:</a:t>
                      </a:r>
                      <a:r>
                        <a:rPr b="1" lang="en" sz="1600" u="none" cap="none" strike="noStrike">
                          <a:solidFill>
                            <a:srgbClr val="000000"/>
                          </a:solidFill>
                          <a:latin typeface="Bree Serif"/>
                          <a:ea typeface="Bree Serif"/>
                          <a:cs typeface="Bree Serif"/>
                          <a:sym typeface="Bree Serif"/>
                        </a:rPr>
                        <a:t> </a:t>
                      </a:r>
                      <a:r>
                        <a:rPr lang="en" sz="1400" u="none" cap="none" strike="noStrike">
                          <a:solidFill>
                            <a:schemeClr val="dk1"/>
                          </a:solidFill>
                          <a:latin typeface="Bree Serif"/>
                          <a:ea typeface="Bree Serif"/>
                          <a:cs typeface="Bree Serif"/>
                          <a:sym typeface="Bree Serif"/>
                        </a:rPr>
                        <a:t>Which one of the following is a long-term regulation</a:t>
                      </a:r>
                      <a:endParaRPr sz="1400" u="none" cap="none" strike="noStrike">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sz="1400" u="none" cap="none" strike="noStrike">
                        <a:latin typeface="Bree Serif"/>
                        <a:ea typeface="Bree Serif"/>
                        <a:cs typeface="Bree Serif"/>
                        <a:sym typeface="Bree Serif"/>
                      </a:endParaRPr>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solidFill>
                      <a:srgbClr val="F1E0E0"/>
                    </a:solidFill>
                  </a:tcPr>
                </a:tc>
                <a:tc hMerge="1"/>
                <a:tc hMerge="1"/>
                <a:tc hMerge="1"/>
              </a:tr>
              <a:tr h="381000">
                <a:tc>
                  <a:txBody>
                    <a:bodyPr/>
                    <a:lstStyle/>
                    <a:p>
                      <a:pPr indent="0" lvl="0" marL="0" marR="0" rtl="0" algn="l">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Bree Serif"/>
                          <a:ea typeface="Bree Serif"/>
                          <a:cs typeface="Bree Serif"/>
                          <a:sym typeface="Bree Serif"/>
                        </a:rPr>
                        <a:t>A- </a:t>
                      </a:r>
                      <a:r>
                        <a:rPr b="1" lang="en" sz="1300" u="none" cap="none" strike="noStrike">
                          <a:solidFill>
                            <a:srgbClr val="C27BA0"/>
                          </a:solidFill>
                          <a:latin typeface="Bree Serif"/>
                          <a:ea typeface="Bree Serif"/>
                          <a:cs typeface="Bree Serif"/>
                          <a:sym typeface="Bree Serif"/>
                        </a:rPr>
                        <a:t> </a:t>
                      </a:r>
                      <a:r>
                        <a:rPr lang="en" sz="1100" u="none" cap="none" strike="noStrike">
                          <a:latin typeface="Bree Serif"/>
                          <a:ea typeface="Bree Serif"/>
                          <a:cs typeface="Bree Serif"/>
                          <a:sym typeface="Bree Serif"/>
                        </a:rPr>
                        <a:t>Pulmonary receptors</a:t>
                      </a:r>
                      <a:endParaRPr sz="900" u="none" cap="none" strike="noStrike">
                        <a:latin typeface="Bree Serif"/>
                        <a:ea typeface="Bree Serif"/>
                        <a:cs typeface="Bree Serif"/>
                        <a:sym typeface="Bree Serif"/>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Bree Serif"/>
                          <a:ea typeface="Bree Serif"/>
                          <a:cs typeface="Bree Serif"/>
                          <a:sym typeface="Bree Serif"/>
                        </a:rPr>
                        <a:t>B- </a:t>
                      </a:r>
                      <a:r>
                        <a:rPr lang="en" sz="1100" u="none" cap="none" strike="noStrike">
                          <a:solidFill>
                            <a:schemeClr val="dk1"/>
                          </a:solidFill>
                          <a:latin typeface="Bree Serif"/>
                          <a:ea typeface="Bree Serif"/>
                          <a:cs typeface="Bree Serif"/>
                          <a:sym typeface="Bree Serif"/>
                        </a:rPr>
                        <a:t>Low-pressure volume receptors</a:t>
                      </a:r>
                      <a:endParaRPr sz="1300" u="none" cap="none" strike="noStrike"/>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Bree Serif"/>
                          <a:ea typeface="Bree Serif"/>
                          <a:cs typeface="Bree Serif"/>
                          <a:sym typeface="Bree Serif"/>
                        </a:rPr>
                        <a:t>C- </a:t>
                      </a:r>
                      <a:r>
                        <a:rPr lang="en" sz="1100" u="none" cap="none" strike="noStrike">
                          <a:solidFill>
                            <a:schemeClr val="dk1"/>
                          </a:solidFill>
                          <a:latin typeface="Bree Serif"/>
                          <a:ea typeface="Bree Serif"/>
                          <a:cs typeface="Bree Serif"/>
                          <a:sym typeface="Bree Serif"/>
                        </a:rPr>
                        <a:t>CNS ischemic response</a:t>
                      </a:r>
                      <a:endParaRPr sz="1400" u="none" cap="none" strike="noStrike"/>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000000"/>
                          </a:solidFill>
                          <a:latin typeface="Bree Serif"/>
                          <a:ea typeface="Bree Serif"/>
                          <a:cs typeface="Bree Serif"/>
                          <a:sym typeface="Bree Serif"/>
                        </a:rPr>
                        <a:t>D- </a:t>
                      </a:r>
                      <a:r>
                        <a:rPr lang="en" sz="1100" u="none" cap="none" strike="noStrike">
                          <a:solidFill>
                            <a:schemeClr val="dk1"/>
                          </a:solidFill>
                          <a:latin typeface="Bree Serif"/>
                          <a:ea typeface="Bree Serif"/>
                          <a:cs typeface="Bree Serif"/>
                          <a:sym typeface="Bree Serif"/>
                        </a:rPr>
                        <a:t>Atrial stretch receptor reflex</a:t>
                      </a:r>
                      <a:endParaRPr sz="1400" u="none" cap="none" strike="noStrike"/>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r h="381000">
                <a:tc gridSpan="4">
                  <a:txBody>
                    <a:bodyPr/>
                    <a:lstStyle/>
                    <a:p>
                      <a:pPr indent="0" lvl="0" marL="0" marR="0" rtl="0" algn="l">
                        <a:lnSpc>
                          <a:spcPct val="100000"/>
                        </a:lnSpc>
                        <a:spcBef>
                          <a:spcPts val="0"/>
                        </a:spcBef>
                        <a:spcAft>
                          <a:spcPts val="0"/>
                        </a:spcAft>
                        <a:buClr>
                          <a:srgbClr val="000000"/>
                        </a:buClr>
                        <a:buSzPts val="1100"/>
                        <a:buFont typeface="Arial"/>
                        <a:buNone/>
                      </a:pPr>
                      <a:r>
                        <a:rPr b="1" lang="en" sz="1600" u="none" cap="none" strike="noStrike">
                          <a:solidFill>
                            <a:srgbClr val="D05C5C"/>
                          </a:solidFill>
                          <a:latin typeface="Bree Serif"/>
                          <a:ea typeface="Bree Serif"/>
                          <a:cs typeface="Bree Serif"/>
                          <a:sym typeface="Bree Serif"/>
                        </a:rPr>
                        <a:t>Q3:</a:t>
                      </a:r>
                      <a:r>
                        <a:rPr b="1" lang="en" sz="1600" u="none" cap="none" strike="noStrike">
                          <a:solidFill>
                            <a:srgbClr val="705C84"/>
                          </a:solidFill>
                          <a:latin typeface="Bree Serif"/>
                          <a:ea typeface="Bree Serif"/>
                          <a:cs typeface="Bree Serif"/>
                          <a:sym typeface="Bree Serif"/>
                        </a:rPr>
                        <a:t> </a:t>
                      </a:r>
                      <a:r>
                        <a:rPr lang="en" sz="1400" u="none" cap="none" strike="noStrike">
                          <a:solidFill>
                            <a:schemeClr val="dk1"/>
                          </a:solidFill>
                          <a:latin typeface="Bree Serif"/>
                          <a:ea typeface="Bree Serif"/>
                          <a:cs typeface="Bree Serif"/>
                          <a:sym typeface="Bree Serif"/>
                        </a:rPr>
                        <a:t>Which one of the following is a short-term or rapidly acting regulation</a:t>
                      </a:r>
                      <a:endParaRPr sz="1400" u="none" cap="none" strike="noStrike"/>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solidFill>
                      <a:srgbClr val="F1E0E0"/>
                    </a:solidFill>
                  </a:tcPr>
                </a:tc>
                <a:tc hMerge="1"/>
                <a:tc hMerge="1"/>
                <a:tc hMerge="1"/>
              </a:tr>
              <a:tr h="381000">
                <a:tc>
                  <a:txBody>
                    <a:bodyPr/>
                    <a:lstStyle/>
                    <a:p>
                      <a:pPr indent="0" lvl="0" marL="0" marR="0" rtl="0" algn="l">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Bree Serif"/>
                          <a:ea typeface="Bree Serif"/>
                          <a:cs typeface="Bree Serif"/>
                          <a:sym typeface="Bree Serif"/>
                        </a:rPr>
                        <a:t>A- </a:t>
                      </a:r>
                      <a:r>
                        <a:rPr lang="en" sz="1100" u="none" cap="none" strike="noStrike">
                          <a:solidFill>
                            <a:schemeClr val="dk1"/>
                          </a:solidFill>
                          <a:latin typeface="Bree Serif"/>
                          <a:ea typeface="Bree Serif"/>
                          <a:cs typeface="Bree Serif"/>
                          <a:sym typeface="Bree Serif"/>
                        </a:rPr>
                        <a:t>Baroreceptors Reflex Mechanism</a:t>
                      </a:r>
                      <a:endParaRPr sz="1400" u="none" cap="none" strike="noStrike">
                        <a:latin typeface="Bree Serif"/>
                        <a:ea typeface="Bree Serif"/>
                        <a:cs typeface="Bree Serif"/>
                        <a:sym typeface="Bree Serif"/>
                      </a:endParaRPr>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Bree Serif"/>
                          <a:ea typeface="Bree Serif"/>
                          <a:cs typeface="Bree Serif"/>
                          <a:sym typeface="Bree Serif"/>
                        </a:rPr>
                        <a:t>B- </a:t>
                      </a:r>
                      <a:r>
                        <a:rPr lang="en" sz="1100" u="none" cap="none" strike="noStrike">
                          <a:solidFill>
                            <a:schemeClr val="dk1"/>
                          </a:solidFill>
                          <a:latin typeface="Bree Serif"/>
                          <a:ea typeface="Bree Serif"/>
                          <a:cs typeface="Bree Serif"/>
                          <a:sym typeface="Bree Serif"/>
                        </a:rPr>
                        <a:t>Fluid(Capillary)-Shift mechanism</a:t>
                      </a:r>
                      <a:endParaRPr sz="1400" u="none" cap="none" strike="noStrike"/>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Bree Serif"/>
                          <a:ea typeface="Bree Serif"/>
                          <a:cs typeface="Bree Serif"/>
                          <a:sym typeface="Bree Serif"/>
                        </a:rPr>
                        <a:t>C- </a:t>
                      </a:r>
                      <a:r>
                        <a:rPr lang="en" sz="1100">
                          <a:solidFill>
                            <a:schemeClr val="dk1"/>
                          </a:solidFill>
                          <a:latin typeface="Bree Serif"/>
                          <a:ea typeface="Bree Serif"/>
                          <a:cs typeface="Bree Serif"/>
                          <a:sym typeface="Bree Serif"/>
                        </a:rPr>
                        <a:t>Thermoreceptor </a:t>
                      </a:r>
                      <a:endParaRPr sz="1400" u="none" cap="none" strike="noStrike"/>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000000"/>
                          </a:solidFill>
                          <a:latin typeface="Bree Serif"/>
                          <a:ea typeface="Bree Serif"/>
                          <a:cs typeface="Bree Serif"/>
                          <a:sym typeface="Bree Serif"/>
                        </a:rPr>
                        <a:t>D- </a:t>
                      </a:r>
                      <a:r>
                        <a:rPr lang="en" sz="1200" u="none" cap="none" strike="noStrike">
                          <a:solidFill>
                            <a:srgbClr val="000000"/>
                          </a:solidFill>
                          <a:latin typeface="Bree Serif"/>
                          <a:ea typeface="Bree Serif"/>
                          <a:cs typeface="Bree Serif"/>
                          <a:sym typeface="Bree Serif"/>
                        </a:rPr>
                        <a:t>both </a:t>
                      </a:r>
                      <a:r>
                        <a:rPr lang="en" sz="1200">
                          <a:latin typeface="Bree Serif"/>
                          <a:ea typeface="Bree Serif"/>
                          <a:cs typeface="Bree Serif"/>
                          <a:sym typeface="Bree Serif"/>
                        </a:rPr>
                        <a:t>A&amp;C </a:t>
                      </a:r>
                      <a:endParaRPr sz="1200" u="none" cap="none" strike="noStrike"/>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r h="381000">
                <a:tc gridSpan="4">
                  <a:txBody>
                    <a:bodyPr/>
                    <a:lstStyle/>
                    <a:p>
                      <a:pPr indent="0" lvl="0" marL="0" marR="0" rtl="0" algn="l">
                        <a:lnSpc>
                          <a:spcPct val="100000"/>
                        </a:lnSpc>
                        <a:spcBef>
                          <a:spcPts val="0"/>
                        </a:spcBef>
                        <a:spcAft>
                          <a:spcPts val="0"/>
                        </a:spcAft>
                        <a:buClr>
                          <a:srgbClr val="000000"/>
                        </a:buClr>
                        <a:buSzPts val="1100"/>
                        <a:buFont typeface="Arial"/>
                        <a:buNone/>
                      </a:pPr>
                      <a:r>
                        <a:rPr b="1" lang="en" sz="1600" u="none" cap="none" strike="noStrike">
                          <a:solidFill>
                            <a:srgbClr val="D05C5C"/>
                          </a:solidFill>
                          <a:latin typeface="Bree Serif"/>
                          <a:ea typeface="Bree Serif"/>
                          <a:cs typeface="Bree Serif"/>
                          <a:sym typeface="Bree Serif"/>
                        </a:rPr>
                        <a:t>Q4: </a:t>
                      </a:r>
                      <a:r>
                        <a:rPr lang="en" sz="1400" u="none" cap="none" strike="noStrike">
                          <a:latin typeface="Bree Serif"/>
                          <a:ea typeface="Bree Serif"/>
                          <a:cs typeface="Bree Serif"/>
                          <a:sym typeface="Bree Serif"/>
                        </a:rPr>
                        <a:t>Where are the pressure receptors of baroreceptor reflex</a:t>
                      </a:r>
                      <a:endParaRPr sz="1400" u="none" cap="none" strike="noStrike"/>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solidFill>
                      <a:srgbClr val="F1E0E0"/>
                    </a:solidFill>
                  </a:tcPr>
                </a:tc>
                <a:tc hMerge="1"/>
                <a:tc hMerge="1"/>
                <a:tc hMerge="1"/>
              </a:tr>
              <a:tr h="381000">
                <a:tc>
                  <a:txBody>
                    <a:bodyPr/>
                    <a:lstStyle/>
                    <a:p>
                      <a:pPr indent="0" lvl="0" marL="0" marR="0" rtl="0" algn="l">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Bree Serif"/>
                          <a:ea typeface="Bree Serif"/>
                          <a:cs typeface="Bree Serif"/>
                          <a:sym typeface="Bree Serif"/>
                        </a:rPr>
                        <a:t>A- </a:t>
                      </a:r>
                      <a:r>
                        <a:rPr lang="en" sz="1100" u="none" cap="none" strike="noStrike">
                          <a:solidFill>
                            <a:srgbClr val="000000"/>
                          </a:solidFill>
                          <a:latin typeface="Bree Serif"/>
                          <a:ea typeface="Bree Serif"/>
                          <a:cs typeface="Bree Serif"/>
                          <a:sym typeface="Bree Serif"/>
                        </a:rPr>
                        <a:t>carotid </a:t>
                      </a:r>
                      <a:r>
                        <a:rPr lang="en" sz="1100" u="none" cap="none" strike="noStrike">
                          <a:latin typeface="Bree Serif"/>
                          <a:ea typeface="Bree Serif"/>
                          <a:cs typeface="Bree Serif"/>
                          <a:sym typeface="Bree Serif"/>
                        </a:rPr>
                        <a:t>sinus</a:t>
                      </a:r>
                      <a:endParaRPr sz="1100" u="none" cap="none" strike="noStrike"/>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Bree Serif"/>
                          <a:ea typeface="Bree Serif"/>
                          <a:cs typeface="Bree Serif"/>
                          <a:sym typeface="Bree Serif"/>
                        </a:rPr>
                        <a:t>B- </a:t>
                      </a:r>
                      <a:r>
                        <a:rPr lang="en" sz="1100" u="none" cap="none" strike="noStrike">
                          <a:solidFill>
                            <a:srgbClr val="000000"/>
                          </a:solidFill>
                          <a:latin typeface="Bree Serif"/>
                          <a:ea typeface="Bree Serif"/>
                          <a:cs typeface="Bree Serif"/>
                          <a:sym typeface="Bree Serif"/>
                        </a:rPr>
                        <a:t>aortic ar</a:t>
                      </a:r>
                      <a:r>
                        <a:rPr lang="en" sz="1100" u="none" cap="none" strike="noStrike">
                          <a:latin typeface="Bree Serif"/>
                          <a:ea typeface="Bree Serif"/>
                          <a:cs typeface="Bree Serif"/>
                          <a:sym typeface="Bree Serif"/>
                        </a:rPr>
                        <a:t>ch</a:t>
                      </a:r>
                      <a:endParaRPr sz="1100" u="none" cap="none" strike="noStrike"/>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Bree Serif"/>
                          <a:ea typeface="Bree Serif"/>
                          <a:cs typeface="Bree Serif"/>
                          <a:sym typeface="Bree Serif"/>
                        </a:rPr>
                        <a:t>C- </a:t>
                      </a:r>
                      <a:r>
                        <a:rPr lang="en" sz="1100">
                          <a:latin typeface="Bree Serif"/>
                          <a:ea typeface="Bree Serif"/>
                          <a:cs typeface="Bree Serif"/>
                          <a:sym typeface="Bree Serif"/>
                        </a:rPr>
                        <a:t>subclavian</a:t>
                      </a:r>
                      <a:r>
                        <a:rPr lang="en" sz="1100" u="none" cap="none" strike="noStrike">
                          <a:solidFill>
                            <a:srgbClr val="000000"/>
                          </a:solidFill>
                          <a:latin typeface="Bree Serif"/>
                          <a:ea typeface="Bree Serif"/>
                          <a:cs typeface="Bree Serif"/>
                          <a:sym typeface="Bree Serif"/>
                        </a:rPr>
                        <a:t> artery</a:t>
                      </a:r>
                      <a:endParaRPr sz="1100" u="none" cap="none" strike="noStrike"/>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000000"/>
                          </a:solidFill>
                          <a:latin typeface="Bree Serif"/>
                          <a:ea typeface="Bree Serif"/>
                          <a:cs typeface="Bree Serif"/>
                          <a:sym typeface="Bree Serif"/>
                        </a:rPr>
                        <a:t>D-</a:t>
                      </a:r>
                      <a:r>
                        <a:rPr lang="en" sz="1100" u="none" cap="none" strike="noStrike">
                          <a:solidFill>
                            <a:srgbClr val="000000"/>
                          </a:solidFill>
                          <a:latin typeface="Bree Serif"/>
                          <a:ea typeface="Bree Serif"/>
                          <a:cs typeface="Bree Serif"/>
                          <a:sym typeface="Bree Serif"/>
                        </a:rPr>
                        <a:t> both A&amp;B</a:t>
                      </a:r>
                      <a:endParaRPr sz="1100" u="none" cap="none" strike="noStrike"/>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r h="381000">
                <a:tc gridSpan="4">
                  <a:txBody>
                    <a:bodyPr/>
                    <a:lstStyle/>
                    <a:p>
                      <a:pPr indent="0" lvl="0" marL="0" marR="0" rtl="0" algn="l">
                        <a:lnSpc>
                          <a:spcPct val="100000"/>
                        </a:lnSpc>
                        <a:spcBef>
                          <a:spcPts val="0"/>
                        </a:spcBef>
                        <a:spcAft>
                          <a:spcPts val="0"/>
                        </a:spcAft>
                        <a:buClr>
                          <a:srgbClr val="000000"/>
                        </a:buClr>
                        <a:buSzPts val="1600"/>
                        <a:buFont typeface="Arial"/>
                        <a:buNone/>
                      </a:pPr>
                      <a:r>
                        <a:rPr b="1" lang="en" sz="1600" u="none" cap="none" strike="noStrike">
                          <a:solidFill>
                            <a:srgbClr val="D05C5C"/>
                          </a:solidFill>
                          <a:latin typeface="Bree Serif"/>
                          <a:ea typeface="Bree Serif"/>
                          <a:cs typeface="Bree Serif"/>
                          <a:sym typeface="Bree Serif"/>
                        </a:rPr>
                        <a:t>Q5:</a:t>
                      </a:r>
                      <a:r>
                        <a:rPr lang="en" sz="1600" u="none" cap="none" strike="noStrike">
                          <a:solidFill>
                            <a:srgbClr val="705C84"/>
                          </a:solidFill>
                          <a:latin typeface="Bree Serif"/>
                          <a:ea typeface="Bree Serif"/>
                          <a:cs typeface="Bree Serif"/>
                          <a:sym typeface="Bree Serif"/>
                        </a:rPr>
                        <a:t> </a:t>
                      </a:r>
                      <a:r>
                        <a:rPr lang="en" sz="1400" u="none" cap="none" strike="noStrike">
                          <a:latin typeface="Bree Serif"/>
                          <a:ea typeface="Bree Serif"/>
                          <a:cs typeface="Bree Serif"/>
                          <a:sym typeface="Bree Serif"/>
                        </a:rPr>
                        <a:t>Stimulation of Baroreceptors will send sensory signals through which nerve </a:t>
                      </a:r>
                      <a:endParaRPr sz="1600" u="none" cap="none" strike="noStrike">
                        <a:solidFill>
                          <a:srgbClr val="705C84"/>
                        </a:solidFill>
                        <a:latin typeface="Bree Serif"/>
                        <a:ea typeface="Bree Serif"/>
                        <a:cs typeface="Bree Serif"/>
                        <a:sym typeface="Bree Serif"/>
                      </a:endParaRPr>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solidFill>
                      <a:srgbClr val="F1E0E0"/>
                    </a:solidFill>
                  </a:tcPr>
                </a:tc>
                <a:tc hMerge="1"/>
                <a:tc hMerge="1"/>
                <a:tc hMerge="1"/>
              </a:tr>
              <a:tr h="100000">
                <a:tc>
                  <a:txBody>
                    <a:bodyPr/>
                    <a:lstStyle/>
                    <a:p>
                      <a:pPr indent="0" lvl="0" marL="0" marR="0" rtl="0" algn="l">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Bree Serif"/>
                          <a:ea typeface="Bree Serif"/>
                          <a:cs typeface="Bree Serif"/>
                          <a:sym typeface="Bree Serif"/>
                        </a:rPr>
                        <a:t>A- </a:t>
                      </a:r>
                      <a:r>
                        <a:rPr lang="en" sz="1100" u="none" cap="none" strike="noStrike">
                          <a:latin typeface="Bree Serif"/>
                          <a:ea typeface="Bree Serif"/>
                          <a:cs typeface="Bree Serif"/>
                          <a:sym typeface="Bree Serif"/>
                        </a:rPr>
                        <a:t>phrenic</a:t>
                      </a:r>
                      <a:endParaRPr sz="1100" u="none" cap="none" strike="noStrike"/>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F1E0E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Bree Serif"/>
                          <a:ea typeface="Bree Serif"/>
                          <a:cs typeface="Bree Serif"/>
                          <a:sym typeface="Bree Serif"/>
                        </a:rPr>
                        <a:t>B- </a:t>
                      </a:r>
                      <a:r>
                        <a:rPr lang="en" sz="1100" u="none" cap="none" strike="noStrike">
                          <a:latin typeface="Bree Serif"/>
                          <a:ea typeface="Bree Serif"/>
                          <a:cs typeface="Bree Serif"/>
                          <a:sym typeface="Bree Serif"/>
                        </a:rPr>
                        <a:t>recurrent laryngeal</a:t>
                      </a:r>
                      <a:endParaRPr sz="1100" u="none" cap="none" strike="noStrike"/>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F1E0E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400" u="none" cap="none" strike="noStrike">
                          <a:solidFill>
                            <a:srgbClr val="000000"/>
                          </a:solidFill>
                          <a:latin typeface="Bree Serif"/>
                          <a:ea typeface="Bree Serif"/>
                          <a:cs typeface="Bree Serif"/>
                          <a:sym typeface="Bree Serif"/>
                        </a:rPr>
                        <a:t>C- </a:t>
                      </a:r>
                      <a:r>
                        <a:rPr lang="en" sz="1100" u="none" cap="none" strike="noStrike">
                          <a:latin typeface="Bree Serif"/>
                          <a:ea typeface="Bree Serif"/>
                          <a:cs typeface="Bree Serif"/>
                          <a:sym typeface="Bree Serif"/>
                        </a:rPr>
                        <a:t>glossopharyngeal</a:t>
                      </a:r>
                      <a:endParaRPr sz="1100" u="none" cap="none" strike="noStrike"/>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F1E0E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000000"/>
                          </a:solidFill>
                          <a:latin typeface="Bree Serif"/>
                          <a:ea typeface="Bree Serif"/>
                          <a:cs typeface="Bree Serif"/>
                          <a:sym typeface="Bree Serif"/>
                        </a:rPr>
                        <a:t>D- </a:t>
                      </a:r>
                      <a:r>
                        <a:rPr lang="en" sz="1100" u="none" cap="none" strike="noStrike">
                          <a:solidFill>
                            <a:srgbClr val="000000"/>
                          </a:solidFill>
                          <a:latin typeface="Bree Serif"/>
                          <a:ea typeface="Bree Serif"/>
                          <a:cs typeface="Bree Serif"/>
                          <a:sym typeface="Bree Serif"/>
                        </a:rPr>
                        <a:t>none of the abo</a:t>
                      </a:r>
                      <a:r>
                        <a:rPr lang="en" sz="1100" u="none" cap="none" strike="noStrike">
                          <a:latin typeface="Bree Serif"/>
                          <a:ea typeface="Bree Serif"/>
                          <a:cs typeface="Bree Serif"/>
                          <a:sym typeface="Bree Serif"/>
                        </a:rPr>
                        <a:t>ve</a:t>
                      </a:r>
                      <a:endParaRPr sz="1100" u="none" cap="none" strike="noStrike"/>
                    </a:p>
                  </a:txBody>
                  <a:tcPr marT="91425" marB="91425" marR="91425" marL="91425">
                    <a:lnL cap="flat" cmpd="sng" w="9525">
                      <a:solidFill>
                        <a:srgbClr val="F1E0E0"/>
                      </a:solidFill>
                      <a:prstDash val="solid"/>
                      <a:round/>
                      <a:headEnd len="sm" w="sm" type="none"/>
                      <a:tailEnd len="sm" w="sm" type="none"/>
                    </a:lnL>
                    <a:lnR cap="flat" cmpd="sng" w="9525">
                      <a:solidFill>
                        <a:srgbClr val="F1E0E0"/>
                      </a:solidFill>
                      <a:prstDash val="solid"/>
                      <a:round/>
                      <a:headEnd len="sm" w="sm" type="none"/>
                      <a:tailEnd len="sm" w="sm" type="none"/>
                    </a:lnR>
                    <a:lnT cap="flat" cmpd="sng" w="9525">
                      <a:solidFill>
                        <a:srgbClr val="D05C5C"/>
                      </a:solidFill>
                      <a:prstDash val="dash"/>
                      <a:round/>
                      <a:headEnd len="sm" w="sm" type="none"/>
                      <a:tailEnd len="sm" w="sm" type="none"/>
                    </a:lnT>
                    <a:lnB cap="flat" cmpd="sng" w="9525">
                      <a:solidFill>
                        <a:srgbClr val="F1E0E0"/>
                      </a:solidFill>
                      <a:prstDash val="solid"/>
                      <a:round/>
                      <a:headEnd len="sm" w="sm" type="none"/>
                      <a:tailEnd len="sm" w="sm" type="none"/>
                    </a:lnB>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37"/>
          <p:cNvSpPr txBox="1"/>
          <p:nvPr>
            <p:ph type="title"/>
          </p:nvPr>
        </p:nvSpPr>
        <p:spPr>
          <a:xfrm>
            <a:off x="311700" y="277075"/>
            <a:ext cx="852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990"/>
              <a:buNone/>
            </a:pPr>
            <a:r>
              <a:rPr b="1" lang="en" sz="2720">
                <a:solidFill>
                  <a:srgbClr val="D05C5C"/>
                </a:solidFill>
                <a:latin typeface="Bree Serif"/>
                <a:ea typeface="Bree Serif"/>
                <a:cs typeface="Bree Serif"/>
                <a:sym typeface="Bree Serif"/>
              </a:rPr>
              <a:t>SAQs</a:t>
            </a:r>
            <a:endParaRPr b="1" sz="2720">
              <a:solidFill>
                <a:srgbClr val="D05C5C"/>
              </a:solidFill>
              <a:latin typeface="Bree Serif"/>
              <a:ea typeface="Bree Serif"/>
              <a:cs typeface="Bree Serif"/>
              <a:sym typeface="Bree Serif"/>
            </a:endParaRPr>
          </a:p>
        </p:txBody>
      </p:sp>
      <p:sp>
        <p:nvSpPr>
          <p:cNvPr id="671" name="Google Shape;671;p37"/>
          <p:cNvSpPr txBox="1"/>
          <p:nvPr/>
        </p:nvSpPr>
        <p:spPr>
          <a:xfrm>
            <a:off x="311700" y="715688"/>
            <a:ext cx="40968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D05C5C"/>
                </a:solidFill>
                <a:latin typeface="Bree Serif"/>
                <a:ea typeface="Bree Serif"/>
                <a:cs typeface="Bree Serif"/>
                <a:sym typeface="Bree Serif"/>
              </a:rPr>
              <a:t>Q1:</a:t>
            </a:r>
            <a:r>
              <a:rPr b="1" i="0" lang="en" sz="1600" u="none" cap="none" strike="noStrike">
                <a:solidFill>
                  <a:schemeClr val="dk1"/>
                </a:solidFill>
                <a:latin typeface="Bree Serif"/>
                <a:ea typeface="Bree Serif"/>
                <a:cs typeface="Bree Serif"/>
                <a:sym typeface="Bree Serif"/>
              </a:rPr>
              <a:t> </a:t>
            </a:r>
            <a:r>
              <a:rPr b="0" i="0" lang="en" sz="1300" u="none" cap="none" strike="noStrike">
                <a:solidFill>
                  <a:schemeClr val="dk1"/>
                </a:solidFill>
                <a:latin typeface="Bree Serif"/>
                <a:ea typeface="Bree Serif"/>
                <a:cs typeface="Bree Serif"/>
                <a:sym typeface="Bree Serif"/>
              </a:rPr>
              <a:t>How do arterial baroreceptors work?</a:t>
            </a:r>
            <a:endParaRPr b="0" i="0" sz="1300" u="none" cap="none" strike="noStrike">
              <a:solidFill>
                <a:srgbClr val="000000"/>
              </a:solidFill>
              <a:latin typeface="Bree Serif"/>
              <a:ea typeface="Bree Serif"/>
              <a:cs typeface="Bree Serif"/>
              <a:sym typeface="Bree Serif"/>
            </a:endParaRPr>
          </a:p>
        </p:txBody>
      </p:sp>
      <p:sp>
        <p:nvSpPr>
          <p:cNvPr id="672" name="Google Shape;672;p37"/>
          <p:cNvSpPr txBox="1"/>
          <p:nvPr/>
        </p:nvSpPr>
        <p:spPr>
          <a:xfrm>
            <a:off x="311700" y="1696875"/>
            <a:ext cx="58647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 sz="1600" u="none" cap="none" strike="noStrike">
                <a:solidFill>
                  <a:srgbClr val="D05C5C"/>
                </a:solidFill>
                <a:latin typeface="Bree Serif"/>
                <a:ea typeface="Bree Serif"/>
                <a:cs typeface="Bree Serif"/>
                <a:sym typeface="Bree Serif"/>
              </a:rPr>
              <a:t>Q2:</a:t>
            </a:r>
            <a:r>
              <a:rPr b="1" i="0" lang="en" sz="1200" u="none" cap="none" strike="noStrike">
                <a:solidFill>
                  <a:schemeClr val="dk1"/>
                </a:solidFill>
                <a:latin typeface="Bree Serif"/>
                <a:ea typeface="Bree Serif"/>
                <a:cs typeface="Bree Serif"/>
                <a:sym typeface="Bree Serif"/>
              </a:rPr>
              <a:t> </a:t>
            </a:r>
            <a:r>
              <a:rPr b="0" i="0" lang="en" sz="1300" u="none" cap="none" strike="noStrike">
                <a:solidFill>
                  <a:schemeClr val="dk1"/>
                </a:solidFill>
                <a:latin typeface="Bree Serif"/>
                <a:ea typeface="Bree Serif"/>
                <a:cs typeface="Bree Serif"/>
                <a:sym typeface="Bree Serif"/>
              </a:rPr>
              <a:t>What is difference between Chemoreceptor and baroreceptor?</a:t>
            </a:r>
            <a:endParaRPr b="0" i="0" sz="1300" u="none" cap="none" strike="noStrike">
              <a:solidFill>
                <a:srgbClr val="000000"/>
              </a:solidFill>
              <a:latin typeface="Bree Serif"/>
              <a:ea typeface="Bree Serif"/>
              <a:cs typeface="Bree Serif"/>
              <a:sym typeface="Bree Serif"/>
            </a:endParaRPr>
          </a:p>
        </p:txBody>
      </p:sp>
      <p:sp>
        <p:nvSpPr>
          <p:cNvPr id="673" name="Google Shape;673;p37"/>
          <p:cNvSpPr txBox="1"/>
          <p:nvPr/>
        </p:nvSpPr>
        <p:spPr>
          <a:xfrm>
            <a:off x="311697" y="1044350"/>
            <a:ext cx="85206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B7B7B7"/>
                </a:solidFill>
                <a:latin typeface="Bree Serif"/>
                <a:ea typeface="Bree Serif"/>
                <a:cs typeface="Bree Serif"/>
                <a:sym typeface="Bree Serif"/>
              </a:rPr>
              <a:t>Baroreceptors are mechanoreceptors located in blood vessels near the heart that provide the brain with information pertaining to blood volume and pressure, by detecting the level of stretch on vascular walls. As blood volume increases, vessels are stretched and the firing rate of baroreceptors increases.</a:t>
            </a:r>
            <a:endParaRPr b="0" i="0" sz="1000" u="none" cap="none" strike="noStrike">
              <a:solidFill>
                <a:srgbClr val="B7B7B7"/>
              </a:solidFill>
              <a:latin typeface="Bree Serif"/>
              <a:ea typeface="Bree Serif"/>
              <a:cs typeface="Bree Serif"/>
              <a:sym typeface="Bree Serif"/>
            </a:endParaRPr>
          </a:p>
        </p:txBody>
      </p:sp>
      <p:sp>
        <p:nvSpPr>
          <p:cNvPr id="674" name="Google Shape;674;p37"/>
          <p:cNvSpPr txBox="1"/>
          <p:nvPr/>
        </p:nvSpPr>
        <p:spPr>
          <a:xfrm>
            <a:off x="481175" y="2067800"/>
            <a:ext cx="83511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 sz="1000" u="none" cap="none" strike="noStrike">
                <a:solidFill>
                  <a:srgbClr val="B7B7B7"/>
                </a:solidFill>
                <a:latin typeface="Bree Serif"/>
                <a:ea typeface="Bree Serif"/>
                <a:cs typeface="Bree Serif"/>
                <a:sym typeface="Bree Serif"/>
              </a:rPr>
              <a:t>The key difference between baroreceptors and chemoreceptors is that baroreceptors are mechanoreceptors responding to blood pressure changes while chemoreceptors are cells sensing the concentration of chemicals in the surrounding extracellular fluid.</a:t>
            </a:r>
            <a:endParaRPr b="0" i="0" sz="1000" u="none" cap="none" strike="noStrike">
              <a:solidFill>
                <a:srgbClr val="B7B7B7"/>
              </a:solidFill>
              <a:latin typeface="Bree Serif"/>
              <a:ea typeface="Bree Serif"/>
              <a:cs typeface="Bree Serif"/>
              <a:sym typeface="Bree Serif"/>
            </a:endParaRPr>
          </a:p>
        </p:txBody>
      </p:sp>
      <p:sp>
        <p:nvSpPr>
          <p:cNvPr id="675" name="Google Shape;675;p37"/>
          <p:cNvSpPr txBox="1"/>
          <p:nvPr/>
        </p:nvSpPr>
        <p:spPr>
          <a:xfrm>
            <a:off x="396450" y="2571750"/>
            <a:ext cx="8351100" cy="2739900"/>
          </a:xfrm>
          <a:prstGeom prst="rect">
            <a:avLst/>
          </a:prstGeom>
          <a:noFill/>
          <a:ln>
            <a:noFill/>
          </a:ln>
        </p:spPr>
        <p:txBody>
          <a:bodyPr anchorCtr="0" anchor="t" bIns="91425" lIns="91425" spcFirstLastPara="1" rIns="91425" wrap="square" tIns="91425">
            <a:spAutoFit/>
          </a:bodyPr>
          <a:lstStyle/>
          <a:p>
            <a:pPr indent="0" lvl="0" marL="0" marR="0" rtl="0" algn="just">
              <a:spcBef>
                <a:spcPts val="0"/>
              </a:spcBef>
              <a:spcAft>
                <a:spcPts val="0"/>
              </a:spcAft>
              <a:buClr>
                <a:schemeClr val="dk1"/>
              </a:buClr>
              <a:buSzPts val="1100"/>
              <a:buFont typeface="Arial"/>
              <a:buNone/>
            </a:pPr>
            <a:r>
              <a:rPr lang="en">
                <a:solidFill>
                  <a:schemeClr val="dk1"/>
                </a:solidFill>
                <a:latin typeface="Bree Serif"/>
                <a:ea typeface="Bree Serif"/>
                <a:cs typeface="Bree Serif"/>
                <a:sym typeface="Bree Serif"/>
              </a:rPr>
              <a:t>A 60 year old male presented to the primary health clinic for the third time with a history of headache for one month. On examination, his blood pressure was over 150/95 mmHg. </a:t>
            </a:r>
            <a:endParaRPr>
              <a:solidFill>
                <a:schemeClr val="dk1"/>
              </a:solidFill>
              <a:latin typeface="Bree Serif"/>
              <a:ea typeface="Bree Serif"/>
              <a:cs typeface="Bree Serif"/>
              <a:sym typeface="Bree Serif"/>
            </a:endParaRPr>
          </a:p>
          <a:p>
            <a:pPr indent="0" lvl="0" marL="0" marR="0" rtl="0" algn="just">
              <a:spcBef>
                <a:spcPts val="0"/>
              </a:spcBef>
              <a:spcAft>
                <a:spcPts val="0"/>
              </a:spcAft>
              <a:buClr>
                <a:schemeClr val="dk1"/>
              </a:buClr>
              <a:buSzPts val="1100"/>
              <a:buFont typeface="Arial"/>
              <a:buNone/>
            </a:pPr>
            <a:r>
              <a:t/>
            </a:r>
            <a:endParaRPr>
              <a:solidFill>
                <a:srgbClr val="6AA84F"/>
              </a:solidFill>
              <a:latin typeface="Bree Serif"/>
              <a:ea typeface="Bree Serif"/>
              <a:cs typeface="Bree Serif"/>
              <a:sym typeface="Bree Serif"/>
            </a:endParaRPr>
          </a:p>
          <a:p>
            <a:pPr indent="0" lvl="0" marL="0" marR="0" rtl="0" algn="just">
              <a:spcBef>
                <a:spcPts val="0"/>
              </a:spcBef>
              <a:spcAft>
                <a:spcPts val="0"/>
              </a:spcAft>
              <a:buClr>
                <a:schemeClr val="dk1"/>
              </a:buClr>
              <a:buSzPts val="1100"/>
              <a:buFont typeface="Arial"/>
              <a:buNone/>
            </a:pPr>
            <a:r>
              <a:rPr b="1" lang="en" sz="1600">
                <a:solidFill>
                  <a:srgbClr val="D84141"/>
                </a:solidFill>
                <a:latin typeface="Bree Serif"/>
                <a:ea typeface="Bree Serif"/>
                <a:cs typeface="Bree Serif"/>
                <a:sym typeface="Bree Serif"/>
              </a:rPr>
              <a:t>Q3 :</a:t>
            </a:r>
            <a:r>
              <a:rPr lang="en">
                <a:solidFill>
                  <a:schemeClr val="dk1"/>
                </a:solidFill>
                <a:latin typeface="Bree Serif"/>
                <a:ea typeface="Bree Serif"/>
                <a:cs typeface="Bree Serif"/>
                <a:sym typeface="Bree Serif"/>
              </a:rPr>
              <a:t> Mention three short term regulatory mechanisms for his BP?</a:t>
            </a:r>
            <a:r>
              <a:rPr lang="en">
                <a:solidFill>
                  <a:srgbClr val="6AA84F"/>
                </a:solidFill>
                <a:latin typeface="Bree Serif"/>
                <a:ea typeface="Bree Serif"/>
                <a:cs typeface="Bree Serif"/>
                <a:sym typeface="Bree Serif"/>
              </a:rPr>
              <a:t> </a:t>
            </a:r>
            <a:endParaRPr>
              <a:solidFill>
                <a:srgbClr val="6AA84F"/>
              </a:solidFill>
              <a:latin typeface="Bree Serif"/>
              <a:ea typeface="Bree Serif"/>
              <a:cs typeface="Bree Serif"/>
              <a:sym typeface="Bree Serif"/>
            </a:endParaRPr>
          </a:p>
          <a:p>
            <a:pPr indent="0" lvl="0" marL="0" marR="0" rtl="0" algn="just">
              <a:spcBef>
                <a:spcPts val="0"/>
              </a:spcBef>
              <a:spcAft>
                <a:spcPts val="0"/>
              </a:spcAft>
              <a:buNone/>
            </a:pPr>
            <a:r>
              <a:rPr lang="en" sz="1100">
                <a:solidFill>
                  <a:srgbClr val="B7B7B7"/>
                </a:solidFill>
                <a:latin typeface="Bree Serif"/>
                <a:ea typeface="Bree Serif"/>
                <a:cs typeface="Bree Serif"/>
                <a:sym typeface="Bree Serif"/>
              </a:rPr>
              <a:t>-Baroreceptors                                            -Chemoreceptors</a:t>
            </a:r>
            <a:endParaRPr sz="1100">
              <a:solidFill>
                <a:srgbClr val="B7B7B7"/>
              </a:solidFill>
              <a:latin typeface="Bree Serif"/>
              <a:ea typeface="Bree Serif"/>
              <a:cs typeface="Bree Serif"/>
              <a:sym typeface="Bree Serif"/>
            </a:endParaRPr>
          </a:p>
          <a:p>
            <a:pPr indent="0" lvl="0" marL="0" marR="0" rtl="0" algn="just">
              <a:spcBef>
                <a:spcPts val="0"/>
              </a:spcBef>
              <a:spcAft>
                <a:spcPts val="0"/>
              </a:spcAft>
              <a:buClr>
                <a:schemeClr val="dk1"/>
              </a:buClr>
              <a:buSzPts val="1100"/>
              <a:buFont typeface="Arial"/>
              <a:buNone/>
            </a:pPr>
            <a:r>
              <a:rPr lang="en" sz="1100">
                <a:solidFill>
                  <a:srgbClr val="B7B7B7"/>
                </a:solidFill>
                <a:latin typeface="Bree Serif"/>
                <a:ea typeface="Bree Serif"/>
                <a:cs typeface="Bree Serif"/>
                <a:sym typeface="Bree Serif"/>
              </a:rPr>
              <a:t>-CNS ischemic reflex                                -Atrial stretch receptors </a:t>
            </a:r>
            <a:endParaRPr sz="901">
              <a:solidFill>
                <a:srgbClr val="B7B7B7"/>
              </a:solidFill>
              <a:latin typeface="Bree Serif"/>
              <a:ea typeface="Bree Serif"/>
              <a:cs typeface="Bree Serif"/>
              <a:sym typeface="Bree Serif"/>
            </a:endParaRPr>
          </a:p>
          <a:p>
            <a:pPr indent="0" lvl="0" marL="0" marR="0" rtl="0" algn="l">
              <a:spcBef>
                <a:spcPts val="0"/>
              </a:spcBef>
              <a:spcAft>
                <a:spcPts val="0"/>
              </a:spcAft>
              <a:buClr>
                <a:schemeClr val="dk1"/>
              </a:buClr>
              <a:buSzPts val="1100"/>
              <a:buFont typeface="Arial"/>
              <a:buNone/>
            </a:pPr>
            <a:r>
              <a:t/>
            </a:r>
            <a:endParaRPr b="1" sz="1201">
              <a:solidFill>
                <a:srgbClr val="70AD47"/>
              </a:solidFill>
              <a:latin typeface="Bree Serif"/>
              <a:ea typeface="Bree Serif"/>
              <a:cs typeface="Bree Serif"/>
              <a:sym typeface="Bree Serif"/>
            </a:endParaRPr>
          </a:p>
          <a:p>
            <a:pPr indent="0" lvl="0" marL="0" marR="0" rtl="0" algn="l">
              <a:spcBef>
                <a:spcPts val="0"/>
              </a:spcBef>
              <a:spcAft>
                <a:spcPts val="0"/>
              </a:spcAft>
              <a:buClr>
                <a:schemeClr val="dk1"/>
              </a:buClr>
              <a:buSzPts val="1100"/>
              <a:buFont typeface="Arial"/>
              <a:buNone/>
            </a:pPr>
            <a:r>
              <a:rPr b="1" lang="en" sz="1800">
                <a:solidFill>
                  <a:srgbClr val="D05C5C"/>
                </a:solidFill>
                <a:latin typeface="Bree Serif"/>
                <a:ea typeface="Bree Serif"/>
                <a:cs typeface="Bree Serif"/>
                <a:sym typeface="Bree Serif"/>
              </a:rPr>
              <a:t>Q</a:t>
            </a:r>
            <a:r>
              <a:rPr b="1" lang="en" sz="1600">
                <a:solidFill>
                  <a:srgbClr val="D05C5C"/>
                </a:solidFill>
                <a:latin typeface="Bree Serif"/>
                <a:ea typeface="Bree Serif"/>
                <a:cs typeface="Bree Serif"/>
                <a:sym typeface="Bree Serif"/>
              </a:rPr>
              <a:t>4</a:t>
            </a:r>
            <a:r>
              <a:rPr lang="en">
                <a:solidFill>
                  <a:srgbClr val="D05C5C"/>
                </a:solidFill>
                <a:latin typeface="Bree Serif"/>
                <a:ea typeface="Bree Serif"/>
                <a:cs typeface="Bree Serif"/>
                <a:sym typeface="Bree Serif"/>
              </a:rPr>
              <a:t>:</a:t>
            </a:r>
            <a:r>
              <a:rPr lang="en">
                <a:solidFill>
                  <a:schemeClr val="dk1"/>
                </a:solidFill>
                <a:latin typeface="Bree Serif"/>
                <a:ea typeface="Bree Serif"/>
                <a:cs typeface="Bree Serif"/>
                <a:sym typeface="Bree Serif"/>
              </a:rPr>
              <a:t>- Mention two roles of the kidneys in long-term regulation of arterial BP?</a:t>
            </a:r>
            <a:r>
              <a:rPr b="1" lang="en" sz="1201">
                <a:solidFill>
                  <a:schemeClr val="dk1"/>
                </a:solidFill>
                <a:latin typeface="Bree Serif"/>
                <a:ea typeface="Bree Serif"/>
                <a:cs typeface="Bree Serif"/>
                <a:sym typeface="Bree Serif"/>
              </a:rPr>
              <a:t> </a:t>
            </a:r>
            <a:endParaRPr b="1" sz="1201">
              <a:solidFill>
                <a:schemeClr val="dk1"/>
              </a:solidFill>
              <a:latin typeface="Bree Serif"/>
              <a:ea typeface="Bree Serif"/>
              <a:cs typeface="Bree Serif"/>
              <a:sym typeface="Bree Serif"/>
            </a:endParaRPr>
          </a:p>
          <a:p>
            <a:pPr indent="0" lvl="0" marL="0" marR="0" rtl="0" algn="l">
              <a:spcBef>
                <a:spcPts val="0"/>
              </a:spcBef>
              <a:spcAft>
                <a:spcPts val="0"/>
              </a:spcAft>
              <a:buClr>
                <a:schemeClr val="dk1"/>
              </a:buClr>
              <a:buSzPts val="1100"/>
              <a:buFont typeface="Arial"/>
              <a:buNone/>
            </a:pPr>
            <a:r>
              <a:rPr lang="en">
                <a:solidFill>
                  <a:srgbClr val="B7B7B7"/>
                </a:solidFill>
                <a:latin typeface="Bree Serif"/>
                <a:ea typeface="Bree Serif"/>
                <a:cs typeface="Bree Serif"/>
                <a:sym typeface="Bree Serif"/>
              </a:rPr>
              <a:t>-Renin - Angiotensin - Aldosterone System (RAAS)</a:t>
            </a:r>
            <a:endParaRPr>
              <a:solidFill>
                <a:srgbClr val="B7B7B7"/>
              </a:solidFill>
              <a:latin typeface="Bree Serif"/>
              <a:ea typeface="Bree Serif"/>
              <a:cs typeface="Bree Serif"/>
              <a:sym typeface="Bree Serif"/>
            </a:endParaRPr>
          </a:p>
          <a:p>
            <a:pPr indent="0" lvl="0" marL="0" marR="0" rtl="0" algn="l">
              <a:spcBef>
                <a:spcPts val="0"/>
              </a:spcBef>
              <a:spcAft>
                <a:spcPts val="0"/>
              </a:spcAft>
              <a:buClr>
                <a:schemeClr val="dk1"/>
              </a:buClr>
              <a:buSzPts val="1100"/>
              <a:buFont typeface="Arial"/>
              <a:buNone/>
            </a:pPr>
            <a:r>
              <a:rPr lang="en">
                <a:solidFill>
                  <a:srgbClr val="B7B7B7"/>
                </a:solidFill>
                <a:latin typeface="Bree Serif"/>
                <a:ea typeface="Bree Serif"/>
                <a:cs typeface="Bree Serif"/>
                <a:sym typeface="Bree Serif"/>
              </a:rPr>
              <a:t>-Vasopressin / </a:t>
            </a:r>
            <a:r>
              <a:rPr lang="en">
                <a:solidFill>
                  <a:srgbClr val="B7B7B7"/>
                </a:solidFill>
                <a:latin typeface="Bree Serif"/>
                <a:ea typeface="Bree Serif"/>
                <a:cs typeface="Bree Serif"/>
                <a:sym typeface="Bree Serif"/>
              </a:rPr>
              <a:t>Antidiuretic</a:t>
            </a:r>
            <a:r>
              <a:rPr lang="en">
                <a:solidFill>
                  <a:srgbClr val="B7B7B7"/>
                </a:solidFill>
                <a:latin typeface="Bree Serif"/>
                <a:ea typeface="Bree Serif"/>
                <a:cs typeface="Bree Serif"/>
                <a:sym typeface="Bree Serif"/>
              </a:rPr>
              <a:t> hormone (ADH)</a:t>
            </a:r>
            <a:endParaRPr>
              <a:solidFill>
                <a:srgbClr val="B7B7B7"/>
              </a:solidFill>
              <a:latin typeface="Bree Serif"/>
              <a:ea typeface="Bree Serif"/>
              <a:cs typeface="Bree Serif"/>
              <a:sym typeface="Bree Serif"/>
            </a:endParaRPr>
          </a:p>
          <a:p>
            <a:pPr indent="0" lvl="0" marL="0" marR="0" rtl="0" algn="l">
              <a:spcBef>
                <a:spcPts val="0"/>
              </a:spcBef>
              <a:spcAft>
                <a:spcPts val="0"/>
              </a:spcAft>
              <a:buClr>
                <a:schemeClr val="dk1"/>
              </a:buClr>
              <a:buSzPts val="1100"/>
              <a:buFont typeface="Arial"/>
              <a:buNone/>
            </a:pPr>
            <a:r>
              <a:rPr lang="en">
                <a:solidFill>
                  <a:srgbClr val="B7B7B7"/>
                </a:solidFill>
                <a:latin typeface="Bree Serif"/>
                <a:ea typeface="Bree Serif"/>
                <a:cs typeface="Bree Serif"/>
                <a:sym typeface="Bree Serif"/>
              </a:rPr>
              <a:t>-Erythropoietin </a:t>
            </a:r>
            <a:endParaRPr>
              <a:solidFill>
                <a:srgbClr val="B7B7B7"/>
              </a:solidFill>
              <a:latin typeface="Bree Serif"/>
              <a:ea typeface="Bree Serif"/>
              <a:cs typeface="Bree Serif"/>
              <a:sym typeface="Bree Serif"/>
            </a:endParaRPr>
          </a:p>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38"/>
          <p:cNvSpPr txBox="1"/>
          <p:nvPr/>
        </p:nvSpPr>
        <p:spPr>
          <a:xfrm>
            <a:off x="1622900" y="257625"/>
            <a:ext cx="1923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Bree Serif"/>
                <a:ea typeface="Bree Serif"/>
                <a:cs typeface="Bree Serif"/>
                <a:sym typeface="Bree Serif"/>
              </a:rPr>
              <a:t>Team Leaders</a:t>
            </a:r>
            <a:endParaRPr b="1" i="0" sz="1400" u="none" cap="none" strike="noStrike">
              <a:solidFill>
                <a:srgbClr val="FFFFFF"/>
              </a:solidFill>
              <a:latin typeface="Bree Serif"/>
              <a:ea typeface="Bree Serif"/>
              <a:cs typeface="Bree Serif"/>
              <a:sym typeface="Bree Serif"/>
            </a:endParaRPr>
          </a:p>
        </p:txBody>
      </p:sp>
      <p:sp>
        <p:nvSpPr>
          <p:cNvPr id="681" name="Google Shape;681;p38"/>
          <p:cNvSpPr txBox="1"/>
          <p:nvPr/>
        </p:nvSpPr>
        <p:spPr>
          <a:xfrm>
            <a:off x="1622900" y="1321675"/>
            <a:ext cx="1923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Bree Serif"/>
                <a:ea typeface="Bree Serif"/>
                <a:cs typeface="Bree Serif"/>
                <a:sym typeface="Bree Serif"/>
              </a:rPr>
              <a:t>Team Members</a:t>
            </a:r>
            <a:endParaRPr b="1" i="0" sz="1400" u="none" cap="none" strike="noStrike">
              <a:solidFill>
                <a:srgbClr val="FFFFFF"/>
              </a:solidFill>
              <a:latin typeface="Bree Serif"/>
              <a:ea typeface="Bree Serif"/>
              <a:cs typeface="Bree Serif"/>
              <a:sym typeface="Bree Serif"/>
            </a:endParaRPr>
          </a:p>
        </p:txBody>
      </p:sp>
      <p:sp>
        <p:nvSpPr>
          <p:cNvPr id="682" name="Google Shape;682;p38"/>
          <p:cNvSpPr txBox="1"/>
          <p:nvPr/>
        </p:nvSpPr>
        <p:spPr>
          <a:xfrm>
            <a:off x="448700" y="712700"/>
            <a:ext cx="1998600" cy="554100"/>
          </a:xfrm>
          <a:prstGeom prst="rect">
            <a:avLst/>
          </a:prstGeom>
          <a:noFill/>
          <a:ln>
            <a:noFill/>
          </a:ln>
        </p:spPr>
        <p:txBody>
          <a:bodyPr anchorCtr="0" anchor="t" bIns="91425" lIns="91425" spcFirstLastPara="1" rIns="91425" wrap="square" tIns="91425">
            <a:spAutoFit/>
          </a:bodyPr>
          <a:lstStyle/>
          <a:p>
            <a:pPr indent="-304800" lvl="0" marL="457200" marR="0" rtl="0" algn="l">
              <a:lnSpc>
                <a:spcPct val="100000"/>
              </a:lnSpc>
              <a:spcBef>
                <a:spcPts val="0"/>
              </a:spcBef>
              <a:spcAft>
                <a:spcPts val="0"/>
              </a:spcAft>
              <a:buClr>
                <a:schemeClr val="lt1"/>
              </a:buClr>
              <a:buSzPts val="1200"/>
              <a:buFont typeface="Bree Serif"/>
              <a:buChar char="●"/>
            </a:pPr>
            <a:r>
              <a:rPr b="1" i="0" lang="en" sz="1200" u="none" cap="none" strike="noStrike">
                <a:solidFill>
                  <a:schemeClr val="lt1"/>
                </a:solidFill>
                <a:latin typeface="Bree Serif"/>
                <a:ea typeface="Bree Serif"/>
                <a:cs typeface="Bree Serif"/>
                <a:sym typeface="Bree Serif"/>
              </a:rPr>
              <a:t>Saleh aldeligan </a:t>
            </a:r>
            <a:endParaRPr b="1" i="0" sz="1200" u="none" cap="none" strike="noStrike">
              <a:solidFill>
                <a:schemeClr val="lt1"/>
              </a:solidFill>
              <a:latin typeface="Bree Serif"/>
              <a:ea typeface="Bree Serif"/>
              <a:cs typeface="Bree Serif"/>
              <a:sym typeface="Bree Serif"/>
            </a:endParaRPr>
          </a:p>
          <a:p>
            <a:pPr indent="-304800" lvl="0" marL="457200" marR="0" rtl="0" algn="l">
              <a:lnSpc>
                <a:spcPct val="100000"/>
              </a:lnSpc>
              <a:spcBef>
                <a:spcPts val="0"/>
              </a:spcBef>
              <a:spcAft>
                <a:spcPts val="0"/>
              </a:spcAft>
              <a:buClr>
                <a:schemeClr val="lt1"/>
              </a:buClr>
              <a:buSzPts val="1200"/>
              <a:buFont typeface="Bree Serif"/>
              <a:buChar char="●"/>
            </a:pPr>
            <a:r>
              <a:rPr b="1" i="0" lang="en" sz="1200" u="none" cap="none" strike="noStrike">
                <a:solidFill>
                  <a:schemeClr val="lt1"/>
                </a:solidFill>
                <a:latin typeface="Bree Serif"/>
                <a:ea typeface="Bree Serif"/>
                <a:cs typeface="Bree Serif"/>
                <a:sym typeface="Bree Serif"/>
              </a:rPr>
              <a:t>Qusai alsultan </a:t>
            </a:r>
            <a:endParaRPr b="1" i="0" sz="1200" u="none" cap="none" strike="noStrike">
              <a:solidFill>
                <a:schemeClr val="lt1"/>
              </a:solidFill>
              <a:latin typeface="Bree Serif"/>
              <a:ea typeface="Bree Serif"/>
              <a:cs typeface="Bree Serif"/>
              <a:sym typeface="Bree Serif"/>
            </a:endParaRPr>
          </a:p>
        </p:txBody>
      </p:sp>
      <p:sp>
        <p:nvSpPr>
          <p:cNvPr id="683" name="Google Shape;683;p38"/>
          <p:cNvSpPr txBox="1"/>
          <p:nvPr/>
        </p:nvSpPr>
        <p:spPr>
          <a:xfrm>
            <a:off x="2868025" y="712700"/>
            <a:ext cx="2448300" cy="550200"/>
          </a:xfrm>
          <a:prstGeom prst="rect">
            <a:avLst/>
          </a:prstGeom>
          <a:noFill/>
          <a:ln>
            <a:noFill/>
          </a:ln>
        </p:spPr>
        <p:txBody>
          <a:bodyPr anchorCtr="0" anchor="t" bIns="91425" lIns="91425" spcFirstLastPara="1" rIns="91425" wrap="square" tIns="91425">
            <a:spAutoFit/>
          </a:bodyPr>
          <a:lstStyle/>
          <a:p>
            <a:pPr indent="-304800" lvl="0" marL="457200" marR="0" rtl="0" algn="l">
              <a:lnSpc>
                <a:spcPct val="100000"/>
              </a:lnSpc>
              <a:spcBef>
                <a:spcPts val="0"/>
              </a:spcBef>
              <a:spcAft>
                <a:spcPts val="0"/>
              </a:spcAft>
              <a:buClr>
                <a:schemeClr val="lt1"/>
              </a:buClr>
              <a:buSzPts val="1200"/>
              <a:buFont typeface="Bree Serif"/>
              <a:buChar char="●"/>
            </a:pPr>
            <a:r>
              <a:rPr b="1" i="0" lang="en" sz="1200" u="none" cap="none" strike="noStrike">
                <a:solidFill>
                  <a:schemeClr val="lt1"/>
                </a:solidFill>
                <a:latin typeface="Bree Serif"/>
                <a:ea typeface="Bree Serif"/>
                <a:cs typeface="Bree Serif"/>
                <a:sym typeface="Bree Serif"/>
              </a:rPr>
              <a:t>Raghad alnadeef </a:t>
            </a:r>
            <a:endParaRPr b="1" i="0" sz="1200" u="none" cap="none" strike="noStrike">
              <a:solidFill>
                <a:schemeClr val="lt1"/>
              </a:solidFill>
              <a:latin typeface="Bree Serif"/>
              <a:ea typeface="Bree Serif"/>
              <a:cs typeface="Bree Serif"/>
              <a:sym typeface="Bree Serif"/>
            </a:endParaRPr>
          </a:p>
          <a:p>
            <a:pPr indent="-304800" lvl="0" marL="457200" marR="0" rtl="0" algn="l">
              <a:lnSpc>
                <a:spcPct val="100000"/>
              </a:lnSpc>
              <a:spcBef>
                <a:spcPts val="0"/>
              </a:spcBef>
              <a:spcAft>
                <a:spcPts val="0"/>
              </a:spcAft>
              <a:buClr>
                <a:schemeClr val="lt1"/>
              </a:buClr>
              <a:buSzPts val="1200"/>
              <a:buFont typeface="Bree Serif"/>
              <a:buChar char="●"/>
            </a:pPr>
            <a:r>
              <a:rPr b="1" i="0" lang="en" sz="1200" u="none" cap="none" strike="noStrike">
                <a:solidFill>
                  <a:schemeClr val="lt1"/>
                </a:solidFill>
                <a:latin typeface="Bree Serif"/>
                <a:ea typeface="Bree Serif"/>
                <a:cs typeface="Bree Serif"/>
                <a:sym typeface="Bree Serif"/>
              </a:rPr>
              <a:t>Raghad alkhudair </a:t>
            </a:r>
            <a:endParaRPr b="1" i="0" sz="1200" u="none" cap="none" strike="noStrike">
              <a:solidFill>
                <a:schemeClr val="lt1"/>
              </a:solidFill>
              <a:latin typeface="Bree Serif"/>
              <a:ea typeface="Bree Serif"/>
              <a:cs typeface="Bree Serif"/>
              <a:sym typeface="Bree Serif"/>
            </a:endParaRPr>
          </a:p>
        </p:txBody>
      </p:sp>
      <p:sp>
        <p:nvSpPr>
          <p:cNvPr id="684" name="Google Shape;684;p38"/>
          <p:cNvSpPr/>
          <p:nvPr/>
        </p:nvSpPr>
        <p:spPr>
          <a:xfrm flipH="1">
            <a:off x="7795800" y="4405025"/>
            <a:ext cx="1348200" cy="446400"/>
          </a:xfrm>
          <a:prstGeom prst="homePlate">
            <a:avLst>
              <a:gd fmla="val 50000" name="adj"/>
            </a:avLst>
          </a:prstGeom>
          <a:solidFill>
            <a:srgbClr val="D05C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38">
            <a:hlinkClick r:id="rId3"/>
          </p:cNvPr>
          <p:cNvSpPr txBox="1"/>
          <p:nvPr/>
        </p:nvSpPr>
        <p:spPr>
          <a:xfrm>
            <a:off x="7693350" y="4443575"/>
            <a:ext cx="1690500" cy="367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FFFFFF"/>
                </a:solidFill>
                <a:latin typeface="Bree Serif"/>
                <a:ea typeface="Bree Serif"/>
                <a:cs typeface="Bree Serif"/>
                <a:sym typeface="Bree Serif"/>
              </a:rPr>
              <a:t>Editing File</a:t>
            </a:r>
            <a:endParaRPr b="0" i="0" sz="1200" u="none" cap="none" strike="noStrike">
              <a:solidFill>
                <a:srgbClr val="FFFFFF"/>
              </a:solidFill>
              <a:latin typeface="Bree Serif"/>
              <a:ea typeface="Bree Serif"/>
              <a:cs typeface="Bree Serif"/>
              <a:sym typeface="Bree Serif"/>
            </a:endParaRPr>
          </a:p>
        </p:txBody>
      </p:sp>
      <p:sp>
        <p:nvSpPr>
          <p:cNvPr id="686" name="Google Shape;686;p38"/>
          <p:cNvSpPr txBox="1"/>
          <p:nvPr/>
        </p:nvSpPr>
        <p:spPr>
          <a:xfrm>
            <a:off x="6448700" y="455100"/>
            <a:ext cx="2043600" cy="1293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rgbClr val="D05C5C"/>
                </a:solidFill>
                <a:latin typeface="Bree Serif"/>
                <a:ea typeface="Bree Serif"/>
                <a:cs typeface="Bree Serif"/>
                <a:sym typeface="Bree Serif"/>
              </a:rPr>
              <a:t>THANK YOU</a:t>
            </a:r>
            <a:endParaRPr b="0" i="0" sz="3600" u="none" cap="none" strike="noStrike">
              <a:solidFill>
                <a:srgbClr val="D05C5C"/>
              </a:solidFill>
              <a:latin typeface="Bree Serif"/>
              <a:ea typeface="Bree Serif"/>
              <a:cs typeface="Bree Serif"/>
              <a:sym typeface="Bree Serif"/>
            </a:endParaRPr>
          </a:p>
        </p:txBody>
      </p:sp>
      <p:pic>
        <p:nvPicPr>
          <p:cNvPr id="687" name="Google Shape;687;p38"/>
          <p:cNvPicPr preferRelativeResize="0"/>
          <p:nvPr/>
        </p:nvPicPr>
        <p:blipFill rotWithShape="1">
          <a:blip r:embed="rId4">
            <a:alphaModFix/>
          </a:blip>
          <a:srcRect b="0" l="0" r="0" t="0"/>
          <a:stretch/>
        </p:blipFill>
        <p:spPr>
          <a:xfrm>
            <a:off x="6448700" y="3758750"/>
            <a:ext cx="446400" cy="446400"/>
          </a:xfrm>
          <a:prstGeom prst="rect">
            <a:avLst/>
          </a:prstGeom>
          <a:noFill/>
          <a:ln>
            <a:noFill/>
          </a:ln>
        </p:spPr>
      </p:pic>
      <p:sp>
        <p:nvSpPr>
          <p:cNvPr id="688" name="Google Shape;688;p38"/>
          <p:cNvSpPr txBox="1"/>
          <p:nvPr/>
        </p:nvSpPr>
        <p:spPr>
          <a:xfrm>
            <a:off x="6895100" y="3797300"/>
            <a:ext cx="212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666666"/>
                </a:solidFill>
                <a:latin typeface="Bree Serif"/>
                <a:ea typeface="Bree Serif"/>
                <a:cs typeface="Bree Serif"/>
                <a:sym typeface="Bree Serif"/>
              </a:rPr>
              <a:t>Physio442@gmail.com</a:t>
            </a:r>
            <a:endParaRPr b="0" i="0" sz="1200" u="none" cap="none" strike="noStrike">
              <a:solidFill>
                <a:srgbClr val="666666"/>
              </a:solidFill>
              <a:latin typeface="Bree Serif"/>
              <a:ea typeface="Bree Serif"/>
              <a:cs typeface="Bree Serif"/>
              <a:sym typeface="Bree Serif"/>
            </a:endParaRPr>
          </a:p>
        </p:txBody>
      </p:sp>
      <p:sp>
        <p:nvSpPr>
          <p:cNvPr id="689" name="Google Shape;689;p38"/>
          <p:cNvSpPr txBox="1"/>
          <p:nvPr/>
        </p:nvSpPr>
        <p:spPr>
          <a:xfrm>
            <a:off x="6835400" y="2260825"/>
            <a:ext cx="1270200" cy="985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rgbClr val="666666"/>
                </a:solidFill>
                <a:latin typeface="Bree Serif"/>
                <a:ea typeface="Bree Serif"/>
                <a:cs typeface="Bree Serif"/>
                <a:sym typeface="Bree Serif"/>
              </a:rPr>
              <a:t>Theme was done by Mohammad Alrashed</a:t>
            </a:r>
            <a:endParaRPr b="0" i="0" sz="1300" u="none" cap="none" strike="noStrike">
              <a:solidFill>
                <a:srgbClr val="666666"/>
              </a:solidFill>
              <a:latin typeface="Bree Serif"/>
              <a:ea typeface="Bree Serif"/>
              <a:cs typeface="Bree Serif"/>
              <a:sym typeface="Bree Serif"/>
            </a:endParaRPr>
          </a:p>
        </p:txBody>
      </p:sp>
      <p:sp>
        <p:nvSpPr>
          <p:cNvPr id="690" name="Google Shape;690;p38"/>
          <p:cNvSpPr txBox="1"/>
          <p:nvPr/>
        </p:nvSpPr>
        <p:spPr>
          <a:xfrm>
            <a:off x="524775" y="1619225"/>
            <a:ext cx="2694000" cy="3432600"/>
          </a:xfrm>
          <a:prstGeom prst="rect">
            <a:avLst/>
          </a:prstGeom>
          <a:noFill/>
          <a:ln>
            <a:noFill/>
          </a:ln>
        </p:spPr>
        <p:txBody>
          <a:bodyPr anchorCtr="0" anchor="t" bIns="91425" lIns="91425" spcFirstLastPara="1" rIns="91425" wrap="square" tIns="91425">
            <a:spAutoFit/>
          </a:bodyPr>
          <a:lstStyle/>
          <a:p>
            <a:pPr indent="-292100" lvl="0" marL="457200" marR="0" rtl="0" algn="l">
              <a:lnSpc>
                <a:spcPct val="100000"/>
              </a:lnSpc>
              <a:spcBef>
                <a:spcPts val="0"/>
              </a:spcBef>
              <a:spcAft>
                <a:spcPts val="0"/>
              </a:spcAft>
              <a:buClr>
                <a:srgbClr val="FFFFFF"/>
              </a:buClr>
              <a:buSzPts val="1000"/>
              <a:buFont typeface="Bree Serif"/>
              <a:buChar char="●"/>
            </a:pPr>
            <a:r>
              <a:rPr b="1" i="0" lang="en" sz="1000" u="none" cap="none" strike="noStrike">
                <a:solidFill>
                  <a:srgbClr val="FFFFFF"/>
                </a:solidFill>
                <a:latin typeface="Bree Serif"/>
                <a:ea typeface="Bree Serif"/>
                <a:cs typeface="Bree Serif"/>
                <a:sym typeface="Bree Serif"/>
              </a:rPr>
              <a:t>Othman Aldraihem</a:t>
            </a:r>
            <a:endParaRPr b="1"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Abdulaziz Alqahtani</a:t>
            </a:r>
            <a:endParaRPr b="0" i="0" sz="1000" u="none" cap="none" strike="noStrike">
              <a:solidFill>
                <a:srgbClr val="FFFFFF"/>
              </a:solidFill>
              <a:latin typeface="Bree Serif"/>
              <a:ea typeface="Bree Serif"/>
              <a:cs typeface="Bree Serif"/>
              <a:sym typeface="Bree Serif"/>
            </a:endParaRPr>
          </a:p>
          <a:p>
            <a:pPr indent="-298450" lvl="0" marL="457200" marR="0" rtl="0" algn="l">
              <a:lnSpc>
                <a:spcPct val="100000"/>
              </a:lnSpc>
              <a:spcBef>
                <a:spcPts val="0"/>
              </a:spcBef>
              <a:spcAft>
                <a:spcPts val="0"/>
              </a:spcAft>
              <a:buClr>
                <a:srgbClr val="FFFFFF"/>
              </a:buClr>
              <a:buSzPts val="1100"/>
              <a:buFont typeface="Bree Serif"/>
              <a:buChar char="●"/>
            </a:pPr>
            <a:r>
              <a:rPr b="0" i="0" lang="en" sz="1100" u="none" cap="none" strike="noStrike">
                <a:solidFill>
                  <a:srgbClr val="FFFFFF"/>
                </a:solidFill>
                <a:latin typeface="Bree Serif"/>
                <a:ea typeface="Bree Serif"/>
                <a:cs typeface="Bree Serif"/>
                <a:sym typeface="Bree Serif"/>
              </a:rPr>
              <a:t>Abdullah Alshahri</a:t>
            </a:r>
            <a:endParaRPr b="0" i="0" sz="11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Saad Al Hammad</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MOHAMMED ALDAWSARI </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Ahmad Almarshed</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Rayan Alahmari</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ABDULRAHMAN BINBAKHIT</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Abdulaziz Alymni</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Faisal Alkhunein</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Abdullah Alqarni</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Raid Almadi</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Mohammad Alrashed</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Abdulrahman bin Ateeq</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Amer Alghamdi </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Mishal Alsuwayegh </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Nawaf alturki </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Hussam Aleid</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Raid almadi</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Mohammed AlShehri</a:t>
            </a:r>
            <a:endParaRPr b="0" i="0" sz="1000" u="none" cap="none" strike="noStrike">
              <a:solidFill>
                <a:srgbClr val="FFFFFF"/>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Bree Serif"/>
              <a:ea typeface="Bree Serif"/>
              <a:cs typeface="Bree Serif"/>
              <a:sym typeface="Bree Serif"/>
            </a:endParaRPr>
          </a:p>
        </p:txBody>
      </p:sp>
      <p:sp>
        <p:nvSpPr>
          <p:cNvPr id="691" name="Google Shape;691;p38"/>
          <p:cNvSpPr txBox="1"/>
          <p:nvPr/>
        </p:nvSpPr>
        <p:spPr>
          <a:xfrm>
            <a:off x="2759175" y="1619225"/>
            <a:ext cx="2557200" cy="3570900"/>
          </a:xfrm>
          <a:prstGeom prst="rect">
            <a:avLst/>
          </a:prstGeom>
          <a:noFill/>
          <a:ln>
            <a:noFill/>
          </a:ln>
        </p:spPr>
        <p:txBody>
          <a:bodyPr anchorCtr="0" anchor="t" bIns="91425" lIns="91425" spcFirstLastPara="1" rIns="91425" wrap="square" tIns="91425">
            <a:spAutoFit/>
          </a:bodyPr>
          <a:lstStyle/>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Nouf Aldhalaan</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Amani Alotaibi </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Shahed bukhari</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Shahad Aljeri </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Maha Alkoryshy  </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Alhnouf Hadi</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Mayssam Aljaloud </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Hissa Alshiqari</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Mashael Albugami </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Renad Alayidh </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Ghada Binslmah</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Razan Alsulami </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Shaden albassam</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Razan Almanjomi</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Reem Alhazmi </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Dhai hamdan</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Shahad alaskar</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1" i="0" lang="en" sz="1000" u="none" cap="none" strike="noStrike">
                <a:solidFill>
                  <a:srgbClr val="FFFFFF"/>
                </a:solidFill>
                <a:latin typeface="Bree Serif"/>
                <a:ea typeface="Bree Serif"/>
                <a:cs typeface="Bree Serif"/>
                <a:sym typeface="Bree Serif"/>
              </a:rPr>
              <a:t>Haifa Almuddahi</a:t>
            </a:r>
            <a:endParaRPr b="1"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Reema alquraini </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deema aljuribah</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Kadi Khalid aldossari</a:t>
            </a:r>
            <a:endParaRPr b="0" i="0" sz="1000" u="none" cap="none" strike="noStrike">
              <a:solidFill>
                <a:srgbClr val="FFFFFF"/>
              </a:solidFill>
              <a:latin typeface="Bree Serif"/>
              <a:ea typeface="Bree Serif"/>
              <a:cs typeface="Bree Serif"/>
              <a:sym typeface="Bree Serif"/>
            </a:endParaRPr>
          </a:p>
          <a:p>
            <a:pPr indent="-292100" lvl="0" marL="457200" marR="0" rtl="0" algn="l">
              <a:lnSpc>
                <a:spcPct val="100000"/>
              </a:lnSpc>
              <a:spcBef>
                <a:spcPts val="0"/>
              </a:spcBef>
              <a:spcAft>
                <a:spcPts val="0"/>
              </a:spcAft>
              <a:buClr>
                <a:srgbClr val="FFFFFF"/>
              </a:buClr>
              <a:buSzPts val="1000"/>
              <a:buFont typeface="Bree Serif"/>
              <a:buChar char="●"/>
            </a:pPr>
            <a:r>
              <a:rPr b="0" i="0" lang="en" sz="1000" u="none" cap="none" strike="noStrike">
                <a:solidFill>
                  <a:srgbClr val="FFFFFF"/>
                </a:solidFill>
                <a:latin typeface="Bree Serif"/>
                <a:ea typeface="Bree Serif"/>
                <a:cs typeface="Bree Serif"/>
                <a:sym typeface="Bree Serif"/>
              </a:rPr>
              <a:t>Farah alhalafi</a:t>
            </a:r>
            <a:endParaRPr b="0" i="0" sz="1000" u="none" cap="none" strike="noStrike">
              <a:solidFill>
                <a:srgbClr val="FFFFFF"/>
              </a:solidFill>
              <a:latin typeface="Bree Serif"/>
              <a:ea typeface="Bree Serif"/>
              <a:cs typeface="Bree Serif"/>
              <a:sym typeface="Bree Serif"/>
            </a:endParaRPr>
          </a:p>
        </p:txBody>
      </p:sp>
      <p:sp>
        <p:nvSpPr>
          <p:cNvPr id="692" name="Google Shape;692;p38"/>
          <p:cNvSpPr txBox="1"/>
          <p:nvPr/>
        </p:nvSpPr>
        <p:spPr>
          <a:xfrm>
            <a:off x="4685250" y="2004425"/>
            <a:ext cx="40500" cy="3693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Bree Serif"/>
              <a:ea typeface="Bree Serif"/>
              <a:cs typeface="Bree Serif"/>
              <a:sym typeface="Bree Serif"/>
            </a:endParaRPr>
          </a:p>
        </p:txBody>
      </p:sp>
      <p:sp>
        <p:nvSpPr>
          <p:cNvPr id="693" name="Google Shape;693;p38"/>
          <p:cNvSpPr txBox="1"/>
          <p:nvPr/>
        </p:nvSpPr>
        <p:spPr>
          <a:xfrm>
            <a:off x="4571975" y="1321675"/>
            <a:ext cx="2637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Bree Serif"/>
              <a:ea typeface="Bree Serif"/>
              <a:cs typeface="Bree Serif"/>
              <a:sym typeface="Bree Serif"/>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4"/>
          <p:cNvSpPr txBox="1"/>
          <p:nvPr>
            <p:ph type="title"/>
          </p:nvPr>
        </p:nvSpPr>
        <p:spPr>
          <a:xfrm>
            <a:off x="1662150" y="286075"/>
            <a:ext cx="58197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Clr>
                <a:schemeClr val="dk1"/>
              </a:buClr>
              <a:buSzPct val="36397"/>
              <a:buFont typeface="Arial"/>
              <a:buNone/>
            </a:pPr>
            <a:r>
              <a:rPr lang="en" sz="2720">
                <a:solidFill>
                  <a:srgbClr val="D05C5C"/>
                </a:solidFill>
                <a:latin typeface="Bree Serif"/>
                <a:ea typeface="Bree Serif"/>
                <a:cs typeface="Bree Serif"/>
                <a:sym typeface="Bree Serif"/>
              </a:rPr>
              <a:t>Regulation of Arterial Blood Pressure</a:t>
            </a:r>
            <a:endParaRPr/>
          </a:p>
        </p:txBody>
      </p:sp>
      <p:pic>
        <p:nvPicPr>
          <p:cNvPr id="143" name="Google Shape;143;p4"/>
          <p:cNvPicPr preferRelativeResize="0"/>
          <p:nvPr/>
        </p:nvPicPr>
        <p:blipFill rotWithShape="1">
          <a:blip r:embed="rId3">
            <a:alphaModFix/>
          </a:blip>
          <a:srcRect b="0" l="0" r="0" t="0"/>
          <a:stretch/>
        </p:blipFill>
        <p:spPr>
          <a:xfrm>
            <a:off x="597000" y="1017725"/>
            <a:ext cx="7950008" cy="3820976"/>
          </a:xfrm>
          <a:prstGeom prst="rect">
            <a:avLst/>
          </a:prstGeom>
          <a:noFill/>
          <a:ln>
            <a:noFill/>
          </a:ln>
        </p:spPr>
      </p:pic>
      <p:sp>
        <p:nvSpPr>
          <p:cNvPr id="144" name="Google Shape;144;p4"/>
          <p:cNvSpPr txBox="1"/>
          <p:nvPr/>
        </p:nvSpPr>
        <p:spPr>
          <a:xfrm>
            <a:off x="8178900" y="90825"/>
            <a:ext cx="9651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6FA8DC"/>
                </a:solidFill>
                <a:latin typeface="Bree Serif"/>
                <a:ea typeface="Bree Serif"/>
                <a:cs typeface="Bree Serif"/>
                <a:sym typeface="Bree Serif"/>
              </a:rPr>
              <a:t>Males slides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5"/>
          <p:cNvSpPr txBox="1"/>
          <p:nvPr>
            <p:ph type="title"/>
          </p:nvPr>
        </p:nvSpPr>
        <p:spPr>
          <a:xfrm>
            <a:off x="107925" y="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Clr>
                <a:schemeClr val="dk1"/>
              </a:buClr>
              <a:buSzPct val="39285"/>
              <a:buFont typeface="Arial"/>
              <a:buNone/>
            </a:pPr>
            <a:r>
              <a:rPr lang="en">
                <a:solidFill>
                  <a:srgbClr val="D05C5C"/>
                </a:solidFill>
                <a:latin typeface="Bree Serif"/>
                <a:ea typeface="Bree Serif"/>
                <a:cs typeface="Bree Serif"/>
                <a:sym typeface="Bree Serif"/>
              </a:rPr>
              <a:t>Control mechanisms at different time</a:t>
            </a:r>
            <a:endParaRPr>
              <a:solidFill>
                <a:srgbClr val="D05C5C"/>
              </a:solidFill>
              <a:latin typeface="Bree Serif"/>
              <a:ea typeface="Bree Serif"/>
              <a:cs typeface="Bree Serif"/>
              <a:sym typeface="Bree Serif"/>
            </a:endParaRPr>
          </a:p>
          <a:p>
            <a:pPr indent="0" lvl="0" marL="0" rtl="0" algn="ctr">
              <a:lnSpc>
                <a:spcPct val="100000"/>
              </a:lnSpc>
              <a:spcBef>
                <a:spcPts val="0"/>
              </a:spcBef>
              <a:spcAft>
                <a:spcPts val="0"/>
              </a:spcAft>
              <a:buClr>
                <a:schemeClr val="dk1"/>
              </a:buClr>
              <a:buSzPct val="39285"/>
              <a:buFont typeface="Arial"/>
              <a:buNone/>
            </a:pPr>
            <a:r>
              <a:rPr lang="en">
                <a:solidFill>
                  <a:srgbClr val="D05C5C"/>
                </a:solidFill>
                <a:latin typeface="Bree Serif"/>
                <a:ea typeface="Bree Serif"/>
                <a:cs typeface="Bree Serif"/>
                <a:sym typeface="Bree Serif"/>
              </a:rPr>
              <a:t>intervals after onset of a disturbance</a:t>
            </a:r>
            <a:endParaRPr>
              <a:solidFill>
                <a:srgbClr val="D05C5C"/>
              </a:solidFill>
              <a:latin typeface="Bree Serif"/>
              <a:ea typeface="Bree Serif"/>
              <a:cs typeface="Bree Serif"/>
              <a:sym typeface="Bree Serif"/>
            </a:endParaRPr>
          </a:p>
          <a:p>
            <a:pPr indent="0" lvl="0" marL="0" rtl="0" algn="ctr">
              <a:lnSpc>
                <a:spcPct val="100000"/>
              </a:lnSpc>
              <a:spcBef>
                <a:spcPts val="0"/>
              </a:spcBef>
              <a:spcAft>
                <a:spcPts val="0"/>
              </a:spcAft>
              <a:buClr>
                <a:schemeClr val="dk1"/>
              </a:buClr>
              <a:buSzPct val="39285"/>
              <a:buFont typeface="Arial"/>
              <a:buNone/>
            </a:pPr>
            <a:r>
              <a:rPr lang="en">
                <a:solidFill>
                  <a:srgbClr val="D05C5C"/>
                </a:solidFill>
                <a:latin typeface="Bree Serif"/>
                <a:ea typeface="Bree Serif"/>
                <a:cs typeface="Bree Serif"/>
                <a:sym typeface="Bree Serif"/>
              </a:rPr>
              <a:t>to the arterial pressure:</a:t>
            </a:r>
            <a:endParaRPr>
              <a:solidFill>
                <a:srgbClr val="D05C5C"/>
              </a:solidFill>
              <a:latin typeface="Bree Serif"/>
              <a:ea typeface="Bree Serif"/>
              <a:cs typeface="Bree Serif"/>
              <a:sym typeface="Bree Serif"/>
            </a:endParaRPr>
          </a:p>
          <a:p>
            <a:pPr indent="0" lvl="0" marL="0" rtl="0" algn="l">
              <a:lnSpc>
                <a:spcPct val="100000"/>
              </a:lnSpc>
              <a:spcBef>
                <a:spcPts val="0"/>
              </a:spcBef>
              <a:spcAft>
                <a:spcPts val="0"/>
              </a:spcAft>
              <a:buSzPct val="111111"/>
              <a:buNone/>
            </a:pPr>
            <a:r>
              <a:t/>
            </a:r>
            <a:endParaRPr>
              <a:solidFill>
                <a:srgbClr val="D05C5C"/>
              </a:solidFill>
              <a:latin typeface="Bree Serif"/>
              <a:ea typeface="Bree Serif"/>
              <a:cs typeface="Bree Serif"/>
              <a:sym typeface="Bree Serif"/>
            </a:endParaRPr>
          </a:p>
        </p:txBody>
      </p:sp>
      <p:pic>
        <p:nvPicPr>
          <p:cNvPr id="150" name="Google Shape;150;p5"/>
          <p:cNvPicPr preferRelativeResize="0"/>
          <p:nvPr/>
        </p:nvPicPr>
        <p:blipFill rotWithShape="1">
          <a:blip r:embed="rId3">
            <a:alphaModFix/>
          </a:blip>
          <a:srcRect b="0" l="0" r="0" t="0"/>
          <a:stretch/>
        </p:blipFill>
        <p:spPr>
          <a:xfrm>
            <a:off x="847925" y="1441050"/>
            <a:ext cx="7369574" cy="3377076"/>
          </a:xfrm>
          <a:prstGeom prst="rect">
            <a:avLst/>
          </a:prstGeom>
          <a:noFill/>
          <a:ln>
            <a:noFill/>
          </a:ln>
        </p:spPr>
      </p:pic>
      <p:sp>
        <p:nvSpPr>
          <p:cNvPr id="151" name="Google Shape;151;p5"/>
          <p:cNvSpPr txBox="1"/>
          <p:nvPr/>
        </p:nvSpPr>
        <p:spPr>
          <a:xfrm>
            <a:off x="8296975" y="40050"/>
            <a:ext cx="6954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6FA8DC"/>
                </a:solidFill>
                <a:latin typeface="Bree Serif"/>
                <a:ea typeface="Bree Serif"/>
                <a:cs typeface="Bree Serif"/>
                <a:sym typeface="Bree Serif"/>
              </a:rPr>
              <a:t>Males slides</a:t>
            </a:r>
            <a:endParaRPr b="0" i="0" sz="1000" u="none" cap="none" strike="noStrike">
              <a:solidFill>
                <a:srgbClr val="6FA8DC"/>
              </a:solidFill>
              <a:latin typeface="Bree Serif"/>
              <a:ea typeface="Bree Serif"/>
              <a:cs typeface="Bree Serif"/>
              <a:sym typeface="Bree Serif"/>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6"/>
          <p:cNvPicPr preferRelativeResize="0"/>
          <p:nvPr/>
        </p:nvPicPr>
        <p:blipFill rotWithShape="1">
          <a:blip r:embed="rId3">
            <a:alphaModFix/>
          </a:blip>
          <a:srcRect b="6550" l="12319" r="0" t="0"/>
          <a:stretch/>
        </p:blipFill>
        <p:spPr>
          <a:xfrm>
            <a:off x="6828312" y="1354865"/>
            <a:ext cx="1244176" cy="955675"/>
          </a:xfrm>
          <a:prstGeom prst="rect">
            <a:avLst/>
          </a:prstGeom>
          <a:noFill/>
          <a:ln cap="flat" cmpd="sng" w="9525">
            <a:solidFill>
              <a:srgbClr val="D05C5C"/>
            </a:solidFill>
            <a:prstDash val="dash"/>
            <a:round/>
            <a:headEnd len="sm" w="sm" type="none"/>
            <a:tailEnd len="sm" w="sm" type="none"/>
          </a:ln>
        </p:spPr>
      </p:pic>
      <p:sp>
        <p:nvSpPr>
          <p:cNvPr id="157" name="Google Shape;157;p6"/>
          <p:cNvSpPr txBox="1"/>
          <p:nvPr>
            <p:ph type="title"/>
          </p:nvPr>
        </p:nvSpPr>
        <p:spPr>
          <a:xfrm>
            <a:off x="311700" y="73225"/>
            <a:ext cx="8520600" cy="841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2500">
                <a:solidFill>
                  <a:srgbClr val="D05C5C"/>
                </a:solidFill>
                <a:latin typeface="Bree Serif"/>
                <a:ea typeface="Bree Serif"/>
                <a:cs typeface="Bree Serif"/>
                <a:sym typeface="Bree Serif"/>
              </a:rPr>
              <a:t>Mechanisms Regulating Mean Arterial Blood Pressure</a:t>
            </a:r>
            <a:endParaRPr sz="2500">
              <a:solidFill>
                <a:srgbClr val="D05C5C"/>
              </a:solidFill>
              <a:latin typeface="Bree Serif"/>
              <a:ea typeface="Bree Serif"/>
              <a:cs typeface="Bree Serif"/>
              <a:sym typeface="Bree Serif"/>
            </a:endParaRPr>
          </a:p>
        </p:txBody>
      </p:sp>
      <p:sp>
        <p:nvSpPr>
          <p:cNvPr id="158" name="Google Shape;158;p6"/>
          <p:cNvSpPr/>
          <p:nvPr/>
        </p:nvSpPr>
        <p:spPr>
          <a:xfrm>
            <a:off x="201126" y="2395075"/>
            <a:ext cx="1244100" cy="1022700"/>
          </a:xfrm>
          <a:prstGeom prst="roundRect">
            <a:avLst>
              <a:gd fmla="val 16667" name="adj"/>
            </a:avLst>
          </a:prstGeom>
          <a:solidFill>
            <a:schemeClr val="lt2"/>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FF0000"/>
                </a:solidFill>
                <a:latin typeface="Bree Serif"/>
                <a:ea typeface="Bree Serif"/>
                <a:cs typeface="Bree Serif"/>
                <a:sym typeface="Bree Serif"/>
              </a:rPr>
              <a:t>Homeostasis </a:t>
            </a:r>
            <a:endParaRPr b="1" i="0" sz="900" u="none" cap="none" strike="noStrike">
              <a:solidFill>
                <a:srgbClr val="FF0000"/>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FF0000"/>
                </a:solidFill>
                <a:latin typeface="Bree Serif"/>
                <a:ea typeface="Bree Serif"/>
                <a:cs typeface="Bree Serif"/>
                <a:sym typeface="Bree Serif"/>
              </a:rPr>
              <a:t>(Normal blood pressure and volume )</a:t>
            </a:r>
            <a:endParaRPr b="1" i="0" sz="900" u="none" cap="none" strike="noStrike">
              <a:solidFill>
                <a:srgbClr val="FF0000"/>
              </a:solidFill>
              <a:latin typeface="Bree Serif"/>
              <a:ea typeface="Bree Serif"/>
              <a:cs typeface="Bree Serif"/>
              <a:sym typeface="Bree Serif"/>
            </a:endParaRPr>
          </a:p>
        </p:txBody>
      </p:sp>
      <p:sp>
        <p:nvSpPr>
          <p:cNvPr id="159" name="Google Shape;159;p6"/>
          <p:cNvSpPr/>
          <p:nvPr/>
        </p:nvSpPr>
        <p:spPr>
          <a:xfrm>
            <a:off x="1895728" y="1960450"/>
            <a:ext cx="1672500" cy="2095200"/>
          </a:xfrm>
          <a:prstGeom prst="roundRect">
            <a:avLst>
              <a:gd fmla="val 16667" name="adj"/>
            </a:avLst>
          </a:prstGeom>
          <a:solidFill>
            <a:schemeClr val="lt2"/>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0000"/>
                </a:solidFill>
                <a:latin typeface="Bree Serif"/>
                <a:ea typeface="Bree Serif"/>
                <a:cs typeface="Bree Serif"/>
                <a:sym typeface="Bree Serif"/>
              </a:rPr>
              <a:t>Homeostasis Disturbed </a:t>
            </a:r>
            <a:endParaRPr b="1" i="0" sz="700" u="none" cap="none" strike="noStrike">
              <a:solidFill>
                <a:srgbClr val="FF0000"/>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FF0000"/>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0000"/>
                </a:solidFill>
                <a:latin typeface="Bree Serif"/>
                <a:ea typeface="Bree Serif"/>
                <a:cs typeface="Bree Serif"/>
                <a:sym typeface="Bree Serif"/>
              </a:rPr>
              <a:t>Physical stress (trauma, high temperature)</a:t>
            </a:r>
            <a:endParaRPr b="0" i="0" sz="700" u="none" cap="none" strike="noStrike">
              <a:solidFill>
                <a:srgbClr val="FF0000"/>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FF0000"/>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0000"/>
                </a:solidFill>
                <a:latin typeface="Bree Serif"/>
                <a:ea typeface="Bree Serif"/>
                <a:cs typeface="Bree Serif"/>
                <a:sym typeface="Bree Serif"/>
              </a:rPr>
              <a:t>Or </a:t>
            </a:r>
            <a:endParaRPr b="0" i="0" sz="700" u="none" cap="none" strike="noStrike">
              <a:solidFill>
                <a:srgbClr val="FF0000"/>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FF0000"/>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0000"/>
                </a:solidFill>
                <a:latin typeface="Bree Serif"/>
                <a:ea typeface="Bree Serif"/>
                <a:cs typeface="Bree Serif"/>
                <a:sym typeface="Bree Serif"/>
              </a:rPr>
              <a:t>Chemical changes (decreased o2 or PH, increase CO2 or prostaglandins)</a:t>
            </a:r>
            <a:endParaRPr b="0" i="0" sz="700" u="none" cap="none" strike="noStrike">
              <a:solidFill>
                <a:srgbClr val="FF0000"/>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FF0000"/>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0000"/>
                </a:solidFill>
                <a:latin typeface="Bree Serif"/>
                <a:ea typeface="Bree Serif"/>
                <a:cs typeface="Bree Serif"/>
                <a:sym typeface="Bree Serif"/>
              </a:rPr>
              <a:t>Or </a:t>
            </a:r>
            <a:endParaRPr b="0" i="0" sz="700" u="none" cap="none" strike="noStrike">
              <a:solidFill>
                <a:srgbClr val="FF0000"/>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rgbClr val="FF0000"/>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0000"/>
                </a:solidFill>
                <a:latin typeface="Bree Serif"/>
                <a:ea typeface="Bree Serif"/>
                <a:cs typeface="Bree Serif"/>
                <a:sym typeface="Bree Serif"/>
              </a:rPr>
              <a:t>Increased tissue activity</a:t>
            </a:r>
            <a:endParaRPr b="0" i="0" sz="700" u="none" cap="none" strike="noStrike">
              <a:solidFill>
                <a:srgbClr val="FF0000"/>
              </a:solidFill>
              <a:latin typeface="Bree Serif"/>
              <a:ea typeface="Bree Serif"/>
              <a:cs typeface="Bree Serif"/>
              <a:sym typeface="Bree Serif"/>
            </a:endParaRPr>
          </a:p>
        </p:txBody>
      </p:sp>
      <p:sp>
        <p:nvSpPr>
          <p:cNvPr id="160" name="Google Shape;160;p6"/>
          <p:cNvSpPr/>
          <p:nvPr/>
        </p:nvSpPr>
        <p:spPr>
          <a:xfrm>
            <a:off x="3858475" y="2640750"/>
            <a:ext cx="1199700" cy="389100"/>
          </a:xfrm>
          <a:prstGeom prst="roundRect">
            <a:avLst>
              <a:gd fmla="val 16667" name="adj"/>
            </a:avLst>
          </a:prstGeom>
          <a:solidFill>
            <a:schemeClr val="lt2"/>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0000"/>
                </a:solidFill>
                <a:latin typeface="Bree Serif"/>
                <a:ea typeface="Bree Serif"/>
                <a:cs typeface="Bree Serif"/>
                <a:sym typeface="Bree Serif"/>
              </a:rPr>
              <a:t>Inadequate</a:t>
            </a:r>
            <a:r>
              <a:rPr b="0" i="0" lang="en" sz="700" u="none" cap="none" strike="noStrike">
                <a:solidFill>
                  <a:srgbClr val="FF0000"/>
                </a:solidFill>
                <a:latin typeface="Arial"/>
                <a:ea typeface="Arial"/>
                <a:cs typeface="Arial"/>
                <a:sym typeface="Arial"/>
              </a:rPr>
              <a:t> </a:t>
            </a:r>
            <a:r>
              <a:rPr b="0" i="0" lang="en" sz="700" u="none" cap="none" strike="noStrike">
                <a:solidFill>
                  <a:srgbClr val="FF0000"/>
                </a:solidFill>
                <a:latin typeface="Bree Serif"/>
                <a:ea typeface="Bree Serif"/>
                <a:cs typeface="Bree Serif"/>
                <a:sym typeface="Bree Serif"/>
              </a:rPr>
              <a:t>local blood pressure and blood flow </a:t>
            </a:r>
            <a:endParaRPr b="0" i="0" sz="700" u="none" cap="none" strike="noStrike">
              <a:solidFill>
                <a:srgbClr val="FF0000"/>
              </a:solidFill>
              <a:latin typeface="Bree Serif"/>
              <a:ea typeface="Bree Serif"/>
              <a:cs typeface="Bree Serif"/>
              <a:sym typeface="Bree Serif"/>
            </a:endParaRPr>
          </a:p>
        </p:txBody>
      </p:sp>
      <p:sp>
        <p:nvSpPr>
          <p:cNvPr id="161" name="Google Shape;161;p6"/>
          <p:cNvSpPr/>
          <p:nvPr/>
        </p:nvSpPr>
        <p:spPr>
          <a:xfrm>
            <a:off x="5390325" y="2514300"/>
            <a:ext cx="1199700" cy="642000"/>
          </a:xfrm>
          <a:prstGeom prst="roundRect">
            <a:avLst>
              <a:gd fmla="val 16667" name="adj"/>
            </a:avLst>
          </a:prstGeom>
          <a:solidFill>
            <a:schemeClr val="lt2"/>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FF0000"/>
                </a:solidFill>
                <a:latin typeface="Bree Serif"/>
                <a:ea typeface="Bree Serif"/>
                <a:cs typeface="Bree Serif"/>
                <a:sym typeface="Bree Serif"/>
              </a:rPr>
              <a:t>Autoregulation</a:t>
            </a:r>
            <a:endParaRPr b="1" i="0" sz="700" u="none" cap="none" strike="noStrike">
              <a:solidFill>
                <a:srgbClr val="FF0000"/>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0000"/>
                </a:solidFill>
                <a:latin typeface="Bree Serif"/>
                <a:ea typeface="Bree Serif"/>
                <a:cs typeface="Bree Serif"/>
                <a:sym typeface="Bree Serif"/>
              </a:rPr>
              <a:t>Local decrease in resistance and increase in blood flow </a:t>
            </a:r>
            <a:endParaRPr b="0" i="0" sz="700" u="none" cap="none" strike="noStrike">
              <a:solidFill>
                <a:srgbClr val="FF0000"/>
              </a:solidFill>
              <a:latin typeface="Bree Serif"/>
              <a:ea typeface="Bree Serif"/>
              <a:cs typeface="Bree Serif"/>
              <a:sym typeface="Bree Serif"/>
            </a:endParaRPr>
          </a:p>
        </p:txBody>
      </p:sp>
      <p:sp>
        <p:nvSpPr>
          <p:cNvPr id="162" name="Google Shape;162;p6"/>
          <p:cNvSpPr/>
          <p:nvPr/>
        </p:nvSpPr>
        <p:spPr>
          <a:xfrm>
            <a:off x="7069900" y="1728174"/>
            <a:ext cx="689700" cy="344100"/>
          </a:xfrm>
          <a:prstGeom prst="roundRect">
            <a:avLst>
              <a:gd fmla="val 16667" name="adj"/>
            </a:avLst>
          </a:prstGeom>
          <a:solidFill>
            <a:srgbClr val="D9D9D9"/>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0000"/>
                </a:solidFill>
                <a:latin typeface="Bree Serif"/>
                <a:ea typeface="Bree Serif"/>
                <a:cs typeface="Bree Serif"/>
                <a:sym typeface="Bree Serif"/>
              </a:rPr>
              <a:t>Neural Mechanisms</a:t>
            </a:r>
            <a:endParaRPr b="0" i="0" sz="600" u="none" cap="none" strike="noStrike">
              <a:solidFill>
                <a:srgbClr val="FF0000"/>
              </a:solidFill>
              <a:latin typeface="Bree Serif"/>
              <a:ea typeface="Bree Serif"/>
              <a:cs typeface="Bree Serif"/>
              <a:sym typeface="Bree Serif"/>
            </a:endParaRPr>
          </a:p>
        </p:txBody>
      </p:sp>
      <p:sp>
        <p:nvSpPr>
          <p:cNvPr id="163" name="Google Shape;163;p6"/>
          <p:cNvSpPr/>
          <p:nvPr/>
        </p:nvSpPr>
        <p:spPr>
          <a:xfrm>
            <a:off x="5439030" y="914138"/>
            <a:ext cx="874200" cy="874200"/>
          </a:xfrm>
          <a:prstGeom prst="roundRect">
            <a:avLst>
              <a:gd fmla="val 16667" name="adj"/>
            </a:avLst>
          </a:prstGeom>
          <a:solidFill>
            <a:schemeClr val="lt2"/>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Bree Serif"/>
                <a:ea typeface="Bree Serif"/>
                <a:cs typeface="Bree Serif"/>
                <a:sym typeface="Bree Serif"/>
              </a:rPr>
              <a:t>Stimulation of receptors sensitive to changes in systemic blood pressure or chemistry </a:t>
            </a:r>
            <a:endParaRPr b="0" i="0" sz="700" u="none" cap="none" strike="noStrike">
              <a:solidFill>
                <a:srgbClr val="000000"/>
              </a:solidFill>
              <a:latin typeface="Bree Serif"/>
              <a:ea typeface="Bree Serif"/>
              <a:cs typeface="Bree Serif"/>
              <a:sym typeface="Bree Serif"/>
            </a:endParaRPr>
          </a:p>
        </p:txBody>
      </p:sp>
      <p:sp>
        <p:nvSpPr>
          <p:cNvPr id="164" name="Google Shape;164;p6"/>
          <p:cNvSpPr/>
          <p:nvPr/>
        </p:nvSpPr>
        <p:spPr>
          <a:xfrm>
            <a:off x="3928825" y="1087550"/>
            <a:ext cx="1059000" cy="527400"/>
          </a:xfrm>
          <a:prstGeom prst="roundRect">
            <a:avLst>
              <a:gd fmla="val 16667" name="adj"/>
            </a:avLst>
          </a:prstGeom>
          <a:solidFill>
            <a:schemeClr val="lt2"/>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Bree Serif"/>
                <a:ea typeface="Bree Serif"/>
                <a:cs typeface="Bree Serif"/>
                <a:sym typeface="Bree Serif"/>
              </a:rPr>
              <a:t>Activation of cardiovascular centers</a:t>
            </a:r>
            <a:endParaRPr b="0" i="0" sz="700" u="none" cap="none" strike="noStrike">
              <a:solidFill>
                <a:srgbClr val="000000"/>
              </a:solidFill>
              <a:latin typeface="Bree Serif"/>
              <a:ea typeface="Bree Serif"/>
              <a:cs typeface="Bree Serif"/>
              <a:sym typeface="Bree Serif"/>
            </a:endParaRPr>
          </a:p>
        </p:txBody>
      </p:sp>
      <p:sp>
        <p:nvSpPr>
          <p:cNvPr id="165" name="Google Shape;165;p6"/>
          <p:cNvSpPr/>
          <p:nvPr/>
        </p:nvSpPr>
        <p:spPr>
          <a:xfrm>
            <a:off x="2204275" y="930350"/>
            <a:ext cx="1199700" cy="841800"/>
          </a:xfrm>
          <a:prstGeom prst="roundRect">
            <a:avLst>
              <a:gd fmla="val 16667" name="adj"/>
            </a:avLst>
          </a:prstGeom>
          <a:solidFill>
            <a:schemeClr val="lt2"/>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0000"/>
                </a:solidFill>
                <a:latin typeface="Bree Serif"/>
                <a:ea typeface="Bree Serif"/>
                <a:cs typeface="Bree Serif"/>
                <a:sym typeface="Bree Serif"/>
              </a:rPr>
              <a:t>Short-term elevation of blood pressure by sympathetic of heart and vasoconstriction </a:t>
            </a:r>
            <a:endParaRPr b="0" i="0" sz="700" u="none" cap="none" strike="noStrike">
              <a:solidFill>
                <a:srgbClr val="FF0000"/>
              </a:solidFill>
              <a:latin typeface="Bree Serif"/>
              <a:ea typeface="Bree Serif"/>
              <a:cs typeface="Bree Serif"/>
              <a:sym typeface="Bree Serif"/>
            </a:endParaRPr>
          </a:p>
        </p:txBody>
      </p:sp>
      <p:sp>
        <p:nvSpPr>
          <p:cNvPr id="166" name="Google Shape;166;p6"/>
          <p:cNvSpPr/>
          <p:nvPr/>
        </p:nvSpPr>
        <p:spPr>
          <a:xfrm>
            <a:off x="589709" y="1469212"/>
            <a:ext cx="1015800" cy="436200"/>
          </a:xfrm>
          <a:prstGeom prst="roundRect">
            <a:avLst>
              <a:gd fmla="val 16667" name="adj"/>
            </a:avLst>
          </a:prstGeom>
          <a:solidFill>
            <a:schemeClr val="lt2"/>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Bree Serif"/>
                <a:ea typeface="Bree Serif"/>
                <a:cs typeface="Bree Serif"/>
                <a:sym typeface="Bree Serif"/>
              </a:rPr>
              <a:t>Homeostasis restored</a:t>
            </a:r>
            <a:endParaRPr b="1" i="0" sz="700" u="none" cap="none" strike="noStrike">
              <a:solidFill>
                <a:srgbClr val="000000"/>
              </a:solidFill>
              <a:latin typeface="Bree Serif"/>
              <a:ea typeface="Bree Serif"/>
              <a:cs typeface="Bree Serif"/>
              <a:sym typeface="Bree Serif"/>
            </a:endParaRPr>
          </a:p>
        </p:txBody>
      </p:sp>
      <p:pic>
        <p:nvPicPr>
          <p:cNvPr id="167" name="Google Shape;167;p6"/>
          <p:cNvPicPr preferRelativeResize="0"/>
          <p:nvPr/>
        </p:nvPicPr>
        <p:blipFill rotWithShape="1">
          <a:blip r:embed="rId4">
            <a:alphaModFix/>
          </a:blip>
          <a:srcRect b="0" l="0" r="0" t="0"/>
          <a:stretch/>
        </p:blipFill>
        <p:spPr>
          <a:xfrm>
            <a:off x="6942493" y="3172497"/>
            <a:ext cx="1015800" cy="1015800"/>
          </a:xfrm>
          <a:prstGeom prst="rect">
            <a:avLst/>
          </a:prstGeom>
          <a:noFill/>
          <a:ln cap="flat" cmpd="sng" w="9525">
            <a:solidFill>
              <a:srgbClr val="D05C5C"/>
            </a:solidFill>
            <a:prstDash val="dash"/>
            <a:round/>
            <a:headEnd len="sm" w="sm" type="none"/>
            <a:tailEnd len="sm" w="sm" type="none"/>
          </a:ln>
        </p:spPr>
      </p:pic>
      <p:sp>
        <p:nvSpPr>
          <p:cNvPr id="168" name="Google Shape;168;p6"/>
          <p:cNvSpPr/>
          <p:nvPr/>
        </p:nvSpPr>
        <p:spPr>
          <a:xfrm>
            <a:off x="7105544" y="3651803"/>
            <a:ext cx="689700" cy="344100"/>
          </a:xfrm>
          <a:prstGeom prst="roundRect">
            <a:avLst>
              <a:gd fmla="val 16667" name="adj"/>
            </a:avLst>
          </a:prstGeom>
          <a:solidFill>
            <a:srgbClr val="D9D9D9"/>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0000"/>
                </a:solidFill>
                <a:latin typeface="Bree Serif"/>
                <a:ea typeface="Bree Serif"/>
                <a:cs typeface="Bree Serif"/>
                <a:sym typeface="Bree Serif"/>
              </a:rPr>
              <a:t>Endocrine </a:t>
            </a:r>
            <a:endParaRPr b="0" i="0" sz="600" u="none" cap="none" strike="noStrike">
              <a:solidFill>
                <a:srgbClr val="FF0000"/>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0000"/>
                </a:solidFill>
                <a:latin typeface="Bree Serif"/>
                <a:ea typeface="Bree Serif"/>
                <a:cs typeface="Bree Serif"/>
                <a:sym typeface="Bree Serif"/>
              </a:rPr>
              <a:t>Mechanism </a:t>
            </a:r>
            <a:endParaRPr b="0" i="0" sz="600" u="none" cap="none" strike="noStrike">
              <a:solidFill>
                <a:srgbClr val="FF0000"/>
              </a:solidFill>
              <a:latin typeface="Bree Serif"/>
              <a:ea typeface="Bree Serif"/>
              <a:cs typeface="Bree Serif"/>
              <a:sym typeface="Bree Serif"/>
            </a:endParaRPr>
          </a:p>
        </p:txBody>
      </p:sp>
      <p:sp>
        <p:nvSpPr>
          <p:cNvPr id="169" name="Google Shape;169;p6"/>
          <p:cNvSpPr/>
          <p:nvPr/>
        </p:nvSpPr>
        <p:spPr>
          <a:xfrm>
            <a:off x="4700967" y="4055638"/>
            <a:ext cx="874200" cy="874200"/>
          </a:xfrm>
          <a:prstGeom prst="roundRect">
            <a:avLst>
              <a:gd fmla="val 16667" name="adj"/>
            </a:avLst>
          </a:prstGeom>
          <a:solidFill>
            <a:schemeClr val="lt2"/>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Bree Serif"/>
                <a:ea typeface="Bree Serif"/>
                <a:cs typeface="Bree Serif"/>
                <a:sym typeface="Bree Serif"/>
              </a:rPr>
              <a:t>Stimulation of endocrine response </a:t>
            </a:r>
            <a:endParaRPr b="0" i="0" sz="700" u="none" cap="none" strike="noStrike">
              <a:solidFill>
                <a:srgbClr val="000000"/>
              </a:solidFill>
              <a:latin typeface="Bree Serif"/>
              <a:ea typeface="Bree Serif"/>
              <a:cs typeface="Bree Serif"/>
              <a:sym typeface="Bree Serif"/>
            </a:endParaRPr>
          </a:p>
        </p:txBody>
      </p:sp>
      <p:sp>
        <p:nvSpPr>
          <p:cNvPr id="170" name="Google Shape;170;p6"/>
          <p:cNvSpPr/>
          <p:nvPr/>
        </p:nvSpPr>
        <p:spPr>
          <a:xfrm>
            <a:off x="2202475" y="4243950"/>
            <a:ext cx="1059000" cy="527400"/>
          </a:xfrm>
          <a:prstGeom prst="roundRect">
            <a:avLst>
              <a:gd fmla="val 16667" name="adj"/>
            </a:avLst>
          </a:prstGeom>
          <a:solidFill>
            <a:schemeClr val="lt2"/>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0000"/>
                </a:solidFill>
                <a:latin typeface="Bree Serif"/>
                <a:ea typeface="Bree Serif"/>
                <a:cs typeface="Bree Serif"/>
                <a:sym typeface="Bree Serif"/>
              </a:rPr>
              <a:t>Long-term increase in blood volume</a:t>
            </a:r>
            <a:endParaRPr b="0" i="0" sz="700" u="none" cap="none" strike="noStrike">
              <a:solidFill>
                <a:srgbClr val="FF0000"/>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0000"/>
                </a:solidFill>
                <a:latin typeface="Bree Serif"/>
                <a:ea typeface="Bree Serif"/>
                <a:cs typeface="Bree Serif"/>
                <a:sym typeface="Bree Serif"/>
              </a:rPr>
              <a:t> and</a:t>
            </a:r>
            <a:endParaRPr b="0" i="0" sz="700" u="none" cap="none" strike="noStrike">
              <a:solidFill>
                <a:srgbClr val="FF0000"/>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rgbClr val="FF0000"/>
                </a:solidFill>
                <a:latin typeface="Bree Serif"/>
                <a:ea typeface="Bree Serif"/>
                <a:cs typeface="Bree Serif"/>
                <a:sym typeface="Bree Serif"/>
              </a:rPr>
              <a:t> blood pressure </a:t>
            </a:r>
            <a:endParaRPr b="0" i="0" sz="700" u="none" cap="none" strike="noStrike">
              <a:solidFill>
                <a:srgbClr val="FF0000"/>
              </a:solidFill>
              <a:latin typeface="Bree Serif"/>
              <a:ea typeface="Bree Serif"/>
              <a:cs typeface="Bree Serif"/>
              <a:sym typeface="Bree Serif"/>
            </a:endParaRPr>
          </a:p>
        </p:txBody>
      </p:sp>
      <p:sp>
        <p:nvSpPr>
          <p:cNvPr id="171" name="Google Shape;171;p6"/>
          <p:cNvSpPr/>
          <p:nvPr/>
        </p:nvSpPr>
        <p:spPr>
          <a:xfrm>
            <a:off x="589709" y="3816718"/>
            <a:ext cx="1015800" cy="436200"/>
          </a:xfrm>
          <a:prstGeom prst="roundRect">
            <a:avLst>
              <a:gd fmla="val 16667" name="adj"/>
            </a:avLst>
          </a:prstGeom>
          <a:solidFill>
            <a:schemeClr val="lt2"/>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Bree Serif"/>
                <a:ea typeface="Bree Serif"/>
                <a:cs typeface="Bree Serif"/>
                <a:sym typeface="Bree Serif"/>
              </a:rPr>
              <a:t>Homeostasis restored</a:t>
            </a:r>
            <a:endParaRPr b="1" i="0" sz="700" u="none" cap="none" strike="noStrike">
              <a:solidFill>
                <a:srgbClr val="000000"/>
              </a:solidFill>
              <a:latin typeface="Bree Serif"/>
              <a:ea typeface="Bree Serif"/>
              <a:cs typeface="Bree Serif"/>
              <a:sym typeface="Bree Serif"/>
            </a:endParaRPr>
          </a:p>
        </p:txBody>
      </p:sp>
      <p:sp>
        <p:nvSpPr>
          <p:cNvPr id="172" name="Google Shape;172;p6"/>
          <p:cNvSpPr txBox="1"/>
          <p:nvPr/>
        </p:nvSpPr>
        <p:spPr>
          <a:xfrm>
            <a:off x="7105530" y="1064477"/>
            <a:ext cx="6897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latin typeface="Bree Serif"/>
                <a:ea typeface="Bree Serif"/>
                <a:cs typeface="Bree Serif"/>
                <a:sym typeface="Bree Serif"/>
              </a:rPr>
              <a:t>Fast</a:t>
            </a:r>
            <a:endParaRPr b="0" i="0" sz="700" u="none" cap="none" strike="noStrike">
              <a:latin typeface="Bree Serif"/>
              <a:ea typeface="Bree Serif"/>
              <a:cs typeface="Bree Serif"/>
              <a:sym typeface="Bree Serif"/>
            </a:endParaRPr>
          </a:p>
        </p:txBody>
      </p:sp>
      <p:sp>
        <p:nvSpPr>
          <p:cNvPr id="173" name="Google Shape;173;p6"/>
          <p:cNvSpPr txBox="1"/>
          <p:nvPr/>
        </p:nvSpPr>
        <p:spPr>
          <a:xfrm>
            <a:off x="7069895" y="4188305"/>
            <a:ext cx="689700" cy="292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700"/>
              <a:buFont typeface="Arial"/>
              <a:buNone/>
            </a:pPr>
            <a:r>
              <a:rPr b="0" i="0" lang="en" sz="700" u="none" cap="none" strike="noStrike">
                <a:solidFill>
                  <a:schemeClr val="dk1"/>
                </a:solidFill>
                <a:latin typeface="Bree Serif"/>
                <a:ea typeface="Bree Serif"/>
                <a:cs typeface="Bree Serif"/>
                <a:sym typeface="Bree Serif"/>
              </a:rPr>
              <a:t>Slow</a:t>
            </a:r>
            <a:endParaRPr b="0" i="0" sz="700" u="none" cap="none" strike="noStrike">
              <a:solidFill>
                <a:schemeClr val="dk1"/>
              </a:solidFill>
              <a:latin typeface="Bree Serif"/>
              <a:ea typeface="Bree Serif"/>
              <a:cs typeface="Bree Serif"/>
              <a:sym typeface="Bree Serif"/>
            </a:endParaRPr>
          </a:p>
        </p:txBody>
      </p:sp>
      <p:sp>
        <p:nvSpPr>
          <p:cNvPr id="174" name="Google Shape;174;p6"/>
          <p:cNvSpPr/>
          <p:nvPr/>
        </p:nvSpPr>
        <p:spPr>
          <a:xfrm>
            <a:off x="6922175" y="2653388"/>
            <a:ext cx="973800" cy="344100"/>
          </a:xfrm>
          <a:prstGeom prst="roundRect">
            <a:avLst>
              <a:gd fmla="val 16667" name="adj"/>
            </a:avLst>
          </a:prstGeom>
          <a:solidFill>
            <a:schemeClr val="lt2"/>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Bree Serif"/>
                <a:ea typeface="Bree Serif"/>
                <a:cs typeface="Bree Serif"/>
                <a:sym typeface="Bree Serif"/>
              </a:rPr>
              <a:t>If Autoregulation is ineffective </a:t>
            </a:r>
            <a:endParaRPr b="0" i="0" sz="700" u="none" cap="none" strike="noStrike">
              <a:solidFill>
                <a:srgbClr val="000000"/>
              </a:solidFill>
              <a:latin typeface="Bree Serif"/>
              <a:ea typeface="Bree Serif"/>
              <a:cs typeface="Bree Serif"/>
              <a:sym typeface="Bree Serif"/>
            </a:endParaRPr>
          </a:p>
        </p:txBody>
      </p:sp>
      <p:sp>
        <p:nvSpPr>
          <p:cNvPr id="175" name="Google Shape;175;p6"/>
          <p:cNvSpPr/>
          <p:nvPr/>
        </p:nvSpPr>
        <p:spPr>
          <a:xfrm>
            <a:off x="8290229" y="2395082"/>
            <a:ext cx="775200" cy="775200"/>
          </a:xfrm>
          <a:prstGeom prst="roundRect">
            <a:avLst>
              <a:gd fmla="val 16667" name="adj"/>
            </a:avLst>
          </a:prstGeom>
          <a:solidFill>
            <a:schemeClr val="lt2"/>
          </a:solidFill>
          <a:ln cap="flat" cmpd="sng" w="9525">
            <a:solidFill>
              <a:srgbClr val="D05C5C"/>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FF0000"/>
                </a:solidFill>
                <a:latin typeface="Bree Serif"/>
                <a:ea typeface="Bree Serif"/>
                <a:cs typeface="Bree Serif"/>
                <a:sym typeface="Bree Serif"/>
              </a:rPr>
              <a:t>Intermediate Mechanisms</a:t>
            </a:r>
            <a:endParaRPr b="0" i="0" sz="700" u="none" cap="none" strike="noStrike">
              <a:solidFill>
                <a:srgbClr val="FF0000"/>
              </a:solidFill>
              <a:latin typeface="Bree Serif"/>
              <a:ea typeface="Bree Serif"/>
              <a:cs typeface="Bree Serif"/>
              <a:sym typeface="Bree Serif"/>
            </a:endParaRPr>
          </a:p>
        </p:txBody>
      </p:sp>
      <p:cxnSp>
        <p:nvCxnSpPr>
          <p:cNvPr id="176" name="Google Shape;176;p6"/>
          <p:cNvCxnSpPr/>
          <p:nvPr/>
        </p:nvCxnSpPr>
        <p:spPr>
          <a:xfrm flipH="1" rot="10800000">
            <a:off x="1517286" y="2943648"/>
            <a:ext cx="318000" cy="2700"/>
          </a:xfrm>
          <a:prstGeom prst="straightConnector1">
            <a:avLst/>
          </a:prstGeom>
          <a:noFill/>
          <a:ln cap="flat" cmpd="sng" w="9525">
            <a:solidFill>
              <a:srgbClr val="D05C5C"/>
            </a:solidFill>
            <a:prstDash val="dash"/>
            <a:round/>
            <a:headEnd len="sm" w="sm" type="none"/>
            <a:tailEnd len="med" w="med" type="stealth"/>
          </a:ln>
        </p:spPr>
      </p:cxnSp>
      <p:cxnSp>
        <p:nvCxnSpPr>
          <p:cNvPr id="177" name="Google Shape;177;p6"/>
          <p:cNvCxnSpPr/>
          <p:nvPr/>
        </p:nvCxnSpPr>
        <p:spPr>
          <a:xfrm flipH="1" rot="10800000">
            <a:off x="3568375" y="2845500"/>
            <a:ext cx="212100" cy="2700"/>
          </a:xfrm>
          <a:prstGeom prst="straightConnector1">
            <a:avLst/>
          </a:prstGeom>
          <a:noFill/>
          <a:ln cap="flat" cmpd="sng" w="9525">
            <a:solidFill>
              <a:srgbClr val="D05C5C"/>
            </a:solidFill>
            <a:prstDash val="dash"/>
            <a:round/>
            <a:headEnd len="sm" w="sm" type="none"/>
            <a:tailEnd len="med" w="med" type="stealth"/>
          </a:ln>
        </p:spPr>
      </p:cxnSp>
      <p:cxnSp>
        <p:nvCxnSpPr>
          <p:cNvPr id="178" name="Google Shape;178;p6"/>
          <p:cNvCxnSpPr>
            <a:stCxn id="160" idx="3"/>
          </p:cNvCxnSpPr>
          <p:nvPr/>
        </p:nvCxnSpPr>
        <p:spPr>
          <a:xfrm>
            <a:off x="5058175" y="2835300"/>
            <a:ext cx="255000" cy="10200"/>
          </a:xfrm>
          <a:prstGeom prst="straightConnector1">
            <a:avLst/>
          </a:prstGeom>
          <a:noFill/>
          <a:ln cap="flat" cmpd="sng" w="9525">
            <a:solidFill>
              <a:srgbClr val="D05C5C"/>
            </a:solidFill>
            <a:prstDash val="dash"/>
            <a:round/>
            <a:headEnd len="sm" w="sm" type="none"/>
            <a:tailEnd len="med" w="med" type="stealth"/>
          </a:ln>
        </p:spPr>
      </p:cxnSp>
      <p:cxnSp>
        <p:nvCxnSpPr>
          <p:cNvPr id="179" name="Google Shape;179;p6"/>
          <p:cNvCxnSpPr/>
          <p:nvPr/>
        </p:nvCxnSpPr>
        <p:spPr>
          <a:xfrm flipH="1" rot="10800000">
            <a:off x="6590036" y="2833948"/>
            <a:ext cx="318000" cy="2700"/>
          </a:xfrm>
          <a:prstGeom prst="straightConnector1">
            <a:avLst/>
          </a:prstGeom>
          <a:noFill/>
          <a:ln cap="flat" cmpd="sng" w="9525">
            <a:solidFill>
              <a:srgbClr val="D05C5C"/>
            </a:solidFill>
            <a:prstDash val="dash"/>
            <a:round/>
            <a:headEnd len="sm" w="sm" type="none"/>
            <a:tailEnd len="med" w="med" type="stealth"/>
          </a:ln>
        </p:spPr>
      </p:cxnSp>
      <p:cxnSp>
        <p:nvCxnSpPr>
          <p:cNvPr id="180" name="Google Shape;180;p6"/>
          <p:cNvCxnSpPr>
            <a:stCxn id="161" idx="0"/>
            <a:endCxn id="156" idx="1"/>
          </p:cNvCxnSpPr>
          <p:nvPr/>
        </p:nvCxnSpPr>
        <p:spPr>
          <a:xfrm flipH="1" rot="10800000">
            <a:off x="5990175" y="1832700"/>
            <a:ext cx="838200" cy="681600"/>
          </a:xfrm>
          <a:prstGeom prst="straightConnector1">
            <a:avLst/>
          </a:prstGeom>
          <a:noFill/>
          <a:ln cap="flat" cmpd="sng" w="9525">
            <a:solidFill>
              <a:srgbClr val="D05C5C"/>
            </a:solidFill>
            <a:prstDash val="dash"/>
            <a:round/>
            <a:headEnd len="sm" w="sm" type="none"/>
            <a:tailEnd len="med" w="med" type="stealth"/>
          </a:ln>
        </p:spPr>
      </p:cxnSp>
      <p:cxnSp>
        <p:nvCxnSpPr>
          <p:cNvPr id="181" name="Google Shape;181;p6"/>
          <p:cNvCxnSpPr>
            <a:stCxn id="161" idx="2"/>
            <a:endCxn id="167" idx="1"/>
          </p:cNvCxnSpPr>
          <p:nvPr/>
        </p:nvCxnSpPr>
        <p:spPr>
          <a:xfrm>
            <a:off x="5990175" y="3156300"/>
            <a:ext cx="952200" cy="524100"/>
          </a:xfrm>
          <a:prstGeom prst="straightConnector1">
            <a:avLst/>
          </a:prstGeom>
          <a:noFill/>
          <a:ln cap="flat" cmpd="sng" w="9525">
            <a:solidFill>
              <a:srgbClr val="D05C5C"/>
            </a:solidFill>
            <a:prstDash val="dash"/>
            <a:round/>
            <a:headEnd len="sm" w="sm" type="none"/>
            <a:tailEnd len="med" w="med" type="stealth"/>
          </a:ln>
        </p:spPr>
      </p:cxnSp>
      <p:cxnSp>
        <p:nvCxnSpPr>
          <p:cNvPr id="182" name="Google Shape;182;p6"/>
          <p:cNvCxnSpPr>
            <a:stCxn id="174" idx="3"/>
          </p:cNvCxnSpPr>
          <p:nvPr/>
        </p:nvCxnSpPr>
        <p:spPr>
          <a:xfrm>
            <a:off x="7895975" y="2825438"/>
            <a:ext cx="345900" cy="10800"/>
          </a:xfrm>
          <a:prstGeom prst="straightConnector1">
            <a:avLst/>
          </a:prstGeom>
          <a:noFill/>
          <a:ln cap="flat" cmpd="sng" w="9525">
            <a:solidFill>
              <a:srgbClr val="D05C5C"/>
            </a:solidFill>
            <a:prstDash val="dash"/>
            <a:round/>
            <a:headEnd len="sm" w="sm" type="none"/>
            <a:tailEnd len="med" w="med" type="stealth"/>
          </a:ln>
        </p:spPr>
      </p:cxnSp>
      <p:cxnSp>
        <p:nvCxnSpPr>
          <p:cNvPr id="183" name="Google Shape;183;p6"/>
          <p:cNvCxnSpPr>
            <a:stCxn id="163" idx="3"/>
            <a:endCxn id="156" idx="3"/>
          </p:cNvCxnSpPr>
          <p:nvPr/>
        </p:nvCxnSpPr>
        <p:spPr>
          <a:xfrm>
            <a:off x="6313230" y="1351238"/>
            <a:ext cx="1759200" cy="481500"/>
          </a:xfrm>
          <a:prstGeom prst="bentConnector5">
            <a:avLst>
              <a:gd fmla="val 165" name="adj1"/>
              <a:gd fmla="val -48701" name="adj2"/>
              <a:gd fmla="val 113539" name="adj3"/>
            </a:avLst>
          </a:prstGeom>
          <a:noFill/>
          <a:ln cap="flat" cmpd="sng" w="9525">
            <a:solidFill>
              <a:srgbClr val="D05C5C"/>
            </a:solidFill>
            <a:prstDash val="dash"/>
            <a:round/>
            <a:headEnd len="sm" w="sm" type="none"/>
            <a:tailEnd len="sm" w="sm" type="none"/>
          </a:ln>
        </p:spPr>
      </p:cxnSp>
      <p:cxnSp>
        <p:nvCxnSpPr>
          <p:cNvPr id="184" name="Google Shape;184;p6"/>
          <p:cNvCxnSpPr>
            <a:stCxn id="167" idx="3"/>
            <a:endCxn id="169" idx="3"/>
          </p:cNvCxnSpPr>
          <p:nvPr/>
        </p:nvCxnSpPr>
        <p:spPr>
          <a:xfrm flipH="1">
            <a:off x="5575093" y="3680397"/>
            <a:ext cx="2383200" cy="812400"/>
          </a:xfrm>
          <a:prstGeom prst="bentConnector3">
            <a:avLst>
              <a:gd fmla="val -9992" name="adj1"/>
            </a:avLst>
          </a:prstGeom>
          <a:noFill/>
          <a:ln cap="flat" cmpd="sng" w="9525">
            <a:solidFill>
              <a:srgbClr val="D05C5C"/>
            </a:solidFill>
            <a:prstDash val="dash"/>
            <a:round/>
            <a:headEnd len="sm" w="sm" type="none"/>
            <a:tailEnd len="sm" w="sm" type="none"/>
          </a:ln>
        </p:spPr>
      </p:cxnSp>
      <p:cxnSp>
        <p:nvCxnSpPr>
          <p:cNvPr id="185" name="Google Shape;185;p6"/>
          <p:cNvCxnSpPr>
            <a:stCxn id="164" idx="3"/>
            <a:endCxn id="163" idx="1"/>
          </p:cNvCxnSpPr>
          <p:nvPr/>
        </p:nvCxnSpPr>
        <p:spPr>
          <a:xfrm>
            <a:off x="4987825" y="1351250"/>
            <a:ext cx="451200" cy="0"/>
          </a:xfrm>
          <a:prstGeom prst="straightConnector1">
            <a:avLst/>
          </a:prstGeom>
          <a:noFill/>
          <a:ln cap="flat" cmpd="sng" w="9525">
            <a:solidFill>
              <a:srgbClr val="D05C5C"/>
            </a:solidFill>
            <a:prstDash val="dash"/>
            <a:round/>
            <a:headEnd len="med" w="med" type="stealth"/>
            <a:tailEnd len="sm" w="sm" type="none"/>
          </a:ln>
        </p:spPr>
      </p:cxnSp>
      <p:cxnSp>
        <p:nvCxnSpPr>
          <p:cNvPr id="186" name="Google Shape;186;p6"/>
          <p:cNvCxnSpPr>
            <a:stCxn id="165" idx="3"/>
            <a:endCxn id="164" idx="1"/>
          </p:cNvCxnSpPr>
          <p:nvPr/>
        </p:nvCxnSpPr>
        <p:spPr>
          <a:xfrm>
            <a:off x="3403975" y="1351250"/>
            <a:ext cx="525000" cy="0"/>
          </a:xfrm>
          <a:prstGeom prst="straightConnector1">
            <a:avLst/>
          </a:prstGeom>
          <a:noFill/>
          <a:ln cap="flat" cmpd="sng" w="9525">
            <a:solidFill>
              <a:srgbClr val="D05C5C"/>
            </a:solidFill>
            <a:prstDash val="dash"/>
            <a:round/>
            <a:headEnd len="med" w="med" type="stealth"/>
            <a:tailEnd len="sm" w="sm" type="none"/>
          </a:ln>
        </p:spPr>
      </p:cxnSp>
      <p:cxnSp>
        <p:nvCxnSpPr>
          <p:cNvPr id="187" name="Google Shape;187;p6"/>
          <p:cNvCxnSpPr>
            <a:stCxn id="170" idx="3"/>
            <a:endCxn id="169" idx="1"/>
          </p:cNvCxnSpPr>
          <p:nvPr/>
        </p:nvCxnSpPr>
        <p:spPr>
          <a:xfrm flipH="1" rot="10800000">
            <a:off x="3261475" y="4492650"/>
            <a:ext cx="1439400" cy="15000"/>
          </a:xfrm>
          <a:prstGeom prst="straightConnector1">
            <a:avLst/>
          </a:prstGeom>
          <a:noFill/>
          <a:ln cap="flat" cmpd="sng" w="9525">
            <a:solidFill>
              <a:srgbClr val="D05C5C"/>
            </a:solidFill>
            <a:prstDash val="dash"/>
            <a:round/>
            <a:headEnd len="med" w="med" type="stealth"/>
            <a:tailEnd len="sm" w="sm" type="none"/>
          </a:ln>
        </p:spPr>
      </p:cxnSp>
      <p:cxnSp>
        <p:nvCxnSpPr>
          <p:cNvPr id="188" name="Google Shape;188;p6"/>
          <p:cNvCxnSpPr>
            <a:stCxn id="171" idx="2"/>
            <a:endCxn id="170" idx="1"/>
          </p:cNvCxnSpPr>
          <p:nvPr/>
        </p:nvCxnSpPr>
        <p:spPr>
          <a:xfrm flipH="1" rot="-5400000">
            <a:off x="1522709" y="3827818"/>
            <a:ext cx="254700" cy="1104900"/>
          </a:xfrm>
          <a:prstGeom prst="bentConnector2">
            <a:avLst/>
          </a:prstGeom>
          <a:noFill/>
          <a:ln cap="flat" cmpd="sng" w="9525">
            <a:solidFill>
              <a:srgbClr val="D05C5C"/>
            </a:solidFill>
            <a:prstDash val="dash"/>
            <a:round/>
            <a:headEnd len="med" w="med" type="stealth"/>
            <a:tailEnd len="sm" w="sm" type="none"/>
          </a:ln>
        </p:spPr>
      </p:cxnSp>
      <p:cxnSp>
        <p:nvCxnSpPr>
          <p:cNvPr id="189" name="Google Shape;189;p6"/>
          <p:cNvCxnSpPr>
            <a:stCxn id="166" idx="0"/>
            <a:endCxn id="165" idx="1"/>
          </p:cNvCxnSpPr>
          <p:nvPr/>
        </p:nvCxnSpPr>
        <p:spPr>
          <a:xfrm rot="-5400000">
            <a:off x="1592009" y="856912"/>
            <a:ext cx="117900" cy="1106700"/>
          </a:xfrm>
          <a:prstGeom prst="bentConnector2">
            <a:avLst/>
          </a:prstGeom>
          <a:noFill/>
          <a:ln cap="flat" cmpd="sng" w="9525">
            <a:solidFill>
              <a:srgbClr val="D05C5C"/>
            </a:solidFill>
            <a:prstDash val="dash"/>
            <a:round/>
            <a:headEnd len="med" w="med" type="stealth"/>
            <a:tailEnd len="sm" w="sm" type="none"/>
          </a:ln>
        </p:spPr>
      </p:cxnSp>
      <p:cxnSp>
        <p:nvCxnSpPr>
          <p:cNvPr id="190" name="Google Shape;190;p6"/>
          <p:cNvCxnSpPr>
            <a:stCxn id="158" idx="0"/>
            <a:endCxn id="166" idx="2"/>
          </p:cNvCxnSpPr>
          <p:nvPr/>
        </p:nvCxnSpPr>
        <p:spPr>
          <a:xfrm flipH="1" rot="10800000">
            <a:off x="823176" y="1905475"/>
            <a:ext cx="274500" cy="489600"/>
          </a:xfrm>
          <a:prstGeom prst="straightConnector1">
            <a:avLst/>
          </a:prstGeom>
          <a:noFill/>
          <a:ln cap="flat" cmpd="sng" w="9525">
            <a:solidFill>
              <a:srgbClr val="D05C5C"/>
            </a:solidFill>
            <a:prstDash val="dash"/>
            <a:round/>
            <a:headEnd len="med" w="med" type="stealth"/>
            <a:tailEnd len="sm" w="sm" type="none"/>
          </a:ln>
        </p:spPr>
      </p:cxnSp>
      <p:cxnSp>
        <p:nvCxnSpPr>
          <p:cNvPr id="191" name="Google Shape;191;p6"/>
          <p:cNvCxnSpPr>
            <a:stCxn id="158" idx="2"/>
            <a:endCxn id="171" idx="0"/>
          </p:cNvCxnSpPr>
          <p:nvPr/>
        </p:nvCxnSpPr>
        <p:spPr>
          <a:xfrm>
            <a:off x="823176" y="3417775"/>
            <a:ext cx="274500" cy="399000"/>
          </a:xfrm>
          <a:prstGeom prst="straightConnector1">
            <a:avLst/>
          </a:prstGeom>
          <a:noFill/>
          <a:ln cap="flat" cmpd="sng" w="9525">
            <a:solidFill>
              <a:srgbClr val="D05C5C"/>
            </a:solidFill>
            <a:prstDash val="dash"/>
            <a:round/>
            <a:headEnd len="med" w="med" type="stealth"/>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7"/>
          <p:cNvSpPr txBox="1"/>
          <p:nvPr>
            <p:ph type="title"/>
          </p:nvPr>
        </p:nvSpPr>
        <p:spPr>
          <a:xfrm>
            <a:off x="476225" y="0"/>
            <a:ext cx="8520600" cy="841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2400">
                <a:solidFill>
                  <a:srgbClr val="D05C5C"/>
                </a:solidFill>
                <a:latin typeface="Bree Serif"/>
                <a:ea typeface="Bree Serif"/>
                <a:cs typeface="Bree Serif"/>
                <a:sym typeface="Bree Serif"/>
              </a:rPr>
              <a:t>Mechanisms Regulating Mean Arterial Blood Pressure</a:t>
            </a:r>
            <a:endParaRPr sz="2400">
              <a:solidFill>
                <a:srgbClr val="D05C5C"/>
              </a:solidFill>
              <a:latin typeface="Bree Serif"/>
              <a:ea typeface="Bree Serif"/>
              <a:cs typeface="Bree Serif"/>
              <a:sym typeface="Bree Serif"/>
            </a:endParaRPr>
          </a:p>
        </p:txBody>
      </p:sp>
      <p:graphicFrame>
        <p:nvGraphicFramePr>
          <p:cNvPr id="197" name="Google Shape;197;p7"/>
          <p:cNvGraphicFramePr/>
          <p:nvPr/>
        </p:nvGraphicFramePr>
        <p:xfrm>
          <a:off x="323825" y="666000"/>
          <a:ext cx="3000000" cy="3000000"/>
        </p:xfrm>
        <a:graphic>
          <a:graphicData uri="http://schemas.openxmlformats.org/drawingml/2006/table">
            <a:tbl>
              <a:tblPr>
                <a:noFill/>
                <a:tableStyleId>{AA5A56AA-B9F7-448A-A818-2773D46BE954}</a:tableStyleId>
              </a:tblPr>
              <a:tblGrid>
                <a:gridCol w="3016200"/>
              </a:tblGrid>
              <a:tr h="601950">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highlight>
                            <a:srgbClr val="F1E0E0"/>
                          </a:highlight>
                          <a:latin typeface="Bree Serif"/>
                          <a:ea typeface="Bree Serif"/>
                          <a:cs typeface="Bree Serif"/>
                          <a:sym typeface="Bree Serif"/>
                        </a:rPr>
                        <a:t>Naturally-mediated Fast response (short-term)</a:t>
                      </a:r>
                      <a:endParaRPr b="1" sz="1400" u="none" cap="none" strike="noStrike">
                        <a:highlight>
                          <a:srgbClr val="F1E0E0"/>
                        </a:highlight>
                        <a:latin typeface="Bree Serif"/>
                        <a:ea typeface="Bree Serif"/>
                        <a:cs typeface="Bree Serif"/>
                        <a:sym typeface="Bree Serif"/>
                      </a:endParaRPr>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r h="421350">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latin typeface="Bree Serif"/>
                          <a:ea typeface="Bree Serif"/>
                          <a:cs typeface="Bree Serif"/>
                          <a:sym typeface="Bree Serif"/>
                        </a:rPr>
                        <a:t>Concerned in regulating CO and PR</a:t>
                      </a:r>
                      <a:endParaRPr sz="1300" u="none" cap="none" strike="noStrike">
                        <a:latin typeface="Bree Serif"/>
                        <a:ea typeface="Bree Serif"/>
                        <a:cs typeface="Bree Serif"/>
                        <a:sym typeface="Bree Serif"/>
                      </a:endParaRPr>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r h="694675">
                <a:tc>
                  <a:txBody>
                    <a:bodyPr/>
                    <a:lstStyle/>
                    <a:p>
                      <a:pPr indent="0" lvl="0" marL="0" marR="0" rtl="0" algn="ctr">
                        <a:lnSpc>
                          <a:spcPct val="100000"/>
                        </a:lnSpc>
                        <a:spcBef>
                          <a:spcPts val="0"/>
                        </a:spcBef>
                        <a:spcAft>
                          <a:spcPts val="0"/>
                        </a:spcAft>
                        <a:buClr>
                          <a:schemeClr val="dk1"/>
                        </a:buClr>
                        <a:buSzPts val="1100"/>
                        <a:buFont typeface="Arial"/>
                        <a:buNone/>
                      </a:pPr>
                      <a:r>
                        <a:rPr lang="en" sz="1300" u="none" cap="none" strike="noStrike">
                          <a:latin typeface="Bree Serif"/>
                          <a:ea typeface="Bree Serif"/>
                          <a:cs typeface="Bree Serif"/>
                          <a:sym typeface="Bree Serif"/>
                        </a:rPr>
                        <a:t>1. Baroreceptor Reflex (excitatory or</a:t>
                      </a:r>
                      <a:endParaRPr sz="1300" u="none" cap="none" strike="noStrike">
                        <a:latin typeface="Bree Serif"/>
                        <a:ea typeface="Bree Serif"/>
                        <a:cs typeface="Bree Serif"/>
                        <a:sym typeface="Bree Serif"/>
                      </a:endParaRPr>
                    </a:p>
                    <a:p>
                      <a:pPr indent="0" lvl="0" marL="0" marR="0" rtl="0" algn="ctr">
                        <a:lnSpc>
                          <a:spcPct val="100000"/>
                        </a:lnSpc>
                        <a:spcBef>
                          <a:spcPts val="0"/>
                        </a:spcBef>
                        <a:spcAft>
                          <a:spcPts val="0"/>
                        </a:spcAft>
                        <a:buClr>
                          <a:schemeClr val="dk1"/>
                        </a:buClr>
                        <a:buSzPts val="1100"/>
                        <a:buFont typeface="Arial"/>
                        <a:buNone/>
                      </a:pPr>
                      <a:r>
                        <a:rPr lang="en" sz="1300" u="none" cap="none" strike="noStrike">
                          <a:latin typeface="Bree Serif"/>
                          <a:ea typeface="Bree Serif"/>
                          <a:cs typeface="Bree Serif"/>
                          <a:sym typeface="Bree Serif"/>
                        </a:rPr>
                        <a:t>inhibitory)</a:t>
                      </a:r>
                      <a:endParaRPr sz="1300" u="none" cap="none" strike="noStrike">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1300"/>
                        <a:buFont typeface="Arial"/>
                        <a:buNone/>
                      </a:pPr>
                      <a:r>
                        <a:t/>
                      </a:r>
                      <a:endParaRPr sz="1300" u="none" cap="none" strike="noStrike">
                        <a:latin typeface="Bree Serif"/>
                        <a:ea typeface="Bree Serif"/>
                        <a:cs typeface="Bree Serif"/>
                        <a:sym typeface="Bree Serif"/>
                      </a:endParaRPr>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r h="340525">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latin typeface="Bree Serif"/>
                          <a:ea typeface="Bree Serif"/>
                          <a:cs typeface="Bree Serif"/>
                          <a:sym typeface="Bree Serif"/>
                        </a:rPr>
                        <a:t>2. Chemoreceptor reflex (excitatory)</a:t>
                      </a:r>
                      <a:endParaRPr sz="1300" u="none" cap="none" strike="noStrike">
                        <a:latin typeface="Bree Serif"/>
                        <a:ea typeface="Bree Serif"/>
                        <a:cs typeface="Bree Serif"/>
                        <a:sym typeface="Bree Serif"/>
                      </a:endParaRPr>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r h="517600">
                <a:tc>
                  <a:txBody>
                    <a:bodyPr/>
                    <a:lstStyle/>
                    <a:p>
                      <a:pPr indent="0" lvl="0" marL="0" marR="0" rtl="0" algn="ctr">
                        <a:lnSpc>
                          <a:spcPct val="100000"/>
                        </a:lnSpc>
                        <a:spcBef>
                          <a:spcPts val="0"/>
                        </a:spcBef>
                        <a:spcAft>
                          <a:spcPts val="0"/>
                        </a:spcAft>
                        <a:buClr>
                          <a:schemeClr val="dk1"/>
                        </a:buClr>
                        <a:buSzPts val="1100"/>
                        <a:buFont typeface="Arial"/>
                        <a:buNone/>
                      </a:pPr>
                      <a:r>
                        <a:rPr lang="en" sz="1300" u="none" cap="none" strike="noStrike">
                          <a:latin typeface="Bree Serif"/>
                          <a:ea typeface="Bree Serif"/>
                          <a:cs typeface="Bree Serif"/>
                          <a:sym typeface="Bree Serif"/>
                        </a:rPr>
                        <a:t>3. CNS ischemic response (excitatory)- FAST</a:t>
                      </a:r>
                      <a:endParaRPr sz="1300" u="none" cap="none" strike="noStrike">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1300"/>
                        <a:buFont typeface="Arial"/>
                        <a:buNone/>
                      </a:pPr>
                      <a:r>
                        <a:t/>
                      </a:r>
                      <a:endParaRPr sz="1300" u="none" cap="none" strike="noStrike">
                        <a:latin typeface="Bree Serif"/>
                        <a:ea typeface="Bree Serif"/>
                        <a:cs typeface="Bree Serif"/>
                        <a:sym typeface="Bree Serif"/>
                      </a:endParaRPr>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r h="1131875">
                <a:tc>
                  <a:txBody>
                    <a:bodyPr/>
                    <a:lstStyle/>
                    <a:p>
                      <a:pPr indent="0" lvl="0" marL="0" marR="0" rtl="0" algn="ctr">
                        <a:lnSpc>
                          <a:spcPct val="100000"/>
                        </a:lnSpc>
                        <a:spcBef>
                          <a:spcPts val="0"/>
                        </a:spcBef>
                        <a:spcAft>
                          <a:spcPts val="0"/>
                        </a:spcAft>
                        <a:buClr>
                          <a:schemeClr val="dk1"/>
                        </a:buClr>
                        <a:buSzPts val="1100"/>
                        <a:buFont typeface="Arial"/>
                        <a:buNone/>
                      </a:pPr>
                      <a:r>
                        <a:rPr lang="en" sz="1300" u="none" cap="none" strike="noStrike">
                          <a:latin typeface="Bree Serif"/>
                          <a:ea typeface="Bree Serif"/>
                          <a:cs typeface="Bree Serif"/>
                          <a:sym typeface="Bree Serif"/>
                        </a:rPr>
                        <a:t>Other vasomotor reflexes:</a:t>
                      </a:r>
                      <a:endParaRPr sz="1300" u="none" cap="none" strike="noStrike">
                        <a:latin typeface="Bree Serif"/>
                        <a:ea typeface="Bree Serif"/>
                        <a:cs typeface="Bree Serif"/>
                        <a:sym typeface="Bree Serif"/>
                      </a:endParaRPr>
                    </a:p>
                    <a:p>
                      <a:pPr indent="0" lvl="0" marL="0" marR="0" rtl="0" algn="ctr">
                        <a:lnSpc>
                          <a:spcPct val="100000"/>
                        </a:lnSpc>
                        <a:spcBef>
                          <a:spcPts val="0"/>
                        </a:spcBef>
                        <a:spcAft>
                          <a:spcPts val="0"/>
                        </a:spcAft>
                        <a:buClr>
                          <a:schemeClr val="dk1"/>
                        </a:buClr>
                        <a:buSzPts val="1100"/>
                        <a:buFont typeface="Arial"/>
                        <a:buNone/>
                      </a:pPr>
                      <a:r>
                        <a:rPr lang="en" sz="1300" u="none" cap="none" strike="noStrike">
                          <a:latin typeface="Bree Serif"/>
                          <a:ea typeface="Bree Serif"/>
                          <a:cs typeface="Bree Serif"/>
                          <a:sym typeface="Bree Serif"/>
                        </a:rPr>
                        <a:t>● atrial stretch (Inhibitory)</a:t>
                      </a:r>
                      <a:endParaRPr sz="1300" u="none" cap="none" strike="noStrike">
                        <a:latin typeface="Bree Serif"/>
                        <a:ea typeface="Bree Serif"/>
                        <a:cs typeface="Bree Serif"/>
                        <a:sym typeface="Bree Serif"/>
                      </a:endParaRPr>
                    </a:p>
                    <a:p>
                      <a:pPr indent="0" lvl="0" marL="0" marR="0" rtl="0" algn="ctr">
                        <a:lnSpc>
                          <a:spcPct val="100000"/>
                        </a:lnSpc>
                        <a:spcBef>
                          <a:spcPts val="0"/>
                        </a:spcBef>
                        <a:spcAft>
                          <a:spcPts val="0"/>
                        </a:spcAft>
                        <a:buClr>
                          <a:schemeClr val="dk1"/>
                        </a:buClr>
                        <a:buSzPts val="1100"/>
                        <a:buFont typeface="Arial"/>
                        <a:buNone/>
                      </a:pPr>
                      <a:r>
                        <a:rPr lang="en" sz="1300" u="none" cap="none" strike="noStrike">
                          <a:latin typeface="Bree Serif"/>
                          <a:ea typeface="Bree Serif"/>
                          <a:cs typeface="Bree Serif"/>
                          <a:sym typeface="Bree Serif"/>
                        </a:rPr>
                        <a:t>● Thermoreceptors (inhibitory &amp;</a:t>
                      </a:r>
                      <a:endParaRPr sz="1300" u="none" cap="none" strike="noStrike">
                        <a:latin typeface="Bree Serif"/>
                        <a:ea typeface="Bree Serif"/>
                        <a:cs typeface="Bree Serif"/>
                        <a:sym typeface="Bree Serif"/>
                      </a:endParaRPr>
                    </a:p>
                    <a:p>
                      <a:pPr indent="0" lvl="0" marL="0" marR="0" rtl="0" algn="ctr">
                        <a:lnSpc>
                          <a:spcPct val="100000"/>
                        </a:lnSpc>
                        <a:spcBef>
                          <a:spcPts val="0"/>
                        </a:spcBef>
                        <a:spcAft>
                          <a:spcPts val="0"/>
                        </a:spcAft>
                        <a:buClr>
                          <a:schemeClr val="dk1"/>
                        </a:buClr>
                        <a:buSzPts val="1100"/>
                        <a:buFont typeface="Arial"/>
                        <a:buNone/>
                      </a:pPr>
                      <a:r>
                        <a:rPr lang="en" sz="1300" u="none" cap="none" strike="noStrike">
                          <a:latin typeface="Bree Serif"/>
                          <a:ea typeface="Bree Serif"/>
                          <a:cs typeface="Bree Serif"/>
                          <a:sym typeface="Bree Serif"/>
                        </a:rPr>
                        <a:t>excitatory)</a:t>
                      </a:r>
                      <a:endParaRPr sz="1300" u="none" cap="none" strike="noStrike">
                        <a:latin typeface="Bree Serif"/>
                        <a:ea typeface="Bree Serif"/>
                        <a:cs typeface="Bree Serif"/>
                        <a:sym typeface="Bree Serif"/>
                      </a:endParaRPr>
                    </a:p>
                    <a:p>
                      <a:pPr indent="0" lvl="0" marL="0" marR="0" rtl="0" algn="ctr">
                        <a:lnSpc>
                          <a:spcPct val="100000"/>
                        </a:lnSpc>
                        <a:spcBef>
                          <a:spcPts val="0"/>
                        </a:spcBef>
                        <a:spcAft>
                          <a:spcPts val="0"/>
                        </a:spcAft>
                        <a:buClr>
                          <a:schemeClr val="dk1"/>
                        </a:buClr>
                        <a:buSzPts val="1100"/>
                        <a:buFont typeface="Arial"/>
                        <a:buNone/>
                      </a:pPr>
                      <a:r>
                        <a:rPr lang="en" sz="1300" u="none" cap="none" strike="noStrike">
                          <a:latin typeface="Bree Serif"/>
                          <a:ea typeface="Bree Serif"/>
                          <a:cs typeface="Bree Serif"/>
                          <a:sym typeface="Bree Serif"/>
                        </a:rPr>
                        <a:t>● Pulmonary receptor (Excitatory)</a:t>
                      </a:r>
                      <a:endParaRPr sz="1300" u="none" cap="none" strike="noStrike">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bl>
          </a:graphicData>
        </a:graphic>
      </p:graphicFrame>
      <p:graphicFrame>
        <p:nvGraphicFramePr>
          <p:cNvPr id="198" name="Google Shape;198;p7"/>
          <p:cNvGraphicFramePr/>
          <p:nvPr/>
        </p:nvGraphicFramePr>
        <p:xfrm>
          <a:off x="3340025" y="665988"/>
          <a:ext cx="3000000" cy="3000000"/>
        </p:xfrm>
        <a:graphic>
          <a:graphicData uri="http://schemas.openxmlformats.org/drawingml/2006/table">
            <a:tbl>
              <a:tblPr>
                <a:noFill/>
                <a:tableStyleId>{AA5A56AA-B9F7-448A-A818-2773D46BE954}</a:tableStyleId>
              </a:tblPr>
              <a:tblGrid>
                <a:gridCol w="2796350"/>
              </a:tblGrid>
              <a:tr h="756825">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highlight>
                            <a:srgbClr val="F1E0E0"/>
                          </a:highlight>
                          <a:latin typeface="Bree Serif"/>
                          <a:ea typeface="Bree Serif"/>
                          <a:cs typeface="Bree Serif"/>
                          <a:sym typeface="Bree Serif"/>
                        </a:rPr>
                        <a:t>Intermediate</a:t>
                      </a:r>
                      <a:endParaRPr b="1" sz="1400" u="none" cap="none" strike="noStrike">
                        <a:highlight>
                          <a:srgbClr val="F1E0E0"/>
                        </a:highlight>
                        <a:latin typeface="Bree Serif"/>
                        <a:ea typeface="Bree Serif"/>
                        <a:cs typeface="Bree Serif"/>
                        <a:sym typeface="Bree Serif"/>
                      </a:endParaRPr>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latin typeface="Bree Serif"/>
                          <a:ea typeface="Bree Serif"/>
                          <a:cs typeface="Bree Serif"/>
                          <a:sym typeface="Bree Serif"/>
                        </a:rPr>
                        <a:t>Angiotensin vasoconstriction</a:t>
                      </a:r>
                      <a:endParaRPr sz="1300" u="none" cap="none" strike="noStrike">
                        <a:latin typeface="Bree Serif"/>
                        <a:ea typeface="Bree Serif"/>
                        <a:cs typeface="Bree Serif"/>
                        <a:sym typeface="Bree Serif"/>
                      </a:endParaRPr>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latin typeface="Bree Serif"/>
                          <a:ea typeface="Bree Serif"/>
                          <a:cs typeface="Bree Serif"/>
                          <a:sym typeface="Bree Serif"/>
                        </a:rPr>
                        <a:t>ADH Vasoconstriction system</a:t>
                      </a:r>
                      <a:endParaRPr sz="1300" u="none" cap="none" strike="noStrike">
                        <a:latin typeface="Bree Serif"/>
                        <a:ea typeface="Bree Serif"/>
                        <a:cs typeface="Bree Serif"/>
                        <a:sym typeface="Bree Serif"/>
                      </a:endParaRPr>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r h="792450">
                <a:tc>
                  <a:txBody>
                    <a:bodyPr/>
                    <a:lstStyle/>
                    <a:p>
                      <a:pPr indent="0" lvl="0" marL="0" marR="0" rtl="0" algn="ctr">
                        <a:lnSpc>
                          <a:spcPct val="100000"/>
                        </a:lnSpc>
                        <a:spcBef>
                          <a:spcPts val="0"/>
                        </a:spcBef>
                        <a:spcAft>
                          <a:spcPts val="0"/>
                        </a:spcAft>
                        <a:buClr>
                          <a:schemeClr val="dk1"/>
                        </a:buClr>
                        <a:buSzPts val="1100"/>
                        <a:buFont typeface="Arial"/>
                        <a:buNone/>
                      </a:pPr>
                      <a:r>
                        <a:rPr lang="en" sz="1300" u="none" cap="none" strike="noStrike">
                          <a:latin typeface="Bree Serif"/>
                          <a:ea typeface="Bree Serif"/>
                          <a:cs typeface="Bree Serif"/>
                          <a:sym typeface="Bree Serif"/>
                        </a:rPr>
                        <a:t>Fluid shift mechanism</a:t>
                      </a:r>
                      <a:endParaRPr sz="1300" u="none" cap="none" strike="noStrike">
                        <a:latin typeface="Bree Serif"/>
                        <a:ea typeface="Bree Serif"/>
                        <a:cs typeface="Bree Serif"/>
                        <a:sym typeface="Bree Serif"/>
                      </a:endParaRPr>
                    </a:p>
                    <a:p>
                      <a:pPr indent="0" lvl="0" marL="0" marR="0" rtl="0" algn="ctr">
                        <a:lnSpc>
                          <a:spcPct val="100000"/>
                        </a:lnSpc>
                        <a:spcBef>
                          <a:spcPts val="0"/>
                        </a:spcBef>
                        <a:spcAft>
                          <a:spcPts val="0"/>
                        </a:spcAft>
                        <a:buClr>
                          <a:schemeClr val="dk1"/>
                        </a:buClr>
                        <a:buSzPts val="1100"/>
                        <a:buFont typeface="Arial"/>
                        <a:buNone/>
                      </a:pPr>
                      <a:r>
                        <a:rPr lang="en" sz="1300" u="none" cap="none" strike="noStrike">
                          <a:latin typeface="Bree Serif"/>
                          <a:ea typeface="Bree Serif"/>
                          <a:cs typeface="Bree Serif"/>
                          <a:sym typeface="Bree Serif"/>
                        </a:rPr>
                        <a:t>(Excitatory + inhibitory)</a:t>
                      </a:r>
                      <a:endParaRPr sz="1300" u="none" cap="none" strike="noStrike">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r h="1952300">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Bree Serif"/>
                          <a:ea typeface="Bree Serif"/>
                          <a:cs typeface="Bree Serif"/>
                          <a:sym typeface="Bree Serif"/>
                        </a:rPr>
                        <a:t>Stress-relaxation mechanism</a:t>
                      </a:r>
                      <a:endParaRPr sz="1400" u="none" cap="none" strike="noStrike">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Bree Serif"/>
                          <a:ea typeface="Bree Serif"/>
                          <a:cs typeface="Bree Serif"/>
                          <a:sym typeface="Bree Serif"/>
                        </a:rPr>
                        <a:t>(inhibitory)</a:t>
                      </a:r>
                      <a:endParaRPr sz="1400" u="none" cap="none" strike="noStrike">
                        <a:latin typeface="Bree Serif"/>
                        <a:ea typeface="Bree Serif"/>
                        <a:cs typeface="Bree Serif"/>
                        <a:sym typeface="Bree Serif"/>
                      </a:endParaRPr>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bl>
          </a:graphicData>
        </a:graphic>
      </p:graphicFrame>
      <p:graphicFrame>
        <p:nvGraphicFramePr>
          <p:cNvPr id="199" name="Google Shape;199;p7"/>
          <p:cNvGraphicFramePr/>
          <p:nvPr/>
        </p:nvGraphicFramePr>
        <p:xfrm>
          <a:off x="6136375" y="666000"/>
          <a:ext cx="3000000" cy="3000000"/>
        </p:xfrm>
        <a:graphic>
          <a:graphicData uri="http://schemas.openxmlformats.org/drawingml/2006/table">
            <a:tbl>
              <a:tblPr>
                <a:noFill/>
                <a:tableStyleId>{AA5A56AA-B9F7-448A-A818-2773D46BE954}</a:tableStyleId>
              </a:tblPr>
              <a:tblGrid>
                <a:gridCol w="2168975"/>
              </a:tblGrid>
              <a:tr h="857850">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highlight>
                            <a:srgbClr val="F1E0E0"/>
                          </a:highlight>
                          <a:latin typeface="Bree Serif"/>
                          <a:ea typeface="Bree Serif"/>
                          <a:cs typeface="Bree Serif"/>
                          <a:sym typeface="Bree Serif"/>
                        </a:rPr>
                        <a:t>Long term </a:t>
                      </a:r>
                      <a:endParaRPr b="1" sz="1400" u="none" cap="none" strike="noStrike">
                        <a:highlight>
                          <a:srgbClr val="F1E0E0"/>
                        </a:highlight>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1400"/>
                        <a:buFont typeface="Arial"/>
                        <a:buNone/>
                      </a:pPr>
                      <a:r>
                        <a:rPr b="1" lang="en" sz="1400" u="none" cap="none" strike="noStrike">
                          <a:highlight>
                            <a:srgbClr val="F1E0E0"/>
                          </a:highlight>
                          <a:latin typeface="Bree Serif"/>
                          <a:ea typeface="Bree Serif"/>
                          <a:cs typeface="Bree Serif"/>
                          <a:sym typeface="Bree Serif"/>
                        </a:rPr>
                        <a:t>(slow response)</a:t>
                      </a:r>
                      <a:endParaRPr b="1" sz="1400" u="none" cap="none" strike="noStrike">
                        <a:highlight>
                          <a:srgbClr val="F1E0E0"/>
                        </a:highlight>
                        <a:latin typeface="Bree Serif"/>
                        <a:ea typeface="Bree Serif"/>
                        <a:cs typeface="Bree Serif"/>
                        <a:sym typeface="Bree Serif"/>
                      </a:endParaRPr>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r h="739525">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latin typeface="Bree Serif"/>
                          <a:ea typeface="Bree Serif"/>
                          <a:cs typeface="Bree Serif"/>
                          <a:sym typeface="Bree Serif"/>
                        </a:rPr>
                        <a:t>Aldosteron system (excitatory)</a:t>
                      </a:r>
                      <a:endParaRPr sz="1300" u="none" cap="none" strike="noStrike">
                        <a:latin typeface="Bree Serif"/>
                        <a:ea typeface="Bree Serif"/>
                        <a:cs typeface="Bree Serif"/>
                        <a:sym typeface="Bree Serif"/>
                      </a:endParaRPr>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r h="857850">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latin typeface="Bree Serif"/>
                          <a:ea typeface="Bree Serif"/>
                          <a:cs typeface="Bree Serif"/>
                          <a:sym typeface="Bree Serif"/>
                        </a:rPr>
                        <a:t>Vasopressin (excitatory)</a:t>
                      </a:r>
                      <a:endParaRPr sz="1300" u="none" cap="none" strike="noStrike">
                        <a:latin typeface="Bree Serif"/>
                        <a:ea typeface="Bree Serif"/>
                        <a:cs typeface="Bree Serif"/>
                        <a:sym typeface="Bree Serif"/>
                      </a:endParaRPr>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r h="857850">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latin typeface="Bree Serif"/>
                          <a:ea typeface="Bree Serif"/>
                          <a:cs typeface="Bree Serif"/>
                          <a:sym typeface="Bree Serif"/>
                        </a:rPr>
                        <a:t>Natriuretic peptide (Inhibitory)</a:t>
                      </a:r>
                      <a:endParaRPr sz="1300" u="none" cap="none" strike="noStrike">
                        <a:latin typeface="Bree Serif"/>
                        <a:ea typeface="Bree Serif"/>
                        <a:cs typeface="Bree Serif"/>
                        <a:sym typeface="Bree Serif"/>
                      </a:endParaRPr>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r h="857850">
                <a:tc>
                  <a:txBody>
                    <a:bodyPr/>
                    <a:lstStyle/>
                    <a:p>
                      <a:pPr indent="0" lvl="0" marL="0" marR="0" rtl="0" algn="ctr">
                        <a:lnSpc>
                          <a:spcPct val="100000"/>
                        </a:lnSpc>
                        <a:spcBef>
                          <a:spcPts val="0"/>
                        </a:spcBef>
                        <a:spcAft>
                          <a:spcPts val="0"/>
                        </a:spcAft>
                        <a:buClr>
                          <a:srgbClr val="000000"/>
                        </a:buClr>
                        <a:buSzPts val="1300"/>
                        <a:buFont typeface="Arial"/>
                        <a:buNone/>
                      </a:pPr>
                      <a:r>
                        <a:rPr lang="en" sz="1300" u="none" cap="none" strike="noStrike">
                          <a:latin typeface="Bree Serif"/>
                          <a:ea typeface="Bree Serif"/>
                          <a:cs typeface="Bree Serif"/>
                          <a:sym typeface="Bree Serif"/>
                        </a:rPr>
                        <a:t>Erythropoietin (Excitatory)</a:t>
                      </a:r>
                      <a:endParaRPr sz="1300" u="none" cap="none" strike="noStrike">
                        <a:latin typeface="Bree Serif"/>
                        <a:ea typeface="Bree Serif"/>
                        <a:cs typeface="Bree Serif"/>
                        <a:sym typeface="Bree Serif"/>
                      </a:endParaRPr>
                    </a:p>
                  </a:txBody>
                  <a:tcPr marT="91425" marB="91425" marR="91425" marL="91425">
                    <a:lnL cap="flat" cmpd="sng" w="9525">
                      <a:solidFill>
                        <a:srgbClr val="D05C5C"/>
                      </a:solidFill>
                      <a:prstDash val="dash"/>
                      <a:round/>
                      <a:headEnd len="sm" w="sm" type="none"/>
                      <a:tailEnd len="sm" w="sm" type="none"/>
                    </a:lnL>
                    <a:lnR cap="flat" cmpd="sng" w="9525">
                      <a:solidFill>
                        <a:srgbClr val="D05C5C"/>
                      </a:solidFill>
                      <a:prstDash val="dash"/>
                      <a:round/>
                      <a:headEnd len="sm" w="sm" type="none"/>
                      <a:tailEnd len="sm" w="sm" type="none"/>
                    </a:lnR>
                    <a:lnT cap="flat" cmpd="sng" w="9525">
                      <a:solidFill>
                        <a:srgbClr val="D05C5C"/>
                      </a:solidFill>
                      <a:prstDash val="dash"/>
                      <a:round/>
                      <a:headEnd len="sm" w="sm" type="none"/>
                      <a:tailEnd len="sm" w="sm" type="none"/>
                    </a:lnT>
                    <a:lnB cap="flat" cmpd="sng" w="9525">
                      <a:solidFill>
                        <a:srgbClr val="D05C5C"/>
                      </a:solidFill>
                      <a:prstDash val="dash"/>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8"/>
          <p:cNvSpPr txBox="1"/>
          <p:nvPr>
            <p:ph type="title"/>
          </p:nvPr>
        </p:nvSpPr>
        <p:spPr>
          <a:xfrm>
            <a:off x="311700" y="345100"/>
            <a:ext cx="8520600" cy="841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2720">
                <a:solidFill>
                  <a:srgbClr val="D05C5C"/>
                </a:solidFill>
                <a:latin typeface="Bree Serif"/>
                <a:ea typeface="Bree Serif"/>
                <a:cs typeface="Bree Serif"/>
                <a:sym typeface="Bree Serif"/>
              </a:rPr>
              <a:t>Rapidly Acting Control Mechanisms </a:t>
            </a:r>
            <a:r>
              <a:rPr lang="en" sz="1700">
                <a:solidFill>
                  <a:srgbClr val="999999"/>
                </a:solidFill>
                <a:latin typeface="Bree Serif"/>
                <a:ea typeface="Bree Serif"/>
                <a:cs typeface="Bree Serif"/>
                <a:sym typeface="Bree Serif"/>
              </a:rPr>
              <a:t>(neuronal mech)</a:t>
            </a:r>
            <a:endParaRPr sz="1700">
              <a:solidFill>
                <a:srgbClr val="999999"/>
              </a:solidFill>
              <a:latin typeface="Bree Serif"/>
              <a:ea typeface="Bree Serif"/>
              <a:cs typeface="Bree Serif"/>
              <a:sym typeface="Bree Serif"/>
            </a:endParaRPr>
          </a:p>
        </p:txBody>
      </p:sp>
      <p:sp>
        <p:nvSpPr>
          <p:cNvPr id="205" name="Google Shape;205;p8"/>
          <p:cNvSpPr txBox="1"/>
          <p:nvPr/>
        </p:nvSpPr>
        <p:spPr>
          <a:xfrm>
            <a:off x="362850" y="1139994"/>
            <a:ext cx="8418300" cy="364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Bree Serif"/>
                <a:ea typeface="Bree Serif"/>
                <a:cs typeface="Bree Serif"/>
                <a:sym typeface="Bree Serif"/>
              </a:rPr>
              <a:t>●</a:t>
            </a:r>
            <a:r>
              <a:rPr b="0" i="0" lang="en" sz="1400" u="none" cap="none" strike="noStrike">
                <a:solidFill>
                  <a:srgbClr val="000000"/>
                </a:solidFill>
                <a:latin typeface="Bree Serif"/>
                <a:ea typeface="Bree Serif"/>
                <a:cs typeface="Bree Serif"/>
                <a:sym typeface="Bree Serif"/>
              </a:rPr>
              <a:t> </a:t>
            </a:r>
            <a:r>
              <a:rPr b="1" i="0" lang="en" sz="1400" u="none" cap="none" strike="noStrike">
                <a:solidFill>
                  <a:srgbClr val="000000"/>
                </a:solidFill>
                <a:latin typeface="Bree Serif"/>
                <a:ea typeface="Bree Serif"/>
                <a:cs typeface="Bree Serif"/>
                <a:sym typeface="Bree Serif"/>
              </a:rPr>
              <a:t>Acts</a:t>
            </a:r>
            <a:r>
              <a:rPr b="0" i="0" lang="en" sz="1400" u="none" cap="none" strike="noStrike">
                <a:solidFill>
                  <a:srgbClr val="000000"/>
                </a:solidFill>
                <a:latin typeface="Bree Serif"/>
                <a:ea typeface="Bree Serif"/>
                <a:cs typeface="Bree Serif"/>
                <a:sym typeface="Bree Serif"/>
              </a:rPr>
              <a:t> Within sec/min.(short-term) </a:t>
            </a:r>
            <a:endParaRPr b="0" i="0" sz="14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 Concerned in </a:t>
            </a:r>
            <a:r>
              <a:rPr b="1" i="0" lang="en" sz="1400" u="none" cap="none" strike="noStrike">
                <a:solidFill>
                  <a:srgbClr val="000000"/>
                </a:solidFill>
                <a:latin typeface="Bree Serif"/>
                <a:ea typeface="Bree Serif"/>
                <a:cs typeface="Bree Serif"/>
                <a:sym typeface="Bree Serif"/>
              </a:rPr>
              <a:t>regulating</a:t>
            </a:r>
            <a:r>
              <a:rPr b="0" i="0" lang="en" sz="1400" u="none" cap="none" strike="noStrike">
                <a:solidFill>
                  <a:srgbClr val="000000"/>
                </a:solidFill>
                <a:latin typeface="Bree Serif"/>
                <a:ea typeface="Bree Serif"/>
                <a:cs typeface="Bree Serif"/>
                <a:sym typeface="Bree Serif"/>
              </a:rPr>
              <a:t> the Cardiac Output (CO) &amp; the</a:t>
            </a:r>
            <a:endParaRPr b="0" i="0" sz="14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Peripheral Resistance (PR).</a:t>
            </a:r>
            <a:endParaRPr b="0" i="0" sz="14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 </a:t>
            </a:r>
            <a:r>
              <a:rPr b="1" i="0" lang="en" sz="1400" u="none" cap="none" strike="noStrike">
                <a:solidFill>
                  <a:srgbClr val="000000"/>
                </a:solidFill>
                <a:latin typeface="Bree Serif"/>
                <a:ea typeface="Bree Serif"/>
                <a:cs typeface="Bree Serif"/>
                <a:sym typeface="Bree Serif"/>
              </a:rPr>
              <a:t>Reflex</a:t>
            </a:r>
            <a:r>
              <a:rPr b="0" i="0" lang="en" sz="1400" u="none" cap="none" strike="noStrike">
                <a:solidFill>
                  <a:srgbClr val="000000"/>
                </a:solidFill>
                <a:latin typeface="Bree Serif"/>
                <a:ea typeface="Bree Serif"/>
                <a:cs typeface="Bree Serif"/>
                <a:sym typeface="Bree Serif"/>
              </a:rPr>
              <a:t> mechanisms act </a:t>
            </a:r>
            <a:r>
              <a:rPr b="1" i="0" lang="en" sz="1400" u="none" cap="none" strike="noStrike">
                <a:solidFill>
                  <a:srgbClr val="000000"/>
                </a:solidFill>
                <a:latin typeface="Bree Serif"/>
                <a:ea typeface="Bree Serif"/>
                <a:cs typeface="Bree Serif"/>
                <a:sym typeface="Bree Serif"/>
              </a:rPr>
              <a:t>through</a:t>
            </a:r>
            <a:r>
              <a:rPr b="0" i="0" lang="en" sz="1400" u="none" cap="none" strike="noStrike">
                <a:solidFill>
                  <a:srgbClr val="000000"/>
                </a:solidFill>
                <a:latin typeface="Bree Serif"/>
                <a:ea typeface="Bree Serif"/>
                <a:cs typeface="Bree Serif"/>
                <a:sym typeface="Bree Serif"/>
              </a:rPr>
              <a:t> the </a:t>
            </a:r>
            <a:r>
              <a:rPr b="1" i="0" lang="en" sz="1400" u="none" cap="none" strike="noStrike">
                <a:solidFill>
                  <a:srgbClr val="000000"/>
                </a:solidFill>
                <a:latin typeface="Bree Serif"/>
                <a:ea typeface="Bree Serif"/>
                <a:cs typeface="Bree Serif"/>
                <a:sym typeface="Bree Serif"/>
              </a:rPr>
              <a:t>autonomic nervous</a:t>
            </a:r>
            <a:endParaRPr b="1" i="0" sz="14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Bree Serif"/>
                <a:ea typeface="Bree Serif"/>
                <a:cs typeface="Bree Serif"/>
                <a:sym typeface="Bree Serif"/>
              </a:rPr>
              <a:t>system:</a:t>
            </a:r>
            <a:endParaRPr b="1" i="0" sz="14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D05C5C"/>
                </a:solidFill>
                <a:latin typeface="Bree Serif"/>
                <a:ea typeface="Bree Serif"/>
                <a:cs typeface="Bree Serif"/>
                <a:sym typeface="Bree Serif"/>
              </a:rPr>
              <a:t>Centers in Medulla Oblongata:</a:t>
            </a:r>
            <a:endParaRPr b="1" i="0" sz="1400" u="none" cap="none" strike="noStrike">
              <a:solidFill>
                <a:srgbClr val="D05C5C"/>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D05C5C"/>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 </a:t>
            </a:r>
            <a:r>
              <a:rPr b="1" i="0" lang="en" sz="1400" u="none" cap="none" strike="noStrike">
                <a:solidFill>
                  <a:srgbClr val="000000"/>
                </a:solidFill>
                <a:latin typeface="Bree Serif"/>
                <a:ea typeface="Bree Serif"/>
                <a:cs typeface="Bree Serif"/>
                <a:sym typeface="Bree Serif"/>
              </a:rPr>
              <a:t>Cardio-Acceleratory (CAC) or Vasomotor</a:t>
            </a:r>
            <a:endParaRPr b="1" i="0" sz="14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Bree Serif"/>
                <a:ea typeface="Bree Serif"/>
                <a:cs typeface="Bree Serif"/>
                <a:sym typeface="Bree Serif"/>
              </a:rPr>
              <a:t>Center (VMC) </a:t>
            </a:r>
            <a:r>
              <a:rPr b="0" i="0" lang="en" sz="1400" u="none" cap="none" strike="noStrike">
                <a:solidFill>
                  <a:srgbClr val="000000"/>
                </a:solidFill>
                <a:latin typeface="Bree Serif"/>
                <a:ea typeface="Bree Serif"/>
                <a:cs typeface="Bree Serif"/>
                <a:sym typeface="Bree Serif"/>
              </a:rPr>
              <a:t>→ Sympathetic nervous system</a:t>
            </a:r>
            <a:endParaRPr b="0" i="0" sz="14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 </a:t>
            </a:r>
            <a:r>
              <a:rPr b="1" i="0" lang="en" sz="1400" u="none" cap="none" strike="noStrike">
                <a:solidFill>
                  <a:srgbClr val="000000"/>
                </a:solidFill>
                <a:latin typeface="Bree Serif"/>
                <a:ea typeface="Bree Serif"/>
                <a:cs typeface="Bree Serif"/>
                <a:sym typeface="Bree Serif"/>
              </a:rPr>
              <a:t>Cardio-Inhibitory Center (CIC) </a:t>
            </a:r>
            <a:r>
              <a:rPr b="0" i="0" lang="en" sz="1400" u="none" cap="none" strike="noStrike">
                <a:solidFill>
                  <a:srgbClr val="000000"/>
                </a:solidFill>
                <a:latin typeface="Bree Serif"/>
                <a:ea typeface="Bree Serif"/>
                <a:cs typeface="Bree Serif"/>
                <a:sym typeface="Bree Serif"/>
              </a:rPr>
              <a:t>→ Parasympathetic nervous</a:t>
            </a:r>
            <a:endParaRPr b="0" i="0" sz="1400" u="none" cap="none" strike="noStrike">
              <a:solidFill>
                <a:srgbClr val="000000"/>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Bree Serif"/>
                <a:ea typeface="Bree Serif"/>
                <a:cs typeface="Bree Serif"/>
                <a:sym typeface="Bree Serif"/>
              </a:rPr>
              <a:t>system. </a:t>
            </a:r>
            <a:r>
              <a:rPr b="0" i="0" lang="en" sz="700" u="none" cap="none" strike="noStrike">
                <a:solidFill>
                  <a:srgbClr val="D9D9D9"/>
                </a:solidFill>
                <a:latin typeface="Bree Serif"/>
                <a:ea typeface="Bree Serif"/>
                <a:cs typeface="Bree Serif"/>
                <a:sym typeface="Bree Serif"/>
              </a:rPr>
              <a:t>(</a:t>
            </a:r>
            <a:r>
              <a:rPr b="0" i="0" lang="en" sz="700" u="none" cap="none" strike="noStrike">
                <a:solidFill>
                  <a:srgbClr val="999999"/>
                </a:solidFill>
                <a:latin typeface="Bree Serif"/>
                <a:ea typeface="Bree Serif"/>
                <a:cs typeface="Bree Serif"/>
                <a:sym typeface="Bree Serif"/>
              </a:rPr>
              <a:t>Won’t affect contraction of the heart)</a:t>
            </a:r>
            <a:endParaRPr b="0" i="0" sz="700" u="none" cap="none" strike="noStrike">
              <a:solidFill>
                <a:srgbClr val="999999"/>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Bree Serif"/>
              <a:ea typeface="Bree Serif"/>
              <a:cs typeface="Bree Serif"/>
              <a:sym typeface="Bree Serif"/>
            </a:endParaRPr>
          </a:p>
        </p:txBody>
      </p:sp>
      <p:pic>
        <p:nvPicPr>
          <p:cNvPr id="206" name="Google Shape;206;p8"/>
          <p:cNvPicPr preferRelativeResize="0"/>
          <p:nvPr/>
        </p:nvPicPr>
        <p:blipFill rotWithShape="1">
          <a:blip r:embed="rId3">
            <a:alphaModFix/>
          </a:blip>
          <a:srcRect b="0" l="0" r="0" t="0"/>
          <a:stretch/>
        </p:blipFill>
        <p:spPr>
          <a:xfrm>
            <a:off x="5599802" y="1186900"/>
            <a:ext cx="3047850" cy="2991475"/>
          </a:xfrm>
          <a:prstGeom prst="rect">
            <a:avLst/>
          </a:prstGeom>
          <a:noFill/>
          <a:ln>
            <a:noFill/>
          </a:ln>
        </p:spPr>
      </p:pic>
      <p:sp>
        <p:nvSpPr>
          <p:cNvPr id="207" name="Google Shape;207;p8"/>
          <p:cNvSpPr txBox="1"/>
          <p:nvPr/>
        </p:nvSpPr>
        <p:spPr>
          <a:xfrm>
            <a:off x="8141025" y="45425"/>
            <a:ext cx="8859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C27BA0"/>
                </a:solidFill>
                <a:latin typeface="Bree Serif"/>
                <a:ea typeface="Bree Serif"/>
                <a:cs typeface="Bree Serif"/>
                <a:sym typeface="Bree Serif"/>
              </a:rPr>
              <a:t>Females slides </a:t>
            </a:r>
            <a:endParaRPr b="0" i="0" sz="1000" u="none" cap="none" strike="noStrike">
              <a:solidFill>
                <a:srgbClr val="C27BA0"/>
              </a:solidFill>
              <a:latin typeface="Bree Serif"/>
              <a:ea typeface="Bree Serif"/>
              <a:cs typeface="Bree Serif"/>
              <a:sym typeface="Bree Serif"/>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9"/>
          <p:cNvSpPr txBox="1"/>
          <p:nvPr>
            <p:ph type="title"/>
          </p:nvPr>
        </p:nvSpPr>
        <p:spPr>
          <a:xfrm>
            <a:off x="311700" y="199300"/>
            <a:ext cx="8520600" cy="841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n" sz="2720">
                <a:solidFill>
                  <a:srgbClr val="D05C5C"/>
                </a:solidFill>
                <a:latin typeface="Bree Serif"/>
                <a:ea typeface="Bree Serif"/>
                <a:cs typeface="Bree Serif"/>
                <a:sym typeface="Bree Serif"/>
              </a:rPr>
              <a:t>Autonomic Nervous System Stimulation </a:t>
            </a:r>
            <a:endParaRPr sz="2720">
              <a:solidFill>
                <a:srgbClr val="D05C5C"/>
              </a:solidFill>
              <a:latin typeface="Bree Serif"/>
              <a:ea typeface="Bree Serif"/>
              <a:cs typeface="Bree Serif"/>
              <a:sym typeface="Bree Serif"/>
            </a:endParaRPr>
          </a:p>
        </p:txBody>
      </p:sp>
      <p:pic>
        <p:nvPicPr>
          <p:cNvPr id="213" name="Google Shape;213;p9"/>
          <p:cNvPicPr preferRelativeResize="0"/>
          <p:nvPr/>
        </p:nvPicPr>
        <p:blipFill rotWithShape="1">
          <a:blip r:embed="rId3">
            <a:alphaModFix/>
          </a:blip>
          <a:srcRect b="12047" l="4364" r="2168" t="18143"/>
          <a:stretch/>
        </p:blipFill>
        <p:spPr>
          <a:xfrm>
            <a:off x="663525" y="1186900"/>
            <a:ext cx="7701350" cy="3221501"/>
          </a:xfrm>
          <a:prstGeom prst="rect">
            <a:avLst/>
          </a:prstGeom>
          <a:noFill/>
          <a:ln>
            <a:noFill/>
          </a:ln>
        </p:spPr>
      </p:pic>
      <p:sp>
        <p:nvSpPr>
          <p:cNvPr id="214" name="Google Shape;214;p9"/>
          <p:cNvSpPr txBox="1"/>
          <p:nvPr/>
        </p:nvSpPr>
        <p:spPr>
          <a:xfrm>
            <a:off x="283000" y="4583806"/>
            <a:ext cx="8462400" cy="434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Bree Serif"/>
                <a:ea typeface="Bree Serif"/>
                <a:cs typeface="Bree Serif"/>
                <a:sym typeface="Bree Serif"/>
              </a:rPr>
              <a:t>CAC= Cardioacceleratory center; VMC= Vasomotor center; CIC= Cardiac inhibitory center.</a:t>
            </a:r>
            <a:endParaRPr b="0" i="0" sz="1600" u="none" cap="none" strike="noStrike">
              <a:solidFill>
                <a:srgbClr val="000000"/>
              </a:solidFill>
              <a:latin typeface="Bree Serif"/>
              <a:ea typeface="Bree Serif"/>
              <a:cs typeface="Bree Serif"/>
              <a:sym typeface="Bree Serif"/>
            </a:endParaRPr>
          </a:p>
        </p:txBody>
      </p:sp>
      <p:sp>
        <p:nvSpPr>
          <p:cNvPr id="215" name="Google Shape;215;p9"/>
          <p:cNvSpPr txBox="1"/>
          <p:nvPr/>
        </p:nvSpPr>
        <p:spPr>
          <a:xfrm>
            <a:off x="7051464" y="288325"/>
            <a:ext cx="13134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D5A6BD"/>
                </a:solidFill>
                <a:latin typeface="Bree Serif"/>
                <a:ea typeface="Bree Serif"/>
                <a:cs typeface="Bree Serif"/>
                <a:sym typeface="Bree Serif"/>
              </a:rPr>
              <a:t>Thanks to #Team441</a:t>
            </a:r>
            <a:endParaRPr b="0" i="0" sz="1200" u="none" cap="none" strike="noStrike">
              <a:solidFill>
                <a:srgbClr val="D5A6BD"/>
              </a:solidFill>
              <a:latin typeface="Bree Serif"/>
              <a:ea typeface="Bree Serif"/>
              <a:cs typeface="Bree Serif"/>
              <a:sym typeface="Bree Serif"/>
            </a:endParaRPr>
          </a:p>
        </p:txBody>
      </p:sp>
      <p:sp>
        <p:nvSpPr>
          <p:cNvPr id="216" name="Google Shape;216;p9"/>
          <p:cNvSpPr txBox="1"/>
          <p:nvPr/>
        </p:nvSpPr>
        <p:spPr>
          <a:xfrm>
            <a:off x="7527900" y="124900"/>
            <a:ext cx="21144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C27BA0"/>
                </a:solidFill>
                <a:latin typeface="Bree Serif"/>
                <a:ea typeface="Bree Serif"/>
                <a:cs typeface="Bree Serif"/>
                <a:sym typeface="Bree Serif"/>
              </a:rPr>
              <a:t>Females slides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