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5143500" cx="9144000"/>
  <p:notesSz cx="6858000" cy="9144000"/>
  <p:embeddedFontLst>
    <p:embeddedFont>
      <p:font typeface="Bree Serif"/>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8AA3A4-E072-439A-A3E3-AFF8D9B2EC6D}">
  <a:tblStyle styleId="{C08AA3A4-E072-439A-A3E3-AFF8D9B2EC6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BreeSerif-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rot="5400000">
            <a:off x="2217350" y="2368475"/>
            <a:ext cx="3855000" cy="151200"/>
          </a:xfrm>
          <a:prstGeom prst="rect">
            <a:avLst/>
          </a:prstGeom>
          <a:solidFill>
            <a:srgbClr val="D05C5C">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p2"/>
          <p:cNvPicPr preferRelativeResize="0"/>
          <p:nvPr/>
        </p:nvPicPr>
        <p:blipFill rotWithShape="1">
          <a:blip r:embed="rId2">
            <a:alphaModFix/>
          </a:blip>
          <a:srcRect b="0" l="52257" r="0" t="0"/>
          <a:stretch/>
        </p:blipFill>
        <p:spPr>
          <a:xfrm>
            <a:off x="2314729" y="733925"/>
            <a:ext cx="1704874" cy="3420301"/>
          </a:xfrm>
          <a:prstGeom prst="rect">
            <a:avLst/>
          </a:prstGeom>
          <a:noFill/>
          <a:ln>
            <a:noFill/>
          </a:ln>
        </p:spPr>
      </p:pic>
      <p:pic>
        <p:nvPicPr>
          <p:cNvPr id="13" name="Google Shape;13;p2"/>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pic>
        <p:nvPicPr>
          <p:cNvPr id="14" name="Google Shape;14;p2"/>
          <p:cNvPicPr preferRelativeResize="0"/>
          <p:nvPr/>
        </p:nvPicPr>
        <p:blipFill rotWithShape="1">
          <a:blip r:embed="rId4">
            <a:alphaModFix/>
          </a:blip>
          <a:srcRect b="0" l="0" r="0" t="0"/>
          <a:stretch/>
        </p:blipFill>
        <p:spPr>
          <a:xfrm>
            <a:off x="8057625" y="94025"/>
            <a:ext cx="976900" cy="976900"/>
          </a:xfrm>
          <a:prstGeom prst="rect">
            <a:avLst/>
          </a:prstGeom>
          <a:noFill/>
          <a:ln>
            <a:noFill/>
          </a:ln>
        </p:spPr>
      </p:pic>
      <p:pic>
        <p:nvPicPr>
          <p:cNvPr id="15" name="Google Shape;15;p2"/>
          <p:cNvPicPr preferRelativeResize="0"/>
          <p:nvPr/>
        </p:nvPicPr>
        <p:blipFill rotWithShape="1">
          <a:blip r:embed="rId5">
            <a:alphaModFix/>
          </a:blip>
          <a:srcRect b="0" l="0" r="0" t="0"/>
          <a:stretch/>
        </p:blipFill>
        <p:spPr>
          <a:xfrm>
            <a:off x="6550851" y="-264951"/>
            <a:ext cx="1600800" cy="1600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9" name="Google Shape;5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4" name="Shape 64"/>
        <p:cNvGrpSpPr/>
        <p:nvPr/>
      </p:nvGrpSpPr>
      <p:grpSpPr>
        <a:xfrm>
          <a:off x="0" y="0"/>
          <a:ext cx="0" cy="0"/>
          <a:chOff x="0" y="0"/>
          <a:chExt cx="0" cy="0"/>
        </a:xfrm>
      </p:grpSpPr>
      <p:sp>
        <p:nvSpPr>
          <p:cNvPr id="65" name="Google Shape;65;p16"/>
          <p:cNvSpPr/>
          <p:nvPr/>
        </p:nvSpPr>
        <p:spPr>
          <a:xfrm>
            <a:off x="0" y="0"/>
            <a:ext cx="5537400" cy="5143500"/>
          </a:xfrm>
          <a:prstGeom prst="rect">
            <a:avLst/>
          </a:prstGeom>
          <a:solidFill>
            <a:srgbClr val="D05C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7"/>
          <p:cNvSpPr/>
          <p:nvPr/>
        </p:nvSpPr>
        <p:spPr>
          <a:xfrm rot="3703944">
            <a:off x="-754499" y="-2931194"/>
            <a:ext cx="3159260" cy="7953255"/>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7"/>
          <p:cNvSpPr/>
          <p:nvPr/>
        </p:nvSpPr>
        <p:spPr>
          <a:xfrm rot="2195149">
            <a:off x="-655632" y="-470802"/>
            <a:ext cx="1519779" cy="132619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34F5C"/>
              </a:solidFill>
              <a:latin typeface="Arial"/>
              <a:ea typeface="Arial"/>
              <a:cs typeface="Arial"/>
              <a:sym typeface="Arial"/>
            </a:endParaRPr>
          </a:p>
        </p:txBody>
      </p:sp>
      <p:pic>
        <p:nvPicPr>
          <p:cNvPr id="70" name="Google Shape;70;p17"/>
          <p:cNvPicPr preferRelativeResize="0"/>
          <p:nvPr/>
        </p:nvPicPr>
        <p:blipFill rotWithShape="1">
          <a:blip r:embed="rId2">
            <a:alphaModFix/>
          </a:blip>
          <a:srcRect b="0" l="49320" r="0" t="0"/>
          <a:stretch/>
        </p:blipFill>
        <p:spPr>
          <a:xfrm>
            <a:off x="7885450" y="2779750"/>
            <a:ext cx="1149076" cy="2267300"/>
          </a:xfrm>
          <a:prstGeom prst="rect">
            <a:avLst/>
          </a:prstGeom>
          <a:noFill/>
          <a:ln>
            <a:noFill/>
          </a:ln>
        </p:spPr>
      </p:pic>
      <p:pic>
        <p:nvPicPr>
          <p:cNvPr id="71" name="Google Shape;71;p17"/>
          <p:cNvPicPr preferRelativeResize="0"/>
          <p:nvPr/>
        </p:nvPicPr>
        <p:blipFill rotWithShape="1">
          <a:blip r:embed="rId3">
            <a:alphaModFix/>
          </a:blip>
          <a:srcRect b="0" l="0" r="43146" t="0"/>
          <a:stretch/>
        </p:blipFill>
        <p:spPr>
          <a:xfrm>
            <a:off x="6604375" y="2377550"/>
            <a:ext cx="1281075" cy="32770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5" name="Google Shape;7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8"/>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 name="Google Shape;79;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4" name="Google Shape;84;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5" name="Google Shape;8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8" name="Google Shape;8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2" name="Google Shape;92;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3" name="Google Shape;93;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4" name="Google Shape;9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7" name="Google Shape;9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0" name="Google Shape;100;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1" name="Google Shape;10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 name="Google Shape;5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youtu.be/WueGqL58tlo" TargetMode="Externa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hyperlink" Target="https://docs.google.com/presentation/d/1hWZI_sEt2OFsjf5rN7ay5J0imNIx-Zggfn8D9Vrxqp4/edit"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txBox="1"/>
          <p:nvPr/>
        </p:nvSpPr>
        <p:spPr>
          <a:xfrm>
            <a:off x="4889025" y="2191800"/>
            <a:ext cx="3878100" cy="75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666666"/>
                </a:solidFill>
                <a:latin typeface="Bree Serif"/>
                <a:ea typeface="Bree Serif"/>
                <a:cs typeface="Bree Serif"/>
                <a:sym typeface="Bree Serif"/>
              </a:rPr>
              <a:t>Shock</a:t>
            </a:r>
            <a:endParaRPr b="0" i="0" sz="2500" u="none" cap="none" strike="noStrike">
              <a:solidFill>
                <a:srgbClr val="666666"/>
              </a:solidFill>
              <a:latin typeface="Bree Serif"/>
              <a:ea typeface="Bree Serif"/>
              <a:cs typeface="Bree Serif"/>
              <a:sym typeface="Bree Serif"/>
            </a:endParaRPr>
          </a:p>
        </p:txBody>
      </p:sp>
      <p:sp>
        <p:nvSpPr>
          <p:cNvPr id="109" name="Google Shape;109;p26"/>
          <p:cNvSpPr txBox="1"/>
          <p:nvPr/>
        </p:nvSpPr>
        <p:spPr>
          <a:xfrm>
            <a:off x="6140025" y="2528000"/>
            <a:ext cx="137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Arial"/>
                <a:ea typeface="Arial"/>
                <a:cs typeface="Arial"/>
                <a:sym typeface="Arial"/>
              </a:rPr>
              <a:t>____________</a:t>
            </a:r>
            <a:endParaRPr b="0" i="0" sz="1400" u="none" cap="none" strike="noStrike">
              <a:solidFill>
                <a:srgbClr val="666666"/>
              </a:solidFill>
              <a:latin typeface="Arial"/>
              <a:ea typeface="Arial"/>
              <a:cs typeface="Arial"/>
              <a:sym typeface="Arial"/>
            </a:endParaRPr>
          </a:p>
        </p:txBody>
      </p:sp>
      <p:pic>
        <p:nvPicPr>
          <p:cNvPr id="110" name="Google Shape;110;p26"/>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sp>
        <p:nvSpPr>
          <p:cNvPr id="111" name="Google Shape;111;p26"/>
          <p:cNvSpPr txBox="1"/>
          <p:nvPr/>
        </p:nvSpPr>
        <p:spPr>
          <a:xfrm>
            <a:off x="6027675" y="2975650"/>
            <a:ext cx="1600800" cy="1600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Bree Serif"/>
                <a:ea typeface="Bree Serif"/>
                <a:cs typeface="Bree Serif"/>
                <a:sym typeface="Bree Serif"/>
              </a:rPr>
              <a:t>Color Index:</a:t>
            </a:r>
            <a:endParaRPr b="0" i="0" sz="1400" u="none" cap="none" strike="noStrike">
              <a:solidFill>
                <a:srgbClr val="666666"/>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chemeClr val="dk1"/>
                </a:solidFill>
                <a:latin typeface="Bree Serif"/>
                <a:ea typeface="Bree Serif"/>
                <a:cs typeface="Bree Serif"/>
                <a:sym typeface="Bree Serif"/>
              </a:rPr>
              <a:t>Main Text</a:t>
            </a:r>
            <a:endParaRPr b="0" i="0" sz="1300" u="none" cap="none" strike="noStrike">
              <a:solidFill>
                <a:schemeClr val="dk1"/>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FF0000"/>
                </a:solidFill>
                <a:latin typeface="Bree Serif"/>
                <a:ea typeface="Bree Serif"/>
                <a:cs typeface="Bree Serif"/>
                <a:sym typeface="Bree Serif"/>
              </a:rPr>
              <a:t>Important</a:t>
            </a:r>
            <a:endParaRPr b="0" i="0" sz="1300" u="none" cap="none" strike="noStrike">
              <a:solidFill>
                <a:srgbClr val="FF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C27BA0"/>
                </a:solidFill>
                <a:latin typeface="Bree Serif"/>
                <a:ea typeface="Bree Serif"/>
                <a:cs typeface="Bree Serif"/>
                <a:sym typeface="Bree Serif"/>
              </a:rPr>
              <a:t>Girl’s Slides</a:t>
            </a:r>
            <a:endParaRPr b="0" i="0" sz="1300" u="none" cap="none" strike="noStrike">
              <a:solidFill>
                <a:srgbClr val="C27BA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6FA8DC"/>
                </a:solidFill>
                <a:latin typeface="Bree Serif"/>
                <a:ea typeface="Bree Serif"/>
                <a:cs typeface="Bree Serif"/>
                <a:sym typeface="Bree Serif"/>
              </a:rPr>
              <a:t>Boy’s Slides</a:t>
            </a:r>
            <a:endParaRPr b="0" i="0" sz="1300" u="none" cap="none" strike="noStrike">
              <a:solidFill>
                <a:srgbClr val="6FA8DC"/>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6AA84F"/>
                </a:solidFill>
                <a:latin typeface="Bree Serif"/>
                <a:ea typeface="Bree Serif"/>
                <a:cs typeface="Bree Serif"/>
                <a:sym typeface="Bree Serif"/>
              </a:rPr>
              <a:t>Dr’s Notes</a:t>
            </a:r>
            <a:endParaRPr b="0" i="0" sz="1300" u="none" cap="none" strike="noStrike">
              <a:solidFill>
                <a:srgbClr val="6AA84F"/>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999999"/>
                </a:solidFill>
                <a:latin typeface="Bree Serif"/>
                <a:ea typeface="Bree Serif"/>
                <a:cs typeface="Bree Serif"/>
                <a:sym typeface="Bree Serif"/>
              </a:rPr>
              <a:t>Extra Info</a:t>
            </a:r>
            <a:endParaRPr b="0" i="0" sz="1400" u="none" cap="none" strike="noStrike">
              <a:solidFill>
                <a:srgbClr val="666666"/>
              </a:solidFill>
              <a:latin typeface="Bree Serif"/>
              <a:ea typeface="Bree Serif"/>
              <a:cs typeface="Bree Serif"/>
              <a:sym typeface="Bree Serif"/>
            </a:endParaRPr>
          </a:p>
        </p:txBody>
      </p:sp>
      <p:pic>
        <p:nvPicPr>
          <p:cNvPr id="112" name="Google Shape;112;p26"/>
          <p:cNvPicPr preferRelativeResize="0"/>
          <p:nvPr/>
        </p:nvPicPr>
        <p:blipFill>
          <a:blip r:embed="rId4">
            <a:alphaModFix/>
          </a:blip>
          <a:stretch>
            <a:fillRect/>
          </a:stretch>
        </p:blipFill>
        <p:spPr>
          <a:xfrm>
            <a:off x="5592224" y="80524"/>
            <a:ext cx="1321974" cy="986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5"/>
          <p:cNvSpPr txBox="1"/>
          <p:nvPr>
            <p:ph type="title"/>
          </p:nvPr>
        </p:nvSpPr>
        <p:spPr>
          <a:xfrm>
            <a:off x="2754350" y="63450"/>
            <a:ext cx="41181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General Mechanism :</a:t>
            </a:r>
            <a:endParaRPr b="1" sz="2520">
              <a:solidFill>
                <a:srgbClr val="D05C5C"/>
              </a:solidFill>
              <a:latin typeface="Bree Serif"/>
              <a:ea typeface="Bree Serif"/>
              <a:cs typeface="Bree Serif"/>
              <a:sym typeface="Bree Serif"/>
            </a:endParaRPr>
          </a:p>
        </p:txBody>
      </p:sp>
      <p:sp>
        <p:nvSpPr>
          <p:cNvPr id="262" name="Google Shape;262;p35"/>
          <p:cNvSpPr txBox="1"/>
          <p:nvPr/>
        </p:nvSpPr>
        <p:spPr>
          <a:xfrm>
            <a:off x="8085650" y="63450"/>
            <a:ext cx="1194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sp>
        <p:nvSpPr>
          <p:cNvPr id="263" name="Google Shape;263;p35"/>
          <p:cNvSpPr txBox="1"/>
          <p:nvPr/>
        </p:nvSpPr>
        <p:spPr>
          <a:xfrm>
            <a:off x="3072000" y="525475"/>
            <a:ext cx="3000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Bree Serif"/>
                <a:ea typeface="Bree Serif"/>
                <a:cs typeface="Bree Serif"/>
                <a:sym typeface="Bree Serif"/>
              </a:rPr>
              <a:t>MAP=CO × PR</a:t>
            </a:r>
            <a:endParaRPr b="1" i="0" sz="1400" u="none" cap="none" strike="noStrike">
              <a:solidFill>
                <a:srgbClr val="FF0000"/>
              </a:solidFill>
              <a:latin typeface="Arial"/>
              <a:ea typeface="Arial"/>
              <a:cs typeface="Arial"/>
              <a:sym typeface="Arial"/>
            </a:endParaRPr>
          </a:p>
        </p:txBody>
      </p:sp>
      <p:cxnSp>
        <p:nvCxnSpPr>
          <p:cNvPr id="264" name="Google Shape;264;p35"/>
          <p:cNvCxnSpPr/>
          <p:nvPr/>
        </p:nvCxnSpPr>
        <p:spPr>
          <a:xfrm flipH="1">
            <a:off x="4734825" y="954950"/>
            <a:ext cx="1200" cy="3473100"/>
          </a:xfrm>
          <a:prstGeom prst="straightConnector1">
            <a:avLst/>
          </a:prstGeom>
          <a:noFill/>
          <a:ln cap="flat" cmpd="sng" w="19050">
            <a:solidFill>
              <a:srgbClr val="D05C5C"/>
            </a:solidFill>
            <a:prstDash val="dash"/>
            <a:round/>
            <a:headEnd len="sm" w="sm" type="none"/>
            <a:tailEnd len="sm" w="sm" type="none"/>
          </a:ln>
        </p:spPr>
      </p:cxnSp>
      <p:pic>
        <p:nvPicPr>
          <p:cNvPr id="265" name="Google Shape;265;p35"/>
          <p:cNvPicPr preferRelativeResize="0"/>
          <p:nvPr/>
        </p:nvPicPr>
        <p:blipFill rotWithShape="1">
          <a:blip r:embed="rId3">
            <a:alphaModFix/>
          </a:blip>
          <a:srcRect b="0" l="0" r="0" t="0"/>
          <a:stretch/>
        </p:blipFill>
        <p:spPr>
          <a:xfrm>
            <a:off x="172900" y="954950"/>
            <a:ext cx="4276075" cy="3411925"/>
          </a:xfrm>
          <a:prstGeom prst="rect">
            <a:avLst/>
          </a:prstGeom>
          <a:noFill/>
          <a:ln>
            <a:noFill/>
          </a:ln>
        </p:spPr>
      </p:pic>
      <p:pic>
        <p:nvPicPr>
          <p:cNvPr id="266" name="Google Shape;266;p35"/>
          <p:cNvPicPr preferRelativeResize="0"/>
          <p:nvPr/>
        </p:nvPicPr>
        <p:blipFill rotWithShape="1">
          <a:blip r:embed="rId4">
            <a:alphaModFix/>
          </a:blip>
          <a:srcRect b="0" l="0" r="0" t="0"/>
          <a:stretch/>
        </p:blipFill>
        <p:spPr>
          <a:xfrm>
            <a:off x="4736025" y="1025100"/>
            <a:ext cx="4276075" cy="3341774"/>
          </a:xfrm>
          <a:prstGeom prst="rect">
            <a:avLst/>
          </a:prstGeom>
          <a:noFill/>
          <a:ln>
            <a:noFill/>
          </a:ln>
        </p:spPr>
      </p:pic>
      <p:sp>
        <p:nvSpPr>
          <p:cNvPr id="267" name="Google Shape;267;p35"/>
          <p:cNvSpPr txBox="1"/>
          <p:nvPr/>
        </p:nvSpPr>
        <p:spPr>
          <a:xfrm>
            <a:off x="4736025" y="4428050"/>
            <a:ext cx="4428300" cy="554100"/>
          </a:xfrm>
          <a:prstGeom prst="rect">
            <a:avLst/>
          </a:prstGeom>
          <a:noFill/>
          <a:ln>
            <a:noFill/>
          </a:ln>
        </p:spPr>
        <p:txBody>
          <a:bodyPr anchorCtr="0" anchor="t" bIns="91425" lIns="91425" spcFirstLastPara="1" rIns="91425" wrap="square" tIns="91425">
            <a:spAutoFit/>
          </a:bodyPr>
          <a:lstStyle/>
          <a:p>
            <a:pPr indent="-304800" lvl="0" marL="457200" marR="0" rtl="0" algn="ctr">
              <a:lnSpc>
                <a:spcPct val="87272"/>
              </a:lnSpc>
              <a:spcBef>
                <a:spcPts val="0"/>
              </a:spcBef>
              <a:spcAft>
                <a:spcPts val="0"/>
              </a:spcAft>
              <a:buClr>
                <a:srgbClr val="FF0000"/>
              </a:buClr>
              <a:buSzPts val="1200"/>
              <a:buFont typeface="Bree Serif"/>
              <a:buChar char="❖"/>
            </a:pPr>
            <a:r>
              <a:rPr b="0" i="0" lang="en" sz="1200" u="none" cap="none" strike="noStrike">
                <a:solidFill>
                  <a:srgbClr val="FF0000"/>
                </a:solidFill>
                <a:latin typeface="Bree Serif"/>
                <a:ea typeface="Bree Serif"/>
                <a:cs typeface="Bree Serif"/>
                <a:sym typeface="Bree Serif"/>
              </a:rPr>
              <a:t>Effect of hemorrhage on cardiac output and arterial pressure</a:t>
            </a:r>
            <a:endParaRPr b="0" i="0" sz="1200" u="none" cap="none" strike="noStrike">
              <a:solidFill>
                <a:srgbClr val="FF0000"/>
              </a:solidFill>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2349325" y="265925"/>
            <a:ext cx="45492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Pathophysiology of Shock</a:t>
            </a:r>
            <a:endParaRPr b="1" sz="2520">
              <a:solidFill>
                <a:srgbClr val="D05C5C"/>
              </a:solidFill>
              <a:latin typeface="Bree Serif"/>
              <a:ea typeface="Bree Serif"/>
              <a:cs typeface="Bree Serif"/>
              <a:sym typeface="Bree Serif"/>
            </a:endParaRPr>
          </a:p>
        </p:txBody>
      </p:sp>
      <p:grpSp>
        <p:nvGrpSpPr>
          <p:cNvPr id="273" name="Google Shape;273;p36"/>
          <p:cNvGrpSpPr/>
          <p:nvPr/>
        </p:nvGrpSpPr>
        <p:grpSpPr>
          <a:xfrm>
            <a:off x="150414" y="2571824"/>
            <a:ext cx="4176402" cy="830037"/>
            <a:chOff x="3512551" y="2358282"/>
            <a:chExt cx="1597033" cy="378649"/>
          </a:xfrm>
        </p:grpSpPr>
        <p:grpSp>
          <p:nvGrpSpPr>
            <p:cNvPr id="274" name="Google Shape;274;p36"/>
            <p:cNvGrpSpPr/>
            <p:nvPr/>
          </p:nvGrpSpPr>
          <p:grpSpPr>
            <a:xfrm>
              <a:off x="3738198" y="2553002"/>
              <a:ext cx="1145834" cy="117"/>
              <a:chOff x="3738198" y="2553002"/>
              <a:chExt cx="1145834" cy="117"/>
            </a:xfrm>
          </p:grpSpPr>
          <p:cxnSp>
            <p:nvCxnSpPr>
              <p:cNvPr id="275" name="Google Shape;275;p36"/>
              <p:cNvCxnSpPr/>
              <p:nvPr/>
            </p:nvCxnSpPr>
            <p:spPr>
              <a:xfrm>
                <a:off x="4195395" y="2553002"/>
                <a:ext cx="231600" cy="0"/>
              </a:xfrm>
              <a:prstGeom prst="straightConnector1">
                <a:avLst/>
              </a:prstGeom>
              <a:noFill/>
              <a:ln cap="flat" cmpd="sng" w="28575">
                <a:solidFill>
                  <a:srgbClr val="F1E0E0"/>
                </a:solidFill>
                <a:prstDash val="solid"/>
                <a:round/>
                <a:headEnd len="sm" w="sm" type="none"/>
                <a:tailEnd len="sm" w="sm" type="none"/>
              </a:ln>
            </p:spPr>
          </p:cxnSp>
          <p:cxnSp>
            <p:nvCxnSpPr>
              <p:cNvPr id="276" name="Google Shape;276;p36"/>
              <p:cNvCxnSpPr/>
              <p:nvPr/>
            </p:nvCxnSpPr>
            <p:spPr>
              <a:xfrm>
                <a:off x="4652432" y="2553002"/>
                <a:ext cx="231600" cy="0"/>
              </a:xfrm>
              <a:prstGeom prst="straightConnector1">
                <a:avLst/>
              </a:prstGeom>
              <a:noFill/>
              <a:ln cap="flat" cmpd="sng" w="28575">
                <a:solidFill>
                  <a:srgbClr val="F1E0E0"/>
                </a:solidFill>
                <a:prstDash val="solid"/>
                <a:round/>
                <a:headEnd len="sm" w="sm" type="none"/>
                <a:tailEnd len="sm" w="sm" type="none"/>
              </a:ln>
            </p:spPr>
          </p:cxnSp>
          <p:cxnSp>
            <p:nvCxnSpPr>
              <p:cNvPr id="277" name="Google Shape;277;p36"/>
              <p:cNvCxnSpPr>
                <a:stCxn id="278" idx="6"/>
                <a:endCxn id="279" idx="2"/>
              </p:cNvCxnSpPr>
              <p:nvPr/>
            </p:nvCxnSpPr>
            <p:spPr>
              <a:xfrm>
                <a:off x="3738198" y="2553119"/>
                <a:ext cx="231300" cy="0"/>
              </a:xfrm>
              <a:prstGeom prst="straightConnector1">
                <a:avLst/>
              </a:prstGeom>
              <a:noFill/>
              <a:ln cap="flat" cmpd="sng" w="28575">
                <a:solidFill>
                  <a:srgbClr val="F1E0E0"/>
                </a:solidFill>
                <a:prstDash val="solid"/>
                <a:round/>
                <a:headEnd len="sm" w="sm" type="none"/>
                <a:tailEnd len="sm" w="sm" type="none"/>
              </a:ln>
            </p:spPr>
          </p:cxnSp>
        </p:grpSp>
        <p:grpSp>
          <p:nvGrpSpPr>
            <p:cNvPr id="280" name="Google Shape;280;p36"/>
            <p:cNvGrpSpPr/>
            <p:nvPr/>
          </p:nvGrpSpPr>
          <p:grpSpPr>
            <a:xfrm>
              <a:off x="3969644" y="2440153"/>
              <a:ext cx="225900" cy="296778"/>
              <a:chOff x="3969644" y="2440153"/>
              <a:chExt cx="225900" cy="296778"/>
            </a:xfrm>
          </p:grpSpPr>
          <p:cxnSp>
            <p:nvCxnSpPr>
              <p:cNvPr id="281" name="Google Shape;281;p36"/>
              <p:cNvCxnSpPr/>
              <p:nvPr/>
            </p:nvCxnSpPr>
            <p:spPr>
              <a:xfrm>
                <a:off x="4082390" y="2637031"/>
                <a:ext cx="0" cy="99900"/>
              </a:xfrm>
              <a:prstGeom prst="straightConnector1">
                <a:avLst/>
              </a:prstGeom>
              <a:noFill/>
              <a:ln cap="flat" cmpd="sng" w="28575">
                <a:solidFill>
                  <a:srgbClr val="F1E0E0"/>
                </a:solidFill>
                <a:prstDash val="solid"/>
                <a:round/>
                <a:headEnd len="sm" w="sm" type="none"/>
                <a:tailEnd len="sm" w="sm" type="none"/>
              </a:ln>
            </p:spPr>
          </p:cxnSp>
          <p:sp>
            <p:nvSpPr>
              <p:cNvPr id="279" name="Google Shape;279;p36"/>
              <p:cNvSpPr/>
              <p:nvPr/>
            </p:nvSpPr>
            <p:spPr>
              <a:xfrm>
                <a:off x="3969644" y="2440153"/>
                <a:ext cx="225900" cy="2259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6"/>
              <p:cNvSpPr/>
              <p:nvPr/>
            </p:nvSpPr>
            <p:spPr>
              <a:xfrm>
                <a:off x="3998471" y="2468982"/>
                <a:ext cx="168300" cy="1683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36"/>
            <p:cNvGrpSpPr/>
            <p:nvPr/>
          </p:nvGrpSpPr>
          <p:grpSpPr>
            <a:xfrm>
              <a:off x="4426818" y="2358282"/>
              <a:ext cx="225600" cy="307471"/>
              <a:chOff x="4426818" y="2358282"/>
              <a:chExt cx="225600" cy="307471"/>
            </a:xfrm>
          </p:grpSpPr>
          <p:cxnSp>
            <p:nvCxnSpPr>
              <p:cNvPr id="284" name="Google Shape;284;p36"/>
              <p:cNvCxnSpPr>
                <a:stCxn id="285" idx="0"/>
              </p:cNvCxnSpPr>
              <p:nvPr/>
            </p:nvCxnSpPr>
            <p:spPr>
              <a:xfrm rot="10800000">
                <a:off x="4539644" y="2358282"/>
                <a:ext cx="0" cy="110700"/>
              </a:xfrm>
              <a:prstGeom prst="straightConnector1">
                <a:avLst/>
              </a:prstGeom>
              <a:noFill/>
              <a:ln cap="flat" cmpd="sng" w="28575">
                <a:solidFill>
                  <a:srgbClr val="F1E0E0"/>
                </a:solidFill>
                <a:prstDash val="solid"/>
                <a:round/>
                <a:headEnd len="sm" w="sm" type="none"/>
                <a:tailEnd len="sm" w="sm" type="none"/>
              </a:ln>
            </p:spPr>
          </p:cxnSp>
          <p:sp>
            <p:nvSpPr>
              <p:cNvPr id="286" name="Google Shape;286;p36"/>
              <p:cNvSpPr/>
              <p:nvPr/>
            </p:nvSpPr>
            <p:spPr>
              <a:xfrm>
                <a:off x="4426818" y="2440153"/>
                <a:ext cx="225600" cy="2256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6"/>
              <p:cNvSpPr/>
              <p:nvPr/>
            </p:nvSpPr>
            <p:spPr>
              <a:xfrm>
                <a:off x="4455644" y="2468982"/>
                <a:ext cx="168000" cy="1680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7" name="Google Shape;287;p36"/>
            <p:cNvGrpSpPr/>
            <p:nvPr/>
          </p:nvGrpSpPr>
          <p:grpSpPr>
            <a:xfrm>
              <a:off x="4883984" y="2440153"/>
              <a:ext cx="225600" cy="296478"/>
              <a:chOff x="4883984" y="2440153"/>
              <a:chExt cx="225600" cy="296478"/>
            </a:xfrm>
          </p:grpSpPr>
          <p:cxnSp>
            <p:nvCxnSpPr>
              <p:cNvPr id="288" name="Google Shape;288;p36"/>
              <p:cNvCxnSpPr/>
              <p:nvPr/>
            </p:nvCxnSpPr>
            <p:spPr>
              <a:xfrm>
                <a:off x="4996858" y="2637031"/>
                <a:ext cx="0" cy="99600"/>
              </a:xfrm>
              <a:prstGeom prst="straightConnector1">
                <a:avLst/>
              </a:prstGeom>
              <a:noFill/>
              <a:ln cap="flat" cmpd="sng" w="28575">
                <a:solidFill>
                  <a:srgbClr val="F1E0E0"/>
                </a:solidFill>
                <a:prstDash val="solid"/>
                <a:round/>
                <a:headEnd len="sm" w="sm" type="none"/>
                <a:tailEnd len="sm" w="sm" type="none"/>
              </a:ln>
            </p:spPr>
          </p:cxnSp>
          <p:sp>
            <p:nvSpPr>
              <p:cNvPr id="289" name="Google Shape;289;p36"/>
              <p:cNvSpPr/>
              <p:nvPr/>
            </p:nvSpPr>
            <p:spPr>
              <a:xfrm>
                <a:off x="4883984" y="2440153"/>
                <a:ext cx="225600" cy="2256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6"/>
              <p:cNvSpPr/>
              <p:nvPr/>
            </p:nvSpPr>
            <p:spPr>
              <a:xfrm>
                <a:off x="4912810" y="2468982"/>
                <a:ext cx="168000" cy="1680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1" name="Google Shape;291;p36"/>
            <p:cNvGrpSpPr/>
            <p:nvPr/>
          </p:nvGrpSpPr>
          <p:grpSpPr>
            <a:xfrm>
              <a:off x="3512551" y="2358356"/>
              <a:ext cx="225647" cy="307629"/>
              <a:chOff x="2182679" y="2005014"/>
              <a:chExt cx="792300" cy="1080158"/>
            </a:xfrm>
          </p:grpSpPr>
          <p:cxnSp>
            <p:nvCxnSpPr>
              <p:cNvPr id="292" name="Google Shape;292;p36"/>
              <p:cNvCxnSpPr>
                <a:stCxn id="293" idx="0"/>
              </p:cNvCxnSpPr>
              <p:nvPr/>
            </p:nvCxnSpPr>
            <p:spPr>
              <a:xfrm rot="10800000">
                <a:off x="2578961" y="2005014"/>
                <a:ext cx="0" cy="388800"/>
              </a:xfrm>
              <a:prstGeom prst="straightConnector1">
                <a:avLst/>
              </a:prstGeom>
              <a:noFill/>
              <a:ln cap="flat" cmpd="sng" w="28575">
                <a:solidFill>
                  <a:srgbClr val="F1E0E0"/>
                </a:solidFill>
                <a:prstDash val="solid"/>
                <a:round/>
                <a:headEnd len="sm" w="sm" type="none"/>
                <a:tailEnd len="sm" w="sm" type="none"/>
              </a:ln>
            </p:spPr>
          </p:cxnSp>
          <p:sp>
            <p:nvSpPr>
              <p:cNvPr id="278" name="Google Shape;278;p36"/>
              <p:cNvSpPr/>
              <p:nvPr/>
            </p:nvSpPr>
            <p:spPr>
              <a:xfrm>
                <a:off x="2182679" y="2292572"/>
                <a:ext cx="792300" cy="7926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6"/>
              <p:cNvSpPr/>
              <p:nvPr/>
            </p:nvSpPr>
            <p:spPr>
              <a:xfrm>
                <a:off x="2283911" y="2393814"/>
                <a:ext cx="590100" cy="5901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4" name="Google Shape;294;p36"/>
          <p:cNvGrpSpPr/>
          <p:nvPr/>
        </p:nvGrpSpPr>
        <p:grpSpPr>
          <a:xfrm>
            <a:off x="4327203" y="2595625"/>
            <a:ext cx="3768780" cy="817748"/>
            <a:chOff x="3738344" y="2369143"/>
            <a:chExt cx="1441161" cy="373043"/>
          </a:xfrm>
        </p:grpSpPr>
        <p:grpSp>
          <p:nvGrpSpPr>
            <p:cNvPr id="295" name="Google Shape;295;p36"/>
            <p:cNvGrpSpPr/>
            <p:nvPr/>
          </p:nvGrpSpPr>
          <p:grpSpPr>
            <a:xfrm>
              <a:off x="3738344" y="2553002"/>
              <a:ext cx="1145688" cy="101"/>
              <a:chOff x="3738344" y="2553002"/>
              <a:chExt cx="1145688" cy="101"/>
            </a:xfrm>
          </p:grpSpPr>
          <p:cxnSp>
            <p:nvCxnSpPr>
              <p:cNvPr id="296" name="Google Shape;296;p36"/>
              <p:cNvCxnSpPr/>
              <p:nvPr/>
            </p:nvCxnSpPr>
            <p:spPr>
              <a:xfrm>
                <a:off x="4195395" y="2553002"/>
                <a:ext cx="231600" cy="0"/>
              </a:xfrm>
              <a:prstGeom prst="straightConnector1">
                <a:avLst/>
              </a:prstGeom>
              <a:noFill/>
              <a:ln cap="flat" cmpd="sng" w="28575">
                <a:solidFill>
                  <a:srgbClr val="F1E0E0"/>
                </a:solidFill>
                <a:prstDash val="solid"/>
                <a:round/>
                <a:headEnd len="sm" w="sm" type="none"/>
                <a:tailEnd len="sm" w="sm" type="none"/>
              </a:ln>
            </p:spPr>
          </p:cxnSp>
          <p:cxnSp>
            <p:nvCxnSpPr>
              <p:cNvPr id="297" name="Google Shape;297;p36"/>
              <p:cNvCxnSpPr/>
              <p:nvPr/>
            </p:nvCxnSpPr>
            <p:spPr>
              <a:xfrm>
                <a:off x="4652432" y="2553002"/>
                <a:ext cx="231600" cy="0"/>
              </a:xfrm>
              <a:prstGeom prst="straightConnector1">
                <a:avLst/>
              </a:prstGeom>
              <a:noFill/>
              <a:ln cap="flat" cmpd="sng" w="28575">
                <a:solidFill>
                  <a:srgbClr val="F1E0E0"/>
                </a:solidFill>
                <a:prstDash val="solid"/>
                <a:round/>
                <a:headEnd len="sm" w="sm" type="none"/>
                <a:tailEnd len="sm" w="sm" type="none"/>
              </a:ln>
            </p:spPr>
          </p:cxnSp>
          <p:cxnSp>
            <p:nvCxnSpPr>
              <p:cNvPr id="298" name="Google Shape;298;p36"/>
              <p:cNvCxnSpPr>
                <a:endCxn id="299" idx="2"/>
              </p:cNvCxnSpPr>
              <p:nvPr/>
            </p:nvCxnSpPr>
            <p:spPr>
              <a:xfrm>
                <a:off x="3738344" y="2553103"/>
                <a:ext cx="231300" cy="0"/>
              </a:xfrm>
              <a:prstGeom prst="straightConnector1">
                <a:avLst/>
              </a:prstGeom>
              <a:noFill/>
              <a:ln cap="flat" cmpd="sng" w="28575">
                <a:solidFill>
                  <a:srgbClr val="F1E0E0"/>
                </a:solidFill>
                <a:prstDash val="solid"/>
                <a:round/>
                <a:headEnd len="sm" w="sm" type="none"/>
                <a:tailEnd len="sm" w="sm" type="none"/>
              </a:ln>
            </p:spPr>
          </p:cxnSp>
        </p:grpSp>
        <p:grpSp>
          <p:nvGrpSpPr>
            <p:cNvPr id="300" name="Google Shape;300;p36"/>
            <p:cNvGrpSpPr/>
            <p:nvPr/>
          </p:nvGrpSpPr>
          <p:grpSpPr>
            <a:xfrm>
              <a:off x="3969644" y="2369143"/>
              <a:ext cx="225900" cy="296910"/>
              <a:chOff x="3969644" y="2369143"/>
              <a:chExt cx="225900" cy="296910"/>
            </a:xfrm>
          </p:grpSpPr>
          <p:cxnSp>
            <p:nvCxnSpPr>
              <p:cNvPr id="301" name="Google Shape;301;p36"/>
              <p:cNvCxnSpPr/>
              <p:nvPr/>
            </p:nvCxnSpPr>
            <p:spPr>
              <a:xfrm>
                <a:off x="4082591" y="2369143"/>
                <a:ext cx="0" cy="99900"/>
              </a:xfrm>
              <a:prstGeom prst="straightConnector1">
                <a:avLst/>
              </a:prstGeom>
              <a:noFill/>
              <a:ln cap="flat" cmpd="sng" w="28575">
                <a:solidFill>
                  <a:srgbClr val="F1E0E0"/>
                </a:solidFill>
                <a:prstDash val="solid"/>
                <a:round/>
                <a:headEnd len="sm" w="sm" type="none"/>
                <a:tailEnd len="sm" w="sm" type="none"/>
              </a:ln>
            </p:spPr>
          </p:cxnSp>
          <p:sp>
            <p:nvSpPr>
              <p:cNvPr id="299" name="Google Shape;299;p36"/>
              <p:cNvSpPr/>
              <p:nvPr/>
            </p:nvSpPr>
            <p:spPr>
              <a:xfrm>
                <a:off x="3969644" y="2440153"/>
                <a:ext cx="225900" cy="2259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6"/>
              <p:cNvSpPr/>
              <p:nvPr/>
            </p:nvSpPr>
            <p:spPr>
              <a:xfrm>
                <a:off x="3998468" y="2469051"/>
                <a:ext cx="168300" cy="1683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 name="Google Shape;303;p36"/>
            <p:cNvGrpSpPr/>
            <p:nvPr/>
          </p:nvGrpSpPr>
          <p:grpSpPr>
            <a:xfrm>
              <a:off x="4426818" y="2440153"/>
              <a:ext cx="225600" cy="302033"/>
              <a:chOff x="4426818" y="2440153"/>
              <a:chExt cx="225600" cy="302033"/>
            </a:xfrm>
          </p:grpSpPr>
          <p:cxnSp>
            <p:nvCxnSpPr>
              <p:cNvPr id="304" name="Google Shape;304;p36"/>
              <p:cNvCxnSpPr/>
              <p:nvPr/>
            </p:nvCxnSpPr>
            <p:spPr>
              <a:xfrm rot="10800000">
                <a:off x="4539649" y="2631486"/>
                <a:ext cx="0" cy="110700"/>
              </a:xfrm>
              <a:prstGeom prst="straightConnector1">
                <a:avLst/>
              </a:prstGeom>
              <a:noFill/>
              <a:ln cap="flat" cmpd="sng" w="28575">
                <a:solidFill>
                  <a:srgbClr val="F1E0E0"/>
                </a:solidFill>
                <a:prstDash val="solid"/>
                <a:round/>
                <a:headEnd len="sm" w="sm" type="none"/>
                <a:tailEnd len="sm" w="sm" type="none"/>
              </a:ln>
            </p:spPr>
          </p:cxnSp>
          <p:sp>
            <p:nvSpPr>
              <p:cNvPr id="305" name="Google Shape;305;p36"/>
              <p:cNvSpPr/>
              <p:nvPr/>
            </p:nvSpPr>
            <p:spPr>
              <a:xfrm>
                <a:off x="4426818" y="2440153"/>
                <a:ext cx="225600" cy="2256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6"/>
              <p:cNvSpPr/>
              <p:nvPr/>
            </p:nvSpPr>
            <p:spPr>
              <a:xfrm>
                <a:off x="4455644" y="2468982"/>
                <a:ext cx="168000" cy="1680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7" name="Google Shape;307;p36"/>
            <p:cNvGrpSpPr/>
            <p:nvPr/>
          </p:nvGrpSpPr>
          <p:grpSpPr>
            <a:xfrm>
              <a:off x="4883984" y="2440153"/>
              <a:ext cx="295521" cy="225600"/>
              <a:chOff x="4883984" y="2440153"/>
              <a:chExt cx="295521" cy="225600"/>
            </a:xfrm>
          </p:grpSpPr>
          <p:cxnSp>
            <p:nvCxnSpPr>
              <p:cNvPr id="308" name="Google Shape;308;p36"/>
              <p:cNvCxnSpPr/>
              <p:nvPr/>
            </p:nvCxnSpPr>
            <p:spPr>
              <a:xfrm>
                <a:off x="5080805" y="2555215"/>
                <a:ext cx="98700" cy="900"/>
              </a:xfrm>
              <a:prstGeom prst="straightConnector1">
                <a:avLst/>
              </a:prstGeom>
              <a:noFill/>
              <a:ln cap="flat" cmpd="sng" w="28575">
                <a:solidFill>
                  <a:srgbClr val="F1E0E0"/>
                </a:solidFill>
                <a:prstDash val="solid"/>
                <a:round/>
                <a:headEnd len="sm" w="sm" type="none"/>
                <a:tailEnd len="sm" w="sm" type="none"/>
              </a:ln>
            </p:spPr>
          </p:cxnSp>
          <p:sp>
            <p:nvSpPr>
              <p:cNvPr id="309" name="Google Shape;309;p36"/>
              <p:cNvSpPr/>
              <p:nvPr/>
            </p:nvSpPr>
            <p:spPr>
              <a:xfrm>
                <a:off x="4883984" y="2440153"/>
                <a:ext cx="225600" cy="2256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6"/>
              <p:cNvSpPr/>
              <p:nvPr/>
            </p:nvSpPr>
            <p:spPr>
              <a:xfrm>
                <a:off x="4912810" y="2468982"/>
                <a:ext cx="168000" cy="168000"/>
              </a:xfrm>
              <a:prstGeom prst="ellipse">
                <a:avLst/>
              </a:prstGeom>
              <a:noFill/>
              <a:ln cap="flat" cmpd="sng" w="2857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11" name="Google Shape;311;p36"/>
          <p:cNvSpPr txBox="1"/>
          <p:nvPr/>
        </p:nvSpPr>
        <p:spPr>
          <a:xfrm>
            <a:off x="-205025" y="1752225"/>
            <a:ext cx="1467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Reduce capillary perfusion</a:t>
            </a:r>
            <a:endParaRPr b="0" i="0" sz="1400" u="none" cap="none" strike="noStrike">
              <a:solidFill>
                <a:srgbClr val="000000"/>
              </a:solidFill>
              <a:latin typeface="Bree Serif"/>
              <a:ea typeface="Bree Serif"/>
              <a:cs typeface="Bree Serif"/>
              <a:sym typeface="Bree Serif"/>
            </a:endParaRPr>
          </a:p>
        </p:txBody>
      </p:sp>
      <p:sp>
        <p:nvSpPr>
          <p:cNvPr id="312" name="Google Shape;312;p36"/>
          <p:cNvSpPr txBox="1"/>
          <p:nvPr/>
        </p:nvSpPr>
        <p:spPr>
          <a:xfrm>
            <a:off x="1059153" y="3401850"/>
            <a:ext cx="11907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Inadequate tissue oxygen</a:t>
            </a:r>
            <a:endParaRPr b="0" i="0" sz="1400" u="none" cap="none" strike="noStrike">
              <a:solidFill>
                <a:srgbClr val="000000"/>
              </a:solidFill>
              <a:latin typeface="Bree Serif"/>
              <a:ea typeface="Bree Serif"/>
              <a:cs typeface="Bree Serif"/>
              <a:sym typeface="Bree Serif"/>
            </a:endParaRPr>
          </a:p>
        </p:txBody>
      </p:sp>
      <p:sp>
        <p:nvSpPr>
          <p:cNvPr id="313" name="Google Shape;313;p36"/>
          <p:cNvSpPr txBox="1"/>
          <p:nvPr/>
        </p:nvSpPr>
        <p:spPr>
          <a:xfrm>
            <a:off x="2249841" y="1752225"/>
            <a:ext cx="12954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Shift to anaerobic metabolism</a:t>
            </a:r>
            <a:endParaRPr b="0" i="0" sz="1400" u="none" cap="none" strike="noStrike">
              <a:solidFill>
                <a:srgbClr val="000000"/>
              </a:solidFill>
              <a:latin typeface="Bree Serif"/>
              <a:ea typeface="Bree Serif"/>
              <a:cs typeface="Bree Serif"/>
              <a:sym typeface="Bree Serif"/>
            </a:endParaRPr>
          </a:p>
        </p:txBody>
      </p:sp>
      <p:sp>
        <p:nvSpPr>
          <p:cNvPr id="314" name="Google Shape;314;p36"/>
          <p:cNvSpPr txBox="1"/>
          <p:nvPr/>
        </p:nvSpPr>
        <p:spPr>
          <a:xfrm>
            <a:off x="3545249" y="3401850"/>
            <a:ext cx="1135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Metabolic acidosis</a:t>
            </a:r>
            <a:endParaRPr b="0" i="0" sz="1400" u="none" cap="none" strike="noStrike">
              <a:solidFill>
                <a:srgbClr val="000000"/>
              </a:solidFill>
              <a:latin typeface="Bree Serif"/>
              <a:ea typeface="Bree Serif"/>
              <a:cs typeface="Bree Serif"/>
              <a:sym typeface="Bree Serif"/>
            </a:endParaRPr>
          </a:p>
        </p:txBody>
      </p:sp>
      <p:sp>
        <p:nvSpPr>
          <p:cNvPr id="315" name="Google Shape;315;p36"/>
          <p:cNvSpPr txBox="1"/>
          <p:nvPr/>
        </p:nvSpPr>
        <p:spPr>
          <a:xfrm>
            <a:off x="4327211" y="1752213"/>
            <a:ext cx="18510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Release of free radicals &amp; oxidative stress</a:t>
            </a:r>
            <a:endParaRPr b="0" i="0" sz="1400" u="none" cap="none" strike="noStrike">
              <a:solidFill>
                <a:srgbClr val="000000"/>
              </a:solidFill>
              <a:latin typeface="Bree Serif"/>
              <a:ea typeface="Bree Serif"/>
              <a:cs typeface="Bree Serif"/>
              <a:sym typeface="Bree Serif"/>
            </a:endParaRPr>
          </a:p>
        </p:txBody>
      </p:sp>
      <p:sp>
        <p:nvSpPr>
          <p:cNvPr id="316" name="Google Shape;316;p36"/>
          <p:cNvSpPr txBox="1"/>
          <p:nvPr/>
        </p:nvSpPr>
        <p:spPr>
          <a:xfrm>
            <a:off x="5744055" y="3413375"/>
            <a:ext cx="1420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Tissue damage</a:t>
            </a:r>
            <a:endParaRPr b="0" i="0" sz="1400" u="none" cap="none" strike="noStrike">
              <a:solidFill>
                <a:srgbClr val="000000"/>
              </a:solidFill>
              <a:latin typeface="Bree Serif"/>
              <a:ea typeface="Bree Serif"/>
              <a:cs typeface="Bree Serif"/>
              <a:sym typeface="Bree Serif"/>
            </a:endParaRPr>
          </a:p>
        </p:txBody>
      </p:sp>
      <p:sp>
        <p:nvSpPr>
          <p:cNvPr id="317" name="Google Shape;317;p36"/>
          <p:cNvSpPr txBox="1"/>
          <p:nvPr/>
        </p:nvSpPr>
        <p:spPr>
          <a:xfrm>
            <a:off x="8096350" y="2788700"/>
            <a:ext cx="1135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Apoptosis</a:t>
            </a:r>
            <a:endParaRPr b="1" i="0" sz="1400" u="none" cap="none" strike="noStrike">
              <a:solidFill>
                <a:srgbClr val="000000"/>
              </a:solidFill>
              <a:latin typeface="Bree Serif"/>
              <a:ea typeface="Bree Serif"/>
              <a:cs typeface="Bree Serif"/>
              <a:sym typeface="Bree Serif"/>
            </a:endParaRPr>
          </a:p>
        </p:txBody>
      </p:sp>
      <p:cxnSp>
        <p:nvCxnSpPr>
          <p:cNvPr id="318" name="Google Shape;318;p36"/>
          <p:cNvCxnSpPr/>
          <p:nvPr/>
        </p:nvCxnSpPr>
        <p:spPr>
          <a:xfrm flipH="1" rot="10800000">
            <a:off x="1059150" y="4348800"/>
            <a:ext cx="6460500" cy="45300"/>
          </a:xfrm>
          <a:prstGeom prst="straightConnector1">
            <a:avLst/>
          </a:prstGeom>
          <a:noFill/>
          <a:ln cap="flat" cmpd="sng" w="9525">
            <a:solidFill>
              <a:srgbClr val="D05C5C"/>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type="title"/>
          </p:nvPr>
        </p:nvSpPr>
        <p:spPr>
          <a:xfrm>
            <a:off x="2101100" y="0"/>
            <a:ext cx="45492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Pathophysiology of Shock:</a:t>
            </a:r>
            <a:endParaRPr b="1" sz="2520">
              <a:solidFill>
                <a:srgbClr val="D05C5C"/>
              </a:solidFill>
              <a:latin typeface="Bree Serif"/>
              <a:ea typeface="Bree Serif"/>
              <a:cs typeface="Bree Serif"/>
              <a:sym typeface="Bree Serif"/>
            </a:endParaRPr>
          </a:p>
        </p:txBody>
      </p:sp>
      <p:sp>
        <p:nvSpPr>
          <p:cNvPr id="324" name="Google Shape;324;p37"/>
          <p:cNvSpPr txBox="1"/>
          <p:nvPr/>
        </p:nvSpPr>
        <p:spPr>
          <a:xfrm>
            <a:off x="8159250" y="63438"/>
            <a:ext cx="1763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sp>
        <p:nvSpPr>
          <p:cNvPr id="325" name="Google Shape;325;p37"/>
          <p:cNvSpPr/>
          <p:nvPr/>
        </p:nvSpPr>
        <p:spPr>
          <a:xfrm>
            <a:off x="112463" y="1458400"/>
            <a:ext cx="1654074" cy="341658"/>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Inadequate perfusion</a:t>
            </a:r>
            <a:endParaRPr b="0" i="0" sz="1200" u="none" cap="none" strike="noStrike">
              <a:solidFill>
                <a:srgbClr val="000000"/>
              </a:solidFill>
              <a:latin typeface="Bree Serif"/>
              <a:ea typeface="Bree Serif"/>
              <a:cs typeface="Bree Serif"/>
              <a:sym typeface="Bree Serif"/>
            </a:endParaRPr>
          </a:p>
        </p:txBody>
      </p:sp>
      <p:sp>
        <p:nvSpPr>
          <p:cNvPr id="326" name="Google Shape;326;p37"/>
          <p:cNvSpPr/>
          <p:nvPr/>
        </p:nvSpPr>
        <p:spPr>
          <a:xfrm>
            <a:off x="170675" y="2621000"/>
            <a:ext cx="1537650" cy="496206"/>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Destruction, dysfunction, and cell death</a:t>
            </a:r>
            <a:endParaRPr b="0" i="0" sz="1400" u="none" cap="none" strike="noStrike">
              <a:solidFill>
                <a:srgbClr val="000000"/>
              </a:solidFill>
              <a:latin typeface="Arial"/>
              <a:ea typeface="Arial"/>
              <a:cs typeface="Arial"/>
              <a:sym typeface="Arial"/>
            </a:endParaRPr>
          </a:p>
        </p:txBody>
      </p:sp>
      <p:sp>
        <p:nvSpPr>
          <p:cNvPr id="327" name="Google Shape;327;p37"/>
          <p:cNvSpPr/>
          <p:nvPr/>
        </p:nvSpPr>
        <p:spPr>
          <a:xfrm>
            <a:off x="2859325" y="1489425"/>
            <a:ext cx="1403676" cy="348570"/>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Cell hypoxia</a:t>
            </a:r>
            <a:endParaRPr b="0" i="0" sz="1200" u="none" cap="none" strike="noStrike">
              <a:solidFill>
                <a:srgbClr val="000000"/>
              </a:solidFill>
              <a:latin typeface="Bree Serif"/>
              <a:ea typeface="Bree Serif"/>
              <a:cs typeface="Bree Serif"/>
              <a:sym typeface="Bree Serif"/>
            </a:endParaRPr>
          </a:p>
        </p:txBody>
      </p:sp>
      <p:sp>
        <p:nvSpPr>
          <p:cNvPr id="328" name="Google Shape;328;p37"/>
          <p:cNvSpPr/>
          <p:nvPr/>
        </p:nvSpPr>
        <p:spPr>
          <a:xfrm>
            <a:off x="4992963" y="1488201"/>
            <a:ext cx="1537650" cy="348570"/>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Energy Defect</a:t>
            </a:r>
            <a:endParaRPr b="0" i="0" sz="1200" u="none" cap="none" strike="noStrike">
              <a:solidFill>
                <a:srgbClr val="000000"/>
              </a:solidFill>
              <a:latin typeface="Bree Serif"/>
              <a:ea typeface="Bree Serif"/>
              <a:cs typeface="Bree Serif"/>
              <a:sym typeface="Bree Serif"/>
            </a:endParaRPr>
          </a:p>
        </p:txBody>
      </p:sp>
      <p:sp>
        <p:nvSpPr>
          <p:cNvPr id="329" name="Google Shape;329;p37"/>
          <p:cNvSpPr/>
          <p:nvPr/>
        </p:nvSpPr>
        <p:spPr>
          <a:xfrm>
            <a:off x="7126600" y="1387770"/>
            <a:ext cx="1537650" cy="496206"/>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Lactic acid accumulation and fall in PH</a:t>
            </a:r>
            <a:endParaRPr b="0" i="0" sz="1200" u="none" cap="none" strike="noStrike">
              <a:solidFill>
                <a:srgbClr val="000000"/>
              </a:solidFill>
              <a:latin typeface="Bree Serif"/>
              <a:ea typeface="Bree Serif"/>
              <a:cs typeface="Bree Serif"/>
              <a:sym typeface="Bree Serif"/>
            </a:endParaRPr>
          </a:p>
        </p:txBody>
      </p:sp>
      <p:sp>
        <p:nvSpPr>
          <p:cNvPr id="330" name="Google Shape;330;p37"/>
          <p:cNvSpPr/>
          <p:nvPr/>
        </p:nvSpPr>
        <p:spPr>
          <a:xfrm>
            <a:off x="7126575" y="2637388"/>
            <a:ext cx="1537650" cy="348570"/>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Metabolic acidosis</a:t>
            </a:r>
            <a:endParaRPr b="0" i="0" sz="1200" u="none" cap="none" strike="noStrike">
              <a:solidFill>
                <a:srgbClr val="000000"/>
              </a:solidFill>
              <a:latin typeface="Bree Serif"/>
              <a:ea typeface="Bree Serif"/>
              <a:cs typeface="Bree Serif"/>
              <a:sym typeface="Bree Serif"/>
            </a:endParaRPr>
          </a:p>
        </p:txBody>
      </p:sp>
      <p:sp>
        <p:nvSpPr>
          <p:cNvPr id="331" name="Google Shape;331;p37"/>
          <p:cNvSpPr/>
          <p:nvPr/>
        </p:nvSpPr>
        <p:spPr>
          <a:xfrm>
            <a:off x="7126575" y="3739375"/>
            <a:ext cx="1537650" cy="723762"/>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Cell membrane dysfunction and failure of “sodium pump”</a:t>
            </a:r>
            <a:endParaRPr b="0" i="0" sz="1400" u="none" cap="none" strike="noStrike">
              <a:solidFill>
                <a:srgbClr val="000000"/>
              </a:solidFill>
              <a:latin typeface="Arial"/>
              <a:ea typeface="Arial"/>
              <a:cs typeface="Arial"/>
              <a:sym typeface="Arial"/>
            </a:endParaRPr>
          </a:p>
        </p:txBody>
      </p:sp>
      <p:sp>
        <p:nvSpPr>
          <p:cNvPr id="332" name="Google Shape;332;p37"/>
          <p:cNvSpPr/>
          <p:nvPr/>
        </p:nvSpPr>
        <p:spPr>
          <a:xfrm>
            <a:off x="78050" y="3853150"/>
            <a:ext cx="1763100" cy="496206"/>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Capillary endothelium damage</a:t>
            </a:r>
            <a:endParaRPr b="0" i="0" sz="1200" u="none" cap="none" strike="noStrike">
              <a:solidFill>
                <a:srgbClr val="000000"/>
              </a:solidFill>
              <a:latin typeface="Bree Serif"/>
              <a:ea typeface="Bree Serif"/>
              <a:cs typeface="Bree Serif"/>
              <a:sym typeface="Bree Serif"/>
            </a:endParaRPr>
          </a:p>
        </p:txBody>
      </p:sp>
      <p:sp>
        <p:nvSpPr>
          <p:cNvPr id="333" name="Google Shape;333;p37"/>
          <p:cNvSpPr/>
          <p:nvPr/>
        </p:nvSpPr>
        <p:spPr>
          <a:xfrm>
            <a:off x="2638200" y="3926963"/>
            <a:ext cx="1537650" cy="348570"/>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Toxic substances enter circulation </a:t>
            </a:r>
            <a:endParaRPr b="0" i="0" sz="1200" u="none" cap="none" strike="noStrike">
              <a:solidFill>
                <a:srgbClr val="000000"/>
              </a:solidFill>
              <a:latin typeface="Bree Serif"/>
              <a:ea typeface="Bree Serif"/>
              <a:cs typeface="Bree Serif"/>
              <a:sym typeface="Bree Serif"/>
            </a:endParaRPr>
          </a:p>
        </p:txBody>
      </p:sp>
      <p:sp>
        <p:nvSpPr>
          <p:cNvPr id="334" name="Google Shape;334;p37"/>
          <p:cNvSpPr/>
          <p:nvPr/>
        </p:nvSpPr>
        <p:spPr>
          <a:xfrm>
            <a:off x="4974300" y="3739373"/>
            <a:ext cx="1537650" cy="723762"/>
          </a:xfrm>
          <a:prstGeom prst="flowChartTerminator">
            <a:avLst/>
          </a:prstGeom>
          <a:solidFill>
            <a:srgbClr val="F1E0E0"/>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Intracellular lysosomes release digestive enzymes</a:t>
            </a:r>
            <a:endParaRPr b="0" i="0" sz="1200" u="none" cap="none" strike="noStrike">
              <a:solidFill>
                <a:srgbClr val="000000"/>
              </a:solidFill>
              <a:latin typeface="Bree Serif"/>
              <a:ea typeface="Bree Serif"/>
              <a:cs typeface="Bree Serif"/>
              <a:sym typeface="Bree Serif"/>
            </a:endParaRPr>
          </a:p>
        </p:txBody>
      </p:sp>
      <p:cxnSp>
        <p:nvCxnSpPr>
          <p:cNvPr id="335" name="Google Shape;335;p37"/>
          <p:cNvCxnSpPr>
            <a:stCxn id="329" idx="0"/>
          </p:cNvCxnSpPr>
          <p:nvPr/>
        </p:nvCxnSpPr>
        <p:spPr>
          <a:xfrm flipH="1" rot="5400000">
            <a:off x="7310125" y="802470"/>
            <a:ext cx="471600" cy="699000"/>
          </a:xfrm>
          <a:prstGeom prst="curvedConnector2">
            <a:avLst/>
          </a:prstGeom>
          <a:noFill/>
          <a:ln cap="flat" cmpd="sng" w="19050">
            <a:solidFill>
              <a:srgbClr val="999999"/>
            </a:solidFill>
            <a:prstDash val="solid"/>
            <a:round/>
            <a:headEnd len="sm" w="sm" type="none"/>
            <a:tailEnd len="med" w="med" type="diamond"/>
          </a:ln>
        </p:spPr>
      </p:cxnSp>
      <p:cxnSp>
        <p:nvCxnSpPr>
          <p:cNvPr id="336" name="Google Shape;336;p37"/>
          <p:cNvCxnSpPr/>
          <p:nvPr/>
        </p:nvCxnSpPr>
        <p:spPr>
          <a:xfrm flipH="1">
            <a:off x="6724575" y="2828775"/>
            <a:ext cx="402000" cy="900"/>
          </a:xfrm>
          <a:prstGeom prst="straightConnector1">
            <a:avLst/>
          </a:prstGeom>
          <a:noFill/>
          <a:ln cap="flat" cmpd="sng" w="19050">
            <a:solidFill>
              <a:srgbClr val="999999"/>
            </a:solidFill>
            <a:prstDash val="solid"/>
            <a:round/>
            <a:headEnd len="sm" w="sm" type="none"/>
            <a:tailEnd len="med" w="med" type="diamond"/>
          </a:ln>
        </p:spPr>
      </p:cxnSp>
      <p:sp>
        <p:nvSpPr>
          <p:cNvPr id="337" name="Google Shape;337;p37"/>
          <p:cNvSpPr txBox="1"/>
          <p:nvPr/>
        </p:nvSpPr>
        <p:spPr>
          <a:xfrm>
            <a:off x="5363500" y="757338"/>
            <a:ext cx="1763100" cy="369300"/>
          </a:xfrm>
          <a:prstGeom prst="rect">
            <a:avLst/>
          </a:prstGeom>
          <a:solidFill>
            <a:srgbClr val="F3F3F3"/>
          </a:solid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Anaerobic metabolism</a:t>
            </a:r>
            <a:endParaRPr b="0" i="0" sz="1200" u="none" cap="none" strike="noStrike">
              <a:solidFill>
                <a:srgbClr val="000000"/>
              </a:solidFill>
              <a:latin typeface="Bree Serif"/>
              <a:ea typeface="Bree Serif"/>
              <a:cs typeface="Bree Serif"/>
              <a:sym typeface="Bree Serif"/>
            </a:endParaRPr>
          </a:p>
        </p:txBody>
      </p:sp>
      <p:sp>
        <p:nvSpPr>
          <p:cNvPr id="338" name="Google Shape;338;p37"/>
          <p:cNvSpPr txBox="1"/>
          <p:nvPr/>
        </p:nvSpPr>
        <p:spPr>
          <a:xfrm>
            <a:off x="5245738" y="2627925"/>
            <a:ext cx="1403700" cy="369300"/>
          </a:xfrm>
          <a:prstGeom prst="rect">
            <a:avLst/>
          </a:prstGeom>
          <a:solidFill>
            <a:srgbClr val="F3F3F3"/>
          </a:solid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Vasoconstriction</a:t>
            </a:r>
            <a:endParaRPr b="0" i="0" sz="1200" u="none" cap="none" strike="noStrike">
              <a:solidFill>
                <a:srgbClr val="000000"/>
              </a:solidFill>
              <a:latin typeface="Bree Serif"/>
              <a:ea typeface="Bree Serif"/>
              <a:cs typeface="Bree Serif"/>
              <a:sym typeface="Bree Serif"/>
            </a:endParaRPr>
          </a:p>
        </p:txBody>
      </p:sp>
      <p:cxnSp>
        <p:nvCxnSpPr>
          <p:cNvPr id="339" name="Google Shape;339;p37"/>
          <p:cNvCxnSpPr/>
          <p:nvPr/>
        </p:nvCxnSpPr>
        <p:spPr>
          <a:xfrm flipH="1">
            <a:off x="4781138" y="2828775"/>
            <a:ext cx="402000" cy="900"/>
          </a:xfrm>
          <a:prstGeom prst="straightConnector1">
            <a:avLst/>
          </a:prstGeom>
          <a:noFill/>
          <a:ln cap="flat" cmpd="sng" w="19050">
            <a:solidFill>
              <a:srgbClr val="999999"/>
            </a:solidFill>
            <a:prstDash val="solid"/>
            <a:round/>
            <a:headEnd len="sm" w="sm" type="none"/>
            <a:tailEnd len="med" w="med" type="diamond"/>
          </a:ln>
        </p:spPr>
      </p:cxnSp>
      <p:sp>
        <p:nvSpPr>
          <p:cNvPr id="340" name="Google Shape;340;p37"/>
          <p:cNvSpPr txBox="1"/>
          <p:nvPr/>
        </p:nvSpPr>
        <p:spPr>
          <a:xfrm>
            <a:off x="3314825" y="2516038"/>
            <a:ext cx="1403700" cy="738900"/>
          </a:xfrm>
          <a:prstGeom prst="rect">
            <a:avLst/>
          </a:prstGeom>
          <a:solidFill>
            <a:srgbClr val="F3F3F3"/>
          </a:solid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Failure of pre-capillary sphincters</a:t>
            </a:r>
            <a:endParaRPr b="0" i="0" sz="1200" u="none" cap="none" strike="noStrike">
              <a:solidFill>
                <a:srgbClr val="000000"/>
              </a:solidFill>
              <a:latin typeface="Bree Serif"/>
              <a:ea typeface="Bree Serif"/>
              <a:cs typeface="Bree Serif"/>
              <a:sym typeface="Bree Serif"/>
            </a:endParaRPr>
          </a:p>
        </p:txBody>
      </p:sp>
      <p:cxnSp>
        <p:nvCxnSpPr>
          <p:cNvPr id="341" name="Google Shape;341;p37"/>
          <p:cNvCxnSpPr/>
          <p:nvPr/>
        </p:nvCxnSpPr>
        <p:spPr>
          <a:xfrm flipH="1">
            <a:off x="2912813" y="2831213"/>
            <a:ext cx="402000" cy="900"/>
          </a:xfrm>
          <a:prstGeom prst="straightConnector1">
            <a:avLst/>
          </a:prstGeom>
          <a:noFill/>
          <a:ln cap="flat" cmpd="sng" w="19050">
            <a:solidFill>
              <a:srgbClr val="999999"/>
            </a:solidFill>
            <a:prstDash val="solid"/>
            <a:round/>
            <a:headEnd len="sm" w="sm" type="none"/>
            <a:tailEnd len="med" w="med" type="diamond"/>
          </a:ln>
        </p:spPr>
      </p:cxnSp>
      <p:sp>
        <p:nvSpPr>
          <p:cNvPr id="342" name="Google Shape;342;p37"/>
          <p:cNvSpPr txBox="1"/>
          <p:nvPr/>
        </p:nvSpPr>
        <p:spPr>
          <a:xfrm>
            <a:off x="302100" y="1722475"/>
            <a:ext cx="579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7"/>
          <p:cNvSpPr txBox="1"/>
          <p:nvPr/>
        </p:nvSpPr>
        <p:spPr>
          <a:xfrm>
            <a:off x="1905325" y="2462200"/>
            <a:ext cx="954000" cy="738900"/>
          </a:xfrm>
          <a:prstGeom prst="rect">
            <a:avLst/>
          </a:prstGeom>
          <a:solidFill>
            <a:srgbClr val="F3F3F3"/>
          </a:solid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Peripheral pooling of blood</a:t>
            </a:r>
            <a:endParaRPr b="0" i="0" sz="1200" u="none" cap="none" strike="noStrike">
              <a:solidFill>
                <a:srgbClr val="000000"/>
              </a:solidFill>
              <a:latin typeface="Bree Serif"/>
              <a:ea typeface="Bree Serif"/>
              <a:cs typeface="Bree Serif"/>
              <a:sym typeface="Bree Serif"/>
            </a:endParaRPr>
          </a:p>
        </p:txBody>
      </p:sp>
      <p:sp>
        <p:nvSpPr>
          <p:cNvPr id="344" name="Google Shape;344;p37"/>
          <p:cNvSpPr/>
          <p:nvPr/>
        </p:nvSpPr>
        <p:spPr>
          <a:xfrm>
            <a:off x="816350" y="3158623"/>
            <a:ext cx="246300" cy="653100"/>
          </a:xfrm>
          <a:prstGeom prst="upArrow">
            <a:avLst>
              <a:gd fmla="val 50000" name="adj1"/>
              <a:gd fmla="val 50000" name="adj2"/>
            </a:avLst>
          </a:prstGeom>
          <a:solidFill>
            <a:srgbClr val="D05C5C">
              <a:alpha val="69803"/>
            </a:srgbClr>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7"/>
          <p:cNvSpPr/>
          <p:nvPr/>
        </p:nvSpPr>
        <p:spPr>
          <a:xfrm>
            <a:off x="1894875" y="1538625"/>
            <a:ext cx="836100" cy="197700"/>
          </a:xfrm>
          <a:prstGeom prst="right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7"/>
          <p:cNvSpPr/>
          <p:nvPr/>
        </p:nvSpPr>
        <p:spPr>
          <a:xfrm>
            <a:off x="4338188" y="1563638"/>
            <a:ext cx="579600" cy="197700"/>
          </a:xfrm>
          <a:prstGeom prst="right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7"/>
          <p:cNvSpPr/>
          <p:nvPr/>
        </p:nvSpPr>
        <p:spPr>
          <a:xfrm>
            <a:off x="6605797" y="1563625"/>
            <a:ext cx="402000" cy="197700"/>
          </a:xfrm>
          <a:prstGeom prst="right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7"/>
          <p:cNvSpPr/>
          <p:nvPr/>
        </p:nvSpPr>
        <p:spPr>
          <a:xfrm>
            <a:off x="7772250" y="1934138"/>
            <a:ext cx="246300" cy="653100"/>
          </a:xfrm>
          <a:prstGeom prst="down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7"/>
          <p:cNvSpPr/>
          <p:nvPr/>
        </p:nvSpPr>
        <p:spPr>
          <a:xfrm>
            <a:off x="7772250" y="3036100"/>
            <a:ext cx="246300" cy="653100"/>
          </a:xfrm>
          <a:prstGeom prst="down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0" name="Google Shape;350;p37"/>
          <p:cNvCxnSpPr/>
          <p:nvPr/>
        </p:nvCxnSpPr>
        <p:spPr>
          <a:xfrm flipH="1" rot="10800000">
            <a:off x="5245750" y="3411475"/>
            <a:ext cx="369000" cy="327900"/>
          </a:xfrm>
          <a:prstGeom prst="curvedConnector3">
            <a:avLst>
              <a:gd fmla="val 55562" name="adj1"/>
            </a:avLst>
          </a:prstGeom>
          <a:noFill/>
          <a:ln cap="flat" cmpd="sng" w="9525">
            <a:solidFill>
              <a:srgbClr val="999999"/>
            </a:solidFill>
            <a:prstDash val="solid"/>
            <a:round/>
            <a:headEnd len="sm" w="sm" type="none"/>
            <a:tailEnd len="med" w="med" type="diamond"/>
          </a:ln>
        </p:spPr>
      </p:cxnSp>
      <p:sp>
        <p:nvSpPr>
          <p:cNvPr id="351" name="Google Shape;351;p37"/>
          <p:cNvSpPr txBox="1"/>
          <p:nvPr/>
        </p:nvSpPr>
        <p:spPr>
          <a:xfrm>
            <a:off x="5717278" y="3183650"/>
            <a:ext cx="1653900" cy="369300"/>
          </a:xfrm>
          <a:prstGeom prst="rect">
            <a:avLst/>
          </a:prstGeom>
          <a:solidFill>
            <a:srgbClr val="F3F3F3"/>
          </a:solid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Efflux of potassium</a:t>
            </a:r>
            <a:endParaRPr b="0" i="0" sz="1200" u="none" cap="none" strike="noStrike">
              <a:solidFill>
                <a:srgbClr val="000000"/>
              </a:solidFill>
              <a:latin typeface="Bree Serif"/>
              <a:ea typeface="Bree Serif"/>
              <a:cs typeface="Bree Serif"/>
              <a:sym typeface="Bree Serif"/>
            </a:endParaRPr>
          </a:p>
        </p:txBody>
      </p:sp>
      <p:cxnSp>
        <p:nvCxnSpPr>
          <p:cNvPr id="352" name="Google Shape;352;p37"/>
          <p:cNvCxnSpPr/>
          <p:nvPr/>
        </p:nvCxnSpPr>
        <p:spPr>
          <a:xfrm flipH="1">
            <a:off x="5722000" y="4463125"/>
            <a:ext cx="451200" cy="327900"/>
          </a:xfrm>
          <a:prstGeom prst="curvedConnector3">
            <a:avLst>
              <a:gd fmla="val 50000" name="adj1"/>
            </a:avLst>
          </a:prstGeom>
          <a:noFill/>
          <a:ln cap="flat" cmpd="sng" w="9525">
            <a:solidFill>
              <a:srgbClr val="999999"/>
            </a:solidFill>
            <a:prstDash val="solid"/>
            <a:round/>
            <a:headEnd len="sm" w="sm" type="none"/>
            <a:tailEnd len="med" w="med" type="diamond"/>
          </a:ln>
        </p:spPr>
      </p:cxnSp>
      <p:sp>
        <p:nvSpPr>
          <p:cNvPr id="353" name="Google Shape;353;p37"/>
          <p:cNvSpPr txBox="1"/>
          <p:nvPr/>
        </p:nvSpPr>
        <p:spPr>
          <a:xfrm>
            <a:off x="3136850" y="4586675"/>
            <a:ext cx="2477700" cy="369300"/>
          </a:xfrm>
          <a:prstGeom prst="rect">
            <a:avLst/>
          </a:prstGeom>
          <a:solidFill>
            <a:srgbClr val="F3F3F3"/>
          </a:solid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Influx of sodium and water</a:t>
            </a:r>
            <a:endParaRPr b="0" i="0" sz="1200" u="none" cap="none" strike="noStrike">
              <a:solidFill>
                <a:srgbClr val="000000"/>
              </a:solidFill>
              <a:latin typeface="Bree Serif"/>
              <a:ea typeface="Bree Serif"/>
              <a:cs typeface="Bree Serif"/>
              <a:sym typeface="Bree Serif"/>
            </a:endParaRPr>
          </a:p>
        </p:txBody>
      </p:sp>
      <p:sp>
        <p:nvSpPr>
          <p:cNvPr id="354" name="Google Shape;354;p37"/>
          <p:cNvSpPr/>
          <p:nvPr/>
        </p:nvSpPr>
        <p:spPr>
          <a:xfrm>
            <a:off x="6622075" y="4038950"/>
            <a:ext cx="451200" cy="197700"/>
          </a:xfrm>
          <a:prstGeom prst="left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7"/>
          <p:cNvSpPr/>
          <p:nvPr/>
        </p:nvSpPr>
        <p:spPr>
          <a:xfrm>
            <a:off x="4284575" y="4038950"/>
            <a:ext cx="579600" cy="197700"/>
          </a:xfrm>
          <a:prstGeom prst="left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7"/>
          <p:cNvSpPr/>
          <p:nvPr/>
        </p:nvSpPr>
        <p:spPr>
          <a:xfrm>
            <a:off x="1949875" y="4038950"/>
            <a:ext cx="579600" cy="197700"/>
          </a:xfrm>
          <a:prstGeom prst="leftArrow">
            <a:avLst>
              <a:gd fmla="val 50000" name="adj1"/>
              <a:gd fmla="val 50000" name="adj2"/>
            </a:avLst>
          </a:prstGeom>
          <a:solidFill>
            <a:srgbClr val="D05C5C">
              <a:alpha val="69803"/>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8"/>
          <p:cNvSpPr txBox="1"/>
          <p:nvPr>
            <p:ph type="title"/>
          </p:nvPr>
        </p:nvSpPr>
        <p:spPr>
          <a:xfrm>
            <a:off x="150175" y="118325"/>
            <a:ext cx="71961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Metabolic Changes &amp; Cellular Response to Shock:</a:t>
            </a:r>
            <a:endParaRPr b="1" sz="2520">
              <a:solidFill>
                <a:srgbClr val="D05C5C"/>
              </a:solidFill>
              <a:latin typeface="Bree Serif"/>
              <a:ea typeface="Bree Serif"/>
              <a:cs typeface="Bree Serif"/>
              <a:sym typeface="Bree Serif"/>
            </a:endParaRPr>
          </a:p>
        </p:txBody>
      </p:sp>
      <p:sp>
        <p:nvSpPr>
          <p:cNvPr id="362" name="Google Shape;362;p38"/>
          <p:cNvSpPr/>
          <p:nvPr/>
        </p:nvSpPr>
        <p:spPr>
          <a:xfrm>
            <a:off x="150175" y="1063465"/>
            <a:ext cx="528900" cy="496200"/>
          </a:xfrm>
          <a:prstGeom prst="hexagon">
            <a:avLst>
              <a:gd fmla="val 25000" name="adj"/>
              <a:gd fmla="val 115470" name="vf"/>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1</a:t>
            </a:r>
            <a:endParaRPr b="1" i="0" sz="1900" u="none" cap="none" strike="noStrike">
              <a:solidFill>
                <a:srgbClr val="000000"/>
              </a:solidFill>
              <a:latin typeface="Arial"/>
              <a:ea typeface="Arial"/>
              <a:cs typeface="Arial"/>
              <a:sym typeface="Arial"/>
            </a:endParaRPr>
          </a:p>
        </p:txBody>
      </p:sp>
      <p:sp>
        <p:nvSpPr>
          <p:cNvPr id="363" name="Google Shape;363;p38"/>
          <p:cNvSpPr/>
          <p:nvPr/>
        </p:nvSpPr>
        <p:spPr>
          <a:xfrm>
            <a:off x="150180" y="3735878"/>
            <a:ext cx="528900" cy="496200"/>
          </a:xfrm>
          <a:prstGeom prst="hexagon">
            <a:avLst>
              <a:gd fmla="val 25000" name="adj"/>
              <a:gd fmla="val 115470" name="vf"/>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3</a:t>
            </a:r>
            <a:endParaRPr b="1" i="0" sz="1900" u="none" cap="none" strike="noStrike">
              <a:solidFill>
                <a:srgbClr val="000000"/>
              </a:solidFill>
              <a:latin typeface="Arial"/>
              <a:ea typeface="Arial"/>
              <a:cs typeface="Arial"/>
              <a:sym typeface="Arial"/>
            </a:endParaRPr>
          </a:p>
        </p:txBody>
      </p:sp>
      <p:sp>
        <p:nvSpPr>
          <p:cNvPr id="364" name="Google Shape;364;p38"/>
          <p:cNvSpPr/>
          <p:nvPr/>
        </p:nvSpPr>
        <p:spPr>
          <a:xfrm>
            <a:off x="4687980" y="1063482"/>
            <a:ext cx="528900" cy="496200"/>
          </a:xfrm>
          <a:prstGeom prst="hexagon">
            <a:avLst>
              <a:gd fmla="val 25000" name="adj"/>
              <a:gd fmla="val 115470" name="vf"/>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2</a:t>
            </a:r>
            <a:endParaRPr b="1" i="0" sz="1900" u="none" cap="none" strike="noStrike">
              <a:solidFill>
                <a:srgbClr val="000000"/>
              </a:solidFill>
              <a:latin typeface="Arial"/>
              <a:ea typeface="Arial"/>
              <a:cs typeface="Arial"/>
              <a:sym typeface="Arial"/>
            </a:endParaRPr>
          </a:p>
        </p:txBody>
      </p:sp>
      <p:sp>
        <p:nvSpPr>
          <p:cNvPr id="365" name="Google Shape;365;p38"/>
          <p:cNvSpPr txBox="1"/>
          <p:nvPr/>
        </p:nvSpPr>
        <p:spPr>
          <a:xfrm>
            <a:off x="679086" y="1113425"/>
            <a:ext cx="3000000" cy="415500"/>
          </a:xfrm>
          <a:prstGeom prst="rect">
            <a:avLst/>
          </a:prstGeom>
          <a:solidFill>
            <a:srgbClr val="F2F2F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Reduce capillary perfusion:</a:t>
            </a:r>
            <a:endParaRPr b="1" i="0" sz="1500" u="none" cap="none" strike="noStrike">
              <a:solidFill>
                <a:srgbClr val="000000"/>
              </a:solidFill>
              <a:latin typeface="Bree Serif"/>
              <a:ea typeface="Bree Serif"/>
              <a:cs typeface="Bree Serif"/>
              <a:sym typeface="Bree Serif"/>
            </a:endParaRPr>
          </a:p>
        </p:txBody>
      </p:sp>
      <p:sp>
        <p:nvSpPr>
          <p:cNvPr id="366" name="Google Shape;366;p38"/>
          <p:cNvSpPr txBox="1"/>
          <p:nvPr/>
        </p:nvSpPr>
        <p:spPr>
          <a:xfrm>
            <a:off x="33925" y="1509726"/>
            <a:ext cx="4290300" cy="2134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Spasm of pre/post capillary sphincters.</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Hypoxic tissue damage, </a:t>
            </a:r>
            <a:r>
              <a:rPr b="1" i="0" lang="en" sz="1400" u="none" cap="none" strike="noStrike">
                <a:solidFill>
                  <a:srgbClr val="000000"/>
                </a:solidFill>
                <a:latin typeface="Bree Serif"/>
                <a:ea typeface="Bree Serif"/>
                <a:cs typeface="Bree Serif"/>
                <a:sym typeface="Bree Serif"/>
              </a:rPr>
              <a:t>(oxidative stress)</a:t>
            </a:r>
            <a:endParaRPr b="1"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Anaerobic metabolism (anaerobic glycolysis)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Lactic acid production.</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Metabolic acidosis (intracellular acidosis).</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sng" cap="none" strike="noStrike">
                <a:solidFill>
                  <a:srgbClr val="000000"/>
                </a:solidFill>
                <a:latin typeface="Bree Serif"/>
                <a:ea typeface="Bree Serif"/>
                <a:cs typeface="Bree Serif"/>
                <a:sym typeface="Bree Serif"/>
              </a:rPr>
              <a:t>Failure of Na+/K+ pump (⬆ [Na+] &amp; [Ca2+]). </a:t>
            </a:r>
            <a:endParaRPr b="0" i="0" sz="1400" u="sng"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sng" cap="none" strike="noStrike">
                <a:solidFill>
                  <a:srgbClr val="000000"/>
                </a:solidFill>
                <a:latin typeface="Bree Serif"/>
                <a:ea typeface="Bree Serif"/>
                <a:cs typeface="Bree Serif"/>
                <a:sym typeface="Bree Serif"/>
              </a:rPr>
              <a:t>Lysosomes, nuclear membranes &amp; mitochondrial breakdown.</a:t>
            </a:r>
            <a:endParaRPr b="0" i="0" sz="1400" u="sng" cap="none" strike="noStrike">
              <a:solidFill>
                <a:srgbClr val="000000"/>
              </a:solidFill>
              <a:latin typeface="Bree Serif"/>
              <a:ea typeface="Bree Serif"/>
              <a:cs typeface="Bree Serif"/>
              <a:sym typeface="Bree Serif"/>
            </a:endParaRPr>
          </a:p>
        </p:txBody>
      </p:sp>
      <p:sp>
        <p:nvSpPr>
          <p:cNvPr id="367" name="Google Shape;367;p38"/>
          <p:cNvSpPr txBox="1"/>
          <p:nvPr/>
        </p:nvSpPr>
        <p:spPr>
          <a:xfrm>
            <a:off x="679075" y="3670325"/>
            <a:ext cx="3752100" cy="646500"/>
          </a:xfrm>
          <a:prstGeom prst="rect">
            <a:avLst/>
          </a:prstGeom>
          <a:solidFill>
            <a:srgbClr val="F2F2F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Granulocytes accumulation at injured vessels:</a:t>
            </a:r>
            <a:endParaRPr b="1" i="0" sz="1500" u="none" cap="none" strike="noStrike">
              <a:solidFill>
                <a:srgbClr val="000000"/>
              </a:solidFill>
              <a:latin typeface="Bree Serif"/>
              <a:ea typeface="Bree Serif"/>
              <a:cs typeface="Bree Serif"/>
              <a:sym typeface="Bree Serif"/>
            </a:endParaRPr>
          </a:p>
        </p:txBody>
      </p:sp>
      <p:sp>
        <p:nvSpPr>
          <p:cNvPr id="368" name="Google Shape;368;p38"/>
          <p:cNvSpPr txBox="1"/>
          <p:nvPr/>
        </p:nvSpPr>
        <p:spPr>
          <a:xfrm>
            <a:off x="150175" y="4362972"/>
            <a:ext cx="3000000" cy="684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Free radicals release.</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Further tissue damage.</a:t>
            </a:r>
            <a:endParaRPr b="0" i="0" sz="1400" u="none" cap="none" strike="noStrike">
              <a:solidFill>
                <a:srgbClr val="000000"/>
              </a:solidFill>
              <a:latin typeface="Bree Serif"/>
              <a:ea typeface="Bree Serif"/>
              <a:cs typeface="Bree Serif"/>
              <a:sym typeface="Bree Serif"/>
            </a:endParaRPr>
          </a:p>
        </p:txBody>
      </p:sp>
      <p:sp>
        <p:nvSpPr>
          <p:cNvPr id="369" name="Google Shape;369;p38"/>
          <p:cNvSpPr txBox="1"/>
          <p:nvPr/>
        </p:nvSpPr>
        <p:spPr>
          <a:xfrm>
            <a:off x="5216877" y="1113425"/>
            <a:ext cx="3000000" cy="415500"/>
          </a:xfrm>
          <a:prstGeom prst="rect">
            <a:avLst/>
          </a:prstGeom>
          <a:solidFill>
            <a:schemeClr val="lt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After 3 - 5 hours of shock:</a:t>
            </a:r>
            <a:endParaRPr b="1" i="0" sz="1500" u="none" cap="none" strike="noStrike">
              <a:solidFill>
                <a:srgbClr val="000000"/>
              </a:solidFill>
              <a:latin typeface="Bree Serif"/>
              <a:ea typeface="Bree Serif"/>
              <a:cs typeface="Bree Serif"/>
              <a:sym typeface="Bree Serif"/>
            </a:endParaRPr>
          </a:p>
        </p:txBody>
      </p:sp>
      <p:sp>
        <p:nvSpPr>
          <p:cNvPr id="370" name="Google Shape;370;p38"/>
          <p:cNvSpPr txBox="1"/>
          <p:nvPr/>
        </p:nvSpPr>
        <p:spPr>
          <a:xfrm>
            <a:off x="4894675" y="1738650"/>
            <a:ext cx="4022100" cy="193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Precapillary sphincters dilate, venules are still constricted.</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Blood stagnation in capillaries.</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Hypoxia continue + fluid leaves to extra vascular compartment.</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15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 Further reduction in circulating blood volume.</a:t>
            </a:r>
            <a:endParaRPr b="0" i="0" sz="1400" u="none" cap="none" strike="noStrike">
              <a:solidFill>
                <a:srgbClr val="000000"/>
              </a:solidFill>
              <a:latin typeface="Bree Serif"/>
              <a:ea typeface="Bree Serif"/>
              <a:cs typeface="Bree Serif"/>
              <a:sym typeface="Bree Serif"/>
            </a:endParaRPr>
          </a:p>
        </p:txBody>
      </p:sp>
      <p:sp>
        <p:nvSpPr>
          <p:cNvPr id="371" name="Google Shape;371;p38"/>
          <p:cNvSpPr txBox="1"/>
          <p:nvPr/>
        </p:nvSpPr>
        <p:spPr>
          <a:xfrm>
            <a:off x="7843350" y="118325"/>
            <a:ext cx="1537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nvSpPr>
        <p:spPr>
          <a:xfrm>
            <a:off x="4794858" y="2105174"/>
            <a:ext cx="44217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occurs, due to damage of capillary endothelial cells &amp;</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alveolar epithelial cells, with release of cytokines.</a:t>
            </a:r>
            <a:endParaRPr b="0" i="0" sz="1400" u="none" cap="none" strike="noStrike">
              <a:solidFill>
                <a:srgbClr val="000000"/>
              </a:solidFill>
              <a:latin typeface="Bree Serif"/>
              <a:ea typeface="Bree Serif"/>
              <a:cs typeface="Bree Serif"/>
              <a:sym typeface="Bree Serif"/>
            </a:endParaRPr>
          </a:p>
        </p:txBody>
      </p:sp>
      <p:sp>
        <p:nvSpPr>
          <p:cNvPr id="377" name="Google Shape;377;p39"/>
          <p:cNvSpPr/>
          <p:nvPr/>
        </p:nvSpPr>
        <p:spPr>
          <a:xfrm>
            <a:off x="150175" y="2281365"/>
            <a:ext cx="528900" cy="496200"/>
          </a:xfrm>
          <a:prstGeom prst="hexagon">
            <a:avLst>
              <a:gd fmla="val 25000" name="adj"/>
              <a:gd fmla="val 115470" name="vf"/>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lang="en" sz="1900"/>
              <a:t>2</a:t>
            </a:r>
            <a:endParaRPr b="1" i="0" sz="1900" u="none" cap="none" strike="noStrike">
              <a:solidFill>
                <a:srgbClr val="000000"/>
              </a:solidFill>
              <a:latin typeface="Arial"/>
              <a:ea typeface="Arial"/>
              <a:cs typeface="Arial"/>
              <a:sym typeface="Arial"/>
            </a:endParaRPr>
          </a:p>
        </p:txBody>
      </p:sp>
      <p:sp>
        <p:nvSpPr>
          <p:cNvPr id="378" name="Google Shape;378;p39"/>
          <p:cNvSpPr/>
          <p:nvPr/>
        </p:nvSpPr>
        <p:spPr>
          <a:xfrm>
            <a:off x="150167" y="3489240"/>
            <a:ext cx="528900" cy="496200"/>
          </a:xfrm>
          <a:prstGeom prst="hexagon">
            <a:avLst>
              <a:gd fmla="val 25000" name="adj"/>
              <a:gd fmla="val 115470" name="vf"/>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lang="en" sz="1900"/>
              <a:t>3</a:t>
            </a:r>
            <a:endParaRPr b="1" i="0" sz="1900" u="none" cap="none" strike="noStrike">
              <a:solidFill>
                <a:srgbClr val="000000"/>
              </a:solidFill>
              <a:latin typeface="Arial"/>
              <a:ea typeface="Arial"/>
              <a:cs typeface="Arial"/>
              <a:sym typeface="Arial"/>
            </a:endParaRPr>
          </a:p>
        </p:txBody>
      </p:sp>
      <p:sp>
        <p:nvSpPr>
          <p:cNvPr id="379" name="Google Shape;379;p39"/>
          <p:cNvSpPr/>
          <p:nvPr/>
        </p:nvSpPr>
        <p:spPr>
          <a:xfrm>
            <a:off x="4800861" y="1608965"/>
            <a:ext cx="528900" cy="496200"/>
          </a:xfrm>
          <a:prstGeom prst="hexagon">
            <a:avLst>
              <a:gd fmla="val 25000" name="adj"/>
              <a:gd fmla="val 115470" name="vf"/>
            </a:avLst>
          </a:prstGeom>
          <a:solidFill>
            <a:srgbClr val="F1E0E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lang="en" sz="1900"/>
              <a:t>4</a:t>
            </a:r>
            <a:endParaRPr b="1" i="0" sz="1900" u="none" cap="none" strike="noStrike">
              <a:solidFill>
                <a:srgbClr val="000000"/>
              </a:solidFill>
              <a:latin typeface="Arial"/>
              <a:ea typeface="Arial"/>
              <a:cs typeface="Arial"/>
              <a:sym typeface="Arial"/>
            </a:endParaRPr>
          </a:p>
        </p:txBody>
      </p:sp>
      <p:sp>
        <p:nvSpPr>
          <p:cNvPr id="380" name="Google Shape;380;p39"/>
          <p:cNvSpPr/>
          <p:nvPr/>
        </p:nvSpPr>
        <p:spPr>
          <a:xfrm>
            <a:off x="4800850" y="2993051"/>
            <a:ext cx="528900" cy="496200"/>
          </a:xfrm>
          <a:prstGeom prst="hexagon">
            <a:avLst>
              <a:gd fmla="val 25000" name="adj"/>
              <a:gd fmla="val 115470" name="vf"/>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lang="en" sz="1900"/>
              <a:t>5</a:t>
            </a:r>
            <a:endParaRPr b="1" i="0" sz="1900" u="none" cap="none" strike="noStrike">
              <a:solidFill>
                <a:srgbClr val="000000"/>
              </a:solidFill>
              <a:latin typeface="Arial"/>
              <a:ea typeface="Arial"/>
              <a:cs typeface="Arial"/>
              <a:sym typeface="Arial"/>
            </a:endParaRPr>
          </a:p>
        </p:txBody>
      </p:sp>
      <p:sp>
        <p:nvSpPr>
          <p:cNvPr id="381" name="Google Shape;381;p39"/>
          <p:cNvSpPr txBox="1"/>
          <p:nvPr/>
        </p:nvSpPr>
        <p:spPr>
          <a:xfrm>
            <a:off x="679075" y="2301550"/>
            <a:ext cx="2325000" cy="415500"/>
          </a:xfrm>
          <a:prstGeom prst="rect">
            <a:avLst/>
          </a:prstGeom>
          <a:solidFill>
            <a:schemeClr val="lt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Cerebral ischemia:</a:t>
            </a:r>
            <a:endParaRPr b="1" i="0" sz="1500" u="none" cap="none" strike="noStrike">
              <a:solidFill>
                <a:srgbClr val="000000"/>
              </a:solidFill>
              <a:latin typeface="Bree Serif"/>
              <a:ea typeface="Bree Serif"/>
              <a:cs typeface="Bree Serif"/>
              <a:sym typeface="Bree Serif"/>
            </a:endParaRPr>
          </a:p>
        </p:txBody>
      </p:sp>
      <p:sp>
        <p:nvSpPr>
          <p:cNvPr id="382" name="Google Shape;382;p39"/>
          <p:cNvSpPr txBox="1"/>
          <p:nvPr/>
        </p:nvSpPr>
        <p:spPr>
          <a:xfrm>
            <a:off x="150175" y="2705430"/>
            <a:ext cx="4267500" cy="608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depression of VMC → vasodilation + ↓ HR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further decrease in blood pressure.</a:t>
            </a:r>
            <a:endParaRPr b="0" i="0" sz="1400" u="none" cap="none" strike="noStrike">
              <a:solidFill>
                <a:srgbClr val="FF0000"/>
              </a:solidFill>
              <a:latin typeface="Bree Serif"/>
              <a:ea typeface="Bree Serif"/>
              <a:cs typeface="Bree Serif"/>
              <a:sym typeface="Bree Serif"/>
            </a:endParaRPr>
          </a:p>
        </p:txBody>
      </p:sp>
      <p:sp>
        <p:nvSpPr>
          <p:cNvPr id="383" name="Google Shape;383;p39"/>
          <p:cNvSpPr txBox="1"/>
          <p:nvPr/>
        </p:nvSpPr>
        <p:spPr>
          <a:xfrm>
            <a:off x="5329754" y="1649325"/>
            <a:ext cx="3351900" cy="415500"/>
          </a:xfrm>
          <a:prstGeom prst="rect">
            <a:avLst/>
          </a:prstGeom>
          <a:solidFill>
            <a:srgbClr val="F2F2F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Respiratory distress syndrome</a:t>
            </a:r>
            <a:endParaRPr b="1" i="0" sz="1500" u="none" cap="none" strike="noStrike">
              <a:solidFill>
                <a:srgbClr val="000000"/>
              </a:solidFill>
              <a:latin typeface="Bree Serif"/>
              <a:ea typeface="Bree Serif"/>
              <a:cs typeface="Bree Serif"/>
              <a:sym typeface="Bree Serif"/>
            </a:endParaRPr>
          </a:p>
        </p:txBody>
      </p:sp>
      <p:sp>
        <p:nvSpPr>
          <p:cNvPr id="384" name="Google Shape;384;p39"/>
          <p:cNvSpPr txBox="1"/>
          <p:nvPr/>
        </p:nvSpPr>
        <p:spPr>
          <a:xfrm>
            <a:off x="679086" y="3529588"/>
            <a:ext cx="2229300" cy="415500"/>
          </a:xfrm>
          <a:prstGeom prst="rect">
            <a:avLst/>
          </a:prstGeom>
          <a:solidFill>
            <a:srgbClr val="F2F2F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Myocardial ischemia</a:t>
            </a:r>
            <a:endParaRPr b="1" i="0" sz="1500" u="none" cap="none" strike="noStrike">
              <a:solidFill>
                <a:srgbClr val="000000"/>
              </a:solidFill>
              <a:latin typeface="Bree Serif"/>
              <a:ea typeface="Bree Serif"/>
              <a:cs typeface="Bree Serif"/>
              <a:sym typeface="Bree Serif"/>
            </a:endParaRPr>
          </a:p>
        </p:txBody>
      </p:sp>
      <p:sp>
        <p:nvSpPr>
          <p:cNvPr id="385" name="Google Shape;385;p39"/>
          <p:cNvSpPr txBox="1"/>
          <p:nvPr/>
        </p:nvSpPr>
        <p:spPr>
          <a:xfrm>
            <a:off x="150167" y="4000904"/>
            <a:ext cx="4267500" cy="608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depressed contractility + myocardial damage </a:t>
            </a:r>
            <a:endParaRPr>
              <a:solidFill>
                <a:srgbClr val="98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FF0000"/>
              </a:buClr>
              <a:buSzPts val="1400"/>
              <a:buFont typeface="Bree Serif"/>
              <a:buChar char="➢"/>
            </a:pPr>
            <a:r>
              <a:rPr b="0" i="0" lang="en" sz="1400" u="none" cap="none" strike="noStrike">
                <a:solidFill>
                  <a:srgbClr val="FF0000"/>
                </a:solidFill>
                <a:latin typeface="Bree Serif"/>
                <a:ea typeface="Bree Serif"/>
                <a:cs typeface="Bree Serif"/>
                <a:sym typeface="Bree Serif"/>
              </a:rPr>
              <a:t>more shock &amp; acidosis.</a:t>
            </a:r>
            <a:endParaRPr b="0" i="0" sz="1400" u="none" cap="none" strike="noStrike">
              <a:solidFill>
                <a:srgbClr val="FF0000"/>
              </a:solidFill>
              <a:latin typeface="Bree Serif"/>
              <a:ea typeface="Bree Serif"/>
              <a:cs typeface="Bree Serif"/>
              <a:sym typeface="Bree Serif"/>
            </a:endParaRPr>
          </a:p>
        </p:txBody>
      </p:sp>
      <p:sp>
        <p:nvSpPr>
          <p:cNvPr id="386" name="Google Shape;386;p39"/>
          <p:cNvSpPr txBox="1"/>
          <p:nvPr/>
        </p:nvSpPr>
        <p:spPr>
          <a:xfrm>
            <a:off x="5329750" y="3033400"/>
            <a:ext cx="3180900" cy="415500"/>
          </a:xfrm>
          <a:prstGeom prst="rect">
            <a:avLst/>
          </a:prstGeom>
          <a:solidFill>
            <a:srgbClr val="F2F2F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Multiple organ failure &amp; death.</a:t>
            </a:r>
            <a:endParaRPr b="1" i="0" sz="1500" u="none" cap="none" strike="noStrike">
              <a:solidFill>
                <a:srgbClr val="000000"/>
              </a:solidFill>
              <a:latin typeface="Bree Serif"/>
              <a:ea typeface="Bree Serif"/>
              <a:cs typeface="Bree Serif"/>
              <a:sym typeface="Bree Serif"/>
            </a:endParaRPr>
          </a:p>
        </p:txBody>
      </p:sp>
      <p:sp>
        <p:nvSpPr>
          <p:cNvPr id="387" name="Google Shape;387;p39"/>
          <p:cNvSpPr txBox="1"/>
          <p:nvPr/>
        </p:nvSpPr>
        <p:spPr>
          <a:xfrm>
            <a:off x="320125" y="4642085"/>
            <a:ext cx="3042900" cy="36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VMC= vasomotor center  (sympathetic)</a:t>
            </a:r>
            <a:endParaRPr b="0" i="0" sz="1200" u="none" cap="none" strike="noStrike">
              <a:solidFill>
                <a:srgbClr val="000000"/>
              </a:solidFill>
              <a:latin typeface="Bree Serif"/>
              <a:ea typeface="Bree Serif"/>
              <a:cs typeface="Bree Serif"/>
              <a:sym typeface="Bree Serif"/>
            </a:endParaRPr>
          </a:p>
        </p:txBody>
      </p:sp>
      <p:sp>
        <p:nvSpPr>
          <p:cNvPr id="388" name="Google Shape;388;p39"/>
          <p:cNvSpPr txBox="1"/>
          <p:nvPr/>
        </p:nvSpPr>
        <p:spPr>
          <a:xfrm>
            <a:off x="8016150" y="62175"/>
            <a:ext cx="1262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rgbClr val="000000"/>
              </a:solidFill>
              <a:latin typeface="Arial"/>
              <a:ea typeface="Arial"/>
              <a:cs typeface="Arial"/>
              <a:sym typeface="Arial"/>
            </a:endParaRPr>
          </a:p>
        </p:txBody>
      </p:sp>
      <p:sp>
        <p:nvSpPr>
          <p:cNvPr id="389" name="Google Shape;389;p39"/>
          <p:cNvSpPr txBox="1"/>
          <p:nvPr>
            <p:ph type="title"/>
          </p:nvPr>
        </p:nvSpPr>
        <p:spPr>
          <a:xfrm>
            <a:off x="150175" y="118325"/>
            <a:ext cx="75567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Metabolic Changes &amp; Organ Response to Shock:</a:t>
            </a:r>
            <a:endParaRPr b="1" sz="2520">
              <a:solidFill>
                <a:srgbClr val="D05C5C"/>
              </a:solidFill>
              <a:latin typeface="Bree Serif"/>
              <a:ea typeface="Bree Serif"/>
              <a:cs typeface="Bree Serif"/>
              <a:sym typeface="Bree Serif"/>
            </a:endParaRPr>
          </a:p>
        </p:txBody>
      </p:sp>
      <p:sp>
        <p:nvSpPr>
          <p:cNvPr id="390" name="Google Shape;390;p39"/>
          <p:cNvSpPr txBox="1"/>
          <p:nvPr/>
        </p:nvSpPr>
        <p:spPr>
          <a:xfrm>
            <a:off x="679075" y="1113855"/>
            <a:ext cx="2509800" cy="415500"/>
          </a:xfrm>
          <a:prstGeom prst="rect">
            <a:avLst/>
          </a:prstGeom>
          <a:solidFill>
            <a:srgbClr val="F2F2F2"/>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Damage in GIT mucosa:</a:t>
            </a:r>
            <a:endParaRPr b="1" i="0" sz="1500" u="none" cap="none" strike="noStrike">
              <a:solidFill>
                <a:srgbClr val="000000"/>
              </a:solidFill>
              <a:latin typeface="Bree Serif"/>
              <a:ea typeface="Bree Serif"/>
              <a:cs typeface="Bree Serif"/>
              <a:sym typeface="Bree Serif"/>
            </a:endParaRPr>
          </a:p>
        </p:txBody>
      </p:sp>
      <p:sp>
        <p:nvSpPr>
          <p:cNvPr id="391" name="Google Shape;391;p39"/>
          <p:cNvSpPr txBox="1"/>
          <p:nvPr/>
        </p:nvSpPr>
        <p:spPr>
          <a:xfrm>
            <a:off x="273925" y="1529350"/>
            <a:ext cx="3320100" cy="396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allows bacteria into circulation.</a:t>
            </a:r>
            <a:endParaRPr b="0" i="0" sz="1400" u="none" cap="none" strike="noStrike">
              <a:solidFill>
                <a:srgbClr val="000000"/>
              </a:solidFill>
              <a:latin typeface="Bree Serif"/>
              <a:ea typeface="Bree Serif"/>
              <a:cs typeface="Bree Serif"/>
              <a:sym typeface="Bree Serif"/>
            </a:endParaRPr>
          </a:p>
        </p:txBody>
      </p:sp>
      <p:sp>
        <p:nvSpPr>
          <p:cNvPr id="392" name="Google Shape;392;p39"/>
          <p:cNvSpPr/>
          <p:nvPr/>
        </p:nvSpPr>
        <p:spPr>
          <a:xfrm>
            <a:off x="150175" y="1073490"/>
            <a:ext cx="528900" cy="496200"/>
          </a:xfrm>
          <a:prstGeom prst="hexagon">
            <a:avLst>
              <a:gd fmla="val 25000" name="adj"/>
              <a:gd fmla="val 115470" name="vf"/>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lang="en" sz="1900"/>
              <a:t>1</a:t>
            </a:r>
            <a:endParaRPr b="1" i="0" sz="19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0"/>
          <p:cNvSpPr txBox="1"/>
          <p:nvPr>
            <p:ph type="title"/>
          </p:nvPr>
        </p:nvSpPr>
        <p:spPr>
          <a:xfrm>
            <a:off x="1975675" y="0"/>
            <a:ext cx="4608900" cy="49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720">
                <a:solidFill>
                  <a:srgbClr val="D05C5C"/>
                </a:solidFill>
                <a:latin typeface="Bree Serif"/>
                <a:ea typeface="Bree Serif"/>
                <a:cs typeface="Bree Serif"/>
                <a:sym typeface="Bree Serif"/>
              </a:rPr>
              <a:t>Stages of shock</a:t>
            </a:r>
            <a:endParaRPr b="1" sz="2720">
              <a:solidFill>
                <a:srgbClr val="D05C5C"/>
              </a:solidFill>
              <a:latin typeface="Bree Serif"/>
              <a:ea typeface="Bree Serif"/>
              <a:cs typeface="Bree Serif"/>
              <a:sym typeface="Bree Serif"/>
            </a:endParaRPr>
          </a:p>
        </p:txBody>
      </p:sp>
      <p:sp>
        <p:nvSpPr>
          <p:cNvPr id="398" name="Google Shape;398;p40"/>
          <p:cNvSpPr txBox="1"/>
          <p:nvPr/>
        </p:nvSpPr>
        <p:spPr>
          <a:xfrm>
            <a:off x="5211650" y="1300175"/>
            <a:ext cx="2500200" cy="2807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Bree Serif"/>
                <a:ea typeface="Bree Serif"/>
                <a:cs typeface="Bree Serif"/>
                <a:sym typeface="Bree Serif"/>
              </a:rPr>
              <a:t>3-Irreversible shock:</a:t>
            </a:r>
            <a:r>
              <a:rPr b="0" i="0" lang="en" sz="1200" u="none" cap="none" strike="noStrike">
                <a:solidFill>
                  <a:srgbClr val="6FA8DC"/>
                </a:solidFill>
                <a:latin typeface="Bree Serif"/>
                <a:ea typeface="Bree Serif"/>
                <a:cs typeface="Bree Serif"/>
                <a:sym typeface="Bree Serif"/>
              </a:rPr>
              <a:t>(uncompensated) </a:t>
            </a:r>
            <a:endParaRPr b="0" i="0" sz="12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 Complete failure of compensatory mechanisms. </a:t>
            </a:r>
            <a:endParaRPr b="0" i="0" sz="1200" u="none" cap="none" strike="noStrike">
              <a:solidFill>
                <a:srgbClr val="C27BA0"/>
              </a:solidFill>
              <a:latin typeface="Bree Serif"/>
              <a:ea typeface="Bree Serif"/>
              <a:cs typeface="Bree Serif"/>
              <a:sym typeface="Bree Serif"/>
            </a:endParaRPr>
          </a:p>
          <a:p>
            <a:pPr indent="0" lvl="0" marL="0" marR="0" rtl="0" algn="just">
              <a:lnSpc>
                <a:spcPct val="115000"/>
              </a:lnSpc>
              <a:spcBef>
                <a:spcPts val="0"/>
              </a:spcBef>
              <a:spcAft>
                <a:spcPts val="0"/>
              </a:spcAft>
              <a:buClr>
                <a:schemeClr val="dk1"/>
              </a:buClr>
              <a:buSzPts val="1100"/>
              <a:buFont typeface="Arial"/>
              <a:buNone/>
            </a:pPr>
            <a:r>
              <a:rPr b="0" i="0" lang="en" sz="1200" u="none" cap="none" strike="noStrike">
                <a:solidFill>
                  <a:srgbClr val="6FA8DC"/>
                </a:solidFill>
                <a:latin typeface="Bree Serif"/>
                <a:ea typeface="Bree Serif"/>
                <a:cs typeface="Bree Serif"/>
                <a:sym typeface="Bree Serif"/>
              </a:rPr>
              <a:t>Shock progressed to an extent that all forms of known therapy are inadequate to save the life, even though, for the moment, the person is still alive. </a:t>
            </a:r>
            <a:endParaRPr b="0" i="0" sz="1200" u="none" cap="none" strike="noStrike">
              <a:solidFill>
                <a:srgbClr val="6FA8DC"/>
              </a:solidFill>
              <a:latin typeface="Bree Serif"/>
              <a:ea typeface="Bree Serif"/>
              <a:cs typeface="Bree Serif"/>
              <a:sym typeface="Bree Serif"/>
            </a:endParaRPr>
          </a:p>
          <a:p>
            <a:pPr indent="0" lvl="0" marL="0" marR="0" rtl="0" algn="just">
              <a:lnSpc>
                <a:spcPct val="115000"/>
              </a:lnSpc>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-S</a:t>
            </a:r>
            <a:r>
              <a:rPr lang="en" sz="1200">
                <a:solidFill>
                  <a:schemeClr val="dk1"/>
                </a:solidFill>
                <a:latin typeface="Bree Serif"/>
                <a:ea typeface="Bree Serif"/>
                <a:cs typeface="Bree Serif"/>
                <a:sym typeface="Bree Serif"/>
              </a:rPr>
              <a:t>evere cell and tissue injury</a:t>
            </a:r>
            <a:r>
              <a:rPr b="0" i="0" lang="en" sz="1200" u="none" cap="none" strike="noStrike">
                <a:solidFill>
                  <a:srgbClr val="6FA8DC"/>
                </a:solidFill>
                <a:latin typeface="Bree Serif"/>
                <a:ea typeface="Bree Serif"/>
                <a:cs typeface="Bree Serif"/>
                <a:sym typeface="Bree Serif"/>
              </a:rPr>
              <a:t> result in multi-system organ failure and may </a:t>
            </a:r>
            <a:r>
              <a:rPr b="0" i="0" lang="en" sz="1200" u="none" cap="none" strike="noStrike">
                <a:solidFill>
                  <a:srgbClr val="2A2A2A"/>
                </a:solidFill>
                <a:latin typeface="Bree Serif"/>
                <a:ea typeface="Bree Serif"/>
                <a:cs typeface="Bree Serif"/>
                <a:sym typeface="Bree Serif"/>
              </a:rPr>
              <a:t>end with death.</a:t>
            </a:r>
            <a:endParaRPr b="0" i="0" sz="1200" u="none" cap="none" strike="noStrike">
              <a:solidFill>
                <a:srgbClr val="2A2A2A"/>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sp>
        <p:nvSpPr>
          <p:cNvPr id="399" name="Google Shape;399;p40"/>
          <p:cNvSpPr/>
          <p:nvPr/>
        </p:nvSpPr>
        <p:spPr>
          <a:xfrm>
            <a:off x="828850" y="1300050"/>
            <a:ext cx="2225400" cy="3105300"/>
          </a:xfrm>
          <a:prstGeom prst="rect">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FF0000"/>
                </a:solidFill>
                <a:latin typeface="Bree Serif"/>
                <a:ea typeface="Bree Serif"/>
                <a:cs typeface="Bree Serif"/>
                <a:sym typeface="Bree Serif"/>
              </a:rPr>
              <a:t>1-</a:t>
            </a:r>
            <a:r>
              <a:rPr b="0" i="0" lang="en" sz="1200" u="none" cap="none" strike="noStrike">
                <a:solidFill>
                  <a:srgbClr val="C27BA0"/>
                </a:solidFill>
                <a:latin typeface="Bree Serif"/>
                <a:ea typeface="Bree Serif"/>
                <a:cs typeface="Bree Serif"/>
                <a:sym typeface="Bree Serif"/>
              </a:rPr>
              <a:t>Reversible</a:t>
            </a:r>
            <a:r>
              <a:rPr b="0" i="0" lang="en" sz="1200" u="none" cap="none" strike="noStrike">
                <a:solidFill>
                  <a:srgbClr val="FF0000"/>
                </a:solidFill>
                <a:latin typeface="Bree Serif"/>
                <a:ea typeface="Bree Serif"/>
                <a:cs typeface="Bree Serif"/>
                <a:sym typeface="Bree Serif"/>
              </a:rPr>
              <a:t> shock/ Non- progressive: (Compensated)</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C27BA0"/>
                </a:solidFill>
                <a:latin typeface="Bree Serif"/>
                <a:ea typeface="Bree Serif"/>
                <a:cs typeface="Bree Serif"/>
                <a:sym typeface="Bree Serif"/>
              </a:rPr>
              <a:t>-reflex compensatory mechanisms are activated (neuro-hormonal activation) </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C27BA0"/>
                </a:solidFill>
                <a:latin typeface="Bree Serif"/>
                <a:ea typeface="Bree Serif"/>
                <a:cs typeface="Bree Serif"/>
                <a:sym typeface="Bree Serif"/>
              </a:rPr>
              <a:t>- Defense mechanisms are successful in</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C27BA0"/>
                </a:solidFill>
                <a:latin typeface="Bree Serif"/>
                <a:ea typeface="Bree Serif"/>
                <a:cs typeface="Bree Serif"/>
                <a:sym typeface="Bree Serif"/>
              </a:rPr>
              <a:t>maintaining perfusion. </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6FA8DC"/>
                </a:solidFill>
                <a:latin typeface="Bree Serif"/>
                <a:ea typeface="Bree Serif"/>
                <a:cs typeface="Bree Serif"/>
                <a:sym typeface="Bree Serif"/>
              </a:rPr>
              <a:t>-</a:t>
            </a:r>
            <a:r>
              <a:rPr lang="en" sz="1200">
                <a:solidFill>
                  <a:srgbClr val="6FA8DC"/>
                </a:solidFill>
                <a:latin typeface="Bree Serif"/>
                <a:ea typeface="Bree Serif"/>
                <a:cs typeface="Bree Serif"/>
                <a:sym typeface="Bree Serif"/>
              </a:rPr>
              <a:t>F</a:t>
            </a:r>
            <a:r>
              <a:rPr lang="en" sz="1200">
                <a:solidFill>
                  <a:srgbClr val="6FA8DC"/>
                </a:solidFill>
                <a:latin typeface="Bree Serif"/>
                <a:ea typeface="Bree Serif"/>
                <a:cs typeface="Bree Serif"/>
                <a:sym typeface="Bree Serif"/>
              </a:rPr>
              <a:t>ull recovery can be caused</a:t>
            </a:r>
            <a:r>
              <a:rPr lang="en" sz="1200">
                <a:solidFill>
                  <a:srgbClr val="2A2A2A"/>
                </a:solidFill>
                <a:latin typeface="Bree Serif"/>
                <a:ea typeface="Bree Serif"/>
                <a:cs typeface="Bree Serif"/>
                <a:sym typeface="Bree Serif"/>
              </a:rPr>
              <a:t>/</a:t>
            </a:r>
            <a:r>
              <a:rPr lang="en" sz="1200">
                <a:solidFill>
                  <a:srgbClr val="C27BA0"/>
                </a:solidFill>
                <a:latin typeface="Bree Serif"/>
                <a:ea typeface="Bree Serif"/>
                <a:cs typeface="Bree Serif"/>
                <a:sym typeface="Bree Serif"/>
              </a:rPr>
              <a:t>changes can be reversed</a:t>
            </a:r>
            <a:r>
              <a:rPr lang="en" sz="1200">
                <a:solidFill>
                  <a:srgbClr val="6FA8DC"/>
                </a:solidFill>
                <a:latin typeface="Bree Serif"/>
                <a:ea typeface="Bree Serif"/>
                <a:cs typeface="Bree Serif"/>
                <a:sym typeface="Bree Serif"/>
              </a:rPr>
              <a:t> </a:t>
            </a:r>
            <a:r>
              <a:rPr lang="en" sz="1200">
                <a:latin typeface="Bree Serif"/>
                <a:ea typeface="Bree Serif"/>
                <a:cs typeface="Bree Serif"/>
                <a:sym typeface="Bree Serif"/>
              </a:rPr>
              <a:t>by </a:t>
            </a:r>
            <a:r>
              <a:rPr b="0" i="0" lang="en" sz="1200" u="none" cap="none" strike="noStrike">
                <a:latin typeface="Bree Serif"/>
                <a:ea typeface="Bree Serif"/>
                <a:cs typeface="Bree Serif"/>
                <a:sym typeface="Bree Serif"/>
              </a:rPr>
              <a:t>normal circulatory compensatory mechanisms</a:t>
            </a:r>
            <a:r>
              <a:rPr b="0" i="0" lang="en" sz="1200" u="none" cap="none" strike="noStrike">
                <a:solidFill>
                  <a:srgbClr val="6FA8DC"/>
                </a:solidFill>
                <a:latin typeface="Bree Serif"/>
                <a:ea typeface="Bree Serif"/>
                <a:cs typeface="Bree Serif"/>
                <a:sym typeface="Bree Serif"/>
              </a:rPr>
              <a:t> </a:t>
            </a:r>
            <a:r>
              <a:rPr lang="en" sz="1200">
                <a:solidFill>
                  <a:srgbClr val="6FA8DC"/>
                </a:solidFill>
                <a:latin typeface="Bree Serif"/>
                <a:ea typeface="Bree Serif"/>
                <a:cs typeface="Bree Serif"/>
                <a:sym typeface="Bree Serif"/>
              </a:rPr>
              <a:t>(</a:t>
            </a:r>
            <a:r>
              <a:rPr b="0" i="0" lang="en" sz="1200" u="none" cap="none" strike="noStrike">
                <a:solidFill>
                  <a:srgbClr val="6FA8DC"/>
                </a:solidFill>
                <a:latin typeface="Bree Serif"/>
                <a:ea typeface="Bree Serif"/>
                <a:cs typeface="Bree Serif"/>
                <a:sym typeface="Bree Serif"/>
              </a:rPr>
              <a:t>without help from outside therapy</a:t>
            </a:r>
            <a:r>
              <a:rPr lang="en" sz="1200">
                <a:solidFill>
                  <a:srgbClr val="6FA8DC"/>
                </a:solidFill>
                <a:latin typeface="Bree Serif"/>
                <a:ea typeface="Bree Serif"/>
                <a:cs typeface="Bree Serif"/>
                <a:sym typeface="Bree Serif"/>
              </a:rPr>
              <a:t>) </a:t>
            </a:r>
            <a:r>
              <a:rPr lang="en" sz="1200">
                <a:solidFill>
                  <a:srgbClr val="C27BA0"/>
                </a:solidFill>
                <a:latin typeface="Bree Serif"/>
                <a:ea typeface="Bree Serif"/>
                <a:cs typeface="Bree Serif"/>
                <a:sym typeface="Bree Serif"/>
              </a:rPr>
              <a:t>or by treatment</a:t>
            </a:r>
            <a:endParaRPr b="0" i="0" sz="1400" u="none" cap="none" strike="noStrike">
              <a:solidFill>
                <a:srgbClr val="C27BA0"/>
              </a:solidFill>
              <a:latin typeface="Arial"/>
              <a:ea typeface="Arial"/>
              <a:cs typeface="Arial"/>
              <a:sym typeface="Arial"/>
            </a:endParaRPr>
          </a:p>
        </p:txBody>
      </p:sp>
      <p:sp>
        <p:nvSpPr>
          <p:cNvPr id="400" name="Google Shape;400;p40"/>
          <p:cNvSpPr/>
          <p:nvPr/>
        </p:nvSpPr>
        <p:spPr>
          <a:xfrm>
            <a:off x="3103350" y="1300050"/>
            <a:ext cx="2059200" cy="3105300"/>
          </a:xfrm>
          <a:prstGeom prst="rect">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FF0000"/>
                </a:solidFill>
                <a:latin typeface="Bree Serif"/>
                <a:ea typeface="Bree Serif"/>
                <a:cs typeface="Bree Serif"/>
                <a:sym typeface="Bree Serif"/>
              </a:rPr>
              <a:t>2-Progressive:</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C27BA0"/>
                </a:solidFill>
                <a:latin typeface="Bree Serif"/>
                <a:ea typeface="Bree Serif"/>
                <a:cs typeface="Bree Serif"/>
                <a:sym typeface="Bree Serif"/>
              </a:rPr>
              <a:t>- Defense mechanisms begin to fall</a:t>
            </a:r>
            <a:r>
              <a:rPr lang="en" sz="1200">
                <a:solidFill>
                  <a:schemeClr val="dk1"/>
                </a:solidFill>
                <a:latin typeface="Bree Serif"/>
                <a:ea typeface="Bree Serif"/>
                <a:cs typeface="Bree Serif"/>
                <a:sym typeface="Bree Serif"/>
              </a:rPr>
              <a:t>/</a:t>
            </a:r>
            <a:r>
              <a:rPr lang="en" sz="1200">
                <a:solidFill>
                  <a:srgbClr val="6FA8DC"/>
                </a:solidFill>
                <a:latin typeface="Bree Serif"/>
                <a:ea typeface="Bree Serif"/>
                <a:cs typeface="Bree Serif"/>
                <a:sym typeface="Bree Serif"/>
              </a:rPr>
              <a:t>Body begins to loss its ability to compensate  “needs urgent therapy”</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C27BA0"/>
                </a:solidFill>
                <a:latin typeface="Bree Serif"/>
                <a:ea typeface="Bree Serif"/>
                <a:cs typeface="Bree Serif"/>
                <a:sym typeface="Bree Serif"/>
              </a:rPr>
              <a:t>-</a:t>
            </a:r>
            <a:r>
              <a:rPr lang="en" sz="1200">
                <a:solidFill>
                  <a:srgbClr val="6FA8DC"/>
                </a:solidFill>
                <a:latin typeface="Bree Serif"/>
                <a:ea typeface="Bree Serif"/>
                <a:cs typeface="Bree Serif"/>
                <a:sym typeface="Bree Serif"/>
              </a:rPr>
              <a:t>inadequate perfusion begins</a:t>
            </a:r>
            <a:r>
              <a:rPr lang="en" sz="1200">
                <a:solidFill>
                  <a:schemeClr val="dk1"/>
                </a:solidFill>
                <a:latin typeface="Bree Serif"/>
                <a:ea typeface="Bree Serif"/>
                <a:cs typeface="Bree Serif"/>
                <a:sym typeface="Bree Serif"/>
              </a:rPr>
              <a:t>/</a:t>
            </a:r>
            <a:r>
              <a:rPr b="0" i="0" lang="en" sz="1200" u="none" cap="none" strike="noStrike">
                <a:solidFill>
                  <a:srgbClr val="C27BA0"/>
                </a:solidFill>
                <a:latin typeface="Bree Serif"/>
                <a:ea typeface="Bree Serif"/>
                <a:cs typeface="Bree Serif"/>
                <a:sym typeface="Bree Serif"/>
              </a:rPr>
              <a:t>tissue hypoperfusion with worsening of circulatory &amp; metabolic imbalance including lactic acidosis </a:t>
            </a:r>
            <a:endParaRPr b="0" i="0" sz="1200" u="none" cap="none" strike="noStrike">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1200">
                <a:solidFill>
                  <a:srgbClr val="C27BA0"/>
                </a:solidFill>
                <a:latin typeface="Bree Serif"/>
                <a:ea typeface="Bree Serif"/>
                <a:cs typeface="Bree Serif"/>
                <a:sym typeface="Bree Serif"/>
              </a:rPr>
              <a:t>- Multi-organ failure. </a:t>
            </a:r>
            <a:endParaRPr sz="1200">
              <a:solidFill>
                <a:srgbClr val="C27BA0"/>
              </a:solidFill>
              <a:latin typeface="Bree Serif"/>
              <a:ea typeface="Bree Serif"/>
              <a:cs typeface="Bree Serif"/>
              <a:sym typeface="Bree Serif"/>
            </a:endParaRPr>
          </a:p>
        </p:txBody>
      </p:sp>
      <p:sp>
        <p:nvSpPr>
          <p:cNvPr id="401" name="Google Shape;401;p40"/>
          <p:cNvSpPr txBox="1"/>
          <p:nvPr/>
        </p:nvSpPr>
        <p:spPr>
          <a:xfrm>
            <a:off x="2632950" y="621075"/>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Circulatory shock changes with different degrees of severity, shock is divided into: </a:t>
            </a:r>
            <a:endParaRPr b="0" i="0" sz="1200" u="none" cap="none" strike="noStrike">
              <a:solidFill>
                <a:srgbClr val="6FA8DC"/>
              </a:solidFill>
              <a:latin typeface="Bree Serif"/>
              <a:ea typeface="Bree Serif"/>
              <a:cs typeface="Bree Serif"/>
              <a:sym typeface="Bree Serif"/>
            </a:endParaRPr>
          </a:p>
        </p:txBody>
      </p:sp>
      <p:sp>
        <p:nvSpPr>
          <p:cNvPr id="402" name="Google Shape;402;p40"/>
          <p:cNvSpPr/>
          <p:nvPr/>
        </p:nvSpPr>
        <p:spPr>
          <a:xfrm>
            <a:off x="5211650" y="1300050"/>
            <a:ext cx="2500200" cy="3105300"/>
          </a:xfrm>
          <a:prstGeom prst="rect">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1"/>
          <p:cNvSpPr txBox="1"/>
          <p:nvPr/>
        </p:nvSpPr>
        <p:spPr>
          <a:xfrm>
            <a:off x="287575" y="90825"/>
            <a:ext cx="3827400" cy="70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D05C5C"/>
                </a:solidFill>
                <a:latin typeface="Bree Serif"/>
                <a:ea typeface="Bree Serif"/>
                <a:cs typeface="Bree Serif"/>
                <a:sym typeface="Bree Serif"/>
              </a:rPr>
              <a:t>Possible Mechanisms That Lead to Developing Irreversible Shock</a:t>
            </a:r>
            <a:endParaRPr b="1" i="0" sz="1700" u="none" cap="none" strike="noStrike">
              <a:solidFill>
                <a:srgbClr val="D05C5C"/>
              </a:solidFill>
              <a:latin typeface="Bree Serif"/>
              <a:ea typeface="Bree Serif"/>
              <a:cs typeface="Bree Serif"/>
              <a:sym typeface="Bree Serif"/>
            </a:endParaRPr>
          </a:p>
        </p:txBody>
      </p:sp>
      <p:sp>
        <p:nvSpPr>
          <p:cNvPr id="408" name="Google Shape;408;p41"/>
          <p:cNvSpPr/>
          <p:nvPr/>
        </p:nvSpPr>
        <p:spPr>
          <a:xfrm>
            <a:off x="1228375" y="798825"/>
            <a:ext cx="1042200" cy="3675000"/>
          </a:xfrm>
          <a:prstGeom prst="downArrow">
            <a:avLst>
              <a:gd fmla="val 50000" name="adj1"/>
              <a:gd fmla="val 51273" name="adj2"/>
            </a:avLst>
          </a:prstGeom>
          <a:solidFill>
            <a:schemeClr val="lt1"/>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1"/>
          <p:cNvSpPr/>
          <p:nvPr/>
        </p:nvSpPr>
        <p:spPr>
          <a:xfrm>
            <a:off x="287575" y="798824"/>
            <a:ext cx="3000000" cy="388500"/>
          </a:xfrm>
          <a:prstGeom prst="rect">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Shock Stimulus</a:t>
            </a:r>
            <a:endParaRPr b="0" i="0" sz="1400" u="none" cap="none" strike="noStrike">
              <a:solidFill>
                <a:srgbClr val="000000"/>
              </a:solidFill>
              <a:latin typeface="Bree Serif"/>
              <a:ea typeface="Bree Serif"/>
              <a:cs typeface="Bree Serif"/>
              <a:sym typeface="Bree Serif"/>
            </a:endParaRPr>
          </a:p>
        </p:txBody>
      </p:sp>
      <p:sp>
        <p:nvSpPr>
          <p:cNvPr id="410" name="Google Shape;410;p41"/>
          <p:cNvSpPr/>
          <p:nvPr/>
        </p:nvSpPr>
        <p:spPr>
          <a:xfrm>
            <a:off x="287579" y="1441574"/>
            <a:ext cx="3000000" cy="388500"/>
          </a:xfrm>
          <a:prstGeom prst="rect">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Lysosomal Activation, Release Proteases</a:t>
            </a:r>
            <a:endParaRPr b="0" i="0" sz="1200" u="none" cap="none" strike="noStrike">
              <a:solidFill>
                <a:srgbClr val="000000"/>
              </a:solidFill>
              <a:latin typeface="Bree Serif"/>
              <a:ea typeface="Bree Serif"/>
              <a:cs typeface="Bree Serif"/>
              <a:sym typeface="Bree Serif"/>
            </a:endParaRPr>
          </a:p>
        </p:txBody>
      </p:sp>
      <p:sp>
        <p:nvSpPr>
          <p:cNvPr id="411" name="Google Shape;411;p41"/>
          <p:cNvSpPr/>
          <p:nvPr/>
        </p:nvSpPr>
        <p:spPr>
          <a:xfrm>
            <a:off x="287575" y="2084324"/>
            <a:ext cx="3000000" cy="388500"/>
          </a:xfrm>
          <a:prstGeom prst="rect">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Splitting of Plasma Proteins</a:t>
            </a:r>
            <a:endParaRPr b="0" i="0" sz="1200" u="none" cap="none" strike="noStrike">
              <a:solidFill>
                <a:srgbClr val="000000"/>
              </a:solidFill>
              <a:latin typeface="Bree Serif"/>
              <a:ea typeface="Bree Serif"/>
              <a:cs typeface="Bree Serif"/>
              <a:sym typeface="Bree Serif"/>
            </a:endParaRPr>
          </a:p>
        </p:txBody>
      </p:sp>
      <p:sp>
        <p:nvSpPr>
          <p:cNvPr id="412" name="Google Shape;412;p41"/>
          <p:cNvSpPr/>
          <p:nvPr/>
        </p:nvSpPr>
        <p:spPr>
          <a:xfrm>
            <a:off x="287575" y="2727074"/>
            <a:ext cx="3000000" cy="388500"/>
          </a:xfrm>
          <a:prstGeom prst="rect">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Vasoactive Peptides, Amines, etc.</a:t>
            </a:r>
            <a:endParaRPr b="0" i="0" sz="1200" u="none" cap="none" strike="noStrike">
              <a:solidFill>
                <a:srgbClr val="000000"/>
              </a:solidFill>
              <a:latin typeface="Bree Serif"/>
              <a:ea typeface="Bree Serif"/>
              <a:cs typeface="Bree Serif"/>
              <a:sym typeface="Bree Serif"/>
            </a:endParaRPr>
          </a:p>
        </p:txBody>
      </p:sp>
      <p:sp>
        <p:nvSpPr>
          <p:cNvPr id="413" name="Google Shape;413;p41"/>
          <p:cNvSpPr/>
          <p:nvPr/>
        </p:nvSpPr>
        <p:spPr>
          <a:xfrm>
            <a:off x="287575" y="3451104"/>
            <a:ext cx="3000000" cy="388500"/>
          </a:xfrm>
          <a:prstGeom prst="rect">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Hypotension, Fluid Loss</a:t>
            </a:r>
            <a:endParaRPr b="0" i="0" sz="1200" u="none" cap="none" strike="noStrike">
              <a:solidFill>
                <a:srgbClr val="000000"/>
              </a:solidFill>
              <a:latin typeface="Bree Serif"/>
              <a:ea typeface="Bree Serif"/>
              <a:cs typeface="Bree Serif"/>
              <a:sym typeface="Bree Serif"/>
            </a:endParaRPr>
          </a:p>
        </p:txBody>
      </p:sp>
      <p:sp>
        <p:nvSpPr>
          <p:cNvPr id="414" name="Google Shape;414;p41"/>
          <p:cNvSpPr txBox="1"/>
          <p:nvPr/>
        </p:nvSpPr>
        <p:spPr>
          <a:xfrm>
            <a:off x="851280" y="4473825"/>
            <a:ext cx="1872600" cy="400200"/>
          </a:xfrm>
          <a:prstGeom prst="rect">
            <a:avLst/>
          </a:prstGeom>
          <a:solidFill>
            <a:srgbClr val="F1E0E0"/>
          </a:solid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Irreversible shock</a:t>
            </a:r>
            <a:endParaRPr b="0" i="0" sz="1400" u="none" cap="none" strike="noStrike">
              <a:solidFill>
                <a:srgbClr val="FF0000"/>
              </a:solidFill>
              <a:latin typeface="Bree Serif"/>
              <a:ea typeface="Bree Serif"/>
              <a:cs typeface="Bree Serif"/>
              <a:sym typeface="Bree Serif"/>
            </a:endParaRPr>
          </a:p>
        </p:txBody>
      </p:sp>
      <p:sp>
        <p:nvSpPr>
          <p:cNvPr id="415" name="Google Shape;415;p41"/>
          <p:cNvSpPr txBox="1"/>
          <p:nvPr/>
        </p:nvSpPr>
        <p:spPr>
          <a:xfrm>
            <a:off x="8262300" y="47500"/>
            <a:ext cx="881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 </a:t>
            </a:r>
            <a:endParaRPr b="0" i="0" sz="1200" u="none" cap="none" strike="noStrike">
              <a:solidFill>
                <a:srgbClr val="C27BA0"/>
              </a:solidFill>
              <a:latin typeface="Bree Serif"/>
              <a:ea typeface="Bree Serif"/>
              <a:cs typeface="Bree Serif"/>
              <a:sym typeface="Bree Serif"/>
            </a:endParaRPr>
          </a:p>
        </p:txBody>
      </p:sp>
      <p:cxnSp>
        <p:nvCxnSpPr>
          <p:cNvPr id="416" name="Google Shape;416;p41"/>
          <p:cNvCxnSpPr/>
          <p:nvPr/>
        </p:nvCxnSpPr>
        <p:spPr>
          <a:xfrm>
            <a:off x="4103450" y="158550"/>
            <a:ext cx="11400" cy="5132100"/>
          </a:xfrm>
          <a:prstGeom prst="straightConnector1">
            <a:avLst/>
          </a:prstGeom>
          <a:noFill/>
          <a:ln cap="flat" cmpd="sng" w="9525">
            <a:solidFill>
              <a:srgbClr val="D05C5C"/>
            </a:solidFill>
            <a:prstDash val="dash"/>
            <a:round/>
            <a:headEnd len="sm" w="sm" type="none"/>
            <a:tailEnd len="sm" w="sm" type="none"/>
          </a:ln>
        </p:spPr>
      </p:cxnSp>
      <p:sp>
        <p:nvSpPr>
          <p:cNvPr id="417" name="Google Shape;417;p41"/>
          <p:cNvSpPr/>
          <p:nvPr/>
        </p:nvSpPr>
        <p:spPr>
          <a:xfrm>
            <a:off x="4335563" y="416250"/>
            <a:ext cx="3493200" cy="4616700"/>
          </a:xfrm>
          <a:prstGeom prst="foldedCorner">
            <a:avLst>
              <a:gd fmla="val 16667" name="adj"/>
            </a:avLst>
          </a:prstGeom>
          <a:solidFill>
            <a:srgbClr val="F1E0E0"/>
          </a:solidFill>
          <a:ln cap="flat" cmpd="sng" w="952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1"/>
          <p:cNvSpPr txBox="1"/>
          <p:nvPr/>
        </p:nvSpPr>
        <p:spPr>
          <a:xfrm>
            <a:off x="4335563" y="400950"/>
            <a:ext cx="3493200" cy="4802400"/>
          </a:xfrm>
          <a:prstGeom prst="rect">
            <a:avLst/>
          </a:prstGeom>
          <a:noFill/>
          <a:ln cap="flat" cmpd="sng" w="9525">
            <a:solidFill>
              <a:srgbClr val="F1E0E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Bree Serif"/>
                <a:ea typeface="Bree Serif"/>
                <a:cs typeface="Bree Serif"/>
                <a:sym typeface="Bree Serif"/>
              </a:rPr>
              <a:t>1. </a:t>
            </a:r>
            <a:r>
              <a:rPr b="1" lang="en" sz="1200">
                <a:solidFill>
                  <a:schemeClr val="dk1"/>
                </a:solidFill>
                <a:latin typeface="Bree Serif"/>
                <a:ea typeface="Bree Serif"/>
                <a:cs typeface="Bree Serif"/>
                <a:sym typeface="Bree Serif"/>
              </a:rPr>
              <a:t>↑ HR, ↑ Myocardial contractility,  ↑ CO,</a:t>
            </a:r>
            <a:endParaRPr b="1" sz="1200">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lang="en" sz="1200">
                <a:solidFill>
                  <a:schemeClr val="dk1"/>
                </a:solidFill>
                <a:latin typeface="Bree Serif"/>
                <a:ea typeface="Bree Serif"/>
                <a:cs typeface="Bree Serif"/>
                <a:sym typeface="Bree Serif"/>
              </a:rPr>
              <a:t>↑ Preload &amp; filling pressure, Vasoconstriction in order to ↑ BP.</a:t>
            </a:r>
            <a:endParaRPr b="1" sz="12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200"/>
              <a:buFont typeface="Arial"/>
              <a:buNone/>
            </a:pPr>
            <a:r>
              <a:rPr b="1" lang="en" sz="1200">
                <a:solidFill>
                  <a:schemeClr val="dk1"/>
                </a:solidFill>
                <a:latin typeface="Bree Serif"/>
                <a:ea typeface="Bree Serif"/>
                <a:cs typeface="Bree Serif"/>
                <a:sym typeface="Bree Serif"/>
              </a:rPr>
              <a:t>By stimulation of Sympathetic Nervous System through</a:t>
            </a:r>
            <a:r>
              <a:rPr lang="en" sz="1200">
                <a:solidFill>
                  <a:schemeClr val="dk1"/>
                </a:solidFill>
                <a:latin typeface="Bree Serif"/>
                <a:ea typeface="Bree Serif"/>
                <a:cs typeface="Bree Serif"/>
                <a:sym typeface="Bree Serif"/>
              </a:rPr>
              <a:t>:</a:t>
            </a:r>
            <a:endParaRPr b="1" sz="1200">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  Baroreceptors reflex mechanism, which is stimulated by low BP</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   chemoreceptors reflex</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mechanism , which is stimulated by hypoxia &amp; acidosis </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sz="1200">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Bree Serif"/>
                <a:ea typeface="Bree Serif"/>
                <a:cs typeface="Bree Serif"/>
                <a:sym typeface="Bree Serif"/>
              </a:rPr>
              <a:t>2. ↑ Blood volume. through</a:t>
            </a:r>
            <a:endParaRPr b="1"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Bree Serif"/>
                <a:ea typeface="Bree Serif"/>
                <a:cs typeface="Bree Serif"/>
                <a:sym typeface="Bree Serif"/>
              </a:rPr>
              <a:t>-Activation of Renin-Angiotensin System</a:t>
            </a:r>
            <a:r>
              <a:rPr b="0" i="0" lang="en" sz="1200" u="none" cap="none" strike="noStrike">
                <a:solidFill>
                  <a:schemeClr val="dk1"/>
                </a:solidFill>
                <a:latin typeface="Bree Serif"/>
                <a:ea typeface="Bree Serif"/>
                <a:cs typeface="Bree Serif"/>
                <a:sym typeface="Bree Serif"/>
              </a:rPr>
              <a:t>:</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Angiotensin II &amp; III: Powerful vasoconstrictors.</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Aldosterone: will lead to Na+ &amp; water  retention. </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Bree Serif"/>
                <a:ea typeface="Bree Serif"/>
                <a:cs typeface="Bree Serif"/>
                <a:sym typeface="Bree Serif"/>
              </a:rPr>
              <a:t>- Stimulation of ADH (vasopressin):</a:t>
            </a:r>
            <a:endParaRPr b="1"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 Water retention, vasoconstriction, with </a:t>
            </a:r>
            <a:r>
              <a:rPr lang="en" sz="1200">
                <a:solidFill>
                  <a:schemeClr val="dk1"/>
                </a:solidFill>
                <a:latin typeface="Bree Serif"/>
                <a:ea typeface="Bree Serif"/>
                <a:cs typeface="Bree Serif"/>
                <a:sym typeface="Bree Serif"/>
              </a:rPr>
              <a:t>thirst </a:t>
            </a:r>
            <a:r>
              <a:rPr b="0" i="0" lang="en" sz="1200" u="none" cap="none" strike="noStrike">
                <a:solidFill>
                  <a:schemeClr val="dk1"/>
                </a:solidFill>
                <a:latin typeface="Bree Serif"/>
                <a:ea typeface="Bree Serif"/>
                <a:cs typeface="Bree Serif"/>
                <a:sym typeface="Bree Serif"/>
              </a:rPr>
              <a:t>&amp; </a:t>
            </a:r>
            <a:r>
              <a:rPr lang="en" sz="1200">
                <a:solidFill>
                  <a:schemeClr val="dk1"/>
                </a:solidFill>
                <a:latin typeface="Bree Serif"/>
                <a:ea typeface="Bree Serif"/>
                <a:cs typeface="Bree Serif"/>
                <a:sym typeface="Bree Serif"/>
              </a:rPr>
              <a:t>drinking</a:t>
            </a:r>
            <a:r>
              <a:rPr b="0" i="0" lang="en" sz="1200" u="none" cap="none" strike="noStrike">
                <a:solidFill>
                  <a:schemeClr val="dk1"/>
                </a:solidFill>
                <a:latin typeface="Bree Serif"/>
                <a:ea typeface="Bree Serif"/>
                <a:cs typeface="Bree Serif"/>
                <a:sym typeface="Bree Serif"/>
              </a:rPr>
              <a:t> stimulation.</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Bree Serif"/>
                <a:ea typeface="Bree Serif"/>
                <a:cs typeface="Bree Serif"/>
                <a:sym typeface="Bree Serif"/>
              </a:rPr>
              <a:t> 3. Synthesis of Plasma Proteins: (3-4 days) </a:t>
            </a:r>
            <a:endParaRPr b="1"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Bree Serif"/>
                <a:ea typeface="Bree Serif"/>
                <a:cs typeface="Bree Serif"/>
                <a:sym typeface="Bree Serif"/>
              </a:rPr>
              <a:t>4. Fluid- shift mechanism</a:t>
            </a:r>
            <a:r>
              <a:rPr b="0" i="0" lang="en" sz="1200" u="none" cap="none" strike="noStrike">
                <a:solidFill>
                  <a:schemeClr val="dk1"/>
                </a:solidFill>
                <a:latin typeface="Bree Serif"/>
                <a:ea typeface="Bree Serif"/>
                <a:cs typeface="Bree Serif"/>
                <a:sym typeface="Bree Serif"/>
              </a:rPr>
              <a:t>.</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cxnSp>
        <p:nvCxnSpPr>
          <p:cNvPr id="419" name="Google Shape;419;p41"/>
          <p:cNvCxnSpPr/>
          <p:nvPr/>
        </p:nvCxnSpPr>
        <p:spPr>
          <a:xfrm flipH="1" rot="10800000">
            <a:off x="4339317" y="4074718"/>
            <a:ext cx="3485700" cy="5100"/>
          </a:xfrm>
          <a:prstGeom prst="straightConnector1">
            <a:avLst/>
          </a:prstGeom>
          <a:noFill/>
          <a:ln cap="flat" cmpd="sng" w="9525">
            <a:solidFill>
              <a:srgbClr val="D05C5C"/>
            </a:solidFill>
            <a:prstDash val="solid"/>
            <a:round/>
            <a:headEnd len="sm" w="sm" type="none"/>
            <a:tailEnd len="sm" w="sm" type="none"/>
          </a:ln>
        </p:spPr>
      </p:cxnSp>
      <p:cxnSp>
        <p:nvCxnSpPr>
          <p:cNvPr id="420" name="Google Shape;420;p41"/>
          <p:cNvCxnSpPr/>
          <p:nvPr/>
        </p:nvCxnSpPr>
        <p:spPr>
          <a:xfrm flipH="1" rot="10800000">
            <a:off x="4339328" y="4473834"/>
            <a:ext cx="3485700" cy="5100"/>
          </a:xfrm>
          <a:prstGeom prst="straightConnector1">
            <a:avLst/>
          </a:prstGeom>
          <a:noFill/>
          <a:ln cap="flat" cmpd="sng" w="9525">
            <a:solidFill>
              <a:srgbClr val="D05C5C"/>
            </a:solidFill>
            <a:prstDash val="solid"/>
            <a:round/>
            <a:headEnd len="sm" w="sm" type="none"/>
            <a:tailEnd len="sm" w="sm" type="none"/>
          </a:ln>
        </p:spPr>
      </p:cxnSp>
      <p:cxnSp>
        <p:nvCxnSpPr>
          <p:cNvPr id="421" name="Google Shape;421;p41"/>
          <p:cNvCxnSpPr/>
          <p:nvPr/>
        </p:nvCxnSpPr>
        <p:spPr>
          <a:xfrm flipH="1" rot="10800000">
            <a:off x="4339314" y="2434847"/>
            <a:ext cx="3485700" cy="5100"/>
          </a:xfrm>
          <a:prstGeom prst="straightConnector1">
            <a:avLst/>
          </a:prstGeom>
          <a:noFill/>
          <a:ln cap="flat" cmpd="sng" w="9525">
            <a:solidFill>
              <a:srgbClr val="D05C5C"/>
            </a:solidFill>
            <a:prstDash val="solid"/>
            <a:round/>
            <a:headEnd len="sm" w="sm" type="none"/>
            <a:tailEnd len="sm" w="sm" type="none"/>
          </a:ln>
        </p:spPr>
      </p:cxnSp>
      <p:sp>
        <p:nvSpPr>
          <p:cNvPr id="422" name="Google Shape;422;p41"/>
          <p:cNvSpPr txBox="1"/>
          <p:nvPr/>
        </p:nvSpPr>
        <p:spPr>
          <a:xfrm>
            <a:off x="4235175" y="-45450"/>
            <a:ext cx="4655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D05C5C"/>
                </a:solidFill>
                <a:latin typeface="Bree Serif"/>
                <a:ea typeface="Bree Serif"/>
                <a:cs typeface="Bree Serif"/>
                <a:sym typeface="Bree Serif"/>
              </a:rPr>
              <a:t>Compensatory mechanism to shock</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2"/>
          <p:cNvSpPr txBox="1"/>
          <p:nvPr>
            <p:ph type="title"/>
          </p:nvPr>
        </p:nvSpPr>
        <p:spPr>
          <a:xfrm>
            <a:off x="1956150" y="118500"/>
            <a:ext cx="5231700"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Reflex Compensation to shock</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grpSp>
        <p:nvGrpSpPr>
          <p:cNvPr id="428" name="Google Shape;428;p42"/>
          <p:cNvGrpSpPr/>
          <p:nvPr/>
        </p:nvGrpSpPr>
        <p:grpSpPr>
          <a:xfrm>
            <a:off x="1928038" y="874221"/>
            <a:ext cx="4340143" cy="608081"/>
            <a:chOff x="4404545" y="3301592"/>
            <a:chExt cx="782403" cy="129272"/>
          </a:xfrm>
        </p:grpSpPr>
        <p:sp>
          <p:nvSpPr>
            <p:cNvPr id="429" name="Google Shape;429;p42"/>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4CCC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2"/>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4CCC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1" name="Google Shape;431;p42"/>
          <p:cNvSpPr txBox="1"/>
          <p:nvPr/>
        </p:nvSpPr>
        <p:spPr>
          <a:xfrm>
            <a:off x="2519025" y="874200"/>
            <a:ext cx="3727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Physiological reflex compensatory reaction  in response to decrease BP will result in: </a:t>
            </a:r>
            <a:endParaRPr b="0" i="0" sz="1200" u="none" cap="none" strike="noStrike">
              <a:solidFill>
                <a:srgbClr val="000000"/>
              </a:solidFill>
              <a:latin typeface="Bree Serif"/>
              <a:ea typeface="Bree Serif"/>
              <a:cs typeface="Bree Serif"/>
              <a:sym typeface="Bree Serif"/>
            </a:endParaRPr>
          </a:p>
        </p:txBody>
      </p:sp>
      <p:grpSp>
        <p:nvGrpSpPr>
          <p:cNvPr id="432" name="Google Shape;432;p42"/>
          <p:cNvGrpSpPr/>
          <p:nvPr/>
        </p:nvGrpSpPr>
        <p:grpSpPr>
          <a:xfrm rot="5400000">
            <a:off x="690054" y="2790848"/>
            <a:ext cx="3019738" cy="793101"/>
            <a:chOff x="1247650" y="2075423"/>
            <a:chExt cx="6648477" cy="1557238"/>
          </a:xfrm>
        </p:grpSpPr>
        <p:sp>
          <p:nvSpPr>
            <p:cNvPr id="433" name="Google Shape;433;p42"/>
            <p:cNvSpPr/>
            <p:nvPr/>
          </p:nvSpPr>
          <p:spPr>
            <a:xfrm>
              <a:off x="6633862" y="2075423"/>
              <a:ext cx="953444" cy="825696"/>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solidFill>
              <a:srgbClr val="F4CCCC"/>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2"/>
            <p:cNvSpPr/>
            <p:nvPr/>
          </p:nvSpPr>
          <p:spPr>
            <a:xfrm>
              <a:off x="5359252" y="2806965"/>
              <a:ext cx="953461" cy="825696"/>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solidFill>
              <a:srgbClr val="F4CCCC"/>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2"/>
            <p:cNvSpPr/>
            <p:nvPr/>
          </p:nvSpPr>
          <p:spPr>
            <a:xfrm>
              <a:off x="1601478" y="2075425"/>
              <a:ext cx="953316" cy="825696"/>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solidFill>
              <a:srgbClr val="F4CCCC"/>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2"/>
            <p:cNvSpPr/>
            <p:nvPr/>
          </p:nvSpPr>
          <p:spPr>
            <a:xfrm>
              <a:off x="2857827" y="2807112"/>
              <a:ext cx="953370" cy="825320"/>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solidFill>
              <a:srgbClr val="F4CCCC"/>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2"/>
            <p:cNvSpPr/>
            <p:nvPr/>
          </p:nvSpPr>
          <p:spPr>
            <a:xfrm>
              <a:off x="4097386" y="2075425"/>
              <a:ext cx="953444" cy="825696"/>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solidFill>
              <a:srgbClr val="F4CCCC"/>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2"/>
            <p:cNvSpPr/>
            <p:nvPr/>
          </p:nvSpPr>
          <p:spPr>
            <a:xfrm>
              <a:off x="1247650" y="2490334"/>
              <a:ext cx="6648477" cy="729445"/>
            </a:xfrm>
            <a:custGeom>
              <a:rect b="b" l="l" r="r" t="t"/>
              <a:pathLst>
                <a:path extrusionOk="0" fill="none" h="31310" w="285373">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F4CCCC"/>
            </a:solidFill>
            <a:ln cap="flat" cmpd="sng" w="9525">
              <a:solidFill>
                <a:srgbClr val="E06666"/>
              </a:solidFill>
              <a:prstDash val="solid"/>
              <a:miter lim="1300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9" name="Google Shape;439;p42"/>
          <p:cNvSpPr txBox="1"/>
          <p:nvPr/>
        </p:nvSpPr>
        <p:spPr>
          <a:xfrm>
            <a:off x="2242186" y="1861527"/>
            <a:ext cx="35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440" name="Google Shape;440;p42"/>
          <p:cNvSpPr txBox="1"/>
          <p:nvPr/>
        </p:nvSpPr>
        <p:spPr>
          <a:xfrm>
            <a:off x="1864005" y="2428416"/>
            <a:ext cx="25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441" name="Google Shape;441;p42"/>
          <p:cNvSpPr txBox="1"/>
          <p:nvPr/>
        </p:nvSpPr>
        <p:spPr>
          <a:xfrm>
            <a:off x="2242172" y="2989250"/>
            <a:ext cx="35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442" name="Google Shape;442;p42"/>
          <p:cNvSpPr txBox="1"/>
          <p:nvPr/>
        </p:nvSpPr>
        <p:spPr>
          <a:xfrm>
            <a:off x="1863997" y="3565695"/>
            <a:ext cx="35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443" name="Google Shape;443;p42"/>
          <p:cNvSpPr txBox="1"/>
          <p:nvPr/>
        </p:nvSpPr>
        <p:spPr>
          <a:xfrm>
            <a:off x="2242175" y="4155431"/>
            <a:ext cx="29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444" name="Google Shape;444;p42"/>
          <p:cNvSpPr txBox="1"/>
          <p:nvPr/>
        </p:nvSpPr>
        <p:spPr>
          <a:xfrm>
            <a:off x="2596475" y="1875930"/>
            <a:ext cx="3042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HR &amp; myocardial contractility → ↑ CO.</a:t>
            </a:r>
            <a:endParaRPr b="0" i="0" sz="1200" u="none" cap="none" strike="noStrike">
              <a:solidFill>
                <a:srgbClr val="000000"/>
              </a:solidFill>
              <a:latin typeface="Bree Serif"/>
              <a:ea typeface="Bree Serif"/>
              <a:cs typeface="Bree Serif"/>
              <a:sym typeface="Bree Serif"/>
            </a:endParaRPr>
          </a:p>
        </p:txBody>
      </p:sp>
      <p:sp>
        <p:nvSpPr>
          <p:cNvPr id="445" name="Google Shape;445;p42"/>
          <p:cNvSpPr txBox="1"/>
          <p:nvPr/>
        </p:nvSpPr>
        <p:spPr>
          <a:xfrm>
            <a:off x="2596475" y="2428424"/>
            <a:ext cx="37272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Vasoconstriction → ↑ Preload &amp; filling pressure.</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Blood volume. </a:t>
            </a:r>
            <a:endParaRPr b="0" i="0" sz="12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sp>
        <p:nvSpPr>
          <p:cNvPr id="446" name="Google Shape;446;p42"/>
          <p:cNvSpPr txBox="1"/>
          <p:nvPr/>
        </p:nvSpPr>
        <p:spPr>
          <a:xfrm>
            <a:off x="2665650" y="4169825"/>
            <a:ext cx="2474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Restoration of tissue perfusion.</a:t>
            </a:r>
            <a:endParaRPr b="0" i="0" sz="1200" u="none" cap="none" strike="noStrike">
              <a:solidFill>
                <a:srgbClr val="000000"/>
              </a:solidFill>
              <a:latin typeface="Bree Serif"/>
              <a:ea typeface="Bree Serif"/>
              <a:cs typeface="Bree Serif"/>
              <a:sym typeface="Bree Serif"/>
            </a:endParaRPr>
          </a:p>
        </p:txBody>
      </p:sp>
      <p:sp>
        <p:nvSpPr>
          <p:cNvPr id="447" name="Google Shape;447;p42"/>
          <p:cNvSpPr txBox="1"/>
          <p:nvPr/>
        </p:nvSpPr>
        <p:spPr>
          <a:xfrm>
            <a:off x="2665650" y="3580088"/>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 Vascular compliance.</a:t>
            </a:r>
            <a:endParaRPr b="0" i="0" sz="1200" u="none" cap="none" strike="noStrike">
              <a:solidFill>
                <a:srgbClr val="C27BA0"/>
              </a:solidFill>
              <a:latin typeface="Bree Serif"/>
              <a:ea typeface="Bree Serif"/>
              <a:cs typeface="Bree Serif"/>
              <a:sym typeface="Bree Serif"/>
            </a:endParaRPr>
          </a:p>
        </p:txBody>
      </p:sp>
      <p:sp>
        <p:nvSpPr>
          <p:cNvPr id="448" name="Google Shape;448;p42"/>
          <p:cNvSpPr txBox="1"/>
          <p:nvPr/>
        </p:nvSpPr>
        <p:spPr>
          <a:xfrm>
            <a:off x="2298752" y="4525325"/>
            <a:ext cx="4094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CCCCC"/>
                </a:solidFill>
                <a:latin typeface="Bree Serif"/>
                <a:ea typeface="Bree Serif"/>
                <a:cs typeface="Bree Serif"/>
                <a:sym typeface="Bree Serif"/>
              </a:rPr>
              <a:t>HR= heart rate    CO=cardiac output  BP=blood pressure</a:t>
            </a:r>
            <a:endParaRPr b="0" i="0" sz="1200" u="none" cap="none" strike="noStrike">
              <a:solidFill>
                <a:srgbClr val="CCCCCC"/>
              </a:solidFill>
              <a:latin typeface="Bree Serif"/>
              <a:ea typeface="Bree Serif"/>
              <a:cs typeface="Bree Serif"/>
              <a:sym typeface="Bree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3"/>
          <p:cNvSpPr txBox="1"/>
          <p:nvPr>
            <p:ph type="title"/>
          </p:nvPr>
        </p:nvSpPr>
        <p:spPr>
          <a:xfrm>
            <a:off x="150175" y="118325"/>
            <a:ext cx="7665900" cy="73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In summary: compensatory mechanism to shock</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454" name="Google Shape;454;p43"/>
          <p:cNvSpPr/>
          <p:nvPr/>
        </p:nvSpPr>
        <p:spPr>
          <a:xfrm>
            <a:off x="2775650" y="848825"/>
            <a:ext cx="3562800" cy="382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Initial physiological insult leading to shock state</a:t>
            </a:r>
            <a:endParaRPr b="0" i="0" sz="1200" u="none" cap="none" strike="noStrike">
              <a:solidFill>
                <a:srgbClr val="000000"/>
              </a:solidFill>
              <a:latin typeface="Bree Serif"/>
              <a:ea typeface="Bree Serif"/>
              <a:cs typeface="Bree Serif"/>
              <a:sym typeface="Bree Serif"/>
            </a:endParaRPr>
          </a:p>
        </p:txBody>
      </p:sp>
      <p:sp>
        <p:nvSpPr>
          <p:cNvPr id="455" name="Google Shape;455;p43"/>
          <p:cNvSpPr/>
          <p:nvPr/>
        </p:nvSpPr>
        <p:spPr>
          <a:xfrm>
            <a:off x="2775600" y="1487875"/>
            <a:ext cx="3562800" cy="382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Decrease in cardiac output and tissue perfusion</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sp>
        <p:nvSpPr>
          <p:cNvPr id="456" name="Google Shape;456;p43"/>
          <p:cNvSpPr/>
          <p:nvPr/>
        </p:nvSpPr>
        <p:spPr>
          <a:xfrm>
            <a:off x="2775600" y="2127031"/>
            <a:ext cx="3562800" cy="382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Sympathetic nervous system activation</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sp>
        <p:nvSpPr>
          <p:cNvPr id="457" name="Google Shape;457;p43"/>
          <p:cNvSpPr/>
          <p:nvPr/>
        </p:nvSpPr>
        <p:spPr>
          <a:xfrm>
            <a:off x="6668740" y="2127025"/>
            <a:ext cx="2268000" cy="382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Renin-angiotensin activation</a:t>
            </a:r>
            <a:endParaRPr b="0" i="0" sz="1200" u="none" cap="none" strike="noStrike">
              <a:solidFill>
                <a:srgbClr val="000000"/>
              </a:solidFill>
              <a:latin typeface="Bree Serif"/>
              <a:ea typeface="Bree Serif"/>
              <a:cs typeface="Bree Serif"/>
              <a:sym typeface="Bree Serif"/>
            </a:endParaRPr>
          </a:p>
        </p:txBody>
      </p:sp>
      <p:sp>
        <p:nvSpPr>
          <p:cNvPr id="458" name="Google Shape;458;p43"/>
          <p:cNvSpPr/>
          <p:nvPr/>
        </p:nvSpPr>
        <p:spPr>
          <a:xfrm>
            <a:off x="150165" y="2127025"/>
            <a:ext cx="2268000" cy="382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Increase BP, HR, &amp; myocardial contractility</a:t>
            </a:r>
            <a:endParaRPr b="0" i="0" sz="1200" u="none" cap="none" strike="noStrike">
              <a:solidFill>
                <a:srgbClr val="000000"/>
              </a:solidFill>
              <a:latin typeface="Bree Serif"/>
              <a:ea typeface="Bree Serif"/>
              <a:cs typeface="Bree Serif"/>
              <a:sym typeface="Bree Serif"/>
            </a:endParaRPr>
          </a:p>
        </p:txBody>
      </p:sp>
      <p:sp>
        <p:nvSpPr>
          <p:cNvPr id="459" name="Google Shape;459;p43"/>
          <p:cNvSpPr/>
          <p:nvPr/>
        </p:nvSpPr>
        <p:spPr>
          <a:xfrm>
            <a:off x="3336568" y="2718113"/>
            <a:ext cx="2268000" cy="382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Endocrine response</a:t>
            </a:r>
            <a:endParaRPr b="0" i="0" sz="1200" u="none" cap="none" strike="noStrike">
              <a:solidFill>
                <a:srgbClr val="000000"/>
              </a:solidFill>
              <a:latin typeface="Bree Serif"/>
              <a:ea typeface="Bree Serif"/>
              <a:cs typeface="Bree Serif"/>
              <a:sym typeface="Bree Serif"/>
            </a:endParaRPr>
          </a:p>
        </p:txBody>
      </p:sp>
      <p:sp>
        <p:nvSpPr>
          <p:cNvPr id="460" name="Google Shape;460;p43"/>
          <p:cNvSpPr/>
          <p:nvPr/>
        </p:nvSpPr>
        <p:spPr>
          <a:xfrm>
            <a:off x="3336575" y="3309199"/>
            <a:ext cx="2268000" cy="571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Increase vasoconstriction +activation of ADH which will increase preload</a:t>
            </a:r>
            <a:endParaRPr b="0" i="0" sz="1200" u="none" cap="none" strike="noStrike">
              <a:solidFill>
                <a:srgbClr val="000000"/>
              </a:solidFill>
              <a:latin typeface="Bree Serif"/>
              <a:ea typeface="Bree Serif"/>
              <a:cs typeface="Bree Serif"/>
              <a:sym typeface="Bree Serif"/>
            </a:endParaRPr>
          </a:p>
        </p:txBody>
      </p:sp>
      <p:sp>
        <p:nvSpPr>
          <p:cNvPr id="461" name="Google Shape;461;p43"/>
          <p:cNvSpPr/>
          <p:nvPr/>
        </p:nvSpPr>
        <p:spPr>
          <a:xfrm>
            <a:off x="6668750" y="2904369"/>
            <a:ext cx="2268000" cy="6603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Renal system conserves sodium and water which will increase preload</a:t>
            </a:r>
            <a:endParaRPr b="0" i="0" sz="1200" u="none" cap="none" strike="noStrike">
              <a:solidFill>
                <a:srgbClr val="000000"/>
              </a:solidFill>
              <a:latin typeface="Bree Serif"/>
              <a:ea typeface="Bree Serif"/>
              <a:cs typeface="Bree Serif"/>
              <a:sym typeface="Bree Serif"/>
            </a:endParaRPr>
          </a:p>
        </p:txBody>
      </p:sp>
      <p:sp>
        <p:nvSpPr>
          <p:cNvPr id="462" name="Google Shape;462;p43"/>
          <p:cNvSpPr/>
          <p:nvPr/>
        </p:nvSpPr>
        <p:spPr>
          <a:xfrm>
            <a:off x="499250" y="4089275"/>
            <a:ext cx="8043000" cy="3828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Increase vascular compliance, blood volume, and cardiac output</a:t>
            </a:r>
            <a:endParaRPr b="0" i="0" sz="1200" u="none" cap="none" strike="noStrike">
              <a:solidFill>
                <a:srgbClr val="000000"/>
              </a:solidFill>
              <a:latin typeface="Bree Serif"/>
              <a:ea typeface="Bree Serif"/>
              <a:cs typeface="Bree Serif"/>
              <a:sym typeface="Bree Serif"/>
            </a:endParaRPr>
          </a:p>
        </p:txBody>
      </p:sp>
      <p:sp>
        <p:nvSpPr>
          <p:cNvPr id="463" name="Google Shape;463;p43"/>
          <p:cNvSpPr/>
          <p:nvPr/>
        </p:nvSpPr>
        <p:spPr>
          <a:xfrm>
            <a:off x="3215975" y="4680346"/>
            <a:ext cx="2509200" cy="207000"/>
          </a:xfrm>
          <a:prstGeom prst="flowChartAlternateProcess">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Restoration of tissue perfusion</a:t>
            </a:r>
            <a:endParaRPr b="0" i="0" sz="1200" u="none" cap="none" strike="noStrike">
              <a:solidFill>
                <a:srgbClr val="000000"/>
              </a:solidFill>
              <a:latin typeface="Bree Serif"/>
              <a:ea typeface="Bree Serif"/>
              <a:cs typeface="Bree Serif"/>
              <a:sym typeface="Bree Serif"/>
            </a:endParaRPr>
          </a:p>
        </p:txBody>
      </p:sp>
      <p:sp>
        <p:nvSpPr>
          <p:cNvPr id="464" name="Google Shape;464;p43"/>
          <p:cNvSpPr/>
          <p:nvPr/>
        </p:nvSpPr>
        <p:spPr>
          <a:xfrm>
            <a:off x="4378777" y="1243797"/>
            <a:ext cx="183600" cy="2319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3"/>
          <p:cNvSpPr/>
          <p:nvPr/>
        </p:nvSpPr>
        <p:spPr>
          <a:xfrm>
            <a:off x="4378777" y="1882895"/>
            <a:ext cx="183600" cy="2319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3"/>
          <p:cNvSpPr/>
          <p:nvPr/>
        </p:nvSpPr>
        <p:spPr>
          <a:xfrm>
            <a:off x="4378777" y="2509722"/>
            <a:ext cx="183600" cy="2319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3"/>
          <p:cNvSpPr/>
          <p:nvPr/>
        </p:nvSpPr>
        <p:spPr>
          <a:xfrm>
            <a:off x="4378777" y="3100922"/>
            <a:ext cx="183600" cy="2319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3"/>
          <p:cNvSpPr/>
          <p:nvPr/>
        </p:nvSpPr>
        <p:spPr>
          <a:xfrm>
            <a:off x="4378777" y="3880997"/>
            <a:ext cx="183600" cy="2319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3"/>
          <p:cNvSpPr/>
          <p:nvPr/>
        </p:nvSpPr>
        <p:spPr>
          <a:xfrm>
            <a:off x="4378777" y="4472072"/>
            <a:ext cx="183600" cy="2319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3"/>
          <p:cNvSpPr/>
          <p:nvPr/>
        </p:nvSpPr>
        <p:spPr>
          <a:xfrm>
            <a:off x="7710950" y="2509727"/>
            <a:ext cx="183600" cy="3828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3"/>
          <p:cNvSpPr/>
          <p:nvPr/>
        </p:nvSpPr>
        <p:spPr>
          <a:xfrm>
            <a:off x="7710950" y="3576525"/>
            <a:ext cx="183600" cy="4953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3"/>
          <p:cNvSpPr/>
          <p:nvPr/>
        </p:nvSpPr>
        <p:spPr>
          <a:xfrm>
            <a:off x="1192375" y="2509726"/>
            <a:ext cx="183600" cy="15621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43"/>
          <p:cNvSpPr/>
          <p:nvPr/>
        </p:nvSpPr>
        <p:spPr>
          <a:xfrm rot="-5400000">
            <a:off x="6402499" y="2162575"/>
            <a:ext cx="183600" cy="3117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3"/>
          <p:cNvSpPr/>
          <p:nvPr/>
        </p:nvSpPr>
        <p:spPr>
          <a:xfrm rot="5400000">
            <a:off x="2515150" y="2149825"/>
            <a:ext cx="183600" cy="337200"/>
          </a:xfrm>
          <a:prstGeom prst="downArrow">
            <a:avLst>
              <a:gd fmla="val 50000" name="adj1"/>
              <a:gd fmla="val 50000" name="adj2"/>
            </a:avLst>
          </a:prstGeom>
          <a:solidFill>
            <a:srgbClr val="EA9999"/>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3"/>
          <p:cNvSpPr txBox="1"/>
          <p:nvPr/>
        </p:nvSpPr>
        <p:spPr>
          <a:xfrm>
            <a:off x="0" y="4789500"/>
            <a:ext cx="1986900" cy="3540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Bree Serif"/>
                <a:ea typeface="Bree Serif"/>
                <a:cs typeface="Bree Serif"/>
                <a:sym typeface="Bree Serif"/>
              </a:rPr>
              <a:t>Big thanks for 441 team </a:t>
            </a:r>
            <a:endParaRPr b="0" i="0" sz="1100" u="none" cap="none" strike="noStrike">
              <a:solidFill>
                <a:srgbClr val="000000"/>
              </a:solidFill>
              <a:latin typeface="Bree Serif"/>
              <a:ea typeface="Bree Serif"/>
              <a:cs typeface="Bree Serif"/>
              <a:sym typeface="Bree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4"/>
          <p:cNvSpPr txBox="1"/>
          <p:nvPr>
            <p:ph type="title"/>
          </p:nvPr>
        </p:nvSpPr>
        <p:spPr>
          <a:xfrm>
            <a:off x="2308200" y="0"/>
            <a:ext cx="4527600" cy="51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Types of Circulatory Shock</a:t>
            </a:r>
            <a:endParaRPr b="1" sz="2520">
              <a:solidFill>
                <a:srgbClr val="D05C5C"/>
              </a:solidFill>
              <a:latin typeface="Bree Serif"/>
              <a:ea typeface="Bree Serif"/>
              <a:cs typeface="Bree Serif"/>
              <a:sym typeface="Bree Serif"/>
            </a:endParaRPr>
          </a:p>
        </p:txBody>
      </p:sp>
      <p:graphicFrame>
        <p:nvGraphicFramePr>
          <p:cNvPr id="481" name="Google Shape;481;p44"/>
          <p:cNvGraphicFramePr/>
          <p:nvPr/>
        </p:nvGraphicFramePr>
        <p:xfrm>
          <a:off x="203038" y="515583"/>
          <a:ext cx="3000000" cy="3000000"/>
        </p:xfrm>
        <a:graphic>
          <a:graphicData uri="http://schemas.openxmlformats.org/drawingml/2006/table">
            <a:tbl>
              <a:tblPr>
                <a:noFill/>
                <a:tableStyleId>{C08AA3A4-E072-439A-A3E3-AFF8D9B2EC6D}</a:tableStyleId>
              </a:tblPr>
              <a:tblGrid>
                <a:gridCol w="1039875"/>
                <a:gridCol w="4972850"/>
                <a:gridCol w="2795425"/>
              </a:tblGrid>
              <a:tr h="312750">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chemeClr val="dk1"/>
                          </a:solidFill>
                          <a:latin typeface="Bree Serif"/>
                          <a:ea typeface="Bree Serif"/>
                          <a:cs typeface="Bree Serif"/>
                          <a:sym typeface="Bree Serif"/>
                        </a:rPr>
                        <a:t>Type</a:t>
                      </a:r>
                      <a:endParaRPr b="1"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chemeClr val="dk1"/>
                          </a:solidFill>
                          <a:latin typeface="Bree Serif"/>
                          <a:ea typeface="Bree Serif"/>
                          <a:cs typeface="Bree Serif"/>
                          <a:sym typeface="Bree Serif"/>
                        </a:rPr>
                        <a:t>Causes</a:t>
                      </a:r>
                      <a:endParaRPr b="1"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chemeClr val="dk1"/>
                          </a:solidFill>
                          <a:latin typeface="Bree Serif"/>
                          <a:ea typeface="Bree Serif"/>
                          <a:cs typeface="Bree Serif"/>
                          <a:sym typeface="Bree Serif"/>
                        </a:rPr>
                        <a:t>Symptoms and Signs</a:t>
                      </a:r>
                      <a:endParaRPr b="1"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r>
              <a:tr h="522575">
                <a:tc>
                  <a:txBody>
                    <a:bodyPr/>
                    <a:lstStyle/>
                    <a:p>
                      <a:pPr indent="0" lvl="0" marL="0" marR="0" rtl="0" algn="ctr">
                        <a:lnSpc>
                          <a:spcPct val="100000"/>
                        </a:lnSpc>
                        <a:spcBef>
                          <a:spcPts val="0"/>
                        </a:spcBef>
                        <a:spcAft>
                          <a:spcPts val="0"/>
                        </a:spcAft>
                        <a:buClr>
                          <a:srgbClr val="000000"/>
                        </a:buClr>
                        <a:buSzPts val="1200"/>
                        <a:buFont typeface="Arial"/>
                        <a:buNone/>
                      </a:pPr>
                      <a:r>
                        <a:rPr lang="en" sz="1100" u="none" cap="none" strike="noStrike">
                          <a:solidFill>
                            <a:schemeClr val="dk1"/>
                          </a:solidFill>
                          <a:latin typeface="Bree Serif"/>
                          <a:ea typeface="Bree Serif"/>
                          <a:cs typeface="Bree Serif"/>
                          <a:sym typeface="Bree Serif"/>
                        </a:rPr>
                        <a:t>Hypovolemic shock</a:t>
                      </a:r>
                      <a:endParaRPr b="1" sz="11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2F2F2"/>
                    </a:solidFill>
                  </a:tcPr>
                </a:tc>
                <a:tc>
                  <a:txBody>
                    <a:bodyPr/>
                    <a:lstStyle/>
                    <a:p>
                      <a:pPr indent="0" lvl="0" marL="0" marR="0" rtl="0" algn="ctr">
                        <a:lnSpc>
                          <a:spcPct val="115000"/>
                        </a:lnSpc>
                        <a:spcBef>
                          <a:spcPts val="0"/>
                        </a:spcBef>
                        <a:spcAft>
                          <a:spcPts val="0"/>
                        </a:spcAft>
                        <a:buClr>
                          <a:schemeClr val="dk1"/>
                        </a:buClr>
                        <a:buSzPts val="1100"/>
                        <a:buFont typeface="Arial"/>
                        <a:buNone/>
                      </a:pPr>
                      <a:r>
                        <a:rPr lang="en" sz="1100" u="none" cap="none" strike="noStrike">
                          <a:solidFill>
                            <a:schemeClr val="dk1"/>
                          </a:solidFill>
                          <a:latin typeface="Bree Serif"/>
                          <a:ea typeface="Bree Serif"/>
                          <a:cs typeface="Bree Serif"/>
                          <a:sym typeface="Bree Serif"/>
                        </a:rPr>
                        <a:t>Bleeding (internal/external), dehydration (severe vomiting, severe diarrhea), plasma loss (as in burns)  → low blood volume → decreased cardiac output→  </a:t>
                      </a:r>
                      <a:r>
                        <a:rPr lang="en" sz="1100" u="none" cap="none" strike="noStrike">
                          <a:solidFill>
                            <a:srgbClr val="FF0000"/>
                          </a:solidFill>
                          <a:latin typeface="Bree Serif"/>
                          <a:ea typeface="Bree Serif"/>
                          <a:cs typeface="Bree Serif"/>
                          <a:sym typeface="Bree Serif"/>
                        </a:rPr>
                        <a:t>hypotension</a:t>
                      </a:r>
                      <a:endParaRPr sz="1100" u="none" cap="none" strike="noStrike">
                        <a:solidFill>
                          <a:srgbClr val="FF000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chemeClr val="dk1"/>
                        </a:buClr>
                        <a:buSzPts val="1100"/>
                        <a:buFont typeface="Arial"/>
                        <a:buNone/>
                      </a:pPr>
                      <a:r>
                        <a:rPr lang="en" sz="1100" u="none" cap="none" strike="noStrike">
                          <a:solidFill>
                            <a:schemeClr val="dk1"/>
                          </a:solidFill>
                          <a:latin typeface="Bree Serif"/>
                          <a:ea typeface="Bree Serif"/>
                          <a:cs typeface="Bree Serif"/>
                          <a:sym typeface="Bree Serif"/>
                        </a:rPr>
                        <a:t>hypotension; weak but rapid pulse; cool, clammy skin; rapid, shallow breathing; anxiety, altered mental state</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540750">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Bree Serif"/>
                          <a:ea typeface="Bree Serif"/>
                          <a:cs typeface="Bree Serif"/>
                          <a:sym typeface="Bree Serif"/>
                        </a:rPr>
                        <a:t>Cardiogenic shock</a:t>
                      </a:r>
                      <a:endParaRPr sz="11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2F2F2"/>
                    </a:solidFill>
                  </a:tcPr>
                </a:tc>
                <a:tc>
                  <a:txBody>
                    <a:bodyPr/>
                    <a:lstStyle/>
                    <a:p>
                      <a:pPr indent="0" lvl="0" marL="0" marR="0" rtl="0" algn="ctr">
                        <a:lnSpc>
                          <a:spcPct val="115000"/>
                        </a:lnSpc>
                        <a:spcBef>
                          <a:spcPts val="0"/>
                        </a:spcBef>
                        <a:spcAft>
                          <a:spcPts val="0"/>
                        </a:spcAft>
                        <a:buClr>
                          <a:schemeClr val="dk1"/>
                        </a:buClr>
                        <a:buSzPts val="1100"/>
                        <a:buFont typeface="Arial"/>
                        <a:buNone/>
                      </a:pPr>
                      <a:r>
                        <a:rPr lang="en" sz="1100" u="none" cap="none" strike="noStrike">
                          <a:solidFill>
                            <a:schemeClr val="dk1"/>
                          </a:solidFill>
                          <a:latin typeface="Bree Serif"/>
                          <a:ea typeface="Bree Serif"/>
                          <a:cs typeface="Bree Serif"/>
                          <a:sym typeface="Bree Serif"/>
                        </a:rPr>
                        <a:t>Heart problems (e.g., myocardial infarction, heart failure; cardiac dysrhythmias)--&gt; decreased contractility→  decrease in stroke volume→ decreased cardiac output→  </a:t>
                      </a:r>
                      <a:r>
                        <a:rPr lang="en" sz="1100" u="none" cap="none" strike="noStrike">
                          <a:solidFill>
                            <a:srgbClr val="FF0000"/>
                          </a:solidFill>
                          <a:latin typeface="Bree Serif"/>
                          <a:ea typeface="Bree Serif"/>
                          <a:cs typeface="Bree Serif"/>
                          <a:sym typeface="Bree Serif"/>
                        </a:rPr>
                        <a:t>hypotension</a:t>
                      </a:r>
                      <a:endParaRPr sz="1100" u="none" cap="none" strike="noStrike">
                        <a:solidFill>
                          <a:srgbClr val="FF000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chemeClr val="dk1"/>
                        </a:buClr>
                        <a:buSzPts val="1100"/>
                        <a:buFont typeface="Arial"/>
                        <a:buNone/>
                      </a:pPr>
                      <a:r>
                        <a:rPr lang="en" sz="1100" u="none" cap="none" strike="noStrike">
                          <a:solidFill>
                            <a:schemeClr val="dk1"/>
                          </a:solidFill>
                          <a:latin typeface="Bree Serif"/>
                          <a:ea typeface="Bree Serif"/>
                          <a:cs typeface="Bree Serif"/>
                          <a:sym typeface="Bree Serif"/>
                        </a:rPr>
                        <a:t>as for hypovolemic shock + distended jugular veins &amp; may be absent pulse</a:t>
                      </a:r>
                      <a:endParaRPr sz="11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graphicFrame>
        <p:nvGraphicFramePr>
          <p:cNvPr id="482" name="Google Shape;482;p44"/>
          <p:cNvGraphicFramePr/>
          <p:nvPr/>
        </p:nvGraphicFramePr>
        <p:xfrm>
          <a:off x="203063" y="2416683"/>
          <a:ext cx="3000000" cy="3000000"/>
        </p:xfrm>
        <a:graphic>
          <a:graphicData uri="http://schemas.openxmlformats.org/drawingml/2006/table">
            <a:tbl>
              <a:tblPr>
                <a:noFill/>
                <a:tableStyleId>{C08AA3A4-E072-439A-A3E3-AFF8D9B2EC6D}</a:tableStyleId>
              </a:tblPr>
              <a:tblGrid>
                <a:gridCol w="1039825"/>
                <a:gridCol w="4972900"/>
                <a:gridCol w="2795400"/>
              </a:tblGrid>
              <a:tr h="515100">
                <a:tc>
                  <a:txBody>
                    <a:bodyPr/>
                    <a:lstStyle/>
                    <a:p>
                      <a:pPr indent="0" lvl="0" marL="0" marR="0" rtl="0" algn="ctr">
                        <a:lnSpc>
                          <a:spcPct val="115000"/>
                        </a:lnSpc>
                        <a:spcBef>
                          <a:spcPts val="0"/>
                        </a:spcBef>
                        <a:spcAft>
                          <a:spcPts val="0"/>
                        </a:spcAft>
                        <a:buClr>
                          <a:srgbClr val="000000"/>
                        </a:buClr>
                        <a:buSzPts val="1200"/>
                        <a:buFont typeface="Arial"/>
                        <a:buNone/>
                      </a:pPr>
                      <a:r>
                        <a:rPr lang="en" sz="1100" u="none" cap="none" strike="noStrike">
                          <a:solidFill>
                            <a:schemeClr val="dk1"/>
                          </a:solidFill>
                          <a:latin typeface="Bree Serif"/>
                          <a:ea typeface="Bree Serif"/>
                          <a:cs typeface="Bree Serif"/>
                          <a:sym typeface="Bree Serif"/>
                        </a:rPr>
                        <a:t>Obstructive shock</a:t>
                      </a:r>
                      <a:endParaRPr sz="11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2"/>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100" u="none" cap="none" strike="noStrike">
                          <a:solidFill>
                            <a:schemeClr val="dk1"/>
                          </a:solidFill>
                          <a:latin typeface="Bree Serif"/>
                          <a:ea typeface="Bree Serif"/>
                          <a:cs typeface="Bree Serif"/>
                          <a:sym typeface="Bree Serif"/>
                        </a:rPr>
                        <a:t>Circulatory obstruction (e.g., constrictive pericarditis, cardiac tamponade, tension pneumothorax, pulmonary embolism → reduced blood flow to lungs→ decreased cardiac output→  </a:t>
                      </a:r>
                      <a:r>
                        <a:rPr lang="en" sz="1100" u="none" cap="none" strike="noStrike">
                          <a:solidFill>
                            <a:srgbClr val="980000"/>
                          </a:solidFill>
                          <a:latin typeface="Bree Serif"/>
                          <a:ea typeface="Bree Serif"/>
                          <a:cs typeface="Bree Serif"/>
                          <a:sym typeface="Bree Serif"/>
                        </a:rPr>
                        <a:t>hypotension</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lang="en" sz="1100" u="none" cap="none" strike="noStrike">
                          <a:solidFill>
                            <a:schemeClr val="dk1"/>
                          </a:solidFill>
                          <a:latin typeface="Bree Serif"/>
                          <a:ea typeface="Bree Serif"/>
                          <a:cs typeface="Bree Serif"/>
                          <a:sym typeface="Bree Serif"/>
                        </a:rPr>
                        <a:t>As for hypovolemic shock + distended jugular veins &amp; pulsus paradoxus (in cardiac tamponade).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sp>
        <p:nvSpPr>
          <p:cNvPr id="483" name="Google Shape;483;p44"/>
          <p:cNvSpPr txBox="1"/>
          <p:nvPr/>
        </p:nvSpPr>
        <p:spPr>
          <a:xfrm>
            <a:off x="8069775" y="72900"/>
            <a:ext cx="113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graphicFrame>
        <p:nvGraphicFramePr>
          <p:cNvPr id="484" name="Google Shape;484;p44"/>
          <p:cNvGraphicFramePr/>
          <p:nvPr/>
        </p:nvGraphicFramePr>
        <p:xfrm>
          <a:off x="203074" y="3070944"/>
          <a:ext cx="3000000" cy="3000000"/>
        </p:xfrm>
        <a:graphic>
          <a:graphicData uri="http://schemas.openxmlformats.org/drawingml/2006/table">
            <a:tbl>
              <a:tblPr>
                <a:noFill/>
                <a:tableStyleId>{C08AA3A4-E072-439A-A3E3-AFF8D9B2EC6D}</a:tableStyleId>
              </a:tblPr>
              <a:tblGrid>
                <a:gridCol w="1039825"/>
                <a:gridCol w="4972875"/>
                <a:gridCol w="2795425"/>
              </a:tblGrid>
              <a:tr h="726850">
                <a:tc rowSpan="3">
                  <a:txBody>
                    <a:bodyPr/>
                    <a:lstStyle/>
                    <a:p>
                      <a:pPr indent="0" lvl="0" marL="0" marR="0" rtl="0" algn="ctr">
                        <a:lnSpc>
                          <a:spcPct val="115000"/>
                        </a:lnSpc>
                        <a:spcBef>
                          <a:spcPts val="0"/>
                        </a:spcBef>
                        <a:spcAft>
                          <a:spcPts val="0"/>
                        </a:spcAft>
                        <a:buClr>
                          <a:srgbClr val="000000"/>
                        </a:buClr>
                        <a:buSzPts val="1200"/>
                        <a:buFont typeface="Arial"/>
                        <a:buNone/>
                      </a:pPr>
                      <a:r>
                        <a:rPr lang="en" sz="1100" u="none" cap="none" strike="noStrike">
                          <a:solidFill>
                            <a:schemeClr val="dk1"/>
                          </a:solidFill>
                          <a:latin typeface="Bree Serif"/>
                          <a:ea typeface="Bree Serif"/>
                          <a:cs typeface="Bree Serif"/>
                          <a:sym typeface="Bree Serif"/>
                        </a:rPr>
                        <a:t>Distributive shock </a:t>
                      </a:r>
                      <a:endParaRPr sz="1100" u="none" cap="none" strike="noStrike">
                        <a:solidFill>
                          <a:schemeClr val="dk1"/>
                        </a:solidFill>
                        <a:latin typeface="Bree Serif"/>
                        <a:ea typeface="Bree Serif"/>
                        <a:cs typeface="Bree Serif"/>
                        <a:sym typeface="Bree Serif"/>
                      </a:endParaRPr>
                    </a:p>
                    <a:p>
                      <a:pPr indent="0" lvl="0" marL="0" marR="0" rtl="0" algn="ctr">
                        <a:lnSpc>
                          <a:spcPct val="115000"/>
                        </a:lnSpc>
                        <a:spcBef>
                          <a:spcPts val="300"/>
                        </a:spcBef>
                        <a:spcAft>
                          <a:spcPts val="0"/>
                        </a:spcAft>
                        <a:buClr>
                          <a:srgbClr val="000000"/>
                        </a:buClr>
                        <a:buSzPts val="1200"/>
                        <a:buFont typeface="Arial"/>
                        <a:buNone/>
                      </a:pPr>
                      <a:r>
                        <a:rPr lang="en" sz="1100" u="none" cap="none" strike="noStrike">
                          <a:solidFill>
                            <a:srgbClr val="FF0000"/>
                          </a:solidFill>
                          <a:latin typeface="Bree Serif"/>
                          <a:ea typeface="Bree Serif"/>
                          <a:cs typeface="Bree Serif"/>
                          <a:sym typeface="Bree Serif"/>
                        </a:rPr>
                        <a:t>Vasogenic</a:t>
                      </a:r>
                      <a:endParaRPr sz="1100" u="none" cap="none" strike="noStrike">
                        <a:solidFill>
                          <a:srgbClr val="FF0000"/>
                        </a:solidFill>
                        <a:latin typeface="Bree Serif"/>
                        <a:ea typeface="Bree Serif"/>
                        <a:cs typeface="Bree Serif"/>
                        <a:sym typeface="Bree Serif"/>
                      </a:endParaRPr>
                    </a:p>
                    <a:p>
                      <a:pPr indent="0" lvl="0" marL="0" marR="0" rtl="0" algn="ctr">
                        <a:lnSpc>
                          <a:spcPct val="115000"/>
                        </a:lnSpc>
                        <a:spcBef>
                          <a:spcPts val="300"/>
                        </a:spcBef>
                        <a:spcAft>
                          <a:spcPts val="0"/>
                        </a:spcAft>
                        <a:buClr>
                          <a:srgbClr val="000000"/>
                        </a:buClr>
                        <a:buSzPts val="1200"/>
                        <a:buFont typeface="Arial"/>
                        <a:buNone/>
                      </a:pPr>
                      <a:r>
                        <a:rPr lang="en" sz="1100" u="none" cap="none" strike="noStrike">
                          <a:solidFill>
                            <a:srgbClr val="FF0000"/>
                          </a:solidFill>
                          <a:latin typeface="Bree Serif"/>
                          <a:ea typeface="Bree Serif"/>
                          <a:cs typeface="Bree Serif"/>
                          <a:sym typeface="Bree Serif"/>
                        </a:rPr>
                        <a:t>Low-resistance shock </a:t>
                      </a:r>
                      <a:endParaRPr sz="11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rPr lang="en" sz="1100" u="sng" cap="none" strike="noStrike">
                          <a:solidFill>
                            <a:schemeClr val="dk1"/>
                          </a:solidFill>
                          <a:latin typeface="Bree Serif"/>
                          <a:ea typeface="Bree Serif"/>
                          <a:cs typeface="Bree Serif"/>
                          <a:sym typeface="Bree Serif"/>
                        </a:rPr>
                        <a:t>Septic shock: </a:t>
                      </a:r>
                      <a:r>
                        <a:rPr lang="en" sz="1100" u="none" cap="none" strike="noStrike">
                          <a:solidFill>
                            <a:schemeClr val="dk1"/>
                          </a:solidFill>
                          <a:latin typeface="Bree Serif"/>
                          <a:ea typeface="Bree Serif"/>
                          <a:cs typeface="Bree Serif"/>
                          <a:sym typeface="Bree Serif"/>
                        </a:rPr>
                        <a:t>infection→ release of bacterial toxins → activation of NOS in macrophages → production of NOS in macrophages→ vasodilation→  decreased vascular resistance→ </a:t>
                      </a:r>
                      <a:r>
                        <a:rPr lang="en" sz="1100" u="none" cap="none" strike="noStrike">
                          <a:solidFill>
                            <a:srgbClr val="FF0000"/>
                          </a:solidFill>
                          <a:latin typeface="Bree Serif"/>
                          <a:ea typeface="Bree Serif"/>
                          <a:cs typeface="Bree Serif"/>
                          <a:sym typeface="Bree Serif"/>
                        </a:rPr>
                        <a:t>hypotension</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 sz="1100" u="none" cap="none" strike="noStrike">
                          <a:solidFill>
                            <a:schemeClr val="dk1"/>
                          </a:solidFill>
                          <a:latin typeface="Bree Serif"/>
                          <a:ea typeface="Bree Serif"/>
                          <a:cs typeface="Bree Serif"/>
                          <a:sym typeface="Bree Serif"/>
                        </a:rPr>
                        <a:t>hypotension; fever; warm, sweaty skin</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543300">
                <a:tc vMerge="1"/>
                <a:tc>
                  <a:txBody>
                    <a:bodyPr/>
                    <a:lstStyle/>
                    <a:p>
                      <a:pPr indent="0" lvl="0" marL="0" marR="0" rtl="0" algn="l">
                        <a:lnSpc>
                          <a:spcPct val="115000"/>
                        </a:lnSpc>
                        <a:spcBef>
                          <a:spcPts val="0"/>
                        </a:spcBef>
                        <a:spcAft>
                          <a:spcPts val="0"/>
                        </a:spcAft>
                        <a:buNone/>
                      </a:pPr>
                      <a:r>
                        <a:rPr lang="en" sz="1100" u="sng" cap="none" strike="noStrike">
                          <a:solidFill>
                            <a:schemeClr val="dk1"/>
                          </a:solidFill>
                          <a:latin typeface="Bree Serif"/>
                          <a:ea typeface="Bree Serif"/>
                          <a:cs typeface="Bree Serif"/>
                          <a:sym typeface="Bree Serif"/>
                        </a:rPr>
                        <a:t>Anaphylactic shock:</a:t>
                      </a:r>
                      <a:r>
                        <a:rPr lang="en" sz="1100" u="none" cap="none" strike="noStrike">
                          <a:solidFill>
                            <a:schemeClr val="dk1"/>
                          </a:solidFill>
                          <a:latin typeface="Bree Serif"/>
                          <a:ea typeface="Bree Serif"/>
                          <a:cs typeface="Bree Serif"/>
                          <a:sym typeface="Bree Serif"/>
                        </a:rPr>
                        <a:t> allergy (release of histamine→ vasodilation→ decreased vascular resistance→  </a:t>
                      </a:r>
                      <a:r>
                        <a:rPr lang="en" sz="1100" u="none" cap="none" strike="noStrike">
                          <a:solidFill>
                            <a:srgbClr val="FF0000"/>
                          </a:solidFill>
                          <a:latin typeface="Bree Serif"/>
                          <a:ea typeface="Bree Serif"/>
                          <a:cs typeface="Bree Serif"/>
                          <a:sym typeface="Bree Serif"/>
                        </a:rPr>
                        <a:t>hypotension</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 sz="1100" u="none" cap="none" strike="noStrike">
                          <a:solidFill>
                            <a:schemeClr val="dk1"/>
                          </a:solidFill>
                          <a:latin typeface="Bree Serif"/>
                          <a:ea typeface="Bree Serif"/>
                          <a:cs typeface="Bree Serif"/>
                          <a:sym typeface="Bree Serif"/>
                        </a:rPr>
                        <a:t>skin eruptions; breathlessness, coughing; localized edema; weak, rapid pulse</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726850">
                <a:tc vMerge="1"/>
                <a:tc>
                  <a:txBody>
                    <a:bodyPr/>
                    <a:lstStyle/>
                    <a:p>
                      <a:pPr indent="0" lvl="0" marL="0" marR="0" rtl="0" algn="l">
                        <a:lnSpc>
                          <a:spcPct val="115000"/>
                        </a:lnSpc>
                        <a:spcBef>
                          <a:spcPts val="0"/>
                        </a:spcBef>
                        <a:spcAft>
                          <a:spcPts val="0"/>
                        </a:spcAft>
                        <a:buNone/>
                      </a:pPr>
                      <a:r>
                        <a:rPr lang="en" sz="1100" u="sng" cap="none" strike="noStrike">
                          <a:solidFill>
                            <a:schemeClr val="dk1"/>
                          </a:solidFill>
                          <a:latin typeface="Bree Serif"/>
                          <a:ea typeface="Bree Serif"/>
                          <a:cs typeface="Bree Serif"/>
                          <a:sym typeface="Bree Serif"/>
                        </a:rPr>
                        <a:t>Neurogenic shock:</a:t>
                      </a:r>
                      <a:r>
                        <a:rPr lang="en" sz="1100" u="none" cap="none" strike="noStrike">
                          <a:solidFill>
                            <a:schemeClr val="dk1"/>
                          </a:solidFill>
                          <a:latin typeface="Bree Serif"/>
                          <a:ea typeface="Bree Serif"/>
                          <a:cs typeface="Bree Serif"/>
                          <a:sym typeface="Bree Serif"/>
                        </a:rPr>
                        <a:t> spinal injury→  loss of autonomic and motor reflexes → reduction of peripheral vasomotor tone → vasodilation→ decrease in peripheral vascular resistance→ </a:t>
                      </a:r>
                      <a:r>
                        <a:rPr lang="en" sz="1100" u="none" cap="none" strike="noStrike">
                          <a:solidFill>
                            <a:srgbClr val="FF0000"/>
                          </a:solidFill>
                          <a:latin typeface="Bree Serif"/>
                          <a:ea typeface="Bree Serif"/>
                          <a:cs typeface="Bree Serif"/>
                          <a:sym typeface="Bree Serif"/>
                        </a:rPr>
                        <a:t>hypotension</a:t>
                      </a:r>
                      <a:endParaRPr sz="11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 sz="1100" u="none" cap="none" strike="noStrike">
                          <a:solidFill>
                            <a:schemeClr val="dk1"/>
                          </a:solidFill>
                          <a:latin typeface="Bree Serif"/>
                          <a:ea typeface="Bree Serif"/>
                          <a:cs typeface="Bree Serif"/>
                          <a:sym typeface="Bree Serif"/>
                        </a:rPr>
                        <a:t>as for hypovolemic except dry skin</a:t>
                      </a:r>
                      <a:endParaRPr sz="11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7"/>
          <p:cNvSpPr txBox="1"/>
          <p:nvPr>
            <p:ph type="title"/>
          </p:nvPr>
        </p:nvSpPr>
        <p:spPr>
          <a:xfrm>
            <a:off x="150375" y="243375"/>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2720">
                <a:solidFill>
                  <a:srgbClr val="D05C5C"/>
                </a:solidFill>
                <a:latin typeface="Bree Serif"/>
                <a:ea typeface="Bree Serif"/>
                <a:cs typeface="Bree Serif"/>
                <a:sym typeface="Bree Serif"/>
              </a:rPr>
              <a:t>Objectives</a:t>
            </a:r>
            <a:endParaRPr b="1" sz="2720">
              <a:solidFill>
                <a:srgbClr val="D05C5C"/>
              </a:solidFill>
              <a:latin typeface="Bree Serif"/>
              <a:ea typeface="Bree Serif"/>
              <a:cs typeface="Bree Serif"/>
              <a:sym typeface="Bree Serif"/>
            </a:endParaRPr>
          </a:p>
        </p:txBody>
      </p:sp>
      <p:sp>
        <p:nvSpPr>
          <p:cNvPr id="118" name="Google Shape;118;p27"/>
          <p:cNvSpPr/>
          <p:nvPr/>
        </p:nvSpPr>
        <p:spPr>
          <a:xfrm flipH="1" rot="-771">
            <a:off x="7548602" y="-372527"/>
            <a:ext cx="1762173" cy="6182481"/>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p27"/>
          <p:cNvPicPr preferRelativeResize="0"/>
          <p:nvPr/>
        </p:nvPicPr>
        <p:blipFill rotWithShape="1">
          <a:blip r:embed="rId3">
            <a:alphaModFix/>
          </a:blip>
          <a:srcRect b="0" l="0" r="0" t="0"/>
          <a:stretch/>
        </p:blipFill>
        <p:spPr>
          <a:xfrm>
            <a:off x="204850" y="1721500"/>
            <a:ext cx="477425" cy="477425"/>
          </a:xfrm>
          <a:prstGeom prst="rect">
            <a:avLst/>
          </a:prstGeom>
          <a:noFill/>
          <a:ln>
            <a:noFill/>
          </a:ln>
        </p:spPr>
      </p:pic>
      <p:pic>
        <p:nvPicPr>
          <p:cNvPr id="120" name="Google Shape;120;p27"/>
          <p:cNvPicPr preferRelativeResize="0"/>
          <p:nvPr/>
        </p:nvPicPr>
        <p:blipFill rotWithShape="1">
          <a:blip r:embed="rId4">
            <a:alphaModFix/>
          </a:blip>
          <a:srcRect b="0" l="0" r="0" t="0"/>
          <a:stretch/>
        </p:blipFill>
        <p:spPr>
          <a:xfrm>
            <a:off x="204850" y="1202050"/>
            <a:ext cx="477425" cy="477425"/>
          </a:xfrm>
          <a:prstGeom prst="rect">
            <a:avLst/>
          </a:prstGeom>
          <a:noFill/>
          <a:ln>
            <a:noFill/>
          </a:ln>
        </p:spPr>
      </p:pic>
      <p:pic>
        <p:nvPicPr>
          <p:cNvPr id="121" name="Google Shape;121;p27"/>
          <p:cNvPicPr preferRelativeResize="0"/>
          <p:nvPr/>
        </p:nvPicPr>
        <p:blipFill rotWithShape="1">
          <a:blip r:embed="rId3">
            <a:alphaModFix/>
          </a:blip>
          <a:srcRect b="0" l="0" r="0" t="0"/>
          <a:stretch/>
        </p:blipFill>
        <p:spPr>
          <a:xfrm>
            <a:off x="204850" y="2760400"/>
            <a:ext cx="477425" cy="477425"/>
          </a:xfrm>
          <a:prstGeom prst="rect">
            <a:avLst/>
          </a:prstGeom>
          <a:noFill/>
          <a:ln>
            <a:noFill/>
          </a:ln>
        </p:spPr>
      </p:pic>
      <p:pic>
        <p:nvPicPr>
          <p:cNvPr id="122" name="Google Shape;122;p27"/>
          <p:cNvPicPr preferRelativeResize="0"/>
          <p:nvPr/>
        </p:nvPicPr>
        <p:blipFill rotWithShape="1">
          <a:blip r:embed="rId4">
            <a:alphaModFix/>
          </a:blip>
          <a:srcRect b="0" l="0" r="0" t="0"/>
          <a:stretch/>
        </p:blipFill>
        <p:spPr>
          <a:xfrm>
            <a:off x="204850" y="2240950"/>
            <a:ext cx="477425" cy="477425"/>
          </a:xfrm>
          <a:prstGeom prst="rect">
            <a:avLst/>
          </a:prstGeom>
          <a:noFill/>
          <a:ln>
            <a:noFill/>
          </a:ln>
        </p:spPr>
      </p:pic>
      <p:pic>
        <p:nvPicPr>
          <p:cNvPr id="123" name="Google Shape;123;p27"/>
          <p:cNvPicPr preferRelativeResize="0"/>
          <p:nvPr/>
        </p:nvPicPr>
        <p:blipFill rotWithShape="1">
          <a:blip r:embed="rId3">
            <a:alphaModFix/>
          </a:blip>
          <a:srcRect b="0" l="0" r="0" t="0"/>
          <a:stretch/>
        </p:blipFill>
        <p:spPr>
          <a:xfrm>
            <a:off x="204850" y="3799300"/>
            <a:ext cx="477425" cy="477425"/>
          </a:xfrm>
          <a:prstGeom prst="rect">
            <a:avLst/>
          </a:prstGeom>
          <a:noFill/>
          <a:ln>
            <a:noFill/>
          </a:ln>
        </p:spPr>
      </p:pic>
      <p:pic>
        <p:nvPicPr>
          <p:cNvPr id="124" name="Google Shape;124;p27"/>
          <p:cNvPicPr preferRelativeResize="0"/>
          <p:nvPr/>
        </p:nvPicPr>
        <p:blipFill rotWithShape="1">
          <a:blip r:embed="rId4">
            <a:alphaModFix/>
          </a:blip>
          <a:srcRect b="0" l="0" r="0" t="0"/>
          <a:stretch/>
        </p:blipFill>
        <p:spPr>
          <a:xfrm>
            <a:off x="204850" y="3279850"/>
            <a:ext cx="477425" cy="477425"/>
          </a:xfrm>
          <a:prstGeom prst="rect">
            <a:avLst/>
          </a:prstGeom>
          <a:noFill/>
          <a:ln>
            <a:noFill/>
          </a:ln>
        </p:spPr>
      </p:pic>
      <p:sp>
        <p:nvSpPr>
          <p:cNvPr id="125" name="Google Shape;125;p27"/>
          <p:cNvSpPr txBox="1"/>
          <p:nvPr/>
        </p:nvSpPr>
        <p:spPr>
          <a:xfrm>
            <a:off x="682275" y="1240663"/>
            <a:ext cx="408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-To define Shock.</a:t>
            </a:r>
            <a:endParaRPr b="0" i="0" sz="1400" u="none" cap="none" strike="noStrike">
              <a:solidFill>
                <a:srgbClr val="000000"/>
              </a:solidFill>
              <a:latin typeface="Bree Serif"/>
              <a:ea typeface="Bree Serif"/>
              <a:cs typeface="Bree Serif"/>
              <a:sym typeface="Bree Serif"/>
            </a:endParaRPr>
          </a:p>
        </p:txBody>
      </p:sp>
      <p:sp>
        <p:nvSpPr>
          <p:cNvPr id="126" name="Google Shape;126;p27"/>
          <p:cNvSpPr txBox="1"/>
          <p:nvPr/>
        </p:nvSpPr>
        <p:spPr>
          <a:xfrm>
            <a:off x="682275" y="1760100"/>
            <a:ext cx="523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-To describe different types  and causes/etiology of shock .</a:t>
            </a:r>
            <a:endParaRPr b="0" i="0" sz="1400" u="none" cap="none" strike="noStrike">
              <a:solidFill>
                <a:srgbClr val="000000"/>
              </a:solidFill>
              <a:latin typeface="Bree Serif"/>
              <a:ea typeface="Bree Serif"/>
              <a:cs typeface="Bree Serif"/>
              <a:sym typeface="Bree Serif"/>
            </a:endParaRPr>
          </a:p>
        </p:txBody>
      </p:sp>
      <p:sp>
        <p:nvSpPr>
          <p:cNvPr id="127" name="Google Shape;127;p27"/>
          <p:cNvSpPr txBox="1"/>
          <p:nvPr/>
        </p:nvSpPr>
        <p:spPr>
          <a:xfrm>
            <a:off x="682275" y="2240950"/>
            <a:ext cx="4357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-To understand the pathophysiology of shock.</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FA8DC"/>
                </a:solidFill>
                <a:latin typeface="Bree Serif"/>
                <a:ea typeface="Bree Serif"/>
                <a:cs typeface="Bree Serif"/>
                <a:sym typeface="Bree Serif"/>
              </a:rPr>
              <a:t>-describe the pathways leading to shock </a:t>
            </a:r>
            <a:endParaRPr b="0" i="0" sz="1400" u="none" cap="none" strike="noStrike">
              <a:solidFill>
                <a:srgbClr val="6FA8DC"/>
              </a:solidFill>
              <a:latin typeface="Bree Serif"/>
              <a:ea typeface="Bree Serif"/>
              <a:cs typeface="Bree Serif"/>
              <a:sym typeface="Bree Serif"/>
            </a:endParaRPr>
          </a:p>
        </p:txBody>
      </p:sp>
      <p:sp>
        <p:nvSpPr>
          <p:cNvPr id="128" name="Google Shape;128;p27"/>
          <p:cNvSpPr txBox="1"/>
          <p:nvPr/>
        </p:nvSpPr>
        <p:spPr>
          <a:xfrm>
            <a:off x="682275" y="2799000"/>
            <a:ext cx="59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-To define different stages of shock especially </a:t>
            </a:r>
            <a:r>
              <a:rPr b="0" i="0" lang="en" sz="1400" u="none" cap="none" strike="noStrike">
                <a:solidFill>
                  <a:srgbClr val="6FA8DC"/>
                </a:solidFill>
                <a:latin typeface="Bree Serif"/>
                <a:ea typeface="Bree Serif"/>
                <a:cs typeface="Bree Serif"/>
                <a:sym typeface="Bree Serif"/>
              </a:rPr>
              <a:t>hypovolemic shock</a:t>
            </a:r>
            <a:r>
              <a:rPr b="0" i="0" lang="en" sz="1400" u="none" cap="none" strike="noStrike">
                <a:solidFill>
                  <a:srgbClr val="000000"/>
                </a:solidFill>
                <a:latin typeface="Bree Serif"/>
                <a:ea typeface="Bree Serif"/>
                <a:cs typeface="Bree Serif"/>
                <a:sym typeface="Bree Serif"/>
              </a:rPr>
              <a:t>.</a:t>
            </a:r>
            <a:endParaRPr b="0" i="0" sz="1400" u="none" cap="none" strike="noStrike">
              <a:solidFill>
                <a:srgbClr val="000000"/>
              </a:solidFill>
              <a:latin typeface="Bree Serif"/>
              <a:ea typeface="Bree Serif"/>
              <a:cs typeface="Bree Serif"/>
              <a:sym typeface="Bree Serif"/>
            </a:endParaRPr>
          </a:p>
        </p:txBody>
      </p:sp>
      <p:sp>
        <p:nvSpPr>
          <p:cNvPr id="129" name="Google Shape;129;p27"/>
          <p:cNvSpPr txBox="1"/>
          <p:nvPr/>
        </p:nvSpPr>
        <p:spPr>
          <a:xfrm>
            <a:off x="682275" y="3318450"/>
            <a:ext cx="6793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-To understand different compensatory mechanisms in response to shock(</a:t>
            </a:r>
            <a:r>
              <a:rPr b="0" i="0" lang="en" sz="1400" u="none" cap="none" strike="noStrike">
                <a:solidFill>
                  <a:srgbClr val="6FA8DC"/>
                </a:solidFill>
                <a:latin typeface="Bree Serif"/>
                <a:ea typeface="Bree Serif"/>
                <a:cs typeface="Bree Serif"/>
                <a:sym typeface="Bree Serif"/>
              </a:rPr>
              <a:t>especially hypovolemic/hemorrhagic shock).</a:t>
            </a:r>
            <a:endParaRPr b="0" i="0" sz="1400" u="none" cap="none" strike="noStrike">
              <a:solidFill>
                <a:srgbClr val="6FA8DC"/>
              </a:solidFill>
              <a:latin typeface="Bree Serif"/>
              <a:ea typeface="Bree Serif"/>
              <a:cs typeface="Bree Serif"/>
              <a:sym typeface="Bree Serif"/>
            </a:endParaRPr>
          </a:p>
        </p:txBody>
      </p:sp>
      <p:sp>
        <p:nvSpPr>
          <p:cNvPr id="130" name="Google Shape;130;p27"/>
          <p:cNvSpPr txBox="1"/>
          <p:nvPr/>
        </p:nvSpPr>
        <p:spPr>
          <a:xfrm>
            <a:off x="682275" y="3837900"/>
            <a:ext cx="6063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Bree Serif"/>
                <a:ea typeface="Bree Serif"/>
                <a:cs typeface="Bree Serif"/>
                <a:sym typeface="Bree Serif"/>
              </a:rPr>
              <a:t>-To understand complications &amp; causes of  irreversible shock.</a:t>
            </a:r>
            <a:endParaRPr b="0" i="0" sz="14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FA8DC"/>
                </a:solidFill>
                <a:latin typeface="Bree Serif"/>
                <a:ea typeface="Bree Serif"/>
                <a:cs typeface="Bree Serif"/>
                <a:sym typeface="Bree Serif"/>
              </a:rPr>
              <a:t>-clinical features and management </a:t>
            </a:r>
            <a:endParaRPr b="0" i="0" sz="1400" u="none" cap="none" strike="noStrike">
              <a:solidFill>
                <a:srgbClr val="6FA8DC"/>
              </a:solidFill>
              <a:latin typeface="Bree Serif"/>
              <a:ea typeface="Bree Serif"/>
              <a:cs typeface="Bree Serif"/>
              <a:sym typeface="Bree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5"/>
          <p:cNvSpPr txBox="1"/>
          <p:nvPr>
            <p:ph type="title"/>
          </p:nvPr>
        </p:nvSpPr>
        <p:spPr>
          <a:xfrm>
            <a:off x="977700" y="101450"/>
            <a:ext cx="7188600" cy="49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Hypovolemic Shock </a:t>
            </a:r>
            <a:r>
              <a:rPr b="1" lang="en" sz="2220">
                <a:solidFill>
                  <a:srgbClr val="FF0000"/>
                </a:solidFill>
                <a:latin typeface="Bree Serif"/>
                <a:ea typeface="Bree Serif"/>
                <a:cs typeface="Bree Serif"/>
                <a:sym typeface="Bree Serif"/>
              </a:rPr>
              <a:t>(Low Cardiac Output)</a:t>
            </a:r>
            <a:endParaRPr b="1" sz="2220">
              <a:solidFill>
                <a:srgbClr val="FF0000"/>
              </a:solidFill>
              <a:latin typeface="Bree Serif"/>
              <a:ea typeface="Bree Serif"/>
              <a:cs typeface="Bree Serif"/>
              <a:sym typeface="Bree Serif"/>
            </a:endParaRPr>
          </a:p>
        </p:txBody>
      </p:sp>
      <p:graphicFrame>
        <p:nvGraphicFramePr>
          <p:cNvPr id="490" name="Google Shape;490;p45"/>
          <p:cNvGraphicFramePr/>
          <p:nvPr/>
        </p:nvGraphicFramePr>
        <p:xfrm>
          <a:off x="378800" y="1129875"/>
          <a:ext cx="3000000" cy="3000000"/>
        </p:xfrm>
        <a:graphic>
          <a:graphicData uri="http://schemas.openxmlformats.org/drawingml/2006/table">
            <a:tbl>
              <a:tblPr>
                <a:noFill/>
                <a:tableStyleId>{C08AA3A4-E072-439A-A3E3-AFF8D9B2EC6D}</a:tableStyleId>
              </a:tblPr>
              <a:tblGrid>
                <a:gridCol w="2057950"/>
                <a:gridCol w="2057950"/>
                <a:gridCol w="2057950"/>
                <a:gridCol w="2057950"/>
              </a:tblGrid>
              <a:tr h="1107200">
                <a:tc gridSpan="4">
                  <a:txBody>
                    <a:bodyPr/>
                    <a:lstStyle/>
                    <a:p>
                      <a:pPr indent="-317500" lvl="0" marL="457200" marR="0" rtl="0" algn="ctr">
                        <a:lnSpc>
                          <a:spcPct val="100000"/>
                        </a:lnSpc>
                        <a:spcBef>
                          <a:spcPts val="0"/>
                        </a:spcBef>
                        <a:spcAft>
                          <a:spcPts val="0"/>
                        </a:spcAft>
                        <a:buClr>
                          <a:srgbClr val="000000"/>
                        </a:buClr>
                        <a:buSzPts val="1400"/>
                        <a:buFont typeface="Bree Serif"/>
                        <a:buChar char="❖"/>
                      </a:pPr>
                      <a:r>
                        <a:rPr b="1" lang="en" sz="1400" u="none" cap="none" strike="noStrike">
                          <a:latin typeface="Bree Serif"/>
                          <a:ea typeface="Bree Serif"/>
                          <a:cs typeface="Bree Serif"/>
                          <a:sym typeface="Bree Serif"/>
                        </a:rPr>
                        <a:t>Features: </a:t>
                      </a:r>
                      <a:endParaRPr sz="1200" u="none" cap="none" strike="noStrike">
                        <a:latin typeface="Bree Serif"/>
                        <a:ea typeface="Bree Serif"/>
                        <a:cs typeface="Bree Serif"/>
                        <a:sym typeface="Bree Serif"/>
                      </a:endParaRPr>
                    </a:p>
                    <a:p>
                      <a:pPr indent="-304800" lvl="0" marL="457200" marR="0" rtl="0" algn="ctr">
                        <a:lnSpc>
                          <a:spcPct val="100000"/>
                        </a:lnSpc>
                        <a:spcBef>
                          <a:spcPts val="0"/>
                        </a:spcBef>
                        <a:spcAft>
                          <a:spcPts val="0"/>
                        </a:spcAft>
                        <a:buClr>
                          <a:srgbClr val="C27BA0"/>
                        </a:buClr>
                        <a:buSzPts val="1200"/>
                        <a:buFont typeface="Bree Serif"/>
                        <a:buAutoNum type="arabicPeriod"/>
                      </a:pPr>
                      <a:r>
                        <a:rPr lang="en" sz="1200" u="none" cap="none" strike="noStrike">
                          <a:solidFill>
                            <a:srgbClr val="FF0000"/>
                          </a:solidFill>
                          <a:latin typeface="Bree Serif"/>
                          <a:ea typeface="Bree Serif"/>
                          <a:cs typeface="Bree Serif"/>
                          <a:sym typeface="Bree Serif"/>
                        </a:rPr>
                        <a:t>Most common</a:t>
                      </a:r>
                      <a:r>
                        <a:rPr lang="en" sz="1200" u="none" cap="none" strike="noStrike">
                          <a:solidFill>
                            <a:srgbClr val="980000"/>
                          </a:solidFill>
                          <a:latin typeface="Bree Serif"/>
                          <a:ea typeface="Bree Serif"/>
                          <a:cs typeface="Bree Serif"/>
                          <a:sym typeface="Bree Serif"/>
                        </a:rPr>
                        <a:t> </a:t>
                      </a:r>
                      <a:r>
                        <a:rPr lang="en" sz="1200" u="none" cap="none" strike="noStrike">
                          <a:solidFill>
                            <a:srgbClr val="C27BA0"/>
                          </a:solidFill>
                          <a:latin typeface="Bree Serif"/>
                          <a:ea typeface="Bree Serif"/>
                          <a:cs typeface="Bree Serif"/>
                          <a:sym typeface="Bree Serif"/>
                        </a:rPr>
                        <a:t>type of shock.</a:t>
                      </a:r>
                      <a:endParaRPr sz="1200" u="none" cap="none" strike="noStrike">
                        <a:solidFill>
                          <a:srgbClr val="C27BA0"/>
                        </a:solidFill>
                        <a:latin typeface="Bree Serif"/>
                        <a:ea typeface="Bree Serif"/>
                        <a:cs typeface="Bree Serif"/>
                        <a:sym typeface="Bree Serif"/>
                      </a:endParaRPr>
                    </a:p>
                    <a:p>
                      <a:pPr indent="-304800" lvl="0" marL="457200" marR="0" rtl="0" algn="ctr">
                        <a:lnSpc>
                          <a:spcPct val="100000"/>
                        </a:lnSpc>
                        <a:spcBef>
                          <a:spcPts val="0"/>
                        </a:spcBef>
                        <a:spcAft>
                          <a:spcPts val="0"/>
                        </a:spcAft>
                        <a:buClr>
                          <a:srgbClr val="C27BA0"/>
                        </a:buClr>
                        <a:buSzPts val="1200"/>
                        <a:buFont typeface="Bree Serif"/>
                        <a:buAutoNum type="arabicPeriod"/>
                      </a:pPr>
                      <a:r>
                        <a:rPr lang="en" sz="1200" u="none" cap="none" strike="noStrike">
                          <a:solidFill>
                            <a:srgbClr val="C27BA0"/>
                          </a:solidFill>
                          <a:latin typeface="Bree Serif"/>
                          <a:ea typeface="Bree Serif"/>
                          <a:cs typeface="Bree Serif"/>
                          <a:sym typeface="Bree Serif"/>
                        </a:rPr>
                        <a:t>A life- threatening condition, due to </a:t>
                      </a:r>
                      <a:r>
                        <a:rPr lang="en" sz="1200" u="none" cap="none" strike="noStrike">
                          <a:solidFill>
                            <a:srgbClr val="FF0000"/>
                          </a:solidFill>
                          <a:latin typeface="Bree Serif"/>
                          <a:ea typeface="Bree Serif"/>
                          <a:cs typeface="Bree Serif"/>
                          <a:sym typeface="Bree Serif"/>
                        </a:rPr>
                        <a:t>inadequate blood or plasma volume.</a:t>
                      </a:r>
                      <a:endParaRPr sz="1200" u="none" cap="none" strike="noStrike">
                        <a:solidFill>
                          <a:srgbClr val="FF0000"/>
                        </a:solidFill>
                        <a:latin typeface="Bree Serif"/>
                        <a:ea typeface="Bree Serif"/>
                        <a:cs typeface="Bree Serif"/>
                        <a:sym typeface="Bree Serif"/>
                      </a:endParaRPr>
                    </a:p>
                    <a:p>
                      <a:pPr indent="-304800" lvl="0" marL="457200" marR="0" rtl="0" algn="ctr">
                        <a:lnSpc>
                          <a:spcPct val="100000"/>
                        </a:lnSpc>
                        <a:spcBef>
                          <a:spcPts val="0"/>
                        </a:spcBef>
                        <a:spcAft>
                          <a:spcPts val="0"/>
                        </a:spcAft>
                        <a:buClr>
                          <a:srgbClr val="C27BA0"/>
                        </a:buClr>
                        <a:buSzPts val="1200"/>
                        <a:buFont typeface="Bree Serif"/>
                        <a:buAutoNum type="arabicPeriod"/>
                      </a:pPr>
                      <a:r>
                        <a:rPr lang="en" sz="1200" u="none" cap="none" strike="noStrike">
                          <a:solidFill>
                            <a:srgbClr val="C27BA0"/>
                          </a:solidFill>
                          <a:latin typeface="Bree Serif"/>
                          <a:ea typeface="Bree Serif"/>
                          <a:cs typeface="Bree Serif"/>
                          <a:sym typeface="Bree Serif"/>
                        </a:rPr>
                        <a:t>Insufficient perfusion can lead to organ failure.</a:t>
                      </a:r>
                      <a:endParaRPr sz="1200" u="none" cap="none" strike="noStrike">
                        <a:solidFill>
                          <a:srgbClr val="C27BA0"/>
                        </a:solidFill>
                        <a:latin typeface="Bree Serif"/>
                        <a:ea typeface="Bree Serif"/>
                        <a:cs typeface="Bree Serif"/>
                        <a:sym typeface="Bree Serif"/>
                      </a:endParaRPr>
                    </a:p>
                    <a:p>
                      <a:pPr indent="-304800" lvl="0" marL="457200" marR="0" rtl="0" algn="ctr">
                        <a:lnSpc>
                          <a:spcPct val="100000"/>
                        </a:lnSpc>
                        <a:spcBef>
                          <a:spcPts val="0"/>
                        </a:spcBef>
                        <a:spcAft>
                          <a:spcPts val="0"/>
                        </a:spcAft>
                        <a:buClr>
                          <a:srgbClr val="C27BA0"/>
                        </a:buClr>
                        <a:buSzPts val="1200"/>
                        <a:buFont typeface="Bree Serif"/>
                        <a:buAutoNum type="arabicPeriod"/>
                      </a:pPr>
                      <a:r>
                        <a:rPr lang="en" sz="1200" u="none" cap="none" strike="noStrike">
                          <a:solidFill>
                            <a:srgbClr val="C27BA0"/>
                          </a:solidFill>
                          <a:latin typeface="Bree Serif"/>
                          <a:ea typeface="Bree Serif"/>
                          <a:cs typeface="Bree Serif"/>
                          <a:sym typeface="Bree Serif"/>
                        </a:rPr>
                        <a:t>Requires immediate emergency medical attention.</a:t>
                      </a:r>
                      <a:endParaRPr sz="1200" u="none" cap="none" strike="noStrike">
                        <a:solidFill>
                          <a:srgbClr val="C27BA0"/>
                        </a:solidFill>
                        <a:latin typeface="Bree Serif"/>
                        <a:ea typeface="Bree Serif"/>
                        <a:cs typeface="Bree Serif"/>
                        <a:sym typeface="Bree Serif"/>
                      </a:endParaRPr>
                    </a:p>
                    <a:p>
                      <a:pPr indent="-304800" lvl="0" marL="457200" rtl="0" algn="ctr">
                        <a:spcBef>
                          <a:spcPts val="0"/>
                        </a:spcBef>
                        <a:spcAft>
                          <a:spcPts val="0"/>
                        </a:spcAft>
                        <a:buClr>
                          <a:srgbClr val="C27BA0"/>
                        </a:buClr>
                        <a:buSzPts val="1200"/>
                        <a:buFont typeface="Bree Serif"/>
                        <a:buAutoNum type="arabicPeriod"/>
                      </a:pPr>
                      <a:r>
                        <a:rPr lang="en" sz="1200">
                          <a:solidFill>
                            <a:srgbClr val="C27BA0"/>
                          </a:solidFill>
                          <a:latin typeface="Bree Serif"/>
                          <a:ea typeface="Bree Serif"/>
                          <a:cs typeface="Bree Serif"/>
                          <a:sym typeface="Bree Serif"/>
                        </a:rPr>
                        <a:t>Requires immediate emergency medical attention.</a:t>
                      </a:r>
                      <a:endParaRPr sz="1200">
                        <a:solidFill>
                          <a:srgbClr val="C27BA0"/>
                        </a:solidFill>
                        <a:latin typeface="Bree Serif"/>
                        <a:ea typeface="Bree Serif"/>
                        <a:cs typeface="Bree Serif"/>
                        <a:sym typeface="Bree Serif"/>
                      </a:endParaRPr>
                    </a:p>
                    <a:p>
                      <a:pPr indent="-304800" lvl="0" marL="457200" marR="0" rtl="0" algn="ctr">
                        <a:lnSpc>
                          <a:spcPct val="100000"/>
                        </a:lnSpc>
                        <a:spcBef>
                          <a:spcPts val="0"/>
                        </a:spcBef>
                        <a:spcAft>
                          <a:spcPts val="0"/>
                        </a:spcAft>
                        <a:buClr>
                          <a:srgbClr val="C27BA0"/>
                        </a:buClr>
                        <a:buSzPts val="1200"/>
                        <a:buFont typeface="Bree Serif"/>
                        <a:buAutoNum type="arabicPeriod"/>
                      </a:pPr>
                      <a:r>
                        <a:rPr lang="en" sz="1200" u="none" cap="none" strike="noStrike">
                          <a:solidFill>
                            <a:srgbClr val="C27BA0"/>
                          </a:solidFill>
                          <a:latin typeface="Bree Serif"/>
                          <a:ea typeface="Bree Serif"/>
                          <a:cs typeface="Bree Serif"/>
                          <a:sym typeface="Bree Serif"/>
                        </a:rPr>
                        <a:t>Treatment: fluid replacement or blood transfusion &amp; treat the underlying cause. </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2F2F2"/>
                    </a:solidFill>
                  </a:tcPr>
                </a:tc>
                <a:tc hMerge="1"/>
                <a:tc hMerge="1"/>
                <a:tc hMerge="1"/>
              </a:tr>
              <a:tr h="110720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Bree Serif"/>
                          <a:ea typeface="Bree Serif"/>
                          <a:cs typeface="Bree Serif"/>
                          <a:sym typeface="Bree Serif"/>
                        </a:rPr>
                        <a:t>Caused by (etiology):</a:t>
                      </a:r>
                      <a:endParaRPr b="1"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2F2F2"/>
                    </a:solidFill>
                  </a:tcPr>
                </a:tc>
                <a:tc gridSpan="3">
                  <a:txBody>
                    <a:bodyPr/>
                    <a:lstStyle/>
                    <a:p>
                      <a:pPr indent="-304800" lvl="0" marL="457200" marR="0" rtl="0" algn="l">
                        <a:lnSpc>
                          <a:spcPct val="100000"/>
                        </a:lnSpc>
                        <a:spcBef>
                          <a:spcPts val="0"/>
                        </a:spcBef>
                        <a:spcAft>
                          <a:spcPts val="0"/>
                        </a:spcAft>
                        <a:buClr>
                          <a:srgbClr val="000000"/>
                        </a:buClr>
                        <a:buSzPts val="1200"/>
                        <a:buFont typeface="Bree Serif"/>
                        <a:buChar char="❖"/>
                      </a:pPr>
                      <a:r>
                        <a:rPr lang="en" sz="1200" u="none" cap="none" strike="noStrike">
                          <a:solidFill>
                            <a:srgbClr val="C27BA0"/>
                          </a:solidFill>
                          <a:latin typeface="Bree Serif"/>
                          <a:ea typeface="Bree Serif"/>
                          <a:cs typeface="Bree Serif"/>
                          <a:sym typeface="Bree Serif"/>
                        </a:rPr>
                        <a:t>Excessive/severe/massive loss of body fluid (blood/plasm</a:t>
                      </a:r>
                      <a:r>
                        <a:rPr lang="en" sz="1200">
                          <a:solidFill>
                            <a:srgbClr val="C27BA0"/>
                          </a:solidFill>
                          <a:latin typeface="Bree Serif"/>
                          <a:ea typeface="Bree Serif"/>
                          <a:cs typeface="Bree Serif"/>
                          <a:sym typeface="Bree Serif"/>
                        </a:rPr>
                        <a:t>a)</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Loss of </a:t>
                      </a:r>
                      <a:r>
                        <a:rPr lang="en" sz="1200" u="none" cap="none" strike="noStrike">
                          <a:solidFill>
                            <a:srgbClr val="FF0000"/>
                          </a:solidFill>
                          <a:latin typeface="Bree Serif"/>
                          <a:ea typeface="Bree Serif"/>
                          <a:cs typeface="Bree Serif"/>
                          <a:sym typeface="Bree Serif"/>
                        </a:rPr>
                        <a:t>more than or equal to 15% (one-fifth) volume of body fluid (blood/plasma)</a:t>
                      </a:r>
                      <a:r>
                        <a:rPr lang="en" sz="1200" u="none" cap="none" strike="noStrike">
                          <a:solidFill>
                            <a:srgbClr val="C27BA0"/>
                          </a:solidFill>
                          <a:latin typeface="Bree Serif"/>
                          <a:ea typeface="Bree Serif"/>
                          <a:cs typeface="Bree Serif"/>
                          <a:sym typeface="Bree Serif"/>
                        </a:rPr>
                        <a:t>.</a:t>
                      </a:r>
                      <a:endParaRPr sz="1200" u="none" cap="none" strike="noStrike">
                        <a:solidFill>
                          <a:srgbClr val="C27BA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lang="en" sz="1200" u="none" cap="none" strike="noStrike">
                          <a:latin typeface="Bree Serif"/>
                          <a:ea typeface="Bree Serif"/>
                          <a:cs typeface="Bree Serif"/>
                          <a:sym typeface="Bree Serif"/>
                        </a:rPr>
                        <a:t>Blood loss (hemorrhage </a:t>
                      </a:r>
                      <a:r>
                        <a:rPr lang="en" sz="1200">
                          <a:solidFill>
                            <a:srgbClr val="C27BA0"/>
                          </a:solidFill>
                          <a:latin typeface="Bree Serif"/>
                          <a:ea typeface="Bree Serif"/>
                          <a:cs typeface="Bree Serif"/>
                          <a:sym typeface="Bree Serif"/>
                        </a:rPr>
                        <a:t>Any source of bleeding (internal or external) </a:t>
                      </a:r>
                      <a:r>
                        <a:rPr lang="en" sz="1200" u="none" cap="none" strike="noStrike">
                          <a:latin typeface="Bree Serif"/>
                          <a:ea typeface="Bree Serif"/>
                          <a:cs typeface="Bree Serif"/>
                          <a:sym typeface="Bree Serif"/>
                        </a:rPr>
                        <a:t>→ </a:t>
                      </a:r>
                      <a:r>
                        <a:rPr lang="en" sz="1200" u="none" cap="none" strike="noStrike">
                          <a:solidFill>
                            <a:srgbClr val="6FA8DC"/>
                          </a:solidFill>
                          <a:latin typeface="Bree Serif"/>
                          <a:ea typeface="Bree Serif"/>
                          <a:cs typeface="Bree Serif"/>
                          <a:sym typeface="Bree Serif"/>
                        </a:rPr>
                        <a:t>Trauma, GI bleed, Ruptured aneurysm or surgery</a:t>
                      </a:r>
                      <a:r>
                        <a:rPr lang="en" sz="1200" u="none" cap="none" strike="noStrike">
                          <a:latin typeface="Bree Serif"/>
                          <a:ea typeface="Bree Serif"/>
                          <a:cs typeface="Bree Serif"/>
                          <a:sym typeface="Bree Serif"/>
                        </a:rPr>
                        <a:t>): commonest.</a:t>
                      </a:r>
                      <a:endParaRPr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Fluid/plasma loss:</a:t>
                      </a:r>
                      <a:endParaRPr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lang="en" sz="1200" u="none" cap="none" strike="noStrike">
                          <a:latin typeface="Bree Serif"/>
                          <a:ea typeface="Bree Serif"/>
                          <a:cs typeface="Bree Serif"/>
                          <a:sym typeface="Bree Serif"/>
                        </a:rPr>
                        <a:t>Vomiting, diarrhea,</a:t>
                      </a:r>
                      <a:r>
                        <a:rPr lang="en" sz="1200" u="none" cap="none" strike="noStrike">
                          <a:solidFill>
                            <a:srgbClr val="C27BA0"/>
                          </a:solidFill>
                          <a:latin typeface="Bree Serif"/>
                          <a:ea typeface="Bree Serif"/>
                          <a:cs typeface="Bree Serif"/>
                          <a:sym typeface="Bree Serif"/>
                        </a:rPr>
                        <a:t> </a:t>
                      </a:r>
                      <a:r>
                        <a:rPr lang="en" sz="1200" u="none" cap="none" strike="noStrike">
                          <a:solidFill>
                            <a:srgbClr val="2A2A2A"/>
                          </a:solidFill>
                          <a:latin typeface="Bree Serif"/>
                          <a:ea typeface="Bree Serif"/>
                          <a:cs typeface="Bree Serif"/>
                          <a:sym typeface="Bree Serif"/>
                        </a:rPr>
                        <a:t>burns</a:t>
                      </a:r>
                      <a:r>
                        <a:rPr lang="en" sz="1200" u="none" cap="none" strike="noStrike">
                          <a:solidFill>
                            <a:srgbClr val="C27BA0"/>
                          </a:solidFill>
                          <a:latin typeface="Bree Serif"/>
                          <a:ea typeface="Bree Serif"/>
                          <a:cs typeface="Bree Serif"/>
                          <a:sym typeface="Bree Serif"/>
                        </a:rPr>
                        <a:t>, excess sweating, dehydration, trauma.</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hMerge="1"/>
                <a:tc hMerge="1"/>
              </a:tr>
              <a:tr h="11072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Bree Serif"/>
                          <a:ea typeface="Bree Serif"/>
                          <a:cs typeface="Bree Serif"/>
                          <a:sym typeface="Bree Serif"/>
                        </a:rPr>
                        <a:t>Physiology</a:t>
                      </a:r>
                      <a:endParaRPr b="1" sz="14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Bree Serif"/>
                          <a:ea typeface="Bree Serif"/>
                          <a:cs typeface="Bree Serif"/>
                          <a:sym typeface="Bree Serif"/>
                        </a:rPr>
                        <a:t>Hemodynamic changes:</a:t>
                      </a:r>
                      <a:endParaRPr b="1"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2F2F2"/>
                    </a:solidFill>
                  </a:tcPr>
                </a:tc>
                <a:tc gridSpan="3">
                  <a:txBody>
                    <a:bodyPr/>
                    <a:lstStyle/>
                    <a:p>
                      <a:pPr indent="-304800" lvl="0" marL="457200" marR="0" rtl="0" algn="l">
                        <a:lnSpc>
                          <a:spcPct val="100000"/>
                        </a:lnSpc>
                        <a:spcBef>
                          <a:spcPts val="0"/>
                        </a:spcBef>
                        <a:spcAft>
                          <a:spcPts val="0"/>
                        </a:spcAft>
                        <a:buClr>
                          <a:srgbClr val="C27BA0"/>
                        </a:buClr>
                        <a:buSzPts val="1200"/>
                        <a:buFont typeface="Bree Serif"/>
                        <a:buChar char="❖"/>
                      </a:pPr>
                      <a:r>
                        <a:rPr lang="en" sz="1200">
                          <a:solidFill>
                            <a:srgbClr val="C27BA0"/>
                          </a:solidFill>
                          <a:latin typeface="Bree Serif"/>
                          <a:ea typeface="Bree Serif"/>
                          <a:cs typeface="Bree Serif"/>
                          <a:sym typeface="Bree Serif"/>
                        </a:rPr>
                        <a:t>Low cardiac output (CO):</a:t>
                      </a:r>
                      <a:r>
                        <a:rPr lang="en" sz="1200" u="none" cap="none" strike="noStrike">
                          <a:solidFill>
                            <a:srgbClr val="C27BA0"/>
                          </a:solidFill>
                          <a:latin typeface="Bree Serif"/>
                          <a:ea typeface="Bree Serif"/>
                          <a:cs typeface="Bree Serif"/>
                          <a:sym typeface="Bree Serif"/>
                        </a:rPr>
                        <a:t>The heart is unable to pump sufficient amounts to the body par</a:t>
                      </a:r>
                      <a:r>
                        <a:rPr lang="en" sz="1200">
                          <a:solidFill>
                            <a:srgbClr val="C27BA0"/>
                          </a:solidFill>
                          <a:latin typeface="Bree Serif"/>
                          <a:ea typeface="Bree Serif"/>
                          <a:cs typeface="Bree Serif"/>
                          <a:sym typeface="Bree Serif"/>
                        </a:rPr>
                        <a:t>ts</a:t>
                      </a:r>
                      <a:endParaRPr sz="1200" u="none" cap="none" strike="noStrike">
                        <a:solidFill>
                          <a:srgbClr val="C27BA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C27BA0"/>
                        </a:buClr>
                        <a:buSzPts val="1200"/>
                        <a:buFont typeface="Bree Serif"/>
                        <a:buChar char="❖"/>
                      </a:pPr>
                      <a:r>
                        <a:rPr lang="en" sz="1200" u="none" cap="none" strike="noStrike">
                          <a:solidFill>
                            <a:srgbClr val="C27BA0"/>
                          </a:solidFill>
                          <a:latin typeface="Bree Serif"/>
                          <a:ea typeface="Bree Serif"/>
                          <a:cs typeface="Bree Serif"/>
                          <a:sym typeface="Bree Serif"/>
                        </a:rPr>
                        <a:t>Reduced venous return (preload), leading to reduction in EDV, &amp; in stroke volume.</a:t>
                      </a:r>
                      <a:endParaRPr sz="1200" u="none" cap="none" strike="noStrike">
                        <a:solidFill>
                          <a:srgbClr val="C27BA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C27BA0"/>
                        </a:buClr>
                        <a:buSzPts val="1200"/>
                        <a:buFont typeface="Bree Serif"/>
                        <a:buChar char="❖"/>
                      </a:pPr>
                      <a:r>
                        <a:rPr lang="en" sz="1200" u="none" cap="none" strike="noStrike">
                          <a:solidFill>
                            <a:srgbClr val="C27BA0"/>
                          </a:solidFill>
                          <a:latin typeface="Bree Serif"/>
                          <a:ea typeface="Bree Serif"/>
                          <a:cs typeface="Bree Serif"/>
                          <a:sym typeface="Bree Serif"/>
                        </a:rPr>
                        <a:t>End organ hypoperfusion, leading to organ failure due to insufficient perfusion.</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hMerge="1"/>
                <a:tc hMerge="1"/>
              </a:tr>
            </a:tbl>
          </a:graphicData>
        </a:graphic>
      </p:graphicFrame>
      <p:sp>
        <p:nvSpPr>
          <p:cNvPr id="491" name="Google Shape;491;p45"/>
          <p:cNvSpPr txBox="1"/>
          <p:nvPr/>
        </p:nvSpPr>
        <p:spPr>
          <a:xfrm>
            <a:off x="3072000" y="597650"/>
            <a:ext cx="3000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ree Serif"/>
                <a:ea typeface="Bree Serif"/>
                <a:cs typeface="Bree Serif"/>
                <a:sym typeface="Bree Serif"/>
              </a:rPr>
              <a:t>MAP=</a:t>
            </a:r>
            <a:r>
              <a:rPr b="0" i="0" lang="en" sz="1400" u="sng" cap="none" strike="noStrike">
                <a:solidFill>
                  <a:srgbClr val="FF0000"/>
                </a:solidFill>
                <a:latin typeface="Bree Serif"/>
                <a:ea typeface="Bree Serif"/>
                <a:cs typeface="Bree Serif"/>
                <a:sym typeface="Bree Serif"/>
              </a:rPr>
              <a:t>CO</a:t>
            </a:r>
            <a:r>
              <a:rPr b="0" i="0" lang="en" sz="1400" u="sng" cap="none" strike="noStrike">
                <a:solidFill>
                  <a:srgbClr val="980000"/>
                </a:solidFill>
                <a:latin typeface="Bree Serif"/>
                <a:ea typeface="Bree Serif"/>
                <a:cs typeface="Bree Serif"/>
                <a:sym typeface="Bree Serif"/>
              </a:rPr>
              <a:t> </a:t>
            </a:r>
            <a:r>
              <a:rPr b="0" i="0" lang="en" sz="1400" u="none" cap="none" strike="noStrike">
                <a:solidFill>
                  <a:schemeClr val="dk1"/>
                </a:solidFill>
                <a:latin typeface="Bree Serif"/>
                <a:ea typeface="Bree Serif"/>
                <a:cs typeface="Bree Serif"/>
                <a:sym typeface="Bree Serif"/>
              </a:rPr>
              <a:t>× PR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pSp>
        <p:nvGrpSpPr>
          <p:cNvPr id="496" name="Google Shape;496;p46"/>
          <p:cNvGrpSpPr/>
          <p:nvPr/>
        </p:nvGrpSpPr>
        <p:grpSpPr>
          <a:xfrm>
            <a:off x="3052887" y="2269879"/>
            <a:ext cx="5948216" cy="1698278"/>
            <a:chOff x="4399525" y="4364939"/>
            <a:chExt cx="791913" cy="217965"/>
          </a:xfrm>
        </p:grpSpPr>
        <p:sp>
          <p:nvSpPr>
            <p:cNvPr id="497" name="Google Shape;497;p46"/>
            <p:cNvSpPr/>
            <p:nvPr/>
          </p:nvSpPr>
          <p:spPr>
            <a:xfrm>
              <a:off x="4399525" y="4364939"/>
              <a:ext cx="121370" cy="108420"/>
            </a:xfrm>
            <a:custGeom>
              <a:rect b="b" l="l" r="r" t="t"/>
              <a:pathLst>
                <a:path extrusionOk="0" h="2688" w="2688">
                  <a:moveTo>
                    <a:pt x="2688" y="1"/>
                  </a:moveTo>
                  <a:cubicBezTo>
                    <a:pt x="1205" y="1"/>
                    <a:pt x="1" y="1203"/>
                    <a:pt x="1" y="2688"/>
                  </a:cubicBezTo>
                  <a:lnTo>
                    <a:pt x="379" y="2688"/>
                  </a:lnTo>
                  <a:cubicBezTo>
                    <a:pt x="379" y="1411"/>
                    <a:pt x="1413" y="379"/>
                    <a:pt x="2688" y="379"/>
                  </a:cubicBezTo>
                  <a:lnTo>
                    <a:pt x="2688" y="1"/>
                  </a:ln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498" name="Google Shape;498;p46"/>
            <p:cNvSpPr/>
            <p:nvPr/>
          </p:nvSpPr>
          <p:spPr>
            <a:xfrm>
              <a:off x="4429820" y="4383747"/>
              <a:ext cx="190215" cy="154001"/>
            </a:xfrm>
            <a:custGeom>
              <a:rect b="b" l="l" r="r" t="t"/>
              <a:pathLst>
                <a:path extrusionOk="0" h="3380" w="3381">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FF0000"/>
                  </a:solidFill>
                  <a:latin typeface="Bree Serif"/>
                  <a:ea typeface="Bree Serif"/>
                  <a:cs typeface="Bree Serif"/>
                  <a:sym typeface="Bree Serif"/>
                </a:rPr>
                <a:t>ii. Cardiovascular system</a:t>
              </a:r>
              <a:endParaRPr b="0" i="0" u="none" cap="none" strike="noStrike">
                <a:solidFill>
                  <a:srgbClr val="FF0000"/>
                </a:solidFill>
                <a:latin typeface="Bree Serif"/>
                <a:ea typeface="Bree Serif"/>
                <a:cs typeface="Bree Serif"/>
                <a:sym typeface="Bree Serif"/>
              </a:endParaRPr>
            </a:p>
          </p:txBody>
        </p:sp>
        <p:sp>
          <p:nvSpPr>
            <p:cNvPr id="499" name="Google Shape;499;p46"/>
            <p:cNvSpPr/>
            <p:nvPr/>
          </p:nvSpPr>
          <p:spPr>
            <a:xfrm>
              <a:off x="4533392" y="4383749"/>
              <a:ext cx="658046" cy="199155"/>
            </a:xfrm>
            <a:custGeom>
              <a:rect b="b" l="l" r="r" t="t"/>
              <a:pathLst>
                <a:path extrusionOk="0" h="4997" w="16511">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p:txBody>
        </p:sp>
      </p:grpSp>
      <p:sp>
        <p:nvSpPr>
          <p:cNvPr id="500" name="Google Shape;500;p46"/>
          <p:cNvSpPr txBox="1"/>
          <p:nvPr/>
        </p:nvSpPr>
        <p:spPr>
          <a:xfrm>
            <a:off x="674850" y="0"/>
            <a:ext cx="7794300" cy="57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20"/>
              <a:buFont typeface="Arial"/>
              <a:buNone/>
            </a:pPr>
            <a:r>
              <a:rPr b="1" i="0" lang="en" sz="2520" u="none" cap="none" strike="noStrike">
                <a:solidFill>
                  <a:srgbClr val="D05C5C"/>
                </a:solidFill>
                <a:latin typeface="Bree Serif"/>
                <a:ea typeface="Bree Serif"/>
                <a:cs typeface="Bree Serif"/>
                <a:sym typeface="Bree Serif"/>
              </a:rPr>
              <a:t>Hypovolemic Shock </a:t>
            </a:r>
            <a:r>
              <a:rPr b="1" i="0" lang="en" sz="2120" u="none" cap="none" strike="noStrike">
                <a:solidFill>
                  <a:srgbClr val="FF0000"/>
                </a:solidFill>
                <a:latin typeface="Bree Serif"/>
                <a:ea typeface="Bree Serif"/>
                <a:cs typeface="Bree Serif"/>
                <a:sym typeface="Bree Serif"/>
              </a:rPr>
              <a:t>(Low Cardiac Output)</a:t>
            </a:r>
            <a:endParaRPr b="0" i="0" sz="1000" u="none" cap="none" strike="noStrike">
              <a:solidFill>
                <a:srgbClr val="FF0000"/>
              </a:solidFill>
              <a:latin typeface="Arial"/>
              <a:ea typeface="Arial"/>
              <a:cs typeface="Arial"/>
              <a:sym typeface="Arial"/>
            </a:endParaRPr>
          </a:p>
        </p:txBody>
      </p:sp>
      <p:sp>
        <p:nvSpPr>
          <p:cNvPr id="501" name="Google Shape;501;p46"/>
          <p:cNvSpPr txBox="1"/>
          <p:nvPr/>
        </p:nvSpPr>
        <p:spPr>
          <a:xfrm>
            <a:off x="67418" y="86250"/>
            <a:ext cx="1715700" cy="396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ree Serif"/>
                <a:ea typeface="Bree Serif"/>
                <a:cs typeface="Bree Serif"/>
                <a:sym typeface="Bree Serif"/>
              </a:rPr>
              <a:t>MAP=</a:t>
            </a:r>
            <a:r>
              <a:rPr b="0" i="0" lang="en" sz="1400" u="sng" cap="none" strike="noStrike">
                <a:solidFill>
                  <a:srgbClr val="FF0000"/>
                </a:solidFill>
                <a:latin typeface="Bree Serif"/>
                <a:ea typeface="Bree Serif"/>
                <a:cs typeface="Bree Serif"/>
                <a:sym typeface="Bree Serif"/>
              </a:rPr>
              <a:t>CO</a:t>
            </a:r>
            <a:r>
              <a:rPr b="0" i="0" lang="en" sz="1400" u="sng" cap="none" strike="noStrike">
                <a:solidFill>
                  <a:srgbClr val="980000"/>
                </a:solidFill>
                <a:latin typeface="Bree Serif"/>
                <a:ea typeface="Bree Serif"/>
                <a:cs typeface="Bree Serif"/>
                <a:sym typeface="Bree Serif"/>
              </a:rPr>
              <a:t> </a:t>
            </a:r>
            <a:r>
              <a:rPr b="0" i="0" lang="en" sz="1400" u="none" cap="none" strike="noStrike">
                <a:solidFill>
                  <a:schemeClr val="dk1"/>
                </a:solidFill>
                <a:latin typeface="Bree Serif"/>
                <a:ea typeface="Bree Serif"/>
                <a:cs typeface="Bree Serif"/>
                <a:sym typeface="Bree Serif"/>
              </a:rPr>
              <a:t>× PR</a:t>
            </a:r>
            <a:endParaRPr b="0" i="0" sz="1400" u="none" cap="none" strike="noStrike">
              <a:solidFill>
                <a:srgbClr val="000000"/>
              </a:solidFill>
              <a:latin typeface="Arial"/>
              <a:ea typeface="Arial"/>
              <a:cs typeface="Arial"/>
              <a:sym typeface="Arial"/>
            </a:endParaRPr>
          </a:p>
        </p:txBody>
      </p:sp>
      <p:sp>
        <p:nvSpPr>
          <p:cNvPr id="502" name="Google Shape;502;p46"/>
          <p:cNvSpPr txBox="1"/>
          <p:nvPr/>
        </p:nvSpPr>
        <p:spPr>
          <a:xfrm>
            <a:off x="8069650" y="101700"/>
            <a:ext cx="113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grpSp>
        <p:nvGrpSpPr>
          <p:cNvPr id="503" name="Google Shape;503;p46"/>
          <p:cNvGrpSpPr/>
          <p:nvPr/>
        </p:nvGrpSpPr>
        <p:grpSpPr>
          <a:xfrm>
            <a:off x="3270402" y="571735"/>
            <a:ext cx="5730837" cy="1698274"/>
            <a:chOff x="4399525" y="4364939"/>
            <a:chExt cx="791913" cy="217965"/>
          </a:xfrm>
        </p:grpSpPr>
        <p:sp>
          <p:nvSpPr>
            <p:cNvPr id="504" name="Google Shape;504;p46"/>
            <p:cNvSpPr/>
            <p:nvPr/>
          </p:nvSpPr>
          <p:spPr>
            <a:xfrm>
              <a:off x="4399525" y="4364939"/>
              <a:ext cx="121370" cy="108420"/>
            </a:xfrm>
            <a:custGeom>
              <a:rect b="b" l="l" r="r" t="t"/>
              <a:pathLst>
                <a:path extrusionOk="0" h="2688" w="2688">
                  <a:moveTo>
                    <a:pt x="2688" y="1"/>
                  </a:moveTo>
                  <a:cubicBezTo>
                    <a:pt x="1205" y="1"/>
                    <a:pt x="1" y="1203"/>
                    <a:pt x="1" y="2688"/>
                  </a:cubicBezTo>
                  <a:lnTo>
                    <a:pt x="379" y="2688"/>
                  </a:lnTo>
                  <a:cubicBezTo>
                    <a:pt x="379" y="1411"/>
                    <a:pt x="1413" y="379"/>
                    <a:pt x="2688" y="379"/>
                  </a:cubicBezTo>
                  <a:lnTo>
                    <a:pt x="2688" y="1"/>
                  </a:ln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505" name="Google Shape;505;p46"/>
            <p:cNvSpPr/>
            <p:nvPr/>
          </p:nvSpPr>
          <p:spPr>
            <a:xfrm>
              <a:off x="4429820" y="4383747"/>
              <a:ext cx="190215" cy="154001"/>
            </a:xfrm>
            <a:custGeom>
              <a:rect b="b" l="l" r="r" t="t"/>
              <a:pathLst>
                <a:path extrusionOk="0" h="3380" w="3381">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u="none" cap="none" strike="noStrike">
                  <a:solidFill>
                    <a:srgbClr val="FF0000"/>
                  </a:solidFill>
                  <a:latin typeface="Bree Serif"/>
                  <a:ea typeface="Bree Serif"/>
                  <a:cs typeface="Bree Serif"/>
                  <a:sym typeface="Bree Serif"/>
                </a:rPr>
                <a:t>i-Hematologic</a:t>
              </a:r>
              <a:endParaRPr b="0" i="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0" i="0" lang="en" u="none" cap="none" strike="noStrike">
                  <a:solidFill>
                    <a:srgbClr val="FF0000"/>
                  </a:solidFill>
                  <a:latin typeface="Bree Serif"/>
                  <a:ea typeface="Bree Serif"/>
                  <a:cs typeface="Bree Serif"/>
                  <a:sym typeface="Bree Serif"/>
                </a:rPr>
                <a:t>system</a:t>
              </a:r>
              <a:endParaRPr b="0" i="0" u="none" cap="none" strike="noStrike">
                <a:solidFill>
                  <a:srgbClr val="FF0000"/>
                </a:solidFill>
                <a:latin typeface="Bree Serif"/>
                <a:ea typeface="Bree Serif"/>
                <a:cs typeface="Bree Serif"/>
                <a:sym typeface="Bree Serif"/>
              </a:endParaRPr>
            </a:p>
          </p:txBody>
        </p:sp>
        <p:sp>
          <p:nvSpPr>
            <p:cNvPr id="506" name="Google Shape;506;p46"/>
            <p:cNvSpPr/>
            <p:nvPr/>
          </p:nvSpPr>
          <p:spPr>
            <a:xfrm>
              <a:off x="4533392" y="4383749"/>
              <a:ext cx="658046" cy="199155"/>
            </a:xfrm>
            <a:custGeom>
              <a:rect b="b" l="l" r="r" t="t"/>
              <a:pathLst>
                <a:path extrusionOk="0" h="4997" w="16511">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grpSp>
      <p:sp>
        <p:nvSpPr>
          <p:cNvPr id="507" name="Google Shape;507;p46"/>
          <p:cNvSpPr txBox="1"/>
          <p:nvPr/>
        </p:nvSpPr>
        <p:spPr>
          <a:xfrm>
            <a:off x="4882625" y="853825"/>
            <a:ext cx="4205700" cy="14160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rgbClr val="000000"/>
              </a:buClr>
              <a:buSzPts val="1000"/>
              <a:buFont typeface="Bree Serif"/>
              <a:buChar char="❖"/>
            </a:pPr>
            <a:r>
              <a:rPr b="0" i="0" lang="en" sz="1000" u="none" cap="none" strike="noStrike">
                <a:solidFill>
                  <a:srgbClr val="000000"/>
                </a:solidFill>
                <a:latin typeface="Bree Serif"/>
                <a:ea typeface="Bree Serif"/>
                <a:cs typeface="Bree Serif"/>
                <a:sym typeface="Bree Serif"/>
              </a:rPr>
              <a:t>Activating of coagulation cascade.</a:t>
            </a:r>
            <a:endParaRPr b="0" i="0" sz="1000" u="none" cap="none" strike="noStrike">
              <a:solidFill>
                <a:srgbClr val="000000"/>
              </a:solidFill>
              <a:latin typeface="Bree Serif"/>
              <a:ea typeface="Bree Serif"/>
              <a:cs typeface="Bree Serif"/>
              <a:sym typeface="Bree Serif"/>
            </a:endParaRPr>
          </a:p>
          <a:p>
            <a:pPr indent="-292100" lvl="0" marL="457200" marR="0" rtl="0" algn="l">
              <a:lnSpc>
                <a:spcPct val="100000"/>
              </a:lnSpc>
              <a:spcBef>
                <a:spcPts val="0"/>
              </a:spcBef>
              <a:spcAft>
                <a:spcPts val="0"/>
              </a:spcAft>
              <a:buClr>
                <a:srgbClr val="000000"/>
              </a:buClr>
              <a:buSzPts val="1000"/>
              <a:buFont typeface="Bree Serif"/>
              <a:buChar char="❖"/>
            </a:pPr>
            <a:r>
              <a:rPr b="0" i="0" lang="en" sz="1000" u="none" cap="none" strike="noStrike">
                <a:solidFill>
                  <a:srgbClr val="000000"/>
                </a:solidFill>
                <a:latin typeface="Bree Serif"/>
                <a:ea typeface="Bree Serif"/>
                <a:cs typeface="Bree Serif"/>
                <a:sym typeface="Bree Serif"/>
              </a:rPr>
              <a:t>Constriction of the blood  vessels (via local thromboxane A2 release)</a:t>
            </a:r>
            <a:endParaRPr b="0" i="0" sz="1000" u="none" cap="none" strike="noStrike">
              <a:solidFill>
                <a:srgbClr val="000000"/>
              </a:solidFill>
              <a:latin typeface="Bree Serif"/>
              <a:ea typeface="Bree Serif"/>
              <a:cs typeface="Bree Serif"/>
              <a:sym typeface="Bree Serif"/>
            </a:endParaRPr>
          </a:p>
          <a:p>
            <a:pPr indent="-292100" lvl="0" marL="457200" marR="0" rtl="0" algn="l">
              <a:lnSpc>
                <a:spcPct val="100000"/>
              </a:lnSpc>
              <a:spcBef>
                <a:spcPts val="0"/>
              </a:spcBef>
              <a:spcAft>
                <a:spcPts val="0"/>
              </a:spcAft>
              <a:buClr>
                <a:srgbClr val="000000"/>
              </a:buClr>
              <a:buSzPts val="1000"/>
              <a:buFont typeface="Bree Serif"/>
              <a:buChar char="❖"/>
            </a:pPr>
            <a:r>
              <a:rPr b="0" i="0" lang="en" sz="1000" u="none" cap="none" strike="noStrike">
                <a:solidFill>
                  <a:srgbClr val="000000"/>
                </a:solidFill>
                <a:latin typeface="Bree Serif"/>
                <a:ea typeface="Bree Serif"/>
                <a:cs typeface="Bree Serif"/>
                <a:sym typeface="Bree Serif"/>
              </a:rPr>
              <a:t>Platelet plug (platelets aggregation and adherence) form an immature clot on the bleeding source.</a:t>
            </a:r>
            <a:endParaRPr b="0" i="0" sz="1000" u="none" cap="none" strike="noStrike">
              <a:solidFill>
                <a:srgbClr val="000000"/>
              </a:solidFill>
              <a:latin typeface="Bree Serif"/>
              <a:ea typeface="Bree Serif"/>
              <a:cs typeface="Bree Serif"/>
              <a:sym typeface="Bree Serif"/>
            </a:endParaRPr>
          </a:p>
          <a:p>
            <a:pPr indent="-292100" lvl="0" marL="457200" marR="0" rtl="0" algn="l">
              <a:lnSpc>
                <a:spcPct val="100000"/>
              </a:lnSpc>
              <a:spcBef>
                <a:spcPts val="0"/>
              </a:spcBef>
              <a:spcAft>
                <a:spcPts val="0"/>
              </a:spcAft>
              <a:buClr>
                <a:srgbClr val="000000"/>
              </a:buClr>
              <a:buSzPts val="1000"/>
              <a:buFont typeface="Bree Serif"/>
              <a:buChar char="❖"/>
            </a:pPr>
            <a:r>
              <a:rPr b="0" i="0" lang="en" sz="1000" u="none" cap="none" strike="noStrike">
                <a:solidFill>
                  <a:srgbClr val="000000"/>
                </a:solidFill>
                <a:latin typeface="Bree Serif"/>
                <a:ea typeface="Bree Serif"/>
                <a:cs typeface="Bree Serif"/>
                <a:sym typeface="Bree Serif"/>
              </a:rPr>
              <a:t>Fibrin plug,(The damage vessel expose collagen, which subsequently causes fibrin deposition and stabilization of the clot)</a:t>
            </a:r>
            <a:endParaRPr b="0" i="0" sz="1000" u="none" cap="none" strike="noStrike">
              <a:solidFill>
                <a:srgbClr val="000000"/>
              </a:solidFill>
              <a:latin typeface="Bree Serif"/>
              <a:ea typeface="Bree Serif"/>
              <a:cs typeface="Bree Serif"/>
              <a:sym typeface="Bree Serif"/>
            </a:endParaRPr>
          </a:p>
        </p:txBody>
      </p:sp>
      <p:sp>
        <p:nvSpPr>
          <p:cNvPr id="508" name="Google Shape;508;p46"/>
          <p:cNvSpPr txBox="1"/>
          <p:nvPr/>
        </p:nvSpPr>
        <p:spPr>
          <a:xfrm>
            <a:off x="4856526" y="2493444"/>
            <a:ext cx="4144800" cy="12621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rgbClr val="000000"/>
              </a:buClr>
              <a:buSzPts val="1000"/>
              <a:buFont typeface="Bree Serif"/>
              <a:buChar char="❖"/>
            </a:pPr>
            <a:r>
              <a:rPr b="0" i="0" lang="en" sz="1000" u="none" cap="none" strike="noStrike">
                <a:solidFill>
                  <a:srgbClr val="000000"/>
                </a:solidFill>
                <a:latin typeface="Bree Serif"/>
                <a:ea typeface="Bree Serif"/>
                <a:cs typeface="Bree Serif"/>
                <a:sym typeface="Bree Serif"/>
              </a:rPr>
              <a:t>Increase: heart rate, myocardial contractility and constrict peripheral  blood vessels (sympathetic activation).</a:t>
            </a:r>
            <a:endParaRPr b="0" i="0" sz="1000" u="none" cap="none" strike="noStrike">
              <a:solidFill>
                <a:srgbClr val="000000"/>
              </a:solidFill>
              <a:latin typeface="Bree Serif"/>
              <a:ea typeface="Bree Serif"/>
              <a:cs typeface="Bree Serif"/>
              <a:sym typeface="Bree Serif"/>
            </a:endParaRPr>
          </a:p>
          <a:p>
            <a:pPr indent="-292100" lvl="0" marL="457200" marR="0" rtl="0" algn="l">
              <a:lnSpc>
                <a:spcPct val="100000"/>
              </a:lnSpc>
              <a:spcBef>
                <a:spcPts val="0"/>
              </a:spcBef>
              <a:spcAft>
                <a:spcPts val="0"/>
              </a:spcAft>
              <a:buClr>
                <a:srgbClr val="000000"/>
              </a:buClr>
              <a:buSzPts val="1000"/>
              <a:buFont typeface="Bree Serif"/>
              <a:buChar char="❖"/>
            </a:pPr>
            <a:r>
              <a:rPr b="0" i="0" lang="en" sz="1000" u="none" cap="none" strike="noStrike">
                <a:solidFill>
                  <a:srgbClr val="000000"/>
                </a:solidFill>
                <a:latin typeface="Bree Serif"/>
                <a:ea typeface="Bree Serif"/>
                <a:cs typeface="Bree Serif"/>
                <a:sym typeface="Bree Serif"/>
              </a:rPr>
              <a:t>This response occurs secondary to an increase secretion of NE and decrease vagal tone (regulated by baroreceptor in the carotid arch, aortic arch, left atrium, and pulmonary vessels)</a:t>
            </a:r>
            <a:endParaRPr b="0" i="0" sz="1000" u="none" cap="none" strike="noStrike">
              <a:solidFill>
                <a:srgbClr val="000000"/>
              </a:solidFill>
              <a:latin typeface="Bree Serif"/>
              <a:ea typeface="Bree Serif"/>
              <a:cs typeface="Bree Serif"/>
              <a:sym typeface="Bree Serif"/>
            </a:endParaRPr>
          </a:p>
          <a:p>
            <a:pPr indent="-292100" lvl="0" marL="457200" marR="0" rtl="0" algn="l">
              <a:lnSpc>
                <a:spcPct val="100000"/>
              </a:lnSpc>
              <a:spcBef>
                <a:spcPts val="0"/>
              </a:spcBef>
              <a:spcAft>
                <a:spcPts val="0"/>
              </a:spcAft>
              <a:buClr>
                <a:srgbClr val="000000"/>
              </a:buClr>
              <a:buSzPts val="1000"/>
              <a:buFont typeface="Bree Serif"/>
              <a:buChar char="❖"/>
            </a:pPr>
            <a:r>
              <a:rPr b="0" i="0" lang="en" sz="1000" u="none" cap="none" strike="noStrike">
                <a:solidFill>
                  <a:srgbClr val="000000"/>
                </a:solidFill>
                <a:latin typeface="Bree Serif"/>
                <a:ea typeface="Bree Serif"/>
                <a:cs typeface="Bree Serif"/>
                <a:sym typeface="Bree Serif"/>
              </a:rPr>
              <a:t>The CVS also respond by </a:t>
            </a:r>
            <a:r>
              <a:rPr lang="en" sz="1000">
                <a:latin typeface="Bree Serif"/>
                <a:ea typeface="Bree Serif"/>
                <a:cs typeface="Bree Serif"/>
                <a:sym typeface="Bree Serif"/>
              </a:rPr>
              <a:t>r</a:t>
            </a:r>
            <a:r>
              <a:rPr b="0" i="0" lang="en" sz="1000" u="none" cap="none" strike="noStrike">
                <a:solidFill>
                  <a:srgbClr val="000000"/>
                </a:solidFill>
                <a:latin typeface="Bree Serif"/>
                <a:ea typeface="Bree Serif"/>
                <a:cs typeface="Bree Serif"/>
                <a:sym typeface="Bree Serif"/>
              </a:rPr>
              <a:t>edistributing of blood to brain, heart, kidneys, and away from skin, muscles, GIT.</a:t>
            </a:r>
            <a:endParaRPr b="0" i="0" sz="1000" u="none" cap="none" strike="noStrike">
              <a:solidFill>
                <a:srgbClr val="000000"/>
              </a:solidFill>
              <a:latin typeface="Bree Serif"/>
              <a:ea typeface="Bree Serif"/>
              <a:cs typeface="Bree Serif"/>
              <a:sym typeface="Bree Serif"/>
            </a:endParaRPr>
          </a:p>
        </p:txBody>
      </p:sp>
      <p:sp>
        <p:nvSpPr>
          <p:cNvPr id="509" name="Google Shape;509;p46"/>
          <p:cNvSpPr/>
          <p:nvPr/>
        </p:nvSpPr>
        <p:spPr>
          <a:xfrm>
            <a:off x="67425" y="1057765"/>
            <a:ext cx="2581200" cy="2513700"/>
          </a:xfrm>
          <a:prstGeom prst="ellipse">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rgbClr val="000000"/>
                </a:solidFill>
                <a:latin typeface="Bree Serif"/>
                <a:ea typeface="Bree Serif"/>
                <a:cs typeface="Bree Serif"/>
                <a:sym typeface="Bree Serif"/>
              </a:rPr>
              <a:t>The human body responds to acute hemorrhage by activating </a:t>
            </a:r>
            <a:r>
              <a:rPr b="0" i="0" lang="en" sz="1200" u="sng" cap="none" strike="noStrike">
                <a:solidFill>
                  <a:srgbClr val="000000"/>
                </a:solidFill>
                <a:latin typeface="Bree Serif"/>
                <a:ea typeface="Bree Serif"/>
                <a:cs typeface="Bree Serif"/>
                <a:sym typeface="Bree Serif"/>
              </a:rPr>
              <a:t>four </a:t>
            </a:r>
            <a:r>
              <a:rPr b="0" i="0" lang="en" sz="1200" u="none" cap="none" strike="noStrike">
                <a:solidFill>
                  <a:srgbClr val="000000"/>
                </a:solidFill>
                <a:latin typeface="Bree Serif"/>
                <a:ea typeface="Bree Serif"/>
                <a:cs typeface="Bree Serif"/>
                <a:sym typeface="Bree Serif"/>
              </a:rPr>
              <a:t>major physiological systems:</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rgbClr val="FF0000"/>
                </a:solidFill>
                <a:latin typeface="Bree Serif"/>
                <a:ea typeface="Bree Serif"/>
                <a:cs typeface="Bree Serif"/>
                <a:sym typeface="Bree Serif"/>
              </a:rPr>
              <a:t>i. Hematologic</a:t>
            </a:r>
            <a:endParaRPr b="0" i="0" sz="12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rgbClr val="FF0000"/>
                </a:solidFill>
                <a:latin typeface="Bree Serif"/>
                <a:ea typeface="Bree Serif"/>
                <a:cs typeface="Bree Serif"/>
                <a:sym typeface="Bree Serif"/>
              </a:rPr>
              <a:t>ii. Cardiovascular</a:t>
            </a:r>
            <a:endParaRPr b="0" i="0" sz="12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rgbClr val="FF0000"/>
                </a:solidFill>
                <a:latin typeface="Bree Serif"/>
                <a:ea typeface="Bree Serif"/>
                <a:cs typeface="Bree Serif"/>
                <a:sym typeface="Bree Serif"/>
              </a:rPr>
              <a:t>iii. Renal</a:t>
            </a:r>
            <a:endParaRPr b="0" i="0" sz="12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rgbClr val="FF0000"/>
                </a:solidFill>
                <a:latin typeface="Bree Serif"/>
                <a:ea typeface="Bree Serif"/>
                <a:cs typeface="Bree Serif"/>
                <a:sym typeface="Bree Serif"/>
              </a:rPr>
              <a:t>iv. Neuroendocrine system</a:t>
            </a:r>
            <a:endParaRPr b="0" i="0" sz="1200" u="none" cap="none" strike="noStrike">
              <a:solidFill>
                <a:srgbClr val="FF0000"/>
              </a:solidFill>
              <a:latin typeface="Bree Serif"/>
              <a:ea typeface="Bree Serif"/>
              <a:cs typeface="Bree Serif"/>
              <a:sym typeface="Bree Serif"/>
            </a:endParaRPr>
          </a:p>
          <a:p>
            <a:pPr indent="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pic>
        <p:nvPicPr>
          <p:cNvPr id="510" name="Google Shape;510;p46"/>
          <p:cNvPicPr preferRelativeResize="0"/>
          <p:nvPr/>
        </p:nvPicPr>
        <p:blipFill rotWithShape="1">
          <a:blip r:embed="rId3">
            <a:alphaModFix/>
          </a:blip>
          <a:srcRect b="0" l="0" r="0" t="0"/>
          <a:stretch/>
        </p:blipFill>
        <p:spPr>
          <a:xfrm>
            <a:off x="2285850" y="638325"/>
            <a:ext cx="984475" cy="676575"/>
          </a:xfrm>
          <a:prstGeom prst="rect">
            <a:avLst/>
          </a:prstGeom>
          <a:noFill/>
          <a:ln>
            <a:noFill/>
          </a:ln>
        </p:spPr>
      </p:pic>
      <p:pic>
        <p:nvPicPr>
          <p:cNvPr id="511" name="Google Shape;511;p46"/>
          <p:cNvPicPr preferRelativeResize="0"/>
          <p:nvPr/>
        </p:nvPicPr>
        <p:blipFill rotWithShape="1">
          <a:blip r:embed="rId4">
            <a:alphaModFix/>
          </a:blip>
          <a:srcRect b="0" l="0" r="0" t="0"/>
          <a:stretch/>
        </p:blipFill>
        <p:spPr>
          <a:xfrm>
            <a:off x="2336956" y="3178775"/>
            <a:ext cx="882250" cy="789325"/>
          </a:xfrm>
          <a:prstGeom prst="rect">
            <a:avLst/>
          </a:prstGeom>
          <a:noFill/>
          <a:ln>
            <a:noFill/>
          </a:ln>
        </p:spPr>
      </p:pic>
      <p:sp>
        <p:nvSpPr>
          <p:cNvPr id="512" name="Google Shape;512;p46"/>
          <p:cNvSpPr txBox="1"/>
          <p:nvPr/>
        </p:nvSpPr>
        <p:spPr>
          <a:xfrm>
            <a:off x="229125" y="3970425"/>
            <a:ext cx="6620100" cy="9012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600"/>
              </a:spcBef>
              <a:spcAft>
                <a:spcPts val="0"/>
              </a:spcAft>
              <a:buClr>
                <a:srgbClr val="6FA8DC"/>
              </a:buClr>
              <a:buSzPts val="1200"/>
              <a:buFont typeface="Bree Serif"/>
              <a:buChar char="❖"/>
            </a:pPr>
            <a:r>
              <a:rPr b="1" i="0" lang="en" sz="1200" u="none" cap="none" strike="noStrike">
                <a:solidFill>
                  <a:srgbClr val="6FA8DC"/>
                </a:solidFill>
                <a:latin typeface="Bree Serif"/>
                <a:ea typeface="Bree Serif"/>
                <a:cs typeface="Bree Serif"/>
                <a:sym typeface="Bree Serif"/>
              </a:rPr>
              <a:t>Early, adequate hemodynamic support is critical to prevent worsening organ dysfunction and failure. </a:t>
            </a:r>
            <a:endParaRPr b="1" i="0" sz="1200" u="none" cap="none" strike="noStrike">
              <a:solidFill>
                <a:srgbClr val="6FA8DC"/>
              </a:solidFill>
              <a:latin typeface="Bree Serif"/>
              <a:ea typeface="Bree Serif"/>
              <a:cs typeface="Bree Serif"/>
              <a:sym typeface="Bree Serif"/>
            </a:endParaRPr>
          </a:p>
          <a:p>
            <a:pPr indent="-304800" lvl="0" marL="457200" marR="0" rtl="0" algn="l">
              <a:lnSpc>
                <a:spcPct val="115000"/>
              </a:lnSpc>
              <a:spcBef>
                <a:spcPts val="0"/>
              </a:spcBef>
              <a:spcAft>
                <a:spcPts val="0"/>
              </a:spcAft>
              <a:buClr>
                <a:srgbClr val="6FA8DC"/>
              </a:buClr>
              <a:buSzPts val="1200"/>
              <a:buFont typeface="Bree Serif"/>
              <a:buChar char="❖"/>
            </a:pPr>
            <a:r>
              <a:rPr b="1" i="0" lang="en" sz="1200" u="none" cap="none" strike="noStrike">
                <a:solidFill>
                  <a:srgbClr val="6FA8DC"/>
                </a:solidFill>
                <a:latin typeface="Bree Serif"/>
                <a:ea typeface="Bree Serif"/>
                <a:cs typeface="Bree Serif"/>
                <a:sym typeface="Bree Serif"/>
              </a:rPr>
              <a:t>The VIP rule:</a:t>
            </a:r>
            <a:endParaRPr b="1" i="0" sz="1200" u="none" cap="none" strike="noStrike">
              <a:solidFill>
                <a:srgbClr val="6FA8DC"/>
              </a:solidFill>
              <a:latin typeface="Bree Serif"/>
              <a:ea typeface="Bree Serif"/>
              <a:cs typeface="Bree Serif"/>
              <a:sym typeface="Bree Serif"/>
            </a:endParaRPr>
          </a:p>
        </p:txBody>
      </p:sp>
      <p:sp>
        <p:nvSpPr>
          <p:cNvPr id="513" name="Google Shape;513;p46"/>
          <p:cNvSpPr txBox="1"/>
          <p:nvPr/>
        </p:nvSpPr>
        <p:spPr>
          <a:xfrm>
            <a:off x="2793450" y="4195500"/>
            <a:ext cx="5121900" cy="1055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600"/>
              </a:spcBef>
              <a:spcAft>
                <a:spcPts val="0"/>
              </a:spcAft>
              <a:buClr>
                <a:schemeClr val="dk1"/>
              </a:buClr>
              <a:buSzPts val="1100"/>
              <a:buFont typeface="Arial"/>
              <a:buNone/>
            </a:pPr>
            <a:r>
              <a:rPr b="1" i="0" lang="en" sz="1200" u="none" cap="none" strike="noStrike">
                <a:solidFill>
                  <a:srgbClr val="6FA8DC"/>
                </a:solidFill>
                <a:latin typeface="Bree Serif"/>
                <a:ea typeface="Bree Serif"/>
                <a:cs typeface="Bree Serif"/>
                <a:sym typeface="Bree Serif"/>
              </a:rPr>
              <a:t>    - Ventilate (oxygen administration)</a:t>
            </a:r>
            <a:endParaRPr b="1" i="0" sz="1200" u="none" cap="none" strike="noStrike">
              <a:solidFill>
                <a:srgbClr val="6FA8DC"/>
              </a:solidFill>
              <a:latin typeface="Bree Serif"/>
              <a:ea typeface="Bree Serif"/>
              <a:cs typeface="Bree Serif"/>
              <a:sym typeface="Bree Serif"/>
            </a:endParaRPr>
          </a:p>
          <a:p>
            <a:pPr indent="0" lvl="0" marL="0" marR="0" rtl="0" algn="l">
              <a:lnSpc>
                <a:spcPct val="115000"/>
              </a:lnSpc>
              <a:spcBef>
                <a:spcPts val="600"/>
              </a:spcBef>
              <a:spcAft>
                <a:spcPts val="0"/>
              </a:spcAft>
              <a:buClr>
                <a:schemeClr val="dk1"/>
              </a:buClr>
              <a:buSzPts val="1100"/>
              <a:buFont typeface="Arial"/>
              <a:buNone/>
            </a:pPr>
            <a:r>
              <a:rPr b="1" i="0" lang="en" sz="1200" u="none" cap="none" strike="noStrike">
                <a:solidFill>
                  <a:srgbClr val="6FA8DC"/>
                </a:solidFill>
                <a:latin typeface="Bree Serif"/>
                <a:ea typeface="Bree Serif"/>
                <a:cs typeface="Bree Serif"/>
                <a:sym typeface="Bree Serif"/>
              </a:rPr>
              <a:t>          - Infuse (fluid resuscitation)</a:t>
            </a:r>
            <a:endParaRPr b="1" i="0" sz="1200" u="none" cap="none" strike="noStrike">
              <a:solidFill>
                <a:srgbClr val="6FA8DC"/>
              </a:solidFill>
              <a:latin typeface="Bree Serif"/>
              <a:ea typeface="Bree Serif"/>
              <a:cs typeface="Bree Serif"/>
              <a:sym typeface="Bree Serif"/>
            </a:endParaRPr>
          </a:p>
          <a:p>
            <a:pPr indent="0" lvl="0" marL="0" marR="0" rtl="0" algn="l">
              <a:lnSpc>
                <a:spcPct val="115000"/>
              </a:lnSpc>
              <a:spcBef>
                <a:spcPts val="600"/>
              </a:spcBef>
              <a:spcAft>
                <a:spcPts val="0"/>
              </a:spcAft>
              <a:buClr>
                <a:schemeClr val="dk1"/>
              </a:buClr>
              <a:buSzPts val="1100"/>
              <a:buFont typeface="Arial"/>
              <a:buNone/>
            </a:pPr>
            <a:r>
              <a:rPr b="1" i="0" lang="en" sz="1200" u="none" cap="none" strike="noStrike">
                <a:solidFill>
                  <a:srgbClr val="6FA8DC"/>
                </a:solidFill>
                <a:latin typeface="Bree Serif"/>
                <a:ea typeface="Bree Serif"/>
                <a:cs typeface="Bree Serif"/>
                <a:sym typeface="Bree Serif"/>
              </a:rPr>
              <a:t>          - Pump (administration of vasoactive agents)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7"/>
          <p:cNvSpPr txBox="1"/>
          <p:nvPr/>
        </p:nvSpPr>
        <p:spPr>
          <a:xfrm>
            <a:off x="674850" y="0"/>
            <a:ext cx="7794300" cy="57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20"/>
              <a:buFont typeface="Arial"/>
              <a:buNone/>
            </a:pPr>
            <a:r>
              <a:rPr b="1" i="0" lang="en" sz="2520" u="none" cap="none" strike="noStrike">
                <a:solidFill>
                  <a:srgbClr val="D05C5C"/>
                </a:solidFill>
                <a:latin typeface="Bree Serif"/>
                <a:ea typeface="Bree Serif"/>
                <a:cs typeface="Bree Serif"/>
                <a:sym typeface="Bree Serif"/>
              </a:rPr>
              <a:t>Hypovolemic Shock </a:t>
            </a:r>
            <a:r>
              <a:rPr b="1" i="0" lang="en" sz="2120" u="none" cap="none" strike="noStrike">
                <a:solidFill>
                  <a:srgbClr val="FF0000"/>
                </a:solidFill>
                <a:latin typeface="Bree Serif"/>
                <a:ea typeface="Bree Serif"/>
                <a:cs typeface="Bree Serif"/>
                <a:sym typeface="Bree Serif"/>
              </a:rPr>
              <a:t>(Low Cardiac Output)</a:t>
            </a:r>
            <a:endParaRPr b="0" i="0" sz="1000" u="none" cap="none" strike="noStrike">
              <a:solidFill>
                <a:srgbClr val="FF0000"/>
              </a:solidFill>
              <a:latin typeface="Arial"/>
              <a:ea typeface="Arial"/>
              <a:cs typeface="Arial"/>
              <a:sym typeface="Arial"/>
            </a:endParaRPr>
          </a:p>
        </p:txBody>
      </p:sp>
      <p:sp>
        <p:nvSpPr>
          <p:cNvPr id="519" name="Google Shape;519;p47"/>
          <p:cNvSpPr txBox="1"/>
          <p:nvPr/>
        </p:nvSpPr>
        <p:spPr>
          <a:xfrm>
            <a:off x="2712775" y="485050"/>
            <a:ext cx="2225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ree Serif"/>
                <a:ea typeface="Bree Serif"/>
                <a:cs typeface="Bree Serif"/>
                <a:sym typeface="Bree Serif"/>
              </a:rPr>
              <a:t>MAP=</a:t>
            </a:r>
            <a:r>
              <a:rPr b="0" i="0" lang="en" sz="1400" u="sng" cap="none" strike="noStrike">
                <a:solidFill>
                  <a:srgbClr val="FF0000"/>
                </a:solidFill>
                <a:latin typeface="Bree Serif"/>
                <a:ea typeface="Bree Serif"/>
                <a:cs typeface="Bree Serif"/>
                <a:sym typeface="Bree Serif"/>
              </a:rPr>
              <a:t>CO</a:t>
            </a:r>
            <a:r>
              <a:rPr b="0" i="0" lang="en" sz="1400" u="sng" cap="none" strike="noStrike">
                <a:solidFill>
                  <a:srgbClr val="980000"/>
                </a:solidFill>
                <a:latin typeface="Bree Serif"/>
                <a:ea typeface="Bree Serif"/>
                <a:cs typeface="Bree Serif"/>
                <a:sym typeface="Bree Serif"/>
              </a:rPr>
              <a:t> </a:t>
            </a:r>
            <a:r>
              <a:rPr b="0" i="0" lang="en" sz="1400" u="none" cap="none" strike="noStrike">
                <a:solidFill>
                  <a:schemeClr val="dk1"/>
                </a:solidFill>
                <a:latin typeface="Bree Serif"/>
                <a:ea typeface="Bree Serif"/>
                <a:cs typeface="Bree Serif"/>
                <a:sym typeface="Bree Serif"/>
              </a:rPr>
              <a:t>× PR</a:t>
            </a:r>
            <a:endParaRPr b="0" i="0" sz="1400" u="none" cap="none" strike="noStrike">
              <a:solidFill>
                <a:srgbClr val="000000"/>
              </a:solidFill>
              <a:latin typeface="Arial"/>
              <a:ea typeface="Arial"/>
              <a:cs typeface="Arial"/>
              <a:sym typeface="Arial"/>
            </a:endParaRPr>
          </a:p>
        </p:txBody>
      </p:sp>
      <p:sp>
        <p:nvSpPr>
          <p:cNvPr id="520" name="Google Shape;520;p47"/>
          <p:cNvSpPr txBox="1"/>
          <p:nvPr/>
        </p:nvSpPr>
        <p:spPr>
          <a:xfrm>
            <a:off x="8126550" y="101700"/>
            <a:ext cx="113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grpSp>
        <p:nvGrpSpPr>
          <p:cNvPr id="521" name="Google Shape;521;p47"/>
          <p:cNvGrpSpPr/>
          <p:nvPr/>
        </p:nvGrpSpPr>
        <p:grpSpPr>
          <a:xfrm>
            <a:off x="1435562" y="3023106"/>
            <a:ext cx="6584400" cy="2011777"/>
            <a:chOff x="4320805" y="4356241"/>
            <a:chExt cx="974788" cy="226664"/>
          </a:xfrm>
        </p:grpSpPr>
        <p:sp>
          <p:nvSpPr>
            <p:cNvPr id="522" name="Google Shape;522;p47"/>
            <p:cNvSpPr/>
            <p:nvPr/>
          </p:nvSpPr>
          <p:spPr>
            <a:xfrm>
              <a:off x="4320805" y="4376828"/>
              <a:ext cx="121370" cy="121370"/>
            </a:xfrm>
            <a:custGeom>
              <a:rect b="b" l="l" r="r" t="t"/>
              <a:pathLst>
                <a:path extrusionOk="0" h="2688" w="2688">
                  <a:moveTo>
                    <a:pt x="2688" y="1"/>
                  </a:moveTo>
                  <a:cubicBezTo>
                    <a:pt x="1205" y="1"/>
                    <a:pt x="1" y="1203"/>
                    <a:pt x="1" y="2688"/>
                  </a:cubicBezTo>
                  <a:lnTo>
                    <a:pt x="379" y="2688"/>
                  </a:lnTo>
                  <a:cubicBezTo>
                    <a:pt x="379" y="1411"/>
                    <a:pt x="1413" y="379"/>
                    <a:pt x="2688" y="379"/>
                  </a:cubicBezTo>
                  <a:lnTo>
                    <a:pt x="2688" y="1"/>
                  </a:ln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47"/>
            <p:cNvSpPr/>
            <p:nvPr/>
          </p:nvSpPr>
          <p:spPr>
            <a:xfrm>
              <a:off x="4347747" y="4392156"/>
              <a:ext cx="246720" cy="169583"/>
            </a:xfrm>
            <a:custGeom>
              <a:rect b="b" l="l" r="r" t="t"/>
              <a:pathLst>
                <a:path extrusionOk="0" h="3380" w="3381">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i</a:t>
              </a:r>
              <a:r>
                <a:rPr lang="en">
                  <a:solidFill>
                    <a:srgbClr val="FF0000"/>
                  </a:solidFill>
                  <a:latin typeface="Bree Serif"/>
                  <a:ea typeface="Bree Serif"/>
                  <a:cs typeface="Bree Serif"/>
                  <a:sym typeface="Bree Serif"/>
                </a:rPr>
                <a:t>v</a:t>
              </a:r>
              <a:r>
                <a:rPr b="0" i="0" lang="en" sz="1400" u="none" cap="none" strike="noStrike">
                  <a:solidFill>
                    <a:srgbClr val="FF0000"/>
                  </a:solidFill>
                  <a:latin typeface="Bree Serif"/>
                  <a:ea typeface="Bree Serif"/>
                  <a:cs typeface="Bree Serif"/>
                  <a:sym typeface="Bree Serif"/>
                </a:rPr>
                <a:t>-</a:t>
              </a:r>
              <a:endParaRPr b="0" i="0" sz="14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Neuroendocrina</a:t>
              </a:r>
              <a:endParaRPr b="0" i="0" sz="14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System </a:t>
              </a:r>
              <a:endParaRPr b="0" i="0" sz="1400" u="none" cap="none" strike="noStrike">
                <a:solidFill>
                  <a:srgbClr val="FF0000"/>
                </a:solidFill>
                <a:latin typeface="Bree Serif"/>
                <a:ea typeface="Bree Serif"/>
                <a:cs typeface="Bree Serif"/>
                <a:sym typeface="Bree Serif"/>
              </a:endParaRPr>
            </a:p>
          </p:txBody>
        </p:sp>
        <p:sp>
          <p:nvSpPr>
            <p:cNvPr id="524" name="Google Shape;524;p47"/>
            <p:cNvSpPr/>
            <p:nvPr/>
          </p:nvSpPr>
          <p:spPr>
            <a:xfrm>
              <a:off x="4506987" y="4356241"/>
              <a:ext cx="788607" cy="226664"/>
            </a:xfrm>
            <a:custGeom>
              <a:rect b="b" l="l" r="r" t="t"/>
              <a:pathLst>
                <a:path extrusionOk="0" h="4997" w="16511">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5" name="Google Shape;525;p47"/>
          <p:cNvGrpSpPr/>
          <p:nvPr/>
        </p:nvGrpSpPr>
        <p:grpSpPr>
          <a:xfrm>
            <a:off x="1617573" y="908575"/>
            <a:ext cx="6402462" cy="2216400"/>
            <a:chOff x="4414949" y="4372841"/>
            <a:chExt cx="852616" cy="210061"/>
          </a:xfrm>
        </p:grpSpPr>
        <p:sp>
          <p:nvSpPr>
            <p:cNvPr id="526" name="Google Shape;526;p47"/>
            <p:cNvSpPr/>
            <p:nvPr/>
          </p:nvSpPr>
          <p:spPr>
            <a:xfrm>
              <a:off x="4414949" y="4385476"/>
              <a:ext cx="121370" cy="108420"/>
            </a:xfrm>
            <a:custGeom>
              <a:rect b="b" l="l" r="r" t="t"/>
              <a:pathLst>
                <a:path extrusionOk="0" h="2688" w="2688">
                  <a:moveTo>
                    <a:pt x="2688" y="1"/>
                  </a:moveTo>
                  <a:cubicBezTo>
                    <a:pt x="1205" y="1"/>
                    <a:pt x="1" y="1203"/>
                    <a:pt x="1" y="2688"/>
                  </a:cubicBezTo>
                  <a:lnTo>
                    <a:pt x="379" y="2688"/>
                  </a:lnTo>
                  <a:cubicBezTo>
                    <a:pt x="379" y="1411"/>
                    <a:pt x="1413" y="379"/>
                    <a:pt x="2688" y="379"/>
                  </a:cubicBezTo>
                  <a:lnTo>
                    <a:pt x="2688" y="1"/>
                  </a:ln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7"/>
            <p:cNvSpPr/>
            <p:nvPr/>
          </p:nvSpPr>
          <p:spPr>
            <a:xfrm>
              <a:off x="4451469" y="4418075"/>
              <a:ext cx="152153" cy="126725"/>
            </a:xfrm>
            <a:custGeom>
              <a:rect b="b" l="l" r="r" t="t"/>
              <a:pathLst>
                <a:path extrusionOk="0" h="3380" w="3381">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iii-Renal</a:t>
              </a:r>
              <a:endParaRPr b="0" i="0" sz="14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System </a:t>
              </a:r>
              <a:endParaRPr b="0" i="0" sz="1400" u="none" cap="none" strike="noStrike">
                <a:solidFill>
                  <a:srgbClr val="FF0000"/>
                </a:solidFill>
                <a:latin typeface="Bree Serif"/>
                <a:ea typeface="Bree Serif"/>
                <a:cs typeface="Bree Serif"/>
                <a:sym typeface="Bree Serif"/>
              </a:endParaRPr>
            </a:p>
          </p:txBody>
        </p:sp>
        <p:sp>
          <p:nvSpPr>
            <p:cNvPr id="528" name="Google Shape;528;p47"/>
            <p:cNvSpPr/>
            <p:nvPr/>
          </p:nvSpPr>
          <p:spPr>
            <a:xfrm>
              <a:off x="4520896" y="4372841"/>
              <a:ext cx="746669" cy="210061"/>
            </a:xfrm>
            <a:custGeom>
              <a:rect b="b" l="l" r="r" t="t"/>
              <a:pathLst>
                <a:path extrusionOk="0" h="4997" w="16511">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9" name="Google Shape;529;p47"/>
          <p:cNvSpPr txBox="1"/>
          <p:nvPr/>
        </p:nvSpPr>
        <p:spPr>
          <a:xfrm>
            <a:off x="3448050" y="938225"/>
            <a:ext cx="4678500" cy="20319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Stimulating an increase in renin secretion(Angiotensinogen) from juxtaglomerular apparatus.</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Renin give angiotensinogen</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Lungs and liver give angiotensin i&amp;ii </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Ang II has two main effects:</a:t>
            </a:r>
            <a:endParaRPr b="1"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 vasoconstriction which increase blood pressure.</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Stimulation aldosterone secretion which retain salt and water</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Thus, increases thirst and the desire to salt.</a:t>
            </a:r>
            <a:endParaRPr b="0" i="0" sz="1200" u="none" cap="none" strike="noStrike">
              <a:solidFill>
                <a:srgbClr val="000000"/>
              </a:solidFill>
              <a:latin typeface="Bree Serif"/>
              <a:ea typeface="Bree Serif"/>
              <a:cs typeface="Bree Serif"/>
              <a:sym typeface="Bree Serif"/>
            </a:endParaRPr>
          </a:p>
        </p:txBody>
      </p:sp>
      <p:sp>
        <p:nvSpPr>
          <p:cNvPr id="530" name="Google Shape;530;p47"/>
          <p:cNvSpPr txBox="1"/>
          <p:nvPr/>
        </p:nvSpPr>
        <p:spPr>
          <a:xfrm>
            <a:off x="3448050" y="3290263"/>
            <a:ext cx="4112100" cy="14775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Causes an increase in circulating ADH.(antidiuretic hormone)</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ADH released in response to decrease in blood pressure (as detected by baroreceptor) and decrease in Na+ concentrations.</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ADH increases the reabsorption of water and salt (NaCl) by the  distal tubule and collecting ducts. </a:t>
            </a:r>
            <a:endParaRPr b="0" i="0" sz="1200" u="none" cap="none" strike="noStrike">
              <a:solidFill>
                <a:srgbClr val="000000"/>
              </a:solidFill>
              <a:latin typeface="Bree Serif"/>
              <a:ea typeface="Bree Serif"/>
              <a:cs typeface="Bree Serif"/>
              <a:sym typeface="Bree Serif"/>
            </a:endParaRPr>
          </a:p>
        </p:txBody>
      </p:sp>
      <p:pic>
        <p:nvPicPr>
          <p:cNvPr id="531" name="Google Shape;531;p47"/>
          <p:cNvPicPr preferRelativeResize="0"/>
          <p:nvPr/>
        </p:nvPicPr>
        <p:blipFill rotWithShape="1">
          <a:blip r:embed="rId3">
            <a:alphaModFix/>
          </a:blip>
          <a:srcRect b="0" l="0" r="0" t="0"/>
          <a:stretch/>
        </p:blipFill>
        <p:spPr>
          <a:xfrm>
            <a:off x="391475" y="1495850"/>
            <a:ext cx="977050" cy="916643"/>
          </a:xfrm>
          <a:prstGeom prst="rect">
            <a:avLst/>
          </a:prstGeom>
          <a:noFill/>
          <a:ln>
            <a:noFill/>
          </a:ln>
        </p:spPr>
      </p:pic>
      <p:pic>
        <p:nvPicPr>
          <p:cNvPr id="532" name="Google Shape;532;p47"/>
          <p:cNvPicPr preferRelativeResize="0"/>
          <p:nvPr/>
        </p:nvPicPr>
        <p:blipFill rotWithShape="1">
          <a:blip r:embed="rId4">
            <a:alphaModFix/>
          </a:blip>
          <a:srcRect b="0" l="0" r="0" t="0"/>
          <a:stretch/>
        </p:blipFill>
        <p:spPr>
          <a:xfrm>
            <a:off x="311600" y="3668738"/>
            <a:ext cx="977050" cy="72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8"/>
          <p:cNvSpPr txBox="1"/>
          <p:nvPr/>
        </p:nvSpPr>
        <p:spPr>
          <a:xfrm>
            <a:off x="674850" y="0"/>
            <a:ext cx="7794300" cy="57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20"/>
              <a:buFont typeface="Arial"/>
              <a:buNone/>
            </a:pPr>
            <a:r>
              <a:rPr b="1" i="0" lang="en" sz="2520" u="none" cap="none" strike="noStrike">
                <a:solidFill>
                  <a:srgbClr val="D05C5C"/>
                </a:solidFill>
                <a:latin typeface="Bree Serif"/>
                <a:ea typeface="Bree Serif"/>
                <a:cs typeface="Bree Serif"/>
                <a:sym typeface="Bree Serif"/>
              </a:rPr>
              <a:t>Hypovolemic Shock </a:t>
            </a:r>
            <a:r>
              <a:rPr b="1" i="0" lang="en" sz="2220" u="none" cap="none" strike="noStrike">
                <a:solidFill>
                  <a:srgbClr val="FF0000"/>
                </a:solidFill>
                <a:latin typeface="Bree Serif"/>
                <a:ea typeface="Bree Serif"/>
                <a:cs typeface="Bree Serif"/>
                <a:sym typeface="Bree Serif"/>
              </a:rPr>
              <a:t>(Low Cardiac Output)</a:t>
            </a:r>
            <a:endParaRPr b="0" i="0" sz="1100" u="none" cap="none" strike="noStrike">
              <a:solidFill>
                <a:srgbClr val="FF0000"/>
              </a:solidFill>
              <a:latin typeface="Arial"/>
              <a:ea typeface="Arial"/>
              <a:cs typeface="Arial"/>
              <a:sym typeface="Arial"/>
            </a:endParaRPr>
          </a:p>
        </p:txBody>
      </p:sp>
      <p:sp>
        <p:nvSpPr>
          <p:cNvPr id="538" name="Google Shape;538;p48"/>
          <p:cNvSpPr txBox="1"/>
          <p:nvPr/>
        </p:nvSpPr>
        <p:spPr>
          <a:xfrm>
            <a:off x="3132875" y="519100"/>
            <a:ext cx="2225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ree Serif"/>
                <a:ea typeface="Bree Serif"/>
                <a:cs typeface="Bree Serif"/>
                <a:sym typeface="Bree Serif"/>
              </a:rPr>
              <a:t>MAP=</a:t>
            </a:r>
            <a:r>
              <a:rPr b="0" i="0" lang="en" sz="1400" u="sng" cap="none" strike="noStrike">
                <a:solidFill>
                  <a:srgbClr val="FF0000"/>
                </a:solidFill>
                <a:latin typeface="Bree Serif"/>
                <a:ea typeface="Bree Serif"/>
                <a:cs typeface="Bree Serif"/>
                <a:sym typeface="Bree Serif"/>
              </a:rPr>
              <a:t>CO</a:t>
            </a:r>
            <a:r>
              <a:rPr b="0" i="0" lang="en" sz="1400" u="sng" cap="none" strike="noStrike">
                <a:solidFill>
                  <a:srgbClr val="980000"/>
                </a:solidFill>
                <a:latin typeface="Bree Serif"/>
                <a:ea typeface="Bree Serif"/>
                <a:cs typeface="Bree Serif"/>
                <a:sym typeface="Bree Serif"/>
              </a:rPr>
              <a:t> </a:t>
            </a:r>
            <a:r>
              <a:rPr b="0" i="0" lang="en" sz="1400" u="none" cap="none" strike="noStrike">
                <a:solidFill>
                  <a:schemeClr val="dk1"/>
                </a:solidFill>
                <a:latin typeface="Bree Serif"/>
                <a:ea typeface="Bree Serif"/>
                <a:cs typeface="Bree Serif"/>
                <a:sym typeface="Bree Serif"/>
              </a:rPr>
              <a:t>× PR</a:t>
            </a:r>
            <a:endParaRPr b="0" i="0" sz="1400" u="none" cap="none" strike="noStrike">
              <a:solidFill>
                <a:srgbClr val="000000"/>
              </a:solidFill>
              <a:latin typeface="Arial"/>
              <a:ea typeface="Arial"/>
              <a:cs typeface="Arial"/>
              <a:sym typeface="Arial"/>
            </a:endParaRPr>
          </a:p>
        </p:txBody>
      </p:sp>
      <p:sp>
        <p:nvSpPr>
          <p:cNvPr id="539" name="Google Shape;539;p48"/>
          <p:cNvSpPr txBox="1"/>
          <p:nvPr/>
        </p:nvSpPr>
        <p:spPr>
          <a:xfrm>
            <a:off x="8103825" y="0"/>
            <a:ext cx="113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pic>
        <p:nvPicPr>
          <p:cNvPr id="540" name="Google Shape;540;p48"/>
          <p:cNvPicPr preferRelativeResize="0"/>
          <p:nvPr/>
        </p:nvPicPr>
        <p:blipFill rotWithShape="1">
          <a:blip r:embed="rId3">
            <a:alphaModFix/>
          </a:blip>
          <a:srcRect b="0" l="0" r="0" t="0"/>
          <a:stretch/>
        </p:blipFill>
        <p:spPr>
          <a:xfrm>
            <a:off x="1394151" y="1028775"/>
            <a:ext cx="6355701" cy="3953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9"/>
          <p:cNvSpPr txBox="1"/>
          <p:nvPr>
            <p:ph type="title"/>
          </p:nvPr>
        </p:nvSpPr>
        <p:spPr>
          <a:xfrm>
            <a:off x="2136525" y="183700"/>
            <a:ext cx="5434200" cy="49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Classes of Hypovolemic Shock </a:t>
            </a:r>
            <a:endParaRPr b="1" sz="252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1820">
                <a:solidFill>
                  <a:srgbClr val="D05C5C"/>
                </a:solidFill>
                <a:latin typeface="Bree Serif"/>
                <a:ea typeface="Bree Serif"/>
                <a:cs typeface="Bree Serif"/>
                <a:sym typeface="Bree Serif"/>
              </a:rPr>
              <a:t>By the amount of blood loss </a:t>
            </a:r>
            <a:r>
              <a:rPr b="1" lang="en" sz="1820">
                <a:solidFill>
                  <a:srgbClr val="6FA8DC"/>
                </a:solidFill>
                <a:latin typeface="Bree Serif"/>
                <a:ea typeface="Bree Serif"/>
                <a:cs typeface="Bree Serif"/>
                <a:sym typeface="Bree Serif"/>
              </a:rPr>
              <a:t>(Hemorrhagic Shock)</a:t>
            </a:r>
            <a:endParaRPr b="1" sz="1820">
              <a:solidFill>
                <a:srgbClr val="6FA8DC"/>
              </a:solidFill>
              <a:latin typeface="Bree Serif"/>
              <a:ea typeface="Bree Serif"/>
              <a:cs typeface="Bree Serif"/>
              <a:sym typeface="Bree Serif"/>
            </a:endParaRPr>
          </a:p>
        </p:txBody>
      </p:sp>
      <p:graphicFrame>
        <p:nvGraphicFramePr>
          <p:cNvPr id="546" name="Google Shape;546;p49"/>
          <p:cNvGraphicFramePr/>
          <p:nvPr/>
        </p:nvGraphicFramePr>
        <p:xfrm>
          <a:off x="115613" y="1725375"/>
          <a:ext cx="3000000" cy="3000000"/>
        </p:xfrm>
        <a:graphic>
          <a:graphicData uri="http://schemas.openxmlformats.org/drawingml/2006/table">
            <a:tbl>
              <a:tblPr>
                <a:noFill/>
                <a:tableStyleId>{C08AA3A4-E072-439A-A3E3-AFF8D9B2EC6D}</a:tableStyleId>
              </a:tblPr>
              <a:tblGrid>
                <a:gridCol w="891275"/>
                <a:gridCol w="891275"/>
                <a:gridCol w="806925"/>
                <a:gridCol w="705675"/>
                <a:gridCol w="1076875"/>
                <a:gridCol w="941900"/>
                <a:gridCol w="823775"/>
                <a:gridCol w="890050"/>
                <a:gridCol w="937000"/>
                <a:gridCol w="948000"/>
              </a:tblGrid>
              <a:tr h="6245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Class 1</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&lt;750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&lt; 15%</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&lt;100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Normal</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Normal</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14-20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&gt;30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solidFill>
                            <a:srgbClr val="6FA8DC"/>
                          </a:solidFill>
                          <a:latin typeface="Bree Serif"/>
                          <a:ea typeface="Bree Serif"/>
                          <a:cs typeface="Bree Serif"/>
                          <a:sym typeface="Bree Serif"/>
                        </a:rPr>
                        <a:t>Normal</a:t>
                      </a:r>
                      <a:r>
                        <a:rPr lang="en" sz="1200">
                          <a:latin typeface="Bree Serif"/>
                          <a:ea typeface="Bree Serif"/>
                          <a:cs typeface="Bree Serif"/>
                          <a:sym typeface="Bree Serif"/>
                        </a:rPr>
                        <a:t>/</a:t>
                      </a:r>
                      <a:endParaRPr sz="1200">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SI.Anxious</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Crystalloid</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6AA84F"/>
                          </a:solidFill>
                          <a:latin typeface="Bree Serif"/>
                          <a:ea typeface="Bree Serif"/>
                          <a:cs typeface="Bree Serif"/>
                          <a:sym typeface="Bree Serif"/>
                        </a:rPr>
                        <a:t>(I.V Fluid)</a:t>
                      </a:r>
                      <a:endParaRPr sz="1200" u="none" cap="none" strike="noStrike">
                        <a:solidFill>
                          <a:srgbClr val="6AA84F"/>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6939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Class 2</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750-1500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15-30%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&gt;100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Normal</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Decreased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20-30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20-30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Mildly</a:t>
                      </a:r>
                      <a:r>
                        <a:rPr lang="en" sz="1200" u="none" cap="none" strike="noStrike">
                          <a:latin typeface="Bree Serif"/>
                          <a:ea typeface="Bree Serif"/>
                          <a:cs typeface="Bree Serif"/>
                          <a:sym typeface="Bree Serif"/>
                        </a:rPr>
                        <a:t> Anxious</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Crystalloid</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rgbClr val="6AA84F"/>
                          </a:solidFill>
                          <a:latin typeface="Bree Serif"/>
                          <a:ea typeface="Bree Serif"/>
                          <a:cs typeface="Bree Serif"/>
                          <a:sym typeface="Bree Serif"/>
                        </a:rPr>
                        <a:t>(I.V Fluid)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6939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Class 3</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1500-200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30-40%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&gt;120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Decreased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Decreased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30-40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5-15</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Confused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Blood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6939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Class 4</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&gt;2000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&gt;40%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&gt;140</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Decreased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Decreased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&gt;</a:t>
                      </a:r>
                      <a:r>
                        <a:rPr lang="en" sz="1200">
                          <a:solidFill>
                            <a:srgbClr val="6FA8DC"/>
                          </a:solidFill>
                          <a:latin typeface="Bree Serif"/>
                          <a:ea typeface="Bree Serif"/>
                          <a:cs typeface="Bree Serif"/>
                          <a:sym typeface="Bree Serif"/>
                        </a:rPr>
                        <a:t>35</a:t>
                      </a:r>
                      <a:r>
                        <a:rPr lang="en" sz="1200">
                          <a:latin typeface="Bree Serif"/>
                          <a:ea typeface="Bree Serif"/>
                          <a:cs typeface="Bree Serif"/>
                          <a:sym typeface="Bree Serif"/>
                        </a:rPr>
                        <a:t>/</a:t>
                      </a:r>
                      <a:r>
                        <a:rPr lang="en" sz="1200" u="none" cap="none" strike="noStrike">
                          <a:solidFill>
                            <a:srgbClr val="C27BA0"/>
                          </a:solidFill>
                          <a:latin typeface="Bree Serif"/>
                          <a:ea typeface="Bree Serif"/>
                          <a:cs typeface="Bree Serif"/>
                          <a:sym typeface="Bree Serif"/>
                        </a:rPr>
                        <a:t>40</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negligible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Lethargic</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Blood</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graphicFrame>
        <p:nvGraphicFramePr>
          <p:cNvPr id="547" name="Google Shape;547;p49"/>
          <p:cNvGraphicFramePr/>
          <p:nvPr/>
        </p:nvGraphicFramePr>
        <p:xfrm>
          <a:off x="1006888" y="1176775"/>
          <a:ext cx="3000000" cy="3000000"/>
        </p:xfrm>
        <a:graphic>
          <a:graphicData uri="http://schemas.openxmlformats.org/drawingml/2006/table">
            <a:tbl>
              <a:tblPr>
                <a:noFill/>
                <a:tableStyleId>{C08AA3A4-E072-439A-A3E3-AFF8D9B2EC6D}</a:tableStyleId>
              </a:tblPr>
              <a:tblGrid>
                <a:gridCol w="891275"/>
                <a:gridCol w="806925"/>
                <a:gridCol w="705675"/>
                <a:gridCol w="1076875"/>
                <a:gridCol w="941900"/>
                <a:gridCol w="823775"/>
                <a:gridCol w="934550"/>
                <a:gridCol w="848000"/>
                <a:gridCol w="992500"/>
              </a:tblGrid>
              <a:tr h="3641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Blood loss</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 Blood volume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Pulse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Blood Pressure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Pulse Pressure</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Resp.rate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UOP</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Bree Serif"/>
                          <a:ea typeface="Bree Serif"/>
                          <a:cs typeface="Bree Serif"/>
                          <a:sym typeface="Bree Serif"/>
                        </a:rPr>
                        <a:t>(urine output)</a:t>
                      </a:r>
                      <a:endParaRPr sz="9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Bree Serif"/>
                          <a:ea typeface="Bree Serif"/>
                          <a:cs typeface="Bree Serif"/>
                          <a:sym typeface="Bree Serif"/>
                        </a:rPr>
                        <a:t>Mental Status</a:t>
                      </a:r>
                      <a:endParaRPr sz="9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700"/>
                        <a:buFont typeface="Arial"/>
                        <a:buNone/>
                      </a:pPr>
                      <a:r>
                        <a:rPr lang="en" sz="700" u="none" cap="none" strike="noStrike">
                          <a:solidFill>
                            <a:srgbClr val="6FA8DC"/>
                          </a:solidFill>
                          <a:latin typeface="Bree Serif"/>
                          <a:ea typeface="Bree Serif"/>
                          <a:cs typeface="Bree Serif"/>
                          <a:sym typeface="Bree Serif"/>
                        </a:rPr>
                        <a:t>/CNS symptoms</a:t>
                      </a:r>
                      <a:endParaRPr sz="700" u="none" cap="none" strike="noStrike">
                        <a:solidFill>
                          <a:srgbClr val="6FA8DC"/>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Fluid</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r>
            </a:tbl>
          </a:graphicData>
        </a:graphic>
      </p:graphicFrame>
      <p:sp>
        <p:nvSpPr>
          <p:cNvPr id="548" name="Google Shape;548;p49"/>
          <p:cNvSpPr/>
          <p:nvPr/>
        </p:nvSpPr>
        <p:spPr>
          <a:xfrm>
            <a:off x="738600" y="183700"/>
            <a:ext cx="801000" cy="702900"/>
          </a:xfrm>
          <a:prstGeom prst="star5">
            <a:avLst>
              <a:gd fmla="val 19098" name="adj"/>
              <a:gd fmla="val 105146" name="hf"/>
              <a:gd fmla="val 110557" name="vf"/>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0"/>
          <p:cNvSpPr txBox="1"/>
          <p:nvPr>
            <p:ph type="title"/>
          </p:nvPr>
        </p:nvSpPr>
        <p:spPr>
          <a:xfrm>
            <a:off x="-329275" y="0"/>
            <a:ext cx="8606400" cy="72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120">
                <a:solidFill>
                  <a:srgbClr val="D05C5C"/>
                </a:solidFill>
                <a:latin typeface="Bree Serif"/>
                <a:ea typeface="Bree Serif"/>
                <a:cs typeface="Bree Serif"/>
                <a:sym typeface="Bree Serif"/>
              </a:rPr>
              <a:t>Signs &amp; Symptoms of Hypovolemic Shock: </a:t>
            </a:r>
            <a:r>
              <a:rPr lang="en" sz="2120">
                <a:solidFill>
                  <a:srgbClr val="D05C5C"/>
                </a:solidFill>
                <a:latin typeface="Bree Serif"/>
                <a:ea typeface="Bree Serif"/>
                <a:cs typeface="Bree Serif"/>
                <a:sym typeface="Bree Serif"/>
              </a:rPr>
              <a:t>(clinical features) </a:t>
            </a:r>
            <a:endParaRPr sz="212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graphicFrame>
        <p:nvGraphicFramePr>
          <p:cNvPr id="554" name="Google Shape;554;p50"/>
          <p:cNvGraphicFramePr/>
          <p:nvPr/>
        </p:nvGraphicFramePr>
        <p:xfrm>
          <a:off x="191321" y="519487"/>
          <a:ext cx="3000000" cy="3000000"/>
        </p:xfrm>
        <a:graphic>
          <a:graphicData uri="http://schemas.openxmlformats.org/drawingml/2006/table">
            <a:tbl>
              <a:tblPr>
                <a:noFill/>
                <a:tableStyleId>{C08AA3A4-E072-439A-A3E3-AFF8D9B2EC6D}</a:tableStyleId>
              </a:tblPr>
              <a:tblGrid>
                <a:gridCol w="3750125"/>
                <a:gridCol w="3674325"/>
              </a:tblGrid>
              <a:tr h="4838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Symptoms </a:t>
                      </a:r>
                      <a:r>
                        <a:rPr b="1" lang="en" sz="1200" u="none" cap="none" strike="noStrike">
                          <a:solidFill>
                            <a:srgbClr val="999999"/>
                          </a:solidFill>
                          <a:latin typeface="Bree Serif"/>
                          <a:ea typeface="Bree Serif"/>
                          <a:cs typeface="Bree Serif"/>
                          <a:sym typeface="Bree Serif"/>
                        </a:rPr>
                        <a:t>relating to heart</a:t>
                      </a:r>
                      <a:endParaRPr b="1" sz="1200" u="none" cap="none" strike="noStrike">
                        <a:solidFill>
                          <a:srgbClr val="999999"/>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999999"/>
                          </a:solidFill>
                          <a:latin typeface="Bree Serif"/>
                          <a:ea typeface="Bree Serif"/>
                          <a:cs typeface="Bree Serif"/>
                          <a:sym typeface="Bree Serif"/>
                        </a:rPr>
                        <a:t>Systemic</a:t>
                      </a:r>
                      <a:r>
                        <a:rPr b="1" lang="en" sz="1200" u="none" cap="none" strike="noStrike">
                          <a:latin typeface="Bree Serif"/>
                          <a:ea typeface="Bree Serif"/>
                          <a:cs typeface="Bree Serif"/>
                          <a:sym typeface="Bree Serif"/>
                        </a:rPr>
                        <a:t> symptoms </a:t>
                      </a:r>
                      <a:endParaRPr b="1" sz="1200" u="none" cap="none" strike="noStrike">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r>
              <a:tr h="5257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Sustained</a:t>
                      </a:r>
                      <a:r>
                        <a:rPr lang="en" sz="1200" u="none" cap="none" strike="noStrike">
                          <a:solidFill>
                            <a:schemeClr val="dk1"/>
                          </a:solidFill>
                          <a:latin typeface="Bree Serif"/>
                          <a:ea typeface="Bree Serif"/>
                          <a:cs typeface="Bree Serif"/>
                          <a:sym typeface="Bree Serif"/>
                        </a:rPr>
                        <a:t>/</a:t>
                      </a:r>
                      <a:r>
                        <a:rPr lang="en" sz="1200" u="none" cap="none" strike="noStrike">
                          <a:solidFill>
                            <a:srgbClr val="6FA8DC"/>
                          </a:solidFill>
                          <a:latin typeface="Bree Serif"/>
                          <a:ea typeface="Bree Serif"/>
                          <a:cs typeface="Bree Serif"/>
                          <a:sym typeface="Bree Serif"/>
                        </a:rPr>
                        <a:t>generalized</a:t>
                      </a:r>
                      <a:r>
                        <a:rPr lang="en" sz="1200" u="none" cap="none" strike="noStrike">
                          <a:solidFill>
                            <a:srgbClr val="C27BA0"/>
                          </a:solidFill>
                          <a:latin typeface="Bree Serif"/>
                          <a:ea typeface="Bree Serif"/>
                          <a:cs typeface="Bree Serif"/>
                          <a:sym typeface="Bree Serif"/>
                        </a:rPr>
                        <a:t>  </a:t>
                      </a:r>
                      <a:r>
                        <a:rPr lang="en" sz="1200" u="none" cap="none" strike="noStrike">
                          <a:latin typeface="Bree Serif"/>
                          <a:ea typeface="Bree Serif"/>
                          <a:cs typeface="Bree Serif"/>
                          <a:sym typeface="Bree Serif"/>
                        </a:rPr>
                        <a:t>hypotension</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 &lt;80-85/40 mmHg for 30 min )</a:t>
                      </a:r>
                      <a:endParaRPr sz="1200" u="none" cap="none" strike="noStrike">
                        <a:solidFill>
                          <a:srgbClr val="C27BA0"/>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Intense</a:t>
                      </a:r>
                      <a:r>
                        <a:rPr lang="en" sz="1200" u="none" cap="none" strike="noStrike">
                          <a:latin typeface="Bree Serif"/>
                          <a:ea typeface="Bree Serif"/>
                          <a:cs typeface="Bree Serif"/>
                          <a:sym typeface="Bree Serif"/>
                        </a:rPr>
                        <a:t>/</a:t>
                      </a:r>
                      <a:r>
                        <a:rPr lang="en" sz="1200" u="none" cap="none" strike="noStrike">
                          <a:solidFill>
                            <a:srgbClr val="6FA8DC"/>
                          </a:solidFill>
                          <a:latin typeface="Bree Serif"/>
                          <a:ea typeface="Bree Serif"/>
                          <a:cs typeface="Bree Serif"/>
                          <a:sym typeface="Bree Serif"/>
                        </a:rPr>
                        <a:t>increased</a:t>
                      </a:r>
                      <a:r>
                        <a:rPr lang="en" sz="1200" u="none" cap="none" strike="noStrike">
                          <a:latin typeface="Bree Serif"/>
                          <a:ea typeface="Bree Serif"/>
                          <a:cs typeface="Bree Serif"/>
                          <a:sym typeface="Bree Serif"/>
                        </a:rPr>
                        <a:t> thirst</a:t>
                      </a:r>
                      <a:endParaRPr sz="1200" u="none" cap="none" strike="noStrike">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r>
              <a:tr h="758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Tachycardia (increased HR)</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a:t>
                      </a:r>
                      <a:r>
                        <a:rPr lang="en" sz="1200">
                          <a:solidFill>
                            <a:srgbClr val="C27BA0"/>
                          </a:solidFill>
                          <a:latin typeface="Bree Serif"/>
                          <a:ea typeface="Bree Serif"/>
                          <a:cs typeface="Bree Serif"/>
                          <a:sym typeface="Bree Serif"/>
                        </a:rPr>
                        <a:t>s</a:t>
                      </a:r>
                      <a:r>
                        <a:rPr lang="en" sz="1200" u="none" cap="none" strike="noStrike">
                          <a:solidFill>
                            <a:srgbClr val="C27BA0"/>
                          </a:solidFill>
                          <a:latin typeface="Bree Serif"/>
                          <a:ea typeface="Bree Serif"/>
                          <a:cs typeface="Bree Serif"/>
                          <a:sym typeface="Bree Serif"/>
                        </a:rPr>
                        <a:t>ensed by baroreceptors in compensation to      decrease MAP)</a:t>
                      </a:r>
                      <a:endParaRPr sz="1200" u="none" cap="none" strike="noStrike">
                        <a:solidFill>
                          <a:srgbClr val="C27BA0"/>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Tachypnea (</a:t>
                      </a:r>
                      <a:r>
                        <a:rPr lang="en" sz="1200" u="none" cap="none" strike="noStrike">
                          <a:solidFill>
                            <a:srgbClr val="C27BA0"/>
                          </a:solidFill>
                          <a:latin typeface="Bree Serif"/>
                          <a:ea typeface="Bree Serif"/>
                          <a:cs typeface="Bree Serif"/>
                          <a:sym typeface="Bree Serif"/>
                        </a:rPr>
                        <a:t>rapid respiration</a:t>
                      </a:r>
                      <a:r>
                        <a:rPr lang="en" sz="1200" u="none" cap="none" strike="noStrike">
                          <a:latin typeface="Bree Serif"/>
                          <a:ea typeface="Bree Serif"/>
                          <a:cs typeface="Bree Serif"/>
                          <a:sym typeface="Bree Serif"/>
                        </a:rPr>
                        <a:t>/</a:t>
                      </a:r>
                      <a:r>
                        <a:rPr lang="en" sz="1200" u="none" cap="none" strike="noStrike">
                          <a:solidFill>
                            <a:srgbClr val="6FA8DC"/>
                          </a:solidFill>
                          <a:latin typeface="Bree Serif"/>
                          <a:ea typeface="Bree Serif"/>
                          <a:cs typeface="Bree Serif"/>
                          <a:sym typeface="Bree Serif"/>
                        </a:rPr>
                        <a:t>increased resp.rate</a:t>
                      </a:r>
                      <a:r>
                        <a:rPr lang="en" sz="1200" u="none" cap="none" strike="noStrike">
                          <a:latin typeface="Bree Serif"/>
                          <a:ea typeface="Bree Serif"/>
                          <a:cs typeface="Bree Serif"/>
                          <a:sym typeface="Bree Serif"/>
                        </a:rPr>
                        <a:t>)</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a:t>
                      </a:r>
                      <a:r>
                        <a:rPr lang="en" sz="1200">
                          <a:solidFill>
                            <a:srgbClr val="C27BA0"/>
                          </a:solidFill>
                          <a:latin typeface="Bree Serif"/>
                          <a:ea typeface="Bree Serif"/>
                          <a:cs typeface="Bree Serif"/>
                          <a:sym typeface="Bree Serif"/>
                        </a:rPr>
                        <a:t>s</a:t>
                      </a:r>
                      <a:r>
                        <a:rPr lang="en" sz="1200" u="none" cap="none" strike="noStrike">
                          <a:solidFill>
                            <a:srgbClr val="C27BA0"/>
                          </a:solidFill>
                          <a:latin typeface="Bree Serif"/>
                          <a:ea typeface="Bree Serif"/>
                          <a:cs typeface="Bree Serif"/>
                          <a:sym typeface="Bree Serif"/>
                        </a:rPr>
                        <a:t>ensed by chemoreceptors in compensation to hypoxia)</a:t>
                      </a:r>
                      <a:endParaRPr sz="1200" u="none" cap="none" strike="noStrike">
                        <a:solidFill>
                          <a:srgbClr val="C27BA0"/>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r>
              <a:tr h="5746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Rapid, weak, &amp; thready pulse</a:t>
                      </a:r>
                      <a:endParaRPr sz="1200" u="none"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(140/min)</a:t>
                      </a:r>
                      <a:endParaRPr sz="1200" u="none" cap="none" strike="noStrike">
                        <a:solidFill>
                          <a:srgbClr val="C27BA0"/>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Oliguria </a:t>
                      </a:r>
                      <a:r>
                        <a:rPr lang="en" sz="1200" u="none" cap="none" strike="noStrike">
                          <a:latin typeface="Bree Serif"/>
                          <a:ea typeface="Bree Serif"/>
                          <a:cs typeface="Bree Serif"/>
                          <a:sym typeface="Bree Serif"/>
                        </a:rPr>
                        <a:t>(low urine output)/ </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Anuria (no urine output)</a:t>
                      </a:r>
                      <a:endParaRPr sz="1200" u="none" cap="none" strike="noStrike">
                        <a:solidFill>
                          <a:srgbClr val="C27BA0"/>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r>
              <a:tr h="601550">
                <a:tc>
                  <a:txBody>
                    <a:bodyPr/>
                    <a:lstStyle/>
                    <a:p>
                      <a:pPr indent="0" lvl="0" marL="0" rtl="0" algn="ctr">
                        <a:spcBef>
                          <a:spcPts val="0"/>
                        </a:spcBef>
                        <a:spcAft>
                          <a:spcPts val="0"/>
                        </a:spcAft>
                        <a:buClr>
                          <a:schemeClr val="dk1"/>
                        </a:buClr>
                        <a:buSzPts val="1200"/>
                        <a:buFont typeface="Arial"/>
                        <a:buNone/>
                      </a:pPr>
                      <a:r>
                        <a:rPr lang="en" sz="1200">
                          <a:solidFill>
                            <a:schemeClr val="dk1"/>
                          </a:solidFill>
                          <a:latin typeface="Bree Serif"/>
                          <a:ea typeface="Bree Serif"/>
                          <a:cs typeface="Bree Serif"/>
                          <a:sym typeface="Bree Serif"/>
                        </a:rPr>
                        <a:t>-Cold ,pale,clammy skin</a:t>
                      </a:r>
                      <a:r>
                        <a:rPr lang="en" sz="1200">
                          <a:solidFill>
                            <a:srgbClr val="6FA8DC"/>
                          </a:solidFill>
                          <a:latin typeface="Bree Serif"/>
                          <a:ea typeface="Bree Serif"/>
                          <a:cs typeface="Bree Serif"/>
                          <a:sym typeface="Bree Serif"/>
                        </a:rPr>
                        <a:t> </a:t>
                      </a:r>
                      <a:r>
                        <a:rPr lang="en" sz="1200">
                          <a:solidFill>
                            <a:srgbClr val="C27BA0"/>
                          </a:solidFill>
                          <a:latin typeface="Bree Serif"/>
                          <a:ea typeface="Bree Serif"/>
                          <a:cs typeface="Bree Serif"/>
                          <a:sym typeface="Bree Serif"/>
                        </a:rPr>
                        <a:t> Due to hypo-perfusion</a:t>
                      </a:r>
                      <a:endParaRPr sz="1200">
                        <a:solidFill>
                          <a:srgbClr val="6FA8DC"/>
                        </a:solidFill>
                        <a:latin typeface="Bree Serif"/>
                        <a:ea typeface="Bree Serif"/>
                        <a:cs typeface="Bree Serif"/>
                        <a:sym typeface="Bree Serif"/>
                      </a:endParaRPr>
                    </a:p>
                    <a:p>
                      <a:pPr indent="0" lvl="0" marL="0" rtl="0" algn="ctr">
                        <a:spcBef>
                          <a:spcPts val="0"/>
                        </a:spcBef>
                        <a:spcAft>
                          <a:spcPts val="0"/>
                        </a:spcAft>
                        <a:buClr>
                          <a:schemeClr val="dk1"/>
                        </a:buClr>
                        <a:buSzPts val="1200"/>
                        <a:buFont typeface="Arial"/>
                        <a:buNone/>
                      </a:pPr>
                      <a:r>
                        <a:rPr lang="en" sz="1200">
                          <a:solidFill>
                            <a:srgbClr val="6FA8DC"/>
                          </a:solidFill>
                          <a:latin typeface="Bree Serif"/>
                          <a:ea typeface="Bree Serif"/>
                          <a:cs typeface="Bree Serif"/>
                          <a:sym typeface="Bree Serif"/>
                        </a:rPr>
                        <a:t>-decreased capillary refill</a:t>
                      </a:r>
                      <a:endParaRPr sz="1200">
                        <a:solidFill>
                          <a:srgbClr val="6FA8DC"/>
                        </a:solidFill>
                        <a:latin typeface="Bree Serif"/>
                        <a:ea typeface="Bree Serif"/>
                        <a:cs typeface="Bree Serif"/>
                        <a:sym typeface="Bree Serif"/>
                      </a:endParaRPr>
                    </a:p>
                    <a:p>
                      <a:pPr indent="0" lvl="0" marL="0" rtl="0" algn="ctr">
                        <a:spcBef>
                          <a:spcPts val="0"/>
                        </a:spcBef>
                        <a:spcAft>
                          <a:spcPts val="0"/>
                        </a:spcAft>
                        <a:buClr>
                          <a:schemeClr val="dk1"/>
                        </a:buClr>
                        <a:buSzPts val="1200"/>
                        <a:buFont typeface="Arial"/>
                        <a:buNone/>
                      </a:pPr>
                      <a:r>
                        <a:rPr lang="en" sz="1200">
                          <a:solidFill>
                            <a:srgbClr val="6FA8DC"/>
                          </a:solidFill>
                          <a:latin typeface="Bree Serif"/>
                          <a:ea typeface="Bree Serif"/>
                          <a:cs typeface="Bree Serif"/>
                          <a:sym typeface="Bree Serif"/>
                        </a:rPr>
                        <a:t>-pupillary dilation</a:t>
                      </a:r>
                      <a:endParaRPr sz="1200">
                        <a:solidFill>
                          <a:srgbClr val="6FA8D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a:solidFill>
                            <a:srgbClr val="6FA8DC"/>
                          </a:solidFill>
                          <a:latin typeface="Bree Serif"/>
                          <a:ea typeface="Bree Serif"/>
                          <a:cs typeface="Bree Serif"/>
                          <a:sym typeface="Bree Serif"/>
                        </a:rPr>
                        <a:t>(Vasoconstriction due to potent sympathetic stimulation)</a:t>
                      </a:r>
                      <a:endParaRPr sz="1200" u="none" cap="none" strike="noStrike">
                        <a:solidFill>
                          <a:srgbClr val="C27BA0"/>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Blood test: lactic acidosis ,</a:t>
                      </a:r>
                      <a:r>
                        <a:rPr lang="en" sz="1200" u="none" cap="none" strike="noStrike">
                          <a:solidFill>
                            <a:srgbClr val="6FA8DC"/>
                          </a:solidFill>
                          <a:latin typeface="Bree Serif"/>
                          <a:ea typeface="Bree Serif"/>
                          <a:cs typeface="Bree Serif"/>
                          <a:sym typeface="Bree Serif"/>
                        </a:rPr>
                        <a:t> </a:t>
                      </a:r>
                      <a:r>
                        <a:rPr lang="en" sz="1200" u="none" cap="none" strike="noStrike">
                          <a:solidFill>
                            <a:srgbClr val="C27BA0"/>
                          </a:solidFill>
                          <a:latin typeface="Bree Serif"/>
                          <a:ea typeface="Bree Serif"/>
                          <a:cs typeface="Bree Serif"/>
                          <a:sym typeface="Bree Serif"/>
                        </a:rPr>
                        <a:t>increase anion gap </a:t>
                      </a:r>
                      <a:endParaRPr sz="1200" u="none"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a:solidFill>
                            <a:srgbClr val="6FA8DC"/>
                          </a:solidFill>
                          <a:latin typeface="Bree Serif"/>
                          <a:ea typeface="Bree Serif"/>
                          <a:cs typeface="Bree Serif"/>
                          <a:sym typeface="Bree Serif"/>
                        </a:rPr>
                        <a:t>M</a:t>
                      </a:r>
                      <a:r>
                        <a:rPr lang="en" sz="1200" u="none" cap="none" strike="noStrike">
                          <a:solidFill>
                            <a:srgbClr val="6FA8DC"/>
                          </a:solidFill>
                          <a:latin typeface="Bree Serif"/>
                          <a:ea typeface="Bree Serif"/>
                          <a:cs typeface="Bree Serif"/>
                          <a:sym typeface="Bree Serif"/>
                        </a:rPr>
                        <a:t>etabolic acidosis symptoms (confusion, vomiting, loss of appetite </a:t>
                      </a:r>
                      <a:endParaRPr sz="1200" u="none" cap="none" strike="noStrike">
                        <a:solidFill>
                          <a:srgbClr val="6FA8DC"/>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r>
              <a:tr h="3543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6FA8DC"/>
                          </a:solidFill>
                          <a:latin typeface="Bree Serif"/>
                          <a:ea typeface="Bree Serif"/>
                          <a:cs typeface="Bree Serif"/>
                          <a:sym typeface="Bree Serif"/>
                        </a:rPr>
                        <a:t>Bradycardia and death (end stage)</a:t>
                      </a:r>
                      <a:endParaRPr sz="1200" u="none" cap="none" strike="noStrike">
                        <a:solidFill>
                          <a:srgbClr val="6FA8DC"/>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6FA8DC"/>
                          </a:solidFill>
                          <a:latin typeface="Bree Serif"/>
                          <a:ea typeface="Bree Serif"/>
                          <a:cs typeface="Bree Serif"/>
                          <a:sym typeface="Bree Serif"/>
                        </a:rPr>
                        <a:t>Loss of consciousness </a:t>
                      </a:r>
                      <a:endParaRPr sz="1200" u="none" cap="none" strike="noStrike">
                        <a:solidFill>
                          <a:srgbClr val="6FA8DC"/>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r>
              <a:tr h="574625">
                <a:tc>
                  <a:txBody>
                    <a:bodyPr/>
                    <a:lstStyle/>
                    <a:p>
                      <a:pPr indent="0" lvl="0" marL="0" rtl="0" algn="ctr">
                        <a:spcBef>
                          <a:spcPts val="0"/>
                        </a:spcBef>
                        <a:spcAft>
                          <a:spcPts val="0"/>
                        </a:spcAft>
                        <a:buClr>
                          <a:schemeClr val="dk1"/>
                        </a:buClr>
                        <a:buSzPts val="1200"/>
                        <a:buFont typeface="Arial"/>
                        <a:buNone/>
                      </a:pPr>
                      <a:r>
                        <a:rPr lang="en" sz="1200">
                          <a:solidFill>
                            <a:schemeClr val="dk1"/>
                          </a:solidFill>
                          <a:latin typeface="Bree Serif"/>
                          <a:ea typeface="Bree Serif"/>
                          <a:cs typeface="Bree Serif"/>
                          <a:sym typeface="Bree Serif"/>
                        </a:rPr>
                        <a:t>Restlessness </a:t>
                      </a:r>
                      <a:r>
                        <a:rPr lang="en" sz="1200">
                          <a:solidFill>
                            <a:srgbClr val="C27BA0"/>
                          </a:solidFill>
                          <a:latin typeface="Bree Serif"/>
                          <a:ea typeface="Bree Serif"/>
                          <a:cs typeface="Bree Serif"/>
                          <a:sym typeface="Bree Serif"/>
                        </a:rPr>
                        <a:t>due to hypo-perfusion</a:t>
                      </a:r>
                      <a:endParaRPr sz="1200">
                        <a:solidFill>
                          <a:srgbClr val="6FA8DC"/>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6FA8DC"/>
                          </a:solidFill>
                          <a:latin typeface="Bree Serif"/>
                          <a:ea typeface="Bree Serif"/>
                          <a:cs typeface="Bree Serif"/>
                          <a:sym typeface="Bree Serif"/>
                        </a:rPr>
                        <a:t>Sweating </a:t>
                      </a:r>
                      <a:endParaRPr sz="1200" u="none" cap="none" strike="noStrike">
                        <a:solidFill>
                          <a:srgbClr val="6FA8DC"/>
                        </a:solidFill>
                        <a:latin typeface="Bree Serif"/>
                        <a:ea typeface="Bree Serif"/>
                        <a:cs typeface="Bree Serif"/>
                        <a:sym typeface="Bree Serif"/>
                      </a:endParaRPr>
                    </a:p>
                  </a:txBody>
                  <a:tcPr marT="91425" marB="91425" marR="91425" marL="91425" anchor="ctr">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000000">
                        <a:alpha val="0"/>
                      </a:srgbClr>
                    </a:solidFill>
                  </a:tcPr>
                </a:tc>
              </a:tr>
            </a:tbl>
          </a:graphicData>
        </a:graphic>
      </p:graphicFrame>
      <p:pic>
        <p:nvPicPr>
          <p:cNvPr id="555" name="Google Shape;555;p50"/>
          <p:cNvPicPr preferRelativeResize="0"/>
          <p:nvPr/>
        </p:nvPicPr>
        <p:blipFill rotWithShape="1">
          <a:blip r:embed="rId3">
            <a:alphaModFix/>
          </a:blip>
          <a:srcRect b="0" l="0" r="0" t="0"/>
          <a:stretch/>
        </p:blipFill>
        <p:spPr>
          <a:xfrm>
            <a:off x="7753250" y="2122375"/>
            <a:ext cx="1279450" cy="1042426"/>
          </a:xfrm>
          <a:prstGeom prst="rect">
            <a:avLst/>
          </a:prstGeom>
          <a:noFill/>
          <a:ln cap="flat" cmpd="sng" w="28575">
            <a:solidFill>
              <a:srgbClr val="6FA8DC"/>
            </a:solidFill>
            <a:prstDash val="dash"/>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1"/>
          <p:cNvSpPr txBox="1"/>
          <p:nvPr>
            <p:ph type="title"/>
          </p:nvPr>
        </p:nvSpPr>
        <p:spPr>
          <a:xfrm>
            <a:off x="2512950" y="135981"/>
            <a:ext cx="4118100" cy="73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Cardiogenic shock</a:t>
            </a:r>
            <a:endParaRPr b="1" sz="252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lang="en" sz="2220">
                <a:solidFill>
                  <a:srgbClr val="FF0000"/>
                </a:solidFill>
                <a:latin typeface="Bree Serif"/>
                <a:ea typeface="Bree Serif"/>
                <a:cs typeface="Bree Serif"/>
                <a:sym typeface="Bree Serif"/>
              </a:rPr>
              <a:t>Low Cardiac output</a:t>
            </a:r>
            <a:endParaRPr sz="2220">
              <a:solidFill>
                <a:srgbClr val="FF0000"/>
              </a:solidFill>
              <a:latin typeface="Bree Serif"/>
              <a:ea typeface="Bree Serif"/>
              <a:cs typeface="Bree Serif"/>
              <a:sym typeface="Bree Serif"/>
            </a:endParaRPr>
          </a:p>
        </p:txBody>
      </p:sp>
      <p:sp>
        <p:nvSpPr>
          <p:cNvPr id="561" name="Google Shape;561;p51"/>
          <p:cNvSpPr txBox="1"/>
          <p:nvPr/>
        </p:nvSpPr>
        <p:spPr>
          <a:xfrm>
            <a:off x="1001576" y="374225"/>
            <a:ext cx="135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MAP=</a:t>
            </a:r>
            <a:r>
              <a:rPr b="1" i="0" lang="en" sz="1400" u="sng" cap="none" strike="noStrike">
                <a:solidFill>
                  <a:srgbClr val="FF0000"/>
                </a:solidFill>
                <a:latin typeface="Bree Serif"/>
                <a:ea typeface="Bree Serif"/>
                <a:cs typeface="Bree Serif"/>
                <a:sym typeface="Bree Serif"/>
              </a:rPr>
              <a:t>CO</a:t>
            </a:r>
            <a:r>
              <a:rPr b="1" i="0" lang="en" sz="1400" u="none" cap="none" strike="noStrike">
                <a:solidFill>
                  <a:srgbClr val="000000"/>
                </a:solidFill>
                <a:latin typeface="Bree Serif"/>
                <a:ea typeface="Bree Serif"/>
                <a:cs typeface="Bree Serif"/>
                <a:sym typeface="Bree Serif"/>
              </a:rPr>
              <a:t>xPR</a:t>
            </a:r>
            <a:endParaRPr b="1" i="0" sz="1400" u="none" cap="none" strike="noStrike">
              <a:solidFill>
                <a:srgbClr val="000000"/>
              </a:solidFill>
              <a:latin typeface="Bree Serif"/>
              <a:ea typeface="Bree Serif"/>
              <a:cs typeface="Bree Serif"/>
              <a:sym typeface="Bree Serif"/>
            </a:endParaRPr>
          </a:p>
        </p:txBody>
      </p:sp>
      <p:sp>
        <p:nvSpPr>
          <p:cNvPr id="562" name="Google Shape;562;p51"/>
          <p:cNvSpPr txBox="1"/>
          <p:nvPr/>
        </p:nvSpPr>
        <p:spPr>
          <a:xfrm>
            <a:off x="17882" y="1051688"/>
            <a:ext cx="7330500" cy="10752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15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Pump Failure: </a:t>
            </a:r>
            <a:r>
              <a:rPr b="0" i="0" lang="en" sz="1300" u="none" cap="none" strike="noStrike">
                <a:solidFill>
                  <a:srgbClr val="FF0000"/>
                </a:solidFill>
                <a:latin typeface="Bree Serif"/>
                <a:ea typeface="Bree Serif"/>
                <a:cs typeface="Bree Serif"/>
                <a:sym typeface="Bree Serif"/>
              </a:rPr>
              <a:t>Cardiac muscle is unable to pump adequate blood flow to the vital organs &amp; body parts in </a:t>
            </a:r>
            <a:r>
              <a:rPr b="0" i="0" lang="en" sz="1300" u="none" cap="none" strike="noStrike">
                <a:solidFill>
                  <a:srgbClr val="000000"/>
                </a:solidFill>
                <a:latin typeface="Bree Serif"/>
                <a:ea typeface="Bree Serif"/>
                <a:cs typeface="Bree Serif"/>
                <a:sym typeface="Bree Serif"/>
              </a:rPr>
              <a:t>presence of a </a:t>
            </a:r>
            <a:r>
              <a:rPr b="0" i="0" lang="en" sz="1300" u="none" cap="none" strike="noStrike">
                <a:solidFill>
                  <a:srgbClr val="FF0000"/>
                </a:solidFill>
                <a:latin typeface="Bree Serif"/>
                <a:ea typeface="Bree Serif"/>
                <a:cs typeface="Bree Serif"/>
                <a:sym typeface="Bree Serif"/>
              </a:rPr>
              <a:t>normal</a:t>
            </a:r>
            <a:r>
              <a:rPr b="0" i="0" lang="en" sz="1300" u="none" cap="none" strike="noStrike">
                <a:solidFill>
                  <a:srgbClr val="000000"/>
                </a:solidFill>
                <a:latin typeface="Bree Serif"/>
                <a:ea typeface="Bree Serif"/>
                <a:cs typeface="Bree Serif"/>
                <a:sym typeface="Bree Serif"/>
              </a:rPr>
              <a:t> blood volume.</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15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associated with loss of &gt; </a:t>
            </a:r>
            <a:r>
              <a:rPr b="0" i="0" lang="en" sz="1300" u="none" cap="none" strike="noStrike">
                <a:solidFill>
                  <a:srgbClr val="FF0000"/>
                </a:solidFill>
                <a:latin typeface="Bree Serif"/>
                <a:ea typeface="Bree Serif"/>
                <a:cs typeface="Bree Serif"/>
                <a:sym typeface="Bree Serif"/>
              </a:rPr>
              <a:t>40</a:t>
            </a:r>
            <a:r>
              <a:rPr b="0" i="0" lang="en" sz="1300" u="none" cap="none" strike="noStrike">
                <a:solidFill>
                  <a:srgbClr val="000000"/>
                </a:solidFill>
                <a:latin typeface="Bree Serif"/>
                <a:ea typeface="Bree Serif"/>
                <a:cs typeface="Bree Serif"/>
                <a:sym typeface="Bree Serif"/>
              </a:rPr>
              <a:t>% of LV myocardial function.</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15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Mortality rate is high, 60-90%.</a:t>
            </a:r>
            <a:endParaRPr b="0" i="0" sz="1300" u="none" cap="none" strike="noStrike">
              <a:solidFill>
                <a:srgbClr val="000000"/>
              </a:solidFill>
              <a:latin typeface="Bree Serif"/>
              <a:ea typeface="Bree Serif"/>
              <a:cs typeface="Bree Serif"/>
              <a:sym typeface="Bree Serif"/>
            </a:endParaRPr>
          </a:p>
        </p:txBody>
      </p:sp>
      <p:sp>
        <p:nvSpPr>
          <p:cNvPr id="563" name="Google Shape;563;p51"/>
          <p:cNvSpPr txBox="1"/>
          <p:nvPr/>
        </p:nvSpPr>
        <p:spPr>
          <a:xfrm>
            <a:off x="17875" y="2837250"/>
            <a:ext cx="4382700" cy="2624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100"/>
              <a:buFont typeface="Arial"/>
              <a:buNone/>
            </a:pPr>
            <a:r>
              <a:rPr b="1" i="0" lang="en" sz="1100" u="none" cap="none" strike="noStrike">
                <a:solidFill>
                  <a:srgbClr val="000000"/>
                </a:solidFill>
                <a:latin typeface="Bree Serif"/>
                <a:ea typeface="Bree Serif"/>
                <a:cs typeface="Bree Serif"/>
                <a:sym typeface="Bree Serif"/>
              </a:rPr>
              <a:t>Deterioration or failure of cardiac function</a:t>
            </a:r>
            <a:endParaRPr b="1" i="0" sz="1100" u="none" cap="none" strike="noStrike">
              <a:solidFill>
                <a:srgbClr val="00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i="0" lang="en" sz="1100" u="none" cap="none" strike="noStrike">
                <a:solidFill>
                  <a:srgbClr val="000000"/>
                </a:solidFill>
                <a:latin typeface="Bree Serif"/>
                <a:ea typeface="Bree Serif"/>
                <a:cs typeface="Bree Serif"/>
                <a:sym typeface="Bree Serif"/>
              </a:rPr>
              <a:t>Myocardial</a:t>
            </a:r>
            <a:r>
              <a:rPr b="0" i="0" lang="en" sz="1100" u="none" cap="none" strike="noStrike">
                <a:solidFill>
                  <a:srgbClr val="000000"/>
                </a:solidFill>
                <a:latin typeface="Bree Serif"/>
                <a:ea typeface="Bree Serif"/>
                <a:cs typeface="Bree Serif"/>
                <a:sym typeface="Bree Serif"/>
              </a:rPr>
              <a:t>: Either, </a:t>
            </a:r>
            <a:r>
              <a:rPr b="0" i="0" lang="en" sz="1100" u="none" cap="none" strike="noStrike">
                <a:solidFill>
                  <a:srgbClr val="FF0000"/>
                </a:solidFill>
                <a:latin typeface="Bree Serif"/>
                <a:ea typeface="Bree Serif"/>
                <a:cs typeface="Bree Serif"/>
                <a:sym typeface="Bree Serif"/>
              </a:rPr>
              <a:t>Acute intrinsic Myocardial damage</a:t>
            </a:r>
            <a:r>
              <a:rPr b="0" i="0" lang="en" sz="1100" u="none" cap="none" strike="noStrike">
                <a:solidFill>
                  <a:srgbClr val="000000"/>
                </a:solidFill>
                <a:latin typeface="Bree Serif"/>
                <a:ea typeface="Bree Serif"/>
                <a:cs typeface="Bree Serif"/>
                <a:sym typeface="Bree Serif"/>
              </a:rPr>
              <a:t>: Myocardial Infarction (Most common.), Myocarditis, Cardiomyopathy. Or </a:t>
            </a:r>
            <a:r>
              <a:rPr b="0" i="0" lang="en" sz="1100" u="none" cap="none" strike="noStrike">
                <a:solidFill>
                  <a:srgbClr val="FF0000"/>
                </a:solidFill>
                <a:latin typeface="Bree Serif"/>
                <a:ea typeface="Bree Serif"/>
                <a:cs typeface="Bree Serif"/>
                <a:sym typeface="Bree Serif"/>
              </a:rPr>
              <a:t>extrinsic compression.</a:t>
            </a:r>
            <a:endParaRPr b="0" i="0" sz="1100" u="none" cap="none" strike="noStrike">
              <a:solidFill>
                <a:srgbClr val="00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i="0" lang="en" sz="1100" u="none" cap="none" strike="noStrike">
                <a:solidFill>
                  <a:srgbClr val="000000"/>
                </a:solidFill>
                <a:latin typeface="Bree Serif"/>
                <a:ea typeface="Bree Serif"/>
                <a:cs typeface="Bree Serif"/>
                <a:sym typeface="Bree Serif"/>
              </a:rPr>
              <a:t>Mechanical</a:t>
            </a:r>
            <a:r>
              <a:rPr b="0" i="0" lang="en" sz="1100" u="none" cap="none" strike="noStrike">
                <a:solidFill>
                  <a:srgbClr val="000000"/>
                </a:solidFill>
                <a:latin typeface="Bree Serif"/>
                <a:ea typeface="Bree Serif"/>
                <a:cs typeface="Bree Serif"/>
                <a:sym typeface="Bree Serif"/>
              </a:rPr>
              <a:t>: Acute valvular dysfunction, e.g. rupture of papillary muscle post MI.</a:t>
            </a:r>
            <a:endParaRPr b="0" i="0" sz="1100" u="none" cap="none" strike="noStrike">
              <a:solidFill>
                <a:srgbClr val="00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i="0" lang="en" sz="1100" u="none" cap="none" strike="noStrike">
                <a:solidFill>
                  <a:srgbClr val="000000"/>
                </a:solidFill>
                <a:latin typeface="Bree Serif"/>
                <a:ea typeface="Bree Serif"/>
                <a:cs typeface="Bree Serif"/>
                <a:sym typeface="Bree Serif"/>
              </a:rPr>
              <a:t>Arrhythmogenic</a:t>
            </a:r>
            <a:r>
              <a:rPr b="0" i="0" lang="en" sz="1100" u="none" cap="none" strike="noStrike">
                <a:solidFill>
                  <a:srgbClr val="000000"/>
                </a:solidFill>
                <a:latin typeface="Bree Serif"/>
                <a:ea typeface="Bree Serif"/>
                <a:cs typeface="Bree Serif"/>
                <a:sym typeface="Bree Serif"/>
              </a:rPr>
              <a:t>: Sustained Arrhythmias, e.g. heart block, ventricular tachycardia.</a:t>
            </a:r>
            <a:endParaRPr b="0" i="0" sz="1100" u="none" cap="none" strike="noStrike">
              <a:solidFill>
                <a:srgbClr val="00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i="0" lang="en" sz="1100" u="none" cap="none" strike="noStrike">
                <a:solidFill>
                  <a:srgbClr val="000000"/>
                </a:solidFill>
                <a:latin typeface="Bree Serif"/>
                <a:ea typeface="Bree Serif"/>
                <a:cs typeface="Bree Serif"/>
                <a:sym typeface="Bree Serif"/>
              </a:rPr>
              <a:t>Obstructive</a:t>
            </a:r>
            <a:r>
              <a:rPr b="0" i="0" lang="en" sz="1100" u="none" cap="none" strike="noStrike">
                <a:solidFill>
                  <a:srgbClr val="000000"/>
                </a:solidFill>
                <a:latin typeface="Bree Serif"/>
                <a:ea typeface="Bree Serif"/>
                <a:cs typeface="Bree Serif"/>
                <a:sym typeface="Bree Serif"/>
              </a:rPr>
              <a:t>: Pulmonary embolism, </a:t>
            </a:r>
            <a:r>
              <a:rPr b="0" i="0" lang="en" sz="1100" u="none" cap="none" strike="noStrike">
                <a:solidFill>
                  <a:srgbClr val="FF0000"/>
                </a:solidFill>
                <a:latin typeface="Bree Serif"/>
                <a:ea typeface="Bree Serif"/>
                <a:cs typeface="Bree Serif"/>
                <a:sym typeface="Bree Serif"/>
              </a:rPr>
              <a:t>Cardiac tamponade.</a:t>
            </a:r>
            <a:endParaRPr b="0" i="0" sz="1100" u="none" cap="none" strike="noStrike">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Bree Serif"/>
              <a:ea typeface="Bree Serif"/>
              <a:cs typeface="Bree Serif"/>
              <a:sym typeface="Bree Serif"/>
            </a:endParaRPr>
          </a:p>
        </p:txBody>
      </p:sp>
      <p:sp>
        <p:nvSpPr>
          <p:cNvPr id="564" name="Google Shape;564;p51"/>
          <p:cNvSpPr txBox="1"/>
          <p:nvPr/>
        </p:nvSpPr>
        <p:spPr>
          <a:xfrm>
            <a:off x="1062900" y="2376325"/>
            <a:ext cx="976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Causes</a:t>
            </a:r>
            <a:endParaRPr b="1" i="0" sz="1500" u="none" cap="none" strike="noStrike">
              <a:solidFill>
                <a:srgbClr val="000000"/>
              </a:solidFill>
              <a:latin typeface="Bree Serif"/>
              <a:ea typeface="Bree Serif"/>
              <a:cs typeface="Bree Serif"/>
              <a:sym typeface="Bree Serif"/>
            </a:endParaRPr>
          </a:p>
        </p:txBody>
      </p:sp>
      <p:sp>
        <p:nvSpPr>
          <p:cNvPr id="565" name="Google Shape;565;p51"/>
          <p:cNvSpPr/>
          <p:nvPr/>
        </p:nvSpPr>
        <p:spPr>
          <a:xfrm rot="10800000">
            <a:off x="1565351" y="2324300"/>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51"/>
          <p:cNvSpPr/>
          <p:nvPr/>
        </p:nvSpPr>
        <p:spPr>
          <a:xfrm>
            <a:off x="944701" y="2324300"/>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51"/>
          <p:cNvSpPr txBox="1"/>
          <p:nvPr/>
        </p:nvSpPr>
        <p:spPr>
          <a:xfrm>
            <a:off x="4462799" y="2939600"/>
            <a:ext cx="4291500" cy="2131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100"/>
              <a:buFont typeface="Arial"/>
              <a:buNone/>
            </a:pPr>
            <a:r>
              <a:rPr b="0" i="0" lang="en" sz="1100" u="none" cap="none" strike="noStrike">
                <a:solidFill>
                  <a:srgbClr val="FF0000"/>
                </a:solidFill>
                <a:latin typeface="Bree Serif"/>
                <a:ea typeface="Bree Serif"/>
                <a:cs typeface="Bree Serif"/>
                <a:sym typeface="Bree Serif"/>
              </a:rPr>
              <a:t>Low cardiac output (CO) with reduced stroke volume (SV).</a:t>
            </a:r>
            <a:endParaRPr b="0" i="0" sz="1100" u="none" cap="none" strike="noStrike">
              <a:solidFill>
                <a:srgbClr val="FF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lang="en" sz="1100">
                <a:latin typeface="Bree Serif"/>
                <a:ea typeface="Bree Serif"/>
                <a:cs typeface="Bree Serif"/>
                <a:sym typeface="Bree Serif"/>
              </a:rPr>
              <a:t>Increased </a:t>
            </a:r>
            <a:r>
              <a:rPr b="1" i="0" lang="en" sz="1100" u="none" cap="none" strike="noStrike">
                <a:solidFill>
                  <a:srgbClr val="000000"/>
                </a:solidFill>
                <a:latin typeface="Bree Serif"/>
                <a:ea typeface="Bree Serif"/>
                <a:cs typeface="Bree Serif"/>
                <a:sym typeface="Bree Serif"/>
              </a:rPr>
              <a:t> Left ventricular</a:t>
            </a:r>
            <a:r>
              <a:rPr b="0" i="0" lang="en" sz="1100" u="none" cap="none" strike="noStrike">
                <a:solidFill>
                  <a:srgbClr val="000000"/>
                </a:solidFill>
                <a:latin typeface="Bree Serif"/>
                <a:ea typeface="Bree Serif"/>
                <a:cs typeface="Bree Serif"/>
                <a:sym typeface="Bree Serif"/>
              </a:rPr>
              <a:t> end diastolic filling pressure -LVEDP (right/left/</a:t>
            </a:r>
            <a:r>
              <a:rPr lang="en" sz="1100">
                <a:latin typeface="Bree Serif"/>
                <a:ea typeface="Bree Serif"/>
                <a:cs typeface="Bree Serif"/>
                <a:sym typeface="Bree Serif"/>
              </a:rPr>
              <a:t>b</a:t>
            </a:r>
            <a:r>
              <a:rPr b="0" i="0" lang="en" sz="1100" u="none" cap="none" strike="noStrike">
                <a:solidFill>
                  <a:srgbClr val="000000"/>
                </a:solidFill>
                <a:latin typeface="Bree Serif"/>
                <a:ea typeface="Bree Serif"/>
                <a:cs typeface="Bree Serif"/>
                <a:sym typeface="Bree Serif"/>
              </a:rPr>
              <a:t>oth).</a:t>
            </a:r>
            <a:endParaRPr b="0" i="0" sz="1100" u="none" cap="none" strike="noStrike">
              <a:solidFill>
                <a:srgbClr val="00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i="0" lang="en" sz="1100" u="none" cap="none" strike="noStrike">
                <a:solidFill>
                  <a:srgbClr val="000000"/>
                </a:solidFill>
                <a:latin typeface="Bree Serif"/>
                <a:ea typeface="Bree Serif"/>
                <a:cs typeface="Bree Serif"/>
                <a:sym typeface="Bree Serif"/>
              </a:rPr>
              <a:t>Decreased coronary perfusion</a:t>
            </a:r>
            <a:r>
              <a:rPr b="0" i="0" lang="en" sz="1100" u="none" cap="none" strike="noStrike">
                <a:solidFill>
                  <a:srgbClr val="000000"/>
                </a:solidFill>
                <a:latin typeface="Bree Serif"/>
                <a:ea typeface="Bree Serif"/>
                <a:cs typeface="Bree Serif"/>
                <a:sym typeface="Bree Serif"/>
              </a:rPr>
              <a:t>, leading to ischemia &amp; further myocardial dysfunction.</a:t>
            </a:r>
            <a:endParaRPr b="0" i="0" sz="1100" u="none" cap="none" strike="noStrike">
              <a:solidFill>
                <a:srgbClr val="00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i="0" lang="en" sz="1100" u="none" cap="none" strike="noStrike">
                <a:solidFill>
                  <a:srgbClr val="000000"/>
                </a:solidFill>
                <a:latin typeface="Bree Serif"/>
                <a:ea typeface="Bree Serif"/>
                <a:cs typeface="Bree Serif"/>
                <a:sym typeface="Bree Serif"/>
              </a:rPr>
              <a:t>Persistent hypotension</a:t>
            </a:r>
            <a:r>
              <a:rPr b="0" i="0" lang="en" sz="1100" u="none" cap="none" strike="noStrike">
                <a:solidFill>
                  <a:srgbClr val="000000"/>
                </a:solidFill>
                <a:latin typeface="Bree Serif"/>
                <a:ea typeface="Bree Serif"/>
                <a:cs typeface="Bree Serif"/>
                <a:sym typeface="Bree Serif"/>
              </a:rPr>
              <a:t> (Systolic pressure &lt; 90 mmHg / -MAP 30 mmHg below baseline)</a:t>
            </a:r>
            <a:endParaRPr b="0" i="0" sz="1100" u="none" cap="none" strike="noStrike">
              <a:solidFill>
                <a:srgbClr val="000000"/>
              </a:solidFill>
              <a:latin typeface="Bree Serif"/>
              <a:ea typeface="Bree Serif"/>
              <a:cs typeface="Bree Serif"/>
              <a:sym typeface="Bree Serif"/>
            </a:endParaRPr>
          </a:p>
          <a:p>
            <a:pPr indent="-298450" lvl="0" marL="457200" marR="0" rtl="0" algn="l">
              <a:lnSpc>
                <a:spcPct val="150000"/>
              </a:lnSpc>
              <a:spcBef>
                <a:spcPts val="0"/>
              </a:spcBef>
              <a:spcAft>
                <a:spcPts val="0"/>
              </a:spcAft>
              <a:buClr>
                <a:srgbClr val="000000"/>
              </a:buClr>
              <a:buSzPts val="1100"/>
              <a:buFont typeface="Bree Serif"/>
              <a:buChar char="➔"/>
            </a:pPr>
            <a:r>
              <a:rPr b="1" i="0" lang="en" sz="1100" u="none" cap="none" strike="noStrike">
                <a:solidFill>
                  <a:srgbClr val="000000"/>
                </a:solidFill>
                <a:latin typeface="Bree Serif"/>
                <a:ea typeface="Bree Serif"/>
                <a:cs typeface="Bree Serif"/>
                <a:sym typeface="Bree Serif"/>
              </a:rPr>
              <a:t>End organ hypoperfusion.</a:t>
            </a:r>
            <a:endParaRPr b="1" i="0" sz="1100" u="none" cap="none" strike="noStrike">
              <a:solidFill>
                <a:srgbClr val="000000"/>
              </a:solidFill>
              <a:latin typeface="Bree Serif"/>
              <a:ea typeface="Bree Serif"/>
              <a:cs typeface="Bree Serif"/>
              <a:sym typeface="Bree Serif"/>
            </a:endParaRPr>
          </a:p>
        </p:txBody>
      </p:sp>
      <p:sp>
        <p:nvSpPr>
          <p:cNvPr id="568" name="Google Shape;568;p51"/>
          <p:cNvSpPr txBox="1"/>
          <p:nvPr/>
        </p:nvSpPr>
        <p:spPr>
          <a:xfrm>
            <a:off x="4815824" y="2504072"/>
            <a:ext cx="6508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Bree Serif"/>
                <a:ea typeface="Bree Serif"/>
                <a:cs typeface="Bree Serif"/>
                <a:sym typeface="Bree Serif"/>
              </a:rPr>
              <a:t>Hemodynamic changes</a:t>
            </a:r>
            <a:endParaRPr b="1" i="0" sz="1500" u="none" cap="none" strike="noStrike">
              <a:solidFill>
                <a:srgbClr val="000000"/>
              </a:solidFill>
              <a:latin typeface="Bree Serif"/>
              <a:ea typeface="Bree Serif"/>
              <a:cs typeface="Bree Serif"/>
              <a:sym typeface="Bree Serif"/>
            </a:endParaRPr>
          </a:p>
        </p:txBody>
      </p:sp>
      <p:sp>
        <p:nvSpPr>
          <p:cNvPr id="569" name="Google Shape;569;p51"/>
          <p:cNvSpPr/>
          <p:nvPr/>
        </p:nvSpPr>
        <p:spPr>
          <a:xfrm>
            <a:off x="4733215" y="2404175"/>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51"/>
          <p:cNvSpPr/>
          <p:nvPr/>
        </p:nvSpPr>
        <p:spPr>
          <a:xfrm rot="10800000">
            <a:off x="6854557" y="2404175"/>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1"/>
          <p:cNvSpPr txBox="1"/>
          <p:nvPr/>
        </p:nvSpPr>
        <p:spPr>
          <a:xfrm>
            <a:off x="5791975" y="1757600"/>
            <a:ext cx="3204300" cy="369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66666"/>
                </a:solidFill>
                <a:latin typeface="Bree Serif"/>
                <a:ea typeface="Bree Serif"/>
                <a:cs typeface="Bree Serif"/>
                <a:sym typeface="Bree Serif"/>
              </a:rPr>
              <a:t>LV=Left ventricle; MI=Myocardial infarction</a:t>
            </a:r>
            <a:endParaRPr b="0" i="0" sz="1200" u="none" cap="none" strike="noStrike">
              <a:solidFill>
                <a:srgbClr val="666666"/>
              </a:solidFill>
              <a:latin typeface="Bree Serif"/>
              <a:ea typeface="Bree Serif"/>
              <a:cs typeface="Bree Serif"/>
              <a:sym typeface="Bree Serif"/>
            </a:endParaRPr>
          </a:p>
        </p:txBody>
      </p:sp>
      <p:sp>
        <p:nvSpPr>
          <p:cNvPr id="572" name="Google Shape;572;p51"/>
          <p:cNvSpPr txBox="1"/>
          <p:nvPr/>
        </p:nvSpPr>
        <p:spPr>
          <a:xfrm>
            <a:off x="8167500" y="0"/>
            <a:ext cx="9765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200" u="none" cap="none" strike="noStrike">
              <a:solidFill>
                <a:srgbClr val="C27BA0"/>
              </a:solidFill>
              <a:latin typeface="Bree Serif"/>
              <a:ea typeface="Bree Serif"/>
              <a:cs typeface="Bree Serif"/>
              <a:sym typeface="Bree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2"/>
          <p:cNvSpPr txBox="1"/>
          <p:nvPr>
            <p:ph type="title"/>
          </p:nvPr>
        </p:nvSpPr>
        <p:spPr>
          <a:xfrm>
            <a:off x="2238175" y="138838"/>
            <a:ext cx="4118100" cy="100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Signs and Symptoms:</a:t>
            </a:r>
            <a:endParaRPr b="1" sz="252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lang="en" sz="2220">
                <a:solidFill>
                  <a:srgbClr val="FF0000"/>
                </a:solidFill>
                <a:latin typeface="Bree Serif"/>
                <a:ea typeface="Bree Serif"/>
                <a:cs typeface="Bree Serif"/>
                <a:sym typeface="Bree Serif"/>
              </a:rPr>
              <a:t>Cardiogenic Shock</a:t>
            </a:r>
            <a:endParaRPr sz="2220">
              <a:solidFill>
                <a:srgbClr val="FF0000"/>
              </a:solidFill>
              <a:latin typeface="Bree Serif"/>
              <a:ea typeface="Bree Serif"/>
              <a:cs typeface="Bree Serif"/>
              <a:sym typeface="Bree Serif"/>
            </a:endParaRPr>
          </a:p>
        </p:txBody>
      </p:sp>
      <p:sp>
        <p:nvSpPr>
          <p:cNvPr id="578" name="Google Shape;578;p52"/>
          <p:cNvSpPr txBox="1"/>
          <p:nvPr/>
        </p:nvSpPr>
        <p:spPr>
          <a:xfrm>
            <a:off x="150175" y="1333350"/>
            <a:ext cx="8294100" cy="24012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ree Serif"/>
              <a:buChar char="●"/>
            </a:pPr>
            <a:r>
              <a:rPr lang="en" sz="1800">
                <a:solidFill>
                  <a:schemeClr val="dk1"/>
                </a:solidFill>
                <a:latin typeface="Bree Serif"/>
                <a:ea typeface="Bree Serif"/>
                <a:cs typeface="Bree Serif"/>
                <a:sym typeface="Bree Serif"/>
              </a:rPr>
              <a:t>Similar signs &amp; symptoms to that of hypovolemic shock.</a:t>
            </a:r>
            <a:endParaRPr sz="1800">
              <a:solidFill>
                <a:schemeClr val="dk1"/>
              </a:solidFill>
              <a:latin typeface="Bree Serif"/>
              <a:ea typeface="Bree Serif"/>
              <a:cs typeface="Bree Serif"/>
              <a:sym typeface="Bree Serif"/>
            </a:endParaRPr>
          </a:p>
          <a:p>
            <a:pPr indent="-342900" lvl="0" marL="457200" marR="0" rtl="0" algn="l">
              <a:lnSpc>
                <a:spcPct val="100000"/>
              </a:lnSpc>
              <a:spcBef>
                <a:spcPts val="0"/>
              </a:spcBef>
              <a:spcAft>
                <a:spcPts val="0"/>
              </a:spcAft>
              <a:buClr>
                <a:schemeClr val="dk1"/>
              </a:buClr>
              <a:buSzPts val="1800"/>
              <a:buFont typeface="Bree Serif"/>
              <a:buChar char="●"/>
            </a:pPr>
            <a:r>
              <a:rPr b="0" i="0" lang="en" sz="1800" u="none" cap="none" strike="noStrike">
                <a:solidFill>
                  <a:schemeClr val="dk1"/>
                </a:solidFill>
                <a:latin typeface="Bree Serif"/>
                <a:ea typeface="Bree Serif"/>
                <a:cs typeface="Bree Serif"/>
                <a:sym typeface="Bree Serif"/>
              </a:rPr>
              <a:t>Laboratory findings: increase troponin I &amp; T</a:t>
            </a:r>
            <a:endParaRPr b="0" i="0" sz="1800" u="none" cap="none" strike="noStrike">
              <a:solidFill>
                <a:schemeClr val="dk1"/>
              </a:solidFill>
              <a:latin typeface="Bree Serif"/>
              <a:ea typeface="Bree Serif"/>
              <a:cs typeface="Bree Serif"/>
              <a:sym typeface="Bree Serif"/>
            </a:endParaRPr>
          </a:p>
          <a:p>
            <a:pPr indent="-342900" lvl="0" marL="457200" marR="0" rtl="0" algn="l">
              <a:lnSpc>
                <a:spcPct val="100000"/>
              </a:lnSpc>
              <a:spcBef>
                <a:spcPts val="0"/>
              </a:spcBef>
              <a:spcAft>
                <a:spcPts val="0"/>
              </a:spcAft>
              <a:buClr>
                <a:schemeClr val="dk1"/>
              </a:buClr>
              <a:buSzPts val="1800"/>
              <a:buFont typeface="Bree Serif"/>
              <a:buChar char="●"/>
            </a:pPr>
            <a:r>
              <a:rPr b="0" i="0" lang="en" sz="1800" u="none" cap="none" strike="noStrike">
                <a:solidFill>
                  <a:schemeClr val="dk1"/>
                </a:solidFill>
                <a:latin typeface="Bree Serif"/>
                <a:ea typeface="Bree Serif"/>
                <a:cs typeface="Bree Serif"/>
                <a:sym typeface="Bree Serif"/>
              </a:rPr>
              <a:t> Congestion of lungs &amp; viscera: (Chest X-Ray -CXR)</a:t>
            </a:r>
            <a:endParaRPr b="0" i="0" sz="1800" u="none" cap="none" strike="noStrike">
              <a:solidFill>
                <a:schemeClr val="dk1"/>
              </a:solidFill>
              <a:latin typeface="Bree Serif"/>
              <a:ea typeface="Bree Serif"/>
              <a:cs typeface="Bree Serif"/>
              <a:sym typeface="Bree Serif"/>
            </a:endParaRPr>
          </a:p>
          <a:p>
            <a:pPr indent="-342900" lvl="0" marL="457200" marR="0" rtl="0" algn="l">
              <a:lnSpc>
                <a:spcPct val="100000"/>
              </a:lnSpc>
              <a:spcBef>
                <a:spcPts val="0"/>
              </a:spcBef>
              <a:spcAft>
                <a:spcPts val="0"/>
              </a:spcAft>
              <a:buClr>
                <a:schemeClr val="dk1"/>
              </a:buClr>
              <a:buSzPts val="1800"/>
              <a:buFont typeface="Bree Serif"/>
              <a:buChar char="➢"/>
            </a:pPr>
            <a:r>
              <a:rPr b="0" i="0" lang="en" sz="1800" u="none" cap="none" strike="noStrike">
                <a:solidFill>
                  <a:schemeClr val="dk1"/>
                </a:solidFill>
                <a:latin typeface="Bree Serif"/>
                <a:ea typeface="Bree Serif"/>
                <a:cs typeface="Bree Serif"/>
                <a:sym typeface="Bree Serif"/>
              </a:rPr>
              <a:t>Interstitial pulmonary edema.</a:t>
            </a:r>
            <a:endParaRPr b="0" i="0" sz="1800" u="none" cap="none" strike="noStrike">
              <a:solidFill>
                <a:schemeClr val="dk1"/>
              </a:solidFill>
              <a:latin typeface="Bree Serif"/>
              <a:ea typeface="Bree Serif"/>
              <a:cs typeface="Bree Serif"/>
              <a:sym typeface="Bree Serif"/>
            </a:endParaRPr>
          </a:p>
          <a:p>
            <a:pPr indent="-342900" lvl="0" marL="457200" marR="0" rtl="0" algn="l">
              <a:lnSpc>
                <a:spcPct val="100000"/>
              </a:lnSpc>
              <a:spcBef>
                <a:spcPts val="0"/>
              </a:spcBef>
              <a:spcAft>
                <a:spcPts val="0"/>
              </a:spcAft>
              <a:buClr>
                <a:schemeClr val="dk1"/>
              </a:buClr>
              <a:buSzPts val="1800"/>
              <a:buFont typeface="Bree Serif"/>
              <a:buChar char="➢"/>
            </a:pPr>
            <a:r>
              <a:rPr b="0" i="0" lang="en" sz="1800" u="none" cap="none" strike="noStrike">
                <a:solidFill>
                  <a:schemeClr val="dk1"/>
                </a:solidFill>
                <a:latin typeface="Bree Serif"/>
                <a:ea typeface="Bree Serif"/>
                <a:cs typeface="Bree Serif"/>
                <a:sym typeface="Bree Serif"/>
              </a:rPr>
              <a:t>Alveolar edema.</a:t>
            </a:r>
            <a:endParaRPr b="0" i="0" sz="1800" u="none" cap="none" strike="noStrike">
              <a:solidFill>
                <a:schemeClr val="dk1"/>
              </a:solidFill>
              <a:latin typeface="Bree Serif"/>
              <a:ea typeface="Bree Serif"/>
              <a:cs typeface="Bree Serif"/>
              <a:sym typeface="Bree Serif"/>
            </a:endParaRPr>
          </a:p>
          <a:p>
            <a:pPr indent="-342900" lvl="0" marL="457200" marR="0" rtl="0" algn="l">
              <a:lnSpc>
                <a:spcPct val="100000"/>
              </a:lnSpc>
              <a:spcBef>
                <a:spcPts val="0"/>
              </a:spcBef>
              <a:spcAft>
                <a:spcPts val="0"/>
              </a:spcAft>
              <a:buClr>
                <a:schemeClr val="dk1"/>
              </a:buClr>
              <a:buSzPts val="1800"/>
              <a:buFont typeface="Bree Serif"/>
              <a:buChar char="➢"/>
            </a:pPr>
            <a:r>
              <a:rPr b="0" i="0" lang="en" sz="1800" u="none" cap="none" strike="noStrike">
                <a:solidFill>
                  <a:schemeClr val="dk1"/>
                </a:solidFill>
                <a:latin typeface="Bree Serif"/>
                <a:ea typeface="Bree Serif"/>
                <a:cs typeface="Bree Serif"/>
                <a:sym typeface="Bree Serif"/>
              </a:rPr>
              <a:t>Cardiomegaly.</a:t>
            </a:r>
            <a:endParaRPr b="0" i="0" sz="18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ree Serif"/>
              <a:ea typeface="Bree Serif"/>
              <a:cs typeface="Bree Serif"/>
              <a:sym typeface="Bree Serif"/>
            </a:endParaRPr>
          </a:p>
          <a:p>
            <a:pPr indent="-342900" lvl="0" marL="457200" marR="0" rtl="0" algn="l">
              <a:lnSpc>
                <a:spcPct val="100000"/>
              </a:lnSpc>
              <a:spcBef>
                <a:spcPts val="0"/>
              </a:spcBef>
              <a:spcAft>
                <a:spcPts val="0"/>
              </a:spcAft>
              <a:buClr>
                <a:schemeClr val="dk1"/>
              </a:buClr>
              <a:buSzPts val="1800"/>
              <a:buFont typeface="Bree Serif"/>
              <a:buChar char="●"/>
            </a:pPr>
            <a:r>
              <a:rPr b="0" i="0" lang="en" sz="1800" u="none" cap="none" strike="noStrike">
                <a:solidFill>
                  <a:schemeClr val="dk1"/>
                </a:solidFill>
                <a:latin typeface="Bree Serif"/>
                <a:ea typeface="Bree Serif"/>
                <a:cs typeface="Bree Serif"/>
                <a:sym typeface="Bree Serif"/>
              </a:rPr>
              <a:t>Prognosis: 70% mortality</a:t>
            </a:r>
            <a:endParaRPr b="0" i="0" sz="1800" u="none" cap="none" strike="noStrike">
              <a:solidFill>
                <a:schemeClr val="dk1"/>
              </a:solidFill>
              <a:latin typeface="Bree Serif"/>
              <a:ea typeface="Bree Serif"/>
              <a:cs typeface="Bree Serif"/>
              <a:sym typeface="Bree Serif"/>
            </a:endParaRPr>
          </a:p>
        </p:txBody>
      </p:sp>
      <p:sp>
        <p:nvSpPr>
          <p:cNvPr id="579" name="Google Shape;579;p52"/>
          <p:cNvSpPr txBox="1"/>
          <p:nvPr/>
        </p:nvSpPr>
        <p:spPr>
          <a:xfrm>
            <a:off x="8167500" y="0"/>
            <a:ext cx="9765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200" u="none" cap="none" strike="noStrike">
              <a:solidFill>
                <a:srgbClr val="C27BA0"/>
              </a:solidFill>
              <a:latin typeface="Bree Serif"/>
              <a:ea typeface="Bree Serif"/>
              <a:cs typeface="Bree Serif"/>
              <a:sym typeface="Bree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3"/>
          <p:cNvSpPr txBox="1"/>
          <p:nvPr>
            <p:ph type="title"/>
          </p:nvPr>
        </p:nvSpPr>
        <p:spPr>
          <a:xfrm>
            <a:off x="3084150" y="12"/>
            <a:ext cx="4118100" cy="99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Obstructive shock</a:t>
            </a:r>
            <a:endParaRPr b="1" sz="252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rPr lang="en" sz="2220">
                <a:solidFill>
                  <a:srgbClr val="FF0000"/>
                </a:solidFill>
                <a:latin typeface="Bree Serif"/>
                <a:ea typeface="Bree Serif"/>
                <a:cs typeface="Bree Serif"/>
                <a:sym typeface="Bree Serif"/>
              </a:rPr>
              <a:t>Low Cardiac output</a:t>
            </a:r>
            <a:endParaRPr sz="2220">
              <a:solidFill>
                <a:srgbClr val="FF0000"/>
              </a:solidFill>
              <a:latin typeface="Bree Serif"/>
              <a:ea typeface="Bree Serif"/>
              <a:cs typeface="Bree Serif"/>
              <a:sym typeface="Bree Serif"/>
            </a:endParaRPr>
          </a:p>
        </p:txBody>
      </p:sp>
      <p:sp>
        <p:nvSpPr>
          <p:cNvPr id="585" name="Google Shape;585;p53"/>
          <p:cNvSpPr txBox="1"/>
          <p:nvPr/>
        </p:nvSpPr>
        <p:spPr>
          <a:xfrm>
            <a:off x="3701693" y="820026"/>
            <a:ext cx="1740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MAP= </a:t>
            </a:r>
            <a:r>
              <a:rPr b="1" i="0" lang="en" sz="1400" u="sng" cap="none" strike="noStrike">
                <a:solidFill>
                  <a:srgbClr val="FF0000"/>
                </a:solidFill>
                <a:latin typeface="Bree Serif"/>
                <a:ea typeface="Bree Serif"/>
                <a:cs typeface="Bree Serif"/>
                <a:sym typeface="Bree Serif"/>
              </a:rPr>
              <a:t>CO</a:t>
            </a:r>
            <a:r>
              <a:rPr b="1" i="0" lang="en" sz="1400" u="none" cap="none" strike="noStrike">
                <a:solidFill>
                  <a:srgbClr val="000000"/>
                </a:solidFill>
                <a:latin typeface="Bree Serif"/>
                <a:ea typeface="Bree Serif"/>
                <a:cs typeface="Bree Serif"/>
                <a:sym typeface="Bree Serif"/>
              </a:rPr>
              <a:t>xPR</a:t>
            </a:r>
            <a:endParaRPr b="1" i="0" sz="1400" u="none" cap="none" strike="noStrike">
              <a:solidFill>
                <a:srgbClr val="000000"/>
              </a:solidFill>
              <a:latin typeface="Bree Serif"/>
              <a:ea typeface="Bree Serif"/>
              <a:cs typeface="Bree Serif"/>
              <a:sym typeface="Bree Serif"/>
            </a:endParaRPr>
          </a:p>
        </p:txBody>
      </p:sp>
      <p:sp>
        <p:nvSpPr>
          <p:cNvPr id="586" name="Google Shape;586;p53"/>
          <p:cNvSpPr txBox="1"/>
          <p:nvPr/>
        </p:nvSpPr>
        <p:spPr>
          <a:xfrm>
            <a:off x="7" y="1137428"/>
            <a:ext cx="6635400" cy="1231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Bree Serif"/>
                <a:ea typeface="Bree Serif"/>
                <a:cs typeface="Bree Serif"/>
                <a:sym typeface="Bree Serif"/>
              </a:rPr>
              <a:t>Physiology: hemodynamics changes:</a:t>
            </a:r>
            <a:endParaRPr b="1" i="0" sz="16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Cardiac output (CO) is reduced despite normal intravascular volume &amp; myocardial function.</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Decrease stroke volume.</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 End organ hypoperfusion.</a:t>
            </a:r>
            <a:endParaRPr b="0" i="0" sz="1300" u="none" cap="none" strike="noStrike">
              <a:solidFill>
                <a:srgbClr val="000000"/>
              </a:solidFill>
              <a:latin typeface="Bree Serif"/>
              <a:ea typeface="Bree Serif"/>
              <a:cs typeface="Bree Serif"/>
              <a:sym typeface="Bree Serif"/>
            </a:endParaRPr>
          </a:p>
        </p:txBody>
      </p:sp>
      <p:sp>
        <p:nvSpPr>
          <p:cNvPr id="587" name="Google Shape;587;p53"/>
          <p:cNvSpPr txBox="1"/>
          <p:nvPr/>
        </p:nvSpPr>
        <p:spPr>
          <a:xfrm>
            <a:off x="370825" y="3072825"/>
            <a:ext cx="3676800" cy="17856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Causative factors may be located within the </a:t>
            </a:r>
            <a:r>
              <a:rPr b="0" i="0" lang="en" sz="1300" u="none" cap="none" strike="noStrike">
                <a:solidFill>
                  <a:srgbClr val="FF0000"/>
                </a:solidFill>
                <a:latin typeface="Bree Serif"/>
                <a:ea typeface="Bree Serif"/>
                <a:cs typeface="Bree Serif"/>
                <a:sym typeface="Bree Serif"/>
              </a:rPr>
              <a:t>pulmonary or systemic circulation</a:t>
            </a:r>
            <a:r>
              <a:rPr b="0" i="0" lang="en" sz="1300" u="none" cap="none" strike="noStrike">
                <a:solidFill>
                  <a:srgbClr val="000000"/>
                </a:solidFill>
                <a:latin typeface="Bree Serif"/>
                <a:ea typeface="Bree Serif"/>
                <a:cs typeface="Bree Serif"/>
                <a:sym typeface="Bree Serif"/>
              </a:rPr>
              <a:t> or associated with the </a:t>
            </a:r>
            <a:r>
              <a:rPr b="1" i="0" lang="en" sz="1300" u="none" cap="none" strike="noStrike">
                <a:solidFill>
                  <a:srgbClr val="000000"/>
                </a:solidFill>
                <a:latin typeface="Bree Serif"/>
                <a:ea typeface="Bree Serif"/>
                <a:cs typeface="Bree Serif"/>
                <a:sym typeface="Bree Serif"/>
              </a:rPr>
              <a:t>heart itself </a:t>
            </a:r>
            <a:r>
              <a:rPr b="0" i="0" lang="en" sz="1300" u="none" cap="none" strike="noStrike">
                <a:solidFill>
                  <a:srgbClr val="000000"/>
                </a:solidFill>
                <a:latin typeface="Bree Serif"/>
                <a:ea typeface="Bree Serif"/>
                <a:cs typeface="Bree Serif"/>
                <a:sym typeface="Bree Serif"/>
              </a:rPr>
              <a:t>or caused by trauma surgery.</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Extracardiac obstructive shock results from an obstruction to flow in the cardiovascular circuit.</a:t>
            </a:r>
            <a:endParaRPr b="0" i="0" sz="1300" u="none" cap="none" strike="noStrike">
              <a:solidFill>
                <a:srgbClr val="000000"/>
              </a:solidFill>
              <a:latin typeface="Bree Serif"/>
              <a:ea typeface="Bree Serif"/>
              <a:cs typeface="Bree Serif"/>
              <a:sym typeface="Bree Serif"/>
            </a:endParaRPr>
          </a:p>
        </p:txBody>
      </p:sp>
      <p:sp>
        <p:nvSpPr>
          <p:cNvPr id="588" name="Google Shape;588;p53"/>
          <p:cNvSpPr txBox="1"/>
          <p:nvPr/>
        </p:nvSpPr>
        <p:spPr>
          <a:xfrm>
            <a:off x="4703798" y="2898664"/>
            <a:ext cx="4381200" cy="220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Bree Serif"/>
                <a:ea typeface="Bree Serif"/>
                <a:cs typeface="Bree Serif"/>
                <a:sym typeface="Bree Serif"/>
              </a:rPr>
              <a:t>• Obstruction of venous return:</a:t>
            </a:r>
            <a:endParaRPr b="1"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e.g. Vena Cava Syndrome (usually neoplasms).</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Bree Serif"/>
                <a:ea typeface="Bree Serif"/>
                <a:cs typeface="Bree Serif"/>
                <a:sym typeface="Bree Serif"/>
              </a:rPr>
              <a:t>• Compression of the heart:</a:t>
            </a:r>
            <a:endParaRPr b="1"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e.g. hemorrhagic pericarditis → cardiac tamponade. </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Bree Serif"/>
                <a:ea typeface="Bree Serif"/>
                <a:cs typeface="Bree Serif"/>
                <a:sym typeface="Bree Serif"/>
              </a:rPr>
              <a:t>• Obstruction of the outflow of the heart:</a:t>
            </a:r>
            <a:endParaRPr b="1"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 Aortic coarctation or dissection.</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 Pulmonary or systemic hypertension.</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 Massive pulmonary embolism.</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 Tension pneumothorax.</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 Congenital or acquired outflow obstructions.</a:t>
            </a:r>
            <a:endParaRPr b="0" i="0" sz="1300" u="none" cap="none" strike="noStrike">
              <a:solidFill>
                <a:srgbClr val="000000"/>
              </a:solidFill>
              <a:latin typeface="Bree Serif"/>
              <a:ea typeface="Bree Serif"/>
              <a:cs typeface="Bree Serif"/>
              <a:sym typeface="Bree Serif"/>
            </a:endParaRPr>
          </a:p>
        </p:txBody>
      </p:sp>
      <p:sp>
        <p:nvSpPr>
          <p:cNvPr id="589" name="Google Shape;589;p53"/>
          <p:cNvSpPr txBox="1"/>
          <p:nvPr/>
        </p:nvSpPr>
        <p:spPr>
          <a:xfrm>
            <a:off x="472652" y="2416450"/>
            <a:ext cx="18405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Bree Serif"/>
                <a:ea typeface="Bree Serif"/>
                <a:cs typeface="Bree Serif"/>
                <a:sym typeface="Bree Serif"/>
              </a:rPr>
              <a:t>Causes</a:t>
            </a:r>
            <a:endParaRPr b="1" i="0" sz="1600" u="none" cap="none" strike="noStrike">
              <a:solidFill>
                <a:srgbClr val="000000"/>
              </a:solidFill>
              <a:latin typeface="Bree Serif"/>
              <a:ea typeface="Bree Serif"/>
              <a:cs typeface="Bree Serif"/>
              <a:sym typeface="Bree Serif"/>
            </a:endParaRPr>
          </a:p>
        </p:txBody>
      </p:sp>
      <p:sp>
        <p:nvSpPr>
          <p:cNvPr id="590" name="Google Shape;590;p53"/>
          <p:cNvSpPr/>
          <p:nvPr/>
        </p:nvSpPr>
        <p:spPr>
          <a:xfrm>
            <a:off x="370826" y="2354463"/>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53"/>
          <p:cNvSpPr/>
          <p:nvPr/>
        </p:nvSpPr>
        <p:spPr>
          <a:xfrm rot="10800000">
            <a:off x="1011310" y="2354463"/>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53"/>
          <p:cNvSpPr txBox="1"/>
          <p:nvPr/>
        </p:nvSpPr>
        <p:spPr>
          <a:xfrm flipH="1">
            <a:off x="4885589" y="2463974"/>
            <a:ext cx="11907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Bree Serif"/>
                <a:ea typeface="Bree Serif"/>
                <a:cs typeface="Bree Serif"/>
                <a:sym typeface="Bree Serif"/>
              </a:rPr>
              <a:t>Examples</a:t>
            </a:r>
            <a:endParaRPr b="1" i="0" sz="1600" u="none" cap="none" strike="noStrike">
              <a:solidFill>
                <a:srgbClr val="000000"/>
              </a:solidFill>
              <a:latin typeface="Bree Serif"/>
              <a:ea typeface="Bree Serif"/>
              <a:cs typeface="Bree Serif"/>
              <a:sym typeface="Bree Serif"/>
            </a:endParaRPr>
          </a:p>
        </p:txBody>
      </p:sp>
      <p:sp>
        <p:nvSpPr>
          <p:cNvPr id="593" name="Google Shape;593;p53"/>
          <p:cNvSpPr/>
          <p:nvPr/>
        </p:nvSpPr>
        <p:spPr>
          <a:xfrm>
            <a:off x="4774749" y="2373663"/>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53"/>
          <p:cNvSpPr/>
          <p:nvPr/>
        </p:nvSpPr>
        <p:spPr>
          <a:xfrm rot="10800000">
            <a:off x="5695529" y="2354463"/>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53"/>
          <p:cNvSpPr txBox="1"/>
          <p:nvPr/>
        </p:nvSpPr>
        <p:spPr>
          <a:xfrm>
            <a:off x="7961625" y="118325"/>
            <a:ext cx="12732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4"/>
          <p:cNvSpPr txBox="1"/>
          <p:nvPr>
            <p:ph type="title"/>
          </p:nvPr>
        </p:nvSpPr>
        <p:spPr>
          <a:xfrm>
            <a:off x="1420275" y="98525"/>
            <a:ext cx="5978400" cy="89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Distributive Shock</a:t>
            </a:r>
            <a:endParaRPr b="1" sz="252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lang="en" sz="2220">
                <a:solidFill>
                  <a:srgbClr val="FF0000"/>
                </a:solidFill>
                <a:latin typeface="Bree Serif"/>
                <a:ea typeface="Bree Serif"/>
                <a:cs typeface="Bree Serif"/>
                <a:sym typeface="Bree Serif"/>
              </a:rPr>
              <a:t>   High/Normal Cardiac Output</a:t>
            </a:r>
            <a:endParaRPr sz="2220">
              <a:solidFill>
                <a:srgbClr val="FF0000"/>
              </a:solidFill>
              <a:latin typeface="Bree Serif"/>
              <a:ea typeface="Bree Serif"/>
              <a:cs typeface="Bree Serif"/>
              <a:sym typeface="Bree Serif"/>
            </a:endParaRPr>
          </a:p>
        </p:txBody>
      </p:sp>
      <p:sp>
        <p:nvSpPr>
          <p:cNvPr id="601" name="Google Shape;601;p54"/>
          <p:cNvSpPr txBox="1"/>
          <p:nvPr/>
        </p:nvSpPr>
        <p:spPr>
          <a:xfrm>
            <a:off x="3689772" y="898475"/>
            <a:ext cx="1439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MAP = COx</a:t>
            </a:r>
            <a:r>
              <a:rPr b="1" i="0" lang="en" sz="1400" u="sng" cap="none" strike="noStrike">
                <a:solidFill>
                  <a:srgbClr val="FF0000"/>
                </a:solidFill>
                <a:latin typeface="Bree Serif"/>
                <a:ea typeface="Bree Serif"/>
                <a:cs typeface="Bree Serif"/>
                <a:sym typeface="Bree Serif"/>
              </a:rPr>
              <a:t>PR</a:t>
            </a:r>
            <a:endParaRPr b="1" i="0" sz="1400" u="sng" cap="none" strike="noStrike">
              <a:solidFill>
                <a:srgbClr val="FF0000"/>
              </a:solidFill>
              <a:latin typeface="Bree Serif"/>
              <a:ea typeface="Bree Serif"/>
              <a:cs typeface="Bree Serif"/>
              <a:sym typeface="Bree Serif"/>
            </a:endParaRPr>
          </a:p>
        </p:txBody>
      </p:sp>
      <p:sp>
        <p:nvSpPr>
          <p:cNvPr id="602" name="Google Shape;602;p54"/>
          <p:cNvSpPr txBox="1"/>
          <p:nvPr/>
        </p:nvSpPr>
        <p:spPr>
          <a:xfrm>
            <a:off x="261000" y="1298675"/>
            <a:ext cx="7100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200">
                <a:latin typeface="Bree Serif"/>
                <a:ea typeface="Bree Serif"/>
                <a:cs typeface="Bree Serif"/>
                <a:sym typeface="Bree Serif"/>
              </a:rPr>
              <a:t>2 Types:</a:t>
            </a:r>
            <a:endParaRPr b="1" sz="1200">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b="1" i="0" lang="en" sz="1200" u="none" cap="none" strike="noStrike">
                <a:solidFill>
                  <a:srgbClr val="000000"/>
                </a:solidFill>
                <a:latin typeface="Bree Serif"/>
                <a:ea typeface="Bree Serif"/>
                <a:cs typeface="Bree Serif"/>
                <a:sym typeface="Bree Serif"/>
              </a:rPr>
              <a:t>Neurogenic (Spinal)</a:t>
            </a:r>
            <a:endParaRPr b="1" i="0" sz="1200" u="none" cap="none" strike="noStrike">
              <a:solidFill>
                <a:srgbClr val="000000"/>
              </a:solidFill>
              <a:latin typeface="Bree Serif"/>
              <a:ea typeface="Bree Serif"/>
              <a:cs typeface="Bree Serif"/>
              <a:sym typeface="Bree Serif"/>
            </a:endParaRPr>
          </a:p>
          <a:p>
            <a:pPr indent="-304800" lvl="0" marL="457200" rtl="0" algn="l">
              <a:spcBef>
                <a:spcPts val="0"/>
              </a:spcBef>
              <a:spcAft>
                <a:spcPts val="0"/>
              </a:spcAft>
              <a:buClr>
                <a:schemeClr val="dk1"/>
              </a:buClr>
              <a:buSzPts val="1200"/>
              <a:buFont typeface="Bree Serif"/>
              <a:buAutoNum type="arabicPeriod"/>
            </a:pPr>
            <a:r>
              <a:rPr b="1" lang="en" sz="1200">
                <a:solidFill>
                  <a:schemeClr val="dk1"/>
                </a:solidFill>
                <a:latin typeface="Bree Serif"/>
                <a:ea typeface="Bree Serif"/>
                <a:cs typeface="Bree Serif"/>
                <a:sym typeface="Bree Serif"/>
              </a:rPr>
              <a:t>Vasogenic: -Septic or non-septic (anaphylactic or psychogenic or adrenal insufficiency </a:t>
            </a:r>
            <a:endParaRPr b="1" sz="1200">
              <a:latin typeface="Bree Serif"/>
              <a:ea typeface="Bree Serif"/>
              <a:cs typeface="Bree Serif"/>
              <a:sym typeface="Bree Serif"/>
            </a:endParaRPr>
          </a:p>
        </p:txBody>
      </p:sp>
      <p:sp>
        <p:nvSpPr>
          <p:cNvPr id="603" name="Google Shape;603;p54"/>
          <p:cNvSpPr txBox="1"/>
          <p:nvPr/>
        </p:nvSpPr>
        <p:spPr>
          <a:xfrm>
            <a:off x="0" y="2745325"/>
            <a:ext cx="2772300" cy="20028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Bree Serif"/>
              <a:buChar char="➔"/>
            </a:pPr>
            <a:r>
              <a:rPr b="1" i="0" lang="en" sz="1300" u="none" cap="none" strike="noStrike">
                <a:solidFill>
                  <a:srgbClr val="000000"/>
                </a:solidFill>
                <a:latin typeface="Bree Serif"/>
                <a:ea typeface="Bree Serif"/>
                <a:cs typeface="Bree Serif"/>
                <a:sym typeface="Bree Serif"/>
              </a:rPr>
              <a:t>Distributive shock is also known as </a:t>
            </a:r>
            <a:r>
              <a:rPr b="1" i="0" lang="en" sz="1300" u="none" cap="none" strike="noStrike">
                <a:solidFill>
                  <a:srgbClr val="FF0000"/>
                </a:solidFill>
                <a:latin typeface="Bree Serif"/>
                <a:ea typeface="Bree Serif"/>
                <a:cs typeface="Bree Serif"/>
                <a:sym typeface="Bree Serif"/>
              </a:rPr>
              <a:t>vasodilatory shock.</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There will be an inappropriate distribution of blood flow which will lead to a decrease in blood flow to the vital organs resulting in their damage.</a:t>
            </a:r>
            <a:endParaRPr b="0" i="0" sz="1300" u="none" cap="none" strike="noStrike">
              <a:solidFill>
                <a:srgbClr val="FF0000"/>
              </a:solidFill>
              <a:latin typeface="Bree Serif"/>
              <a:ea typeface="Bree Serif"/>
              <a:cs typeface="Bree Serif"/>
              <a:sym typeface="Bree Serif"/>
            </a:endParaRPr>
          </a:p>
        </p:txBody>
      </p:sp>
      <p:sp>
        <p:nvSpPr>
          <p:cNvPr id="604" name="Google Shape;604;p54"/>
          <p:cNvSpPr txBox="1"/>
          <p:nvPr/>
        </p:nvSpPr>
        <p:spPr>
          <a:xfrm>
            <a:off x="349853" y="2257599"/>
            <a:ext cx="1518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Bree Serif"/>
                <a:ea typeface="Bree Serif"/>
                <a:cs typeface="Bree Serif"/>
                <a:sym typeface="Bree Serif"/>
              </a:rPr>
              <a:t>Features</a:t>
            </a:r>
            <a:endParaRPr b="1" i="0" sz="1600" u="none" cap="none" strike="noStrike">
              <a:solidFill>
                <a:srgbClr val="000000"/>
              </a:solidFill>
              <a:latin typeface="Bree Serif"/>
              <a:ea typeface="Bree Serif"/>
              <a:cs typeface="Bree Serif"/>
              <a:sym typeface="Bree Serif"/>
            </a:endParaRPr>
          </a:p>
        </p:txBody>
      </p:sp>
      <p:sp>
        <p:nvSpPr>
          <p:cNvPr id="605" name="Google Shape;605;p54"/>
          <p:cNvSpPr/>
          <p:nvPr/>
        </p:nvSpPr>
        <p:spPr>
          <a:xfrm>
            <a:off x="261001" y="2173363"/>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54"/>
          <p:cNvSpPr/>
          <p:nvPr/>
        </p:nvSpPr>
        <p:spPr>
          <a:xfrm rot="10800000">
            <a:off x="1047746" y="2173372"/>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54"/>
          <p:cNvSpPr txBox="1"/>
          <p:nvPr/>
        </p:nvSpPr>
        <p:spPr>
          <a:xfrm>
            <a:off x="2943450" y="2690500"/>
            <a:ext cx="3846000" cy="24069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It occurs as a result of </a:t>
            </a:r>
            <a:r>
              <a:rPr b="0" i="0" lang="en" sz="1300" u="none" cap="none" strike="noStrike">
                <a:solidFill>
                  <a:srgbClr val="FF0000"/>
                </a:solidFill>
                <a:latin typeface="Bree Serif"/>
                <a:ea typeface="Bree Serif"/>
                <a:cs typeface="Bree Serif"/>
                <a:sym typeface="Bree Serif"/>
              </a:rPr>
              <a:t>systemic vasodilatation</a:t>
            </a:r>
            <a:r>
              <a:rPr b="0" i="0" lang="en" sz="1300" u="none" cap="none" strike="noStrike">
                <a:solidFill>
                  <a:srgbClr val="000000"/>
                </a:solidFill>
                <a:latin typeface="Bree Serif"/>
                <a:ea typeface="Bree Serif"/>
                <a:cs typeface="Bree Serif"/>
                <a:sym typeface="Bree Serif"/>
              </a:rPr>
              <a:t> which is caused by loss of </a:t>
            </a:r>
            <a:r>
              <a:rPr b="1" i="0" lang="en" sz="1300" u="none" cap="none" strike="noStrike">
                <a:solidFill>
                  <a:srgbClr val="000000"/>
                </a:solidFill>
                <a:latin typeface="Bree Serif"/>
                <a:ea typeface="Bree Serif"/>
                <a:cs typeface="Bree Serif"/>
                <a:sym typeface="Bree Serif"/>
              </a:rPr>
              <a:t>vascular resistance </a:t>
            </a:r>
            <a:r>
              <a:rPr b="0" i="0" lang="en" sz="1300" u="none" cap="none" strike="noStrike">
                <a:solidFill>
                  <a:srgbClr val="000000"/>
                </a:solidFill>
                <a:latin typeface="Bree Serif"/>
                <a:ea typeface="Bree Serif"/>
                <a:cs typeface="Bree Serif"/>
                <a:sym typeface="Bree Serif"/>
              </a:rPr>
              <a:t>(tone)(compliance).</a:t>
            </a:r>
            <a:endParaRPr b="0"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It can be also caused by </a:t>
            </a:r>
            <a:r>
              <a:rPr b="0" i="0" lang="en" sz="1300" u="none" cap="none" strike="noStrike">
                <a:solidFill>
                  <a:srgbClr val="FF0000"/>
                </a:solidFill>
                <a:latin typeface="Bree Serif"/>
                <a:ea typeface="Bree Serif"/>
                <a:cs typeface="Bree Serif"/>
                <a:sym typeface="Bree Serif"/>
              </a:rPr>
              <a:t>leakage of fluid</a:t>
            </a:r>
            <a:r>
              <a:rPr b="0" i="0" lang="en" sz="1300" u="none" cap="none" strike="noStrike">
                <a:solidFill>
                  <a:srgbClr val="000000"/>
                </a:solidFill>
                <a:latin typeface="Bree Serif"/>
                <a:ea typeface="Bree Serif"/>
                <a:cs typeface="Bree Serif"/>
                <a:sym typeface="Bree Serif"/>
              </a:rPr>
              <a:t> from capillaries into the surrounding tissues </a:t>
            </a:r>
            <a:r>
              <a:rPr b="1" i="0" lang="en" sz="1300" u="none" cap="none" strike="noStrike">
                <a:solidFill>
                  <a:srgbClr val="000000"/>
                </a:solidFill>
                <a:latin typeface="Bree Serif"/>
                <a:ea typeface="Bree Serif"/>
                <a:cs typeface="Bree Serif"/>
                <a:sym typeface="Bree Serif"/>
              </a:rPr>
              <a:t>(capillary leak syndrome).</a:t>
            </a:r>
            <a:endParaRPr b="1" i="0" sz="13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It can be caused by sepsis, allergic reactions, adrenal insufficiency, trauma, drug overdose &amp; toxicity.</a:t>
            </a:r>
            <a:endParaRPr b="0" i="0" sz="1300" u="none" cap="none" strike="noStrike">
              <a:solidFill>
                <a:srgbClr val="000000"/>
              </a:solidFill>
              <a:latin typeface="Bree Serif"/>
              <a:ea typeface="Bree Serif"/>
              <a:cs typeface="Bree Serif"/>
              <a:sym typeface="Bree Serif"/>
            </a:endParaRPr>
          </a:p>
        </p:txBody>
      </p:sp>
      <p:sp>
        <p:nvSpPr>
          <p:cNvPr id="608" name="Google Shape;608;p54"/>
          <p:cNvSpPr txBox="1"/>
          <p:nvPr/>
        </p:nvSpPr>
        <p:spPr>
          <a:xfrm>
            <a:off x="3956551" y="2255800"/>
            <a:ext cx="9150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Bree Serif"/>
                <a:ea typeface="Bree Serif"/>
                <a:cs typeface="Bree Serif"/>
                <a:sym typeface="Bree Serif"/>
              </a:rPr>
              <a:t>Causes</a:t>
            </a:r>
            <a:endParaRPr b="1" i="0" sz="1600" u="none" cap="none" strike="noStrike">
              <a:solidFill>
                <a:srgbClr val="000000"/>
              </a:solidFill>
              <a:latin typeface="Bree Serif"/>
              <a:ea typeface="Bree Serif"/>
              <a:cs typeface="Bree Serif"/>
              <a:sym typeface="Bree Serif"/>
            </a:endParaRPr>
          </a:p>
        </p:txBody>
      </p:sp>
      <p:sp>
        <p:nvSpPr>
          <p:cNvPr id="609" name="Google Shape;609;p54"/>
          <p:cNvSpPr/>
          <p:nvPr/>
        </p:nvSpPr>
        <p:spPr>
          <a:xfrm>
            <a:off x="3800239" y="2165490"/>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54"/>
          <p:cNvSpPr/>
          <p:nvPr/>
        </p:nvSpPr>
        <p:spPr>
          <a:xfrm rot="10800000">
            <a:off x="4571995" y="2165488"/>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54"/>
          <p:cNvSpPr txBox="1"/>
          <p:nvPr/>
        </p:nvSpPr>
        <p:spPr>
          <a:xfrm>
            <a:off x="7912775" y="50200"/>
            <a:ext cx="14394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rgbClr val="000000"/>
              </a:solidFill>
              <a:latin typeface="Arial"/>
              <a:ea typeface="Arial"/>
              <a:cs typeface="Arial"/>
              <a:sym typeface="Arial"/>
            </a:endParaRPr>
          </a:p>
        </p:txBody>
      </p:sp>
      <p:sp>
        <p:nvSpPr>
          <p:cNvPr id="612" name="Google Shape;612;p54"/>
          <p:cNvSpPr txBox="1"/>
          <p:nvPr/>
        </p:nvSpPr>
        <p:spPr>
          <a:xfrm>
            <a:off x="6789602" y="2788675"/>
            <a:ext cx="2354400" cy="2002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FF0000"/>
              </a:buClr>
              <a:buSzPts val="1300"/>
              <a:buFont typeface="Bree Serif"/>
              <a:buChar char="➔"/>
            </a:pPr>
            <a:r>
              <a:rPr lang="en" sz="1300">
                <a:solidFill>
                  <a:srgbClr val="FF0000"/>
                </a:solidFill>
                <a:latin typeface="Bree Serif"/>
                <a:ea typeface="Bree Serif"/>
                <a:cs typeface="Bree Serif"/>
                <a:sym typeface="Bree Serif"/>
              </a:rPr>
              <a:t>Cardiac output (CO) is mostly normal or elevated.</a:t>
            </a:r>
            <a:endParaRPr sz="1300">
              <a:solidFill>
                <a:srgbClr val="FF0000"/>
              </a:solidFill>
              <a:latin typeface="Bree Serif"/>
              <a:ea typeface="Bree Serif"/>
              <a:cs typeface="Bree Serif"/>
              <a:sym typeface="Bree Serif"/>
            </a:endParaRPr>
          </a:p>
          <a:p>
            <a:pPr indent="-311150" lvl="0" marL="457200" rtl="0" algn="l">
              <a:spcBef>
                <a:spcPts val="0"/>
              </a:spcBef>
              <a:spcAft>
                <a:spcPts val="0"/>
              </a:spcAft>
              <a:buClr>
                <a:srgbClr val="FF0000"/>
              </a:buClr>
              <a:buSzPts val="1300"/>
              <a:buFont typeface="Bree Serif"/>
              <a:buChar char="➔"/>
            </a:pPr>
            <a:r>
              <a:rPr lang="en" sz="1300">
                <a:solidFill>
                  <a:srgbClr val="FF0000"/>
                </a:solidFill>
                <a:latin typeface="Bree Serif"/>
                <a:ea typeface="Bree Serif"/>
                <a:cs typeface="Bree Serif"/>
                <a:sym typeface="Bree Serif"/>
              </a:rPr>
              <a:t> Increased Venous capacitance due to vasodilatation.</a:t>
            </a:r>
            <a:endParaRPr sz="1300">
              <a:solidFill>
                <a:srgbClr val="FF0000"/>
              </a:solidFill>
              <a:latin typeface="Bree Serif"/>
              <a:ea typeface="Bree Serif"/>
              <a:cs typeface="Bree Serif"/>
              <a:sym typeface="Bree Serif"/>
            </a:endParaRPr>
          </a:p>
          <a:p>
            <a:pPr indent="-311150" lvl="0" marL="457200" rtl="0" algn="l">
              <a:spcBef>
                <a:spcPts val="0"/>
              </a:spcBef>
              <a:spcAft>
                <a:spcPts val="0"/>
              </a:spcAft>
              <a:buClr>
                <a:srgbClr val="FF0000"/>
              </a:buClr>
              <a:buSzPts val="1300"/>
              <a:buFont typeface="Bree Serif"/>
              <a:buChar char="➔"/>
            </a:pPr>
            <a:r>
              <a:rPr lang="en" sz="1300">
                <a:solidFill>
                  <a:srgbClr val="FF0000"/>
                </a:solidFill>
                <a:latin typeface="Bree Serif"/>
                <a:ea typeface="Bree Serif"/>
                <a:cs typeface="Bree Serif"/>
                <a:sym typeface="Bree Serif"/>
              </a:rPr>
              <a:t>Decreaesed  Peripheral resistance(PR )&amp; venous return(VR).</a:t>
            </a:r>
            <a:endParaRPr/>
          </a:p>
        </p:txBody>
      </p:sp>
      <p:sp>
        <p:nvSpPr>
          <p:cNvPr id="613" name="Google Shape;613;p54"/>
          <p:cNvSpPr/>
          <p:nvPr/>
        </p:nvSpPr>
        <p:spPr>
          <a:xfrm>
            <a:off x="7105961" y="2173365"/>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54"/>
          <p:cNvSpPr txBox="1"/>
          <p:nvPr/>
        </p:nvSpPr>
        <p:spPr>
          <a:xfrm>
            <a:off x="7211498" y="2263675"/>
            <a:ext cx="17814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 sz="1600">
                <a:latin typeface="Bree Serif"/>
                <a:ea typeface="Bree Serif"/>
                <a:cs typeface="Bree Serif"/>
                <a:sym typeface="Bree Serif"/>
              </a:rPr>
              <a:t>Hemodynamic changes</a:t>
            </a:r>
            <a:endParaRPr b="1" i="0" sz="1600" u="none" cap="none" strike="noStrike">
              <a:solidFill>
                <a:srgbClr val="000000"/>
              </a:solidFill>
              <a:latin typeface="Bree Serif"/>
              <a:ea typeface="Bree Serif"/>
              <a:cs typeface="Bree Serif"/>
              <a:sym typeface="Bree Serif"/>
            </a:endParaRPr>
          </a:p>
        </p:txBody>
      </p:sp>
      <p:sp>
        <p:nvSpPr>
          <p:cNvPr id="615" name="Google Shape;615;p54"/>
          <p:cNvSpPr/>
          <p:nvPr/>
        </p:nvSpPr>
        <p:spPr>
          <a:xfrm rot="10800000">
            <a:off x="8493048" y="2165488"/>
            <a:ext cx="464400" cy="615300"/>
          </a:xfrm>
          <a:prstGeom prst="halfFrame">
            <a:avLst>
              <a:gd fmla="val 33333" name="adj1"/>
              <a:gd fmla="val 33333"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8"/>
          <p:cNvSpPr txBox="1"/>
          <p:nvPr>
            <p:ph type="title"/>
          </p:nvPr>
        </p:nvSpPr>
        <p:spPr>
          <a:xfrm>
            <a:off x="88850" y="79500"/>
            <a:ext cx="2443200" cy="77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Introduction</a:t>
            </a:r>
            <a:endParaRPr b="1" sz="2520">
              <a:solidFill>
                <a:srgbClr val="D05C5C"/>
              </a:solidFill>
              <a:latin typeface="Bree Serif"/>
              <a:ea typeface="Bree Serif"/>
              <a:cs typeface="Bree Serif"/>
              <a:sym typeface="Bree Serif"/>
            </a:endParaRPr>
          </a:p>
        </p:txBody>
      </p:sp>
      <p:grpSp>
        <p:nvGrpSpPr>
          <p:cNvPr id="136" name="Google Shape;136;p28"/>
          <p:cNvGrpSpPr/>
          <p:nvPr/>
        </p:nvGrpSpPr>
        <p:grpSpPr>
          <a:xfrm>
            <a:off x="260729" y="952701"/>
            <a:ext cx="5090630" cy="1293251"/>
            <a:chOff x="4411970" y="4340222"/>
            <a:chExt cx="779468" cy="242682"/>
          </a:xfrm>
        </p:grpSpPr>
        <p:sp>
          <p:nvSpPr>
            <p:cNvPr id="137" name="Google Shape;137;p28"/>
            <p:cNvSpPr/>
            <p:nvPr/>
          </p:nvSpPr>
          <p:spPr>
            <a:xfrm>
              <a:off x="4411970" y="4340222"/>
              <a:ext cx="121370" cy="121370"/>
            </a:xfrm>
            <a:custGeom>
              <a:rect b="b" l="l" r="r" t="t"/>
              <a:pathLst>
                <a:path extrusionOk="0" h="2688" w="2688">
                  <a:moveTo>
                    <a:pt x="2688" y="1"/>
                  </a:moveTo>
                  <a:cubicBezTo>
                    <a:pt x="1205" y="1"/>
                    <a:pt x="1" y="1203"/>
                    <a:pt x="1" y="2688"/>
                  </a:cubicBezTo>
                  <a:lnTo>
                    <a:pt x="379" y="2688"/>
                  </a:lnTo>
                  <a:cubicBezTo>
                    <a:pt x="379" y="1411"/>
                    <a:pt x="1413" y="379"/>
                    <a:pt x="2688" y="379"/>
                  </a:cubicBezTo>
                  <a:lnTo>
                    <a:pt x="2688" y="1"/>
                  </a:lnTo>
                  <a:close/>
                </a:path>
              </a:pathLst>
            </a:cu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8"/>
            <p:cNvSpPr/>
            <p:nvPr/>
          </p:nvSpPr>
          <p:spPr>
            <a:xfrm>
              <a:off x="4457032" y="4385284"/>
              <a:ext cx="152661" cy="152615"/>
            </a:xfrm>
            <a:custGeom>
              <a:rect b="b" l="l" r="r" t="t"/>
              <a:pathLst>
                <a:path extrusionOk="0" h="3380" w="3381">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27BA0"/>
                  </a:solidFill>
                  <a:latin typeface="Bree Serif"/>
                  <a:ea typeface="Bree Serif"/>
                  <a:cs typeface="Bree Serif"/>
                  <a:sym typeface="Bree Serif"/>
                </a:rPr>
                <a:t>Cells:</a:t>
              </a:r>
              <a:endParaRPr b="1" i="0" sz="1400" u="none" cap="none" strike="noStrike">
                <a:solidFill>
                  <a:srgbClr val="C27BA0"/>
                </a:solidFill>
                <a:latin typeface="Bree Serif"/>
                <a:ea typeface="Bree Serif"/>
                <a:cs typeface="Bree Serif"/>
                <a:sym typeface="Bree Serif"/>
              </a:endParaRPr>
            </a:p>
          </p:txBody>
        </p:sp>
        <p:sp>
          <p:nvSpPr>
            <p:cNvPr id="139" name="Google Shape;139;p28"/>
            <p:cNvSpPr/>
            <p:nvPr/>
          </p:nvSpPr>
          <p:spPr>
            <a:xfrm>
              <a:off x="4533392" y="4383749"/>
              <a:ext cx="658046" cy="199155"/>
            </a:xfrm>
            <a:custGeom>
              <a:rect b="b" l="l" r="r" t="t"/>
              <a:pathLst>
                <a:path extrusionOk="0" h="4997" w="16511">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chemeClr val="lt1"/>
            </a:solidFill>
            <a:ln cap="flat" cmpd="sng" w="952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28"/>
          <p:cNvSpPr txBox="1"/>
          <p:nvPr/>
        </p:nvSpPr>
        <p:spPr>
          <a:xfrm>
            <a:off x="1927200" y="1312125"/>
            <a:ext cx="3034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Bree Serif"/>
                <a:ea typeface="Bree Serif"/>
                <a:cs typeface="Bree Serif"/>
                <a:sym typeface="Bree Serif"/>
              </a:rPr>
              <a:t>The basic unit of life, and should get their needed of energy to stay alive.</a:t>
            </a:r>
            <a:endParaRPr b="0" i="0" sz="1400" u="none" cap="none" strike="noStrike">
              <a:solidFill>
                <a:srgbClr val="C27BA0"/>
              </a:solidFill>
              <a:latin typeface="Bree Serif"/>
              <a:ea typeface="Bree Serif"/>
              <a:cs typeface="Bree Serif"/>
              <a:sym typeface="Bree Serif"/>
            </a:endParaRPr>
          </a:p>
        </p:txBody>
      </p:sp>
      <p:grpSp>
        <p:nvGrpSpPr>
          <p:cNvPr id="141" name="Google Shape;141;p28"/>
          <p:cNvGrpSpPr/>
          <p:nvPr/>
        </p:nvGrpSpPr>
        <p:grpSpPr>
          <a:xfrm>
            <a:off x="5813399" y="1306875"/>
            <a:ext cx="3146150" cy="841827"/>
            <a:chOff x="76853" y="2506065"/>
            <a:chExt cx="4540553" cy="673085"/>
          </a:xfrm>
        </p:grpSpPr>
        <p:sp>
          <p:nvSpPr>
            <p:cNvPr id="142" name="Google Shape;142;p28"/>
            <p:cNvSpPr/>
            <p:nvPr/>
          </p:nvSpPr>
          <p:spPr>
            <a:xfrm>
              <a:off x="76853" y="2506065"/>
              <a:ext cx="1804343"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000000">
                <a:alpha val="0"/>
              </a:srgbClr>
            </a:solidFill>
            <a:ln cap="flat" cmpd="sng" w="952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No </a:t>
              </a:r>
              <a:r>
                <a:rPr b="1" i="0" lang="en" sz="1400" u="none" cap="none" strike="noStrike">
                  <a:solidFill>
                    <a:srgbClr val="000000"/>
                  </a:solidFill>
                  <a:latin typeface="Bree Serif"/>
                  <a:ea typeface="Bree Serif"/>
                  <a:cs typeface="Bree Serif"/>
                  <a:sym typeface="Bree Serif"/>
                </a:rPr>
                <a:t>Oxygen</a:t>
              </a:r>
              <a:endParaRPr b="1" i="0" sz="1400" u="none" cap="none" strike="noStrike">
                <a:solidFill>
                  <a:srgbClr val="000000"/>
                </a:solidFill>
                <a:latin typeface="Bree Serif"/>
                <a:ea typeface="Bree Serif"/>
                <a:cs typeface="Bree Serif"/>
                <a:sym typeface="Bree Serif"/>
              </a:endParaRPr>
            </a:p>
          </p:txBody>
        </p:sp>
        <p:sp>
          <p:nvSpPr>
            <p:cNvPr id="143" name="Google Shape;143;p28"/>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000000">
                <a:alpha val="0"/>
              </a:srgbClr>
            </a:solidFill>
            <a:ln cap="flat" cmpd="sng" w="952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No </a:t>
              </a:r>
              <a:r>
                <a:rPr b="1" i="0" lang="en" sz="1400" u="none" cap="none" strike="noStrike">
                  <a:solidFill>
                    <a:srgbClr val="000000"/>
                  </a:solidFill>
                  <a:latin typeface="Bree Serif"/>
                  <a:ea typeface="Bree Serif"/>
                  <a:cs typeface="Bree Serif"/>
                  <a:sym typeface="Bree Serif"/>
                </a:rPr>
                <a:t>Energy</a:t>
              </a:r>
              <a:endParaRPr b="1" i="0" sz="1400" u="none" cap="none" strike="noStrike">
                <a:solidFill>
                  <a:srgbClr val="000000"/>
                </a:solidFill>
                <a:latin typeface="Bree Serif"/>
                <a:ea typeface="Bree Serif"/>
                <a:cs typeface="Bree Serif"/>
                <a:sym typeface="Bree Serif"/>
              </a:endParaRPr>
            </a:p>
          </p:txBody>
        </p:sp>
        <p:sp>
          <p:nvSpPr>
            <p:cNvPr id="144" name="Google Shape;144;p28"/>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000000">
                <a:alpha val="0"/>
              </a:srgbClr>
            </a:solidFill>
            <a:ln cap="flat" cmpd="sng" w="9525">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No </a:t>
              </a:r>
              <a:r>
                <a:rPr b="1" i="0" lang="en" sz="1400" u="none" cap="none" strike="noStrike">
                  <a:solidFill>
                    <a:srgbClr val="000000"/>
                  </a:solidFill>
                  <a:latin typeface="Bree Serif"/>
                  <a:ea typeface="Bree Serif"/>
                  <a:cs typeface="Bree Serif"/>
                  <a:sym typeface="Bree Serif"/>
                </a:rPr>
                <a:t>Life</a:t>
              </a:r>
              <a:endParaRPr b="1" i="0" sz="1400" u="none" cap="none" strike="noStrike">
                <a:solidFill>
                  <a:srgbClr val="000000"/>
                </a:solidFill>
                <a:latin typeface="Bree Serif"/>
                <a:ea typeface="Bree Serif"/>
                <a:cs typeface="Bree Serif"/>
                <a:sym typeface="Bree Serif"/>
              </a:endParaRPr>
            </a:p>
          </p:txBody>
        </p:sp>
      </p:grpSp>
      <p:cxnSp>
        <p:nvCxnSpPr>
          <p:cNvPr id="145" name="Google Shape;145;p28"/>
          <p:cNvCxnSpPr/>
          <p:nvPr/>
        </p:nvCxnSpPr>
        <p:spPr>
          <a:xfrm>
            <a:off x="5371700" y="1727838"/>
            <a:ext cx="533100" cy="0"/>
          </a:xfrm>
          <a:prstGeom prst="straightConnector1">
            <a:avLst/>
          </a:prstGeom>
          <a:noFill/>
          <a:ln cap="flat" cmpd="sng" w="28575">
            <a:solidFill>
              <a:srgbClr val="F1E0E0"/>
            </a:solidFill>
            <a:prstDash val="solid"/>
            <a:round/>
            <a:headEnd len="sm" w="sm" type="none"/>
            <a:tailEnd len="med" w="med" type="stealth"/>
          </a:ln>
        </p:spPr>
      </p:cxnSp>
      <p:grpSp>
        <p:nvGrpSpPr>
          <p:cNvPr id="146" name="Google Shape;146;p28"/>
          <p:cNvGrpSpPr/>
          <p:nvPr/>
        </p:nvGrpSpPr>
        <p:grpSpPr>
          <a:xfrm>
            <a:off x="88850" y="2916096"/>
            <a:ext cx="1894337" cy="1417679"/>
            <a:chOff x="-2824326" y="1158848"/>
            <a:chExt cx="1789135" cy="1493237"/>
          </a:xfrm>
        </p:grpSpPr>
        <p:sp>
          <p:nvSpPr>
            <p:cNvPr id="147" name="Google Shape;147;p28"/>
            <p:cNvSpPr/>
            <p:nvPr/>
          </p:nvSpPr>
          <p:spPr>
            <a:xfrm>
              <a:off x="-2631474" y="1354231"/>
              <a:ext cx="1090794" cy="1079319"/>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F1E0E0"/>
            </a:solid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What is meant by shock?</a:t>
              </a:r>
              <a:endParaRPr b="1" i="0" sz="1200" u="none" cap="none" strike="noStrike">
                <a:solidFill>
                  <a:srgbClr val="000000"/>
                </a:solidFill>
                <a:latin typeface="Bree Serif"/>
                <a:ea typeface="Bree Serif"/>
                <a:cs typeface="Bree Serif"/>
                <a:sym typeface="Bree Serif"/>
              </a:endParaRPr>
            </a:p>
          </p:txBody>
        </p:sp>
        <p:sp>
          <p:nvSpPr>
            <p:cNvPr id="148" name="Google Shape;148;p28"/>
            <p:cNvSpPr/>
            <p:nvPr/>
          </p:nvSpPr>
          <p:spPr>
            <a:xfrm rot="-5400000">
              <a:off x="-2676377" y="1010899"/>
              <a:ext cx="1493237" cy="1789135"/>
            </a:xfrm>
            <a:custGeom>
              <a:rect b="b" l="l" r="r" t="t"/>
              <a:pathLst>
                <a:path extrusionOk="0" h="50958" w="4363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F1E0E0"/>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28"/>
          <p:cNvSpPr/>
          <p:nvPr/>
        </p:nvSpPr>
        <p:spPr>
          <a:xfrm>
            <a:off x="1987712" y="2924263"/>
            <a:ext cx="1636657" cy="1435567"/>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cap="flat" cmpd="sng" w="381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Bree Serif"/>
                <a:ea typeface="Bree Serif"/>
                <a:cs typeface="Bree Serif"/>
                <a:sym typeface="Bree Serif"/>
              </a:rPr>
              <a:t>An acute emergency situation</a:t>
            </a:r>
            <a:endParaRPr b="0" i="0" sz="1400" u="none" cap="none" strike="noStrike">
              <a:solidFill>
                <a:srgbClr val="6FA8DC"/>
              </a:solidFill>
              <a:latin typeface="Bree Serif"/>
              <a:ea typeface="Bree Serif"/>
              <a:cs typeface="Bree Serif"/>
              <a:sym typeface="Bree Serif"/>
            </a:endParaRPr>
          </a:p>
        </p:txBody>
      </p:sp>
      <p:cxnSp>
        <p:nvCxnSpPr>
          <p:cNvPr id="150" name="Google Shape;150;p28"/>
          <p:cNvCxnSpPr/>
          <p:nvPr/>
        </p:nvCxnSpPr>
        <p:spPr>
          <a:xfrm>
            <a:off x="3628900" y="3582038"/>
            <a:ext cx="1253400" cy="85800"/>
          </a:xfrm>
          <a:prstGeom prst="straightConnector1">
            <a:avLst/>
          </a:prstGeom>
          <a:noFill/>
          <a:ln cap="flat" cmpd="sng" w="38100">
            <a:solidFill>
              <a:srgbClr val="F1E0E0"/>
            </a:solidFill>
            <a:prstDash val="solid"/>
            <a:round/>
            <a:headEnd len="sm" w="sm" type="none"/>
            <a:tailEnd len="sm" w="sm" type="none"/>
          </a:ln>
        </p:spPr>
      </p:cxnSp>
      <p:sp>
        <p:nvSpPr>
          <p:cNvPr id="151" name="Google Shape;151;p28"/>
          <p:cNvSpPr/>
          <p:nvPr/>
        </p:nvSpPr>
        <p:spPr>
          <a:xfrm>
            <a:off x="4382750" y="2370400"/>
            <a:ext cx="4658756" cy="2609097"/>
          </a:xfrm>
          <a:custGeom>
            <a:rect b="b" l="l" r="r" t="t"/>
            <a:pathLst>
              <a:path extrusionOk="0" h="3708" w="13170">
                <a:moveTo>
                  <a:pt x="0" y="0"/>
                </a:moveTo>
                <a:lnTo>
                  <a:pt x="1408" y="1853"/>
                </a:lnTo>
                <a:lnTo>
                  <a:pt x="0" y="3707"/>
                </a:lnTo>
                <a:lnTo>
                  <a:pt x="13169" y="3707"/>
                </a:lnTo>
                <a:lnTo>
                  <a:pt x="13169" y="0"/>
                </a:lnTo>
                <a:close/>
              </a:path>
            </a:pathLst>
          </a:custGeom>
          <a:noFill/>
          <a:ln cap="flat" cmpd="sng" w="381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FA8DC"/>
              </a:solidFill>
              <a:latin typeface="Bree Serif"/>
              <a:ea typeface="Bree Serif"/>
              <a:cs typeface="Bree Serif"/>
              <a:sym typeface="Bree Serif"/>
            </a:endParaRPr>
          </a:p>
        </p:txBody>
      </p:sp>
      <p:sp>
        <p:nvSpPr>
          <p:cNvPr id="152" name="Google Shape;152;p28"/>
          <p:cNvSpPr txBox="1"/>
          <p:nvPr/>
        </p:nvSpPr>
        <p:spPr>
          <a:xfrm>
            <a:off x="4723000" y="2381950"/>
            <a:ext cx="4318500" cy="258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Shock is a clinical expression of an </a:t>
            </a:r>
            <a:r>
              <a:rPr b="1" i="0" lang="en" sz="1200" u="none" cap="none" strike="noStrike">
                <a:solidFill>
                  <a:srgbClr val="FF0000"/>
                </a:solidFill>
                <a:latin typeface="Bree Serif"/>
                <a:ea typeface="Bree Serif"/>
                <a:cs typeface="Bree Serif"/>
                <a:sym typeface="Bree Serif"/>
              </a:rPr>
              <a:t>acute circulatory failure</a:t>
            </a:r>
            <a:r>
              <a:rPr b="0" i="0" lang="en" sz="1200" u="none" cap="none" strike="noStrike">
                <a:solidFill>
                  <a:schemeClr val="dk1"/>
                </a:solidFill>
                <a:latin typeface="Bree Serif"/>
                <a:ea typeface="Bree Serif"/>
                <a:cs typeface="Bree Serif"/>
                <a:sym typeface="Bree Serif"/>
              </a:rPr>
              <a:t> </a:t>
            </a:r>
            <a:r>
              <a:rPr b="0" i="0" lang="en" sz="1200" u="none" cap="none" strike="noStrike">
                <a:solidFill>
                  <a:srgbClr val="C27BA0"/>
                </a:solidFill>
                <a:latin typeface="Bree Serif"/>
                <a:ea typeface="Bree Serif"/>
                <a:cs typeface="Bree Serif"/>
                <a:sym typeface="Bree Serif"/>
              </a:rPr>
              <a:t>occur as a result of diminished Cardiac Output or reduced effective circulating volume</a:t>
            </a:r>
            <a:r>
              <a:rPr b="0" i="0" lang="en" sz="1200" u="none" cap="none" strike="noStrike">
                <a:solidFill>
                  <a:schemeClr val="dk1"/>
                </a:solidFill>
                <a:latin typeface="Bree Serif"/>
                <a:ea typeface="Bree Serif"/>
                <a:cs typeface="Bree Serif"/>
                <a:sym typeface="Bree Serif"/>
              </a:rPr>
              <a:t>, leading to:</a:t>
            </a:r>
            <a:endParaRPr b="0" i="0" sz="12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 1- Inadequate tissue perfusion </a:t>
            </a:r>
            <a:r>
              <a:rPr b="0" i="0" lang="en" sz="1200" u="none" cap="none" strike="noStrike">
                <a:solidFill>
                  <a:srgbClr val="C27BA0"/>
                </a:solidFill>
                <a:latin typeface="Bree Serif"/>
                <a:ea typeface="Bree Serif"/>
                <a:cs typeface="Bree Serif"/>
                <a:sym typeface="Bree Serif"/>
              </a:rPr>
              <a:t>severe enough to induce derangements in normal cellular metabolic function</a:t>
            </a:r>
            <a:endParaRPr b="0" i="0" sz="1200" u="none"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1" i="0" lang="en" sz="1200" u="none" cap="none" strike="noStrike">
                <a:solidFill>
                  <a:schemeClr val="dk1"/>
                </a:solidFill>
                <a:latin typeface="Bree Serif"/>
                <a:ea typeface="Bree Serif"/>
                <a:cs typeface="Bree Serif"/>
                <a:sym typeface="Bree Serif"/>
              </a:rPr>
              <a:t>Consequences ?</a:t>
            </a:r>
            <a:endParaRPr b="1" i="0" sz="12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 *Cellular hypoxia. * due to failure to deliver oxygen to tissues leading </a:t>
            </a:r>
            <a:r>
              <a:rPr lang="en" sz="1200">
                <a:solidFill>
                  <a:schemeClr val="dk1"/>
                </a:solidFill>
                <a:latin typeface="Bree Serif"/>
                <a:ea typeface="Bree Serif"/>
                <a:cs typeface="Bree Serif"/>
                <a:sym typeface="Bree Serif"/>
              </a:rPr>
              <a:t>e</a:t>
            </a:r>
            <a:r>
              <a:rPr b="0" i="0" lang="en" sz="1200" u="none" cap="none" strike="noStrike">
                <a:solidFill>
                  <a:schemeClr val="dk1"/>
                </a:solidFill>
                <a:latin typeface="Bree Serif"/>
                <a:ea typeface="Bree Serif"/>
                <a:cs typeface="Bree Serif"/>
                <a:sym typeface="Bree Serif"/>
              </a:rPr>
              <a:t>nd organ injury/</a:t>
            </a:r>
            <a:r>
              <a:rPr b="0" i="0" lang="en" sz="1200" u="none" cap="none" strike="noStrike">
                <a:solidFill>
                  <a:srgbClr val="C27BA0"/>
                </a:solidFill>
                <a:latin typeface="Bree Serif"/>
                <a:ea typeface="Bree Serif"/>
                <a:cs typeface="Bree Serif"/>
                <a:sym typeface="Bree Serif"/>
              </a:rPr>
              <a:t>dysfunction relative to their impaired metabolic requirements,</a:t>
            </a:r>
            <a:r>
              <a:rPr b="0" i="0" lang="en" sz="1200" u="none" cap="none" strike="noStrike">
                <a:solidFill>
                  <a:schemeClr val="dk1"/>
                </a:solidFill>
                <a:latin typeface="Bree Serif"/>
                <a:ea typeface="Bree Serif"/>
                <a:cs typeface="Bree Serif"/>
                <a:sym typeface="Bree Serif"/>
              </a:rPr>
              <a:t> </a:t>
            </a:r>
            <a:r>
              <a:rPr b="0" i="0" lang="en" sz="1200" u="none" cap="none" strike="noStrike">
                <a:solidFill>
                  <a:srgbClr val="C27BA0"/>
                </a:solidFill>
                <a:latin typeface="Bree Serif"/>
                <a:ea typeface="Bree Serif"/>
                <a:cs typeface="Bree Serif"/>
                <a:sym typeface="Bree Serif"/>
              </a:rPr>
              <a:t>and cellular damage</a:t>
            </a:r>
            <a:r>
              <a:rPr b="0" i="0" lang="en" sz="1200" u="none" cap="none" strike="noStrike">
                <a:solidFill>
                  <a:schemeClr val="dk1"/>
                </a:solidFill>
                <a:latin typeface="Bree Serif"/>
                <a:ea typeface="Bree Serif"/>
                <a:cs typeface="Bree Serif"/>
                <a:sym typeface="Bree Serif"/>
              </a:rPr>
              <a:t> </a:t>
            </a:r>
            <a:endParaRPr b="0" i="0" sz="1200" u="none" cap="none" strike="noStrike">
              <a:solidFill>
                <a:schemeClr val="dk1"/>
              </a:solidFill>
              <a:latin typeface="Bree Serif"/>
              <a:ea typeface="Bree Serif"/>
              <a:cs typeface="Bree Serif"/>
              <a:sym typeface="Bree Serif"/>
            </a:endParaRPr>
          </a:p>
          <a:p>
            <a:pPr indent="-304800" lvl="0" marL="457200" marR="0" rtl="0" algn="ctr">
              <a:lnSpc>
                <a:spcPct val="100000"/>
              </a:lnSpc>
              <a:spcBef>
                <a:spcPts val="0"/>
              </a:spcBef>
              <a:spcAft>
                <a:spcPts val="0"/>
              </a:spcAft>
              <a:buClr>
                <a:schemeClr val="dk1"/>
              </a:buClr>
              <a:buSzPts val="1200"/>
              <a:buFont typeface="Bree Serif"/>
              <a:buChar char="❖"/>
            </a:pPr>
            <a:r>
              <a:rPr b="1" i="0" lang="en" sz="1200" u="none" cap="none" strike="noStrike">
                <a:solidFill>
                  <a:schemeClr val="dk1"/>
                </a:solidFill>
                <a:latin typeface="Bree Serif"/>
                <a:ea typeface="Bree Serif"/>
                <a:cs typeface="Bree Serif"/>
                <a:sym typeface="Bree Serif"/>
              </a:rPr>
              <a:t>Defined as </a:t>
            </a:r>
            <a:r>
              <a:rPr b="1" i="0" lang="en" sz="1200" u="none" cap="none" strike="noStrike">
                <a:solidFill>
                  <a:srgbClr val="980000"/>
                </a:solidFill>
                <a:latin typeface="Bree Serif"/>
                <a:ea typeface="Bree Serif"/>
                <a:cs typeface="Bree Serif"/>
                <a:sym typeface="Bree Serif"/>
              </a:rPr>
              <a:t>Circulatory shock.</a:t>
            </a:r>
            <a:endParaRPr b="1" i="0" sz="1200" u="none" cap="none" strike="noStrike">
              <a:solidFill>
                <a:srgbClr val="980000"/>
              </a:solidFill>
              <a:latin typeface="Bree Serif"/>
              <a:ea typeface="Bree Serif"/>
              <a:cs typeface="Bree Serif"/>
              <a:sym typeface="Bree Serif"/>
            </a:endParaRPr>
          </a:p>
          <a:p>
            <a:pPr indent="-292100" lvl="0" marL="457200" marR="0" rtl="0" algn="ctr">
              <a:lnSpc>
                <a:spcPct val="100000"/>
              </a:lnSpc>
              <a:spcBef>
                <a:spcPts val="0"/>
              </a:spcBef>
              <a:spcAft>
                <a:spcPts val="0"/>
              </a:spcAft>
              <a:buClr>
                <a:srgbClr val="000000"/>
              </a:buClr>
              <a:buSzPts val="1000"/>
              <a:buFont typeface="Bree Serif"/>
              <a:buChar char="❖"/>
            </a:pPr>
            <a:r>
              <a:rPr b="0" i="0" lang="en" sz="1200" u="none" cap="none" strike="noStrike">
                <a:solidFill>
                  <a:srgbClr val="000000"/>
                </a:solidFill>
                <a:latin typeface="Arial"/>
                <a:ea typeface="Arial"/>
                <a:cs typeface="Arial"/>
                <a:sym typeface="Arial"/>
              </a:rPr>
              <a:t> </a:t>
            </a:r>
            <a:r>
              <a:rPr b="0" i="0" lang="en" sz="1200" u="none" cap="none" strike="noStrike">
                <a:solidFill>
                  <a:srgbClr val="000000"/>
                </a:solidFill>
                <a:latin typeface="Bree Serif"/>
                <a:ea typeface="Bree Serif"/>
                <a:cs typeface="Bree Serif"/>
                <a:sym typeface="Bree Serif"/>
              </a:rPr>
              <a:t>Shock is </a:t>
            </a:r>
            <a:r>
              <a:rPr b="1" i="0" lang="en" sz="1200" u="none" cap="none" strike="noStrike">
                <a:solidFill>
                  <a:srgbClr val="000000"/>
                </a:solidFill>
                <a:latin typeface="Bree Serif"/>
                <a:ea typeface="Bree Serif"/>
                <a:cs typeface="Bree Serif"/>
                <a:sym typeface="Bree Serif"/>
              </a:rPr>
              <a:t>progressive </a:t>
            </a:r>
            <a:r>
              <a:rPr b="0" i="0" lang="en" sz="1200" u="none" cap="none" strike="noStrike">
                <a:solidFill>
                  <a:srgbClr val="000000"/>
                </a:solidFill>
                <a:latin typeface="Bree Serif"/>
                <a:ea typeface="Bree Serif"/>
                <a:cs typeface="Bree Serif"/>
                <a:sym typeface="Bree Serif"/>
              </a:rPr>
              <a:t>rather than a static condition</a:t>
            </a:r>
            <a:endParaRPr b="0" i="0" sz="1200" u="none" cap="none" strike="noStrike">
              <a:solidFill>
                <a:srgbClr val="000000"/>
              </a:solidFill>
              <a:latin typeface="Bree Serif"/>
              <a:ea typeface="Bree Serif"/>
              <a:cs typeface="Bree Serif"/>
              <a:sym typeface="Bree Serif"/>
            </a:endParaRPr>
          </a:p>
          <a:p>
            <a:pPr indent="-292100" lvl="0" marL="457200" marR="0" rtl="0" algn="ctr">
              <a:lnSpc>
                <a:spcPct val="100000"/>
              </a:lnSpc>
              <a:spcBef>
                <a:spcPts val="0"/>
              </a:spcBef>
              <a:spcAft>
                <a:spcPts val="0"/>
              </a:spcAft>
              <a:buClr>
                <a:srgbClr val="000000"/>
              </a:buClr>
              <a:buSzPts val="1000"/>
              <a:buFont typeface="Bree Serif"/>
              <a:buChar char="❖"/>
            </a:pPr>
            <a:r>
              <a:rPr b="0" i="0" lang="en" sz="1200" u="none" cap="none" strike="noStrike">
                <a:solidFill>
                  <a:srgbClr val="000000"/>
                </a:solidFill>
                <a:latin typeface="Bree Serif"/>
                <a:ea typeface="Bree Serif"/>
                <a:cs typeface="Bree Serif"/>
                <a:sym typeface="Bree Serif"/>
              </a:rPr>
              <a:t>If not controlled &amp; correct quickly, it may lead to </a:t>
            </a:r>
            <a:r>
              <a:rPr b="1" i="0" lang="en" sz="1200" u="none" cap="none" strike="noStrike">
                <a:solidFill>
                  <a:srgbClr val="000000"/>
                </a:solidFill>
                <a:latin typeface="Bree Serif"/>
                <a:ea typeface="Bree Serif"/>
                <a:cs typeface="Bree Serif"/>
                <a:sym typeface="Bree Serif"/>
              </a:rPr>
              <a:t>irreversible shock &amp; death  </a:t>
            </a:r>
            <a:endParaRPr b="1" i="0" sz="1200" u="none" cap="none" strike="noStrike">
              <a:solidFill>
                <a:srgbClr val="000000"/>
              </a:solidFill>
              <a:latin typeface="Bree Serif"/>
              <a:ea typeface="Bree Serif"/>
              <a:cs typeface="Bree Serif"/>
              <a:sym typeface="Bree Serif"/>
            </a:endParaRPr>
          </a:p>
        </p:txBody>
      </p:sp>
      <p:pic>
        <p:nvPicPr>
          <p:cNvPr id="153" name="Google Shape;153;p28">
            <a:hlinkClick r:id="rId3"/>
          </p:cNvPr>
          <p:cNvPicPr preferRelativeResize="0"/>
          <p:nvPr/>
        </p:nvPicPr>
        <p:blipFill rotWithShape="1">
          <a:blip r:embed="rId4">
            <a:alphaModFix/>
          </a:blip>
          <a:srcRect b="0" l="0" r="0" t="0"/>
          <a:stretch/>
        </p:blipFill>
        <p:spPr>
          <a:xfrm>
            <a:off x="8308201" y="79494"/>
            <a:ext cx="733295" cy="538050"/>
          </a:xfrm>
          <a:prstGeom prst="rect">
            <a:avLst/>
          </a:prstGeom>
          <a:noFill/>
          <a:ln>
            <a:noFill/>
          </a:ln>
        </p:spPr>
      </p:pic>
      <p:sp>
        <p:nvSpPr>
          <p:cNvPr id="154" name="Google Shape;154;p28"/>
          <p:cNvSpPr txBox="1"/>
          <p:nvPr/>
        </p:nvSpPr>
        <p:spPr>
          <a:xfrm>
            <a:off x="88850" y="4530375"/>
            <a:ext cx="1636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Note: medical &amp; not electric shock </a:t>
            </a:r>
            <a:endParaRPr b="0" i="0" sz="1200" u="none" cap="none" strike="noStrike">
              <a:solidFill>
                <a:srgbClr val="C27BA0"/>
              </a:solidFill>
              <a:latin typeface="Bree Serif"/>
              <a:ea typeface="Bree Serif"/>
              <a:cs typeface="Bree Serif"/>
              <a:sym typeface="Bree Serif"/>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5"/>
          <p:cNvSpPr txBox="1"/>
          <p:nvPr>
            <p:ph type="title"/>
          </p:nvPr>
        </p:nvSpPr>
        <p:spPr>
          <a:xfrm>
            <a:off x="2610375" y="95600"/>
            <a:ext cx="6131400" cy="8133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rPr b="1" lang="en" sz="2520">
                <a:solidFill>
                  <a:srgbClr val="D05C5C"/>
                </a:solidFill>
                <a:latin typeface="Bree Serif"/>
                <a:ea typeface="Bree Serif"/>
                <a:cs typeface="Bree Serif"/>
                <a:sym typeface="Bree Serif"/>
              </a:rPr>
              <a:t>Distributive shock </a:t>
            </a:r>
            <a:endParaRPr b="1" sz="2520">
              <a:solidFill>
                <a:srgbClr val="D05C5C"/>
              </a:solidFill>
              <a:latin typeface="Bree Serif"/>
              <a:ea typeface="Bree Serif"/>
              <a:cs typeface="Bree Serif"/>
              <a:sym typeface="Bree Serif"/>
            </a:endParaRPr>
          </a:p>
          <a:p>
            <a:pPr indent="0" lvl="0" marL="457200" rtl="0" algn="l">
              <a:lnSpc>
                <a:spcPct val="100000"/>
              </a:lnSpc>
              <a:spcBef>
                <a:spcPts val="0"/>
              </a:spcBef>
              <a:spcAft>
                <a:spcPts val="0"/>
              </a:spcAft>
              <a:buSzPts val="2800"/>
              <a:buNone/>
            </a:pPr>
            <a:r>
              <a:rPr b="1" lang="en" sz="2520">
                <a:solidFill>
                  <a:srgbClr val="D05C5C"/>
                </a:solidFill>
                <a:latin typeface="Bree Serif"/>
                <a:ea typeface="Bree Serif"/>
                <a:cs typeface="Bree Serif"/>
                <a:sym typeface="Bree Serif"/>
              </a:rPr>
              <a:t>i-Neurogenic Shock:</a:t>
            </a:r>
            <a:endParaRPr b="1" sz="2520">
              <a:solidFill>
                <a:srgbClr val="D05C5C"/>
              </a:solidFill>
              <a:latin typeface="Bree Serif"/>
              <a:ea typeface="Bree Serif"/>
              <a:cs typeface="Bree Serif"/>
              <a:sym typeface="Bree Serif"/>
            </a:endParaRPr>
          </a:p>
        </p:txBody>
      </p:sp>
      <p:sp>
        <p:nvSpPr>
          <p:cNvPr id="621" name="Google Shape;621;p55"/>
          <p:cNvSpPr txBox="1"/>
          <p:nvPr/>
        </p:nvSpPr>
        <p:spPr>
          <a:xfrm>
            <a:off x="70700" y="908900"/>
            <a:ext cx="8990100" cy="4309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It is also called </a:t>
            </a:r>
            <a:r>
              <a:rPr b="1" i="0" lang="en" sz="1400" u="none" cap="none" strike="noStrike">
                <a:solidFill>
                  <a:srgbClr val="000000"/>
                </a:solidFill>
                <a:latin typeface="Bree Serif"/>
                <a:ea typeface="Bree Serif"/>
                <a:cs typeface="Bree Serif"/>
                <a:sym typeface="Bree Serif"/>
              </a:rPr>
              <a:t>spinal shock (venous pooling)</a:t>
            </a:r>
            <a:endParaRPr b="1" i="0" sz="14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Can be caused by</a:t>
            </a:r>
            <a:r>
              <a:rPr b="0" i="0" lang="en" sz="1200" u="none" cap="none" strike="noStrike">
                <a:solidFill>
                  <a:srgbClr val="FF0000"/>
                </a:solidFill>
                <a:latin typeface="Bree Serif"/>
                <a:ea typeface="Bree Serif"/>
                <a:cs typeface="Bree Serif"/>
                <a:sym typeface="Bree Serif"/>
              </a:rPr>
              <a:t> trauma</a:t>
            </a:r>
            <a:r>
              <a:rPr lang="en" sz="1200">
                <a:solidFill>
                  <a:srgbClr val="FF0000"/>
                </a:solidFill>
                <a:latin typeface="Bree Serif"/>
                <a:ea typeface="Bree Serif"/>
                <a:cs typeface="Bree Serif"/>
                <a:sym typeface="Bree Serif"/>
              </a:rPr>
              <a:t>,</a:t>
            </a:r>
            <a:r>
              <a:rPr b="0" i="0" lang="en" sz="1200" u="none" cap="none" strike="noStrike">
                <a:solidFill>
                  <a:srgbClr val="FF0000"/>
                </a:solidFill>
                <a:latin typeface="Bree Serif"/>
                <a:ea typeface="Bree Serif"/>
                <a:cs typeface="Bree Serif"/>
                <a:sym typeface="Bree Serif"/>
              </a:rPr>
              <a:t> injury involving the spinal cord, devastating cervical or head injury, or by anesthetic accident.</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1" i="0" lang="en" sz="1200" u="none" cap="none" strike="noStrike">
                <a:solidFill>
                  <a:srgbClr val="000000"/>
                </a:solidFill>
                <a:latin typeface="Bree Serif"/>
                <a:ea typeface="Bree Serif"/>
                <a:cs typeface="Bree Serif"/>
                <a:sym typeface="Bree Serif"/>
              </a:rPr>
              <a:t>Loss of disruption of autonomic nervous system innervation</a:t>
            </a:r>
            <a:r>
              <a:rPr b="0" i="0" lang="en" sz="1200" u="none" cap="none" strike="noStrike">
                <a:solidFill>
                  <a:srgbClr val="000000"/>
                </a:solidFill>
                <a:latin typeface="Bree Serif"/>
                <a:ea typeface="Bree Serif"/>
                <a:cs typeface="Bree Serif"/>
                <a:sym typeface="Bree Serif"/>
              </a:rPr>
              <a:t> below the level of injury.</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1" i="0" lang="en" sz="1200" u="none" cap="none" strike="noStrike">
                <a:solidFill>
                  <a:srgbClr val="000000"/>
                </a:solidFill>
                <a:latin typeface="Bree Serif"/>
                <a:ea typeface="Bree Serif"/>
                <a:cs typeface="Bree Serif"/>
                <a:sym typeface="Bree Serif"/>
              </a:rPr>
              <a:t>Sympathetic nervous system is damaged</a:t>
            </a:r>
            <a:r>
              <a:rPr b="0" i="0" lang="en" sz="1200" u="none" cap="none" strike="noStrike">
                <a:solidFill>
                  <a:srgbClr val="000000"/>
                </a:solidFill>
                <a:latin typeface="Bree Serif"/>
                <a:ea typeface="Bree Serif"/>
                <a:cs typeface="Bree Serif"/>
                <a:sym typeface="Bree Serif"/>
              </a:rPr>
              <a:t> resulting in a decreased adrenergic input to the blood vessels &amp; heart, causing </a:t>
            </a:r>
            <a:r>
              <a:rPr b="1" i="0" lang="en" sz="1200" u="none" cap="none" strike="noStrike">
                <a:solidFill>
                  <a:srgbClr val="000000"/>
                </a:solidFill>
                <a:latin typeface="Bree Serif"/>
                <a:ea typeface="Bree Serif"/>
                <a:cs typeface="Bree Serif"/>
                <a:sym typeface="Bree Serif"/>
              </a:rPr>
              <a:t>loss or drop in vasomotor (vascular) tone.</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45720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consequences ?</a:t>
            </a:r>
            <a:endParaRPr b="1" i="0" sz="14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Generalized peripheral vasodilation</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Orthostatic (postural) hypotension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Cardiac output (CO) is severely reduced as blood is pooled in the peripheral veins. (Capacity of blood ↑, &amp; venous return ↓.)</a:t>
            </a:r>
            <a:endParaRPr b="0" i="0" sz="1200" u="none" cap="none" strike="noStrike">
              <a:solidFill>
                <a:srgbClr val="000000"/>
              </a:solidFill>
              <a:latin typeface="Bree Serif"/>
              <a:ea typeface="Bree Serif"/>
              <a:cs typeface="Bree Serif"/>
              <a:sym typeface="Bree Serif"/>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chemeClr val="dk1"/>
                </a:solidFill>
                <a:latin typeface="Bree Serif"/>
                <a:ea typeface="Bree Serif"/>
                <a:cs typeface="Bree Serif"/>
                <a:sym typeface="Bree Serif"/>
              </a:rPr>
              <a:t>Bradycardia, &amp; low body temperature </a:t>
            </a:r>
            <a:endParaRPr b="0" i="0" sz="1200" u="none" cap="none" strike="noStrike">
              <a:solidFill>
                <a:schemeClr val="dk1"/>
              </a:solidFill>
              <a:latin typeface="Bree Serif"/>
              <a:ea typeface="Bree Serif"/>
              <a:cs typeface="Bree Serif"/>
              <a:sym typeface="Bree Serif"/>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chemeClr val="dk1"/>
                </a:solidFill>
                <a:latin typeface="Bree Serif"/>
                <a:ea typeface="Bree Serif"/>
                <a:cs typeface="Bree Serif"/>
                <a:sym typeface="Bree Serif"/>
              </a:rPr>
              <a:t>Behaves like hypovolemic shock.</a:t>
            </a:r>
            <a:endParaRPr b="0" i="0" sz="1200" u="none" cap="none" strike="noStrike">
              <a:solidFill>
                <a:schemeClr val="dk1"/>
              </a:solidFill>
              <a:latin typeface="Bree Serif"/>
              <a:ea typeface="Bree Serif"/>
              <a:cs typeface="Bree Serif"/>
              <a:sym typeface="Bree Serif"/>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chemeClr val="dk1"/>
                </a:solidFill>
                <a:latin typeface="Bree Serif"/>
                <a:ea typeface="Bree Serif"/>
                <a:cs typeface="Bree Serif"/>
                <a:sym typeface="Bree Serif"/>
              </a:rPr>
              <a:t>Blood volume remains </a:t>
            </a:r>
            <a:r>
              <a:rPr b="1" i="0" lang="en" sz="1200" u="sng" cap="none" strike="noStrike">
                <a:solidFill>
                  <a:schemeClr val="dk1"/>
                </a:solidFill>
                <a:latin typeface="Bree Serif"/>
                <a:ea typeface="Bree Serif"/>
                <a:cs typeface="Bree Serif"/>
                <a:sym typeface="Bree Serif"/>
              </a:rPr>
              <a:t>normal</a:t>
            </a:r>
            <a:r>
              <a:rPr b="0" i="0" lang="en" sz="1200" u="none" cap="none" strike="noStrike">
                <a:solidFill>
                  <a:schemeClr val="dk1"/>
                </a:solidFill>
                <a:latin typeface="Bree Serif"/>
                <a:ea typeface="Bree Serif"/>
                <a:cs typeface="Bree Serif"/>
                <a:sym typeface="Bree Serif"/>
              </a:rPr>
              <a:t>.</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sp>
        <p:nvSpPr>
          <p:cNvPr id="622" name="Google Shape;622;p55"/>
          <p:cNvSpPr txBox="1"/>
          <p:nvPr/>
        </p:nvSpPr>
        <p:spPr>
          <a:xfrm>
            <a:off x="7119125" y="95600"/>
            <a:ext cx="300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rgbClr val="000000"/>
              </a:solidFill>
              <a:latin typeface="Arial"/>
              <a:ea typeface="Arial"/>
              <a:cs typeface="Arial"/>
              <a:sym typeface="Arial"/>
            </a:endParaRPr>
          </a:p>
        </p:txBody>
      </p:sp>
      <p:sp>
        <p:nvSpPr>
          <p:cNvPr id="623" name="Google Shape;623;p55"/>
          <p:cNvSpPr txBox="1"/>
          <p:nvPr/>
        </p:nvSpPr>
        <p:spPr>
          <a:xfrm>
            <a:off x="772097" y="239100"/>
            <a:ext cx="1439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MAP = COx</a:t>
            </a:r>
            <a:r>
              <a:rPr b="1" i="0" lang="en" sz="1400" u="sng" cap="none" strike="noStrike">
                <a:solidFill>
                  <a:srgbClr val="FF0000"/>
                </a:solidFill>
                <a:latin typeface="Bree Serif"/>
                <a:ea typeface="Bree Serif"/>
                <a:cs typeface="Bree Serif"/>
                <a:sym typeface="Bree Serif"/>
              </a:rPr>
              <a:t>PR</a:t>
            </a:r>
            <a:endParaRPr b="1" i="0" sz="1400" u="sng" cap="none" strike="noStrike">
              <a:solidFill>
                <a:srgbClr val="FF0000"/>
              </a:solidFill>
              <a:latin typeface="Bree Serif"/>
              <a:ea typeface="Bree Serif"/>
              <a:cs typeface="Bree Serif"/>
              <a:sym typeface="Bree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6"/>
          <p:cNvSpPr txBox="1"/>
          <p:nvPr>
            <p:ph type="title"/>
          </p:nvPr>
        </p:nvSpPr>
        <p:spPr>
          <a:xfrm>
            <a:off x="1650950" y="0"/>
            <a:ext cx="59016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320">
                <a:solidFill>
                  <a:srgbClr val="D05C5C"/>
                </a:solidFill>
                <a:latin typeface="Bree Serif"/>
                <a:ea typeface="Bree Serif"/>
                <a:cs typeface="Bree Serif"/>
                <a:sym typeface="Bree Serif"/>
              </a:rPr>
              <a:t>Distributive shock (ii- Vasogenic Shock)</a:t>
            </a:r>
            <a:endParaRPr b="1" sz="2320">
              <a:solidFill>
                <a:srgbClr val="D05C5C"/>
              </a:solidFill>
              <a:latin typeface="Bree Serif"/>
              <a:ea typeface="Bree Serif"/>
              <a:cs typeface="Bree Serif"/>
              <a:sym typeface="Bree Serif"/>
            </a:endParaRPr>
          </a:p>
        </p:txBody>
      </p:sp>
      <p:graphicFrame>
        <p:nvGraphicFramePr>
          <p:cNvPr id="629" name="Google Shape;629;p56"/>
          <p:cNvGraphicFramePr/>
          <p:nvPr/>
        </p:nvGraphicFramePr>
        <p:xfrm>
          <a:off x="-9" y="496197"/>
          <a:ext cx="3000000" cy="3000000"/>
        </p:xfrm>
        <a:graphic>
          <a:graphicData uri="http://schemas.openxmlformats.org/drawingml/2006/table">
            <a:tbl>
              <a:tblPr>
                <a:noFill/>
                <a:tableStyleId>{C08AA3A4-E072-439A-A3E3-AFF8D9B2EC6D}</a:tableStyleId>
              </a:tblPr>
              <a:tblGrid>
                <a:gridCol w="1218275"/>
                <a:gridCol w="1425075"/>
                <a:gridCol w="6500650"/>
              </a:tblGrid>
              <a:tr h="1738000">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Bree Serif"/>
                          <a:ea typeface="Bree Serif"/>
                          <a:cs typeface="Bree Serif"/>
                          <a:sym typeface="Bree Serif"/>
                        </a:rPr>
                        <a:t>Septic/toxic /endotoxic Shock</a:t>
                      </a:r>
                      <a:endParaRPr b="1"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gridSpan="2">
                  <a:txBody>
                    <a:bodyPr/>
                    <a:lstStyle/>
                    <a:p>
                      <a:pPr indent="-298450" lvl="0" marL="457200" marR="0" rtl="0" algn="l">
                        <a:lnSpc>
                          <a:spcPct val="115000"/>
                        </a:lnSpc>
                        <a:spcBef>
                          <a:spcPts val="0"/>
                        </a:spcBef>
                        <a:spcAft>
                          <a:spcPts val="0"/>
                        </a:spcAft>
                        <a:buClr>
                          <a:srgbClr val="000000"/>
                        </a:buClr>
                        <a:buSzPts val="1100"/>
                        <a:buFont typeface="Bree Serif"/>
                        <a:buChar char="-"/>
                      </a:pPr>
                      <a:r>
                        <a:rPr b="1" lang="en" sz="1100" u="none" cap="none" strike="noStrike">
                          <a:latin typeface="Bree Serif"/>
                          <a:ea typeface="Bree Serif"/>
                          <a:cs typeface="Bree Serif"/>
                          <a:sym typeface="Bree Serif"/>
                        </a:rPr>
                        <a:t>Most common in emergency. </a:t>
                      </a:r>
                      <a:endParaRPr b="1"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Dysregulation of the immune response to infection that leads to activation of systemic cytokine cascades release &amp; </a:t>
                      </a:r>
                      <a:r>
                        <a:rPr b="1" lang="en" sz="1100" u="sng" cap="none" strike="noStrike">
                          <a:latin typeface="Bree Serif"/>
                          <a:ea typeface="Bree Serif"/>
                          <a:cs typeface="Bree Serif"/>
                          <a:sym typeface="Bree Serif"/>
                        </a:rPr>
                        <a:t>result in:</a:t>
                      </a:r>
                      <a:endParaRPr b="1" sz="1100" u="sng"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peripheral vasodilatation, pooling of blood &amp; fluid leak from capillaries.</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Bacterial endotoxin triggers peripheral vasodilatation &amp; endothelial injury. </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Inflammatory cytokines may also cause some cardiac dysfunction.</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Leukocytes- induced damage. </a:t>
                      </a:r>
                      <a:endParaRPr sz="1100">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Disseminated intravascular coagulation (coagulopathy)</a:t>
                      </a:r>
                      <a:endParaRPr b="1"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b="1" lang="en" sz="1100" u="none" cap="none" strike="noStrike">
                          <a:latin typeface="Bree Serif"/>
                          <a:ea typeface="Bree Serif"/>
                          <a:cs typeface="Bree Serif"/>
                          <a:sym typeface="Bree Serif"/>
                        </a:rPr>
                        <a:t>Signs and Symptoms Septic Shock</a:t>
                      </a:r>
                      <a:r>
                        <a:rPr lang="en" sz="1100" u="none" cap="none" strike="noStrike">
                          <a:latin typeface="Bree Serif"/>
                          <a:ea typeface="Bree Serif"/>
                          <a:cs typeface="Bree Serif"/>
                          <a:sym typeface="Bree Serif"/>
                        </a:rPr>
                        <a:t>; Patient flushed &amp; warm: due to </a:t>
                      </a:r>
                      <a:r>
                        <a:rPr lang="en" sz="1100" u="none" cap="none" strike="noStrike">
                          <a:solidFill>
                            <a:srgbClr val="FF0000"/>
                          </a:solidFill>
                          <a:latin typeface="Bree Serif"/>
                          <a:ea typeface="Bree Serif"/>
                          <a:cs typeface="Bree Serif"/>
                          <a:sym typeface="Bree Serif"/>
                        </a:rPr>
                        <a:t>hyper-dynamic state.</a:t>
                      </a:r>
                      <a:endParaRPr sz="1100" u="none" cap="none" strike="noStrike">
                        <a:solidFill>
                          <a:srgbClr val="FF000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hMerge="1"/>
              </a:tr>
              <a:tr h="1350050">
                <a:tc rowSpan="2">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Bree Serif"/>
                          <a:ea typeface="Bree Serif"/>
                          <a:cs typeface="Bree Serif"/>
                          <a:sym typeface="Bree Serif"/>
                        </a:rPr>
                        <a:t>Non-Septic Shock</a:t>
                      </a:r>
                      <a:endParaRPr b="1"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Anaphylactic shock</a:t>
                      </a:r>
                      <a:endParaRPr b="1"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298450" lvl="0" marL="457200" marR="0" rtl="0" algn="l">
                        <a:lnSpc>
                          <a:spcPct val="115000"/>
                        </a:lnSpc>
                        <a:spcBef>
                          <a:spcPts val="0"/>
                        </a:spcBef>
                        <a:spcAft>
                          <a:spcPts val="0"/>
                        </a:spcAft>
                        <a:buClr>
                          <a:srgbClr val="000000"/>
                        </a:buClr>
                        <a:buSzPts val="1100"/>
                        <a:buFont typeface="Bree Serif"/>
                        <a:buChar char="●"/>
                      </a:pPr>
                      <a:r>
                        <a:rPr b="1" lang="en" sz="1100" u="none" cap="none" strike="noStrike">
                          <a:latin typeface="Bree Serif"/>
                          <a:ea typeface="Bree Serif"/>
                          <a:cs typeface="Bree Serif"/>
                          <a:sym typeface="Bree Serif"/>
                        </a:rPr>
                        <a:t>Most common in emergency.</a:t>
                      </a:r>
                      <a:endParaRPr b="1"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Caused by  exposure to an antigen resulting in a massive &amp; generalized allergic reaction.</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Systemic release of inflammatory mediators from mast cells &amp; basophils.</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Histamine triggers systemic peripheral vasodilation &amp; ↑ capillary permeability leakage.</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b="1" lang="en" sz="1100" u="none" cap="none" strike="noStrike">
                          <a:latin typeface="Bree Serif"/>
                          <a:ea typeface="Bree Serif"/>
                          <a:cs typeface="Bree Serif"/>
                          <a:sym typeface="Bree Serif"/>
                        </a:rPr>
                        <a:t>Can lead to low cardiac output (CO) distributive shock</a:t>
                      </a:r>
                      <a:endParaRPr b="1" sz="1100" u="none" cap="none" strike="noStrike">
                        <a:latin typeface="Bree Serif"/>
                        <a:ea typeface="Bree Serif"/>
                        <a:cs typeface="Bree Serif"/>
                        <a:sym typeface="Bree Serif"/>
                      </a:endParaRPr>
                    </a:p>
                    <a:p>
                      <a:pPr indent="0" lvl="0" marL="0" rtl="0" algn="l">
                        <a:spcBef>
                          <a:spcPts val="0"/>
                        </a:spcBef>
                        <a:spcAft>
                          <a:spcPts val="0"/>
                        </a:spcAft>
                        <a:buNone/>
                      </a:pPr>
                      <a:r>
                        <a:rPr b="1" lang="en" sz="1100">
                          <a:solidFill>
                            <a:schemeClr val="dk1"/>
                          </a:solidFill>
                          <a:latin typeface="Bree Serif"/>
                          <a:ea typeface="Bree Serif"/>
                          <a:cs typeface="Bree Serif"/>
                          <a:sym typeface="Bree Serif"/>
                        </a:rPr>
                        <a:t>Clinical example:</a:t>
                      </a:r>
                      <a:r>
                        <a:rPr lang="en" sz="1100">
                          <a:solidFill>
                            <a:schemeClr val="dk1"/>
                          </a:solidFill>
                          <a:latin typeface="Bree Serif"/>
                          <a:ea typeface="Bree Serif"/>
                          <a:cs typeface="Bree Serif"/>
                          <a:sym typeface="Bree Serif"/>
                        </a:rPr>
                        <a:t> IgE-mediated hypersensitivity reactions </a:t>
                      </a:r>
                      <a:endParaRPr b="1" sz="1100">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1404475">
                <a:tc vMerge="1"/>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Psychogenic shock</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298450" lvl="0" marL="457200" marR="0" rtl="0" algn="l">
                        <a:lnSpc>
                          <a:spcPct val="115000"/>
                        </a:lnSpc>
                        <a:spcBef>
                          <a:spcPts val="0"/>
                        </a:spcBef>
                        <a:spcAft>
                          <a:spcPts val="0"/>
                        </a:spcAft>
                        <a:buClr>
                          <a:srgbClr val="000000"/>
                        </a:buClr>
                        <a:buSzPts val="1100"/>
                        <a:buFont typeface="Bree Serif"/>
                        <a:buChar char="●"/>
                      </a:pPr>
                      <a:r>
                        <a:rPr b="1" lang="en" sz="1100" u="none" cap="none" strike="noStrike">
                          <a:latin typeface="Bree Serif"/>
                          <a:ea typeface="Bree Serif"/>
                          <a:cs typeface="Bree Serif"/>
                          <a:sym typeface="Bree Serif"/>
                        </a:rPr>
                        <a:t>Simple fainting</a:t>
                      </a:r>
                      <a:r>
                        <a:rPr lang="en" sz="1100" u="none" cap="none" strike="noStrike">
                          <a:latin typeface="Bree Serif"/>
                          <a:ea typeface="Bree Serif"/>
                          <a:cs typeface="Bree Serif"/>
                          <a:sym typeface="Bree Serif"/>
                        </a:rPr>
                        <a:t> (syncope) as a result of stress, pain, or fright.</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lang="en" sz="1100" u="none" cap="none" strike="noStrike">
                          <a:latin typeface="Bree Serif"/>
                          <a:ea typeface="Bree Serif"/>
                          <a:cs typeface="Bree Serif"/>
                          <a:sym typeface="Bree Serif"/>
                        </a:rPr>
                        <a:t>Dilatation of blood vessels. </a:t>
                      </a:r>
                      <a:endParaRPr sz="1100" u="none"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Clr>
                          <a:srgbClr val="000000"/>
                        </a:buClr>
                        <a:buSzPts val="1100"/>
                        <a:buFont typeface="Bree Serif"/>
                        <a:buChar char="●"/>
                      </a:pPr>
                      <a:r>
                        <a:rPr b="1" lang="en" sz="1100" u="sng" cap="none" strike="noStrike">
                          <a:latin typeface="Bree Serif"/>
                          <a:ea typeface="Bree Serif"/>
                          <a:cs typeface="Bree Serif"/>
                          <a:sym typeface="Bree Serif"/>
                        </a:rPr>
                        <a:t>Result in: </a:t>
                      </a:r>
                      <a:endParaRPr b="1" sz="1100" u="sng" cap="none" strike="noStrike">
                        <a:latin typeface="Bree Serif"/>
                        <a:ea typeface="Bree Serif"/>
                        <a:cs typeface="Bree Serif"/>
                        <a:sym typeface="Bree Serif"/>
                      </a:endParaRPr>
                    </a:p>
                    <a:p>
                      <a:pPr indent="-298450" lvl="0" marL="457200" marR="0" rtl="0" algn="l">
                        <a:lnSpc>
                          <a:spcPct val="115000"/>
                        </a:lnSpc>
                        <a:spcBef>
                          <a:spcPts val="0"/>
                        </a:spcBef>
                        <a:spcAft>
                          <a:spcPts val="0"/>
                        </a:spcAft>
                        <a:buSzPts val="1100"/>
                        <a:buFont typeface="Bree Serif"/>
                        <a:buChar char="-"/>
                      </a:pPr>
                      <a:r>
                        <a:rPr lang="en" sz="1100" u="none" cap="none" strike="noStrike">
                          <a:latin typeface="Bree Serif"/>
                          <a:ea typeface="Bree Serif"/>
                          <a:cs typeface="Bree Serif"/>
                          <a:sym typeface="Bree Serif"/>
                        </a:rPr>
                        <a:t>Blood pressure falls.              -   </a:t>
                      </a:r>
                      <a:r>
                        <a:rPr lang="en" sz="1100">
                          <a:solidFill>
                            <a:schemeClr val="dk1"/>
                          </a:solidFill>
                          <a:latin typeface="Bree Serif"/>
                          <a:ea typeface="Bree Serif"/>
                          <a:cs typeface="Bree Serif"/>
                          <a:sym typeface="Bree Serif"/>
                        </a:rPr>
                        <a:t>Brain becomes hypo-perfused.</a:t>
                      </a:r>
                      <a:endParaRPr sz="1100">
                        <a:latin typeface="Bree Serif"/>
                        <a:ea typeface="Bree Serif"/>
                        <a:cs typeface="Bree Serif"/>
                        <a:sym typeface="Bree Serif"/>
                      </a:endParaRPr>
                    </a:p>
                    <a:p>
                      <a:pPr indent="-298450" lvl="0" marL="457200" marR="0" rtl="0" algn="l">
                        <a:lnSpc>
                          <a:spcPct val="115000"/>
                        </a:lnSpc>
                        <a:spcBef>
                          <a:spcPts val="0"/>
                        </a:spcBef>
                        <a:spcAft>
                          <a:spcPts val="0"/>
                        </a:spcAft>
                        <a:buSzPts val="1100"/>
                        <a:buFont typeface="Bree Serif"/>
                        <a:buChar char="-"/>
                      </a:pPr>
                      <a:r>
                        <a:rPr lang="en" sz="1100" u="none" cap="none" strike="noStrike">
                          <a:latin typeface="Bree Serif"/>
                          <a:ea typeface="Bree Serif"/>
                          <a:cs typeface="Bree Serif"/>
                          <a:sym typeface="Bree Serif"/>
                        </a:rPr>
                        <a:t>↑ HR (pulse). </a:t>
                      </a:r>
                      <a:r>
                        <a:rPr lang="en" sz="1100">
                          <a:solidFill>
                            <a:schemeClr val="dk1"/>
                          </a:solidFill>
                          <a:latin typeface="Bree Serif"/>
                          <a:ea typeface="Bree Serif"/>
                          <a:cs typeface="Bree Serif"/>
                          <a:sym typeface="Bree Serif"/>
                        </a:rPr>
                        <a:t>                               - Loss of consciousness.</a:t>
                      </a:r>
                      <a:endParaRPr sz="11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sp>
        <p:nvSpPr>
          <p:cNvPr id="630" name="Google Shape;630;p56"/>
          <p:cNvSpPr txBox="1"/>
          <p:nvPr/>
        </p:nvSpPr>
        <p:spPr>
          <a:xfrm>
            <a:off x="211547" y="48000"/>
            <a:ext cx="1439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MAP = COx</a:t>
            </a:r>
            <a:r>
              <a:rPr b="1" i="0" lang="en" sz="1400" u="sng" cap="none" strike="noStrike">
                <a:solidFill>
                  <a:srgbClr val="FF0000"/>
                </a:solidFill>
                <a:latin typeface="Bree Serif"/>
                <a:ea typeface="Bree Serif"/>
                <a:cs typeface="Bree Serif"/>
                <a:sym typeface="Bree Serif"/>
              </a:rPr>
              <a:t>PR</a:t>
            </a:r>
            <a:endParaRPr b="1" i="0" sz="1400" u="sng" cap="none" strike="noStrike">
              <a:solidFill>
                <a:srgbClr val="FF0000"/>
              </a:solidFill>
              <a:latin typeface="Bree Serif"/>
              <a:ea typeface="Bree Serif"/>
              <a:cs typeface="Bree Serif"/>
              <a:sym typeface="Bree Serif"/>
            </a:endParaRPr>
          </a:p>
        </p:txBody>
      </p:sp>
      <p:sp>
        <p:nvSpPr>
          <p:cNvPr id="631" name="Google Shape;631;p56"/>
          <p:cNvSpPr txBox="1"/>
          <p:nvPr/>
        </p:nvSpPr>
        <p:spPr>
          <a:xfrm>
            <a:off x="8028900" y="63450"/>
            <a:ext cx="1115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57"/>
          <p:cNvSpPr txBox="1"/>
          <p:nvPr>
            <p:ph type="title"/>
          </p:nvPr>
        </p:nvSpPr>
        <p:spPr>
          <a:xfrm>
            <a:off x="2087700" y="0"/>
            <a:ext cx="5418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Fluid-Shift Mechanism in Shock</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637" name="Google Shape;637;p57"/>
          <p:cNvSpPr txBox="1"/>
          <p:nvPr/>
        </p:nvSpPr>
        <p:spPr>
          <a:xfrm>
            <a:off x="381179" y="610594"/>
            <a:ext cx="654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-In most cases of  shock, both the hydrostatic pressure </a:t>
            </a:r>
            <a:r>
              <a:rPr b="0" i="0" lang="en" sz="1200" u="none" cap="none" strike="noStrike">
                <a:solidFill>
                  <a:srgbClr val="999999"/>
                </a:solidFill>
                <a:latin typeface="Bree Serif"/>
                <a:ea typeface="Bree Serif"/>
                <a:cs typeface="Bree Serif"/>
                <a:sym typeface="Bree Serif"/>
              </a:rPr>
              <a:t>(in capillary)</a:t>
            </a:r>
            <a:r>
              <a:rPr b="0" i="0" lang="en" sz="1200" u="none" cap="none" strike="noStrike">
                <a:solidFill>
                  <a:srgbClr val="000000"/>
                </a:solidFill>
                <a:latin typeface="Bree Serif"/>
                <a:ea typeface="Bree Serif"/>
                <a:cs typeface="Bree Serif"/>
                <a:sym typeface="Bree Serif"/>
              </a:rPr>
              <a:t> </a:t>
            </a:r>
            <a:r>
              <a:rPr b="1" i="0" lang="en" sz="1200" u="none" cap="none" strike="noStrike">
                <a:solidFill>
                  <a:srgbClr val="000000"/>
                </a:solidFill>
                <a:latin typeface="Bree Serif"/>
                <a:ea typeface="Bree Serif"/>
                <a:cs typeface="Bree Serif"/>
                <a:sym typeface="Bree Serif"/>
              </a:rPr>
              <a:t>decreases while  oncotic pressure </a:t>
            </a:r>
            <a:r>
              <a:rPr b="0" i="0" lang="en" sz="1200" u="none" cap="none" strike="noStrike">
                <a:solidFill>
                  <a:srgbClr val="999999"/>
                </a:solidFill>
                <a:latin typeface="Bree Serif"/>
                <a:ea typeface="Bree Serif"/>
                <a:cs typeface="Bree Serif"/>
                <a:sym typeface="Bree Serif"/>
              </a:rPr>
              <a:t>(osmotic pressure)</a:t>
            </a:r>
            <a:r>
              <a:rPr b="1" i="0" lang="en" sz="1200" u="none" cap="none" strike="noStrike">
                <a:solidFill>
                  <a:srgbClr val="000000"/>
                </a:solidFill>
                <a:latin typeface="Bree Serif"/>
                <a:ea typeface="Bree Serif"/>
                <a:cs typeface="Bree Serif"/>
                <a:sym typeface="Bree Serif"/>
              </a:rPr>
              <a:t> are constant, as a result: </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The fluid exchange from the capillary to the extracellular space </a:t>
            </a:r>
            <a:r>
              <a:rPr b="1" i="0" lang="en" sz="1200" u="none" cap="none" strike="noStrike">
                <a:solidFill>
                  <a:srgbClr val="000000"/>
                </a:solidFill>
                <a:latin typeface="Bree Serif"/>
                <a:ea typeface="Bree Serif"/>
                <a:cs typeface="Bree Serif"/>
                <a:sym typeface="Bree Serif"/>
              </a:rPr>
              <a:t>decreases</a:t>
            </a:r>
            <a:r>
              <a:rPr b="0" i="0" lang="en" sz="1200" u="none" cap="none" strike="noStrike">
                <a:solidFill>
                  <a:srgbClr val="000000"/>
                </a:solidFill>
                <a:latin typeface="Bree Serif"/>
                <a:ea typeface="Bree Serif"/>
                <a:cs typeface="Bree Serif"/>
                <a:sym typeface="Bree Serif"/>
              </a:rPr>
              <a:t>.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The fluid return from the extracellular space to the capillary </a:t>
            </a:r>
            <a:r>
              <a:rPr b="1" i="0" lang="en" sz="1200" u="none" cap="none" strike="noStrike">
                <a:solidFill>
                  <a:srgbClr val="000000"/>
                </a:solidFill>
                <a:latin typeface="Bree Serif"/>
                <a:ea typeface="Bree Serif"/>
                <a:cs typeface="Bree Serif"/>
                <a:sym typeface="Bree Serif"/>
              </a:rPr>
              <a:t>increases</a:t>
            </a:r>
            <a:r>
              <a:rPr b="0" i="0" lang="en" sz="1200" u="none" cap="none" strike="noStrike">
                <a:solidFill>
                  <a:srgbClr val="000000"/>
                </a:solidFill>
                <a:latin typeface="Bree Serif"/>
                <a:ea typeface="Bree Serif"/>
                <a:cs typeface="Bree Serif"/>
                <a:sym typeface="Bree Serif"/>
              </a:rPr>
              <a:t>.</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-This will lead to an </a:t>
            </a:r>
            <a:r>
              <a:rPr b="1" i="0" lang="en" sz="1200" u="none" cap="none" strike="noStrike">
                <a:solidFill>
                  <a:srgbClr val="FF0000"/>
                </a:solidFill>
                <a:latin typeface="Bree Serif"/>
                <a:ea typeface="Bree Serif"/>
                <a:cs typeface="Bree Serif"/>
                <a:sym typeface="Bree Serif"/>
              </a:rPr>
              <a:t>increase</a:t>
            </a:r>
            <a:r>
              <a:rPr b="1" i="0" lang="en" sz="1200" u="none" cap="none" strike="noStrike">
                <a:solidFill>
                  <a:srgbClr val="000000"/>
                </a:solidFill>
                <a:latin typeface="Bree Serif"/>
                <a:ea typeface="Bree Serif"/>
                <a:cs typeface="Bree Serif"/>
                <a:sym typeface="Bree Serif"/>
              </a:rPr>
              <a:t> in the blood volume &amp; the BP in order to help in compensating the shock situation.</a:t>
            </a:r>
            <a:endParaRPr b="1" i="0" sz="1200" u="none" cap="none" strike="noStrike">
              <a:solidFill>
                <a:srgbClr val="000000"/>
              </a:solidFill>
              <a:latin typeface="Bree Serif"/>
              <a:ea typeface="Bree Serif"/>
              <a:cs typeface="Bree Serif"/>
              <a:sym typeface="Bree Serif"/>
            </a:endParaRPr>
          </a:p>
        </p:txBody>
      </p:sp>
      <p:sp>
        <p:nvSpPr>
          <p:cNvPr id="638" name="Google Shape;638;p57"/>
          <p:cNvSpPr txBox="1"/>
          <p:nvPr/>
        </p:nvSpPr>
        <p:spPr>
          <a:xfrm>
            <a:off x="0" y="4411000"/>
            <a:ext cx="7936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B7B7B7"/>
                </a:solidFill>
                <a:latin typeface="Bree Serif"/>
                <a:ea typeface="Bree Serif"/>
                <a:cs typeface="Bree Serif"/>
                <a:sym typeface="Bree Serif"/>
              </a:rPr>
              <a:t>Hydrostatic pressure is the force of the fluid volume against a membrane, while osmotic pressure is related to the protein concentration on either side of a membrane pulling water toward the region of greater concentration</a:t>
            </a:r>
            <a:endParaRPr b="0" i="0" sz="1100" u="none" cap="none" strike="noStrike">
              <a:solidFill>
                <a:srgbClr val="B7B7B7"/>
              </a:solidFill>
              <a:latin typeface="Bree Serif"/>
              <a:ea typeface="Bree Serif"/>
              <a:cs typeface="Bree Serif"/>
              <a:sym typeface="Bree Serif"/>
            </a:endParaRPr>
          </a:p>
        </p:txBody>
      </p:sp>
      <p:sp>
        <p:nvSpPr>
          <p:cNvPr id="639" name="Google Shape;639;p57"/>
          <p:cNvSpPr txBox="1"/>
          <p:nvPr/>
        </p:nvSpPr>
        <p:spPr>
          <a:xfrm>
            <a:off x="7212962" y="4633027"/>
            <a:ext cx="1518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B7B7B7"/>
                </a:solidFill>
                <a:latin typeface="Bree Serif"/>
                <a:ea typeface="Bree Serif"/>
                <a:cs typeface="Bree Serif"/>
                <a:sym typeface="Bree Serif"/>
              </a:rPr>
              <a:t>BP=Blood pressure</a:t>
            </a:r>
            <a:endParaRPr b="0" i="0" sz="1200" u="none" cap="none" strike="noStrike">
              <a:solidFill>
                <a:srgbClr val="B7B7B7"/>
              </a:solidFill>
              <a:latin typeface="Bree Serif"/>
              <a:ea typeface="Bree Serif"/>
              <a:cs typeface="Bree Serif"/>
              <a:sym typeface="Bree Serif"/>
            </a:endParaRPr>
          </a:p>
        </p:txBody>
      </p:sp>
      <p:sp>
        <p:nvSpPr>
          <p:cNvPr id="640" name="Google Shape;640;p57"/>
          <p:cNvSpPr txBox="1"/>
          <p:nvPr/>
        </p:nvSpPr>
        <p:spPr>
          <a:xfrm>
            <a:off x="7732275" y="58200"/>
            <a:ext cx="18645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rgbClr val="000000"/>
              </a:solidFill>
              <a:latin typeface="Arial"/>
              <a:ea typeface="Arial"/>
              <a:cs typeface="Arial"/>
              <a:sym typeface="Arial"/>
            </a:endParaRPr>
          </a:p>
        </p:txBody>
      </p:sp>
      <p:sp>
        <p:nvSpPr>
          <p:cNvPr id="641" name="Google Shape;641;p57"/>
          <p:cNvSpPr/>
          <p:nvPr/>
        </p:nvSpPr>
        <p:spPr>
          <a:xfrm>
            <a:off x="1044350" y="2749975"/>
            <a:ext cx="6168600" cy="1772100"/>
          </a:xfrm>
          <a:prstGeom prst="leftRightArrow">
            <a:avLst>
              <a:gd fmla="val 50000" name="adj1"/>
              <a:gd fmla="val 50000" name="adj2"/>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57"/>
          <p:cNvSpPr txBox="1"/>
          <p:nvPr/>
        </p:nvSpPr>
        <p:spPr>
          <a:xfrm>
            <a:off x="2675225" y="2272888"/>
            <a:ext cx="3474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FCE5CD"/>
                </a:highlight>
                <a:latin typeface="Bree Serif"/>
                <a:ea typeface="Bree Serif"/>
                <a:cs typeface="Bree Serif"/>
                <a:sym typeface="Bree Serif"/>
              </a:rPr>
              <a:t>Tissue hydrostatic pressure= 0 mmHg</a:t>
            </a:r>
            <a:endParaRPr b="0" i="0" sz="1200" u="none" cap="none" strike="noStrike">
              <a:solidFill>
                <a:srgbClr val="000000"/>
              </a:solidFill>
              <a:highlight>
                <a:srgbClr val="FCE5CD"/>
              </a:highlight>
              <a:latin typeface="Bree Serif"/>
              <a:ea typeface="Bree Serif"/>
              <a:cs typeface="Bree Serif"/>
              <a:sym typeface="Bree Serif"/>
            </a:endParaRPr>
          </a:p>
        </p:txBody>
      </p:sp>
      <p:sp>
        <p:nvSpPr>
          <p:cNvPr id="643" name="Google Shape;643;p57"/>
          <p:cNvSpPr txBox="1"/>
          <p:nvPr/>
        </p:nvSpPr>
        <p:spPr>
          <a:xfrm>
            <a:off x="2357300" y="2540950"/>
            <a:ext cx="3542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D9D9D9"/>
                </a:highlight>
                <a:latin typeface="Bree Serif"/>
                <a:ea typeface="Bree Serif"/>
                <a:cs typeface="Bree Serif"/>
                <a:sym typeface="Bree Serif"/>
              </a:rPr>
              <a:t>Negative interstitial free fluid pressure= 3 mmHg </a:t>
            </a:r>
            <a:endParaRPr b="0" i="0" sz="1200" u="none" cap="none" strike="noStrike">
              <a:solidFill>
                <a:srgbClr val="000000"/>
              </a:solidFill>
              <a:highlight>
                <a:srgbClr val="D9D9D9"/>
              </a:highlight>
              <a:latin typeface="Bree Serif"/>
              <a:ea typeface="Bree Serif"/>
              <a:cs typeface="Bree Serif"/>
              <a:sym typeface="Bree Serif"/>
            </a:endParaRPr>
          </a:p>
        </p:txBody>
      </p:sp>
      <p:sp>
        <p:nvSpPr>
          <p:cNvPr id="644" name="Google Shape;644;p57"/>
          <p:cNvSpPr txBox="1"/>
          <p:nvPr/>
        </p:nvSpPr>
        <p:spPr>
          <a:xfrm>
            <a:off x="3383350" y="2885975"/>
            <a:ext cx="1518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F3F3F3"/>
                </a:highlight>
                <a:latin typeface="Bree Serif"/>
                <a:ea typeface="Bree Serif"/>
                <a:cs typeface="Bree Serif"/>
                <a:sym typeface="Bree Serif"/>
              </a:rPr>
              <a:t>Interstitial fluid </a:t>
            </a:r>
            <a:endParaRPr b="0" i="0" sz="1200" u="none" cap="none" strike="noStrike">
              <a:solidFill>
                <a:srgbClr val="000000"/>
              </a:solidFill>
              <a:highlight>
                <a:srgbClr val="F3F3F3"/>
              </a:highlight>
              <a:latin typeface="Bree Serif"/>
              <a:ea typeface="Bree Serif"/>
              <a:cs typeface="Bree Serif"/>
              <a:sym typeface="Bree Serif"/>
            </a:endParaRPr>
          </a:p>
        </p:txBody>
      </p:sp>
      <p:sp>
        <p:nvSpPr>
          <p:cNvPr id="645" name="Google Shape;645;p57"/>
          <p:cNvSpPr txBox="1"/>
          <p:nvPr/>
        </p:nvSpPr>
        <p:spPr>
          <a:xfrm>
            <a:off x="3542300" y="3172300"/>
            <a:ext cx="1029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Bree Serif"/>
                <a:ea typeface="Bree Serif"/>
                <a:cs typeface="Bree Serif"/>
                <a:sym typeface="Bree Serif"/>
              </a:rPr>
              <a:t>Blood capillary </a:t>
            </a:r>
            <a:endParaRPr b="0" i="0" sz="1000" u="none" cap="none" strike="noStrike">
              <a:solidFill>
                <a:srgbClr val="000000"/>
              </a:solidFill>
              <a:latin typeface="Bree Serif"/>
              <a:ea typeface="Bree Serif"/>
              <a:cs typeface="Bree Serif"/>
              <a:sym typeface="Bree Serif"/>
            </a:endParaRPr>
          </a:p>
        </p:txBody>
      </p:sp>
      <p:sp>
        <p:nvSpPr>
          <p:cNvPr id="646" name="Google Shape;646;p57"/>
          <p:cNvSpPr txBox="1"/>
          <p:nvPr/>
        </p:nvSpPr>
        <p:spPr>
          <a:xfrm>
            <a:off x="5089850" y="3348550"/>
            <a:ext cx="124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highlight>
                  <a:srgbClr val="A4C2F4"/>
                </a:highlight>
                <a:latin typeface="Bree Serif"/>
                <a:ea typeface="Bree Serif"/>
                <a:cs typeface="Bree Serif"/>
                <a:sym typeface="Bree Serif"/>
              </a:rPr>
              <a:t>Venous Blood </a:t>
            </a:r>
            <a:endParaRPr b="0" i="0" sz="1000" u="none" cap="none" strike="noStrike">
              <a:solidFill>
                <a:srgbClr val="000000"/>
              </a:solidFill>
              <a:highlight>
                <a:srgbClr val="A4C2F4"/>
              </a:highlight>
              <a:latin typeface="Bree Serif"/>
              <a:ea typeface="Bree Serif"/>
              <a:cs typeface="Bree Serif"/>
              <a:sym typeface="Bree Serif"/>
            </a:endParaRPr>
          </a:p>
        </p:txBody>
      </p:sp>
      <p:sp>
        <p:nvSpPr>
          <p:cNvPr id="647" name="Google Shape;647;p57"/>
          <p:cNvSpPr txBox="1"/>
          <p:nvPr/>
        </p:nvSpPr>
        <p:spPr>
          <a:xfrm>
            <a:off x="2087700" y="3271350"/>
            <a:ext cx="172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highlight>
                  <a:srgbClr val="E06666"/>
                </a:highlight>
                <a:latin typeface="Bree Serif"/>
                <a:ea typeface="Bree Serif"/>
                <a:cs typeface="Bree Serif"/>
                <a:sym typeface="Bree Serif"/>
              </a:rPr>
              <a:t>Arterial blood </a:t>
            </a:r>
            <a:endParaRPr b="0" i="0" sz="1000" u="none" cap="none" strike="noStrike">
              <a:solidFill>
                <a:srgbClr val="000000"/>
              </a:solidFill>
              <a:highlight>
                <a:srgbClr val="E06666"/>
              </a:highlight>
              <a:latin typeface="Bree Serif"/>
              <a:ea typeface="Bree Serif"/>
              <a:cs typeface="Bree Serif"/>
              <a:sym typeface="Bree Serif"/>
            </a:endParaRPr>
          </a:p>
        </p:txBody>
      </p:sp>
      <p:sp>
        <p:nvSpPr>
          <p:cNvPr id="648" name="Google Shape;648;p57"/>
          <p:cNvSpPr txBox="1"/>
          <p:nvPr/>
        </p:nvSpPr>
        <p:spPr>
          <a:xfrm>
            <a:off x="1792500" y="3499075"/>
            <a:ext cx="2316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Bree Serif"/>
                <a:ea typeface="Bree Serif"/>
                <a:cs typeface="Bree Serif"/>
                <a:sym typeface="Bree Serif"/>
              </a:rPr>
              <a:t>Hydrostatic pressure= </a:t>
            </a:r>
            <a:r>
              <a:rPr b="0" i="0" lang="en" sz="900" u="none" cap="none" strike="noStrike">
                <a:solidFill>
                  <a:srgbClr val="FF0000"/>
                </a:solidFill>
                <a:latin typeface="Bree Serif"/>
                <a:ea typeface="Bree Serif"/>
                <a:cs typeface="Bree Serif"/>
                <a:sym typeface="Bree Serif"/>
              </a:rPr>
              <a:t>20 </a:t>
            </a:r>
            <a:r>
              <a:rPr b="0" i="0" lang="en" sz="900" u="none" cap="none" strike="noStrike">
                <a:solidFill>
                  <a:srgbClr val="000000"/>
                </a:solidFill>
                <a:latin typeface="Bree Serif"/>
                <a:ea typeface="Bree Serif"/>
                <a:cs typeface="Bree Serif"/>
                <a:sym typeface="Bree Serif"/>
              </a:rPr>
              <a:t>mmHg</a:t>
            </a:r>
            <a:endParaRPr b="0" i="0" sz="900" u="none" cap="none" strike="noStrike">
              <a:solidFill>
                <a:srgbClr val="000000"/>
              </a:solidFill>
              <a:latin typeface="Bree Serif"/>
              <a:ea typeface="Bree Serif"/>
              <a:cs typeface="Bree Serif"/>
              <a:sym typeface="Bree Serif"/>
            </a:endParaRPr>
          </a:p>
        </p:txBody>
      </p:sp>
      <p:sp>
        <p:nvSpPr>
          <p:cNvPr id="649" name="Google Shape;649;p57"/>
          <p:cNvSpPr txBox="1"/>
          <p:nvPr/>
        </p:nvSpPr>
        <p:spPr>
          <a:xfrm>
            <a:off x="4782050" y="3499075"/>
            <a:ext cx="1864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Bree Serif"/>
                <a:ea typeface="Bree Serif"/>
                <a:cs typeface="Bree Serif"/>
                <a:sym typeface="Bree Serif"/>
              </a:rPr>
              <a:t>Hydrostatic pressure= </a:t>
            </a:r>
            <a:r>
              <a:rPr b="0" i="0" lang="en" sz="900" u="none" cap="none" strike="noStrike">
                <a:solidFill>
                  <a:srgbClr val="FF0000"/>
                </a:solidFill>
                <a:latin typeface="Bree Serif"/>
                <a:ea typeface="Bree Serif"/>
                <a:cs typeface="Bree Serif"/>
                <a:sym typeface="Bree Serif"/>
              </a:rPr>
              <a:t>10 </a:t>
            </a:r>
            <a:r>
              <a:rPr b="0" i="0" lang="en" sz="900" u="none" cap="none" strike="noStrike">
                <a:solidFill>
                  <a:schemeClr val="dk1"/>
                </a:solidFill>
                <a:latin typeface="Bree Serif"/>
                <a:ea typeface="Bree Serif"/>
                <a:cs typeface="Bree Serif"/>
                <a:sym typeface="Bree Serif"/>
              </a:rPr>
              <a:t>mmHg</a:t>
            </a:r>
            <a:endParaRPr b="0" i="0" sz="1400" u="none" cap="none" strike="noStrike">
              <a:solidFill>
                <a:srgbClr val="000000"/>
              </a:solidFill>
              <a:latin typeface="Arial"/>
              <a:ea typeface="Arial"/>
              <a:cs typeface="Arial"/>
              <a:sym typeface="Arial"/>
            </a:endParaRPr>
          </a:p>
        </p:txBody>
      </p:sp>
      <p:sp>
        <p:nvSpPr>
          <p:cNvPr id="650" name="Google Shape;650;p57"/>
          <p:cNvSpPr txBox="1"/>
          <p:nvPr/>
        </p:nvSpPr>
        <p:spPr>
          <a:xfrm>
            <a:off x="3072000" y="3809788"/>
            <a:ext cx="3000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Bree Serif"/>
                <a:ea typeface="Bree Serif"/>
                <a:cs typeface="Bree Serif"/>
                <a:sym typeface="Bree Serif"/>
              </a:rPr>
              <a:t>Colloid osmotic pressure= 25-28</a:t>
            </a:r>
            <a:r>
              <a:rPr b="0" i="0" lang="en" sz="900" u="none" cap="none" strike="noStrike">
                <a:solidFill>
                  <a:srgbClr val="FF0000"/>
                </a:solidFill>
                <a:latin typeface="Bree Serif"/>
                <a:ea typeface="Bree Serif"/>
                <a:cs typeface="Bree Serif"/>
                <a:sym typeface="Bree Serif"/>
              </a:rPr>
              <a:t> </a:t>
            </a:r>
            <a:r>
              <a:rPr b="0" i="0" lang="en" sz="900" u="none" cap="none" strike="noStrike">
                <a:solidFill>
                  <a:schemeClr val="dk1"/>
                </a:solidFill>
                <a:latin typeface="Bree Serif"/>
                <a:ea typeface="Bree Serif"/>
                <a:cs typeface="Bree Serif"/>
                <a:sym typeface="Bree Serif"/>
              </a:rPr>
              <a:t>mmHg</a:t>
            </a:r>
            <a:endParaRPr b="0" i="0" sz="1400" u="none" cap="none" strike="noStrike">
              <a:solidFill>
                <a:srgbClr val="000000"/>
              </a:solidFill>
              <a:latin typeface="Arial"/>
              <a:ea typeface="Arial"/>
              <a:cs typeface="Arial"/>
              <a:sym typeface="Arial"/>
            </a:endParaRPr>
          </a:p>
        </p:txBody>
      </p:sp>
      <p:sp>
        <p:nvSpPr>
          <p:cNvPr id="651" name="Google Shape;651;p57"/>
          <p:cNvSpPr txBox="1"/>
          <p:nvPr/>
        </p:nvSpPr>
        <p:spPr>
          <a:xfrm>
            <a:off x="4978400" y="2856700"/>
            <a:ext cx="1725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CFE2F3"/>
                </a:highlight>
                <a:latin typeface="Bree Serif"/>
                <a:ea typeface="Bree Serif"/>
                <a:cs typeface="Bree Serif"/>
                <a:sym typeface="Bree Serif"/>
              </a:rPr>
              <a:t>Increase inflow </a:t>
            </a:r>
            <a:endParaRPr b="0" i="0" sz="1200" u="none" cap="none" strike="noStrike">
              <a:solidFill>
                <a:srgbClr val="000000"/>
              </a:solidFill>
              <a:highlight>
                <a:srgbClr val="CFE2F3"/>
              </a:highlight>
              <a:latin typeface="Bree Serif"/>
              <a:ea typeface="Bree Serif"/>
              <a:cs typeface="Bree Serif"/>
              <a:sym typeface="Bree Serif"/>
            </a:endParaRPr>
          </a:p>
        </p:txBody>
      </p:sp>
      <p:sp>
        <p:nvSpPr>
          <p:cNvPr id="652" name="Google Shape;652;p57"/>
          <p:cNvSpPr txBox="1"/>
          <p:nvPr/>
        </p:nvSpPr>
        <p:spPr>
          <a:xfrm>
            <a:off x="1874400" y="2860363"/>
            <a:ext cx="1432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CFE2F3"/>
                </a:highlight>
                <a:latin typeface="Bree Serif"/>
                <a:ea typeface="Bree Serif"/>
                <a:cs typeface="Bree Serif"/>
                <a:sym typeface="Bree Serif"/>
              </a:rPr>
              <a:t>Decrease  outflow </a:t>
            </a:r>
            <a:endParaRPr b="0" i="0" sz="1400" u="none" cap="none" strike="noStrike">
              <a:solidFill>
                <a:srgbClr val="000000"/>
              </a:solidFill>
              <a:latin typeface="Arial"/>
              <a:ea typeface="Arial"/>
              <a:cs typeface="Arial"/>
              <a:sym typeface="Arial"/>
            </a:endParaRPr>
          </a:p>
        </p:txBody>
      </p:sp>
      <p:cxnSp>
        <p:nvCxnSpPr>
          <p:cNvPr id="653" name="Google Shape;653;p57"/>
          <p:cNvCxnSpPr/>
          <p:nvPr/>
        </p:nvCxnSpPr>
        <p:spPr>
          <a:xfrm rot="10800000">
            <a:off x="2475200" y="3079713"/>
            <a:ext cx="11400" cy="249900"/>
          </a:xfrm>
          <a:prstGeom prst="straightConnector1">
            <a:avLst/>
          </a:prstGeom>
          <a:noFill/>
          <a:ln cap="flat" cmpd="sng" w="9525">
            <a:solidFill>
              <a:srgbClr val="CC0000"/>
            </a:solidFill>
            <a:prstDash val="dash"/>
            <a:round/>
            <a:headEnd len="sm" w="sm" type="none"/>
            <a:tailEnd len="med" w="med" type="triangle"/>
          </a:ln>
        </p:spPr>
      </p:cxnSp>
      <p:sp>
        <p:nvSpPr>
          <p:cNvPr id="654" name="Google Shape;654;p57"/>
          <p:cNvSpPr/>
          <p:nvPr/>
        </p:nvSpPr>
        <p:spPr>
          <a:xfrm>
            <a:off x="5627598" y="3116800"/>
            <a:ext cx="93600" cy="218400"/>
          </a:xfrm>
          <a:prstGeom prst="downArrow">
            <a:avLst>
              <a:gd fmla="val 0" name="adj1"/>
              <a:gd fmla="val 44697" name="adj2"/>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57"/>
          <p:cNvSpPr/>
          <p:nvPr/>
        </p:nvSpPr>
        <p:spPr>
          <a:xfrm>
            <a:off x="5426123" y="3116800"/>
            <a:ext cx="93600" cy="218400"/>
          </a:xfrm>
          <a:prstGeom prst="downArrow">
            <a:avLst>
              <a:gd fmla="val 0" name="adj1"/>
              <a:gd fmla="val 44697" name="adj2"/>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58"/>
          <p:cNvSpPr txBox="1"/>
          <p:nvPr>
            <p:ph type="title"/>
          </p:nvPr>
        </p:nvSpPr>
        <p:spPr>
          <a:xfrm>
            <a:off x="170300" y="4575"/>
            <a:ext cx="8629200" cy="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200">
                <a:solidFill>
                  <a:srgbClr val="D05C5C"/>
                </a:solidFill>
                <a:latin typeface="Bree Serif"/>
                <a:ea typeface="Bree Serif"/>
                <a:cs typeface="Bree Serif"/>
                <a:sym typeface="Bree Serif"/>
              </a:rPr>
              <a:t>Normal Forces at The Arterial &amp; Venous Ends of The Capillary</a:t>
            </a:r>
            <a:endParaRPr b="1" sz="22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600">
              <a:solidFill>
                <a:srgbClr val="D05C5C"/>
              </a:solidFill>
              <a:latin typeface="Bree Serif"/>
              <a:ea typeface="Bree Serif"/>
              <a:cs typeface="Bree Serif"/>
              <a:sym typeface="Bree Serif"/>
            </a:endParaRPr>
          </a:p>
        </p:txBody>
      </p:sp>
      <p:graphicFrame>
        <p:nvGraphicFramePr>
          <p:cNvPr id="661" name="Google Shape;661;p58"/>
          <p:cNvGraphicFramePr/>
          <p:nvPr/>
        </p:nvGraphicFramePr>
        <p:xfrm>
          <a:off x="6" y="3167785"/>
          <a:ext cx="3000000" cy="3000000"/>
        </p:xfrm>
        <a:graphic>
          <a:graphicData uri="http://schemas.openxmlformats.org/drawingml/2006/table">
            <a:tbl>
              <a:tblPr>
                <a:noFill/>
                <a:tableStyleId>{C08AA3A4-E072-439A-A3E3-AFF8D9B2EC6D}</a:tableStyleId>
              </a:tblPr>
              <a:tblGrid>
                <a:gridCol w="4572000"/>
                <a:gridCol w="4572000"/>
              </a:tblGrid>
              <a:tr h="3563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990000"/>
                          </a:solidFill>
                          <a:latin typeface="Bree Serif"/>
                          <a:ea typeface="Bree Serif"/>
                          <a:cs typeface="Bree Serif"/>
                          <a:sym typeface="Bree Serif"/>
                        </a:rPr>
                        <a:t>At arterial end:</a:t>
                      </a:r>
                      <a:endParaRPr sz="1400" u="none" cap="none" strike="noStrike">
                        <a:solidFill>
                          <a:srgbClr val="99000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0B5394"/>
                          </a:solidFill>
                          <a:latin typeface="Bree Serif"/>
                          <a:ea typeface="Bree Serif"/>
                          <a:cs typeface="Bree Serif"/>
                          <a:sym typeface="Bree Serif"/>
                        </a:rPr>
                        <a:t>At venous end:</a:t>
                      </a:r>
                      <a:endParaRPr sz="1400" u="none" cap="none" strike="noStrike">
                        <a:solidFill>
                          <a:srgbClr val="0B5394"/>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r>
              <a:tr h="16193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a:t>
                      </a:r>
                      <a:r>
                        <a:rPr b="1" lang="en" sz="1200" u="none" cap="none" strike="noStrike">
                          <a:latin typeface="Bree Serif"/>
                          <a:ea typeface="Bree Serif"/>
                          <a:cs typeface="Bree Serif"/>
                          <a:sym typeface="Bree Serif"/>
                        </a:rPr>
                        <a:t>Hydrostatic pressure dominates</a:t>
                      </a:r>
                      <a:r>
                        <a:rPr lang="en" sz="1200" u="none" cap="none" strike="noStrike">
                          <a:latin typeface="Bree Serif"/>
                          <a:ea typeface="Bree Serif"/>
                          <a:cs typeface="Bree Serif"/>
                          <a:sym typeface="Bree Serif"/>
                        </a:rPr>
                        <a:t> at the arterial end, as a net sum of pressure forces (blood hydrostatic pressure + Interstitial fluid (IF) osmotic pressure) flow fluid out of the circulation. -</a:t>
                      </a:r>
                      <a:r>
                        <a:rPr b="1" lang="en" sz="1200" u="none" cap="none" strike="noStrike">
                          <a:latin typeface="Bree Serif"/>
                          <a:ea typeface="Bree Serif"/>
                          <a:cs typeface="Bree Serif"/>
                          <a:sym typeface="Bree Serif"/>
                        </a:rPr>
                        <a:t>Water moves</a:t>
                      </a:r>
                      <a:r>
                        <a:rPr lang="en" sz="1200" u="none" cap="none" strike="noStrike">
                          <a:latin typeface="Bree Serif"/>
                          <a:ea typeface="Bree Serif"/>
                          <a:cs typeface="Bree Serif"/>
                          <a:sym typeface="Bree Serif"/>
                        </a:rPr>
                        <a:t> </a:t>
                      </a:r>
                      <a:r>
                        <a:rPr lang="en" sz="1200" u="none" cap="none" strike="noStrike">
                          <a:solidFill>
                            <a:srgbClr val="FF0000"/>
                          </a:solidFill>
                          <a:latin typeface="Bree Serif"/>
                          <a:ea typeface="Bree Serif"/>
                          <a:cs typeface="Bree Serif"/>
                          <a:sym typeface="Bree Serif"/>
                        </a:rPr>
                        <a:t>out </a:t>
                      </a:r>
                      <a:r>
                        <a:rPr lang="en" sz="1200" u="none" cap="none" strike="noStrike">
                          <a:latin typeface="Bree Serif"/>
                          <a:ea typeface="Bree Serif"/>
                          <a:cs typeface="Bree Serif"/>
                          <a:sym typeface="Bree Serif"/>
                        </a:rPr>
                        <a:t>of the capillary with a net filtration pressure </a:t>
                      </a:r>
                      <a:r>
                        <a:rPr b="1" lang="en" sz="1200" u="none" cap="none" strike="noStrike">
                          <a:latin typeface="Bree Serif"/>
                          <a:ea typeface="Bree Serif"/>
                          <a:cs typeface="Bree Serif"/>
                          <a:sym typeface="Bree Serif"/>
                        </a:rPr>
                        <a:t>(NFP) of +13 mmHg. </a:t>
                      </a:r>
                      <a:endParaRPr b="1"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13 mmHg NFP causes an average of 1/200 of plasma in flowing blood to filter out of arterial end of the capillary into the </a:t>
                      </a:r>
                      <a:r>
                        <a:rPr lang="en" sz="1200">
                          <a:latin typeface="Bree Serif"/>
                          <a:ea typeface="Bree Serif"/>
                          <a:cs typeface="Bree Serif"/>
                          <a:sym typeface="Bree Serif"/>
                        </a:rPr>
                        <a:t>interstitial</a:t>
                      </a:r>
                      <a:r>
                        <a:rPr lang="en" sz="1200" u="none" cap="none" strike="noStrike">
                          <a:latin typeface="Bree Serif"/>
                          <a:ea typeface="Bree Serif"/>
                          <a:cs typeface="Bree Serif"/>
                          <a:sym typeface="Bree Serif"/>
                        </a:rPr>
                        <a:t> space.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-Oncotic pressure dominates at the venous end, as a net sum of pressure forces (blood osmotic pressure + Interstitial fluid (IF) hydrostatic pressure) flow fluid into the bloodstream</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 -Water moves </a:t>
                      </a:r>
                      <a:r>
                        <a:rPr lang="en" sz="1200" u="none" cap="none" strike="noStrike">
                          <a:solidFill>
                            <a:srgbClr val="0B5394"/>
                          </a:solidFill>
                          <a:latin typeface="Bree Serif"/>
                          <a:ea typeface="Bree Serif"/>
                          <a:cs typeface="Bree Serif"/>
                          <a:sym typeface="Bree Serif"/>
                        </a:rPr>
                        <a:t>into </a:t>
                      </a:r>
                      <a:r>
                        <a:rPr lang="en" sz="1200" u="none" cap="none" strike="noStrike">
                          <a:latin typeface="Bree Serif"/>
                          <a:ea typeface="Bree Serif"/>
                          <a:cs typeface="Bree Serif"/>
                          <a:sym typeface="Bree Serif"/>
                        </a:rPr>
                        <a:t>the capillary with a</a:t>
                      </a:r>
                      <a:r>
                        <a:rPr b="1" lang="en" sz="1200" u="none" cap="none" strike="noStrike">
                          <a:latin typeface="Bree Serif"/>
                          <a:ea typeface="Bree Serif"/>
                          <a:cs typeface="Bree Serif"/>
                          <a:sym typeface="Bree Serif"/>
                        </a:rPr>
                        <a:t> NFP of -7 mmHg.</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sp>
        <p:nvSpPr>
          <p:cNvPr id="662" name="Google Shape;662;p58"/>
          <p:cNvSpPr txBox="1"/>
          <p:nvPr/>
        </p:nvSpPr>
        <p:spPr>
          <a:xfrm>
            <a:off x="7845825" y="50225"/>
            <a:ext cx="1433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Female slides</a:t>
            </a:r>
            <a:endParaRPr b="0" i="0" sz="1200" u="none" cap="none" strike="noStrike">
              <a:solidFill>
                <a:schemeClr val="dk1"/>
              </a:solidFill>
              <a:latin typeface="Arial"/>
              <a:ea typeface="Arial"/>
              <a:cs typeface="Arial"/>
              <a:sym typeface="Arial"/>
            </a:endParaRPr>
          </a:p>
        </p:txBody>
      </p:sp>
      <p:sp>
        <p:nvSpPr>
          <p:cNvPr id="663" name="Google Shape;663;p58"/>
          <p:cNvSpPr/>
          <p:nvPr/>
        </p:nvSpPr>
        <p:spPr>
          <a:xfrm>
            <a:off x="1400600" y="1257113"/>
            <a:ext cx="6168600" cy="1772100"/>
          </a:xfrm>
          <a:prstGeom prst="leftRightArrow">
            <a:avLst>
              <a:gd fmla="val 50000" name="adj1"/>
              <a:gd fmla="val 50000" name="adj2"/>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58"/>
          <p:cNvSpPr txBox="1"/>
          <p:nvPr/>
        </p:nvSpPr>
        <p:spPr>
          <a:xfrm>
            <a:off x="3031475" y="641475"/>
            <a:ext cx="3474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FCE5CD"/>
                </a:highlight>
                <a:latin typeface="Bree Serif"/>
                <a:ea typeface="Bree Serif"/>
                <a:cs typeface="Bree Serif"/>
                <a:sym typeface="Bree Serif"/>
              </a:rPr>
              <a:t>Tissue hydrostatic pressure= 0 mmHg</a:t>
            </a:r>
            <a:endParaRPr b="0" i="0" sz="1200" u="none" cap="none" strike="noStrike">
              <a:solidFill>
                <a:srgbClr val="000000"/>
              </a:solidFill>
              <a:highlight>
                <a:srgbClr val="FCE5CD"/>
              </a:highlight>
              <a:latin typeface="Bree Serif"/>
              <a:ea typeface="Bree Serif"/>
              <a:cs typeface="Bree Serif"/>
              <a:sym typeface="Bree Serif"/>
            </a:endParaRPr>
          </a:p>
        </p:txBody>
      </p:sp>
      <p:sp>
        <p:nvSpPr>
          <p:cNvPr id="665" name="Google Shape;665;p58"/>
          <p:cNvSpPr txBox="1"/>
          <p:nvPr/>
        </p:nvSpPr>
        <p:spPr>
          <a:xfrm>
            <a:off x="2713550" y="832638"/>
            <a:ext cx="3542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D9D9D9"/>
                </a:highlight>
                <a:latin typeface="Bree Serif"/>
                <a:ea typeface="Bree Serif"/>
                <a:cs typeface="Bree Serif"/>
                <a:sym typeface="Bree Serif"/>
              </a:rPr>
              <a:t>Negative interstitial free fluid pressure= 3 mmHg </a:t>
            </a:r>
            <a:endParaRPr b="0" i="0" sz="1200" u="none" cap="none" strike="noStrike">
              <a:solidFill>
                <a:srgbClr val="000000"/>
              </a:solidFill>
              <a:highlight>
                <a:srgbClr val="D9D9D9"/>
              </a:highlight>
              <a:latin typeface="Bree Serif"/>
              <a:ea typeface="Bree Serif"/>
              <a:cs typeface="Bree Serif"/>
              <a:sym typeface="Bree Serif"/>
            </a:endParaRPr>
          </a:p>
        </p:txBody>
      </p:sp>
      <p:sp>
        <p:nvSpPr>
          <p:cNvPr id="666" name="Google Shape;666;p58"/>
          <p:cNvSpPr txBox="1"/>
          <p:nvPr/>
        </p:nvSpPr>
        <p:spPr>
          <a:xfrm>
            <a:off x="3739600" y="1393113"/>
            <a:ext cx="1518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F3F3F3"/>
                </a:highlight>
                <a:latin typeface="Bree Serif"/>
                <a:ea typeface="Bree Serif"/>
                <a:cs typeface="Bree Serif"/>
                <a:sym typeface="Bree Serif"/>
              </a:rPr>
              <a:t>Interstitial fluid </a:t>
            </a:r>
            <a:endParaRPr b="0" i="0" sz="1200" u="none" cap="none" strike="noStrike">
              <a:solidFill>
                <a:srgbClr val="000000"/>
              </a:solidFill>
              <a:highlight>
                <a:srgbClr val="F3F3F3"/>
              </a:highlight>
              <a:latin typeface="Bree Serif"/>
              <a:ea typeface="Bree Serif"/>
              <a:cs typeface="Bree Serif"/>
              <a:sym typeface="Bree Serif"/>
            </a:endParaRPr>
          </a:p>
        </p:txBody>
      </p:sp>
      <p:sp>
        <p:nvSpPr>
          <p:cNvPr id="667" name="Google Shape;667;p58"/>
          <p:cNvSpPr txBox="1"/>
          <p:nvPr/>
        </p:nvSpPr>
        <p:spPr>
          <a:xfrm>
            <a:off x="3898550" y="1679438"/>
            <a:ext cx="1029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Bree Serif"/>
                <a:ea typeface="Bree Serif"/>
                <a:cs typeface="Bree Serif"/>
                <a:sym typeface="Bree Serif"/>
              </a:rPr>
              <a:t>Blood capillary </a:t>
            </a:r>
            <a:endParaRPr b="0" i="0" sz="1000" u="none" cap="none" strike="noStrike">
              <a:solidFill>
                <a:srgbClr val="000000"/>
              </a:solidFill>
              <a:latin typeface="Bree Serif"/>
              <a:ea typeface="Bree Serif"/>
              <a:cs typeface="Bree Serif"/>
              <a:sym typeface="Bree Serif"/>
            </a:endParaRPr>
          </a:p>
        </p:txBody>
      </p:sp>
      <p:sp>
        <p:nvSpPr>
          <p:cNvPr id="668" name="Google Shape;668;p58"/>
          <p:cNvSpPr txBox="1"/>
          <p:nvPr/>
        </p:nvSpPr>
        <p:spPr>
          <a:xfrm>
            <a:off x="5446100" y="1855688"/>
            <a:ext cx="124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highlight>
                  <a:srgbClr val="A4C2F4"/>
                </a:highlight>
                <a:latin typeface="Bree Serif"/>
                <a:ea typeface="Bree Serif"/>
                <a:cs typeface="Bree Serif"/>
                <a:sym typeface="Bree Serif"/>
              </a:rPr>
              <a:t>Venous Blood </a:t>
            </a:r>
            <a:endParaRPr b="0" i="0" sz="1000" u="none" cap="none" strike="noStrike">
              <a:solidFill>
                <a:srgbClr val="000000"/>
              </a:solidFill>
              <a:highlight>
                <a:srgbClr val="A4C2F4"/>
              </a:highlight>
              <a:latin typeface="Bree Serif"/>
              <a:ea typeface="Bree Serif"/>
              <a:cs typeface="Bree Serif"/>
              <a:sym typeface="Bree Serif"/>
            </a:endParaRPr>
          </a:p>
        </p:txBody>
      </p:sp>
      <p:sp>
        <p:nvSpPr>
          <p:cNvPr id="669" name="Google Shape;669;p58"/>
          <p:cNvSpPr txBox="1"/>
          <p:nvPr/>
        </p:nvSpPr>
        <p:spPr>
          <a:xfrm>
            <a:off x="2443950" y="1778488"/>
            <a:ext cx="172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highlight>
                  <a:srgbClr val="E06666"/>
                </a:highlight>
                <a:latin typeface="Bree Serif"/>
                <a:ea typeface="Bree Serif"/>
                <a:cs typeface="Bree Serif"/>
                <a:sym typeface="Bree Serif"/>
              </a:rPr>
              <a:t>Arterial blood </a:t>
            </a:r>
            <a:endParaRPr b="0" i="0" sz="1000" u="none" cap="none" strike="noStrike">
              <a:solidFill>
                <a:srgbClr val="000000"/>
              </a:solidFill>
              <a:highlight>
                <a:srgbClr val="E06666"/>
              </a:highlight>
              <a:latin typeface="Bree Serif"/>
              <a:ea typeface="Bree Serif"/>
              <a:cs typeface="Bree Serif"/>
              <a:sym typeface="Bree Serif"/>
            </a:endParaRPr>
          </a:p>
        </p:txBody>
      </p:sp>
      <p:sp>
        <p:nvSpPr>
          <p:cNvPr id="670" name="Google Shape;670;p58"/>
          <p:cNvSpPr txBox="1"/>
          <p:nvPr/>
        </p:nvSpPr>
        <p:spPr>
          <a:xfrm>
            <a:off x="2148750" y="2006213"/>
            <a:ext cx="2316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Bree Serif"/>
                <a:ea typeface="Bree Serif"/>
                <a:cs typeface="Bree Serif"/>
                <a:sym typeface="Bree Serif"/>
              </a:rPr>
              <a:t>Hydrostatic pressure= </a:t>
            </a:r>
            <a:r>
              <a:rPr b="0" i="0" lang="en" sz="900" u="none" cap="none" strike="noStrike">
                <a:solidFill>
                  <a:srgbClr val="FF0000"/>
                </a:solidFill>
                <a:latin typeface="Bree Serif"/>
                <a:ea typeface="Bree Serif"/>
                <a:cs typeface="Bree Serif"/>
                <a:sym typeface="Bree Serif"/>
              </a:rPr>
              <a:t>35  </a:t>
            </a:r>
            <a:r>
              <a:rPr b="0" i="0" lang="en" sz="900" u="none" cap="none" strike="noStrike">
                <a:solidFill>
                  <a:srgbClr val="000000"/>
                </a:solidFill>
                <a:latin typeface="Bree Serif"/>
                <a:ea typeface="Bree Serif"/>
                <a:cs typeface="Bree Serif"/>
                <a:sym typeface="Bree Serif"/>
              </a:rPr>
              <a:t>mmHg</a:t>
            </a:r>
            <a:endParaRPr b="0" i="0" sz="900" u="none" cap="none" strike="noStrike">
              <a:solidFill>
                <a:srgbClr val="000000"/>
              </a:solidFill>
              <a:latin typeface="Bree Serif"/>
              <a:ea typeface="Bree Serif"/>
              <a:cs typeface="Bree Serif"/>
              <a:sym typeface="Bree Serif"/>
            </a:endParaRPr>
          </a:p>
        </p:txBody>
      </p:sp>
      <p:sp>
        <p:nvSpPr>
          <p:cNvPr id="671" name="Google Shape;671;p58"/>
          <p:cNvSpPr txBox="1"/>
          <p:nvPr/>
        </p:nvSpPr>
        <p:spPr>
          <a:xfrm>
            <a:off x="5138300" y="2006213"/>
            <a:ext cx="1864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Bree Serif"/>
                <a:ea typeface="Bree Serif"/>
                <a:cs typeface="Bree Serif"/>
                <a:sym typeface="Bree Serif"/>
              </a:rPr>
              <a:t>Hydrostatic pressure= </a:t>
            </a:r>
            <a:r>
              <a:rPr b="0" i="0" lang="en" sz="900" u="none" cap="none" strike="noStrike">
                <a:solidFill>
                  <a:srgbClr val="FF0000"/>
                </a:solidFill>
                <a:latin typeface="Bree Serif"/>
                <a:ea typeface="Bree Serif"/>
                <a:cs typeface="Bree Serif"/>
                <a:sym typeface="Bree Serif"/>
              </a:rPr>
              <a:t>15 </a:t>
            </a:r>
            <a:r>
              <a:rPr b="0" i="0" lang="en" sz="900" u="none" cap="none" strike="noStrike">
                <a:solidFill>
                  <a:schemeClr val="dk1"/>
                </a:solidFill>
                <a:latin typeface="Bree Serif"/>
                <a:ea typeface="Bree Serif"/>
                <a:cs typeface="Bree Serif"/>
                <a:sym typeface="Bree Serif"/>
              </a:rPr>
              <a:t>mmHg</a:t>
            </a:r>
            <a:endParaRPr b="0" i="0" sz="1400" u="none" cap="none" strike="noStrike">
              <a:solidFill>
                <a:srgbClr val="000000"/>
              </a:solidFill>
              <a:latin typeface="Arial"/>
              <a:ea typeface="Arial"/>
              <a:cs typeface="Arial"/>
              <a:sym typeface="Arial"/>
            </a:endParaRPr>
          </a:p>
        </p:txBody>
      </p:sp>
      <p:sp>
        <p:nvSpPr>
          <p:cNvPr id="672" name="Google Shape;672;p58"/>
          <p:cNvSpPr txBox="1"/>
          <p:nvPr/>
        </p:nvSpPr>
        <p:spPr>
          <a:xfrm>
            <a:off x="5527675" y="1156188"/>
            <a:ext cx="172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CFE2F3"/>
                </a:highlight>
                <a:latin typeface="Bree Serif"/>
                <a:ea typeface="Bree Serif"/>
                <a:cs typeface="Bree Serif"/>
                <a:sym typeface="Bree Serif"/>
              </a:rPr>
              <a:t>NFP= (-10+3)</a:t>
            </a:r>
            <a:endParaRPr b="0" i="0" sz="1200" u="none" cap="none" strike="noStrike">
              <a:solidFill>
                <a:srgbClr val="000000"/>
              </a:solidFill>
              <a:highlight>
                <a:srgbClr val="CFE2F3"/>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highlight>
                  <a:srgbClr val="CFE2F3"/>
                </a:highlight>
                <a:latin typeface="Bree Serif"/>
                <a:ea typeface="Bree Serif"/>
                <a:cs typeface="Bree Serif"/>
                <a:sym typeface="Bree Serif"/>
              </a:rPr>
              <a:t>= -7mmHg </a:t>
            </a:r>
            <a:endParaRPr b="0" i="0" sz="1200" u="none" cap="none" strike="noStrike">
              <a:solidFill>
                <a:srgbClr val="000000"/>
              </a:solidFill>
              <a:highlight>
                <a:srgbClr val="CFE2F3"/>
              </a:highlight>
              <a:latin typeface="Bree Serif"/>
              <a:ea typeface="Bree Serif"/>
              <a:cs typeface="Bree Serif"/>
              <a:sym typeface="Bree Serif"/>
            </a:endParaRPr>
          </a:p>
        </p:txBody>
      </p:sp>
      <p:sp>
        <p:nvSpPr>
          <p:cNvPr id="673" name="Google Shape;673;p58"/>
          <p:cNvSpPr txBox="1"/>
          <p:nvPr/>
        </p:nvSpPr>
        <p:spPr>
          <a:xfrm>
            <a:off x="2307100" y="1117588"/>
            <a:ext cx="1432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CFE2F3"/>
                </a:highlight>
                <a:latin typeface="Bree Serif"/>
                <a:ea typeface="Bree Serif"/>
                <a:cs typeface="Bree Serif"/>
                <a:sym typeface="Bree Serif"/>
              </a:rPr>
              <a:t>NFP= (+10+3)</a:t>
            </a:r>
            <a:endParaRPr b="0" i="0" sz="1200" u="none" cap="none" strike="noStrike">
              <a:solidFill>
                <a:schemeClr val="dk1"/>
              </a:solidFill>
              <a:highlight>
                <a:srgbClr val="CFE2F3"/>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CFE2F3"/>
                </a:highlight>
                <a:latin typeface="Bree Serif"/>
                <a:ea typeface="Bree Serif"/>
                <a:cs typeface="Bree Serif"/>
                <a:sym typeface="Bree Serif"/>
              </a:rPr>
              <a:t>= +13 mmHg </a:t>
            </a:r>
            <a:endParaRPr b="0" i="0" sz="1400" u="none" cap="none" strike="noStrike">
              <a:solidFill>
                <a:srgbClr val="000000"/>
              </a:solidFill>
              <a:latin typeface="Arial"/>
              <a:ea typeface="Arial"/>
              <a:cs typeface="Arial"/>
              <a:sym typeface="Arial"/>
            </a:endParaRPr>
          </a:p>
        </p:txBody>
      </p:sp>
      <p:sp>
        <p:nvSpPr>
          <p:cNvPr id="674" name="Google Shape;674;p58"/>
          <p:cNvSpPr/>
          <p:nvPr/>
        </p:nvSpPr>
        <p:spPr>
          <a:xfrm>
            <a:off x="5983848" y="1623938"/>
            <a:ext cx="93600" cy="218400"/>
          </a:xfrm>
          <a:prstGeom prst="downArrow">
            <a:avLst>
              <a:gd fmla="val 0" name="adj1"/>
              <a:gd fmla="val 44697" name="adj2"/>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58"/>
          <p:cNvSpPr/>
          <p:nvPr/>
        </p:nvSpPr>
        <p:spPr>
          <a:xfrm>
            <a:off x="5782373" y="1623938"/>
            <a:ext cx="93600" cy="218400"/>
          </a:xfrm>
          <a:prstGeom prst="downArrow">
            <a:avLst>
              <a:gd fmla="val 0" name="adj1"/>
              <a:gd fmla="val 44697" name="adj2"/>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8"/>
          <p:cNvSpPr/>
          <p:nvPr/>
        </p:nvSpPr>
        <p:spPr>
          <a:xfrm flipH="1">
            <a:off x="2713550" y="1619713"/>
            <a:ext cx="93600" cy="184200"/>
          </a:xfrm>
          <a:prstGeom prst="upArrow">
            <a:avLst>
              <a:gd fmla="val 344" name="adj1"/>
              <a:gd fmla="val 38144"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58"/>
          <p:cNvSpPr/>
          <p:nvPr/>
        </p:nvSpPr>
        <p:spPr>
          <a:xfrm flipH="1">
            <a:off x="2538775" y="1633100"/>
            <a:ext cx="93600" cy="184200"/>
          </a:xfrm>
          <a:prstGeom prst="upArrow">
            <a:avLst>
              <a:gd fmla="val 344" name="adj1"/>
              <a:gd fmla="val 38144"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58"/>
          <p:cNvSpPr txBox="1"/>
          <p:nvPr/>
        </p:nvSpPr>
        <p:spPr>
          <a:xfrm>
            <a:off x="3505775" y="2303538"/>
            <a:ext cx="3000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Bree Serif"/>
                <a:ea typeface="Bree Serif"/>
                <a:cs typeface="Bree Serif"/>
                <a:sym typeface="Bree Serif"/>
              </a:rPr>
              <a:t>Colloid osmotic pressure= 25-28</a:t>
            </a:r>
            <a:r>
              <a:rPr b="1" i="0" lang="en" sz="900" u="none" cap="none" strike="noStrike">
                <a:solidFill>
                  <a:srgbClr val="FF0000"/>
                </a:solidFill>
                <a:latin typeface="Bree Serif"/>
                <a:ea typeface="Bree Serif"/>
                <a:cs typeface="Bree Serif"/>
                <a:sym typeface="Bree Serif"/>
              </a:rPr>
              <a:t> </a:t>
            </a:r>
            <a:r>
              <a:rPr b="1" i="0" lang="en" sz="900" u="none" cap="none" strike="noStrike">
                <a:solidFill>
                  <a:schemeClr val="dk1"/>
                </a:solidFill>
                <a:latin typeface="Bree Serif"/>
                <a:ea typeface="Bree Serif"/>
                <a:cs typeface="Bree Serif"/>
                <a:sym typeface="Bree Serif"/>
              </a:rPr>
              <a:t>mmHg</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9"/>
          <p:cNvSpPr txBox="1"/>
          <p:nvPr>
            <p:ph type="title"/>
          </p:nvPr>
        </p:nvSpPr>
        <p:spPr>
          <a:xfrm>
            <a:off x="150175" y="118350"/>
            <a:ext cx="7548000" cy="1023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Normal Forces at The Arterial &amp; Venous Ends of</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 The Capillary</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pic>
        <p:nvPicPr>
          <p:cNvPr id="684" name="Google Shape;684;p59"/>
          <p:cNvPicPr preferRelativeResize="0"/>
          <p:nvPr/>
        </p:nvPicPr>
        <p:blipFill rotWithShape="1">
          <a:blip r:embed="rId3">
            <a:alphaModFix/>
          </a:blip>
          <a:srcRect b="0" l="0" r="0" t="0"/>
          <a:stretch/>
        </p:blipFill>
        <p:spPr>
          <a:xfrm>
            <a:off x="1198675" y="1141650"/>
            <a:ext cx="6556325" cy="3888950"/>
          </a:xfrm>
          <a:prstGeom prst="rect">
            <a:avLst/>
          </a:prstGeom>
          <a:noFill/>
          <a:ln>
            <a:noFill/>
          </a:ln>
        </p:spPr>
      </p:pic>
      <p:sp>
        <p:nvSpPr>
          <p:cNvPr id="685" name="Google Shape;685;p59"/>
          <p:cNvSpPr txBox="1"/>
          <p:nvPr/>
        </p:nvSpPr>
        <p:spPr>
          <a:xfrm>
            <a:off x="7175900" y="45425"/>
            <a:ext cx="300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Female slides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0"/>
          <p:cNvSpPr txBox="1"/>
          <p:nvPr>
            <p:ph type="title"/>
          </p:nvPr>
        </p:nvSpPr>
        <p:spPr>
          <a:xfrm>
            <a:off x="311700" y="-12302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2720">
                <a:solidFill>
                  <a:srgbClr val="D05C5C"/>
                </a:solidFill>
                <a:latin typeface="Bree Serif"/>
                <a:ea typeface="Bree Serif"/>
                <a:cs typeface="Bree Serif"/>
                <a:sym typeface="Bree Serif"/>
              </a:rPr>
              <a:t>MCQs</a:t>
            </a:r>
            <a:endParaRPr b="1" sz="2720">
              <a:solidFill>
                <a:srgbClr val="D05C5C"/>
              </a:solidFill>
              <a:latin typeface="Bree Serif"/>
              <a:ea typeface="Bree Serif"/>
              <a:cs typeface="Bree Serif"/>
              <a:sym typeface="Bree Serif"/>
            </a:endParaRPr>
          </a:p>
        </p:txBody>
      </p:sp>
      <p:sp>
        <p:nvSpPr>
          <p:cNvPr id="691" name="Google Shape;691;p60"/>
          <p:cNvSpPr txBox="1"/>
          <p:nvPr/>
        </p:nvSpPr>
        <p:spPr>
          <a:xfrm rot="10800000">
            <a:off x="5289475" y="-36775"/>
            <a:ext cx="343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Answers: 1.C  2.B  3.D  4.D  5.C 6.B </a:t>
            </a:r>
            <a:endParaRPr b="0" i="0" sz="1400" u="none" cap="none" strike="noStrike">
              <a:solidFill>
                <a:srgbClr val="B7B7B7"/>
              </a:solidFill>
              <a:latin typeface="Bree Serif"/>
              <a:ea typeface="Bree Serif"/>
              <a:cs typeface="Bree Serif"/>
              <a:sym typeface="Bree Serif"/>
            </a:endParaRPr>
          </a:p>
        </p:txBody>
      </p:sp>
      <p:graphicFrame>
        <p:nvGraphicFramePr>
          <p:cNvPr id="692" name="Google Shape;692;p60"/>
          <p:cNvGraphicFramePr/>
          <p:nvPr/>
        </p:nvGraphicFramePr>
        <p:xfrm>
          <a:off x="445433" y="449675"/>
          <a:ext cx="3000000" cy="3000000"/>
        </p:xfrm>
        <a:graphic>
          <a:graphicData uri="http://schemas.openxmlformats.org/drawingml/2006/table">
            <a:tbl>
              <a:tblPr>
                <a:noFill/>
                <a:tableStyleId>{C08AA3A4-E072-439A-A3E3-AFF8D9B2EC6D}</a:tableStyleId>
              </a:tblPr>
              <a:tblGrid>
                <a:gridCol w="2130150"/>
                <a:gridCol w="2355675"/>
                <a:gridCol w="1740575"/>
                <a:gridCol w="2294200"/>
              </a:tblGrid>
              <a:tr h="305050">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200" u="none" cap="none" strike="noStrike">
                          <a:solidFill>
                            <a:srgbClr val="D05C5C"/>
                          </a:solidFill>
                          <a:latin typeface="Bree Serif"/>
                          <a:ea typeface="Bree Serif"/>
                          <a:cs typeface="Bree Serif"/>
                          <a:sym typeface="Bree Serif"/>
                        </a:rPr>
                        <a:t>Q1:</a:t>
                      </a:r>
                      <a:r>
                        <a:rPr lang="en" sz="1200" u="none" cap="none" strike="noStrike">
                          <a:latin typeface="Bree Serif"/>
                          <a:ea typeface="Bree Serif"/>
                          <a:cs typeface="Bree Serif"/>
                          <a:sym typeface="Bree Serif"/>
                        </a:rPr>
                        <a:t>Which stage of shock associated with complete failure of compensatory mechanism?</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457575">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A- </a:t>
                      </a:r>
                      <a:r>
                        <a:rPr lang="en" sz="1200" u="none" cap="none" strike="noStrike">
                          <a:latin typeface="Bree Serif"/>
                          <a:ea typeface="Bree Serif"/>
                          <a:cs typeface="Bree Serif"/>
                          <a:sym typeface="Bree Serif"/>
                        </a:rPr>
                        <a:t>Progressive stage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B- Reversible stage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C- </a:t>
                      </a:r>
                      <a:r>
                        <a:rPr lang="en" sz="1200" u="none" cap="none" strike="noStrike">
                          <a:latin typeface="Bree Serif"/>
                          <a:ea typeface="Bree Serif"/>
                          <a:cs typeface="Bree Serif"/>
                          <a:sym typeface="Bree Serif"/>
                        </a:rPr>
                        <a:t>Irreversible stage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latin typeface="Bree Serif"/>
                          <a:ea typeface="Bree Serif"/>
                          <a:cs typeface="Bree Serif"/>
                          <a:sym typeface="Bree Serif"/>
                        </a:rPr>
                        <a:t>D-</a:t>
                      </a:r>
                      <a:r>
                        <a:rPr lang="en" sz="1200" u="none" cap="none" strike="noStrike">
                          <a:latin typeface="Bree Serif"/>
                          <a:ea typeface="Bree Serif"/>
                          <a:cs typeface="Bree Serif"/>
                          <a:sym typeface="Bree Serif"/>
                        </a:rPr>
                        <a:t>initial nonprogressive stage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05050">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200" u="none" cap="none" strike="noStrike">
                          <a:solidFill>
                            <a:srgbClr val="D05C5C"/>
                          </a:solidFill>
                          <a:latin typeface="Bree Serif"/>
                          <a:ea typeface="Bree Serif"/>
                          <a:cs typeface="Bree Serif"/>
                          <a:sym typeface="Bree Serif"/>
                        </a:rPr>
                        <a:t>Q2:</a:t>
                      </a:r>
                      <a:r>
                        <a:rPr b="1" lang="en" sz="1200" u="none" cap="none" strike="noStrike">
                          <a:solidFill>
                            <a:srgbClr val="000000"/>
                          </a:solidFill>
                          <a:latin typeface="Bree Serif"/>
                          <a:ea typeface="Bree Serif"/>
                          <a:cs typeface="Bree Serif"/>
                          <a:sym typeface="Bree Serif"/>
                        </a:rPr>
                        <a:t> </a:t>
                      </a:r>
                      <a:r>
                        <a:rPr lang="en" sz="1200" u="none" cap="none" strike="noStrike">
                          <a:latin typeface="Bree Serif"/>
                          <a:ea typeface="Bree Serif"/>
                          <a:cs typeface="Bree Serif"/>
                          <a:sym typeface="Bree Serif"/>
                        </a:rPr>
                        <a:t>During shock ,what happens to hydrostatic &amp; oncotic pressure respectively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05050">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A- increas</a:t>
                      </a:r>
                      <a:r>
                        <a:rPr lang="en" sz="1200" u="none" cap="none" strike="noStrike">
                          <a:latin typeface="Bree Serif"/>
                          <a:ea typeface="Bree Serif"/>
                          <a:cs typeface="Bree Serif"/>
                          <a:sym typeface="Bree Serif"/>
                        </a:rPr>
                        <a:t>es, increases</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B-decrease,constant</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C-constant,increase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latin typeface="Bree Serif"/>
                          <a:ea typeface="Bree Serif"/>
                          <a:cs typeface="Bree Serif"/>
                          <a:sym typeface="Bree Serif"/>
                        </a:rPr>
                        <a:t>D-decrease, increase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05050">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200" u="none" cap="none" strike="noStrike">
                          <a:solidFill>
                            <a:srgbClr val="D05C5C"/>
                          </a:solidFill>
                          <a:latin typeface="Bree Serif"/>
                          <a:ea typeface="Bree Serif"/>
                          <a:cs typeface="Bree Serif"/>
                          <a:sym typeface="Bree Serif"/>
                        </a:rPr>
                        <a:t>Q3:</a:t>
                      </a:r>
                      <a:r>
                        <a:rPr b="1" lang="en" sz="1200" u="none" cap="none" strike="noStrike">
                          <a:solidFill>
                            <a:srgbClr val="705C84"/>
                          </a:solidFill>
                          <a:latin typeface="Bree Serif"/>
                          <a:ea typeface="Bree Serif"/>
                          <a:cs typeface="Bree Serif"/>
                          <a:sym typeface="Bree Serif"/>
                        </a:rPr>
                        <a:t> </a:t>
                      </a:r>
                      <a:r>
                        <a:rPr b="1" lang="en" sz="1150" u="none" cap="none" strike="noStrike">
                          <a:solidFill>
                            <a:srgbClr val="444444"/>
                          </a:solidFill>
                          <a:latin typeface="Times New Roman"/>
                          <a:ea typeface="Times New Roman"/>
                          <a:cs typeface="Times New Roman"/>
                          <a:sym typeface="Times New Roman"/>
                        </a:rPr>
                        <a:t>.</a:t>
                      </a:r>
                      <a:r>
                        <a:rPr lang="en" sz="1200" u="none" cap="none" strike="noStrike">
                          <a:solidFill>
                            <a:schemeClr val="dk1"/>
                          </a:solidFill>
                          <a:latin typeface="Bree Serif"/>
                          <a:ea typeface="Bree Serif"/>
                          <a:cs typeface="Bree Serif"/>
                          <a:sym typeface="Bree Serif"/>
                        </a:rPr>
                        <a:t>Which of the following clinical signs is not typical for a classic presentation of shock?</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05050">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A-  Cool Extremities</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B- Weak p</a:t>
                      </a:r>
                      <a:r>
                        <a:rPr lang="en" sz="1200" u="none" cap="none" strike="noStrike">
                          <a:latin typeface="Bree Serif"/>
                          <a:ea typeface="Bree Serif"/>
                          <a:cs typeface="Bree Serif"/>
                          <a:sym typeface="Bree Serif"/>
                        </a:rPr>
                        <a:t>ulse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C- Tachypnea</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latin typeface="Bree Serif"/>
                          <a:ea typeface="Bree Serif"/>
                          <a:cs typeface="Bree Serif"/>
                          <a:sym typeface="Bree Serif"/>
                        </a:rPr>
                        <a:t>D- S</a:t>
                      </a:r>
                      <a:r>
                        <a:rPr lang="en" sz="1200" u="none" cap="none" strike="noStrike">
                          <a:latin typeface="Bree Serif"/>
                          <a:ea typeface="Bree Serif"/>
                          <a:cs typeface="Bree Serif"/>
                          <a:sym typeface="Bree Serif"/>
                        </a:rPr>
                        <a:t>ystemic </a:t>
                      </a:r>
                      <a:r>
                        <a:rPr lang="en" sz="1200" u="none" cap="none" strike="noStrike">
                          <a:solidFill>
                            <a:srgbClr val="000000"/>
                          </a:solidFill>
                          <a:latin typeface="Bree Serif"/>
                          <a:ea typeface="Bree Serif"/>
                          <a:cs typeface="Bree Serif"/>
                          <a:sym typeface="Bree Serif"/>
                        </a:rPr>
                        <a:t> Hypertens</a:t>
                      </a:r>
                      <a:r>
                        <a:rPr lang="en" sz="1200" u="none" cap="none" strike="noStrike">
                          <a:latin typeface="Bree Serif"/>
                          <a:ea typeface="Bree Serif"/>
                          <a:cs typeface="Bree Serif"/>
                          <a:sym typeface="Bree Serif"/>
                        </a:rPr>
                        <a:t>ion</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05050">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200" u="none" cap="none" strike="noStrike">
                          <a:solidFill>
                            <a:srgbClr val="D05C5C"/>
                          </a:solidFill>
                          <a:latin typeface="Bree Serif"/>
                          <a:ea typeface="Bree Serif"/>
                          <a:cs typeface="Bree Serif"/>
                          <a:sym typeface="Bree Serif"/>
                        </a:rPr>
                        <a:t>Q4: </a:t>
                      </a:r>
                      <a:r>
                        <a:rPr lang="en" sz="1200" u="none" cap="none" strike="noStrike">
                          <a:solidFill>
                            <a:schemeClr val="dk1"/>
                          </a:solidFill>
                          <a:latin typeface="Bree Serif"/>
                          <a:ea typeface="Bree Serif"/>
                          <a:cs typeface="Bree Serif"/>
                          <a:sym typeface="Bree Serif"/>
                        </a:rPr>
                        <a:t>Which of the following is </a:t>
                      </a:r>
                      <a:r>
                        <a:rPr lang="en" sz="1200" u="sng" cap="none" strike="noStrike">
                          <a:solidFill>
                            <a:schemeClr val="dk1"/>
                          </a:solidFill>
                          <a:latin typeface="Bree Serif"/>
                          <a:ea typeface="Bree Serif"/>
                          <a:cs typeface="Bree Serif"/>
                          <a:sym typeface="Bree Serif"/>
                        </a:rPr>
                        <a:t>not</a:t>
                      </a:r>
                      <a:r>
                        <a:rPr lang="en" sz="1200" u="none" cap="none" strike="noStrike">
                          <a:solidFill>
                            <a:schemeClr val="dk1"/>
                          </a:solidFill>
                          <a:latin typeface="Bree Serif"/>
                          <a:ea typeface="Bree Serif"/>
                          <a:cs typeface="Bree Serif"/>
                          <a:sym typeface="Bree Serif"/>
                        </a:rPr>
                        <a:t> a major mechanism for lack of oxygen delivery to tissues?</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05050">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A- Inadequate blood volume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B- Inadequat</a:t>
                      </a:r>
                      <a:r>
                        <a:rPr lang="en" sz="1200" u="none" cap="none" strike="noStrike">
                          <a:latin typeface="Bree Serif"/>
                          <a:ea typeface="Bree Serif"/>
                          <a:cs typeface="Bree Serif"/>
                          <a:sym typeface="Bree Serif"/>
                        </a:rPr>
                        <a:t>e Cardiac delivery</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C- Inadequate vascular tone</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latin typeface="Bree Serif"/>
                          <a:ea typeface="Bree Serif"/>
                          <a:cs typeface="Bree Serif"/>
                          <a:sym typeface="Bree Serif"/>
                        </a:rPr>
                        <a:t>D- Inadequate coronary per</a:t>
                      </a:r>
                      <a:r>
                        <a:rPr lang="en" sz="1200" u="none" cap="none" strike="noStrike">
                          <a:latin typeface="Bree Serif"/>
                          <a:ea typeface="Bree Serif"/>
                          <a:cs typeface="Bree Serif"/>
                          <a:sym typeface="Bree Serif"/>
                        </a:rPr>
                        <a:t>fusion.</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05050">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D05C5C"/>
                          </a:solidFill>
                          <a:latin typeface="Bree Serif"/>
                          <a:ea typeface="Bree Serif"/>
                          <a:cs typeface="Bree Serif"/>
                          <a:sym typeface="Bree Serif"/>
                        </a:rPr>
                        <a:t>Q5:</a:t>
                      </a:r>
                      <a:r>
                        <a:rPr b="1" lang="en" sz="1200" u="none" cap="none" strike="noStrike">
                          <a:solidFill>
                            <a:srgbClr val="705C84"/>
                          </a:solidFill>
                          <a:latin typeface="Bree Serif"/>
                          <a:ea typeface="Bree Serif"/>
                          <a:cs typeface="Bree Serif"/>
                          <a:sym typeface="Bree Serif"/>
                        </a:rPr>
                        <a:t> </a:t>
                      </a:r>
                      <a:r>
                        <a:rPr lang="en" sz="1200" u="none" cap="none" strike="noStrike">
                          <a:solidFill>
                            <a:srgbClr val="000000"/>
                          </a:solidFill>
                          <a:latin typeface="Bree Serif"/>
                          <a:ea typeface="Bree Serif"/>
                          <a:cs typeface="Bree Serif"/>
                          <a:sym typeface="Bree Serif"/>
                        </a:rPr>
                        <a:t>Which one of the </a:t>
                      </a:r>
                      <a:r>
                        <a:rPr lang="en" sz="1200" u="none" cap="none" strike="noStrike">
                          <a:latin typeface="Bree Serif"/>
                          <a:ea typeface="Bree Serif"/>
                          <a:cs typeface="Bree Serif"/>
                          <a:sym typeface="Bree Serif"/>
                        </a:rPr>
                        <a:t>following is </a:t>
                      </a:r>
                      <a:r>
                        <a:rPr lang="en" sz="1200" u="sng" cap="none" strike="noStrike">
                          <a:latin typeface="Bree Serif"/>
                          <a:ea typeface="Bree Serif"/>
                          <a:cs typeface="Bree Serif"/>
                          <a:sym typeface="Bree Serif"/>
                        </a:rPr>
                        <a:t>not </a:t>
                      </a:r>
                      <a:r>
                        <a:rPr lang="en" sz="1200" u="none" cap="none" strike="noStrike">
                          <a:latin typeface="Bree Serif"/>
                          <a:ea typeface="Bree Serif"/>
                          <a:cs typeface="Bree Serif"/>
                          <a:sym typeface="Bree Serif"/>
                        </a:rPr>
                        <a:t>a sign of hypovolemic shock?</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05050">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A- </a:t>
                      </a:r>
                      <a:r>
                        <a:rPr lang="en" sz="1200" u="none" cap="none" strike="noStrike">
                          <a:latin typeface="Bree Serif"/>
                          <a:ea typeface="Bree Serif"/>
                          <a:cs typeface="Bree Serif"/>
                          <a:sym typeface="Bree Serif"/>
                        </a:rPr>
                        <a:t>pale skin</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B- </a:t>
                      </a:r>
                      <a:r>
                        <a:rPr lang="en" sz="1200" u="none" cap="none" strike="noStrike">
                          <a:solidFill>
                            <a:schemeClr val="dk1"/>
                          </a:solidFill>
                          <a:latin typeface="Bree Serif"/>
                          <a:ea typeface="Bree Serif"/>
                          <a:cs typeface="Bree Serif"/>
                          <a:sym typeface="Bree Serif"/>
                        </a:rPr>
                        <a:t>intense thirst</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C- </a:t>
                      </a:r>
                      <a:r>
                        <a:rPr lang="en" sz="1200" u="none" cap="none" strike="noStrike">
                          <a:latin typeface="Bree Serif"/>
                          <a:ea typeface="Bree Serif"/>
                          <a:cs typeface="Bree Serif"/>
                          <a:sym typeface="Bree Serif"/>
                        </a:rPr>
                        <a:t> Alveolar edema</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latin typeface="Bree Serif"/>
                          <a:ea typeface="Bree Serif"/>
                          <a:cs typeface="Bree Serif"/>
                          <a:sym typeface="Bree Serif"/>
                        </a:rPr>
                        <a:t>D-Oligur</a:t>
                      </a:r>
                      <a:r>
                        <a:rPr lang="en" sz="1200" u="none" cap="none" strike="noStrike">
                          <a:latin typeface="Bree Serif"/>
                          <a:ea typeface="Bree Serif"/>
                          <a:cs typeface="Bree Serif"/>
                          <a:sym typeface="Bree Serif"/>
                        </a:rPr>
                        <a:t>ia</a:t>
                      </a:r>
                      <a:endParaRPr sz="1200" u="none" cap="none" strike="noStrike">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05050">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D05C5C"/>
                          </a:solidFill>
                          <a:latin typeface="Bree Serif"/>
                          <a:ea typeface="Bree Serif"/>
                          <a:cs typeface="Bree Serif"/>
                          <a:sym typeface="Bree Serif"/>
                        </a:rPr>
                        <a:t>Q6:</a:t>
                      </a:r>
                      <a:r>
                        <a:rPr b="1" lang="en" sz="1200" u="none" cap="none" strike="noStrike">
                          <a:solidFill>
                            <a:srgbClr val="705C84"/>
                          </a:solidFill>
                          <a:latin typeface="Bree Serif"/>
                          <a:ea typeface="Bree Serif"/>
                          <a:cs typeface="Bree Serif"/>
                          <a:sym typeface="Bree Serif"/>
                        </a:rPr>
                        <a:t> </a:t>
                      </a:r>
                      <a:r>
                        <a:rPr lang="en" sz="1200" u="none" cap="none" strike="noStrike">
                          <a:solidFill>
                            <a:srgbClr val="000000"/>
                          </a:solidFill>
                          <a:latin typeface="Bree Serif"/>
                          <a:ea typeface="Bree Serif"/>
                          <a:cs typeface="Bree Serif"/>
                          <a:sym typeface="Bree Serif"/>
                        </a:rPr>
                        <a:t>Which </a:t>
                      </a:r>
                      <a:r>
                        <a:rPr lang="en" sz="1200" u="none" cap="none" strike="noStrike">
                          <a:latin typeface="Bree Serif"/>
                          <a:ea typeface="Bree Serif"/>
                          <a:cs typeface="Bree Serif"/>
                          <a:sym typeface="Bree Serif"/>
                        </a:rPr>
                        <a:t>of the following is caused by Capillary leak syndrome?</a:t>
                      </a:r>
                      <a:endParaRPr sz="1200" u="none" cap="none" strike="noStrike">
                        <a:solidFill>
                          <a:srgbClr val="000000"/>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05050">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A- </a:t>
                      </a:r>
                      <a:r>
                        <a:rPr lang="en" sz="1200" u="none" cap="none" strike="noStrike">
                          <a:latin typeface="Bree Serif"/>
                          <a:ea typeface="Bree Serif"/>
                          <a:cs typeface="Bree Serif"/>
                          <a:sym typeface="Bree Serif"/>
                        </a:rPr>
                        <a:t>Obstructive shock</a:t>
                      </a:r>
                      <a:endParaRPr sz="1200" u="none" cap="none" strike="noStrike">
                        <a:solidFill>
                          <a:srgbClr val="000000"/>
                        </a:solidFill>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B- </a:t>
                      </a:r>
                      <a:r>
                        <a:rPr lang="en" sz="1200" u="none" cap="none" strike="noStrike">
                          <a:solidFill>
                            <a:schemeClr val="dk1"/>
                          </a:solidFill>
                          <a:latin typeface="Bree Serif"/>
                          <a:ea typeface="Bree Serif"/>
                          <a:cs typeface="Bree Serif"/>
                          <a:sym typeface="Bree Serif"/>
                        </a:rPr>
                        <a:t>Distributive shock</a:t>
                      </a:r>
                      <a:endParaRPr sz="1200" u="none" cap="none" strike="noStrike">
                        <a:solidFill>
                          <a:srgbClr val="000000"/>
                        </a:solidFill>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Bree Serif"/>
                          <a:ea typeface="Bree Serif"/>
                          <a:cs typeface="Bree Serif"/>
                          <a:sym typeface="Bree Serif"/>
                        </a:rPr>
                        <a:t>C- </a:t>
                      </a:r>
                      <a:r>
                        <a:rPr lang="en" sz="1200" u="none" cap="none" strike="noStrike">
                          <a:latin typeface="Bree Serif"/>
                          <a:ea typeface="Bree Serif"/>
                          <a:cs typeface="Bree Serif"/>
                          <a:sym typeface="Bree Serif"/>
                        </a:rPr>
                        <a:t>Cardiogenic shock</a:t>
                      </a:r>
                      <a:endParaRPr sz="1200" u="none" cap="none" strike="noStrike">
                        <a:solidFill>
                          <a:srgbClr val="000000"/>
                        </a:solidFill>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latin typeface="Bree Serif"/>
                          <a:ea typeface="Bree Serif"/>
                          <a:cs typeface="Bree Serif"/>
                          <a:sym typeface="Bree Serif"/>
                        </a:rPr>
                        <a:t>D- Hypovolemic shock</a:t>
                      </a:r>
                      <a:endParaRPr sz="1200" u="none" cap="none" strike="noStrike">
                        <a:solidFill>
                          <a:srgbClr val="000000"/>
                        </a:solidFill>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1"/>
          <p:cNvSpPr txBox="1"/>
          <p:nvPr>
            <p:ph type="title"/>
          </p:nvPr>
        </p:nvSpPr>
        <p:spPr>
          <a:xfrm>
            <a:off x="311700" y="27707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2720">
                <a:solidFill>
                  <a:srgbClr val="D05C5C"/>
                </a:solidFill>
                <a:latin typeface="Bree Serif"/>
                <a:ea typeface="Bree Serif"/>
                <a:cs typeface="Bree Serif"/>
                <a:sym typeface="Bree Serif"/>
              </a:rPr>
              <a:t>SAQs</a:t>
            </a:r>
            <a:endParaRPr b="1" sz="2720">
              <a:solidFill>
                <a:srgbClr val="D05C5C"/>
              </a:solidFill>
              <a:latin typeface="Bree Serif"/>
              <a:ea typeface="Bree Serif"/>
              <a:cs typeface="Bree Serif"/>
              <a:sym typeface="Bree Serif"/>
            </a:endParaRPr>
          </a:p>
        </p:txBody>
      </p:sp>
      <p:sp>
        <p:nvSpPr>
          <p:cNvPr id="698" name="Google Shape;698;p61"/>
          <p:cNvSpPr txBox="1"/>
          <p:nvPr/>
        </p:nvSpPr>
        <p:spPr>
          <a:xfrm>
            <a:off x="311700" y="1081175"/>
            <a:ext cx="42603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D05C5C"/>
                </a:solidFill>
                <a:latin typeface="Bree Serif"/>
                <a:ea typeface="Bree Serif"/>
                <a:cs typeface="Bree Serif"/>
                <a:sym typeface="Bree Serif"/>
              </a:rPr>
              <a:t>Q1:</a:t>
            </a:r>
            <a:r>
              <a:rPr b="1" i="0" lang="en" sz="1600" u="none" cap="none" strike="noStrike">
                <a:solidFill>
                  <a:schemeClr val="dk1"/>
                </a:solidFill>
                <a:latin typeface="Bree Serif"/>
                <a:ea typeface="Bree Serif"/>
                <a:cs typeface="Bree Serif"/>
                <a:sym typeface="Bree Serif"/>
              </a:rPr>
              <a:t> </a:t>
            </a:r>
            <a:r>
              <a:rPr b="0" i="0" lang="en" sz="1600" u="none" cap="none" strike="noStrike">
                <a:solidFill>
                  <a:schemeClr val="dk1"/>
                </a:solidFill>
                <a:latin typeface="Bree Serif"/>
                <a:ea typeface="Bree Serif"/>
                <a:cs typeface="Bree Serif"/>
                <a:sym typeface="Bree Serif"/>
              </a:rPr>
              <a:t>what is the consequences of shock?</a:t>
            </a:r>
            <a:endParaRPr b="0" i="0" sz="1400" u="none" cap="none" strike="noStrike">
              <a:solidFill>
                <a:srgbClr val="000000"/>
              </a:solidFill>
              <a:latin typeface="Bree Serif"/>
              <a:ea typeface="Bree Serif"/>
              <a:cs typeface="Bree Serif"/>
              <a:sym typeface="Bree Serif"/>
            </a:endParaRPr>
          </a:p>
        </p:txBody>
      </p:sp>
      <p:sp>
        <p:nvSpPr>
          <p:cNvPr id="699" name="Google Shape;699;p61"/>
          <p:cNvSpPr txBox="1"/>
          <p:nvPr/>
        </p:nvSpPr>
        <p:spPr>
          <a:xfrm>
            <a:off x="311700" y="2140650"/>
            <a:ext cx="35469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D05C5C"/>
                </a:solidFill>
                <a:latin typeface="Bree Serif"/>
                <a:ea typeface="Bree Serif"/>
                <a:cs typeface="Bree Serif"/>
                <a:sym typeface="Bree Serif"/>
              </a:rPr>
              <a:t>Q2:</a:t>
            </a:r>
            <a:r>
              <a:rPr b="1" i="0" lang="en" sz="1600" u="none" cap="none" strike="noStrike">
                <a:solidFill>
                  <a:schemeClr val="dk1"/>
                </a:solidFill>
                <a:latin typeface="Bree Serif"/>
                <a:ea typeface="Bree Serif"/>
                <a:cs typeface="Bree Serif"/>
                <a:sym typeface="Bree Serif"/>
              </a:rPr>
              <a:t> </a:t>
            </a:r>
            <a:r>
              <a:rPr b="0" i="0" lang="en" sz="1400" u="none" cap="none" strike="noStrike">
                <a:solidFill>
                  <a:schemeClr val="dk1"/>
                </a:solidFill>
                <a:latin typeface="Bree Serif"/>
                <a:ea typeface="Bree Serif"/>
                <a:cs typeface="Bree Serif"/>
                <a:sym typeface="Bree Serif"/>
              </a:rPr>
              <a:t>List the pathophysiology of shock</a:t>
            </a:r>
            <a:endParaRPr b="0" i="0" sz="1400" u="none" cap="none" strike="noStrike">
              <a:solidFill>
                <a:srgbClr val="000000"/>
              </a:solidFill>
              <a:latin typeface="Bree Serif"/>
              <a:ea typeface="Bree Serif"/>
              <a:cs typeface="Bree Serif"/>
              <a:sym typeface="Bree Serif"/>
            </a:endParaRPr>
          </a:p>
        </p:txBody>
      </p:sp>
      <p:sp>
        <p:nvSpPr>
          <p:cNvPr id="700" name="Google Shape;700;p61"/>
          <p:cNvSpPr txBox="1"/>
          <p:nvPr/>
        </p:nvSpPr>
        <p:spPr>
          <a:xfrm>
            <a:off x="311700" y="3200125"/>
            <a:ext cx="5222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D05C5C"/>
                </a:solidFill>
                <a:latin typeface="Bree Serif"/>
                <a:ea typeface="Bree Serif"/>
                <a:cs typeface="Bree Serif"/>
                <a:sym typeface="Bree Serif"/>
              </a:rPr>
              <a:t>Q3: </a:t>
            </a:r>
            <a:r>
              <a:rPr b="1" i="0" lang="en" sz="1400" u="none" cap="none" strike="noStrike">
                <a:solidFill>
                  <a:srgbClr val="2A2A2A"/>
                </a:solidFill>
                <a:latin typeface="Bree Serif"/>
                <a:ea typeface="Bree Serif"/>
                <a:cs typeface="Bree Serif"/>
                <a:sym typeface="Bree Serif"/>
              </a:rPr>
              <a:t>‘Shock’ associated with trauma is characterized by:</a:t>
            </a:r>
            <a:endParaRPr b="0" i="0" sz="1400" u="none" cap="none" strike="noStrike">
              <a:solidFill>
                <a:srgbClr val="000000"/>
              </a:solidFill>
              <a:latin typeface="Bree Serif"/>
              <a:ea typeface="Bree Serif"/>
              <a:cs typeface="Bree Serif"/>
              <a:sym typeface="Bree Serif"/>
            </a:endParaRPr>
          </a:p>
        </p:txBody>
      </p:sp>
      <p:sp>
        <p:nvSpPr>
          <p:cNvPr id="701" name="Google Shape;701;p61"/>
          <p:cNvSpPr txBox="1"/>
          <p:nvPr/>
        </p:nvSpPr>
        <p:spPr>
          <a:xfrm>
            <a:off x="311700" y="1515875"/>
            <a:ext cx="80256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 Cellular hypoxia due to failure to deliver oxygen to the tissues, leading to cellular damage.</a:t>
            </a:r>
            <a:endParaRPr b="0" i="0" sz="1400" u="none" cap="none" strike="noStrike">
              <a:solidFill>
                <a:srgbClr val="B7B7B7"/>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 End organ injury/dysfunction (vital organs) relative to their impaired metabolic requirements.</a:t>
            </a:r>
            <a:endParaRPr b="0" i="0" sz="1400" u="none" cap="none" strike="noStrike">
              <a:solidFill>
                <a:srgbClr val="B7B7B7"/>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Bree Serif"/>
              <a:ea typeface="Bree Serif"/>
              <a:cs typeface="Bree Serif"/>
              <a:sym typeface="Bree Serif"/>
            </a:endParaRPr>
          </a:p>
        </p:txBody>
      </p:sp>
      <p:sp>
        <p:nvSpPr>
          <p:cNvPr id="702" name="Google Shape;702;p61"/>
          <p:cNvSpPr txBox="1"/>
          <p:nvPr/>
        </p:nvSpPr>
        <p:spPr>
          <a:xfrm>
            <a:off x="311700" y="2685825"/>
            <a:ext cx="2750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Answer : slide 14</a:t>
            </a:r>
            <a:endParaRPr b="0" i="0" sz="1400" u="none" cap="none" strike="noStrike">
              <a:solidFill>
                <a:srgbClr val="B7B7B7"/>
              </a:solidFill>
              <a:latin typeface="Bree Serif"/>
              <a:ea typeface="Bree Serif"/>
              <a:cs typeface="Bree Serif"/>
              <a:sym typeface="Bree Serif"/>
            </a:endParaRPr>
          </a:p>
        </p:txBody>
      </p:sp>
      <p:sp>
        <p:nvSpPr>
          <p:cNvPr id="703" name="Google Shape;703;p61"/>
          <p:cNvSpPr txBox="1"/>
          <p:nvPr/>
        </p:nvSpPr>
        <p:spPr>
          <a:xfrm>
            <a:off x="361800" y="3631225"/>
            <a:ext cx="5122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Answer: Slide 22 → hemodynamic changes &amp; Slide 27.</a:t>
            </a:r>
            <a:endParaRPr b="0" i="0" sz="1400" u="none" cap="none" strike="noStrike">
              <a:solidFill>
                <a:srgbClr val="B7B7B7"/>
              </a:solidFill>
              <a:latin typeface="Bree Serif"/>
              <a:ea typeface="Bree Serif"/>
              <a:cs typeface="Bree Serif"/>
              <a:sym typeface="Bree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62"/>
          <p:cNvSpPr txBox="1"/>
          <p:nvPr/>
        </p:nvSpPr>
        <p:spPr>
          <a:xfrm>
            <a:off x="1622900" y="257625"/>
            <a:ext cx="1923600" cy="408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Bree Serif"/>
                <a:ea typeface="Bree Serif"/>
                <a:cs typeface="Bree Serif"/>
                <a:sym typeface="Bree Serif"/>
              </a:rPr>
              <a:t>Team Leaders</a:t>
            </a:r>
            <a:endParaRPr b="1" i="0" sz="1400" u="none" cap="none" strike="noStrike">
              <a:solidFill>
                <a:srgbClr val="FFFFFF"/>
              </a:solidFill>
              <a:latin typeface="Bree Serif"/>
              <a:ea typeface="Bree Serif"/>
              <a:cs typeface="Bree Serif"/>
              <a:sym typeface="Bree Serif"/>
            </a:endParaRPr>
          </a:p>
        </p:txBody>
      </p:sp>
      <p:sp>
        <p:nvSpPr>
          <p:cNvPr id="709" name="Google Shape;709;p62"/>
          <p:cNvSpPr txBox="1"/>
          <p:nvPr/>
        </p:nvSpPr>
        <p:spPr>
          <a:xfrm>
            <a:off x="1622900" y="1237600"/>
            <a:ext cx="1923600" cy="408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Bree Serif"/>
                <a:ea typeface="Bree Serif"/>
                <a:cs typeface="Bree Serif"/>
                <a:sym typeface="Bree Serif"/>
              </a:rPr>
              <a:t>Team Members</a:t>
            </a:r>
            <a:endParaRPr b="1" i="0" sz="1400" u="none" cap="none" strike="noStrike">
              <a:solidFill>
                <a:srgbClr val="FFFFFF"/>
              </a:solidFill>
              <a:latin typeface="Bree Serif"/>
              <a:ea typeface="Bree Serif"/>
              <a:cs typeface="Bree Serif"/>
              <a:sym typeface="Bree Serif"/>
            </a:endParaRPr>
          </a:p>
        </p:txBody>
      </p:sp>
      <p:sp>
        <p:nvSpPr>
          <p:cNvPr id="710" name="Google Shape;710;p62"/>
          <p:cNvSpPr txBox="1"/>
          <p:nvPr/>
        </p:nvSpPr>
        <p:spPr>
          <a:xfrm>
            <a:off x="411525" y="1637800"/>
            <a:ext cx="2694000" cy="34479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Othman Aldraihem</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Abdulaziz Alqahtani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Abdullah Alshahri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Saad Al Hammad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MOHAMMED ALDAWSARI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Ahmad Almarshed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Rayan Alahmari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ABDULRAHMAN BINBAKHIT</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Abdulaziz Alymni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Faisal Alkhunein</a:t>
            </a:r>
            <a:endParaRPr b="0" i="0" sz="10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Abdullah Alqarni</a:t>
            </a:r>
            <a:endParaRPr b="1" i="0" sz="12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Raid Almadi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Mohammad Alrashed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Abdulrahman bin Ateeq</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Amer Alghamdi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Mishal Alsuwayegh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Nawaf alturki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Hussam Aleid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Raid almadi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Mohammed AlShehri</a:t>
            </a:r>
            <a:endParaRPr b="0" i="0" sz="1000" u="none" cap="none" strike="noStrike">
              <a:solidFill>
                <a:schemeClr val="lt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Bree Serif"/>
              <a:ea typeface="Bree Serif"/>
              <a:cs typeface="Bree Serif"/>
              <a:sym typeface="Bree Serif"/>
            </a:endParaRPr>
          </a:p>
        </p:txBody>
      </p:sp>
      <p:sp>
        <p:nvSpPr>
          <p:cNvPr id="711" name="Google Shape;711;p62"/>
          <p:cNvSpPr txBox="1"/>
          <p:nvPr/>
        </p:nvSpPr>
        <p:spPr>
          <a:xfrm>
            <a:off x="2645925" y="1637800"/>
            <a:ext cx="2557200" cy="36327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Nouf Aldhalaan</a:t>
            </a:r>
            <a:endParaRPr b="1" i="0" sz="12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Amani Alotaibi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Shahed bukhari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Shahad Aljeri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Maha Alkoryshy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Alhnouf Hadi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Mayssam Aljaloud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Hissa Alshiqari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Mashael Albugami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Renad Alayidh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Ghada Binslmah</a:t>
            </a:r>
            <a:endParaRPr b="0" i="0" sz="10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Razan Alsulami</a:t>
            </a:r>
            <a:r>
              <a:rPr b="0" i="0" lang="en" sz="1200" u="none" cap="none" strike="noStrike">
                <a:solidFill>
                  <a:schemeClr val="lt1"/>
                </a:solidFill>
                <a:latin typeface="Bree Serif"/>
                <a:ea typeface="Bree Serif"/>
                <a:cs typeface="Bree Serif"/>
                <a:sym typeface="Bree Serif"/>
              </a:rPr>
              <a:t> </a:t>
            </a:r>
            <a:endParaRPr b="0" i="0" sz="12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Shaden albassam</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Razan Almanjomi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Reem Alhazmi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Dhai hamdan</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Shahad alaskar</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Haifa Almuddahi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Reema alquraini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deema aljuribah</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Kadi Khalid aldossari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Farah alhalafi</a:t>
            </a:r>
            <a:endParaRPr b="0" i="0" sz="1000" u="none" cap="none" strike="noStrike">
              <a:solidFill>
                <a:schemeClr val="lt1"/>
              </a:solidFill>
              <a:latin typeface="Bree Serif"/>
              <a:ea typeface="Bree Serif"/>
              <a:cs typeface="Bree Serif"/>
              <a:sym typeface="Bree Serif"/>
            </a:endParaRPr>
          </a:p>
        </p:txBody>
      </p:sp>
      <p:sp>
        <p:nvSpPr>
          <p:cNvPr id="712" name="Google Shape;712;p62"/>
          <p:cNvSpPr txBox="1"/>
          <p:nvPr/>
        </p:nvSpPr>
        <p:spPr>
          <a:xfrm>
            <a:off x="448700" y="712700"/>
            <a:ext cx="1998600" cy="5550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Saleh aldeligan</a:t>
            </a:r>
            <a:endParaRPr b="1" i="0" sz="12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Qusai Alsultan</a:t>
            </a:r>
            <a:endParaRPr b="1" i="0" sz="1200" u="none" cap="none" strike="noStrike">
              <a:solidFill>
                <a:schemeClr val="lt1"/>
              </a:solidFill>
              <a:latin typeface="Bree Serif"/>
              <a:ea typeface="Bree Serif"/>
              <a:cs typeface="Bree Serif"/>
              <a:sym typeface="Bree Serif"/>
            </a:endParaRPr>
          </a:p>
        </p:txBody>
      </p:sp>
      <p:sp>
        <p:nvSpPr>
          <p:cNvPr id="713" name="Google Shape;713;p62"/>
          <p:cNvSpPr txBox="1"/>
          <p:nvPr/>
        </p:nvSpPr>
        <p:spPr>
          <a:xfrm>
            <a:off x="2868025" y="712700"/>
            <a:ext cx="2335200" cy="5502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Raghad Alkhudair </a:t>
            </a:r>
            <a:endParaRPr b="1" i="0" sz="12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Raghad Alnadeef </a:t>
            </a:r>
            <a:endParaRPr b="1" i="0" sz="1200" u="none" cap="none" strike="noStrike">
              <a:solidFill>
                <a:schemeClr val="lt1"/>
              </a:solidFill>
              <a:latin typeface="Bree Serif"/>
              <a:ea typeface="Bree Serif"/>
              <a:cs typeface="Bree Serif"/>
              <a:sym typeface="Bree Serif"/>
            </a:endParaRPr>
          </a:p>
        </p:txBody>
      </p:sp>
      <p:sp>
        <p:nvSpPr>
          <p:cNvPr id="714" name="Google Shape;714;p62"/>
          <p:cNvSpPr/>
          <p:nvPr/>
        </p:nvSpPr>
        <p:spPr>
          <a:xfrm flipH="1">
            <a:off x="7795800" y="4405025"/>
            <a:ext cx="1348200" cy="446400"/>
          </a:xfrm>
          <a:prstGeom prst="homePlate">
            <a:avLst>
              <a:gd fmla="val 50000" name="adj"/>
            </a:avLst>
          </a:prstGeom>
          <a:solidFill>
            <a:srgbClr val="D05C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62">
            <a:hlinkClick r:id="rId3"/>
          </p:cNvPr>
          <p:cNvSpPr txBox="1"/>
          <p:nvPr/>
        </p:nvSpPr>
        <p:spPr>
          <a:xfrm>
            <a:off x="7693350" y="4443575"/>
            <a:ext cx="1690500" cy="36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Bree Serif"/>
                <a:ea typeface="Bree Serif"/>
                <a:cs typeface="Bree Serif"/>
                <a:sym typeface="Bree Serif"/>
              </a:rPr>
              <a:t>Editing File</a:t>
            </a:r>
            <a:endParaRPr b="0" i="0" sz="1200" u="none" cap="none" strike="noStrike">
              <a:solidFill>
                <a:srgbClr val="FFFFFF"/>
              </a:solidFill>
              <a:latin typeface="Bree Serif"/>
              <a:ea typeface="Bree Serif"/>
              <a:cs typeface="Bree Serif"/>
              <a:sym typeface="Bree Serif"/>
            </a:endParaRPr>
          </a:p>
        </p:txBody>
      </p:sp>
      <p:sp>
        <p:nvSpPr>
          <p:cNvPr id="716" name="Google Shape;716;p62"/>
          <p:cNvSpPr txBox="1"/>
          <p:nvPr/>
        </p:nvSpPr>
        <p:spPr>
          <a:xfrm>
            <a:off x="6426200" y="455100"/>
            <a:ext cx="2043600" cy="131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rgbClr val="D05C5C"/>
                </a:solidFill>
                <a:latin typeface="Bree Serif"/>
                <a:ea typeface="Bree Serif"/>
                <a:cs typeface="Bree Serif"/>
                <a:sym typeface="Bree Serif"/>
              </a:rPr>
              <a:t>THANK YOU</a:t>
            </a:r>
            <a:endParaRPr b="0" i="0" sz="3600" u="none" cap="none" strike="noStrike">
              <a:solidFill>
                <a:srgbClr val="D05C5C"/>
              </a:solidFill>
              <a:latin typeface="Bree Serif"/>
              <a:ea typeface="Bree Serif"/>
              <a:cs typeface="Bree Serif"/>
              <a:sym typeface="Bree Serif"/>
            </a:endParaRPr>
          </a:p>
        </p:txBody>
      </p:sp>
      <p:pic>
        <p:nvPicPr>
          <p:cNvPr id="717" name="Google Shape;717;p62"/>
          <p:cNvPicPr preferRelativeResize="0"/>
          <p:nvPr/>
        </p:nvPicPr>
        <p:blipFill rotWithShape="1">
          <a:blip r:embed="rId4">
            <a:alphaModFix/>
          </a:blip>
          <a:srcRect b="0" l="0" r="0" t="0"/>
          <a:stretch/>
        </p:blipFill>
        <p:spPr>
          <a:xfrm>
            <a:off x="6448700" y="3758750"/>
            <a:ext cx="446400" cy="446400"/>
          </a:xfrm>
          <a:prstGeom prst="rect">
            <a:avLst/>
          </a:prstGeom>
          <a:noFill/>
          <a:ln>
            <a:noFill/>
          </a:ln>
        </p:spPr>
      </p:pic>
      <p:sp>
        <p:nvSpPr>
          <p:cNvPr id="718" name="Google Shape;718;p62"/>
          <p:cNvSpPr txBox="1"/>
          <p:nvPr/>
        </p:nvSpPr>
        <p:spPr>
          <a:xfrm>
            <a:off x="6895100" y="3797300"/>
            <a:ext cx="2121000" cy="37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66666"/>
                </a:solidFill>
                <a:latin typeface="Bree Serif"/>
                <a:ea typeface="Bree Serif"/>
                <a:cs typeface="Bree Serif"/>
                <a:sym typeface="Bree Serif"/>
              </a:rPr>
              <a:t>Physio442@gmail.com</a:t>
            </a:r>
            <a:endParaRPr b="0" i="0" sz="1200" u="none" cap="none" strike="noStrike">
              <a:solidFill>
                <a:srgbClr val="666666"/>
              </a:solidFill>
              <a:latin typeface="Bree Serif"/>
              <a:ea typeface="Bree Serif"/>
              <a:cs typeface="Bree Serif"/>
              <a:sym typeface="Bree Serif"/>
            </a:endParaRPr>
          </a:p>
        </p:txBody>
      </p:sp>
      <p:sp>
        <p:nvSpPr>
          <p:cNvPr id="719" name="Google Shape;719;p62"/>
          <p:cNvSpPr txBox="1"/>
          <p:nvPr/>
        </p:nvSpPr>
        <p:spPr>
          <a:xfrm>
            <a:off x="6448700" y="2460925"/>
            <a:ext cx="1998600" cy="606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666666"/>
                </a:solidFill>
                <a:latin typeface="Bree Serif"/>
                <a:ea typeface="Bree Serif"/>
                <a:cs typeface="Bree Serif"/>
                <a:sym typeface="Bree Serif"/>
              </a:rPr>
              <a:t>Theme was done by Mohammad Alrashed</a:t>
            </a:r>
            <a:endParaRPr b="0" i="0" sz="1300" u="none" cap="none" strike="noStrike">
              <a:solidFill>
                <a:srgbClr val="666666"/>
              </a:solidFill>
              <a:latin typeface="Bree Serif"/>
              <a:ea typeface="Bree Serif"/>
              <a:cs typeface="Bree Serif"/>
              <a:sym typeface="Bree Serif"/>
            </a:endParaRPr>
          </a:p>
        </p:txBody>
      </p:sp>
      <p:sp>
        <p:nvSpPr>
          <p:cNvPr id="720" name="Google Shape;720;p62"/>
          <p:cNvSpPr txBox="1"/>
          <p:nvPr/>
        </p:nvSpPr>
        <p:spPr>
          <a:xfrm>
            <a:off x="4572000" y="2023000"/>
            <a:ext cx="40500" cy="372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2195804" y="160664"/>
            <a:ext cx="8520600" cy="56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Effects of Tissue Hypoperfusion ?</a:t>
            </a:r>
            <a:endParaRPr b="1" sz="2520">
              <a:solidFill>
                <a:srgbClr val="D05C5C"/>
              </a:solidFill>
              <a:latin typeface="Bree Serif"/>
              <a:ea typeface="Bree Serif"/>
              <a:cs typeface="Bree Serif"/>
              <a:sym typeface="Bree Serif"/>
            </a:endParaRPr>
          </a:p>
        </p:txBody>
      </p:sp>
      <p:sp>
        <p:nvSpPr>
          <p:cNvPr id="160" name="Google Shape;160;p29"/>
          <p:cNvSpPr txBox="1"/>
          <p:nvPr/>
        </p:nvSpPr>
        <p:spPr>
          <a:xfrm>
            <a:off x="8167100" y="64700"/>
            <a:ext cx="916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grpSp>
        <p:nvGrpSpPr>
          <p:cNvPr id="161" name="Google Shape;161;p29"/>
          <p:cNvGrpSpPr/>
          <p:nvPr/>
        </p:nvGrpSpPr>
        <p:grpSpPr>
          <a:xfrm>
            <a:off x="1372502" y="928783"/>
            <a:ext cx="7557357" cy="3285941"/>
            <a:chOff x="543349" y="2954383"/>
            <a:chExt cx="3238775" cy="1490290"/>
          </a:xfrm>
        </p:grpSpPr>
        <p:cxnSp>
          <p:nvCxnSpPr>
            <p:cNvPr id="162" name="Google Shape;162;p29"/>
            <p:cNvCxnSpPr>
              <a:stCxn id="163" idx="4"/>
              <a:endCxn id="164" idx="0"/>
            </p:cNvCxnSpPr>
            <p:nvPr/>
          </p:nvCxnSpPr>
          <p:spPr>
            <a:xfrm>
              <a:off x="952849" y="3647683"/>
              <a:ext cx="568500" cy="205200"/>
            </a:xfrm>
            <a:prstGeom prst="straightConnector1">
              <a:avLst/>
            </a:prstGeom>
            <a:noFill/>
            <a:ln cap="flat" cmpd="sng" w="38100">
              <a:solidFill>
                <a:srgbClr val="EA9999"/>
              </a:solidFill>
              <a:prstDash val="solid"/>
              <a:round/>
              <a:headEnd len="sm" w="sm" type="none"/>
              <a:tailEnd len="sm" w="sm" type="none"/>
            </a:ln>
          </p:spPr>
        </p:cxnSp>
        <p:cxnSp>
          <p:nvCxnSpPr>
            <p:cNvPr id="165" name="Google Shape;165;p29"/>
            <p:cNvCxnSpPr>
              <a:stCxn id="164" idx="0"/>
              <a:endCxn id="166" idx="4"/>
            </p:cNvCxnSpPr>
            <p:nvPr/>
          </p:nvCxnSpPr>
          <p:spPr>
            <a:xfrm flipH="1" rot="10800000">
              <a:off x="1521366" y="3577919"/>
              <a:ext cx="708300" cy="275100"/>
            </a:xfrm>
            <a:prstGeom prst="straightConnector1">
              <a:avLst/>
            </a:prstGeom>
            <a:noFill/>
            <a:ln cap="flat" cmpd="sng" w="38100">
              <a:solidFill>
                <a:srgbClr val="EA9999"/>
              </a:solidFill>
              <a:prstDash val="solid"/>
              <a:round/>
              <a:headEnd len="sm" w="sm" type="none"/>
              <a:tailEnd len="sm" w="sm" type="none"/>
            </a:ln>
          </p:spPr>
        </p:cxnSp>
        <p:cxnSp>
          <p:nvCxnSpPr>
            <p:cNvPr id="167" name="Google Shape;167;p29"/>
            <p:cNvCxnSpPr>
              <a:stCxn id="166" idx="4"/>
              <a:endCxn id="168" idx="0"/>
            </p:cNvCxnSpPr>
            <p:nvPr/>
          </p:nvCxnSpPr>
          <p:spPr>
            <a:xfrm>
              <a:off x="2229606" y="3577870"/>
              <a:ext cx="753300" cy="221100"/>
            </a:xfrm>
            <a:prstGeom prst="straightConnector1">
              <a:avLst/>
            </a:prstGeom>
            <a:noFill/>
            <a:ln cap="flat" cmpd="sng" w="38100">
              <a:solidFill>
                <a:srgbClr val="EA9999"/>
              </a:solidFill>
              <a:prstDash val="solid"/>
              <a:round/>
              <a:headEnd len="sm" w="sm" type="none"/>
              <a:tailEnd len="sm" w="sm" type="none"/>
            </a:ln>
          </p:spPr>
        </p:cxnSp>
        <p:cxnSp>
          <p:nvCxnSpPr>
            <p:cNvPr id="169" name="Google Shape;169;p29"/>
            <p:cNvCxnSpPr>
              <a:stCxn id="168" idx="0"/>
              <a:endCxn id="170" idx="4"/>
            </p:cNvCxnSpPr>
            <p:nvPr/>
          </p:nvCxnSpPr>
          <p:spPr>
            <a:xfrm flipH="1" rot="10800000">
              <a:off x="2982981" y="3577973"/>
              <a:ext cx="503400" cy="221100"/>
            </a:xfrm>
            <a:prstGeom prst="straightConnector1">
              <a:avLst/>
            </a:prstGeom>
            <a:noFill/>
            <a:ln cap="flat" cmpd="sng" w="38100">
              <a:solidFill>
                <a:srgbClr val="EA9999"/>
              </a:solidFill>
              <a:prstDash val="solid"/>
              <a:round/>
              <a:headEnd len="sm" w="sm" type="none"/>
              <a:tailEnd len="sm" w="sm" type="none"/>
            </a:ln>
          </p:spPr>
        </p:cxnSp>
        <p:sp>
          <p:nvSpPr>
            <p:cNvPr id="170" name="Google Shape;170;p29"/>
            <p:cNvSpPr/>
            <p:nvPr/>
          </p:nvSpPr>
          <p:spPr>
            <a:xfrm>
              <a:off x="3190524" y="2986275"/>
              <a:ext cx="591600" cy="591600"/>
            </a:xfrm>
            <a:prstGeom prst="ellipse">
              <a:avLst/>
            </a:prstGeom>
            <a:solidFill>
              <a:srgbClr val="F1E0E0"/>
            </a:solidFill>
            <a:ln cap="flat" cmpd="sng" w="38100">
              <a:solidFill>
                <a:srgbClr val="EA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1100" u="none" cap="none" strike="noStrike">
                  <a:solidFill>
                    <a:schemeClr val="dk1"/>
                  </a:solidFill>
                  <a:latin typeface="Bree Serif"/>
                  <a:ea typeface="Bree Serif"/>
                  <a:cs typeface="Bree Serif"/>
                  <a:sym typeface="Bree Serif"/>
                </a:rPr>
                <a:t>2-Intra-</a:t>
              </a:r>
              <a:endParaRPr b="0" i="0" sz="11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0" i="0" lang="en" sz="1100" u="none" cap="none" strike="noStrike">
                  <a:solidFill>
                    <a:schemeClr val="dk1"/>
                  </a:solidFill>
                  <a:latin typeface="Bree Serif"/>
                  <a:ea typeface="Bree Serif"/>
                  <a:cs typeface="Bree Serif"/>
                  <a:sym typeface="Bree Serif"/>
                </a:rPr>
                <a:t>cell</a:t>
              </a:r>
              <a:r>
                <a:rPr lang="en" sz="1100">
                  <a:solidFill>
                    <a:schemeClr val="dk1"/>
                  </a:solidFill>
                  <a:latin typeface="Bree Serif"/>
                  <a:ea typeface="Bree Serif"/>
                  <a:cs typeface="Bree Serif"/>
                  <a:sym typeface="Bree Serif"/>
                </a:rPr>
                <a:t>ula</a:t>
              </a:r>
              <a:r>
                <a:rPr b="0" i="0" lang="en" sz="1100" u="none" cap="none" strike="noStrike">
                  <a:solidFill>
                    <a:schemeClr val="dk1"/>
                  </a:solidFill>
                  <a:latin typeface="Bree Serif"/>
                  <a:ea typeface="Bree Serif"/>
                  <a:cs typeface="Bree Serif"/>
                  <a:sym typeface="Bree Serif"/>
                </a:rPr>
                <a:t>r edema</a:t>
              </a:r>
              <a:endParaRPr b="0" i="0" sz="1100" u="none" cap="none" strike="noStrike">
                <a:solidFill>
                  <a:schemeClr val="dk1"/>
                </a:solidFill>
                <a:latin typeface="Bree Serif"/>
                <a:ea typeface="Bree Serif"/>
                <a:cs typeface="Bree Serif"/>
                <a:sym typeface="Bree Serif"/>
              </a:endParaRPr>
            </a:p>
          </p:txBody>
        </p:sp>
        <p:sp>
          <p:nvSpPr>
            <p:cNvPr id="166" name="Google Shape;166;p29"/>
            <p:cNvSpPr/>
            <p:nvPr/>
          </p:nvSpPr>
          <p:spPr>
            <a:xfrm>
              <a:off x="1912356" y="2986270"/>
              <a:ext cx="634500" cy="591600"/>
            </a:xfrm>
            <a:prstGeom prst="ellipse">
              <a:avLst/>
            </a:prstGeom>
            <a:solidFill>
              <a:srgbClr val="F1E0E0"/>
            </a:solidFill>
            <a:ln cap="flat" cmpd="sng" w="38100">
              <a:solidFill>
                <a:srgbClr val="EA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1-Cell membrane and ion pump dysfunction</a:t>
              </a:r>
              <a:endParaRPr b="0" i="0" sz="1200" u="none" cap="none" strike="noStrike">
                <a:solidFill>
                  <a:schemeClr val="dk1"/>
                </a:solidFill>
                <a:latin typeface="Bree Serif"/>
                <a:ea typeface="Bree Serif"/>
                <a:cs typeface="Bree Serif"/>
                <a:sym typeface="Bree Serif"/>
              </a:endParaRPr>
            </a:p>
          </p:txBody>
        </p:sp>
        <p:sp>
          <p:nvSpPr>
            <p:cNvPr id="163" name="Google Shape;163;p29"/>
            <p:cNvSpPr/>
            <p:nvPr/>
          </p:nvSpPr>
          <p:spPr>
            <a:xfrm>
              <a:off x="543349" y="2954383"/>
              <a:ext cx="819000" cy="693300"/>
            </a:xfrm>
            <a:prstGeom prst="ellipse">
              <a:avLst/>
            </a:prstGeom>
            <a:solidFill>
              <a:srgbClr val="F1E0E0"/>
            </a:solidFill>
            <a:ln cap="flat" cmpd="sng" w="38100">
              <a:solidFill>
                <a:srgbClr val="EA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1100" u="none" cap="none" strike="noStrike">
                  <a:solidFill>
                    <a:schemeClr val="dk1"/>
                  </a:solidFill>
                  <a:latin typeface="Bree Serif"/>
                  <a:ea typeface="Bree Serif"/>
                  <a:cs typeface="Bree Serif"/>
                  <a:sym typeface="Bree Serif"/>
                </a:rPr>
                <a:t>The effects of tissue hypoperfusion anr initially reversible but can lead to </a:t>
              </a:r>
              <a:r>
                <a:rPr b="1" i="0" lang="en" sz="1100" u="none" cap="none" strike="noStrike">
                  <a:solidFill>
                    <a:srgbClr val="FF0000"/>
                  </a:solidFill>
                  <a:latin typeface="Bree Serif"/>
                  <a:ea typeface="Bree Serif"/>
                  <a:cs typeface="Bree Serif"/>
                  <a:sym typeface="Bree Serif"/>
                </a:rPr>
                <a:t>hypoxia</a:t>
              </a:r>
              <a:r>
                <a:rPr b="0" i="0" lang="en" sz="1100" u="none" cap="none" strike="noStrike">
                  <a:solidFill>
                    <a:schemeClr val="dk1"/>
                  </a:solidFill>
                  <a:latin typeface="Bree Serif"/>
                  <a:ea typeface="Bree Serif"/>
                  <a:cs typeface="Bree Serif"/>
                  <a:sym typeface="Bree Serif"/>
                </a:rPr>
                <a:t>, which causes 4 things :</a:t>
              </a:r>
              <a:endParaRPr b="0" i="0" sz="1100" u="none" cap="none" strike="noStrike">
                <a:solidFill>
                  <a:schemeClr val="dk1"/>
                </a:solidFill>
                <a:latin typeface="Bree Serif"/>
                <a:ea typeface="Bree Serif"/>
                <a:cs typeface="Bree Serif"/>
                <a:sym typeface="Bree Serif"/>
              </a:endParaRPr>
            </a:p>
          </p:txBody>
        </p:sp>
        <p:sp>
          <p:nvSpPr>
            <p:cNvPr id="168" name="Google Shape;168;p29"/>
            <p:cNvSpPr/>
            <p:nvPr/>
          </p:nvSpPr>
          <p:spPr>
            <a:xfrm>
              <a:off x="2599131" y="3799073"/>
              <a:ext cx="767700" cy="645600"/>
            </a:xfrm>
            <a:prstGeom prst="ellipse">
              <a:avLst/>
            </a:prstGeom>
            <a:solidFill>
              <a:srgbClr val="F1E0E0"/>
            </a:solidFill>
            <a:ln cap="flat" cmpd="sng" w="38100">
              <a:solidFill>
                <a:srgbClr val="EA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1100" u="none" cap="none" strike="noStrike">
                  <a:solidFill>
                    <a:schemeClr val="dk1"/>
                  </a:solidFill>
                  <a:latin typeface="Bree Serif"/>
                  <a:ea typeface="Bree Serif"/>
                  <a:cs typeface="Bree Serif"/>
                  <a:sym typeface="Bree Serif"/>
                </a:rPr>
                <a:t>4-Inadequate regulation of intracellular pH (due to shifting to anaerobic cellular respiration.</a:t>
              </a:r>
              <a:endParaRPr b="0" i="0" sz="1100" u="none" cap="none" strike="noStrike">
                <a:solidFill>
                  <a:schemeClr val="dk1"/>
                </a:solidFill>
                <a:latin typeface="Bree Serif"/>
                <a:ea typeface="Bree Serif"/>
                <a:cs typeface="Bree Serif"/>
                <a:sym typeface="Bree Serif"/>
              </a:endParaRPr>
            </a:p>
          </p:txBody>
        </p:sp>
        <p:sp>
          <p:nvSpPr>
            <p:cNvPr id="164" name="Google Shape;164;p29"/>
            <p:cNvSpPr/>
            <p:nvPr/>
          </p:nvSpPr>
          <p:spPr>
            <a:xfrm>
              <a:off x="1225566" y="3853019"/>
              <a:ext cx="591600" cy="591600"/>
            </a:xfrm>
            <a:prstGeom prst="ellipse">
              <a:avLst/>
            </a:prstGeom>
            <a:solidFill>
              <a:srgbClr val="F1E0E0"/>
            </a:solidFill>
            <a:ln cap="flat" cmpd="sng" w="38100">
              <a:solidFill>
                <a:srgbClr val="EA99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1100" u="none" cap="none" strike="noStrike">
                  <a:solidFill>
                    <a:schemeClr val="dk1"/>
                  </a:solidFill>
                  <a:latin typeface="Bree Serif"/>
                  <a:ea typeface="Bree Serif"/>
                  <a:cs typeface="Bree Serif"/>
                  <a:sym typeface="Bree Serif"/>
                </a:rPr>
                <a:t>3-Leakage of intracellular contents into extracellular space.</a:t>
              </a:r>
              <a:endParaRPr b="0" i="0" sz="1100" u="none" cap="none" strike="noStrike">
                <a:solidFill>
                  <a:schemeClr val="dk1"/>
                </a:solidFill>
                <a:latin typeface="Bree Serif"/>
                <a:ea typeface="Bree Serif"/>
                <a:cs typeface="Bree Serif"/>
                <a:sym typeface="Bree Serif"/>
              </a:endParaRPr>
            </a:p>
          </p:txBody>
        </p:sp>
      </p:grpSp>
      <p:pic>
        <p:nvPicPr>
          <p:cNvPr id="171" name="Google Shape;171;p29"/>
          <p:cNvPicPr preferRelativeResize="0"/>
          <p:nvPr/>
        </p:nvPicPr>
        <p:blipFill rotWithShape="1">
          <a:blip r:embed="rId3">
            <a:alphaModFix/>
          </a:blip>
          <a:srcRect b="0" l="0" r="0" t="0"/>
          <a:stretch/>
        </p:blipFill>
        <p:spPr>
          <a:xfrm>
            <a:off x="70225" y="3208582"/>
            <a:ext cx="2723800" cy="1695174"/>
          </a:xfrm>
          <a:prstGeom prst="rect">
            <a:avLst/>
          </a:prstGeom>
          <a:noFill/>
          <a:ln>
            <a:noFill/>
          </a:ln>
        </p:spPr>
      </p:pic>
      <p:sp>
        <p:nvSpPr>
          <p:cNvPr id="172" name="Google Shape;172;p29"/>
          <p:cNvSpPr txBox="1"/>
          <p:nvPr>
            <p:ph type="title"/>
          </p:nvPr>
        </p:nvSpPr>
        <p:spPr>
          <a:xfrm>
            <a:off x="150668" y="2739442"/>
            <a:ext cx="25629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1800">
                <a:solidFill>
                  <a:srgbClr val="D05C5C"/>
                </a:solidFill>
                <a:latin typeface="Bree Serif"/>
                <a:ea typeface="Bree Serif"/>
                <a:cs typeface="Bree Serif"/>
                <a:sym typeface="Bree Serif"/>
              </a:rPr>
              <a:t>What is Shock?</a:t>
            </a:r>
            <a:endParaRPr b="1" sz="1800">
              <a:solidFill>
                <a:srgbClr val="D05C5C"/>
              </a:solidFill>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2512575" y="-107000"/>
            <a:ext cx="4527600" cy="51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320">
                <a:solidFill>
                  <a:srgbClr val="D05C5C"/>
                </a:solidFill>
                <a:latin typeface="Bree Serif"/>
                <a:ea typeface="Bree Serif"/>
                <a:cs typeface="Bree Serif"/>
                <a:sym typeface="Bree Serif"/>
              </a:rPr>
              <a:t>Types of Circulatory Shock</a:t>
            </a:r>
            <a:endParaRPr b="1" sz="2320">
              <a:solidFill>
                <a:srgbClr val="D05C5C"/>
              </a:solidFill>
              <a:latin typeface="Bree Serif"/>
              <a:ea typeface="Bree Serif"/>
              <a:cs typeface="Bree Serif"/>
              <a:sym typeface="Bree Serif"/>
            </a:endParaRPr>
          </a:p>
        </p:txBody>
      </p:sp>
      <p:graphicFrame>
        <p:nvGraphicFramePr>
          <p:cNvPr id="178" name="Google Shape;178;p30"/>
          <p:cNvGraphicFramePr/>
          <p:nvPr/>
        </p:nvGraphicFramePr>
        <p:xfrm>
          <a:off x="106175" y="408108"/>
          <a:ext cx="3000000" cy="3000000"/>
        </p:xfrm>
        <a:graphic>
          <a:graphicData uri="http://schemas.openxmlformats.org/drawingml/2006/table">
            <a:tbl>
              <a:tblPr>
                <a:noFill/>
                <a:tableStyleId>{C08AA3A4-E072-439A-A3E3-AFF8D9B2EC6D}</a:tableStyleId>
              </a:tblPr>
              <a:tblGrid>
                <a:gridCol w="2954400"/>
              </a:tblGrid>
              <a:tr h="585500">
                <a:tc rowSpan="2">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1-MAP=</a:t>
                      </a:r>
                      <a:r>
                        <a:rPr lang="en" sz="1200" u="sng" cap="none" strike="noStrike">
                          <a:solidFill>
                            <a:srgbClr val="980000"/>
                          </a:solidFill>
                          <a:latin typeface="Bree Serif"/>
                          <a:ea typeface="Bree Serif"/>
                          <a:cs typeface="Bree Serif"/>
                          <a:sym typeface="Bree Serif"/>
                        </a:rPr>
                        <a:t>CO </a:t>
                      </a:r>
                      <a:r>
                        <a:rPr lang="en" sz="1200" u="none" cap="none" strike="noStrike">
                          <a:solidFill>
                            <a:schemeClr val="dk1"/>
                          </a:solidFill>
                          <a:latin typeface="Bree Serif"/>
                          <a:ea typeface="Bree Serif"/>
                          <a:cs typeface="Bree Serif"/>
                          <a:sym typeface="Bree Serif"/>
                        </a:rPr>
                        <a:t>× PR</a:t>
                      </a:r>
                      <a:endParaRPr sz="12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FF0000"/>
                          </a:solidFill>
                          <a:latin typeface="Bree Serif"/>
                          <a:ea typeface="Bree Serif"/>
                          <a:cs typeface="Bree Serif"/>
                          <a:sym typeface="Bree Serif"/>
                        </a:rPr>
                        <a:t>Low Output Shock</a:t>
                      </a:r>
                      <a:endParaRPr b="1" sz="12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Inability to produce adequate cardiac output.</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r>
              <a:tr h="968900">
                <a:tc vMerge="1"/>
              </a:tr>
            </a:tbl>
          </a:graphicData>
        </a:graphic>
      </p:graphicFrame>
      <p:graphicFrame>
        <p:nvGraphicFramePr>
          <p:cNvPr id="179" name="Google Shape;179;p30"/>
          <p:cNvGraphicFramePr/>
          <p:nvPr/>
        </p:nvGraphicFramePr>
        <p:xfrm>
          <a:off x="106163" y="2034670"/>
          <a:ext cx="3000000" cy="3000000"/>
        </p:xfrm>
        <a:graphic>
          <a:graphicData uri="http://schemas.openxmlformats.org/drawingml/2006/table">
            <a:tbl>
              <a:tblPr>
                <a:noFill/>
                <a:tableStyleId>{C08AA3A4-E072-439A-A3E3-AFF8D9B2EC6D}</a:tableStyleId>
              </a:tblPr>
              <a:tblGrid>
                <a:gridCol w="2954400"/>
              </a:tblGrid>
              <a:tr h="770300">
                <a:tc rowSpan="2">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2-MAP</a:t>
                      </a:r>
                      <a:r>
                        <a:rPr lang="en" sz="1200" u="none" cap="none" strike="noStrike">
                          <a:solidFill>
                            <a:schemeClr val="dk1"/>
                          </a:solidFill>
                          <a:latin typeface="Bree Serif"/>
                          <a:ea typeface="Bree Serif"/>
                          <a:cs typeface="Bree Serif"/>
                          <a:sym typeface="Bree Serif"/>
                        </a:rPr>
                        <a:t>=CO</a:t>
                      </a:r>
                      <a:r>
                        <a:rPr lang="en" sz="1200" u="none" cap="none" strike="noStrike">
                          <a:solidFill>
                            <a:srgbClr val="980000"/>
                          </a:solidFill>
                          <a:latin typeface="Bree Serif"/>
                          <a:ea typeface="Bree Serif"/>
                          <a:cs typeface="Bree Serif"/>
                          <a:sym typeface="Bree Serif"/>
                        </a:rPr>
                        <a:t> </a:t>
                      </a:r>
                      <a:r>
                        <a:rPr lang="en" sz="1200" u="none" cap="none" strike="noStrike">
                          <a:solidFill>
                            <a:schemeClr val="dk1"/>
                          </a:solidFill>
                          <a:latin typeface="Bree Serif"/>
                          <a:ea typeface="Bree Serif"/>
                          <a:cs typeface="Bree Serif"/>
                          <a:sym typeface="Bree Serif"/>
                        </a:rPr>
                        <a:t>× </a:t>
                      </a:r>
                      <a:r>
                        <a:rPr lang="en" sz="1200" u="sng" cap="none" strike="noStrike">
                          <a:solidFill>
                            <a:srgbClr val="980000"/>
                          </a:solidFill>
                          <a:latin typeface="Bree Serif"/>
                          <a:ea typeface="Bree Serif"/>
                          <a:cs typeface="Bree Serif"/>
                          <a:sym typeface="Bree Serif"/>
                        </a:rPr>
                        <a:t>PR</a:t>
                      </a:r>
                      <a:endParaRPr sz="1200" u="sng" cap="none" strike="noStrike">
                        <a:solidFill>
                          <a:srgbClr val="98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sz="1200" u="sng" cap="none" strike="noStrike">
                        <a:solidFill>
                          <a:srgbClr val="98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sz="1200" u="sng" cap="none" strike="noStrike">
                        <a:solidFill>
                          <a:srgbClr val="98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FF0000"/>
                          </a:solidFill>
                          <a:latin typeface="Bree Serif"/>
                          <a:ea typeface="Bree Serif"/>
                          <a:cs typeface="Bree Serif"/>
                          <a:sym typeface="Bree Serif"/>
                        </a:rPr>
                        <a:t>High/ Normal Output Shock</a:t>
                      </a:r>
                      <a:endParaRPr b="1" sz="12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(Distributive)</a:t>
                      </a:r>
                      <a:endParaRPr sz="1200" u="none"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C27BA0"/>
                          </a:solidFill>
                          <a:latin typeface="Bree Serif"/>
                          <a:ea typeface="Bree Serif"/>
                          <a:cs typeface="Bree Serif"/>
                          <a:sym typeface="Bree Serif"/>
                        </a:rPr>
                        <a:t>Mal-distribution of blood as a result of “venous pooling, loss of venous tone, &amp; generalized vasodilatation</a:t>
                      </a:r>
                      <a:endParaRPr sz="1200" u="none" cap="none" strike="noStrike">
                        <a:solidFill>
                          <a:srgbClr val="C27BA0"/>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rgbClr val="F1E0E0"/>
                    </a:solidFill>
                  </a:tcPr>
                </a:tc>
              </a:tr>
              <a:tr h="2294825">
                <a:tc vMerge="1"/>
              </a:tr>
            </a:tbl>
          </a:graphicData>
        </a:graphic>
      </p:graphicFrame>
      <p:graphicFrame>
        <p:nvGraphicFramePr>
          <p:cNvPr id="180" name="Google Shape;180;p30"/>
          <p:cNvGraphicFramePr/>
          <p:nvPr/>
        </p:nvGraphicFramePr>
        <p:xfrm>
          <a:off x="3060575" y="408093"/>
          <a:ext cx="3000000" cy="3000000"/>
        </p:xfrm>
        <a:graphic>
          <a:graphicData uri="http://schemas.openxmlformats.org/drawingml/2006/table">
            <a:tbl>
              <a:tblPr>
                <a:noFill/>
                <a:tableStyleId>{C08AA3A4-E072-439A-A3E3-AFF8D9B2EC6D}</a:tableStyleId>
              </a:tblPr>
              <a:tblGrid>
                <a:gridCol w="4865575"/>
              </a:tblGrid>
              <a:tr h="6027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 </a:t>
                      </a:r>
                      <a:r>
                        <a:rPr b="1" lang="en" sz="1200" u="none" cap="none" strike="noStrike">
                          <a:latin typeface="Bree Serif"/>
                          <a:ea typeface="Bree Serif"/>
                          <a:cs typeface="Bree Serif"/>
                          <a:sym typeface="Bree Serif"/>
                        </a:rPr>
                        <a:t>Obstructive: </a:t>
                      </a:r>
                      <a:r>
                        <a:rPr lang="en" sz="1200" u="none" cap="none" strike="noStrike">
                          <a:latin typeface="Bree Serif"/>
                          <a:ea typeface="Bree Serif"/>
                          <a:cs typeface="Bree Serif"/>
                          <a:sym typeface="Bree Serif"/>
                        </a:rPr>
                        <a:t>obstructive in pulmonary or systemic circulation.</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38065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2-Cardiogenic: </a:t>
                      </a:r>
                      <a:r>
                        <a:rPr lang="en" sz="1200" u="none" cap="none" strike="noStrike">
                          <a:solidFill>
                            <a:srgbClr val="C27BA0"/>
                          </a:solidFill>
                          <a:latin typeface="Bree Serif"/>
                          <a:ea typeface="Bree Serif"/>
                          <a:cs typeface="Bree Serif"/>
                          <a:sym typeface="Bree Serif"/>
                        </a:rPr>
                        <a:t>pump failure</a:t>
                      </a:r>
                      <a:r>
                        <a:rPr lang="en" sz="1200" u="none" cap="none" strike="noStrike">
                          <a:latin typeface="Bree Serif"/>
                          <a:ea typeface="Bree Serif"/>
                          <a:cs typeface="Bree Serif"/>
                          <a:sym typeface="Bree Serif"/>
                        </a:rPr>
                        <a:t> </a:t>
                      </a:r>
                      <a:r>
                        <a:rPr lang="en" sz="1200" u="none" cap="none" strike="noStrike">
                          <a:solidFill>
                            <a:srgbClr val="6FA8DC"/>
                          </a:solidFill>
                          <a:latin typeface="Bree Serif"/>
                          <a:ea typeface="Bree Serif"/>
                          <a:cs typeface="Bree Serif"/>
                          <a:sym typeface="Bree Serif"/>
                        </a:rPr>
                        <a:t>“Heart Produced”</a:t>
                      </a:r>
                      <a:r>
                        <a:rPr lang="en" sz="1200" u="none" cap="none" strike="noStrike">
                          <a:latin typeface="Bree Serif"/>
                          <a:ea typeface="Bree Serif"/>
                          <a:cs typeface="Bree Serif"/>
                          <a:sym typeface="Bree Serif"/>
                        </a:rPr>
                        <a:t>.</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5710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3-Hypovolemic</a:t>
                      </a:r>
                      <a:r>
                        <a:rPr lang="en" sz="1200" u="none" cap="none" strike="noStrike">
                          <a:latin typeface="Bree Serif"/>
                          <a:ea typeface="Bree Serif"/>
                          <a:cs typeface="Bree Serif"/>
                          <a:sym typeface="Bree Serif"/>
                        </a:rPr>
                        <a:t> (most common): too little blood volume</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graphicFrame>
        <p:nvGraphicFramePr>
          <p:cNvPr id="181" name="Google Shape;181;p30"/>
          <p:cNvGraphicFramePr/>
          <p:nvPr/>
        </p:nvGraphicFramePr>
        <p:xfrm>
          <a:off x="3060575" y="2034671"/>
          <a:ext cx="3000000" cy="3000000"/>
        </p:xfrm>
        <a:graphic>
          <a:graphicData uri="http://schemas.openxmlformats.org/drawingml/2006/table">
            <a:tbl>
              <a:tblPr>
                <a:noFill/>
                <a:tableStyleId>{C08AA3A4-E072-439A-A3E3-AFF8D9B2EC6D}</a:tableStyleId>
              </a:tblPr>
              <a:tblGrid>
                <a:gridCol w="1173075"/>
                <a:gridCol w="3692500"/>
              </a:tblGrid>
              <a:tr h="603950">
                <a:tc gridSpan="2">
                  <a:txBody>
                    <a:bodyPr/>
                    <a:lstStyle/>
                    <a:p>
                      <a:pPr indent="0" lvl="0" marL="0" rtl="0" algn="ctr">
                        <a:spcBef>
                          <a:spcPts val="0"/>
                        </a:spcBef>
                        <a:spcAft>
                          <a:spcPts val="0"/>
                        </a:spcAft>
                        <a:buClr>
                          <a:schemeClr val="dk1"/>
                        </a:buClr>
                        <a:buSzPts val="1200"/>
                        <a:buFont typeface="Arial"/>
                        <a:buNone/>
                      </a:pPr>
                      <a:r>
                        <a:rPr b="1" lang="en" sz="1200">
                          <a:solidFill>
                            <a:schemeClr val="dk1"/>
                          </a:solidFill>
                          <a:latin typeface="Bree Serif"/>
                          <a:ea typeface="Bree Serif"/>
                          <a:cs typeface="Bree Serif"/>
                          <a:sym typeface="Bree Serif"/>
                        </a:rPr>
                        <a:t>Neurogenic (spinal)</a:t>
                      </a:r>
                      <a:endParaRPr b="1" sz="12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200"/>
                        <a:buFont typeface="Arial"/>
                        <a:buNone/>
                      </a:pPr>
                      <a:r>
                        <a:rPr lang="en" sz="1200">
                          <a:solidFill>
                            <a:srgbClr val="C27BA0"/>
                          </a:solidFill>
                          <a:latin typeface="Bree Serif"/>
                          <a:ea typeface="Bree Serif"/>
                          <a:cs typeface="Bree Serif"/>
                          <a:sym typeface="Bree Serif"/>
                        </a:rPr>
                        <a:t>Behaves like hypovolemic shock, Low CO</a:t>
                      </a:r>
                      <a:endParaRPr sz="1200">
                        <a:solidFill>
                          <a:srgbClr val="C27BA0"/>
                        </a:solidFill>
                        <a:latin typeface="Bree Serif"/>
                        <a:ea typeface="Bree Serif"/>
                        <a:cs typeface="Bree Serif"/>
                        <a:sym typeface="Bree Serif"/>
                      </a:endParaRPr>
                    </a:p>
                    <a:p>
                      <a:pPr indent="0" lvl="0" marL="0" rtl="0" algn="ctr">
                        <a:spcBef>
                          <a:spcPts val="0"/>
                        </a:spcBef>
                        <a:spcAft>
                          <a:spcPts val="0"/>
                        </a:spcAft>
                        <a:buClr>
                          <a:schemeClr val="dk1"/>
                        </a:buClr>
                        <a:buSzPts val="1200"/>
                        <a:buFont typeface="Arial"/>
                        <a:buNone/>
                      </a:pPr>
                      <a:r>
                        <a:rPr lang="en" sz="1200">
                          <a:solidFill>
                            <a:srgbClr val="6FA8DC"/>
                          </a:solidFill>
                          <a:latin typeface="Bree Serif"/>
                          <a:ea typeface="Bree Serif"/>
                          <a:cs typeface="Bree Serif"/>
                          <a:sym typeface="Bree Serif"/>
                        </a:rPr>
                        <a:t>“Nerve produced”</a:t>
                      </a:r>
                      <a:endParaRPr sz="1200">
                        <a:solidFill>
                          <a:srgbClr val="6FA8DC"/>
                        </a:solidFill>
                        <a:latin typeface="Bree Serif"/>
                        <a:ea typeface="Bree Serif"/>
                        <a:cs typeface="Bree Serif"/>
                        <a:sym typeface="Bree Serif"/>
                      </a:endParaRPr>
                    </a:p>
                    <a:p>
                      <a:pPr indent="0" lvl="0" marL="0" rtl="0" algn="ctr">
                        <a:spcBef>
                          <a:spcPts val="0"/>
                        </a:spcBef>
                        <a:spcAft>
                          <a:spcPts val="0"/>
                        </a:spcAft>
                        <a:buNone/>
                      </a:pPr>
                      <a:r>
                        <a:rPr lang="en" sz="1200">
                          <a:solidFill>
                            <a:srgbClr val="6AA84F"/>
                          </a:solidFill>
                          <a:latin typeface="Bree Serif"/>
                          <a:ea typeface="Bree Serif"/>
                          <a:cs typeface="Bree Serif"/>
                          <a:sym typeface="Bree Serif"/>
                        </a:rPr>
                        <a:t>(Toxicity due to infection)</a:t>
                      </a:r>
                      <a:endParaRPr b="1" sz="1200">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hMerge="1"/>
              </a:tr>
              <a:tr h="409025">
                <a:tc rowSpan="3">
                  <a:txBody>
                    <a:bodyPr/>
                    <a:lstStyle/>
                    <a:p>
                      <a:pPr indent="0" lvl="0" marL="0" rtl="0" algn="ctr">
                        <a:spcBef>
                          <a:spcPts val="0"/>
                        </a:spcBef>
                        <a:spcAft>
                          <a:spcPts val="0"/>
                        </a:spcAft>
                        <a:buClr>
                          <a:schemeClr val="dk1"/>
                        </a:buClr>
                        <a:buSzPts val="1200"/>
                        <a:buFont typeface="Arial"/>
                        <a:buNone/>
                      </a:pPr>
                      <a:r>
                        <a:rPr b="1" lang="en" sz="1200">
                          <a:solidFill>
                            <a:schemeClr val="dk1"/>
                          </a:solidFill>
                          <a:latin typeface="Bree Serif"/>
                          <a:ea typeface="Bree Serif"/>
                          <a:cs typeface="Bree Serif"/>
                          <a:sym typeface="Bree Serif"/>
                        </a:rPr>
                        <a:t>Vasogenic</a:t>
                      </a:r>
                      <a:endParaRPr b="1" sz="12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200">
                          <a:solidFill>
                            <a:srgbClr val="6FA8DC"/>
                          </a:solidFill>
                          <a:latin typeface="Bree Serif"/>
                          <a:ea typeface="Bree Serif"/>
                          <a:cs typeface="Bree Serif"/>
                          <a:sym typeface="Bree Serif"/>
                        </a:rPr>
                        <a:t>"Vessels produced”</a:t>
                      </a:r>
                      <a:endParaRPr sz="1200">
                        <a:solidFill>
                          <a:srgbClr val="6FA8DC"/>
                        </a:solidFill>
                        <a:latin typeface="Bree Serif"/>
                        <a:ea typeface="Bree Serif"/>
                        <a:cs typeface="Bree Serif"/>
                        <a:sym typeface="Bree Serif"/>
                      </a:endParaRPr>
                    </a:p>
                    <a:p>
                      <a:pPr indent="0" lvl="0" marL="0" rtl="0" algn="ctr">
                        <a:spcBef>
                          <a:spcPts val="0"/>
                        </a:spcBef>
                        <a:spcAft>
                          <a:spcPts val="0"/>
                        </a:spcAft>
                        <a:buClr>
                          <a:schemeClr val="dk1"/>
                        </a:buClr>
                        <a:buSzPts val="1200"/>
                        <a:buFont typeface="Arial"/>
                        <a:buNone/>
                      </a:pPr>
                      <a:r>
                        <a:rPr lang="en" sz="1200">
                          <a:solidFill>
                            <a:srgbClr val="6AA84F"/>
                          </a:solidFill>
                          <a:latin typeface="Bree Serif"/>
                          <a:ea typeface="Bree Serif"/>
                          <a:cs typeface="Bree Serif"/>
                          <a:sym typeface="Bree Serif"/>
                        </a:rPr>
                        <a:t>(No disorders caused this condition)</a:t>
                      </a:r>
                      <a:endParaRPr b="1" sz="1200">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1-</a:t>
                      </a:r>
                      <a:r>
                        <a:rPr b="1" lang="en" sz="1200" u="none" cap="none" strike="noStrike">
                          <a:solidFill>
                            <a:srgbClr val="C27BA0"/>
                          </a:solidFill>
                          <a:latin typeface="Bree Serif"/>
                          <a:ea typeface="Bree Serif"/>
                          <a:cs typeface="Bree Serif"/>
                          <a:sym typeface="Bree Serif"/>
                        </a:rPr>
                        <a:t>Psychogenic</a:t>
                      </a:r>
                      <a:r>
                        <a:rPr b="1" lang="en" sz="1200" u="none" cap="none" strike="noStrike">
                          <a:latin typeface="Bree Serif"/>
                          <a:ea typeface="Bree Serif"/>
                          <a:cs typeface="Bree Serif"/>
                          <a:sym typeface="Bree Serif"/>
                        </a:rPr>
                        <a:t> (Vasogenic)</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1031075">
                <a:tc vMerge="1"/>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2-Anaphylactic </a:t>
                      </a:r>
                      <a:r>
                        <a:rPr b="1" lang="en" sz="1200" u="none" cap="none" strike="noStrike">
                          <a:solidFill>
                            <a:srgbClr val="C27BA0"/>
                          </a:solidFill>
                          <a:latin typeface="Bree Serif"/>
                          <a:ea typeface="Bree Serif"/>
                          <a:cs typeface="Bree Serif"/>
                          <a:sym typeface="Bree Serif"/>
                        </a:rPr>
                        <a:t>(Low CO)</a:t>
                      </a:r>
                      <a:endParaRPr b="1"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6FA8DC"/>
                          </a:solidFill>
                          <a:latin typeface="Bree Serif"/>
                          <a:ea typeface="Bree Serif"/>
                          <a:cs typeface="Bree Serif"/>
                          <a:sym typeface="Bree Serif"/>
                        </a:rPr>
                        <a:t>Extensive histamine release in allergy</a:t>
                      </a:r>
                      <a:endParaRPr sz="1200" u="none" cap="none" strike="noStrike">
                        <a:solidFill>
                          <a:srgbClr val="6FA8D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6AA84F"/>
                          </a:solidFill>
                          <a:latin typeface="Bree Serif"/>
                          <a:ea typeface="Bree Serif"/>
                          <a:cs typeface="Bree Serif"/>
                          <a:sym typeface="Bree Serif"/>
                        </a:rPr>
                        <a:t>Sudden reaction to allergen when it reaches a specific amount of dose</a:t>
                      </a:r>
                      <a:endParaRPr sz="1200" u="none" cap="none" strike="noStrike">
                        <a:solidFill>
                          <a:srgbClr val="6AA84F"/>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r h="710650">
                <a:tc vMerge="1"/>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3-Septic/Toxic (Vasogenic)</a:t>
                      </a:r>
                      <a:endParaRPr b="1"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6FA8DC"/>
                          </a:solidFill>
                          <a:latin typeface="Bree Serif"/>
                          <a:ea typeface="Bree Serif"/>
                          <a:cs typeface="Bree Serif"/>
                          <a:sym typeface="Bree Serif"/>
                        </a:rPr>
                        <a:t>Massive infection releases vasodilators “cytokines”</a:t>
                      </a:r>
                      <a:endParaRPr b="1" sz="1200" u="none" cap="none" strike="noStrike">
                        <a:solidFill>
                          <a:srgbClr val="6FA8DC"/>
                        </a:solidFill>
                        <a:latin typeface="Bree Serif"/>
                        <a:ea typeface="Bree Serif"/>
                        <a:cs typeface="Bree Serif"/>
                        <a:sym typeface="Bree Serif"/>
                      </a:endParaRPr>
                    </a:p>
                  </a:txBody>
                  <a:tcPr marT="91425" marB="91425" marR="91425" marL="91425">
                    <a:lnL cap="flat" cmpd="sng" w="9525">
                      <a:solidFill>
                        <a:srgbClr val="D05C5C"/>
                      </a:solidFill>
                      <a:prstDash val="solid"/>
                      <a:round/>
                      <a:headEnd len="sm" w="sm" type="none"/>
                      <a:tailEnd len="sm" w="sm" type="none"/>
                    </a:lnL>
                    <a:lnR cap="flat" cmpd="sng" w="9525">
                      <a:solidFill>
                        <a:srgbClr val="D05C5C"/>
                      </a:solidFill>
                      <a:prstDash val="solid"/>
                      <a:round/>
                      <a:headEnd len="sm" w="sm" type="none"/>
                      <a:tailEnd len="sm" w="sm" type="none"/>
                    </a:lnR>
                    <a:lnT cap="flat" cmpd="sng" w="9525">
                      <a:solidFill>
                        <a:srgbClr val="D05C5C"/>
                      </a:solidFill>
                      <a:prstDash val="solid"/>
                      <a:round/>
                      <a:headEnd len="sm" w="sm" type="none"/>
                      <a:tailEnd len="sm" w="sm" type="none"/>
                    </a:lnT>
                    <a:lnB cap="flat" cmpd="sng" w="9525">
                      <a:solidFill>
                        <a:srgbClr val="D05C5C"/>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2947425" y="-12"/>
            <a:ext cx="41181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Causes of Shock:</a:t>
            </a:r>
            <a:endParaRPr b="1" sz="2520">
              <a:solidFill>
                <a:srgbClr val="D05C5C"/>
              </a:solidFill>
              <a:latin typeface="Bree Serif"/>
              <a:ea typeface="Bree Serif"/>
              <a:cs typeface="Bree Serif"/>
              <a:sym typeface="Bree Serif"/>
            </a:endParaRPr>
          </a:p>
        </p:txBody>
      </p:sp>
      <p:sp>
        <p:nvSpPr>
          <p:cNvPr id="187" name="Google Shape;187;p31"/>
          <p:cNvSpPr txBox="1"/>
          <p:nvPr/>
        </p:nvSpPr>
        <p:spPr>
          <a:xfrm>
            <a:off x="8210700" y="63450"/>
            <a:ext cx="933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pic>
        <p:nvPicPr>
          <p:cNvPr id="188" name="Google Shape;188;p31"/>
          <p:cNvPicPr preferRelativeResize="0"/>
          <p:nvPr/>
        </p:nvPicPr>
        <p:blipFill rotWithShape="1">
          <a:blip r:embed="rId3">
            <a:alphaModFix/>
          </a:blip>
          <a:srcRect b="3833" l="3269" r="3043" t="4026"/>
          <a:stretch/>
        </p:blipFill>
        <p:spPr>
          <a:xfrm>
            <a:off x="1237625" y="703975"/>
            <a:ext cx="6437876" cy="4087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2115075" y="-15450"/>
            <a:ext cx="50847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Physiological Causes of Shock:</a:t>
            </a:r>
            <a:endParaRPr b="1" sz="2520">
              <a:solidFill>
                <a:srgbClr val="D05C5C"/>
              </a:solidFill>
              <a:latin typeface="Bree Serif"/>
              <a:ea typeface="Bree Serif"/>
              <a:cs typeface="Bree Serif"/>
              <a:sym typeface="Bree Serif"/>
            </a:endParaRPr>
          </a:p>
        </p:txBody>
      </p:sp>
      <p:sp>
        <p:nvSpPr>
          <p:cNvPr id="194" name="Google Shape;194;p32"/>
          <p:cNvSpPr txBox="1"/>
          <p:nvPr/>
        </p:nvSpPr>
        <p:spPr>
          <a:xfrm>
            <a:off x="8010450" y="48000"/>
            <a:ext cx="1763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grpSp>
        <p:nvGrpSpPr>
          <p:cNvPr id="195" name="Google Shape;195;p32"/>
          <p:cNvGrpSpPr/>
          <p:nvPr/>
        </p:nvGrpSpPr>
        <p:grpSpPr>
          <a:xfrm>
            <a:off x="287033" y="616987"/>
            <a:ext cx="7962015" cy="4342889"/>
            <a:chOff x="2492145" y="2576272"/>
            <a:chExt cx="703427" cy="840326"/>
          </a:xfrm>
        </p:grpSpPr>
        <p:grpSp>
          <p:nvGrpSpPr>
            <p:cNvPr id="196" name="Google Shape;196;p32"/>
            <p:cNvGrpSpPr/>
            <p:nvPr/>
          </p:nvGrpSpPr>
          <p:grpSpPr>
            <a:xfrm>
              <a:off x="2492145" y="2881565"/>
              <a:ext cx="607299" cy="229751"/>
              <a:chOff x="2492145" y="2881565"/>
              <a:chExt cx="607299" cy="229751"/>
            </a:xfrm>
          </p:grpSpPr>
          <p:sp>
            <p:nvSpPr>
              <p:cNvPr id="197" name="Google Shape;197;p32"/>
              <p:cNvSpPr/>
              <p:nvPr/>
            </p:nvSpPr>
            <p:spPr>
              <a:xfrm>
                <a:off x="2530550" y="2913581"/>
                <a:ext cx="530589" cy="165697"/>
              </a:xfrm>
              <a:custGeom>
                <a:rect b="b" l="l" r="r" t="t"/>
                <a:pathLst>
                  <a:path extrusionOk="0" h="36397" w="116549">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ctr">
                  <a:lnSpc>
                    <a:spcPct val="100000"/>
                  </a:lnSpc>
                  <a:spcBef>
                    <a:spcPts val="0"/>
                  </a:spcBef>
                  <a:spcAft>
                    <a:spcPts val="0"/>
                  </a:spcAft>
                  <a:buClr>
                    <a:schemeClr val="dk1"/>
                  </a:buClr>
                  <a:buSzPts val="1400"/>
                  <a:buFont typeface="Bree Serif"/>
                  <a:buChar char="❖"/>
                </a:pPr>
                <a:r>
                  <a:rPr b="1" i="0" lang="en" sz="1400" u="none" cap="none" strike="noStrike">
                    <a:solidFill>
                      <a:schemeClr val="dk1"/>
                    </a:solidFill>
                    <a:latin typeface="Bree Serif"/>
                    <a:ea typeface="Bree Serif"/>
                    <a:cs typeface="Bree Serif"/>
                    <a:sym typeface="Bree Serif"/>
                  </a:rPr>
                  <a:t>Circulatory Shock Caused by Decreased CO.</a:t>
                </a:r>
                <a:endParaRPr b="1" i="0" sz="1400" u="none" cap="none" strike="noStrike">
                  <a:solidFill>
                    <a:schemeClr val="dk1"/>
                  </a:solidFill>
                  <a:latin typeface="Bree Serif"/>
                  <a:ea typeface="Bree Serif"/>
                  <a:cs typeface="Bree Serif"/>
                  <a:sym typeface="Bree Serif"/>
                </a:endParaRPr>
              </a:p>
              <a:p>
                <a:pPr indent="-317500" lvl="0" marL="457200" marR="0" rtl="0" algn="ctr">
                  <a:lnSpc>
                    <a:spcPct val="100000"/>
                  </a:lnSpc>
                  <a:spcBef>
                    <a:spcPts val="0"/>
                  </a:spcBef>
                  <a:spcAft>
                    <a:spcPts val="0"/>
                  </a:spcAft>
                  <a:buClr>
                    <a:schemeClr val="dk1"/>
                  </a:buClr>
                  <a:buSzPts val="1400"/>
                  <a:buFont typeface="Bree Serif"/>
                  <a:buChar char="❖"/>
                </a:pPr>
                <a:r>
                  <a:rPr b="1" i="0" lang="en" sz="1400" u="none" cap="none" strike="noStrike">
                    <a:solidFill>
                      <a:schemeClr val="dk1"/>
                    </a:solidFill>
                    <a:latin typeface="Bree Serif"/>
                    <a:ea typeface="Bree Serif"/>
                    <a:cs typeface="Bree Serif"/>
                    <a:sym typeface="Bree Serif"/>
                  </a:rPr>
                  <a:t>2 types of factors can severely reduce cardiac output</a:t>
                </a:r>
                <a:endParaRPr b="1" i="0" sz="1400" u="none" cap="none" strike="noStrike">
                  <a:solidFill>
                    <a:schemeClr val="dk1"/>
                  </a:solidFill>
                  <a:latin typeface="Bree Serif"/>
                  <a:ea typeface="Bree Serif"/>
                  <a:cs typeface="Bree Serif"/>
                  <a:sym typeface="Bree Serif"/>
                </a:endParaRPr>
              </a:p>
            </p:txBody>
          </p:sp>
          <p:sp>
            <p:nvSpPr>
              <p:cNvPr id="198" name="Google Shape;198;p32"/>
              <p:cNvSpPr/>
              <p:nvPr/>
            </p:nvSpPr>
            <p:spPr>
              <a:xfrm>
                <a:off x="2886492" y="2881565"/>
                <a:ext cx="212952" cy="229751"/>
              </a:xfrm>
              <a:custGeom>
                <a:rect b="b" l="l" r="r" t="t"/>
                <a:pathLst>
                  <a:path extrusionOk="0" h="50467" w="46777">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D05C5C">
                  <a:alpha val="69803"/>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2"/>
              <p:cNvSpPr/>
              <p:nvPr/>
            </p:nvSpPr>
            <p:spPr>
              <a:xfrm>
                <a:off x="2492145" y="2881565"/>
                <a:ext cx="212934" cy="229751"/>
              </a:xfrm>
              <a:custGeom>
                <a:rect b="b" l="l" r="r" t="t"/>
                <a:pathLst>
                  <a:path extrusionOk="0" h="50467" w="46773">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D05C5C">
                  <a:alpha val="69803"/>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 name="Google Shape;200;p32"/>
            <p:cNvGrpSpPr/>
            <p:nvPr/>
          </p:nvGrpSpPr>
          <p:grpSpPr>
            <a:xfrm>
              <a:off x="2618965" y="3100241"/>
              <a:ext cx="401608" cy="316357"/>
              <a:chOff x="2618965" y="3100241"/>
              <a:chExt cx="401608" cy="316357"/>
            </a:xfrm>
          </p:grpSpPr>
          <p:grpSp>
            <p:nvGrpSpPr>
              <p:cNvPr id="201" name="Google Shape;201;p32"/>
              <p:cNvGrpSpPr/>
              <p:nvPr/>
            </p:nvGrpSpPr>
            <p:grpSpPr>
              <a:xfrm>
                <a:off x="2788083" y="3100241"/>
                <a:ext cx="15356" cy="98236"/>
                <a:chOff x="2788083" y="3100241"/>
                <a:chExt cx="15356" cy="98236"/>
              </a:xfrm>
            </p:grpSpPr>
            <p:sp>
              <p:nvSpPr>
                <p:cNvPr id="202" name="Google Shape;202;p32"/>
                <p:cNvSpPr/>
                <p:nvPr/>
              </p:nvSpPr>
              <p:spPr>
                <a:xfrm>
                  <a:off x="2788083" y="3100241"/>
                  <a:ext cx="15356" cy="15356"/>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F2F2F2"/>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2"/>
                <p:cNvSpPr/>
                <p:nvPr/>
              </p:nvSpPr>
              <p:spPr>
                <a:xfrm>
                  <a:off x="2788083" y="3183117"/>
                  <a:ext cx="15356" cy="15360"/>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F2F2F2"/>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2"/>
                <p:cNvSpPr/>
                <p:nvPr/>
              </p:nvSpPr>
              <p:spPr>
                <a:xfrm>
                  <a:off x="2794653" y="3116309"/>
                  <a:ext cx="2213" cy="66094"/>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B7B7B7"/>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 name="Google Shape;205;p32"/>
              <p:cNvGrpSpPr/>
              <p:nvPr/>
            </p:nvGrpSpPr>
            <p:grpSpPr>
              <a:xfrm>
                <a:off x="2618965" y="3216258"/>
                <a:ext cx="401608" cy="200340"/>
                <a:chOff x="2618965" y="3216258"/>
                <a:chExt cx="401608" cy="200340"/>
              </a:xfrm>
            </p:grpSpPr>
            <p:sp>
              <p:nvSpPr>
                <p:cNvPr id="206" name="Google Shape;206;p32"/>
                <p:cNvSpPr/>
                <p:nvPr/>
              </p:nvSpPr>
              <p:spPr>
                <a:xfrm>
                  <a:off x="2724889" y="3305500"/>
                  <a:ext cx="140331" cy="1106"/>
                </a:xfrm>
                <a:custGeom>
                  <a:rect b="b" l="l" r="r" t="t"/>
                  <a:pathLst>
                    <a:path extrusionOk="0" h="243" w="30825">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2F2F2"/>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2"/>
                <p:cNvSpPr/>
                <p:nvPr/>
              </p:nvSpPr>
              <p:spPr>
                <a:xfrm>
                  <a:off x="2618965" y="3216258"/>
                  <a:ext cx="401608" cy="200340"/>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0000"/>
                      </a:solidFill>
                      <a:latin typeface="Bree Serif"/>
                      <a:ea typeface="Bree Serif"/>
                      <a:cs typeface="Bree Serif"/>
                      <a:sym typeface="Bree Serif"/>
                    </a:rPr>
                    <a:t>2.     Factors decreasing venous return</a:t>
                  </a:r>
                  <a:r>
                    <a:rPr b="0" i="0" lang="en" sz="1200" u="none" cap="none" strike="noStrike">
                      <a:solidFill>
                        <a:schemeClr val="dk1"/>
                      </a:solidFill>
                      <a:latin typeface="Bree Serif"/>
                      <a:ea typeface="Bree Serif"/>
                      <a:cs typeface="Bree Serif"/>
                      <a:sym typeface="Bree Serif"/>
                    </a:rPr>
                    <a:t> also decrease cardiac output because the heart cannot pump blood that does not flow into it. The common cause of decreased venous return is diminished blood volume, decreased vascular tone (The driving force of pressure toward the heart). </a:t>
                  </a:r>
                  <a:endParaRPr b="0" i="0" sz="1200" u="none" cap="none" strike="noStrike">
                    <a:solidFill>
                      <a:schemeClr val="dk1"/>
                    </a:solidFill>
                    <a:latin typeface="Bree Serif"/>
                    <a:ea typeface="Bree Serif"/>
                    <a:cs typeface="Bree Serif"/>
                    <a:sym typeface="Bree Serif"/>
                  </a:endParaRPr>
                </a:p>
              </p:txBody>
            </p:sp>
          </p:grpSp>
        </p:grpSp>
        <p:grpSp>
          <p:nvGrpSpPr>
            <p:cNvPr id="208" name="Google Shape;208;p32"/>
            <p:cNvGrpSpPr/>
            <p:nvPr/>
          </p:nvGrpSpPr>
          <p:grpSpPr>
            <a:xfrm>
              <a:off x="2573954" y="2576272"/>
              <a:ext cx="621618" cy="332734"/>
              <a:chOff x="2573954" y="2576272"/>
              <a:chExt cx="621618" cy="332734"/>
            </a:xfrm>
          </p:grpSpPr>
          <p:grpSp>
            <p:nvGrpSpPr>
              <p:cNvPr id="209" name="Google Shape;209;p32"/>
              <p:cNvGrpSpPr/>
              <p:nvPr/>
            </p:nvGrpSpPr>
            <p:grpSpPr>
              <a:xfrm>
                <a:off x="2573954" y="2576272"/>
                <a:ext cx="314634" cy="332734"/>
                <a:chOff x="2573954" y="2576272"/>
                <a:chExt cx="314634" cy="332734"/>
              </a:xfrm>
            </p:grpSpPr>
            <p:grpSp>
              <p:nvGrpSpPr>
                <p:cNvPr id="210" name="Google Shape;210;p32"/>
                <p:cNvGrpSpPr/>
                <p:nvPr/>
              </p:nvGrpSpPr>
              <p:grpSpPr>
                <a:xfrm>
                  <a:off x="2723593" y="2803960"/>
                  <a:ext cx="15356" cy="105046"/>
                  <a:chOff x="2723593" y="2803960"/>
                  <a:chExt cx="15356" cy="105046"/>
                </a:xfrm>
              </p:grpSpPr>
              <p:sp>
                <p:nvSpPr>
                  <p:cNvPr id="211" name="Google Shape;211;p32"/>
                  <p:cNvSpPr/>
                  <p:nvPr/>
                </p:nvSpPr>
                <p:spPr>
                  <a:xfrm>
                    <a:off x="2730165" y="2823892"/>
                    <a:ext cx="2213" cy="85114"/>
                  </a:xfrm>
                  <a:custGeom>
                    <a:rect b="b" l="l" r="r" t="t"/>
                    <a:pathLst>
                      <a:path extrusionOk="0" h="18696" w="486">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CCCCCC"/>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2"/>
                  <p:cNvSpPr/>
                  <p:nvPr/>
                </p:nvSpPr>
                <p:spPr>
                  <a:xfrm>
                    <a:off x="2723593" y="2803960"/>
                    <a:ext cx="15356" cy="15356"/>
                  </a:xfrm>
                  <a:custGeom>
                    <a:rect b="b" l="l" r="r" t="t"/>
                    <a:pathLst>
                      <a:path extrusionOk="0" h="3373" w="3373">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F2F2F2"/>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 name="Google Shape;213;p32"/>
                <p:cNvSpPr/>
                <p:nvPr/>
              </p:nvSpPr>
              <p:spPr>
                <a:xfrm>
                  <a:off x="2573954" y="2576272"/>
                  <a:ext cx="314634" cy="200350"/>
                </a:xfrm>
                <a:custGeom>
                  <a:rect b="b" l="l" r="r" t="t"/>
                  <a:pathLst>
                    <a:path extrusionOk="0" h="39990" w="49277">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304800" lvl="0" marL="457200" marR="0" rtl="0" algn="ctr">
                    <a:lnSpc>
                      <a:spcPct val="100000"/>
                    </a:lnSpc>
                    <a:spcBef>
                      <a:spcPts val="0"/>
                    </a:spcBef>
                    <a:spcAft>
                      <a:spcPts val="0"/>
                    </a:spcAft>
                    <a:buClr>
                      <a:srgbClr val="FF0000"/>
                    </a:buClr>
                    <a:buSzPts val="1200"/>
                    <a:buFont typeface="Bree Serif"/>
                    <a:buAutoNum type="arabicPeriod"/>
                  </a:pPr>
                  <a:r>
                    <a:rPr b="1" i="0" lang="en" sz="1200" u="none" cap="none" strike="noStrike">
                      <a:solidFill>
                        <a:srgbClr val="FF0000"/>
                      </a:solidFill>
                      <a:latin typeface="Bree Serif"/>
                      <a:ea typeface="Bree Serif"/>
                      <a:cs typeface="Bree Serif"/>
                      <a:sym typeface="Bree Serif"/>
                    </a:rPr>
                    <a:t>Cardiac abnormalities that decreases the heart to pump blood.</a:t>
                  </a:r>
                  <a:endParaRPr b="1" i="0" sz="1200" u="none" cap="none" strike="noStrike">
                    <a:solidFill>
                      <a:srgbClr val="FF0000"/>
                    </a:solidFill>
                    <a:latin typeface="Bree Serif"/>
                    <a:ea typeface="Bree Serif"/>
                    <a:cs typeface="Bree Serif"/>
                    <a:sym typeface="Bree Serif"/>
                  </a:endParaRPr>
                </a:p>
                <a:p>
                  <a:pPr indent="-304800" lvl="0" marL="457200" marR="0" rtl="0" algn="ctr">
                    <a:lnSpc>
                      <a:spcPct val="100000"/>
                    </a:lnSpc>
                    <a:spcBef>
                      <a:spcPts val="0"/>
                    </a:spcBef>
                    <a:spcAft>
                      <a:spcPts val="0"/>
                    </a:spcAft>
                    <a:buClr>
                      <a:schemeClr val="dk1"/>
                    </a:buClr>
                    <a:buSzPts val="1200"/>
                    <a:buFont typeface="Bree Serif"/>
                    <a:buChar char="❖"/>
                  </a:pPr>
                  <a:r>
                    <a:rPr b="0" i="0" lang="en" sz="1200" u="none" cap="none" strike="noStrike">
                      <a:solidFill>
                        <a:schemeClr val="dk1"/>
                      </a:solidFill>
                      <a:latin typeface="Bree Serif"/>
                      <a:ea typeface="Bree Serif"/>
                      <a:cs typeface="Bree Serif"/>
                      <a:sym typeface="Bree Serif"/>
                    </a:rPr>
                    <a:t>These includes MI, toxic, severe heart valve dysfunction, &amp; heart arrhythmias</a:t>
                  </a:r>
                  <a:endParaRPr b="0" i="0" sz="1200" u="none" cap="none" strike="noStrike">
                    <a:solidFill>
                      <a:schemeClr val="dk1"/>
                    </a:solidFill>
                    <a:latin typeface="Bree Serif"/>
                    <a:ea typeface="Bree Serif"/>
                    <a:cs typeface="Bree Serif"/>
                    <a:sym typeface="Bree Serif"/>
                  </a:endParaRPr>
                </a:p>
              </p:txBody>
            </p:sp>
          </p:grpSp>
          <p:grpSp>
            <p:nvGrpSpPr>
              <p:cNvPr id="214" name="Google Shape;214;p32"/>
              <p:cNvGrpSpPr/>
              <p:nvPr/>
            </p:nvGrpSpPr>
            <p:grpSpPr>
              <a:xfrm>
                <a:off x="2949793" y="2576272"/>
                <a:ext cx="245779" cy="200350"/>
                <a:chOff x="2949793" y="2576272"/>
                <a:chExt cx="245779" cy="200350"/>
              </a:xfrm>
            </p:grpSpPr>
            <p:sp>
              <p:nvSpPr>
                <p:cNvPr id="215" name="Google Shape;215;p32"/>
                <p:cNvSpPr/>
                <p:nvPr/>
              </p:nvSpPr>
              <p:spPr>
                <a:xfrm>
                  <a:off x="3020572" y="2686181"/>
                  <a:ext cx="140326" cy="1106"/>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2F2F2"/>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2"/>
                <p:cNvSpPr/>
                <p:nvPr/>
              </p:nvSpPr>
              <p:spPr>
                <a:xfrm>
                  <a:off x="2949793" y="2576272"/>
                  <a:ext cx="245779" cy="200350"/>
                </a:xfrm>
                <a:custGeom>
                  <a:rect b="b" l="l" r="r" t="t"/>
                  <a:pathLst>
                    <a:path extrusionOk="0" h="39990" w="49279">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304800" lvl="0" marL="457200" marR="0" rtl="0" algn="ctr">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Circulatory shock results from diminished cardiac pumping ability is called cardiogenic shock, 85% people die due to cardiogenic shock</a:t>
                  </a:r>
                  <a:endParaRPr b="0" i="0" sz="1200" u="none" cap="none" strike="noStrike">
                    <a:solidFill>
                      <a:srgbClr val="000000"/>
                    </a:solidFill>
                    <a:latin typeface="Bree Serif"/>
                    <a:ea typeface="Bree Serif"/>
                    <a:cs typeface="Bree Serif"/>
                    <a:sym typeface="Bree Serif"/>
                  </a:endParaRPr>
                </a:p>
              </p:txBody>
            </p:sp>
          </p:grpSp>
        </p:grpSp>
      </p:grpSp>
      <p:cxnSp>
        <p:nvCxnSpPr>
          <p:cNvPr id="217" name="Google Shape;217;p32"/>
          <p:cNvCxnSpPr/>
          <p:nvPr/>
        </p:nvCxnSpPr>
        <p:spPr>
          <a:xfrm>
            <a:off x="4777025" y="1209625"/>
            <a:ext cx="594600" cy="0"/>
          </a:xfrm>
          <a:prstGeom prst="straightConnector1">
            <a:avLst/>
          </a:prstGeom>
          <a:noFill/>
          <a:ln cap="flat" cmpd="sng" w="19050">
            <a:solidFill>
              <a:srgbClr val="D05C5C"/>
            </a:solidFill>
            <a:prstDash val="solid"/>
            <a:round/>
            <a:headEnd len="sm" w="sm"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2866225" y="-15450"/>
            <a:ext cx="35865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General Mechanism :</a:t>
            </a:r>
            <a:endParaRPr b="1" sz="2520">
              <a:solidFill>
                <a:srgbClr val="D05C5C"/>
              </a:solidFill>
              <a:latin typeface="Bree Serif"/>
              <a:ea typeface="Bree Serif"/>
              <a:cs typeface="Bree Serif"/>
              <a:sym typeface="Bree Serif"/>
            </a:endParaRPr>
          </a:p>
        </p:txBody>
      </p:sp>
      <p:sp>
        <p:nvSpPr>
          <p:cNvPr id="223" name="Google Shape;223;p33"/>
          <p:cNvSpPr txBox="1"/>
          <p:nvPr/>
        </p:nvSpPr>
        <p:spPr>
          <a:xfrm>
            <a:off x="8071150" y="47988"/>
            <a:ext cx="1763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sp>
        <p:nvSpPr>
          <p:cNvPr id="224" name="Google Shape;224;p33"/>
          <p:cNvSpPr txBox="1"/>
          <p:nvPr/>
        </p:nvSpPr>
        <p:spPr>
          <a:xfrm>
            <a:off x="171522" y="125275"/>
            <a:ext cx="1984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Bree Serif"/>
                <a:ea typeface="Bree Serif"/>
                <a:cs typeface="Bree Serif"/>
                <a:sym typeface="Bree Serif"/>
              </a:rPr>
              <a:t>MAP=CO × PR</a:t>
            </a:r>
            <a:endParaRPr b="1" i="0" sz="1400" u="none" cap="none" strike="noStrike">
              <a:solidFill>
                <a:schemeClr val="dk1"/>
              </a:solidFill>
              <a:latin typeface="Arial"/>
              <a:ea typeface="Arial"/>
              <a:cs typeface="Arial"/>
              <a:sym typeface="Arial"/>
            </a:endParaRPr>
          </a:p>
        </p:txBody>
      </p:sp>
      <p:sp>
        <p:nvSpPr>
          <p:cNvPr id="225" name="Google Shape;225;p33"/>
          <p:cNvSpPr/>
          <p:nvPr/>
        </p:nvSpPr>
        <p:spPr>
          <a:xfrm>
            <a:off x="1097207" y="1006941"/>
            <a:ext cx="1568538" cy="529686"/>
          </a:xfrm>
          <a:prstGeom prst="flowChartTerminator">
            <a:avLst/>
          </a:prstGeom>
          <a:solidFill>
            <a:srgbClr val="F1E0E0"/>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200" u="none" cap="none" strike="noStrike">
                <a:solidFill>
                  <a:schemeClr val="dk1"/>
                </a:solidFill>
                <a:latin typeface="Bree Serif"/>
                <a:ea typeface="Bree Serif"/>
                <a:cs typeface="Bree Serif"/>
                <a:sym typeface="Bree Serif"/>
              </a:rPr>
              <a:t>Flow=Pressure</a:t>
            </a:r>
            <a:endParaRPr b="0" i="0" sz="1400" u="none" cap="none" strike="noStrike">
              <a:solidFill>
                <a:srgbClr val="000000"/>
              </a:solidFill>
              <a:latin typeface="Arial"/>
              <a:ea typeface="Arial"/>
              <a:cs typeface="Arial"/>
              <a:sym typeface="Arial"/>
            </a:endParaRPr>
          </a:p>
        </p:txBody>
      </p:sp>
      <p:cxnSp>
        <p:nvCxnSpPr>
          <p:cNvPr id="226" name="Google Shape;226;p33"/>
          <p:cNvCxnSpPr>
            <a:stCxn id="225" idx="2"/>
            <a:endCxn id="227" idx="0"/>
          </p:cNvCxnSpPr>
          <p:nvPr/>
        </p:nvCxnSpPr>
        <p:spPr>
          <a:xfrm flipH="1" rot="-5400000">
            <a:off x="1970126" y="1447977"/>
            <a:ext cx="587100" cy="764400"/>
          </a:xfrm>
          <a:prstGeom prst="curvedConnector3">
            <a:avLst>
              <a:gd fmla="val 49993" name="adj1"/>
            </a:avLst>
          </a:prstGeom>
          <a:noFill/>
          <a:ln cap="flat" cmpd="sng" w="9525">
            <a:solidFill>
              <a:srgbClr val="D05C5C"/>
            </a:solidFill>
            <a:prstDash val="solid"/>
            <a:round/>
            <a:headEnd len="sm" w="sm" type="none"/>
            <a:tailEnd len="sm" w="sm" type="none"/>
          </a:ln>
        </p:spPr>
      </p:cxnSp>
      <p:cxnSp>
        <p:nvCxnSpPr>
          <p:cNvPr id="228" name="Google Shape;228;p33"/>
          <p:cNvCxnSpPr>
            <a:stCxn id="225" idx="2"/>
            <a:endCxn id="229" idx="0"/>
          </p:cNvCxnSpPr>
          <p:nvPr/>
        </p:nvCxnSpPr>
        <p:spPr>
          <a:xfrm rot="5400000">
            <a:off x="1173026" y="1449177"/>
            <a:ext cx="621000" cy="795900"/>
          </a:xfrm>
          <a:prstGeom prst="curvedConnector3">
            <a:avLst>
              <a:gd fmla="val 50001" name="adj1"/>
            </a:avLst>
          </a:prstGeom>
          <a:noFill/>
          <a:ln cap="flat" cmpd="sng" w="9525">
            <a:solidFill>
              <a:srgbClr val="D05C5C"/>
            </a:solidFill>
            <a:prstDash val="solid"/>
            <a:round/>
            <a:headEnd len="sm" w="sm" type="none"/>
            <a:tailEnd len="sm" w="sm" type="none"/>
          </a:ln>
        </p:spPr>
      </p:cxnSp>
      <p:sp>
        <p:nvSpPr>
          <p:cNvPr id="227" name="Google Shape;227;p33"/>
          <p:cNvSpPr/>
          <p:nvPr/>
        </p:nvSpPr>
        <p:spPr>
          <a:xfrm>
            <a:off x="1944363" y="2123650"/>
            <a:ext cx="1403100" cy="1275300"/>
          </a:xfrm>
          <a:prstGeom prst="flowChartConnector">
            <a:avLst/>
          </a:prstGeom>
          <a:solidFill>
            <a:schemeClr val="lt1"/>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Inadequate flow= Inadequate pressure</a:t>
            </a:r>
            <a:endParaRPr b="0" i="0" sz="1200" u="none" cap="none" strike="noStrike">
              <a:solidFill>
                <a:srgbClr val="000000"/>
              </a:solidFill>
              <a:latin typeface="Bree Serif"/>
              <a:ea typeface="Bree Serif"/>
              <a:cs typeface="Bree Serif"/>
              <a:sym typeface="Bree Serif"/>
            </a:endParaRPr>
          </a:p>
        </p:txBody>
      </p:sp>
      <p:sp>
        <p:nvSpPr>
          <p:cNvPr id="229" name="Google Shape;229;p33"/>
          <p:cNvSpPr/>
          <p:nvPr/>
        </p:nvSpPr>
        <p:spPr>
          <a:xfrm>
            <a:off x="451788" y="2157638"/>
            <a:ext cx="1267800" cy="1139400"/>
          </a:xfrm>
          <a:prstGeom prst="flowChartConnector">
            <a:avLst/>
          </a:prstGeom>
          <a:solidFill>
            <a:srgbClr val="000000">
              <a:alpha val="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Adequate flow= Adequate pressure</a:t>
            </a:r>
            <a:endParaRPr b="0" i="0" sz="1200" u="none" cap="none" strike="noStrike">
              <a:solidFill>
                <a:srgbClr val="000000"/>
              </a:solidFill>
              <a:latin typeface="Bree Serif"/>
              <a:ea typeface="Bree Serif"/>
              <a:cs typeface="Bree Serif"/>
              <a:sym typeface="Bree Serif"/>
            </a:endParaRPr>
          </a:p>
        </p:txBody>
      </p:sp>
      <p:cxnSp>
        <p:nvCxnSpPr>
          <p:cNvPr id="230" name="Google Shape;230;p33"/>
          <p:cNvCxnSpPr>
            <a:endCxn id="231" idx="0"/>
          </p:cNvCxnSpPr>
          <p:nvPr/>
        </p:nvCxnSpPr>
        <p:spPr>
          <a:xfrm>
            <a:off x="2645913" y="3398950"/>
            <a:ext cx="0" cy="154200"/>
          </a:xfrm>
          <a:prstGeom prst="straightConnector1">
            <a:avLst/>
          </a:prstGeom>
          <a:noFill/>
          <a:ln cap="flat" cmpd="sng" w="9525">
            <a:solidFill>
              <a:srgbClr val="D05C5C"/>
            </a:solidFill>
            <a:prstDash val="solid"/>
            <a:round/>
            <a:headEnd len="sm" w="sm" type="none"/>
            <a:tailEnd len="sm" w="sm" type="none"/>
          </a:ln>
        </p:spPr>
      </p:cxnSp>
      <p:sp>
        <p:nvSpPr>
          <p:cNvPr id="231" name="Google Shape;231;p33"/>
          <p:cNvSpPr/>
          <p:nvPr/>
        </p:nvSpPr>
        <p:spPr>
          <a:xfrm>
            <a:off x="2046213" y="3553150"/>
            <a:ext cx="1199400" cy="1080600"/>
          </a:xfrm>
          <a:prstGeom prst="flowChartConnector">
            <a:avLst/>
          </a:prstGeom>
          <a:solidFill>
            <a:srgbClr val="000000">
              <a:alpha val="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Hypoperfusion= Shock</a:t>
            </a:r>
            <a:endParaRPr b="1" i="0" sz="1200" u="none" cap="none" strike="noStrike">
              <a:solidFill>
                <a:srgbClr val="000000"/>
              </a:solidFill>
              <a:latin typeface="Bree Serif"/>
              <a:ea typeface="Bree Serif"/>
              <a:cs typeface="Bree Serif"/>
              <a:sym typeface="Bree Serif"/>
            </a:endParaRPr>
          </a:p>
        </p:txBody>
      </p:sp>
      <p:sp>
        <p:nvSpPr>
          <p:cNvPr id="232" name="Google Shape;232;p33"/>
          <p:cNvSpPr/>
          <p:nvPr/>
        </p:nvSpPr>
        <p:spPr>
          <a:xfrm>
            <a:off x="415488" y="3519163"/>
            <a:ext cx="1340400" cy="1080600"/>
          </a:xfrm>
          <a:prstGeom prst="flowChartConnector">
            <a:avLst/>
          </a:prstGeom>
          <a:solidFill>
            <a:srgbClr val="000000">
              <a:alpha val="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0000"/>
                </a:solidFill>
                <a:latin typeface="Bree Serif"/>
                <a:ea typeface="Bree Serif"/>
                <a:cs typeface="Bree Serif"/>
                <a:sym typeface="Bree Serif"/>
              </a:rPr>
              <a:t>Adequate perfusion= No Shock</a:t>
            </a:r>
            <a:endParaRPr b="1" i="0" sz="1200" u="none" cap="none" strike="noStrike">
              <a:solidFill>
                <a:srgbClr val="FF0000"/>
              </a:solidFill>
              <a:latin typeface="Bree Serif"/>
              <a:ea typeface="Bree Serif"/>
              <a:cs typeface="Bree Serif"/>
              <a:sym typeface="Bree Serif"/>
            </a:endParaRPr>
          </a:p>
        </p:txBody>
      </p:sp>
      <p:cxnSp>
        <p:nvCxnSpPr>
          <p:cNvPr id="233" name="Google Shape;233;p33"/>
          <p:cNvCxnSpPr>
            <a:stCxn id="229" idx="4"/>
            <a:endCxn id="232" idx="0"/>
          </p:cNvCxnSpPr>
          <p:nvPr/>
        </p:nvCxnSpPr>
        <p:spPr>
          <a:xfrm>
            <a:off x="1085688" y="3297038"/>
            <a:ext cx="0" cy="222000"/>
          </a:xfrm>
          <a:prstGeom prst="straightConnector1">
            <a:avLst/>
          </a:prstGeom>
          <a:noFill/>
          <a:ln cap="flat" cmpd="sng" w="9525">
            <a:solidFill>
              <a:schemeClr val="dk2"/>
            </a:solidFill>
            <a:prstDash val="solid"/>
            <a:round/>
            <a:headEnd len="med" w="med" type="none"/>
            <a:tailEnd len="med" w="med" type="none"/>
          </a:ln>
        </p:spPr>
      </p:cxnSp>
      <p:grpSp>
        <p:nvGrpSpPr>
          <p:cNvPr id="234" name="Google Shape;234;p33"/>
          <p:cNvGrpSpPr/>
          <p:nvPr/>
        </p:nvGrpSpPr>
        <p:grpSpPr>
          <a:xfrm>
            <a:off x="4196975" y="2198500"/>
            <a:ext cx="4156693" cy="1884012"/>
            <a:chOff x="3505038" y="1747762"/>
            <a:chExt cx="1031693" cy="223691"/>
          </a:xfrm>
        </p:grpSpPr>
        <p:sp>
          <p:nvSpPr>
            <p:cNvPr id="235" name="Google Shape;235;p33"/>
            <p:cNvSpPr/>
            <p:nvPr/>
          </p:nvSpPr>
          <p:spPr>
            <a:xfrm>
              <a:off x="3505038" y="1755079"/>
              <a:ext cx="389400" cy="93300"/>
            </a:xfrm>
            <a:prstGeom prst="ellipse">
              <a:avLst/>
            </a:prstGeom>
            <a:solidFill>
              <a:srgbClr val="F1E0E0"/>
            </a:solidFill>
            <a:ln cap="flat" cmpd="sng" w="381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Inadequate pump:</a:t>
              </a:r>
              <a:endParaRPr b="0" i="0" sz="1200" u="none" cap="none" strike="noStrike">
                <a:solidFill>
                  <a:srgbClr val="000000"/>
                </a:solidFill>
                <a:latin typeface="Bree Serif"/>
                <a:ea typeface="Bree Serif"/>
                <a:cs typeface="Bree Serif"/>
                <a:sym typeface="Bree Serif"/>
              </a:endParaRPr>
            </a:p>
          </p:txBody>
        </p:sp>
        <p:sp>
          <p:nvSpPr>
            <p:cNvPr id="236" name="Google Shape;236;p33"/>
            <p:cNvSpPr/>
            <p:nvPr/>
          </p:nvSpPr>
          <p:spPr>
            <a:xfrm>
              <a:off x="3892920" y="1864653"/>
              <a:ext cx="348900" cy="106800"/>
            </a:xfrm>
            <a:prstGeom prst="ellipse">
              <a:avLst/>
            </a:prstGeom>
            <a:solidFill>
              <a:srgbClr val="F1E0E0"/>
            </a:solidFill>
            <a:ln cap="flat" cmpd="sng" w="381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Bree Serif"/>
                  <a:ea typeface="Bree Serif"/>
                  <a:cs typeface="Bree Serif"/>
                  <a:sym typeface="Bree Serif"/>
                </a:rPr>
                <a:t>Inadequate fluid volume</a:t>
              </a:r>
              <a:endParaRPr b="0" i="0" sz="1200" u="none" cap="none" strike="noStrike">
                <a:solidFill>
                  <a:srgbClr val="000000"/>
                </a:solidFill>
                <a:latin typeface="Bree Serif"/>
                <a:ea typeface="Bree Serif"/>
                <a:cs typeface="Bree Serif"/>
                <a:sym typeface="Bree Serif"/>
              </a:endParaRPr>
            </a:p>
          </p:txBody>
        </p:sp>
        <p:sp>
          <p:nvSpPr>
            <p:cNvPr id="237" name="Google Shape;237;p33"/>
            <p:cNvSpPr/>
            <p:nvPr/>
          </p:nvSpPr>
          <p:spPr>
            <a:xfrm>
              <a:off x="4147332" y="1747762"/>
              <a:ext cx="389400" cy="93300"/>
            </a:xfrm>
            <a:prstGeom prst="ellipse">
              <a:avLst/>
            </a:prstGeom>
            <a:solidFill>
              <a:srgbClr val="F1E0E0"/>
            </a:solidFill>
            <a:ln cap="flat" cmpd="sng" w="381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Inadequate fluid container</a:t>
              </a:r>
              <a:endParaRPr b="0" i="0" sz="1200" u="none" cap="none" strike="noStrike">
                <a:solidFill>
                  <a:srgbClr val="000000"/>
                </a:solidFill>
                <a:latin typeface="Bree Serif"/>
                <a:ea typeface="Bree Serif"/>
                <a:cs typeface="Bree Serif"/>
                <a:sym typeface="Bree Serif"/>
              </a:endParaRPr>
            </a:p>
          </p:txBody>
        </p:sp>
      </p:grpSp>
      <p:cxnSp>
        <p:nvCxnSpPr>
          <p:cNvPr id="238" name="Google Shape;238;p33"/>
          <p:cNvCxnSpPr>
            <a:stCxn id="237" idx="3"/>
            <a:endCxn id="236" idx="7"/>
          </p:cNvCxnSpPr>
          <p:nvPr/>
        </p:nvCxnSpPr>
        <p:spPr>
          <a:xfrm flipH="1">
            <a:off x="6959634" y="2869231"/>
            <a:ext cx="54900" cy="445500"/>
          </a:xfrm>
          <a:prstGeom prst="straightConnector1">
            <a:avLst/>
          </a:prstGeom>
          <a:noFill/>
          <a:ln cap="flat" cmpd="sng" w="38100">
            <a:solidFill>
              <a:srgbClr val="F1E0E0"/>
            </a:solidFill>
            <a:prstDash val="solid"/>
            <a:round/>
            <a:headEnd len="sm" w="sm" type="none"/>
            <a:tailEnd len="sm" w="sm" type="none"/>
          </a:ln>
        </p:spPr>
      </p:cxnSp>
      <p:cxnSp>
        <p:nvCxnSpPr>
          <p:cNvPr id="239" name="Google Shape;239;p33"/>
          <p:cNvCxnSpPr>
            <a:endCxn id="236" idx="1"/>
          </p:cNvCxnSpPr>
          <p:nvPr/>
        </p:nvCxnSpPr>
        <p:spPr>
          <a:xfrm>
            <a:off x="5568413" y="2901331"/>
            <a:ext cx="397200" cy="413400"/>
          </a:xfrm>
          <a:prstGeom prst="straightConnector1">
            <a:avLst/>
          </a:prstGeom>
          <a:noFill/>
          <a:ln cap="flat" cmpd="sng" w="38100">
            <a:solidFill>
              <a:srgbClr val="F1E0E0"/>
            </a:solidFill>
            <a:prstDash val="solid"/>
            <a:round/>
            <a:headEnd len="sm" w="sm" type="none"/>
            <a:tailEnd len="sm" w="sm" type="none"/>
          </a:ln>
        </p:spPr>
      </p:cxnSp>
      <p:sp>
        <p:nvSpPr>
          <p:cNvPr id="240" name="Google Shape;240;p33"/>
          <p:cNvSpPr/>
          <p:nvPr/>
        </p:nvSpPr>
        <p:spPr>
          <a:xfrm>
            <a:off x="5298625" y="4144125"/>
            <a:ext cx="2334600" cy="789600"/>
          </a:xfrm>
          <a:prstGeom prst="upArrowCallout">
            <a:avLst>
              <a:gd fmla="val 25000" name="adj1"/>
              <a:gd fmla="val 25000" name="adj2"/>
              <a:gd fmla="val 25000" name="adj3"/>
              <a:gd fmla="val 64977" name="adj4"/>
            </a:avLst>
          </a:prstGeom>
          <a:no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ctr">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Hypovolemia (decreased body fluid).</a:t>
            </a:r>
            <a:endParaRPr/>
          </a:p>
        </p:txBody>
      </p:sp>
      <p:sp>
        <p:nvSpPr>
          <p:cNvPr id="241" name="Google Shape;241;p33"/>
          <p:cNvSpPr/>
          <p:nvPr/>
        </p:nvSpPr>
        <p:spPr>
          <a:xfrm>
            <a:off x="6424450" y="914075"/>
            <a:ext cx="2095500" cy="1222800"/>
          </a:xfrm>
          <a:prstGeom prst="downArrowCallout">
            <a:avLst>
              <a:gd fmla="val 14459" name="adj1"/>
              <a:gd fmla="val 17427" name="adj2"/>
              <a:gd fmla="val 25000" name="adj3"/>
              <a:gd fmla="val 64977" name="adj4"/>
            </a:avLst>
          </a:prstGeom>
          <a:no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ctr">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Excessive dilatation.</a:t>
            </a:r>
            <a:endParaRPr sz="1200">
              <a:solidFill>
                <a:schemeClr val="dk1"/>
              </a:solidFill>
              <a:latin typeface="Bree Serif"/>
              <a:ea typeface="Bree Serif"/>
              <a:cs typeface="Bree Serif"/>
              <a:sym typeface="Bree Serif"/>
            </a:endParaRPr>
          </a:p>
          <a:p>
            <a:pPr indent="-304800" lvl="0" marL="457200" rtl="0" algn="ctr">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Inadequate systemic vascular resistance.</a:t>
            </a:r>
            <a:endParaRPr/>
          </a:p>
        </p:txBody>
      </p:sp>
      <p:sp>
        <p:nvSpPr>
          <p:cNvPr id="242" name="Google Shape;242;p33"/>
          <p:cNvSpPr/>
          <p:nvPr/>
        </p:nvSpPr>
        <p:spPr>
          <a:xfrm>
            <a:off x="3674250" y="914075"/>
            <a:ext cx="2483400" cy="1301100"/>
          </a:xfrm>
          <a:prstGeom prst="downArrowCallout">
            <a:avLst>
              <a:gd fmla="val 17326" name="adj1"/>
              <a:gd fmla="val 16949" name="adj2"/>
              <a:gd fmla="val 25000" name="adj3"/>
              <a:gd fmla="val 61848" name="adj4"/>
            </a:avLst>
          </a:prstGeom>
          <a:no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ctr">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Inadequate preload.</a:t>
            </a:r>
            <a:endParaRPr sz="1200">
              <a:solidFill>
                <a:schemeClr val="dk1"/>
              </a:solidFill>
              <a:latin typeface="Bree Serif"/>
              <a:ea typeface="Bree Serif"/>
              <a:cs typeface="Bree Serif"/>
              <a:sym typeface="Bree Serif"/>
            </a:endParaRPr>
          </a:p>
          <a:p>
            <a:pPr indent="-304800" lvl="0" marL="457200" rtl="0" algn="ctr">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Excessive afterload.</a:t>
            </a:r>
            <a:endParaRPr sz="1200">
              <a:solidFill>
                <a:schemeClr val="dk1"/>
              </a:solidFill>
              <a:latin typeface="Bree Serif"/>
              <a:ea typeface="Bree Serif"/>
              <a:cs typeface="Bree Serif"/>
              <a:sym typeface="Bree Serif"/>
            </a:endParaRPr>
          </a:p>
          <a:p>
            <a:pPr indent="-304800" lvl="0" marL="457200" rtl="0" algn="ctr">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Poor contractility.</a:t>
            </a:r>
            <a:endParaRPr sz="1200">
              <a:solidFill>
                <a:schemeClr val="dk1"/>
              </a:solidFill>
              <a:latin typeface="Bree Serif"/>
              <a:ea typeface="Bree Serif"/>
              <a:cs typeface="Bree Serif"/>
              <a:sym typeface="Bree Serif"/>
            </a:endParaRPr>
          </a:p>
          <a:p>
            <a:pPr indent="-304800" lvl="0" marL="457200" rtl="0" algn="ctr">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Inadequate heart rate.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2856525" y="0"/>
            <a:ext cx="4118100" cy="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20">
                <a:solidFill>
                  <a:srgbClr val="D05C5C"/>
                </a:solidFill>
                <a:latin typeface="Bree Serif"/>
                <a:ea typeface="Bree Serif"/>
                <a:cs typeface="Bree Serif"/>
                <a:sym typeface="Bree Serif"/>
              </a:rPr>
              <a:t>General Mechanism :</a:t>
            </a:r>
            <a:endParaRPr b="1" sz="2520">
              <a:solidFill>
                <a:srgbClr val="D05C5C"/>
              </a:solidFill>
              <a:latin typeface="Bree Serif"/>
              <a:ea typeface="Bree Serif"/>
              <a:cs typeface="Bree Serif"/>
              <a:sym typeface="Bree Serif"/>
            </a:endParaRPr>
          </a:p>
        </p:txBody>
      </p:sp>
      <p:sp>
        <p:nvSpPr>
          <p:cNvPr id="248" name="Google Shape;248;p34"/>
          <p:cNvSpPr txBox="1"/>
          <p:nvPr/>
        </p:nvSpPr>
        <p:spPr>
          <a:xfrm>
            <a:off x="8104700" y="63450"/>
            <a:ext cx="944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Boys Slide</a:t>
            </a:r>
            <a:endParaRPr b="0" i="0" sz="1200" u="none" cap="none" strike="noStrike">
              <a:solidFill>
                <a:srgbClr val="6FA8DC"/>
              </a:solidFill>
              <a:latin typeface="Bree Serif"/>
              <a:ea typeface="Bree Serif"/>
              <a:cs typeface="Bree Serif"/>
              <a:sym typeface="Bree Serif"/>
            </a:endParaRPr>
          </a:p>
        </p:txBody>
      </p:sp>
      <p:pic>
        <p:nvPicPr>
          <p:cNvPr id="249" name="Google Shape;249;p34"/>
          <p:cNvPicPr preferRelativeResize="0"/>
          <p:nvPr/>
        </p:nvPicPr>
        <p:blipFill rotWithShape="1">
          <a:blip r:embed="rId3">
            <a:alphaModFix/>
          </a:blip>
          <a:srcRect b="0" l="0" r="0" t="0"/>
          <a:stretch/>
        </p:blipFill>
        <p:spPr>
          <a:xfrm>
            <a:off x="398900" y="777650"/>
            <a:ext cx="3242274" cy="2753950"/>
          </a:xfrm>
          <a:prstGeom prst="rect">
            <a:avLst/>
          </a:prstGeom>
          <a:noFill/>
          <a:ln>
            <a:noFill/>
          </a:ln>
        </p:spPr>
      </p:pic>
      <p:sp>
        <p:nvSpPr>
          <p:cNvPr id="250" name="Google Shape;250;p34"/>
          <p:cNvSpPr txBox="1"/>
          <p:nvPr/>
        </p:nvSpPr>
        <p:spPr>
          <a:xfrm>
            <a:off x="2450984" y="3916260"/>
            <a:ext cx="157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4"/>
          <p:cNvSpPr txBox="1"/>
          <p:nvPr/>
        </p:nvSpPr>
        <p:spPr>
          <a:xfrm>
            <a:off x="178250" y="3675800"/>
            <a:ext cx="3369600" cy="1206300"/>
          </a:xfrm>
          <a:prstGeom prst="rect">
            <a:avLst/>
          </a:prstGeom>
          <a:noFill/>
          <a:ln cap="flat" cmpd="sng" w="9525">
            <a:solidFill>
              <a:srgbClr val="D05C5C"/>
            </a:solidFill>
            <a:prstDash val="solid"/>
            <a:round/>
            <a:headEnd len="sm" w="sm" type="none"/>
            <a:tailEnd len="sm" w="sm" type="none"/>
          </a:ln>
        </p:spPr>
        <p:txBody>
          <a:bodyPr anchorCtr="0" anchor="t" bIns="91425" lIns="91425" spcFirstLastPara="1" rIns="91425" wrap="square" tIns="91425">
            <a:spAutoFit/>
          </a:bodyPr>
          <a:lstStyle/>
          <a:p>
            <a:pPr indent="-292100" lvl="0" marL="457200" marR="0" rtl="0" algn="ctr">
              <a:lnSpc>
                <a:spcPct val="87272"/>
              </a:lnSpc>
              <a:spcBef>
                <a:spcPts val="600"/>
              </a:spcBef>
              <a:spcAft>
                <a:spcPts val="0"/>
              </a:spcAft>
              <a:buClr>
                <a:srgbClr val="000000"/>
              </a:buClr>
              <a:buSzPts val="1000"/>
              <a:buFont typeface="Bree Serif"/>
              <a:buChar char="❖"/>
            </a:pPr>
            <a:r>
              <a:rPr b="0" i="0" lang="en" sz="1000" u="none" cap="none" strike="noStrike">
                <a:solidFill>
                  <a:srgbClr val="FF0000"/>
                </a:solidFill>
                <a:latin typeface="Bree Serif"/>
                <a:ea typeface="Bree Serif"/>
                <a:cs typeface="Bree Serif"/>
                <a:sym typeface="Bree Serif"/>
              </a:rPr>
              <a:t>Heart becomes incapable of contracting with sufficient force to pump enough blood into the peripheral arterial tree. </a:t>
            </a:r>
            <a:r>
              <a:rPr b="0" i="0" lang="en" sz="1000" u="none" cap="none" strike="noStrike">
                <a:solidFill>
                  <a:schemeClr val="dk1"/>
                </a:solidFill>
                <a:latin typeface="Bree Serif"/>
                <a:ea typeface="Bree Serif"/>
                <a:cs typeface="Bree Serif"/>
                <a:sym typeface="Bree Serif"/>
              </a:rPr>
              <a:t>Cardiac shock occurs when more than 40% of the left ventricle is infarcted and death occurs in about 85 % of patients once they develop cardiac shock.</a:t>
            </a:r>
            <a:endParaRPr b="0" i="0" sz="10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4"/>
          <p:cNvSpPr txBox="1"/>
          <p:nvPr/>
        </p:nvSpPr>
        <p:spPr>
          <a:xfrm>
            <a:off x="3690153" y="432750"/>
            <a:ext cx="1763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Bree Serif"/>
                <a:ea typeface="Bree Serif"/>
                <a:cs typeface="Bree Serif"/>
                <a:sym typeface="Bree Serif"/>
              </a:rPr>
              <a:t>MAP=CO × PR</a:t>
            </a:r>
            <a:endParaRPr b="1" i="0" sz="1400" u="none" cap="none" strike="noStrike">
              <a:solidFill>
                <a:srgbClr val="FF0000"/>
              </a:solidFill>
              <a:latin typeface="Arial"/>
              <a:ea typeface="Arial"/>
              <a:cs typeface="Arial"/>
              <a:sym typeface="Arial"/>
            </a:endParaRPr>
          </a:p>
        </p:txBody>
      </p:sp>
      <p:pic>
        <p:nvPicPr>
          <p:cNvPr id="253" name="Google Shape;253;p34"/>
          <p:cNvPicPr preferRelativeResize="0"/>
          <p:nvPr/>
        </p:nvPicPr>
        <p:blipFill rotWithShape="1">
          <a:blip r:embed="rId4">
            <a:alphaModFix/>
          </a:blip>
          <a:srcRect b="0" l="0" r="0" t="0"/>
          <a:stretch/>
        </p:blipFill>
        <p:spPr>
          <a:xfrm>
            <a:off x="4158925" y="902954"/>
            <a:ext cx="2345722" cy="3652731"/>
          </a:xfrm>
          <a:prstGeom prst="rect">
            <a:avLst/>
          </a:prstGeom>
          <a:noFill/>
          <a:ln>
            <a:noFill/>
          </a:ln>
        </p:spPr>
      </p:pic>
      <p:pic>
        <p:nvPicPr>
          <p:cNvPr id="254" name="Google Shape;254;p34"/>
          <p:cNvPicPr preferRelativeResize="0"/>
          <p:nvPr/>
        </p:nvPicPr>
        <p:blipFill rotWithShape="1">
          <a:blip r:embed="rId5">
            <a:alphaModFix/>
          </a:blip>
          <a:srcRect b="0" l="0" r="0" t="0"/>
          <a:stretch/>
        </p:blipFill>
        <p:spPr>
          <a:xfrm>
            <a:off x="6732871" y="902954"/>
            <a:ext cx="2248629" cy="3652731"/>
          </a:xfrm>
          <a:prstGeom prst="rect">
            <a:avLst/>
          </a:prstGeom>
          <a:noFill/>
          <a:ln>
            <a:noFill/>
          </a:ln>
        </p:spPr>
      </p:pic>
      <p:cxnSp>
        <p:nvCxnSpPr>
          <p:cNvPr id="255" name="Google Shape;255;p34"/>
          <p:cNvCxnSpPr/>
          <p:nvPr/>
        </p:nvCxnSpPr>
        <p:spPr>
          <a:xfrm flipH="1">
            <a:off x="6618169" y="845550"/>
            <a:ext cx="12000" cy="3856500"/>
          </a:xfrm>
          <a:prstGeom prst="straightConnector1">
            <a:avLst/>
          </a:prstGeom>
          <a:noFill/>
          <a:ln cap="flat" cmpd="sng" w="19050">
            <a:solidFill>
              <a:srgbClr val="D05C5C"/>
            </a:solidFill>
            <a:prstDash val="dash"/>
            <a:round/>
            <a:headEnd len="sm" w="sm" type="none"/>
            <a:tailEnd len="sm" w="sm" type="none"/>
          </a:ln>
        </p:spPr>
      </p:cxnSp>
      <p:cxnSp>
        <p:nvCxnSpPr>
          <p:cNvPr id="256" name="Google Shape;256;p34"/>
          <p:cNvCxnSpPr/>
          <p:nvPr/>
        </p:nvCxnSpPr>
        <p:spPr>
          <a:xfrm flipH="1">
            <a:off x="3847381" y="902950"/>
            <a:ext cx="12000" cy="3856500"/>
          </a:xfrm>
          <a:prstGeom prst="straightConnector1">
            <a:avLst/>
          </a:prstGeom>
          <a:noFill/>
          <a:ln cap="flat" cmpd="sng" w="19050">
            <a:solidFill>
              <a:srgbClr val="D05C5C"/>
            </a:solidFill>
            <a:prstDash val="dash"/>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