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</p:sldIdLst>
  <p:sldSz cy="5143500" cx="9144000"/>
  <p:notesSz cx="6858000" cy="9144000"/>
  <p:embeddedFontLst>
    <p:embeddedFont>
      <p:font typeface="Bree Serif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2A039B-BFBF-4479-8E48-BF31DB79C291}">
  <a:tblStyle styleId="{042A039B-BFBF-4479-8E48-BF31DB79C2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20" Type="http://schemas.openxmlformats.org/officeDocument/2006/relationships/slide" Target="slides/slide12.xml"/><Relationship Id="rId42" Type="http://schemas.openxmlformats.org/officeDocument/2006/relationships/font" Target="fonts/BreeSerif-regular.fntdata"/><Relationship Id="rId41" Type="http://schemas.openxmlformats.org/officeDocument/2006/relationships/slide" Target="slides/slide33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slide" Target="slides/slide31.xml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3-28T20:48:12.730">
    <p:pos x="6000" y="0"/>
    <p:text>can you merge slide 17+16 together, they're basically the same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3-28T21:21:49.524">
    <p:pos x="6000" y="0"/>
    <p:text>amazing work, slide 29 from female slide is missing you can add it in this slides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1f67bcaf41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1f67bcaf41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685ccad542d46f6d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685ccad542d46f6d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685ccad542d46f6d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685ccad542d46f6d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1f67bcaf41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1f67bcaf41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85ccad542d46f6d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685ccad542d46f6d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19a81b662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19a81b662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1f67bcaf41_1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1f67bcaf41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19a81b662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19a81b662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19a81b662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19a81b662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1d8582661c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1d8582661c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769b78be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769b78be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1f67bcaf41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1f67bcaf41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f67bcaf41_2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1f67bcaf41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1d8582661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1d8582661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1f67bcaf41_1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1f67bcaf41_1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1d8582661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1d8582661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1d8582661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1d8582661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1f67bcaf41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11f67bcaf41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1d8582661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1d8582661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1f67bcaf41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11f67bcaf41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1f67bcaf41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1f67bcaf41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769b78be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769b78be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1769b78be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11769b78be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1769b78be2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1769b78be2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65f0c4f359bc403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65f0c4f359bc403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1e4cf5ea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1e4cf5ea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0775761dee1e98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b0775761dee1e98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b0775761dee1e98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b0775761dee1e98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07970726ebf29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e07970726ebf29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e07970726ebf29c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e07970726ebf29c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e07970726ebf29c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e07970726ebf29c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85ccad542d46f6d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85ccad542d46f6d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2217350" y="2368475"/>
            <a:ext cx="3855000" cy="151200"/>
          </a:xfrm>
          <a:prstGeom prst="rect">
            <a:avLst/>
          </a:prstGeom>
          <a:solidFill>
            <a:srgbClr val="D05C5C">
              <a:alpha val="698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52258" r="0" t="0"/>
          <a:stretch/>
        </p:blipFill>
        <p:spPr>
          <a:xfrm>
            <a:off x="2314729" y="733925"/>
            <a:ext cx="1704874" cy="342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43867" t="0"/>
          <a:stretch/>
        </p:blipFill>
        <p:spPr>
          <a:xfrm>
            <a:off x="1337825" y="846676"/>
            <a:ext cx="976901" cy="246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7625" y="94025"/>
            <a:ext cx="976900" cy="9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0851" y="-264951"/>
            <a:ext cx="1600800" cy="16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4"/>
          <p:cNvSpPr/>
          <p:nvPr/>
        </p:nvSpPr>
        <p:spPr>
          <a:xfrm rot="3703944">
            <a:off x="-754499" y="-2931194"/>
            <a:ext cx="3159260" cy="7953255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rgbClr val="F3F3F3"/>
          </a:solidFill>
          <a:ln cap="flat" cmpd="sng" w="38100">
            <a:solidFill>
              <a:srgbClr val="0844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 rot="2195149">
            <a:off x="-655632" y="-470802"/>
            <a:ext cx="1519779" cy="132619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F3F3F3"/>
          </a:solidFill>
          <a:ln cap="flat" cmpd="sng" w="38100">
            <a:solidFill>
              <a:srgbClr val="0844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0" l="49320" r="0" t="0"/>
          <a:stretch/>
        </p:blipFill>
        <p:spPr>
          <a:xfrm>
            <a:off x="7885450" y="2779750"/>
            <a:ext cx="1149076" cy="22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43146" t="0"/>
          <a:stretch/>
        </p:blipFill>
        <p:spPr>
          <a:xfrm>
            <a:off x="6604375" y="2377550"/>
            <a:ext cx="1281075" cy="327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6"/>
          <p:cNvSpPr/>
          <p:nvPr/>
        </p:nvSpPr>
        <p:spPr>
          <a:xfrm rot="6556165">
            <a:off x="8461830" y="-4159352"/>
            <a:ext cx="3159240" cy="7953259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>
            <a:off x="0" y="0"/>
            <a:ext cx="5537400" cy="5143500"/>
          </a:xfrm>
          <a:prstGeom prst="rect">
            <a:avLst/>
          </a:prstGeom>
          <a:solidFill>
            <a:srgbClr val="D0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9"/>
          <p:cNvSpPr/>
          <p:nvPr/>
        </p:nvSpPr>
        <p:spPr>
          <a:xfrm rot="6556165">
            <a:off x="8461830" y="-4159352"/>
            <a:ext cx="3159240" cy="7953259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2" name="Google Shape;92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1.xml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s://www.youtube.com/watch?v=TEcPhovaAg4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www.youtube.com/watch?v=1ZEbm5M4UjQ" TargetMode="External"/><Relationship Id="rId8" Type="http://schemas.openxmlformats.org/officeDocument/2006/relationships/hyperlink" Target="https://youtu.be/_yI0e7aBNC0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comments" Target="../comments/comment2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/>
        </p:nvSpPr>
        <p:spPr>
          <a:xfrm>
            <a:off x="4889025" y="1834525"/>
            <a:ext cx="38781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Coronary Circulation</a:t>
            </a:r>
            <a:endParaRPr sz="25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6140025" y="2528000"/>
            <a:ext cx="13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____________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10" name="Google Shape;110;p26"/>
          <p:cNvPicPr preferRelativeResize="0"/>
          <p:nvPr/>
        </p:nvPicPr>
        <p:blipFill rotWithShape="1">
          <a:blip r:embed="rId3">
            <a:alphaModFix/>
          </a:blip>
          <a:srcRect b="0" l="0" r="43867" t="0"/>
          <a:stretch/>
        </p:blipFill>
        <p:spPr>
          <a:xfrm>
            <a:off x="1337825" y="846676"/>
            <a:ext cx="976901" cy="24626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6027675" y="2975650"/>
            <a:ext cx="16008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Color Index:</a:t>
            </a:r>
            <a:endParaRPr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Main Text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Important</a:t>
            </a:r>
            <a:endParaRPr sz="13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Boy’s Slides</a:t>
            </a:r>
            <a:endParaRPr sz="13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Dr’s Notes</a:t>
            </a:r>
            <a:endParaRPr sz="13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Extra Info</a:t>
            </a:r>
            <a:endParaRPr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0" y="4535400"/>
            <a:ext cx="70806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Female slide </a:t>
            </a:r>
            <a:r>
              <a:rPr lang="en">
                <a:solidFill>
                  <a:srgbClr val="999999"/>
                </a:solidFill>
              </a:rPr>
              <a:t>similar</a:t>
            </a:r>
            <a:r>
              <a:rPr lang="en">
                <a:solidFill>
                  <a:srgbClr val="999999"/>
                </a:solidFill>
              </a:rPr>
              <a:t> to anatomy it will be good </a:t>
            </a:r>
            <a:r>
              <a:rPr lang="en">
                <a:solidFill>
                  <a:srgbClr val="999999"/>
                </a:solidFill>
              </a:rPr>
              <a:t>revision</a:t>
            </a:r>
            <a:endParaRPr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But focus on </a:t>
            </a:r>
            <a:r>
              <a:rPr lang="en">
                <a:solidFill>
                  <a:srgbClr val="999999"/>
                </a:solidFill>
              </a:rPr>
              <a:t>psychological</a:t>
            </a:r>
            <a:r>
              <a:rPr lang="en">
                <a:solidFill>
                  <a:srgbClr val="999999"/>
                </a:solidFill>
              </a:rPr>
              <a:t> part of the lecture best luck to the best future doctors (: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113" name="Google Shape;1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221225"/>
            <a:ext cx="1225975" cy="54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7975" y="148789"/>
            <a:ext cx="1225975" cy="914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/>
          <p:nvPr/>
        </p:nvSpPr>
        <p:spPr>
          <a:xfrm>
            <a:off x="76200" y="2703900"/>
            <a:ext cx="846300" cy="588600"/>
          </a:xfrm>
          <a:prstGeom prst="roundRect">
            <a:avLst>
              <a:gd fmla="val 16667" name="adj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Aorta</a:t>
            </a:r>
            <a:endParaRPr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1" name="Google Shape;311;p35"/>
          <p:cNvSpPr/>
          <p:nvPr/>
        </p:nvSpPr>
        <p:spPr>
          <a:xfrm>
            <a:off x="1037725" y="1506275"/>
            <a:ext cx="2200200" cy="721200"/>
          </a:xfrm>
          <a:prstGeom prst="roundRect">
            <a:avLst>
              <a:gd fmla="val 16667" name="adj"/>
            </a:avLst>
          </a:prstGeom>
          <a:solidFill>
            <a:srgbClr val="D05C5C">
              <a:alpha val="698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Right coronary artery</a:t>
            </a:r>
            <a:br>
              <a:rPr lang="en"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" sz="900">
                <a:latin typeface="Bree Serif"/>
                <a:ea typeface="Bree Serif"/>
                <a:cs typeface="Bree Serif"/>
                <a:sym typeface="Bree Serif"/>
              </a:rPr>
              <a:t>(right ventricle, right atrium, inferior third of interventricular septum)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2" name="Google Shape;312;p35"/>
          <p:cNvSpPr/>
          <p:nvPr/>
        </p:nvSpPr>
        <p:spPr>
          <a:xfrm>
            <a:off x="1037725" y="3981300"/>
            <a:ext cx="2200200" cy="721200"/>
          </a:xfrm>
          <a:prstGeom prst="roundRect">
            <a:avLst>
              <a:gd fmla="val 16667" name="adj"/>
            </a:avLst>
          </a:prstGeom>
          <a:solidFill>
            <a:srgbClr val="D05C5C">
              <a:alpha val="698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Left coronary artery</a:t>
            </a:r>
            <a:br>
              <a:rPr lang="en"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" sz="900">
                <a:latin typeface="Bree Serif"/>
                <a:ea typeface="Bree Serif"/>
                <a:cs typeface="Bree Serif"/>
                <a:sym typeface="Bree Serif"/>
              </a:rPr>
              <a:t>(left ventricle, </a:t>
            </a:r>
            <a:r>
              <a:rPr lang="en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left </a:t>
            </a:r>
            <a:r>
              <a:rPr lang="en" sz="900">
                <a:latin typeface="Bree Serif"/>
                <a:ea typeface="Bree Serif"/>
                <a:cs typeface="Bree Serif"/>
                <a:sym typeface="Bree Serif"/>
              </a:rPr>
              <a:t>atrium, anterosuperior two-third of interventricular septum)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3" name="Google Shape;313;p35"/>
          <p:cNvSpPr/>
          <p:nvPr/>
        </p:nvSpPr>
        <p:spPr>
          <a:xfrm>
            <a:off x="3490650" y="723750"/>
            <a:ext cx="1641000" cy="371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SA nodal a. (60%)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4" name="Google Shape;314;p35"/>
          <p:cNvSpPr/>
          <p:nvPr/>
        </p:nvSpPr>
        <p:spPr>
          <a:xfrm>
            <a:off x="3770750" y="1388625"/>
            <a:ext cx="1641000" cy="371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Right marginal a.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5" name="Google Shape;315;p35"/>
          <p:cNvSpPr/>
          <p:nvPr/>
        </p:nvSpPr>
        <p:spPr>
          <a:xfrm>
            <a:off x="3770750" y="1918425"/>
            <a:ext cx="1707300" cy="371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Posterior interventricular a.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3490650" y="2570700"/>
            <a:ext cx="1641000" cy="371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AV nodal a.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3338250" y="3457500"/>
            <a:ext cx="1641000" cy="371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Circumflex a.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8" name="Google Shape;318;p35"/>
          <p:cNvSpPr/>
          <p:nvPr/>
        </p:nvSpPr>
        <p:spPr>
          <a:xfrm>
            <a:off x="3338250" y="4646250"/>
            <a:ext cx="1641000" cy="371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Anterior interventricular a.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9" name="Google Shape;319;p35"/>
          <p:cNvSpPr/>
          <p:nvPr/>
        </p:nvSpPr>
        <p:spPr>
          <a:xfrm>
            <a:off x="5185225" y="3106900"/>
            <a:ext cx="1641000" cy="371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Left marginal a.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0" name="Google Shape;320;p35"/>
          <p:cNvSpPr/>
          <p:nvPr/>
        </p:nvSpPr>
        <p:spPr>
          <a:xfrm>
            <a:off x="5185225" y="3795975"/>
            <a:ext cx="1641000" cy="371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SA nodal a. (40%)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21" name="Google Shape;321;p35"/>
          <p:cNvCxnSpPr>
            <a:stCxn id="311" idx="0"/>
            <a:endCxn id="313" idx="1"/>
          </p:cNvCxnSpPr>
          <p:nvPr/>
        </p:nvCxnSpPr>
        <p:spPr>
          <a:xfrm rot="-5400000">
            <a:off x="2515825" y="531575"/>
            <a:ext cx="596700" cy="13527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22" name="Google Shape;322;p35"/>
          <p:cNvCxnSpPr>
            <a:stCxn id="311" idx="3"/>
            <a:endCxn id="314" idx="1"/>
          </p:cNvCxnSpPr>
          <p:nvPr/>
        </p:nvCxnSpPr>
        <p:spPr>
          <a:xfrm flipH="1" rot="10800000">
            <a:off x="3237925" y="1574375"/>
            <a:ext cx="532800" cy="2925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23" name="Google Shape;323;p35"/>
          <p:cNvCxnSpPr>
            <a:stCxn id="311" idx="3"/>
            <a:endCxn id="315" idx="1"/>
          </p:cNvCxnSpPr>
          <p:nvPr/>
        </p:nvCxnSpPr>
        <p:spPr>
          <a:xfrm>
            <a:off x="3237925" y="1866875"/>
            <a:ext cx="532800" cy="2373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24" name="Google Shape;324;p35"/>
          <p:cNvCxnSpPr>
            <a:stCxn id="311" idx="2"/>
            <a:endCxn id="316" idx="1"/>
          </p:cNvCxnSpPr>
          <p:nvPr/>
        </p:nvCxnSpPr>
        <p:spPr>
          <a:xfrm flipH="1" rot="-5400000">
            <a:off x="2549725" y="1815575"/>
            <a:ext cx="528900" cy="1352700"/>
          </a:xfrm>
          <a:prstGeom prst="bentConnector2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25" name="Google Shape;325;p35"/>
          <p:cNvCxnSpPr>
            <a:stCxn id="310" idx="3"/>
            <a:endCxn id="311" idx="1"/>
          </p:cNvCxnSpPr>
          <p:nvPr/>
        </p:nvCxnSpPr>
        <p:spPr>
          <a:xfrm flipH="1" rot="10800000">
            <a:off x="922500" y="1866900"/>
            <a:ext cx="115200" cy="11313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26" name="Google Shape;326;p35"/>
          <p:cNvCxnSpPr>
            <a:stCxn id="310" idx="3"/>
            <a:endCxn id="312" idx="1"/>
          </p:cNvCxnSpPr>
          <p:nvPr/>
        </p:nvCxnSpPr>
        <p:spPr>
          <a:xfrm>
            <a:off x="922500" y="2998200"/>
            <a:ext cx="115200" cy="13437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27" name="Google Shape;327;p35"/>
          <p:cNvCxnSpPr>
            <a:stCxn id="312" idx="3"/>
            <a:endCxn id="317" idx="1"/>
          </p:cNvCxnSpPr>
          <p:nvPr/>
        </p:nvCxnSpPr>
        <p:spPr>
          <a:xfrm flipH="1" rot="10800000">
            <a:off x="3237925" y="3643200"/>
            <a:ext cx="100200" cy="698700"/>
          </a:xfrm>
          <a:prstGeom prst="bentConnector3">
            <a:avLst>
              <a:gd fmla="val 50025" name="adj1"/>
            </a:avLst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28" name="Google Shape;328;p35"/>
          <p:cNvCxnSpPr>
            <a:stCxn id="312" idx="3"/>
            <a:endCxn id="318" idx="1"/>
          </p:cNvCxnSpPr>
          <p:nvPr/>
        </p:nvCxnSpPr>
        <p:spPr>
          <a:xfrm>
            <a:off x="3237925" y="4341900"/>
            <a:ext cx="100200" cy="490200"/>
          </a:xfrm>
          <a:prstGeom prst="bentConnector3">
            <a:avLst>
              <a:gd fmla="val 50019" name="adj1"/>
            </a:avLst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29" name="Google Shape;329;p35"/>
          <p:cNvCxnSpPr>
            <a:stCxn id="317" idx="3"/>
            <a:endCxn id="319" idx="1"/>
          </p:cNvCxnSpPr>
          <p:nvPr/>
        </p:nvCxnSpPr>
        <p:spPr>
          <a:xfrm flipH="1" rot="10800000">
            <a:off x="4979250" y="3292500"/>
            <a:ext cx="206100" cy="350700"/>
          </a:xfrm>
          <a:prstGeom prst="bentConnector3">
            <a:avLst>
              <a:gd fmla="val 49970" name="adj1"/>
            </a:avLst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30" name="Google Shape;330;p35"/>
          <p:cNvCxnSpPr>
            <a:stCxn id="317" idx="3"/>
            <a:endCxn id="320" idx="1"/>
          </p:cNvCxnSpPr>
          <p:nvPr/>
        </p:nvCxnSpPr>
        <p:spPr>
          <a:xfrm>
            <a:off x="4979250" y="3643200"/>
            <a:ext cx="206100" cy="338400"/>
          </a:xfrm>
          <a:prstGeom prst="bentConnector3">
            <a:avLst>
              <a:gd fmla="val 49970" name="adj1"/>
            </a:avLst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31" name="Google Shape;331;p35"/>
          <p:cNvSpPr txBox="1"/>
          <p:nvPr/>
        </p:nvSpPr>
        <p:spPr>
          <a:xfrm>
            <a:off x="5352400" y="1406375"/>
            <a:ext cx="102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right ventricle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2" name="Google Shape;332;p35"/>
          <p:cNvSpPr txBox="1"/>
          <p:nvPr/>
        </p:nvSpPr>
        <p:spPr>
          <a:xfrm>
            <a:off x="5478075" y="1950400"/>
            <a:ext cx="124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(RV,LV,IV septum)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3" name="Google Shape;333;p35"/>
          <p:cNvSpPr txBox="1"/>
          <p:nvPr/>
        </p:nvSpPr>
        <p:spPr>
          <a:xfrm>
            <a:off x="5131650" y="678600"/>
            <a:ext cx="233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Sinoatrial node, surrounding myocardium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4" name="Google Shape;334;p35"/>
          <p:cNvSpPr txBox="1"/>
          <p:nvPr/>
        </p:nvSpPr>
        <p:spPr>
          <a:xfrm>
            <a:off x="5131775" y="2535550"/>
            <a:ext cx="162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Atrioventricular node, surrounding myocardium</a:t>
            </a:r>
            <a:endParaRPr/>
          </a:p>
        </p:txBody>
      </p:sp>
      <p:sp>
        <p:nvSpPr>
          <p:cNvPr id="335" name="Google Shape;335;p35"/>
          <p:cNvSpPr txBox="1"/>
          <p:nvPr/>
        </p:nvSpPr>
        <p:spPr>
          <a:xfrm>
            <a:off x="5149550" y="3422675"/>
            <a:ext cx="88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left ventricle</a:t>
            </a:r>
            <a:endParaRPr/>
          </a:p>
        </p:txBody>
      </p:sp>
      <p:sp>
        <p:nvSpPr>
          <p:cNvPr id="336" name="Google Shape;336;p35"/>
          <p:cNvSpPr txBox="1"/>
          <p:nvPr/>
        </p:nvSpPr>
        <p:spPr>
          <a:xfrm>
            <a:off x="5185350" y="4132500"/>
            <a:ext cx="170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Sinoatrial node, surrounding myocardium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7" name="Google Shape;337;p35"/>
          <p:cNvSpPr txBox="1"/>
          <p:nvPr/>
        </p:nvSpPr>
        <p:spPr>
          <a:xfrm>
            <a:off x="4918175" y="4702500"/>
            <a:ext cx="124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(RV,LV,IV septum)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8" name="Google Shape;338;p35"/>
          <p:cNvSpPr txBox="1"/>
          <p:nvPr/>
        </p:nvSpPr>
        <p:spPr>
          <a:xfrm>
            <a:off x="0" y="-23725"/>
            <a:ext cx="947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Summary:</a:t>
            </a:r>
            <a:r>
              <a:rPr b="1" lang="en" sz="2200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Coronary arteries: Branches &amp; Areas of supply </a:t>
            </a:r>
            <a:endParaRPr b="1" sz="2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39" name="Google Shape;3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675" y="1019101"/>
            <a:ext cx="2332501" cy="161768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5"/>
          <p:cNvSpPr txBox="1"/>
          <p:nvPr/>
        </p:nvSpPr>
        <p:spPr>
          <a:xfrm>
            <a:off x="3357925" y="3828900"/>
            <a:ext cx="170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Posterior surface of LV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 txBox="1"/>
          <p:nvPr/>
        </p:nvSpPr>
        <p:spPr>
          <a:xfrm>
            <a:off x="150425" y="1022675"/>
            <a:ext cx="351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Cardiac anastomosis: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two coronary arteries anastomose in the myocardium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6" name="Google Shape;346;p36"/>
          <p:cNvSpPr txBox="1"/>
          <p:nvPr>
            <p:ph type="title"/>
          </p:nvPr>
        </p:nvSpPr>
        <p:spPr>
          <a:xfrm>
            <a:off x="150375" y="2433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1-Anastomosis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7" name="Google Shape;347;p36"/>
          <p:cNvSpPr txBox="1"/>
          <p:nvPr>
            <p:ph type="title"/>
          </p:nvPr>
        </p:nvSpPr>
        <p:spPr>
          <a:xfrm>
            <a:off x="4077159" y="243375"/>
            <a:ext cx="4713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2- Collateral Circulations: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48" name="Google Shape;348;p36"/>
          <p:cNvGrpSpPr/>
          <p:nvPr/>
        </p:nvGrpSpPr>
        <p:grpSpPr>
          <a:xfrm>
            <a:off x="108204" y="1022512"/>
            <a:ext cx="3725111" cy="3784822"/>
            <a:chOff x="7645573" y="3754300"/>
            <a:chExt cx="293855" cy="644170"/>
          </a:xfrm>
        </p:grpSpPr>
        <p:sp>
          <p:nvSpPr>
            <p:cNvPr id="349" name="Google Shape;349;p36"/>
            <p:cNvSpPr/>
            <p:nvPr/>
          </p:nvSpPr>
          <p:spPr>
            <a:xfrm>
              <a:off x="7645895" y="3855521"/>
              <a:ext cx="293533" cy="164134"/>
            </a:xfrm>
            <a:custGeom>
              <a:rect b="b" l="l" r="r" t="t"/>
              <a:pathLst>
                <a:path extrusionOk="0" h="10698" w="19132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cap="flat" cmpd="sng" w="19050">
              <a:solidFill>
                <a:srgbClr val="F4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7645573" y="3754300"/>
              <a:ext cx="293303" cy="644170"/>
            </a:xfrm>
            <a:custGeom>
              <a:rect b="b" l="l" r="r" t="t"/>
              <a:pathLst>
                <a:path extrusionOk="0" h="41986" w="19117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F4CCCC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1" name="Google Shape;351;p36"/>
          <p:cNvSpPr txBox="1"/>
          <p:nvPr/>
        </p:nvSpPr>
        <p:spPr>
          <a:xfrm>
            <a:off x="150425" y="1809987"/>
            <a:ext cx="3725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Extracardiac anastomosis: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the two coronary arteries anastomose with: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2" name="Google Shape;352;p36"/>
          <p:cNvSpPr txBox="1"/>
          <p:nvPr/>
        </p:nvSpPr>
        <p:spPr>
          <a:xfrm>
            <a:off x="163963" y="2619025"/>
            <a:ext cx="3518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Vasa vasorum</a:t>
            </a: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(small vessels)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of th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aorta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Vasa vasorum of pulmonary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arteries.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Internal thoracic arteries.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The bronchial arteries.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Phrenic arteries.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53" name="Google Shape;353;p36"/>
          <p:cNvGrpSpPr/>
          <p:nvPr/>
        </p:nvGrpSpPr>
        <p:grpSpPr>
          <a:xfrm>
            <a:off x="4248825" y="964398"/>
            <a:ext cx="4541596" cy="724955"/>
            <a:chOff x="4411970" y="2468673"/>
            <a:chExt cx="747317" cy="167426"/>
          </a:xfrm>
        </p:grpSpPr>
        <p:sp>
          <p:nvSpPr>
            <p:cNvPr id="354" name="Google Shape;354;p36"/>
            <p:cNvSpPr/>
            <p:nvPr/>
          </p:nvSpPr>
          <p:spPr>
            <a:xfrm>
              <a:off x="4411970" y="2468673"/>
              <a:ext cx="216235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D05C5C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Definition:</a:t>
              </a:r>
              <a:endParaRPr b="1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4564629" y="2468674"/>
              <a:ext cx="594658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36"/>
          <p:cNvSpPr txBox="1"/>
          <p:nvPr/>
        </p:nvSpPr>
        <p:spPr>
          <a:xfrm>
            <a:off x="5500609" y="917075"/>
            <a:ext cx="33411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Collateral circulation is a network of extra-cardiac channels formed of tiny blood vessels.</a:t>
            </a: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(plan B)</a:t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57" name="Google Shape;357;p36"/>
          <p:cNvGrpSpPr/>
          <p:nvPr/>
        </p:nvGrpSpPr>
        <p:grpSpPr>
          <a:xfrm rot="-5400000">
            <a:off x="3021129" y="3182332"/>
            <a:ext cx="3026405" cy="567305"/>
            <a:chOff x="5973664" y="3484366"/>
            <a:chExt cx="2369191" cy="987304"/>
          </a:xfrm>
        </p:grpSpPr>
        <p:grpSp>
          <p:nvGrpSpPr>
            <p:cNvPr id="358" name="Google Shape;358;p36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359" name="Google Shape;359;p36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rect b="b" l="l" r="r" t="t"/>
                <a:pathLst>
                  <a:path extrusionOk="0" h="29615" w="29619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D05C5C">
                  <a:alpha val="69830"/>
                </a:srgbClr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36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rect b="b" l="l" r="r" t="t"/>
                <a:pathLst>
                  <a:path extrusionOk="0" h="50958" w="43626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D05C5C">
                  <a:alpha val="69830"/>
                </a:srgbClr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36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rect b="b" l="l" r="r" t="t"/>
                <a:pathLst>
                  <a:path extrusionOk="0" h="6932" w="12035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D05C5C">
                  <a:alpha val="69830"/>
                </a:srgbClr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2" name="Google Shape;362;p36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363" name="Google Shape;363;p36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rect b="b" l="l" r="r" t="t"/>
                <a:pathLst>
                  <a:path extrusionOk="0" h="29615" w="29615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D05C5C">
                  <a:alpha val="69830"/>
                </a:srgbClr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36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rect b="b" l="l" r="r" t="t"/>
                <a:pathLst>
                  <a:path extrusionOk="0" h="50958" w="43631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D05C5C">
                  <a:alpha val="69830"/>
                </a:srgbClr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36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rect b="b" l="l" r="r" t="t"/>
                <a:pathLst>
                  <a:path extrusionOk="0" h="6932" w="12038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D05C5C">
                  <a:alpha val="69830"/>
                </a:srgbClr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6" name="Google Shape;366;p36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367" name="Google Shape;367;p36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rect b="b" l="l" r="r" t="t"/>
                <a:pathLst>
                  <a:path extrusionOk="0" h="29615" w="29619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D05C5C">
                  <a:alpha val="69830"/>
                </a:srgbClr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36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rect b="b" l="l" r="r" t="t"/>
                <a:pathLst>
                  <a:path extrusionOk="0" h="50958" w="43626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D05C5C">
                  <a:alpha val="69830"/>
                </a:srgbClr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rect b="b" l="l" r="r" t="t"/>
                <a:pathLst>
                  <a:path extrusionOk="0" h="6932" w="12034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D05C5C">
                  <a:alpha val="69830"/>
                </a:srgbClr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70" name="Google Shape;370;p36"/>
          <p:cNvSpPr txBox="1"/>
          <p:nvPr/>
        </p:nvSpPr>
        <p:spPr>
          <a:xfrm>
            <a:off x="4794394" y="2225682"/>
            <a:ext cx="47535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Under normal conditions it is not open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, it 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opens only in emergencies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when the coronary arteries are blocked.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4794400" y="3099550"/>
            <a:ext cx="4242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When the coronary arteries narrow to the point that blood flow to the heart muscle is limited (coronary artery disease), collateral vessels may enlarge &amp; become active.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2" name="Google Shape;372;p36"/>
          <p:cNvSpPr txBox="1"/>
          <p:nvPr/>
        </p:nvSpPr>
        <p:spPr>
          <a:xfrm>
            <a:off x="4901874" y="4074627"/>
            <a:ext cx="4242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This allows blood to flow around the blocked artery to another artery nearby or to the same artery past the blockage, and protecting the heart tissue from injury.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3" name="Google Shape;373;p36"/>
          <p:cNvSpPr/>
          <p:nvPr/>
        </p:nvSpPr>
        <p:spPr>
          <a:xfrm>
            <a:off x="4317425" y="2277350"/>
            <a:ext cx="318600" cy="318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6"/>
          <p:cNvSpPr txBox="1"/>
          <p:nvPr/>
        </p:nvSpPr>
        <p:spPr>
          <a:xfrm>
            <a:off x="2417838" y="400175"/>
            <a:ext cx="108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 sz="11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/>
          <p:nvPr/>
        </p:nvSpPr>
        <p:spPr>
          <a:xfrm>
            <a:off x="-3" y="3883498"/>
            <a:ext cx="2666468" cy="1031391"/>
          </a:xfrm>
          <a:custGeom>
            <a:rect b="b" l="l" r="r" t="t"/>
            <a:pathLst>
              <a:path extrusionOk="0" h="3708" w="4789">
                <a:moveTo>
                  <a:pt x="1" y="0"/>
                </a:moveTo>
                <a:lnTo>
                  <a:pt x="1" y="3707"/>
                </a:lnTo>
                <a:lnTo>
                  <a:pt x="3381" y="3707"/>
                </a:lnTo>
                <a:lnTo>
                  <a:pt x="4789" y="1853"/>
                </a:lnTo>
                <a:lnTo>
                  <a:pt x="3381" y="0"/>
                </a:lnTo>
                <a:close/>
              </a:path>
            </a:pathLst>
          </a:custGeom>
          <a:solidFill>
            <a:srgbClr val="F4CCCC"/>
          </a:solidFill>
          <a:ln cap="flat" cmpd="sng" w="9525">
            <a:solidFill>
              <a:srgbClr val="A5B7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Lymphatics of the</a:t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heart accompany the two coronary arteries &amp; form two trunks:</a:t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0" name="Google Shape;380;p37"/>
          <p:cNvSpPr/>
          <p:nvPr/>
        </p:nvSpPr>
        <p:spPr>
          <a:xfrm>
            <a:off x="1867879" y="3883502"/>
            <a:ext cx="7276122" cy="1031391"/>
          </a:xfrm>
          <a:custGeom>
            <a:rect b="b" l="l" r="r" t="t"/>
            <a:pathLst>
              <a:path extrusionOk="0" h="3708" w="13170">
                <a:moveTo>
                  <a:pt x="0" y="0"/>
                </a:moveTo>
                <a:lnTo>
                  <a:pt x="1408" y="1853"/>
                </a:lnTo>
                <a:lnTo>
                  <a:pt x="0" y="3707"/>
                </a:lnTo>
                <a:lnTo>
                  <a:pt x="13169" y="3707"/>
                </a:lnTo>
                <a:lnTo>
                  <a:pt x="13169" y="0"/>
                </a:lnTo>
                <a:close/>
              </a:path>
            </a:pathLst>
          </a:custGeom>
          <a:noFill/>
          <a:ln cap="flat" cmpd="sng" w="9525">
            <a:solidFill>
              <a:srgbClr val="667E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7"/>
          <p:cNvSpPr/>
          <p:nvPr/>
        </p:nvSpPr>
        <p:spPr>
          <a:xfrm>
            <a:off x="136" y="2111898"/>
            <a:ext cx="2645812" cy="841799"/>
          </a:xfrm>
          <a:custGeom>
            <a:rect b="b" l="l" r="r" t="t"/>
            <a:pathLst>
              <a:path extrusionOk="0" h="3708" w="4789">
                <a:moveTo>
                  <a:pt x="1" y="0"/>
                </a:moveTo>
                <a:lnTo>
                  <a:pt x="1" y="3707"/>
                </a:lnTo>
                <a:lnTo>
                  <a:pt x="3381" y="3707"/>
                </a:lnTo>
                <a:lnTo>
                  <a:pt x="4789" y="1853"/>
                </a:lnTo>
                <a:lnTo>
                  <a:pt x="3381" y="0"/>
                </a:lnTo>
                <a:close/>
              </a:path>
            </a:pathLst>
          </a:custGeom>
          <a:solidFill>
            <a:srgbClr val="F4CCCC"/>
          </a:solidFill>
          <a:ln cap="flat" cmpd="sng" w="9525">
            <a:solidFill>
              <a:srgbClr val="A5B7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Cardiac venous drainage occur through: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2" name="Google Shape;382;p37"/>
          <p:cNvSpPr/>
          <p:nvPr/>
        </p:nvSpPr>
        <p:spPr>
          <a:xfrm>
            <a:off x="1868037" y="2111901"/>
            <a:ext cx="7276122" cy="841799"/>
          </a:xfrm>
          <a:custGeom>
            <a:rect b="b" l="l" r="r" t="t"/>
            <a:pathLst>
              <a:path extrusionOk="0" h="3708" w="13170">
                <a:moveTo>
                  <a:pt x="0" y="0"/>
                </a:moveTo>
                <a:lnTo>
                  <a:pt x="1408" y="1853"/>
                </a:lnTo>
                <a:lnTo>
                  <a:pt x="0" y="3707"/>
                </a:lnTo>
                <a:lnTo>
                  <a:pt x="13169" y="3707"/>
                </a:lnTo>
                <a:lnTo>
                  <a:pt x="13169" y="0"/>
                </a:lnTo>
                <a:close/>
              </a:path>
            </a:pathLst>
          </a:custGeom>
          <a:noFill/>
          <a:ln cap="flat" cmpd="sng" w="9525">
            <a:solidFill>
              <a:srgbClr val="667E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83" name="Google Shape;383;p37"/>
          <p:cNvSpPr txBox="1"/>
          <p:nvPr>
            <p:ph type="title"/>
          </p:nvPr>
        </p:nvSpPr>
        <p:spPr>
          <a:xfrm>
            <a:off x="150375" y="2433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3- Venous Drainage Of The Heart: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4" name="Google Shape;384;p37"/>
          <p:cNvSpPr txBox="1"/>
          <p:nvPr>
            <p:ph type="title"/>
          </p:nvPr>
        </p:nvSpPr>
        <p:spPr>
          <a:xfrm>
            <a:off x="150375" y="3231680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4- Lymphatic Drainage Of The Heart: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85" name="Google Shape;3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3825" y="413054"/>
            <a:ext cx="2440330" cy="165970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7"/>
          <p:cNvSpPr txBox="1"/>
          <p:nvPr/>
        </p:nvSpPr>
        <p:spPr>
          <a:xfrm>
            <a:off x="150375" y="963125"/>
            <a:ext cx="2666400" cy="92340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Most of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the venous blood returns to the heart into the right atrium through the coronary sinus via the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cardiac veins.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7" name="Google Shape;387;p37"/>
          <p:cNvSpPr txBox="1"/>
          <p:nvPr/>
        </p:nvSpPr>
        <p:spPr>
          <a:xfrm>
            <a:off x="3104900" y="963125"/>
            <a:ext cx="3532200" cy="91590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5-10% drains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directly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into heart chambers, right atrium &amp; right ventricle, by th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e </a:t>
            </a: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anterior cardiac vein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&amp; by the</a:t>
            </a: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small veins 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that open directly into the heart chambers.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8" name="Google Shape;388;p37"/>
          <p:cNvSpPr txBox="1"/>
          <p:nvPr/>
        </p:nvSpPr>
        <p:spPr>
          <a:xfrm>
            <a:off x="2703670" y="2095463"/>
            <a:ext cx="644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Coronary sinus, which lies in the posterior part of the atrioventricular groove &amp; is a continuation of the great cardiac vein.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Anterior (great), middle, &amp; small cardiac veins.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Smallest cardiac veins (Venae Cordis Minimae).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9" name="Google Shape;389;p37"/>
          <p:cNvSpPr txBox="1"/>
          <p:nvPr/>
        </p:nvSpPr>
        <p:spPr>
          <a:xfrm>
            <a:off x="2703676" y="4122853"/>
            <a:ext cx="626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The right trunk, ends in the brachiocephalic node.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The left trunk, ends into the tracheo-bronchial lymph nodes at the bifurcation of the trachea.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0" name="Google Shape;390;p37"/>
          <p:cNvSpPr txBox="1"/>
          <p:nvPr/>
        </p:nvSpPr>
        <p:spPr>
          <a:xfrm>
            <a:off x="-3331405" y="4787304"/>
            <a:ext cx="2102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1" name="Google Shape;391;p37"/>
          <p:cNvSpPr txBox="1"/>
          <p:nvPr/>
        </p:nvSpPr>
        <p:spPr>
          <a:xfrm>
            <a:off x="6002400" y="3352800"/>
            <a:ext cx="108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 sz="11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/>
          <p:nvPr/>
        </p:nvSpPr>
        <p:spPr>
          <a:xfrm>
            <a:off x="269775" y="422300"/>
            <a:ext cx="3772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Coronary Circulation: Venous Drainage Of The Heart</a:t>
            </a:r>
            <a:endParaRPr b="1" sz="2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7" name="Google Shape;397;p38"/>
          <p:cNvSpPr txBox="1"/>
          <p:nvPr/>
        </p:nvSpPr>
        <p:spPr>
          <a:xfrm>
            <a:off x="2973188" y="1990225"/>
            <a:ext cx="3414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Coronary Circulation</a:t>
            </a:r>
            <a:endParaRPr b="1" sz="2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8" name="Google Shape;398;p38"/>
          <p:cNvSpPr/>
          <p:nvPr/>
        </p:nvSpPr>
        <p:spPr>
          <a:xfrm>
            <a:off x="-3125" y="3340800"/>
            <a:ext cx="846300" cy="588600"/>
          </a:xfrm>
          <a:prstGeom prst="roundRect">
            <a:avLst>
              <a:gd fmla="val 16667" name="adj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Aorta</a:t>
            </a:r>
            <a:endParaRPr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9" name="Google Shape;399;p38"/>
          <p:cNvSpPr/>
          <p:nvPr/>
        </p:nvSpPr>
        <p:spPr>
          <a:xfrm>
            <a:off x="2482725" y="2563200"/>
            <a:ext cx="1480800" cy="400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Right marginal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artery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0" name="Google Shape;400;p38"/>
          <p:cNvSpPr/>
          <p:nvPr/>
        </p:nvSpPr>
        <p:spPr>
          <a:xfrm>
            <a:off x="2482725" y="3027150"/>
            <a:ext cx="1480800" cy="588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Posterior interventricular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artery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1" name="Google Shape;401;p38"/>
          <p:cNvSpPr/>
          <p:nvPr/>
        </p:nvSpPr>
        <p:spPr>
          <a:xfrm>
            <a:off x="2459475" y="3951600"/>
            <a:ext cx="1480800" cy="371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Circumflex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artery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2" name="Google Shape;402;p38"/>
          <p:cNvSpPr/>
          <p:nvPr/>
        </p:nvSpPr>
        <p:spPr>
          <a:xfrm>
            <a:off x="2459475" y="4409800"/>
            <a:ext cx="1527300" cy="588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Anterior interventricular artery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3" name="Google Shape;403;p38"/>
          <p:cNvSpPr/>
          <p:nvPr/>
        </p:nvSpPr>
        <p:spPr>
          <a:xfrm>
            <a:off x="729800" y="4184800"/>
            <a:ext cx="1471500" cy="482400"/>
          </a:xfrm>
          <a:prstGeom prst="roundRect">
            <a:avLst>
              <a:gd fmla="val 16667" name="adj"/>
            </a:avLst>
          </a:prstGeom>
          <a:solidFill>
            <a:srgbClr val="D05C5C">
              <a:alpha val="698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Left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coronary artery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4" name="Google Shape;404;p38"/>
          <p:cNvSpPr/>
          <p:nvPr/>
        </p:nvSpPr>
        <p:spPr>
          <a:xfrm>
            <a:off x="729800" y="2803200"/>
            <a:ext cx="1471500" cy="482400"/>
          </a:xfrm>
          <a:prstGeom prst="roundRect">
            <a:avLst>
              <a:gd fmla="val 16667" name="adj"/>
            </a:avLst>
          </a:prstGeom>
          <a:solidFill>
            <a:srgbClr val="D05C5C">
              <a:alpha val="698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Right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coronary artery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405" name="Google Shape;405;p38"/>
          <p:cNvCxnSpPr/>
          <p:nvPr/>
        </p:nvCxnSpPr>
        <p:spPr>
          <a:xfrm>
            <a:off x="808300" y="1999800"/>
            <a:ext cx="7287600" cy="165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06" name="Google Shape;406;p38"/>
          <p:cNvCxnSpPr>
            <a:stCxn id="398" idx="0"/>
            <a:endCxn id="404" idx="1"/>
          </p:cNvCxnSpPr>
          <p:nvPr/>
        </p:nvCxnSpPr>
        <p:spPr>
          <a:xfrm rot="-5400000">
            <a:off x="426775" y="3037650"/>
            <a:ext cx="296400" cy="3099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07" name="Google Shape;407;p38"/>
          <p:cNvCxnSpPr>
            <a:stCxn id="398" idx="2"/>
            <a:endCxn id="403" idx="1"/>
          </p:cNvCxnSpPr>
          <p:nvPr/>
        </p:nvCxnSpPr>
        <p:spPr>
          <a:xfrm flipH="1" rot="-5400000">
            <a:off x="326725" y="4022700"/>
            <a:ext cx="496500" cy="3099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08" name="Google Shape;408;p38"/>
          <p:cNvCxnSpPr>
            <a:stCxn id="404" idx="3"/>
            <a:endCxn id="399" idx="1"/>
          </p:cNvCxnSpPr>
          <p:nvPr/>
        </p:nvCxnSpPr>
        <p:spPr>
          <a:xfrm flipH="1" rot="10800000">
            <a:off x="2201300" y="2763300"/>
            <a:ext cx="281400" cy="2811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09" name="Google Shape;409;p38"/>
          <p:cNvCxnSpPr>
            <a:stCxn id="404" idx="3"/>
            <a:endCxn id="400" idx="1"/>
          </p:cNvCxnSpPr>
          <p:nvPr/>
        </p:nvCxnSpPr>
        <p:spPr>
          <a:xfrm>
            <a:off x="2201300" y="3044400"/>
            <a:ext cx="281400" cy="2772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10" name="Google Shape;410;p38"/>
          <p:cNvCxnSpPr>
            <a:stCxn id="403" idx="3"/>
            <a:endCxn id="401" idx="1"/>
          </p:cNvCxnSpPr>
          <p:nvPr/>
        </p:nvCxnSpPr>
        <p:spPr>
          <a:xfrm flipH="1" rot="10800000">
            <a:off x="2201300" y="4137400"/>
            <a:ext cx="258300" cy="288600"/>
          </a:xfrm>
          <a:prstGeom prst="bentConnector3">
            <a:avLst>
              <a:gd fmla="val 4997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11" name="Google Shape;411;p38"/>
          <p:cNvCxnSpPr>
            <a:stCxn id="403" idx="3"/>
            <a:endCxn id="402" idx="1"/>
          </p:cNvCxnSpPr>
          <p:nvPr/>
        </p:nvCxnSpPr>
        <p:spPr>
          <a:xfrm>
            <a:off x="2201300" y="4426000"/>
            <a:ext cx="258300" cy="278100"/>
          </a:xfrm>
          <a:prstGeom prst="bentConnector3">
            <a:avLst>
              <a:gd fmla="val 4997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12" name="Google Shape;412;p38"/>
          <p:cNvSpPr/>
          <p:nvPr/>
        </p:nvSpPr>
        <p:spPr>
          <a:xfrm>
            <a:off x="5403918" y="2639400"/>
            <a:ext cx="1206900" cy="588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Small Cardiac Vein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3" name="Google Shape;413;p38"/>
          <p:cNvSpPr/>
          <p:nvPr/>
        </p:nvSpPr>
        <p:spPr>
          <a:xfrm>
            <a:off x="5403918" y="3400850"/>
            <a:ext cx="1206900" cy="588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Middle C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ardiac Vein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4" name="Google Shape;414;p38"/>
          <p:cNvSpPr/>
          <p:nvPr/>
        </p:nvSpPr>
        <p:spPr>
          <a:xfrm>
            <a:off x="5373925" y="4162300"/>
            <a:ext cx="1206900" cy="588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Great C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ardiac Vein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5" name="Google Shape;415;p38"/>
          <p:cNvSpPr/>
          <p:nvPr/>
        </p:nvSpPr>
        <p:spPr>
          <a:xfrm>
            <a:off x="6897050" y="3400850"/>
            <a:ext cx="976200" cy="5886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Coronary Sinus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6" name="Google Shape;416;p38"/>
          <p:cNvSpPr/>
          <p:nvPr/>
        </p:nvSpPr>
        <p:spPr>
          <a:xfrm>
            <a:off x="8007075" y="3400850"/>
            <a:ext cx="846300" cy="5886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Right Atrium</a:t>
            </a:r>
            <a:endParaRPr sz="13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417" name="Google Shape;417;p38"/>
          <p:cNvCxnSpPr>
            <a:stCxn id="413" idx="3"/>
            <a:endCxn id="415" idx="1"/>
          </p:cNvCxnSpPr>
          <p:nvPr/>
        </p:nvCxnSpPr>
        <p:spPr>
          <a:xfrm>
            <a:off x="6610818" y="3695150"/>
            <a:ext cx="2862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18" name="Google Shape;418;p38"/>
          <p:cNvCxnSpPr>
            <a:stCxn id="415" idx="3"/>
            <a:endCxn id="416" idx="1"/>
          </p:cNvCxnSpPr>
          <p:nvPr/>
        </p:nvCxnSpPr>
        <p:spPr>
          <a:xfrm>
            <a:off x="7873250" y="3695150"/>
            <a:ext cx="133800" cy="6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19" name="Google Shape;419;p38"/>
          <p:cNvCxnSpPr>
            <a:stCxn id="412" idx="3"/>
          </p:cNvCxnSpPr>
          <p:nvPr/>
        </p:nvCxnSpPr>
        <p:spPr>
          <a:xfrm>
            <a:off x="6610818" y="2933700"/>
            <a:ext cx="305700" cy="51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20" name="Google Shape;420;p38"/>
          <p:cNvCxnSpPr>
            <a:stCxn id="414" idx="3"/>
          </p:cNvCxnSpPr>
          <p:nvPr/>
        </p:nvCxnSpPr>
        <p:spPr>
          <a:xfrm flipH="1" rot="10800000">
            <a:off x="6580825" y="3958900"/>
            <a:ext cx="357600" cy="49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421" name="Google Shape;4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287" y="2804912"/>
            <a:ext cx="1276125" cy="17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8"/>
          <p:cNvPicPr preferRelativeResize="0"/>
          <p:nvPr/>
        </p:nvPicPr>
        <p:blipFill rotWithShape="1">
          <a:blip r:embed="rId4">
            <a:alphaModFix/>
          </a:blip>
          <a:srcRect b="0" l="0" r="0" t="1951"/>
          <a:stretch/>
        </p:blipFill>
        <p:spPr>
          <a:xfrm>
            <a:off x="4416650" y="62950"/>
            <a:ext cx="4173899" cy="18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9"/>
          <p:cNvSpPr/>
          <p:nvPr/>
        </p:nvSpPr>
        <p:spPr>
          <a:xfrm>
            <a:off x="2498439" y="3651498"/>
            <a:ext cx="1209682" cy="781483"/>
          </a:xfrm>
          <a:custGeom>
            <a:rect b="b" l="l" r="r" t="t"/>
            <a:pathLst>
              <a:path extrusionOk="0" h="18698" w="54064">
                <a:moveTo>
                  <a:pt x="53821" y="0"/>
                </a:moveTo>
                <a:cubicBezTo>
                  <a:pt x="53686" y="0"/>
                  <a:pt x="53579" y="109"/>
                  <a:pt x="53579" y="242"/>
                </a:cubicBezTo>
                <a:lnTo>
                  <a:pt x="53579" y="5286"/>
                </a:lnTo>
                <a:cubicBezTo>
                  <a:pt x="53579" y="8576"/>
                  <a:pt x="50903" y="11250"/>
                  <a:pt x="47614" y="11250"/>
                </a:cubicBezTo>
                <a:lnTo>
                  <a:pt x="7205" y="11250"/>
                </a:lnTo>
                <a:cubicBezTo>
                  <a:pt x="3232" y="11250"/>
                  <a:pt x="0" y="14484"/>
                  <a:pt x="0" y="18456"/>
                </a:cubicBezTo>
                <a:cubicBezTo>
                  <a:pt x="0" y="18589"/>
                  <a:pt x="109" y="18698"/>
                  <a:pt x="242" y="18698"/>
                </a:cubicBezTo>
                <a:cubicBezTo>
                  <a:pt x="376" y="18698"/>
                  <a:pt x="485" y="18589"/>
                  <a:pt x="485" y="18456"/>
                </a:cubicBezTo>
                <a:cubicBezTo>
                  <a:pt x="485" y="14751"/>
                  <a:pt x="3499" y="11736"/>
                  <a:pt x="7202" y="11736"/>
                </a:cubicBezTo>
                <a:lnTo>
                  <a:pt x="47612" y="11736"/>
                </a:lnTo>
                <a:cubicBezTo>
                  <a:pt x="51169" y="11736"/>
                  <a:pt x="54063" y="8843"/>
                  <a:pt x="54063" y="5286"/>
                </a:cubicBezTo>
                <a:lnTo>
                  <a:pt x="54063" y="242"/>
                </a:lnTo>
                <a:cubicBezTo>
                  <a:pt x="54063" y="109"/>
                  <a:pt x="53955" y="0"/>
                  <a:pt x="53821" y="0"/>
                </a:cubicBezTo>
                <a:close/>
              </a:path>
            </a:pathLst>
          </a:custGeom>
          <a:solidFill>
            <a:srgbClr val="F3F3F3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9"/>
          <p:cNvSpPr txBox="1"/>
          <p:nvPr>
            <p:ph type="title"/>
          </p:nvPr>
        </p:nvSpPr>
        <p:spPr>
          <a:xfrm>
            <a:off x="102750" y="60025"/>
            <a:ext cx="4664400" cy="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Coronary Dominance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9" name="Google Shape;429;p39"/>
          <p:cNvSpPr txBox="1"/>
          <p:nvPr/>
        </p:nvSpPr>
        <p:spPr>
          <a:xfrm>
            <a:off x="0" y="646200"/>
            <a:ext cx="4992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➔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Coronary dominance depends on which artery (or arteries) supplies the AV node.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➔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Usually, the 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right coronary artery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is the 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dominant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artery in 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85-90% of hearts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, as it supplies the AV- node.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430" name="Google Shape;430;p39"/>
          <p:cNvGrpSpPr/>
          <p:nvPr/>
        </p:nvGrpSpPr>
        <p:grpSpPr>
          <a:xfrm>
            <a:off x="121374" y="1737226"/>
            <a:ext cx="4627145" cy="1914265"/>
            <a:chOff x="2389396" y="2877210"/>
            <a:chExt cx="941414" cy="519898"/>
          </a:xfrm>
        </p:grpSpPr>
        <p:grpSp>
          <p:nvGrpSpPr>
            <p:cNvPr id="431" name="Google Shape;431;p39"/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432" name="Google Shape;432;p39"/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rect b="b" l="l" r="r" t="t"/>
                <a:pathLst>
                  <a:path extrusionOk="0" h="36397" w="116549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solidFill>
                <a:srgbClr val="D05C5C">
                  <a:alpha val="69830"/>
                </a:srgbClr>
              </a:solidFill>
              <a:ln cap="flat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Bree Serif"/>
                    <a:ea typeface="Bree Serif"/>
                    <a:cs typeface="Bree Serif"/>
                    <a:sym typeface="Bree Serif"/>
                  </a:rPr>
                  <a:t>There are three types</a:t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433" name="Google Shape;433;p39"/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rect b="b" l="l" r="r" t="t"/>
                <a:pathLst>
                  <a:path extrusionOk="0" h="50467" w="46777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cap="flat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39"/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rect b="b" l="l" r="r" t="t"/>
                <a:pathLst>
                  <a:path extrusionOk="0" h="50467" w="46773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F3F3F3"/>
              </a:solidFill>
              <a:ln cap="flat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5" name="Google Shape;435;p39"/>
            <p:cNvGrpSpPr/>
            <p:nvPr/>
          </p:nvGrpSpPr>
          <p:grpSpPr>
            <a:xfrm>
              <a:off x="2737686" y="2877210"/>
              <a:ext cx="116141" cy="15356"/>
              <a:chOff x="2737686" y="2877210"/>
              <a:chExt cx="116141" cy="15356"/>
            </a:xfrm>
          </p:grpSpPr>
          <p:sp>
            <p:nvSpPr>
              <p:cNvPr id="436" name="Google Shape;436;p39"/>
              <p:cNvSpPr/>
              <p:nvPr/>
            </p:nvSpPr>
            <p:spPr>
              <a:xfrm>
                <a:off x="2737686" y="2877210"/>
                <a:ext cx="15351" cy="15356"/>
              </a:xfrm>
              <a:custGeom>
                <a:rect b="b" l="l" r="r" t="t"/>
                <a:pathLst>
                  <a:path extrusionOk="0" h="3373" w="3372">
                    <a:moveTo>
                      <a:pt x="1687" y="1"/>
                    </a:moveTo>
                    <a:cubicBezTo>
                      <a:pt x="755" y="1"/>
                      <a:pt x="1" y="754"/>
                      <a:pt x="1" y="1686"/>
                    </a:cubicBezTo>
                    <a:cubicBezTo>
                      <a:pt x="1" y="2618"/>
                      <a:pt x="755" y="3372"/>
                      <a:pt x="1687" y="3372"/>
                    </a:cubicBezTo>
                    <a:cubicBezTo>
                      <a:pt x="2619" y="3372"/>
                      <a:pt x="3372" y="2616"/>
                      <a:pt x="3372" y="1686"/>
                    </a:cubicBezTo>
                    <a:cubicBezTo>
                      <a:pt x="3372" y="754"/>
                      <a:pt x="2619" y="1"/>
                      <a:pt x="168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cap="flat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39"/>
              <p:cNvSpPr/>
              <p:nvPr/>
            </p:nvSpPr>
            <p:spPr>
              <a:xfrm>
                <a:off x="2788083" y="2877210"/>
                <a:ext cx="15356" cy="15356"/>
              </a:xfrm>
              <a:custGeom>
                <a:rect b="b" l="l" r="r" t="t"/>
                <a:pathLst>
                  <a:path extrusionOk="0" h="3373" w="3373">
                    <a:moveTo>
                      <a:pt x="1687" y="1"/>
                    </a:moveTo>
                    <a:cubicBezTo>
                      <a:pt x="755" y="1"/>
                      <a:pt x="1" y="754"/>
                      <a:pt x="1" y="1686"/>
                    </a:cubicBezTo>
                    <a:cubicBezTo>
                      <a:pt x="1" y="2618"/>
                      <a:pt x="755" y="3372"/>
                      <a:pt x="1687" y="3372"/>
                    </a:cubicBezTo>
                    <a:cubicBezTo>
                      <a:pt x="2618" y="3372"/>
                      <a:pt x="3372" y="2616"/>
                      <a:pt x="3372" y="1686"/>
                    </a:cubicBezTo>
                    <a:cubicBezTo>
                      <a:pt x="3372" y="754"/>
                      <a:pt x="2618" y="1"/>
                      <a:pt x="168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cap="flat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39"/>
              <p:cNvSpPr/>
              <p:nvPr/>
            </p:nvSpPr>
            <p:spPr>
              <a:xfrm>
                <a:off x="2838475" y="2877210"/>
                <a:ext cx="15351" cy="15356"/>
              </a:xfrm>
              <a:custGeom>
                <a:rect b="b" l="l" r="r" t="t"/>
                <a:pathLst>
                  <a:path extrusionOk="0" h="3373" w="3372">
                    <a:moveTo>
                      <a:pt x="1685" y="1"/>
                    </a:moveTo>
                    <a:cubicBezTo>
                      <a:pt x="753" y="1"/>
                      <a:pt x="0" y="754"/>
                      <a:pt x="0" y="1686"/>
                    </a:cubicBezTo>
                    <a:cubicBezTo>
                      <a:pt x="0" y="2618"/>
                      <a:pt x="753" y="3372"/>
                      <a:pt x="1685" y="3372"/>
                    </a:cubicBezTo>
                    <a:cubicBezTo>
                      <a:pt x="2617" y="3372"/>
                      <a:pt x="3372" y="2616"/>
                      <a:pt x="3372" y="1686"/>
                    </a:cubicBezTo>
                    <a:cubicBezTo>
                      <a:pt x="3372" y="754"/>
                      <a:pt x="2617" y="1"/>
                      <a:pt x="168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cap="flat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9" name="Google Shape;439;p39"/>
            <p:cNvGrpSpPr/>
            <p:nvPr/>
          </p:nvGrpSpPr>
          <p:grpSpPr>
            <a:xfrm>
              <a:off x="2389396" y="3100241"/>
              <a:ext cx="941414" cy="296867"/>
              <a:chOff x="2389396" y="3100241"/>
              <a:chExt cx="941414" cy="296867"/>
            </a:xfrm>
          </p:grpSpPr>
          <p:grpSp>
            <p:nvGrpSpPr>
              <p:cNvPr id="440" name="Google Shape;440;p39"/>
              <p:cNvGrpSpPr/>
              <p:nvPr/>
            </p:nvGrpSpPr>
            <p:grpSpPr>
              <a:xfrm>
                <a:off x="2661839" y="3100241"/>
                <a:ext cx="263016" cy="296866"/>
                <a:chOff x="2661839" y="3100241"/>
                <a:chExt cx="263016" cy="296866"/>
              </a:xfrm>
            </p:grpSpPr>
            <p:grpSp>
              <p:nvGrpSpPr>
                <p:cNvPr id="441" name="Google Shape;441;p39"/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442" name="Google Shape;442;p39"/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rect b="b" l="l" r="r" t="t"/>
                    <a:pathLst>
                      <a:path extrusionOk="0" h="18697" w="486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cap="flat" cmpd="sng" w="9525">
                    <a:solidFill>
                      <a:srgbClr val="E06666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3" name="Google Shape;443;p39"/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rect b="b" l="l" r="r" t="t"/>
                    <a:pathLst>
                      <a:path extrusionOk="0" h="3374" w="3373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cap="flat" cmpd="sng" w="9525">
                    <a:solidFill>
                      <a:srgbClr val="E06666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4" name="Google Shape;444;p39"/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rect b="b" l="l" r="r" t="t"/>
                    <a:pathLst>
                      <a:path extrusionOk="0" h="3373" w="3373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cap="flat" cmpd="sng" w="9525">
                    <a:solidFill>
                      <a:srgbClr val="E06666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45" name="Google Shape;445;p39"/>
                <p:cNvSpPr/>
                <p:nvPr/>
              </p:nvSpPr>
              <p:spPr>
                <a:xfrm>
                  <a:off x="2661839" y="3215062"/>
                  <a:ext cx="263016" cy="182045"/>
                </a:xfrm>
                <a:custGeom>
                  <a:rect b="b" l="l" r="r" t="t"/>
                  <a:pathLst>
                    <a:path extrusionOk="0" h="39988" w="49277">
                      <a:moveTo>
                        <a:pt x="7996" y="0"/>
                      </a:moveTo>
                      <a:cubicBezTo>
                        <a:pt x="3580" y="0"/>
                        <a:pt x="0" y="3579"/>
                        <a:pt x="0" y="7995"/>
                      </a:cubicBezTo>
                      <a:lnTo>
                        <a:pt x="0" y="31993"/>
                      </a:lnTo>
                      <a:cubicBezTo>
                        <a:pt x="0" y="36409"/>
                        <a:pt x="3580" y="39988"/>
                        <a:pt x="7996" y="39988"/>
                      </a:cubicBezTo>
                      <a:lnTo>
                        <a:pt x="41280" y="39988"/>
                      </a:lnTo>
                      <a:cubicBezTo>
                        <a:pt x="45697" y="39988"/>
                        <a:pt x="49277" y="36409"/>
                        <a:pt x="49277" y="31993"/>
                      </a:cubicBezTo>
                      <a:lnTo>
                        <a:pt x="49277" y="7995"/>
                      </a:lnTo>
                      <a:cubicBezTo>
                        <a:pt x="49277" y="3579"/>
                        <a:pt x="45697" y="0"/>
                        <a:pt x="41280" y="0"/>
                      </a:cubicBezTo>
                      <a:close/>
                    </a:path>
                  </a:pathLst>
                </a:custGeom>
                <a:solidFill>
                  <a:srgbClr val="F1E0E0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46" name="Google Shape;446;p39"/>
              <p:cNvGrpSpPr/>
              <p:nvPr/>
            </p:nvGrpSpPr>
            <p:grpSpPr>
              <a:xfrm>
                <a:off x="2389396" y="3100241"/>
                <a:ext cx="363641" cy="296867"/>
                <a:chOff x="2389396" y="3100241"/>
                <a:chExt cx="363641" cy="296867"/>
              </a:xfrm>
            </p:grpSpPr>
            <p:grpSp>
              <p:nvGrpSpPr>
                <p:cNvPr id="447" name="Google Shape;447;p39"/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448" name="Google Shape;448;p39"/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rect b="b" l="l" r="r" t="t"/>
                    <a:pathLst>
                      <a:path extrusionOk="0" h="18698" w="54064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cap="flat" cmpd="sng" w="9525">
                    <a:solidFill>
                      <a:srgbClr val="E06666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9" name="Google Shape;449;p39"/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rect b="b" l="l" r="r" t="t"/>
                    <a:pathLst>
                      <a:path extrusionOk="0" h="3374" w="3374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cap="flat" cmpd="sng" w="9525">
                    <a:solidFill>
                      <a:srgbClr val="E06666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0" name="Google Shape;450;p39"/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rect b="b" l="l" r="r" t="t"/>
                    <a:pathLst>
                      <a:path extrusionOk="0" h="3373" w="3372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cap="flat" cmpd="sng" w="9525">
                    <a:solidFill>
                      <a:srgbClr val="E06666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51" name="Google Shape;451;p39"/>
                <p:cNvSpPr/>
                <p:nvPr/>
              </p:nvSpPr>
              <p:spPr>
                <a:xfrm>
                  <a:off x="2389396" y="3215063"/>
                  <a:ext cx="246149" cy="182045"/>
                </a:xfrm>
                <a:custGeom>
                  <a:rect b="b" l="l" r="r" t="t"/>
                  <a:pathLst>
                    <a:path extrusionOk="0" h="39988" w="49279">
                      <a:moveTo>
                        <a:pt x="7997" y="0"/>
                      </a:moveTo>
                      <a:cubicBezTo>
                        <a:pt x="3580" y="0"/>
                        <a:pt x="0" y="3579"/>
                        <a:pt x="0" y="7995"/>
                      </a:cubicBezTo>
                      <a:lnTo>
                        <a:pt x="0" y="31993"/>
                      </a:lnTo>
                      <a:cubicBezTo>
                        <a:pt x="0" y="36409"/>
                        <a:pt x="3580" y="39988"/>
                        <a:pt x="7997" y="39988"/>
                      </a:cubicBezTo>
                      <a:lnTo>
                        <a:pt x="41282" y="39988"/>
                      </a:lnTo>
                      <a:cubicBezTo>
                        <a:pt x="45697" y="39988"/>
                        <a:pt x="49277" y="36409"/>
                        <a:pt x="49277" y="31993"/>
                      </a:cubicBezTo>
                      <a:lnTo>
                        <a:pt x="49277" y="7995"/>
                      </a:lnTo>
                      <a:cubicBezTo>
                        <a:pt x="49278" y="3579"/>
                        <a:pt x="45697" y="0"/>
                        <a:pt x="41282" y="0"/>
                      </a:cubicBezTo>
                      <a:close/>
                    </a:path>
                  </a:pathLst>
                </a:custGeom>
                <a:solidFill>
                  <a:srgbClr val="F1E0E0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52" name="Google Shape;452;p39"/>
              <p:cNvGrpSpPr/>
              <p:nvPr/>
            </p:nvGrpSpPr>
            <p:grpSpPr>
              <a:xfrm>
                <a:off x="2838475" y="3100241"/>
                <a:ext cx="492335" cy="296866"/>
                <a:chOff x="2838475" y="3100241"/>
                <a:chExt cx="492335" cy="296866"/>
              </a:xfrm>
            </p:grpSpPr>
            <p:grpSp>
              <p:nvGrpSpPr>
                <p:cNvPr id="453" name="Google Shape;453;p39"/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454" name="Google Shape;454;p39"/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rect b="b" l="l" r="r" t="t"/>
                    <a:pathLst>
                      <a:path extrusionOk="0" h="18698" w="54065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cap="flat" cmpd="sng" w="9525">
                    <a:solidFill>
                      <a:srgbClr val="E06666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39"/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rect b="b" l="l" r="r" t="t"/>
                    <a:pathLst>
                      <a:path extrusionOk="0" h="3374" w="3374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cap="flat" cmpd="sng" w="9525">
                    <a:solidFill>
                      <a:srgbClr val="E06666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39"/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rect b="b" l="l" r="r" t="t"/>
                    <a:pathLst>
                      <a:path extrusionOk="0" h="3373" w="3372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cap="flat" cmpd="sng" w="9525">
                    <a:solidFill>
                      <a:srgbClr val="E06666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57" name="Google Shape;457;p39"/>
                <p:cNvSpPr/>
                <p:nvPr/>
              </p:nvSpPr>
              <p:spPr>
                <a:xfrm>
                  <a:off x="2977850" y="3215062"/>
                  <a:ext cx="352961" cy="182045"/>
                </a:xfrm>
                <a:custGeom>
                  <a:rect b="b" l="l" r="r" t="t"/>
                  <a:pathLst>
                    <a:path extrusionOk="0" h="39988" w="49279">
                      <a:moveTo>
                        <a:pt x="7995" y="0"/>
                      </a:moveTo>
                      <a:cubicBezTo>
                        <a:pt x="3580" y="0"/>
                        <a:pt x="0" y="3579"/>
                        <a:pt x="0" y="7995"/>
                      </a:cubicBezTo>
                      <a:lnTo>
                        <a:pt x="0" y="31993"/>
                      </a:lnTo>
                      <a:cubicBezTo>
                        <a:pt x="0" y="36409"/>
                        <a:pt x="3580" y="39988"/>
                        <a:pt x="7995" y="39988"/>
                      </a:cubicBezTo>
                      <a:lnTo>
                        <a:pt x="41282" y="39988"/>
                      </a:lnTo>
                      <a:cubicBezTo>
                        <a:pt x="45698" y="39988"/>
                        <a:pt x="49278" y="36409"/>
                        <a:pt x="49278" y="31993"/>
                      </a:cubicBezTo>
                      <a:lnTo>
                        <a:pt x="49278" y="7995"/>
                      </a:lnTo>
                      <a:cubicBezTo>
                        <a:pt x="49278" y="3579"/>
                        <a:pt x="45698" y="0"/>
                        <a:pt x="41282" y="0"/>
                      </a:cubicBezTo>
                      <a:close/>
                    </a:path>
                  </a:pathLst>
                </a:custGeom>
                <a:solidFill>
                  <a:srgbClr val="F1E0E0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458" name="Google Shape;458;p39"/>
          <p:cNvSpPr txBox="1"/>
          <p:nvPr/>
        </p:nvSpPr>
        <p:spPr>
          <a:xfrm>
            <a:off x="121386" y="2944860"/>
            <a:ext cx="1293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Left dominant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(8-10)%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ree Serif"/>
                <a:ea typeface="Bree Serif"/>
                <a:cs typeface="Bree Serif"/>
                <a:sym typeface="Bree Serif"/>
              </a:rPr>
              <a:t> through the CX branch</a:t>
            </a:r>
            <a:endParaRPr sz="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59" name="Google Shape;459;p39"/>
          <p:cNvSpPr txBox="1"/>
          <p:nvPr/>
        </p:nvSpPr>
        <p:spPr>
          <a:xfrm>
            <a:off x="2959125" y="3008300"/>
            <a:ext cx="18597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Co-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dominant “balanced”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(7-10)%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0" name="Google Shape;460;p39"/>
          <p:cNvSpPr txBox="1"/>
          <p:nvPr/>
        </p:nvSpPr>
        <p:spPr>
          <a:xfrm>
            <a:off x="1446837" y="3008300"/>
            <a:ext cx="15123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Right dominan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(85-90)%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1" name="Google Shape;461;p39"/>
          <p:cNvSpPr/>
          <p:nvPr/>
        </p:nvSpPr>
        <p:spPr>
          <a:xfrm>
            <a:off x="301275" y="4255550"/>
            <a:ext cx="3656871" cy="819554"/>
          </a:xfrm>
          <a:custGeom>
            <a:rect b="b" l="l" r="r" t="t"/>
            <a:pathLst>
              <a:path extrusionOk="0" h="39988" w="49279">
                <a:moveTo>
                  <a:pt x="7995" y="0"/>
                </a:moveTo>
                <a:cubicBezTo>
                  <a:pt x="3580" y="0"/>
                  <a:pt x="0" y="3579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8"/>
                  <a:pt x="7995" y="39988"/>
                </a:cubicBezTo>
                <a:lnTo>
                  <a:pt x="41282" y="39988"/>
                </a:lnTo>
                <a:cubicBezTo>
                  <a:pt x="45698" y="39988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79"/>
                  <a:pt x="45698" y="0"/>
                  <a:pt x="41282" y="0"/>
                </a:cubicBezTo>
                <a:close/>
              </a:path>
            </a:pathLst>
          </a:custGeom>
          <a:solidFill>
            <a:srgbClr val="F3F3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9"/>
          <p:cNvSpPr/>
          <p:nvPr/>
        </p:nvSpPr>
        <p:spPr>
          <a:xfrm>
            <a:off x="4915031" y="3085100"/>
            <a:ext cx="4152001" cy="1914270"/>
          </a:xfrm>
          <a:custGeom>
            <a:rect b="b" l="l" r="r" t="t"/>
            <a:pathLst>
              <a:path extrusionOk="0" h="5225" w="4733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9"/>
          <p:cNvSpPr txBox="1"/>
          <p:nvPr/>
        </p:nvSpPr>
        <p:spPr>
          <a:xfrm>
            <a:off x="4991999" y="3296095"/>
            <a:ext cx="40665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Clinical importance: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In case of left dominance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, a block in LCA will affect the entire left ventricle &amp; Interventricular (IV) septum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In case of right or balanced dominance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, a block in RCA will at least spares part of the septum (2/3) &amp; the left ventricle.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4" name="Google Shape;464;p39"/>
          <p:cNvSpPr txBox="1"/>
          <p:nvPr/>
        </p:nvSpPr>
        <p:spPr>
          <a:xfrm>
            <a:off x="422250" y="4298875"/>
            <a:ext cx="34641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where the posterior interventricular artery is formed by both right coronary &amp; Left CX arteries.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65" name="Google Shape;4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598" y="431944"/>
            <a:ext cx="3464101" cy="248974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9"/>
          <p:cNvSpPr txBox="1"/>
          <p:nvPr/>
        </p:nvSpPr>
        <p:spPr>
          <a:xfrm>
            <a:off x="8059800" y="0"/>
            <a:ext cx="10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7" name="Google Shape;467;p39"/>
          <p:cNvSpPr/>
          <p:nvPr/>
        </p:nvSpPr>
        <p:spPr>
          <a:xfrm>
            <a:off x="3511725" y="60025"/>
            <a:ext cx="568800" cy="436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0"/>
          <p:cNvSpPr txBox="1"/>
          <p:nvPr/>
        </p:nvSpPr>
        <p:spPr>
          <a:xfrm>
            <a:off x="949700" y="144500"/>
            <a:ext cx="40746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Coronary blood flow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3" name="Google Shape;473;p40"/>
          <p:cNvSpPr txBox="1"/>
          <p:nvPr/>
        </p:nvSpPr>
        <p:spPr>
          <a:xfrm>
            <a:off x="115725" y="1205150"/>
            <a:ext cx="85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Coronary blood flow (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CBF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)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at rest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in human is about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 225-250 ml/min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,about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5%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of cardiac output.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4" name="Google Shape;474;p40"/>
          <p:cNvSpPr txBox="1"/>
          <p:nvPr/>
        </p:nvSpPr>
        <p:spPr>
          <a:xfrm>
            <a:off x="115725" y="4018150"/>
            <a:ext cx="78240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CBF 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increases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 proportion to exercise</a:t>
            </a: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or work output. </a:t>
            </a:r>
            <a:r>
              <a:rPr lang="en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When more oxygen is needed, O2 can be increased to heart only by increasing blood flow.</a:t>
            </a:r>
            <a:endParaRPr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5" name="Google Shape;475;p40"/>
          <p:cNvSpPr txBox="1"/>
          <p:nvPr/>
        </p:nvSpPr>
        <p:spPr>
          <a:xfrm>
            <a:off x="115725" y="1578588"/>
            <a:ext cx="85815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At rest, the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heart extract 60-70% of oxygen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from each unit of blood delivered to the heart (other tissues extract only 25% of O2).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6" name="Google Shape;476;p40"/>
          <p:cNvSpPr/>
          <p:nvPr/>
        </p:nvSpPr>
        <p:spPr>
          <a:xfrm>
            <a:off x="380900" y="227750"/>
            <a:ext cx="568800" cy="436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0"/>
          <p:cNvSpPr txBox="1"/>
          <p:nvPr/>
        </p:nvSpPr>
        <p:spPr>
          <a:xfrm>
            <a:off x="115725" y="832225"/>
            <a:ext cx="80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Two-thirds of coronary blood flow occurs during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(beginning)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diastole .</a:t>
            </a:r>
            <a:endParaRPr>
              <a:solidFill>
                <a:srgbClr val="6FA8DC"/>
              </a:solidFill>
            </a:endParaRPr>
          </a:p>
        </p:txBody>
      </p:sp>
      <p:sp>
        <p:nvSpPr>
          <p:cNvPr id="478" name="Google Shape;478;p40"/>
          <p:cNvSpPr txBox="1"/>
          <p:nvPr/>
        </p:nvSpPr>
        <p:spPr>
          <a:xfrm>
            <a:off x="115725" y="2189950"/>
            <a:ext cx="858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During times of extreme demand, the coronary arteries can dilate up to four times greater than normal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9" name="Google Shape;479;p40"/>
          <p:cNvSpPr txBox="1"/>
          <p:nvPr/>
        </p:nvSpPr>
        <p:spPr>
          <a:xfrm>
            <a:off x="380900" y="2742750"/>
            <a:ext cx="4858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Why heart is extracting 60-70% of O2? </a:t>
            </a:r>
            <a:endParaRPr b="1" sz="19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0" name="Google Shape;480;p40"/>
          <p:cNvSpPr txBox="1"/>
          <p:nvPr/>
        </p:nvSpPr>
        <p:spPr>
          <a:xfrm>
            <a:off x="115725" y="3311150"/>
            <a:ext cx="858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Because heart muscle has more mitochondria</a:t>
            </a:r>
            <a:r>
              <a:rPr lang="en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, up to 40% of cell is occupied by mitochondria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which generate energy for contraction by aerobic metabolism</a:t>
            </a:r>
            <a:r>
              <a:rPr lang="en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, therefore, heart needs O2.</a:t>
            </a:r>
            <a:endParaRPr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1"/>
          <p:cNvSpPr txBox="1"/>
          <p:nvPr/>
        </p:nvSpPr>
        <p:spPr>
          <a:xfrm>
            <a:off x="34012" y="71583"/>
            <a:ext cx="865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Changes in Coronary  Blood Flow (CBF) During Systole &amp; Diastole</a:t>
            </a:r>
            <a:endParaRPr b="1" sz="20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6" name="Google Shape;486;p41"/>
          <p:cNvSpPr txBox="1"/>
          <p:nvPr/>
        </p:nvSpPr>
        <p:spPr>
          <a:xfrm>
            <a:off x="21250" y="646375"/>
            <a:ext cx="59778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Char char="●"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During systole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when heart muscle contracts it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compresses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coronary arteries therefore blood flow is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less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to the left ventricle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during systole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and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more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during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diastole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.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7" name="Google Shape;487;p41"/>
          <p:cNvSpPr txBox="1"/>
          <p:nvPr/>
        </p:nvSpPr>
        <p:spPr>
          <a:xfrm>
            <a:off x="34000" y="1590475"/>
            <a:ext cx="4869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Char char="●"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Blood flows to the subendocardial portion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of Left ventricle ,which </a:t>
            </a:r>
            <a:r>
              <a:rPr b="1"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occurs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only during diastole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88" name="Google Shape;4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900" y="1339475"/>
            <a:ext cx="3775397" cy="3320725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9" name="Google Shape;48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850" y="2706396"/>
            <a:ext cx="4036156" cy="2100712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90" name="Google Shape;490;p41"/>
          <p:cNvSpPr txBox="1"/>
          <p:nvPr/>
        </p:nvSpPr>
        <p:spPr>
          <a:xfrm>
            <a:off x="464950" y="4799400"/>
            <a:ext cx="204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9E9E"/>
                </a:solidFill>
              </a:rPr>
              <a:t>*Extra picture for subendocardial region</a:t>
            </a:r>
            <a:endParaRPr sz="800">
              <a:solidFill>
                <a:srgbClr val="9E9E9E"/>
              </a:solidFill>
            </a:endParaRPr>
          </a:p>
        </p:txBody>
      </p:sp>
      <p:sp>
        <p:nvSpPr>
          <p:cNvPr id="491" name="Google Shape;491;p41"/>
          <p:cNvSpPr txBox="1"/>
          <p:nvPr/>
        </p:nvSpPr>
        <p:spPr>
          <a:xfrm>
            <a:off x="2025150" y="2123700"/>
            <a:ext cx="181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Thus its more prone to ischemia</a:t>
            </a:r>
            <a:endParaRPr sz="9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"/>
          <p:cNvSpPr txBox="1"/>
          <p:nvPr/>
        </p:nvSpPr>
        <p:spPr>
          <a:xfrm>
            <a:off x="73426" y="60175"/>
            <a:ext cx="74724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Changing in CBF during systole &amp; diastole</a:t>
            </a:r>
            <a:endParaRPr b="1" sz="22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97" name="Google Shape;497;p42"/>
          <p:cNvSpPr txBox="1"/>
          <p:nvPr/>
        </p:nvSpPr>
        <p:spPr>
          <a:xfrm>
            <a:off x="0" y="1000025"/>
            <a:ext cx="40827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CBF to the right side of the heart is not much affected during systole, &amp; so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more blood will flow to the right ventricle than the left one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98" name="Google Shape;498;p42"/>
          <p:cNvSpPr txBox="1"/>
          <p:nvPr/>
        </p:nvSpPr>
        <p:spPr>
          <a:xfrm>
            <a:off x="-64425" y="1703175"/>
            <a:ext cx="40827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Explanation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Pressure difference between the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aorta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&amp; the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right ventricle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is 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greater during systole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(95 mmHg) 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than during diastole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(80 mmHg), therefore more blood flow to right ventricle occurs during systole.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99" name="Google Shape;499;p42"/>
          <p:cNvSpPr txBox="1"/>
          <p:nvPr/>
        </p:nvSpPr>
        <p:spPr>
          <a:xfrm>
            <a:off x="4082700" y="1017225"/>
            <a:ext cx="3160800" cy="30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During systole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when heart muscle contracts it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compresses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coronary arteries therefore blood flow is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less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to the left ventricle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during systole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and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more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during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diastole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.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Bree Serif"/>
              <a:buChar char="●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Blood flow to the </a:t>
            </a: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Subendocardial portion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of the left ventricle occurs </a:t>
            </a:r>
            <a:r>
              <a:rPr b="1"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only during diastole</a:t>
            </a: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,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&amp; is not there during systole.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500" name="Google Shape;500;p42"/>
          <p:cNvCxnSpPr/>
          <p:nvPr/>
        </p:nvCxnSpPr>
        <p:spPr>
          <a:xfrm flipH="1">
            <a:off x="4090225" y="722125"/>
            <a:ext cx="7800" cy="44394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01" name="Google Shape;501;p42"/>
          <p:cNvSpPr txBox="1"/>
          <p:nvPr/>
        </p:nvSpPr>
        <p:spPr>
          <a:xfrm>
            <a:off x="294600" y="595500"/>
            <a:ext cx="17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02" name="Google Shape;502;p42"/>
          <p:cNvSpPr/>
          <p:nvPr/>
        </p:nvSpPr>
        <p:spPr>
          <a:xfrm>
            <a:off x="453075" y="614275"/>
            <a:ext cx="2107800" cy="3753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 right ventricle:</a:t>
            </a:r>
            <a:endParaRPr b="1" sz="1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03" name="Google Shape;503;p42"/>
          <p:cNvSpPr/>
          <p:nvPr/>
        </p:nvSpPr>
        <p:spPr>
          <a:xfrm>
            <a:off x="373900" y="550675"/>
            <a:ext cx="450300" cy="502500"/>
          </a:xfrm>
          <a:prstGeom prst="teardrop">
            <a:avLst>
              <a:gd fmla="val 100000" name="adj"/>
            </a:avLst>
          </a:prstGeom>
          <a:solidFill>
            <a:srgbClr val="D05C5C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04" name="Google Shape;504;p42"/>
          <p:cNvSpPr/>
          <p:nvPr/>
        </p:nvSpPr>
        <p:spPr>
          <a:xfrm>
            <a:off x="4528788" y="614288"/>
            <a:ext cx="2107800" cy="3753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 left ventricle:</a:t>
            </a:r>
            <a:endParaRPr b="1" sz="1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05" name="Google Shape;505;p42"/>
          <p:cNvSpPr/>
          <p:nvPr/>
        </p:nvSpPr>
        <p:spPr>
          <a:xfrm>
            <a:off x="4449613" y="550687"/>
            <a:ext cx="450300" cy="502500"/>
          </a:xfrm>
          <a:prstGeom prst="teardrop">
            <a:avLst>
              <a:gd fmla="val 100000" name="adj"/>
            </a:avLst>
          </a:prstGeom>
          <a:solidFill>
            <a:srgbClr val="D05C5C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506" name="Google Shape;50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3513" y="1204376"/>
            <a:ext cx="1795325" cy="130415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7" name="Google Shape;50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112" y="2922076"/>
            <a:ext cx="2362476" cy="207795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8" name="Google Shape;50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3523" y="2672220"/>
            <a:ext cx="1795326" cy="93441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9" name="Google Shape;509;p42"/>
          <p:cNvSpPr txBox="1"/>
          <p:nvPr/>
        </p:nvSpPr>
        <p:spPr>
          <a:xfrm>
            <a:off x="4090224" y="4035300"/>
            <a:ext cx="4169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Therefore, Subendocardial region of the left ventricle is prone to ischemic damage &amp; </a:t>
            </a: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the most common site of myocardial infarction.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" name="Google Shape;514;p43"/>
          <p:cNvGraphicFramePr/>
          <p:nvPr/>
        </p:nvGraphicFramePr>
        <p:xfrm>
          <a:off x="546500" y="132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{042A039B-BFBF-4479-8E48-BF31DB79C291}</a:tableStyleId>
              </a:tblPr>
              <a:tblGrid>
                <a:gridCol w="1019400"/>
                <a:gridCol w="1370900"/>
                <a:gridCol w="1370900"/>
                <a:gridCol w="1370900"/>
                <a:gridCol w="1370900"/>
                <a:gridCol w="1370900"/>
              </a:tblGrid>
              <a:tr h="5521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5C5C">
                        <a:alpha val="6983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Pressure (mmHg) in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5C5C">
                        <a:alpha val="69830"/>
                      </a:srgbClr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Pressure difference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(mmHg) between Aorta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5C5C">
                        <a:alpha val="69830"/>
                      </a:srgbClr>
                    </a:solidFill>
                  </a:tcPr>
                </a:tc>
                <a:tc hMerge="1"/>
              </a:tr>
              <a:tr h="402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Aorta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Lt Ven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Rt Ven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Lt Ven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Rt Ven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76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Systole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5C5C">
                        <a:alpha val="698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120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120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25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0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95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Diastole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5C5C">
                        <a:alpha val="698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80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0-2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0-2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80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80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5" name="Google Shape;515;p43"/>
          <p:cNvSpPr txBox="1"/>
          <p:nvPr/>
        </p:nvSpPr>
        <p:spPr>
          <a:xfrm>
            <a:off x="932575" y="121950"/>
            <a:ext cx="69153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Pressure gradient between Aorta and heart chambers affect CBF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6" name="Google Shape;516;p43"/>
          <p:cNvSpPr txBox="1"/>
          <p:nvPr/>
        </p:nvSpPr>
        <p:spPr>
          <a:xfrm>
            <a:off x="344050" y="4146350"/>
            <a:ext cx="82788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In general,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maximal coronary blood flow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occurs during the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early part of diastole 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(Isometric Relaxation Phase); however, CBF for the right ventricle could be better during systole (difference of 95 mmHg).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7" name="Google Shape;517;p43"/>
          <p:cNvSpPr/>
          <p:nvPr/>
        </p:nvSpPr>
        <p:spPr>
          <a:xfrm>
            <a:off x="7197450" y="680300"/>
            <a:ext cx="385800" cy="371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3"/>
          <p:cNvSpPr txBox="1"/>
          <p:nvPr/>
        </p:nvSpPr>
        <p:spPr>
          <a:xfrm>
            <a:off x="8059800" y="0"/>
            <a:ext cx="10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4"/>
          <p:cNvSpPr txBox="1"/>
          <p:nvPr/>
        </p:nvSpPr>
        <p:spPr>
          <a:xfrm>
            <a:off x="0" y="0"/>
            <a:ext cx="224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Extra 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explanation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 slide Thx to #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team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441</a:t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24" name="Google Shape;524;p44"/>
          <p:cNvSpPr txBox="1"/>
          <p:nvPr/>
        </p:nvSpPr>
        <p:spPr>
          <a:xfrm>
            <a:off x="2188181" y="0"/>
            <a:ext cx="458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Coronary vascular resistance</a:t>
            </a:r>
            <a:endParaRPr b="1" sz="252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25" name="Google Shape;525;p44"/>
          <p:cNvSpPr txBox="1"/>
          <p:nvPr/>
        </p:nvSpPr>
        <p:spPr>
          <a:xfrm>
            <a:off x="-31525" y="941925"/>
            <a:ext cx="849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D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uring systole there is a decline in Coronary blood flow (increase in coronary vascular resistance), this is because of the compression on the intramyocardial arteries by cardiac muscles.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26" name="Google Shape;526;p44"/>
          <p:cNvSpPr txBox="1"/>
          <p:nvPr/>
        </p:nvSpPr>
        <p:spPr>
          <a:xfrm>
            <a:off x="-31525" y="1489950"/>
            <a:ext cx="883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But the epicardial conductance vessels are not surrounded by muscles (no compression during systole).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27" name="Google Shape;527;p44"/>
          <p:cNvSpPr txBox="1"/>
          <p:nvPr/>
        </p:nvSpPr>
        <p:spPr>
          <a:xfrm>
            <a:off x="-31525" y="1876950"/>
            <a:ext cx="849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Therefore the vessels which are responsible of Coronary vascular resistance are the intramyocardial vessels not the epicardial vessels.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28" name="Google Shape;528;p44"/>
          <p:cNvSpPr txBox="1"/>
          <p:nvPr/>
        </p:nvSpPr>
        <p:spPr>
          <a:xfrm>
            <a:off x="-31525" y="2645850"/>
            <a:ext cx="6320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Epicardial conductance vessels: Contribute only to a small percentage of coronary vascular resistance.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Intramyocardial vessels (arterioles): Contribute to most of the total coronary vascular resistance.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29" name="Google Shape;529;p44"/>
          <p:cNvSpPr txBox="1"/>
          <p:nvPr/>
        </p:nvSpPr>
        <p:spPr>
          <a:xfrm>
            <a:off x="-31525" y="3720450"/>
            <a:ext cx="6320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Blood flows to the subendocardial portion of left ventricle only during diastole, therefore this portion of left ventricle is prone to ischemic changes &amp; is the most common site of myocardial infarction.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However, the extra vessels of the subendocardial plexus normally compensate for this reduction 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30" name="Google Shape;5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400" y="2893600"/>
            <a:ext cx="2873225" cy="115540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150375" y="319575"/>
            <a:ext cx="2726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Objectives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0" name="Google Shape;120;p27"/>
          <p:cNvSpPr/>
          <p:nvPr/>
        </p:nvSpPr>
        <p:spPr>
          <a:xfrm flipH="1" rot="-771">
            <a:off x="7548602" y="-372527"/>
            <a:ext cx="1762173" cy="6182481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1873900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1202050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3103300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2469550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3737050"/>
            <a:ext cx="477425" cy="4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7"/>
          <p:cNvSpPr txBox="1"/>
          <p:nvPr/>
        </p:nvSpPr>
        <p:spPr>
          <a:xfrm>
            <a:off x="609275" y="1144926"/>
            <a:ext cx="62985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To understand </a:t>
            </a:r>
            <a:r>
              <a:rPr lang="en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Normal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Coronary blood flow </a:t>
            </a: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&amp; factors affecting it.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Facts about Coronary blood flow.</a:t>
            </a:r>
            <a:endParaRPr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Coronary blood flow in systole and diastole.</a:t>
            </a:r>
            <a:endParaRPr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Explain and differentiate between angina and myocardial infarction.</a:t>
            </a:r>
            <a:endParaRPr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To identify the Coronary circulation &amp; areas of their supply in the heart.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To understand Coronary collateral circulation &amp; Coronary dominance.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To understand</a:t>
            </a: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mechanisms Control </a:t>
            </a:r>
            <a:r>
              <a:rPr lang="en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Discuss the regulation </a:t>
            </a: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of coronary blood flow.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27" name="Google Shape;127;p2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7901" y="152407"/>
            <a:ext cx="733295" cy="53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7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2961" y="152388"/>
            <a:ext cx="733295" cy="538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7">
            <a:hlinkClick r:id="rId8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4283" y="152394"/>
            <a:ext cx="733295" cy="53805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/>
          <p:nvPr/>
        </p:nvSpPr>
        <p:spPr>
          <a:xfrm>
            <a:off x="3482100" y="690450"/>
            <a:ext cx="140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Ninja nerd 11min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4971475" y="690447"/>
            <a:ext cx="161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Animation 4min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6391013" y="690447"/>
            <a:ext cx="161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Osmosis 1min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5"/>
          <p:cNvSpPr txBox="1"/>
          <p:nvPr/>
        </p:nvSpPr>
        <p:spPr>
          <a:xfrm>
            <a:off x="-143375" y="969325"/>
            <a:ext cx="6156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Epicardial conductance vessels: Contribute only to a small % of resistance. 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36" name="Google Shape;536;p45"/>
          <p:cNvSpPr txBox="1"/>
          <p:nvPr/>
        </p:nvSpPr>
        <p:spPr>
          <a:xfrm>
            <a:off x="-143375" y="1315450"/>
            <a:ext cx="6156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Intramyocardial vessels (arterioles): Contribute most to total coronary vascular resistance.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37" name="Google Shape;537;p45"/>
          <p:cNvSpPr txBox="1"/>
          <p:nvPr/>
        </p:nvSpPr>
        <p:spPr>
          <a:xfrm>
            <a:off x="159450" y="447275"/>
            <a:ext cx="5766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Coronary Vascular Resistance </a:t>
            </a:r>
            <a:r>
              <a:rPr lang="en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Boys slide 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38" name="Google Shape;5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625" y="210363"/>
            <a:ext cx="2902775" cy="21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45"/>
          <p:cNvPicPr preferRelativeResize="0"/>
          <p:nvPr/>
        </p:nvPicPr>
        <p:blipFill rotWithShape="1">
          <a:blip r:embed="rId4">
            <a:alphaModFix/>
          </a:blip>
          <a:srcRect b="1487" l="0" r="0" t="0"/>
          <a:stretch/>
        </p:blipFill>
        <p:spPr>
          <a:xfrm>
            <a:off x="159450" y="2130602"/>
            <a:ext cx="4193350" cy="2738083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0" name="Google Shape;540;p45"/>
          <p:cNvSpPr txBox="1"/>
          <p:nvPr/>
        </p:nvSpPr>
        <p:spPr>
          <a:xfrm>
            <a:off x="4581400" y="3521250"/>
            <a:ext cx="4360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Thus, Left Coronary vessels receive minimum amount of blood during systole because of :</a:t>
            </a:r>
            <a:endParaRPr sz="12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1- </a:t>
            </a:r>
            <a:r>
              <a:rPr b="1" lang="en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↑</a:t>
            </a:r>
            <a:r>
              <a:rPr lang="en" sz="12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resistance in the coronary arterioles </a:t>
            </a:r>
            <a:endParaRPr sz="12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2- the compression on the vessels </a:t>
            </a:r>
            <a:r>
              <a:rPr lang="en" sz="12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due</a:t>
            </a:r>
            <a:r>
              <a:rPr lang="en" sz="12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 to </a:t>
            </a:r>
            <a:r>
              <a:rPr lang="en" sz="12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muscle</a:t>
            </a:r>
            <a:r>
              <a:rPr lang="en" sz="12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 contraction</a:t>
            </a:r>
            <a:endParaRPr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41" name="Google Shape;541;p45"/>
          <p:cNvSpPr txBox="1"/>
          <p:nvPr/>
        </p:nvSpPr>
        <p:spPr>
          <a:xfrm>
            <a:off x="2850775" y="3402400"/>
            <a:ext cx="16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FF"/>
                </a:solidFill>
              </a:rPr>
              <a:t>*</a:t>
            </a:r>
            <a:endParaRPr b="1" sz="2100">
              <a:solidFill>
                <a:srgbClr val="0000FF"/>
              </a:solidFill>
            </a:endParaRPr>
          </a:p>
        </p:txBody>
      </p:sp>
      <p:sp>
        <p:nvSpPr>
          <p:cNvPr id="542" name="Google Shape;542;p45"/>
          <p:cNvSpPr txBox="1"/>
          <p:nvPr/>
        </p:nvSpPr>
        <p:spPr>
          <a:xfrm>
            <a:off x="3306025" y="2967975"/>
            <a:ext cx="16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38761D"/>
                </a:solidFill>
              </a:rPr>
              <a:t>*</a:t>
            </a:r>
            <a:endParaRPr b="1" sz="2100">
              <a:solidFill>
                <a:srgbClr val="38761D"/>
              </a:solidFill>
            </a:endParaRPr>
          </a:p>
        </p:txBody>
      </p:sp>
      <p:sp>
        <p:nvSpPr>
          <p:cNvPr id="543" name="Google Shape;543;p45"/>
          <p:cNvSpPr txBox="1"/>
          <p:nvPr/>
        </p:nvSpPr>
        <p:spPr>
          <a:xfrm>
            <a:off x="4533475" y="2952763"/>
            <a:ext cx="3534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</a:rPr>
              <a:t>* </a:t>
            </a:r>
            <a:r>
              <a:rPr lang="en" sz="12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arterioles is resistant vessels (has </a:t>
            </a:r>
            <a:r>
              <a:rPr b="1" lang="en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↑</a:t>
            </a:r>
            <a:r>
              <a:rPr lang="en" sz="12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 resistant)    </a:t>
            </a:r>
            <a:endParaRPr sz="12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8761D"/>
                </a:solidFill>
              </a:rPr>
              <a:t>*</a:t>
            </a:r>
            <a:r>
              <a:rPr b="1" lang="en" sz="12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arteries has lower resistance </a:t>
            </a:r>
            <a:endParaRPr sz="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6"/>
          <p:cNvSpPr txBox="1"/>
          <p:nvPr/>
        </p:nvSpPr>
        <p:spPr>
          <a:xfrm>
            <a:off x="262225" y="452650"/>
            <a:ext cx="667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REGULATION OF CORONARY BLOOD FLOW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49" name="Google Shape;549;p46"/>
          <p:cNvSpPr txBox="1"/>
          <p:nvPr/>
        </p:nvSpPr>
        <p:spPr>
          <a:xfrm>
            <a:off x="538550" y="933875"/>
            <a:ext cx="5254200" cy="29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1- </a:t>
            </a:r>
            <a:r>
              <a:rPr lang="en" sz="18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Metabolic control</a:t>
            </a: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72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Chemical Factors Affecting Coronary Blood Flow</a:t>
            </a:r>
            <a:endParaRPr sz="172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2- 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Autoregulation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3- </a:t>
            </a:r>
            <a:r>
              <a:rPr lang="en" sz="18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Endothelial control of coronary vascular tone</a:t>
            </a:r>
            <a:endParaRPr sz="1800"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4- </a:t>
            </a:r>
            <a:r>
              <a:rPr lang="en" sz="18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Extravascular compressive forces</a:t>
            </a:r>
            <a:endParaRPr sz="1800"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5- Neural control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6- </a:t>
            </a:r>
            <a:r>
              <a:rPr lang="en" sz="18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Pressure in the aorta </a:t>
            </a:r>
            <a:endParaRPr sz="18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50" name="Google Shape;550;p46"/>
          <p:cNvSpPr/>
          <p:nvPr/>
        </p:nvSpPr>
        <p:spPr>
          <a:xfrm flipH="1" rot="1564321">
            <a:off x="8247515" y="1677540"/>
            <a:ext cx="1423380" cy="4993770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7"/>
          <p:cNvSpPr txBox="1"/>
          <p:nvPr/>
        </p:nvSpPr>
        <p:spPr>
          <a:xfrm>
            <a:off x="121849" y="26600"/>
            <a:ext cx="54411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1- METABOLIC CONTROL</a:t>
            </a:r>
            <a:b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1" lang="en" sz="182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Chemical Factors Affecting Coronary Blood Flow</a:t>
            </a:r>
            <a:endParaRPr b="1" sz="182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56" name="Google Shape;556;p47"/>
          <p:cNvSpPr txBox="1"/>
          <p:nvPr/>
        </p:nvSpPr>
        <p:spPr>
          <a:xfrm>
            <a:off x="303325" y="1988150"/>
            <a:ext cx="4379400" cy="24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Char char="■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Lack (</a:t>
            </a:r>
            <a:r>
              <a:rPr b="1" lang="en" sz="1500">
                <a:latin typeface="Bree Serif"/>
                <a:ea typeface="Bree Serif"/>
                <a:cs typeface="Bree Serif"/>
                <a:sym typeface="Bree Serif"/>
              </a:rPr>
              <a:t>↓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) of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oxygen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Char char="■"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High (</a:t>
            </a:r>
            <a:r>
              <a:rPr b="1" lang="en" sz="15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↑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)conc. of </a:t>
            </a:r>
            <a:r>
              <a:rPr b="1"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CO2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Char char="■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High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b="1"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↑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conc. of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NO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Char char="■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High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b="1"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↑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local conc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 of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H+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ion.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Char char="■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High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b="1"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↑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local conc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 of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K +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ion.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Char char="■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High (</a:t>
            </a:r>
            <a:r>
              <a:rPr b="1"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↑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) local conc. of 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Char char="○"/>
            </a:pP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Lactate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Prostaglandin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, 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Char char="○"/>
            </a:pP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Adenosine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Char char="○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Adenine nucleotides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57" name="Google Shape;557;p47"/>
          <p:cNvSpPr txBox="1"/>
          <p:nvPr/>
        </p:nvSpPr>
        <p:spPr>
          <a:xfrm>
            <a:off x="4974950" y="3878150"/>
            <a:ext cx="1766400" cy="1185300"/>
          </a:xfrm>
          <a:prstGeom prst="rect">
            <a:avLst/>
          </a:prstGeom>
          <a:noFill/>
          <a:ln cap="flat" cmpd="sng" w="28575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Note: 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An increase in Ca+2 conc. does not increase the Coronary blood flow (CBF).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58" name="Google Shape;55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6700" y="331850"/>
            <a:ext cx="2620350" cy="2006962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9" name="Google Shape;55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3575" y="2469125"/>
            <a:ext cx="1681125" cy="233605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0" name="Google Shape;560;p47"/>
          <p:cNvSpPr txBox="1"/>
          <p:nvPr/>
        </p:nvSpPr>
        <p:spPr>
          <a:xfrm>
            <a:off x="7033575" y="4755650"/>
            <a:ext cx="159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9E9E"/>
                </a:solidFill>
              </a:rPr>
              <a:t>*Extra picture for metarterioles</a:t>
            </a:r>
            <a:endParaRPr sz="800">
              <a:solidFill>
                <a:srgbClr val="9E9E9E"/>
              </a:solidFill>
            </a:endParaRPr>
          </a:p>
        </p:txBody>
      </p:sp>
      <p:sp>
        <p:nvSpPr>
          <p:cNvPr id="561" name="Google Shape;561;p47"/>
          <p:cNvSpPr txBox="1"/>
          <p:nvPr/>
        </p:nvSpPr>
        <p:spPr>
          <a:xfrm>
            <a:off x="121850" y="885300"/>
            <a:ext cx="61788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Coronary circulation is very sensitive to myocardial tissue oxygen tension.</a:t>
            </a:r>
            <a:endParaRPr sz="1300"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I</a:t>
            </a:r>
            <a:r>
              <a:rPr lang="en" sz="13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ncreased oxygen demand results in a lower tissue oxygen tension.</a:t>
            </a:r>
            <a:endParaRPr sz="1300"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2" name="Google Shape;562;p47"/>
          <p:cNvSpPr txBox="1"/>
          <p:nvPr/>
        </p:nvSpPr>
        <p:spPr>
          <a:xfrm>
            <a:off x="323250" y="1426175"/>
            <a:ext cx="6370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➔"/>
            </a:pPr>
            <a:r>
              <a:rPr b="1" lang="en" sz="13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This causes: </a:t>
            </a:r>
            <a:endParaRPr b="1" sz="1300"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Vasodilation and increased blood flow by chemical factors like: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3" name="Google Shape;563;p47"/>
          <p:cNvSpPr txBox="1"/>
          <p:nvPr/>
        </p:nvSpPr>
        <p:spPr>
          <a:xfrm>
            <a:off x="4974950" y="2415775"/>
            <a:ext cx="1766400" cy="1385400"/>
          </a:xfrm>
          <a:prstGeom prst="rect">
            <a:avLst/>
          </a:prstGeom>
          <a:noFill/>
          <a:ln cap="flat" cmpd="sng" w="28575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Adenosine, which is formed from ATP during cardiac metabolic activity, causes coronary vasodilatation.</a:t>
            </a:r>
            <a:endParaRPr sz="1300"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8"/>
          <p:cNvSpPr txBox="1"/>
          <p:nvPr/>
        </p:nvSpPr>
        <p:spPr>
          <a:xfrm>
            <a:off x="169225" y="95675"/>
            <a:ext cx="368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2- AUTOREGULATION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9" name="Google Shape;569;p48"/>
          <p:cNvSpPr txBox="1"/>
          <p:nvPr/>
        </p:nvSpPr>
        <p:spPr>
          <a:xfrm>
            <a:off x="169225" y="713850"/>
            <a:ext cx="6675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Ability of a vascular network to maintain constant blood flow over a range of arterial pressures.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0" name="Google Shape;570;p48"/>
          <p:cNvSpPr txBox="1"/>
          <p:nvPr/>
        </p:nvSpPr>
        <p:spPr>
          <a:xfrm>
            <a:off x="190245" y="1307900"/>
            <a:ext cx="667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Auto regulation is an independent determinant of coronary blood flow.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1" name="Google Shape;571;p48"/>
          <p:cNvSpPr txBox="1"/>
          <p:nvPr/>
        </p:nvSpPr>
        <p:spPr>
          <a:xfrm>
            <a:off x="190245" y="1692550"/>
            <a:ext cx="6675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The set point at which coronary blood flow is maintained depends on myocardial oxygen consumption (MVO2).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2" name="Google Shape;572;p48"/>
          <p:cNvSpPr txBox="1"/>
          <p:nvPr/>
        </p:nvSpPr>
        <p:spPr>
          <a:xfrm>
            <a:off x="56225" y="2415250"/>
            <a:ext cx="880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3- ENDOTHELIAL CONTROL OF CORONARY VASCULAR TONE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3" name="Google Shape;573;p48"/>
          <p:cNvSpPr txBox="1"/>
          <p:nvPr/>
        </p:nvSpPr>
        <p:spPr>
          <a:xfrm>
            <a:off x="319200" y="2994850"/>
            <a:ext cx="477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Damage to endothelial cells will lead to: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4" name="Google Shape;574;p48"/>
          <p:cNvSpPr txBox="1"/>
          <p:nvPr/>
        </p:nvSpPr>
        <p:spPr>
          <a:xfrm>
            <a:off x="319200" y="3299650"/>
            <a:ext cx="5699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Bree Serif"/>
              <a:buAutoNum type="arabicPeriod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Decreased Nitric Oxide and Prostacyclin production. 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Bree Serif"/>
              <a:buAutoNum type="arabicPeriod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Increased Endothelin production. 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5" name="Google Shape;575;p48"/>
          <p:cNvSpPr txBox="1"/>
          <p:nvPr/>
        </p:nvSpPr>
        <p:spPr>
          <a:xfrm>
            <a:off x="319200" y="3900600"/>
            <a:ext cx="64296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This will lead to: 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Bree Serif"/>
              <a:buAutoNum type="arabicPeriod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Vasoconstriction (vasospasm)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(ET1)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 </a:t>
            </a:r>
            <a:r>
              <a:rPr lang="en" sz="13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Endothelin Type 1 receptor </a:t>
            </a:r>
            <a:endParaRPr sz="13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Bree Serif"/>
              <a:buAutoNum type="arabicPeriod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Thrombosis. (pro-coagulant such as Willebrand factor)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6" name="Google Shape;576;p48"/>
          <p:cNvSpPr txBox="1"/>
          <p:nvPr/>
        </p:nvSpPr>
        <p:spPr>
          <a:xfrm>
            <a:off x="8148701" y="0"/>
            <a:ext cx="9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Boys slide </a:t>
            </a:r>
            <a:endParaRPr>
              <a:solidFill>
                <a:srgbClr val="3D85C6"/>
              </a:solidFill>
            </a:endParaRPr>
          </a:p>
        </p:txBody>
      </p:sp>
      <p:cxnSp>
        <p:nvCxnSpPr>
          <p:cNvPr id="577" name="Google Shape;577;p48"/>
          <p:cNvCxnSpPr/>
          <p:nvPr/>
        </p:nvCxnSpPr>
        <p:spPr>
          <a:xfrm>
            <a:off x="556650" y="2422850"/>
            <a:ext cx="6660000" cy="27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78" name="Google Shape;578;p48"/>
          <p:cNvSpPr txBox="1"/>
          <p:nvPr/>
        </p:nvSpPr>
        <p:spPr>
          <a:xfrm>
            <a:off x="3322500" y="200550"/>
            <a:ext cx="291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From the vessels it self (Intrinsic)</a:t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9"/>
          <p:cNvSpPr txBox="1"/>
          <p:nvPr/>
        </p:nvSpPr>
        <p:spPr>
          <a:xfrm>
            <a:off x="336330" y="29825"/>
            <a:ext cx="27537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4- </a:t>
            </a:r>
            <a:r>
              <a:rPr b="1" lang="en" sz="26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Neural Control </a:t>
            </a:r>
            <a:endParaRPr b="1" sz="26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84" name="Google Shape;584;p49"/>
          <p:cNvSpPr txBox="1"/>
          <p:nvPr/>
        </p:nvSpPr>
        <p:spPr>
          <a:xfrm>
            <a:off x="427225" y="1395225"/>
            <a:ext cx="78033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Effect of Sympathetic </a:t>
            </a:r>
            <a:r>
              <a:rPr b="1" lang="en" sz="26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Stimulation: </a:t>
            </a:r>
            <a:r>
              <a:rPr b="1" lang="en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Catecholamines (EP NE) </a:t>
            </a:r>
            <a:endParaRPr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85" name="Google Shape;585;p49"/>
          <p:cNvSpPr txBox="1"/>
          <p:nvPr/>
        </p:nvSpPr>
        <p:spPr>
          <a:xfrm>
            <a:off x="33625" y="1869425"/>
            <a:ext cx="67920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Coronary arteries have:</a:t>
            </a:r>
            <a:endParaRPr b="1"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Alpha 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Adrenergic receptors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,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which mediate </a:t>
            </a: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vasoconstriction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(more epicardial)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Beta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Adrenergic receptors, which mediate </a:t>
            </a: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vasodilation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(more intramuscular)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86" name="Google Shape;586;p49"/>
          <p:cNvSpPr txBox="1"/>
          <p:nvPr/>
        </p:nvSpPr>
        <p:spPr>
          <a:xfrm>
            <a:off x="31775" y="3570563"/>
            <a:ext cx="42738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Sympathetic stimulation</a:t>
            </a:r>
            <a:r>
              <a:rPr b="1"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in intact body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will lead to release of adrenaline &amp; nor-adrenaline, increasing heart rate (HR) &amp; force of contraction. 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87" name="Google Shape;587;p49"/>
          <p:cNvSpPr/>
          <p:nvPr/>
        </p:nvSpPr>
        <p:spPr>
          <a:xfrm>
            <a:off x="255250" y="3226800"/>
            <a:ext cx="3944400" cy="3279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Indirect effect of sympathetic stimulation:</a:t>
            </a:r>
            <a:endParaRPr b="1" sz="1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88" name="Google Shape;588;p49"/>
          <p:cNvSpPr/>
          <p:nvPr/>
        </p:nvSpPr>
        <p:spPr>
          <a:xfrm>
            <a:off x="186025" y="3171200"/>
            <a:ext cx="393600" cy="439500"/>
          </a:xfrm>
          <a:prstGeom prst="teardrop">
            <a:avLst>
              <a:gd fmla="val 100000" name="adj"/>
            </a:avLst>
          </a:prstGeom>
          <a:solidFill>
            <a:srgbClr val="EC8383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89" name="Google Shape;589;p49"/>
          <p:cNvSpPr/>
          <p:nvPr/>
        </p:nvSpPr>
        <p:spPr>
          <a:xfrm>
            <a:off x="4751050" y="3226800"/>
            <a:ext cx="3944400" cy="3279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Direct effect of sympathetic stimulation:</a:t>
            </a:r>
            <a:endParaRPr b="1" sz="1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90" name="Google Shape;590;p49"/>
          <p:cNvSpPr/>
          <p:nvPr/>
        </p:nvSpPr>
        <p:spPr>
          <a:xfrm>
            <a:off x="4681825" y="3171200"/>
            <a:ext cx="393600" cy="439500"/>
          </a:xfrm>
          <a:prstGeom prst="teardrop">
            <a:avLst>
              <a:gd fmla="val 100000" name="adj"/>
            </a:avLst>
          </a:prstGeom>
          <a:solidFill>
            <a:srgbClr val="D05C5C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91" name="Google Shape;591;p49"/>
          <p:cNvSpPr txBox="1"/>
          <p:nvPr/>
        </p:nvSpPr>
        <p:spPr>
          <a:xfrm>
            <a:off x="4572000" y="3588100"/>
            <a:ext cx="44622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300"/>
              <a:buFont typeface="Bree Serif"/>
              <a:buChar char="●"/>
            </a:pPr>
            <a:r>
              <a:rPr b="1"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Experimentally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, injection of </a:t>
            </a:r>
            <a:r>
              <a:rPr b="1"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nor-adrenaline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after </a:t>
            </a:r>
            <a:r>
              <a:rPr b="1"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blocking the Beta adrenergic receptors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in un anesthetized animals elicits coronary vasoconstriction.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592" name="Google Shape;592;p49"/>
          <p:cNvCxnSpPr/>
          <p:nvPr/>
        </p:nvCxnSpPr>
        <p:spPr>
          <a:xfrm flipH="1">
            <a:off x="4479750" y="3203350"/>
            <a:ext cx="27900" cy="19971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93" name="Google Shape;593;p49"/>
          <p:cNvSpPr txBox="1"/>
          <p:nvPr/>
        </p:nvSpPr>
        <p:spPr>
          <a:xfrm>
            <a:off x="26650" y="4299325"/>
            <a:ext cx="42738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However,</a:t>
            </a:r>
            <a:r>
              <a:rPr b="1"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coronaries will vasodilate 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due to the </a:t>
            </a:r>
            <a:r>
              <a:rPr b="1"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release of vasodilator metabolites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Example: Athletes.</a:t>
            </a:r>
            <a:endParaRPr>
              <a:solidFill>
                <a:srgbClr val="C27BA0"/>
              </a:solidFill>
            </a:endParaRPr>
          </a:p>
        </p:txBody>
      </p:sp>
      <p:sp>
        <p:nvSpPr>
          <p:cNvPr id="594" name="Google Shape;594;p49"/>
          <p:cNvSpPr txBox="1"/>
          <p:nvPr/>
        </p:nvSpPr>
        <p:spPr>
          <a:xfrm>
            <a:off x="459625" y="25840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❏"/>
            </a:pPr>
            <a:r>
              <a:rPr lang="en" sz="13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Beta1 in conduit arteries. </a:t>
            </a:r>
            <a:endParaRPr sz="1300"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❏"/>
            </a:pPr>
            <a:r>
              <a:rPr lang="en" sz="13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Beta2 in resistance arterioles.</a:t>
            </a:r>
            <a:endParaRPr sz="1300"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95" name="Google Shape;595;p49"/>
          <p:cNvSpPr txBox="1"/>
          <p:nvPr/>
        </p:nvSpPr>
        <p:spPr>
          <a:xfrm>
            <a:off x="-54700" y="870575"/>
            <a:ext cx="8699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Coronary blood flow is controlled predominantly by local metabolic, auto regulatory, and endothelial factors.</a:t>
            </a:r>
            <a:endParaRPr sz="1300"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Neural control of the coronary circulation complements the above local effects.</a:t>
            </a:r>
            <a:endParaRPr sz="1300"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96" name="Google Shape;596;p49"/>
          <p:cNvSpPr txBox="1"/>
          <p:nvPr/>
        </p:nvSpPr>
        <p:spPr>
          <a:xfrm>
            <a:off x="3700825" y="131375"/>
            <a:ext cx="181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Sympathetic Control: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97" name="Google Shape;597;p49"/>
          <p:cNvSpPr txBox="1"/>
          <p:nvPr/>
        </p:nvSpPr>
        <p:spPr>
          <a:xfrm>
            <a:off x="3700825" y="484475"/>
            <a:ext cx="2405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Parasympathetic Control: 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598" name="Google Shape;598;p49"/>
          <p:cNvCxnSpPr>
            <a:stCxn id="583" idx="3"/>
            <a:endCxn id="596" idx="1"/>
          </p:cNvCxnSpPr>
          <p:nvPr/>
        </p:nvCxnSpPr>
        <p:spPr>
          <a:xfrm flipH="1" rot="10800000">
            <a:off x="3090030" y="323675"/>
            <a:ext cx="610800" cy="2025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D05C5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99" name="Google Shape;599;p49"/>
          <p:cNvCxnSpPr>
            <a:stCxn id="583" idx="3"/>
            <a:endCxn id="597" idx="1"/>
          </p:cNvCxnSpPr>
          <p:nvPr/>
        </p:nvCxnSpPr>
        <p:spPr>
          <a:xfrm>
            <a:off x="3090030" y="526175"/>
            <a:ext cx="610800" cy="1509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D05C5C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0"/>
          <p:cNvSpPr txBox="1"/>
          <p:nvPr/>
        </p:nvSpPr>
        <p:spPr>
          <a:xfrm>
            <a:off x="-2000" y="1900"/>
            <a:ext cx="79560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Benefits of Indirect Effect of Nor-adrenergic Discharge</a:t>
            </a:r>
            <a:endParaRPr b="1" sz="2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05" name="Google Shape;605;p50"/>
          <p:cNvSpPr txBox="1"/>
          <p:nvPr/>
        </p:nvSpPr>
        <p:spPr>
          <a:xfrm>
            <a:off x="0" y="549450"/>
            <a:ext cx="7314600" cy="1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When the systemic blood pressure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(BP) decreases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(very low), it will cause a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reflex increase 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of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nor-adrenergic discharge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This will lead to an </a:t>
            </a: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increase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 the Coronary blood flow (CBF) secondary to metabolic changes in the myocardium.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In this way,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circulation of the heart is preserved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, while the flow to other organs is compromised.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06" name="Google Shape;606;p50"/>
          <p:cNvSpPr txBox="1"/>
          <p:nvPr/>
        </p:nvSpPr>
        <p:spPr>
          <a:xfrm>
            <a:off x="363025" y="1984125"/>
            <a:ext cx="768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Effect of Parasympathetic Stimulation: </a:t>
            </a:r>
            <a:r>
              <a:rPr b="1" lang="en" sz="142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Acetylcholine</a:t>
            </a:r>
            <a:endParaRPr b="1" sz="1420"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607" name="Google Shape;607;p50"/>
          <p:cNvCxnSpPr/>
          <p:nvPr/>
        </p:nvCxnSpPr>
        <p:spPr>
          <a:xfrm>
            <a:off x="556650" y="2041850"/>
            <a:ext cx="6660000" cy="27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08" name="Google Shape;608;p50"/>
          <p:cNvSpPr txBox="1"/>
          <p:nvPr/>
        </p:nvSpPr>
        <p:spPr>
          <a:xfrm>
            <a:off x="-2000" y="2470300"/>
            <a:ext cx="71310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b="1"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Vagal stimulation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causes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coronary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vasodilatation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.m </a:t>
            </a:r>
            <a:r>
              <a:rPr lang="en" sz="13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in healthy subjects </a:t>
            </a:r>
            <a:r>
              <a:rPr b="1" lang="en" sz="13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(intact endothelium)</a:t>
            </a:r>
            <a:endParaRPr b="1" sz="1300"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b="1" lang="en" sz="13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Vasoconstriction</a:t>
            </a:r>
            <a:r>
              <a:rPr lang="en" sz="13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 in patients with atherosclerosis</a:t>
            </a:r>
            <a:r>
              <a:rPr b="1" lang="en" sz="1300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( damaged endothelium).</a:t>
            </a:r>
            <a:endParaRPr b="1" sz="1300"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09" name="Google Shape;609;p50"/>
          <p:cNvSpPr txBox="1"/>
          <p:nvPr/>
        </p:nvSpPr>
        <p:spPr>
          <a:xfrm>
            <a:off x="-2000" y="3199175"/>
            <a:ext cx="53559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However, parasympathetic distribution is not great.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b="1"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There is more sympathetic innervation of coronary vessels.</a:t>
            </a:r>
            <a:endParaRPr b="1"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0" name="Google Shape;610;p50"/>
          <p:cNvSpPr txBox="1"/>
          <p:nvPr/>
        </p:nvSpPr>
        <p:spPr>
          <a:xfrm>
            <a:off x="362850" y="3875300"/>
            <a:ext cx="867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Effect of Tachycardia on Coronary Blood Flow</a:t>
            </a:r>
            <a:endParaRPr b="1" sz="2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1" name="Google Shape;611;p50"/>
          <p:cNvSpPr txBox="1"/>
          <p:nvPr/>
        </p:nvSpPr>
        <p:spPr>
          <a:xfrm>
            <a:off x="86675" y="4406450"/>
            <a:ext cx="5674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Char char="●"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Coronary blood flow (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CBF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) is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reduced 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with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tachycardia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WHY?</a:t>
            </a:r>
            <a:r>
              <a:rPr b="1"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With tachycardia, the </a:t>
            </a: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diastolic period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will be </a:t>
            </a: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shortened.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612" name="Google Shape;612;p50"/>
          <p:cNvCxnSpPr/>
          <p:nvPr/>
        </p:nvCxnSpPr>
        <p:spPr>
          <a:xfrm>
            <a:off x="709050" y="3870650"/>
            <a:ext cx="6660000" cy="27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13" name="Google Shape;613;p50"/>
          <p:cNvSpPr txBox="1"/>
          <p:nvPr/>
        </p:nvSpPr>
        <p:spPr>
          <a:xfrm>
            <a:off x="8052324" y="0"/>
            <a:ext cx="1098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 sz="1000"/>
          </a:p>
        </p:txBody>
      </p:sp>
      <p:sp>
        <p:nvSpPr>
          <p:cNvPr id="614" name="Google Shape;614;p50"/>
          <p:cNvSpPr txBox="1"/>
          <p:nvPr/>
        </p:nvSpPr>
        <p:spPr>
          <a:xfrm>
            <a:off x="6761163" y="4017650"/>
            <a:ext cx="14427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1"/>
          <p:cNvSpPr txBox="1"/>
          <p:nvPr/>
        </p:nvSpPr>
        <p:spPr>
          <a:xfrm>
            <a:off x="-10975" y="0"/>
            <a:ext cx="6855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5- EXTRAVASCULAR COMPRESSIVE FORCES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0" name="Google Shape;620;p51"/>
          <p:cNvSpPr txBox="1"/>
          <p:nvPr/>
        </p:nvSpPr>
        <p:spPr>
          <a:xfrm>
            <a:off x="8148701" y="0"/>
            <a:ext cx="9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Boys slide </a:t>
            </a:r>
            <a:endParaRPr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1" name="Google Shape;621;p51"/>
          <p:cNvSpPr/>
          <p:nvPr/>
        </p:nvSpPr>
        <p:spPr>
          <a:xfrm>
            <a:off x="188413" y="730513"/>
            <a:ext cx="2107800" cy="3753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 left ventricle:</a:t>
            </a:r>
            <a:endParaRPr b="1" sz="1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2" name="Google Shape;622;p51"/>
          <p:cNvSpPr/>
          <p:nvPr/>
        </p:nvSpPr>
        <p:spPr>
          <a:xfrm>
            <a:off x="109238" y="666912"/>
            <a:ext cx="450300" cy="502500"/>
          </a:xfrm>
          <a:prstGeom prst="teardrop">
            <a:avLst>
              <a:gd fmla="val 100000" name="adj"/>
            </a:avLst>
          </a:prstGeom>
          <a:solidFill>
            <a:srgbClr val="D05C5C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23" name="Google Shape;623;p51"/>
          <p:cNvSpPr/>
          <p:nvPr/>
        </p:nvSpPr>
        <p:spPr>
          <a:xfrm>
            <a:off x="3640875" y="730525"/>
            <a:ext cx="2107800" cy="3753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 right ventricle:</a:t>
            </a:r>
            <a:endParaRPr b="1" sz="1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4" name="Google Shape;624;p51"/>
          <p:cNvSpPr/>
          <p:nvPr/>
        </p:nvSpPr>
        <p:spPr>
          <a:xfrm>
            <a:off x="3561700" y="666925"/>
            <a:ext cx="450300" cy="502500"/>
          </a:xfrm>
          <a:prstGeom prst="teardrop">
            <a:avLst>
              <a:gd fmla="val 100000" name="adj"/>
            </a:avLst>
          </a:prstGeom>
          <a:solidFill>
            <a:srgbClr val="D05C5C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25" name="Google Shape;625;p51"/>
          <p:cNvSpPr txBox="1"/>
          <p:nvPr/>
        </p:nvSpPr>
        <p:spPr>
          <a:xfrm>
            <a:off x="-10975" y="1217225"/>
            <a:ext cx="3572700" cy="3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Early Systole: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○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Initial Flow Reversal.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Remainder of Systole: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○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Flow follows aortic pressure curve, but at a much reduced pressure.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Early Diastole :</a:t>
            </a:r>
            <a:endParaRPr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○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Abrupt pressure rise (80-90% of LV flow occurs in early diastole).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Remainder of Diastole: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○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&gt; Pressure declines slowly as aortic pressure decreases.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6" name="Google Shape;626;p51"/>
          <p:cNvSpPr txBox="1"/>
          <p:nvPr/>
        </p:nvSpPr>
        <p:spPr>
          <a:xfrm>
            <a:off x="3429000" y="1217225"/>
            <a:ext cx="3000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Lower pressure generated by thin right ventricle in Systole. No reversal of blood flow during early systole.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Systolic blood flow constitutes a much greater proportion of total blood flow.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627" name="Google Shape;62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187" y="3125833"/>
            <a:ext cx="2237625" cy="1968142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8" name="Google Shape;62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3200" y="666900"/>
            <a:ext cx="2568050" cy="354640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9" name="Google Shape;629;p51"/>
          <p:cNvSpPr txBox="1"/>
          <p:nvPr/>
        </p:nvSpPr>
        <p:spPr>
          <a:xfrm>
            <a:off x="6505200" y="4213300"/>
            <a:ext cx="256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*  </a:t>
            </a:r>
            <a:r>
              <a:rPr lang="en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The right coronary flow reach </a:t>
            </a:r>
            <a:r>
              <a:rPr lang="en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its</a:t>
            </a:r>
            <a:r>
              <a:rPr lang="en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peak during systole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630" name="Google Shape;630;p51"/>
          <p:cNvSpPr txBox="1"/>
          <p:nvPr/>
        </p:nvSpPr>
        <p:spPr>
          <a:xfrm>
            <a:off x="7763175" y="2823400"/>
            <a:ext cx="45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0000"/>
                </a:solidFill>
              </a:rPr>
              <a:t>*</a:t>
            </a:r>
            <a:endParaRPr b="1" sz="2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2"/>
          <p:cNvSpPr txBox="1"/>
          <p:nvPr/>
        </p:nvSpPr>
        <p:spPr>
          <a:xfrm>
            <a:off x="515250" y="552250"/>
            <a:ext cx="53415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Control of Coronary Blood Flow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36" name="Google Shape;636;p52"/>
          <p:cNvSpPr txBox="1"/>
          <p:nvPr/>
        </p:nvSpPr>
        <p:spPr>
          <a:xfrm>
            <a:off x="515250" y="1178950"/>
            <a:ext cx="58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➔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Coronary blood flow (CBF) shows considerable auto regulation.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37" name="Google Shape;637;p52"/>
          <p:cNvSpPr txBox="1"/>
          <p:nvPr/>
        </p:nvSpPr>
        <p:spPr>
          <a:xfrm>
            <a:off x="837025" y="2018475"/>
            <a:ext cx="459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Oxygen demand is a major regulatory factor of local coronary blood flow.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38" name="Google Shape;638;p52"/>
          <p:cNvSpPr txBox="1"/>
          <p:nvPr/>
        </p:nvSpPr>
        <p:spPr>
          <a:xfrm>
            <a:off x="3811075" y="3182200"/>
            <a:ext cx="34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Direct effects of nervous stimuli on the coronary vasculature.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39" name="Google Shape;639;p52"/>
          <p:cNvSpPr txBox="1"/>
          <p:nvPr/>
        </p:nvSpPr>
        <p:spPr>
          <a:xfrm>
            <a:off x="838200" y="3182200"/>
            <a:ext cx="313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Sympathetic greater effects than parasympathetic.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40" name="Google Shape;640;p52"/>
          <p:cNvSpPr/>
          <p:nvPr/>
        </p:nvSpPr>
        <p:spPr>
          <a:xfrm>
            <a:off x="852325" y="1658150"/>
            <a:ext cx="4718400" cy="3279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Local muscle metabolism is the primary controller:</a:t>
            </a:r>
            <a:endParaRPr b="1" sz="1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41" name="Google Shape;641;p52"/>
          <p:cNvSpPr/>
          <p:nvPr/>
        </p:nvSpPr>
        <p:spPr>
          <a:xfrm>
            <a:off x="783100" y="1602550"/>
            <a:ext cx="393600" cy="439500"/>
          </a:xfrm>
          <a:prstGeom prst="teardrop">
            <a:avLst>
              <a:gd fmla="val 100000" name="adj"/>
            </a:avLst>
          </a:prstGeom>
          <a:solidFill>
            <a:srgbClr val="D05C5C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</a:t>
            </a:r>
            <a:endParaRPr b="1" sz="500"/>
          </a:p>
        </p:txBody>
      </p:sp>
      <p:sp>
        <p:nvSpPr>
          <p:cNvPr id="642" name="Google Shape;642;p52"/>
          <p:cNvSpPr/>
          <p:nvPr/>
        </p:nvSpPr>
        <p:spPr>
          <a:xfrm>
            <a:off x="852325" y="2798300"/>
            <a:ext cx="4718400" cy="3279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Nervous control of CBF: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3" name="Google Shape;643;p52"/>
          <p:cNvSpPr/>
          <p:nvPr/>
        </p:nvSpPr>
        <p:spPr>
          <a:xfrm>
            <a:off x="783100" y="2742700"/>
            <a:ext cx="393600" cy="439500"/>
          </a:xfrm>
          <a:prstGeom prst="teardrop">
            <a:avLst>
              <a:gd fmla="val 100000" name="adj"/>
            </a:avLst>
          </a:prstGeom>
          <a:solidFill>
            <a:srgbClr val="D05C5C"/>
          </a:solidFill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sp>
        <p:nvSpPr>
          <p:cNvPr id="644" name="Google Shape;644;p52"/>
          <p:cNvSpPr/>
          <p:nvPr/>
        </p:nvSpPr>
        <p:spPr>
          <a:xfrm flipH="1" rot="1564321">
            <a:off x="8247515" y="1677540"/>
            <a:ext cx="1423380" cy="4993770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52"/>
          <p:cNvSpPr txBox="1"/>
          <p:nvPr/>
        </p:nvSpPr>
        <p:spPr>
          <a:xfrm>
            <a:off x="8059800" y="0"/>
            <a:ext cx="10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3"/>
          <p:cNvSpPr txBox="1"/>
          <p:nvPr/>
        </p:nvSpPr>
        <p:spPr>
          <a:xfrm>
            <a:off x="0" y="213602"/>
            <a:ext cx="84795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FACTORS INCREASING MYOCARDIAL O2 CONSUMPTION:</a:t>
            </a:r>
            <a:endParaRPr b="1" sz="24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51" name="Google Shape;651;p53"/>
          <p:cNvSpPr txBox="1"/>
          <p:nvPr/>
        </p:nvSpPr>
        <p:spPr>
          <a:xfrm>
            <a:off x="397275" y="910725"/>
            <a:ext cx="3516900" cy="1280700"/>
          </a:xfrm>
          <a:prstGeom prst="rect">
            <a:avLst/>
          </a:prstGeom>
          <a:noFill/>
          <a:ln cap="flat" cmpd="sng" w="28575">
            <a:solidFill>
              <a:srgbClr val="D05C5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1- </a:t>
            </a: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Increased Heart Rate.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2- Increased Inotropy (Contractility). 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3- Increased Afterload. 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4- Increased Preload. 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52" name="Google Shape;652;p53"/>
          <p:cNvSpPr txBox="1"/>
          <p:nvPr/>
        </p:nvSpPr>
        <p:spPr>
          <a:xfrm>
            <a:off x="4440725" y="1456975"/>
            <a:ext cx="4046400" cy="831300"/>
          </a:xfrm>
          <a:prstGeom prst="rect">
            <a:avLst/>
          </a:prstGeom>
          <a:noFill/>
          <a:ln cap="flat" cmpd="sng" w="28575">
            <a:solidFill>
              <a:srgbClr val="F1E0E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Changes in preload affect myocardial oxygen consumption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less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than do changes in the other factors.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53" name="Google Shape;653;p53"/>
          <p:cNvSpPr txBox="1"/>
          <p:nvPr/>
        </p:nvSpPr>
        <p:spPr>
          <a:xfrm>
            <a:off x="435850" y="2425550"/>
            <a:ext cx="99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% of O2?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54" name="Google Shape;654;p53"/>
          <p:cNvSpPr txBox="1"/>
          <p:nvPr/>
        </p:nvSpPr>
        <p:spPr>
          <a:xfrm>
            <a:off x="397275" y="2699625"/>
            <a:ext cx="21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Laplace law: T= P*r/h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55" name="Google Shape;655;p53"/>
          <p:cNvSpPr txBox="1"/>
          <p:nvPr/>
        </p:nvSpPr>
        <p:spPr>
          <a:xfrm>
            <a:off x="2729238" y="2425550"/>
            <a:ext cx="1841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T: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 wall tension</a:t>
            </a:r>
            <a:b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1"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P: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 pressure</a:t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r: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 radius </a:t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h: 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wall thickness</a:t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56" name="Google Shape;656;p53"/>
          <p:cNvSpPr/>
          <p:nvPr/>
        </p:nvSpPr>
        <p:spPr>
          <a:xfrm flipH="1" rot="2221737">
            <a:off x="7122380" y="2402805"/>
            <a:ext cx="2494966" cy="4993793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53"/>
          <p:cNvSpPr txBox="1"/>
          <p:nvPr/>
        </p:nvSpPr>
        <p:spPr>
          <a:xfrm>
            <a:off x="8091851" y="85900"/>
            <a:ext cx="9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Boys slide </a:t>
            </a:r>
            <a:endParaRPr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58" name="Google Shape;658;p53"/>
          <p:cNvSpPr txBox="1"/>
          <p:nvPr/>
        </p:nvSpPr>
        <p:spPr>
          <a:xfrm>
            <a:off x="4921050" y="2676900"/>
            <a:ext cx="392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Preload increases the diameter in the ventricles and then the wall tension helps the ventricles to recoil. </a:t>
            </a:r>
            <a:endParaRPr sz="12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Thus, it has the least factor that affect the 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myocardial O2  consumption</a:t>
            </a:r>
            <a:endParaRPr sz="12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659" name="Google Shape;659;p53"/>
          <p:cNvCxnSpPr/>
          <p:nvPr/>
        </p:nvCxnSpPr>
        <p:spPr>
          <a:xfrm flipH="1" rot="10800000">
            <a:off x="2503925" y="1943650"/>
            <a:ext cx="1936800" cy="25800"/>
          </a:xfrm>
          <a:prstGeom prst="straightConnector1">
            <a:avLst/>
          </a:prstGeom>
          <a:noFill/>
          <a:ln cap="flat" cmpd="sng" w="28575">
            <a:solidFill>
              <a:srgbClr val="D05C5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4"/>
          <p:cNvSpPr txBox="1"/>
          <p:nvPr/>
        </p:nvSpPr>
        <p:spPr>
          <a:xfrm>
            <a:off x="323275" y="502675"/>
            <a:ext cx="14496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ANGINA:</a:t>
            </a:r>
            <a:endParaRPr b="1" sz="24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65" name="Google Shape;665;p54"/>
          <p:cNvSpPr txBox="1"/>
          <p:nvPr/>
        </p:nvSpPr>
        <p:spPr>
          <a:xfrm>
            <a:off x="-88797" y="1377975"/>
            <a:ext cx="4077000" cy="3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Chest pain caused by reduced blood flow to the heart muscles. (like pressure, tightness, Squeezing in your chest)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Investigation: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○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ECG may be normal between attacks.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○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Exercise ECG – 75% positive,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○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Normal results does not exclude the condition.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Treatment for attack: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○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Stop exercise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○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Glyceryl trinitrate 0.5mg under the tongue.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400"/>
              <a:buFont typeface="Bree Serif"/>
              <a:buChar char="■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(side effects → headache)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66" name="Google Shape;666;p54"/>
          <p:cNvSpPr txBox="1"/>
          <p:nvPr/>
        </p:nvSpPr>
        <p:spPr>
          <a:xfrm>
            <a:off x="4284275" y="182750"/>
            <a:ext cx="41868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MYOCARDIAL INFARCTION:</a:t>
            </a:r>
            <a:endParaRPr b="1" sz="24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67" name="Google Shape;667;p54"/>
          <p:cNvSpPr txBox="1"/>
          <p:nvPr/>
        </p:nvSpPr>
        <p:spPr>
          <a:xfrm>
            <a:off x="4205875" y="692175"/>
            <a:ext cx="41868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irreversible death (necrosis) of heart muscle due to a lack of oxygen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Most common cause of death.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Clinical features: </a:t>
            </a:r>
            <a:br>
              <a:rPr lang="en">
                <a:latin typeface="Bree Serif"/>
                <a:ea typeface="Bree Serif"/>
                <a:cs typeface="Bree Serif"/>
                <a:sym typeface="Bree Serif"/>
              </a:rPr>
            </a:b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1-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Chest pain – even at rest &amp; last for hours. Severe pain – sudden onset, but can develop gradually.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2-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Associated with: sweating, vomiting.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3-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Hypotension.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4-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increased troponin &amp; CK enzymes (Blood test)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5-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Elevated ST segment (ECG)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668" name="Google Shape;668;p54"/>
          <p:cNvCxnSpPr/>
          <p:nvPr/>
        </p:nvCxnSpPr>
        <p:spPr>
          <a:xfrm>
            <a:off x="4078713" y="328050"/>
            <a:ext cx="24000" cy="42147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669" name="Google Shape;66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713050"/>
            <a:ext cx="3806398" cy="14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4175" y="328050"/>
            <a:ext cx="1795991" cy="9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54"/>
          <p:cNvSpPr txBox="1"/>
          <p:nvPr/>
        </p:nvSpPr>
        <p:spPr>
          <a:xfrm>
            <a:off x="8148701" y="0"/>
            <a:ext cx="9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Bree Serif"/>
                <a:ea typeface="Bree Serif"/>
                <a:cs typeface="Bree Serif"/>
                <a:sym typeface="Bree Serif"/>
              </a:rPr>
              <a:t>Boys slide </a:t>
            </a:r>
            <a:endParaRPr>
              <a:solidFill>
                <a:srgbClr val="3D85C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/>
          <p:nvPr/>
        </p:nvSpPr>
        <p:spPr>
          <a:xfrm>
            <a:off x="4495800" y="953400"/>
            <a:ext cx="4381800" cy="3108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8"/>
          <p:cNvSpPr txBox="1"/>
          <p:nvPr>
            <p:ph type="title"/>
          </p:nvPr>
        </p:nvSpPr>
        <p:spPr>
          <a:xfrm>
            <a:off x="1231605" y="268488"/>
            <a:ext cx="6153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Coronary circulation &amp; its </a:t>
            </a: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Importance 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159850" y="991325"/>
            <a:ext cx="34251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Bree Serif"/>
              <a:buChar char="➔"/>
            </a:pPr>
            <a:r>
              <a:rPr b="1"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Definition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It’s circulation of blood in blood vessels that supply the  heart muscle (myocardium)</a:t>
            </a:r>
            <a:endParaRPr>
              <a:solidFill>
                <a:srgbClr val="C27BA0"/>
              </a:solidFill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159850" y="3728075"/>
            <a:ext cx="35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➔"/>
            </a:pPr>
            <a:r>
              <a:rPr b="1"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Coronary circulation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b="1"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“major importance” 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not only to its own tissues but to the </a:t>
            </a:r>
            <a:r>
              <a:rPr lang="en" sz="1200" u="sng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entire body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&amp; even to the level of consciousness of the </a:t>
            </a:r>
            <a:r>
              <a:rPr lang="en" sz="1200" u="sng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brain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from moment to moment.</a:t>
            </a:r>
            <a:endParaRPr b="1"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159850" y="2728650"/>
            <a:ext cx="35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➔"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Coronary arteries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supply oxygenated blood to myocardium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➔"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cardiac veins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drain away the blood once it has been deoxygenated from to the cardiac muscle.</a:t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159850" y="1805238"/>
            <a:ext cx="3212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➔"/>
            </a:pPr>
            <a:r>
              <a:rPr b="1"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Consists of :</a:t>
            </a:r>
            <a:endParaRPr b="1"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Bree Serif"/>
              <a:buAutoNum type="arabicPeriod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Arterial supply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Bree Serif"/>
              <a:buAutoNum type="arabicPeriod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Venous drainage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Bree Serif"/>
              <a:buAutoNum type="arabicPeriod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Lymphatic drainage</a:t>
            </a:r>
            <a:endParaRPr b="1"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143" name="Google Shape;143;p28"/>
          <p:cNvGrpSpPr/>
          <p:nvPr/>
        </p:nvGrpSpPr>
        <p:grpSpPr>
          <a:xfrm rot="5400000">
            <a:off x="3645776" y="2237947"/>
            <a:ext cx="2658228" cy="552406"/>
            <a:chOff x="1808063" y="4294338"/>
            <a:chExt cx="2708884" cy="721817"/>
          </a:xfrm>
        </p:grpSpPr>
        <p:sp>
          <p:nvSpPr>
            <p:cNvPr id="144" name="Google Shape;144;p28"/>
            <p:cNvSpPr/>
            <p:nvPr/>
          </p:nvSpPr>
          <p:spPr>
            <a:xfrm>
              <a:off x="1906300" y="4423127"/>
              <a:ext cx="526025" cy="525979"/>
            </a:xfrm>
            <a:custGeom>
              <a:rect b="b" l="l" r="r" t="t"/>
              <a:pathLst>
                <a:path extrusionOk="0" h="22901" w="22903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D05C5C">
                <a:alpha val="698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3795035" y="4655290"/>
              <a:ext cx="721912" cy="360865"/>
            </a:xfrm>
            <a:custGeom>
              <a:rect b="b" l="l" r="r" t="t"/>
              <a:pathLst>
                <a:path extrusionOk="0" h="3951" w="7904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D05C5C">
                <a:alpha val="698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3133137" y="4294338"/>
              <a:ext cx="721729" cy="360865"/>
            </a:xfrm>
            <a:custGeom>
              <a:rect b="b" l="l" r="r" t="t"/>
              <a:pathLst>
                <a:path extrusionOk="0" h="3951" w="7902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solidFill>
              <a:srgbClr val="D05C5C">
                <a:alpha val="698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1808063" y="4294338"/>
              <a:ext cx="722460" cy="362052"/>
            </a:xfrm>
            <a:custGeom>
              <a:rect b="b" l="l" r="r" t="t"/>
              <a:pathLst>
                <a:path extrusionOk="0" h="3964" w="791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solidFill>
              <a:srgbClr val="D05C5C">
                <a:alpha val="698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2470965" y="4655290"/>
              <a:ext cx="721912" cy="360865"/>
            </a:xfrm>
            <a:custGeom>
              <a:rect b="b" l="l" r="r" t="t"/>
              <a:pathLst>
                <a:path extrusionOk="0" h="3951" w="7904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D05C5C">
                <a:alpha val="698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2568813" y="4351427"/>
              <a:ext cx="526025" cy="525979"/>
            </a:xfrm>
            <a:custGeom>
              <a:rect b="b" l="l" r="r" t="t"/>
              <a:pathLst>
                <a:path extrusionOk="0" h="22901" w="22903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D05C5C">
                <a:alpha val="698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3231883" y="4423127"/>
              <a:ext cx="526025" cy="525979"/>
            </a:xfrm>
            <a:custGeom>
              <a:rect b="b" l="l" r="r" t="t"/>
              <a:pathLst>
                <a:path extrusionOk="0" h="22901" w="22903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D05C5C">
                <a:alpha val="698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3894395" y="4351427"/>
              <a:ext cx="526025" cy="525979"/>
            </a:xfrm>
            <a:custGeom>
              <a:rect b="b" l="l" r="r" t="t"/>
              <a:pathLst>
                <a:path extrusionOk="0" h="22901" w="22903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D05C5C">
                <a:alpha val="698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28"/>
          <p:cNvSpPr txBox="1"/>
          <p:nvPr/>
        </p:nvSpPr>
        <p:spPr>
          <a:xfrm>
            <a:off x="5251100" y="1175975"/>
            <a:ext cx="352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One third of all deaths in the world result from coronary artery disease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5251105" y="1834167"/>
            <a:ext cx="317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Almost all elderly people have at least some impairment of the coronary artery circulation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5251105" y="2553942"/>
            <a:ext cx="359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Heart uses primarily free fatty acids and to lesser extent glucose and lactate for metabolism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5251105" y="3173966"/>
            <a:ext cx="355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Two third of coronary blood flow occurs during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diastole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5"/>
          <p:cNvSpPr txBox="1"/>
          <p:nvPr>
            <p:ph type="title"/>
          </p:nvPr>
        </p:nvSpPr>
        <p:spPr>
          <a:xfrm>
            <a:off x="540300" y="48475"/>
            <a:ext cx="135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MCQs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77" name="Google Shape;677;p55"/>
          <p:cNvSpPr txBox="1"/>
          <p:nvPr/>
        </p:nvSpPr>
        <p:spPr>
          <a:xfrm>
            <a:off x="6653925" y="4743300"/>
            <a:ext cx="275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Answers: 1.C  2.B  3.A 4.B  5.D  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678" name="Google Shape;678;p55"/>
          <p:cNvGraphicFramePr/>
          <p:nvPr/>
        </p:nvGraphicFramePr>
        <p:xfrm>
          <a:off x="566450" y="70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{042A039B-BFBF-4479-8E48-BF31DB79C291}</a:tableStyleId>
              </a:tblPr>
              <a:tblGrid>
                <a:gridCol w="1962075"/>
                <a:gridCol w="1962075"/>
                <a:gridCol w="1962075"/>
                <a:gridCol w="2124875"/>
              </a:tblGrid>
              <a:tr h="3581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Q1:</a:t>
                      </a:r>
                      <a:r>
                        <a:rPr b="1"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Which of the following areas is more likely to be ischemic in the heart :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Epicardium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Myocardium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Subendocardi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um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Pericardium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Q2:</a:t>
                      </a:r>
                      <a:r>
                        <a:rPr b="1"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Right &amp; Left coronary arteries anastomose in the :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Epicardium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Myocardium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Endocardium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Subendocardi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um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2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Q3: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During systole, The blood supply to the ventricles: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47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More in the Right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Ventricle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ore in the left ventricle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Same blood flow in both Ventricles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There is no blood flow to the ventricles during systole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3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Q4:</a:t>
                      </a:r>
                      <a:r>
                        <a:rPr b="1" lang="en" sz="1200">
                          <a:solidFill>
                            <a:srgbClr val="705C84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Which one of the following factors will Causes coronary vasodilation: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↓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 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K +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ion conc.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↑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 Adenosine conc.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↑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 Oxygen conc.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Both A&amp;B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3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Q5: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Which stimulation will lead to vasodilation of the coronary artery?</a:t>
                      </a:r>
                      <a:endParaRPr b="1" sz="1200">
                        <a:solidFill>
                          <a:srgbClr val="705C84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alpha receptor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beta recep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tors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Vagal 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stimulation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Both B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&amp;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56"/>
          <p:cNvSpPr txBox="1"/>
          <p:nvPr>
            <p:ph type="title"/>
          </p:nvPr>
        </p:nvSpPr>
        <p:spPr>
          <a:xfrm>
            <a:off x="311700" y="2770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SAQs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84" name="Google Shape;684;p56"/>
          <p:cNvSpPr txBox="1"/>
          <p:nvPr/>
        </p:nvSpPr>
        <p:spPr>
          <a:xfrm>
            <a:off x="311700" y="1081175"/>
            <a:ext cx="44169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Q1</a:t>
            </a: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: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list the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Importance of coronary circulation?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85" name="Google Shape;685;p56"/>
          <p:cNvSpPr txBox="1"/>
          <p:nvPr/>
        </p:nvSpPr>
        <p:spPr>
          <a:xfrm>
            <a:off x="311700" y="2140650"/>
            <a:ext cx="515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Q2:</a:t>
            </a:r>
            <a:r>
              <a:rPr b="1" lang="en" sz="1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what is the clinical importance of Coronary Dominance?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86" name="Google Shape;686;p56"/>
          <p:cNvSpPr txBox="1"/>
          <p:nvPr/>
        </p:nvSpPr>
        <p:spPr>
          <a:xfrm>
            <a:off x="311700" y="3200125"/>
            <a:ext cx="4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Q3: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What are the Regulation of coronary blood flow?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87" name="Google Shape;687;p56"/>
          <p:cNvSpPr txBox="1"/>
          <p:nvPr/>
        </p:nvSpPr>
        <p:spPr>
          <a:xfrm>
            <a:off x="311700" y="1626363"/>
            <a:ext cx="2750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Slide 4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88" name="Google Shape;688;p56"/>
          <p:cNvSpPr txBox="1"/>
          <p:nvPr/>
        </p:nvSpPr>
        <p:spPr>
          <a:xfrm>
            <a:off x="311709" y="2474200"/>
            <a:ext cx="85206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In case of left dominance, a block in LCA will affect the entire left ventricle &amp; Interventricular (IV) septum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In case of right or balanced dominance, a block in RCA will at least spares part of the septum (2/3) &amp; the left ventricle.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89" name="Google Shape;689;p56"/>
          <p:cNvSpPr txBox="1"/>
          <p:nvPr/>
        </p:nvSpPr>
        <p:spPr>
          <a:xfrm>
            <a:off x="589199" y="3632178"/>
            <a:ext cx="46023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Metabolic control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Auto regulation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Endothelial vascular tone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Extravascular compressive force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Neural control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690" name="Google Shape;69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925" y="151400"/>
            <a:ext cx="2822274" cy="17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57"/>
          <p:cNvSpPr txBox="1"/>
          <p:nvPr>
            <p:ph idx="4294967295" type="title"/>
          </p:nvPr>
        </p:nvSpPr>
        <p:spPr>
          <a:xfrm>
            <a:off x="0" y="0"/>
            <a:ext cx="5862600" cy="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SAQs </a:t>
            </a:r>
            <a:r>
              <a:rPr b="1" lang="en" sz="272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from </a:t>
            </a:r>
            <a:r>
              <a:rPr b="1" lang="en" sz="272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female </a:t>
            </a:r>
            <a:r>
              <a:rPr b="1" lang="en" sz="272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Dr</a:t>
            </a:r>
            <a:endParaRPr b="1" sz="272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96" name="Google Shape;696;p57"/>
          <p:cNvSpPr txBox="1"/>
          <p:nvPr/>
        </p:nvSpPr>
        <p:spPr>
          <a:xfrm>
            <a:off x="119540" y="884933"/>
            <a:ext cx="8618700" cy="3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Why is the Blood flow in right ventricle during systole not affected ?</a:t>
            </a:r>
            <a:endParaRPr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Because of Pressure difference </a:t>
            </a: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between the</a:t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aorta &amp; the right ventricle is greater during</a:t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systole (95 mmHg) than during diastole (80</a:t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mmHg), therefore more blood flow to right</a:t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ventricle occurs during systole.</a:t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Why right coronary artery is the dominant artery in 85-90% of hearts?</a:t>
            </a:r>
            <a:endParaRPr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Because it supplies the AV- node.</a:t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Why does the Collateral Circulations occur?</a:t>
            </a:r>
            <a:endParaRPr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During emergency in case coronary arteries are blocked </a:t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697" name="Google Shape;69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5375" y="1315700"/>
            <a:ext cx="2502875" cy="25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8"/>
          <p:cNvSpPr txBox="1"/>
          <p:nvPr/>
        </p:nvSpPr>
        <p:spPr>
          <a:xfrm>
            <a:off x="1622900" y="257625"/>
            <a:ext cx="192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03" name="Google Shape;703;p58"/>
          <p:cNvSpPr txBox="1"/>
          <p:nvPr/>
        </p:nvSpPr>
        <p:spPr>
          <a:xfrm>
            <a:off x="1622900" y="1237600"/>
            <a:ext cx="192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Team Members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04" name="Google Shape;704;p58"/>
          <p:cNvSpPr txBox="1"/>
          <p:nvPr/>
        </p:nvSpPr>
        <p:spPr>
          <a:xfrm>
            <a:off x="411525" y="1637800"/>
            <a:ext cx="2694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Othman Aldraihem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Abdulaziz Alqahtani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Abdullah Alshahri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Saad Al Hammad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MOHAMMED ALDAWSARI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b="1"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Ahmad Almarshed</a:t>
            </a:r>
            <a:endParaRPr b="1"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Rayan Alahmari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ABDULRAHMAN BINBAKHIT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Abdulaziz Alymni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Faisal Alkhunein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Abdullah Alqarni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Raid Almadi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Mohammad Alrashed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Abdulrahman bin Ateeq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Amer Alghamdi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Mishal Alsuwayegh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Nawaf alturki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Hussam Aleid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Raid almadi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Mohammed AlShehri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05" name="Google Shape;705;p58"/>
          <p:cNvSpPr txBox="1"/>
          <p:nvPr/>
        </p:nvSpPr>
        <p:spPr>
          <a:xfrm>
            <a:off x="2645925" y="1637800"/>
            <a:ext cx="25572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Nouf Aldhalaan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Amani Alotaibi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Shahed bukhari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Shahad Aljeri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Maha Alkoryshy 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Alhnouf Hadi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Mayssam Aljaloud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Hissa Alshiqari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Mashael Albugami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Renad Alayidh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Ghada Binslmah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Razan Alsulami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Shaden albassam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Razan Almanjomi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Reem Alhazmi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Dhai hamdan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Shahad alaskar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Haifa Almuddahi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b="1"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Reema alquraini </a:t>
            </a:r>
            <a:endParaRPr b="1"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deema aljuribah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Kadi Khalid aldossari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Farah alhalafi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06" name="Google Shape;706;p58"/>
          <p:cNvSpPr txBox="1"/>
          <p:nvPr/>
        </p:nvSpPr>
        <p:spPr>
          <a:xfrm>
            <a:off x="448700" y="712700"/>
            <a:ext cx="19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Saleh aldeligan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Qusai Alsultan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07" name="Google Shape;707;p58"/>
          <p:cNvSpPr txBox="1"/>
          <p:nvPr/>
        </p:nvSpPr>
        <p:spPr>
          <a:xfrm>
            <a:off x="2868025" y="712700"/>
            <a:ext cx="19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Raghad Alkhudair 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Raghad Alnadeef 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08" name="Google Shape;708;p58"/>
          <p:cNvSpPr/>
          <p:nvPr/>
        </p:nvSpPr>
        <p:spPr>
          <a:xfrm flipH="1">
            <a:off x="7795800" y="4405025"/>
            <a:ext cx="1348200" cy="446400"/>
          </a:xfrm>
          <a:prstGeom prst="homePlate">
            <a:avLst>
              <a:gd fmla="val 50000" name="adj"/>
            </a:avLst>
          </a:prstGeom>
          <a:solidFill>
            <a:srgbClr val="D0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58"/>
          <p:cNvSpPr txBox="1"/>
          <p:nvPr/>
        </p:nvSpPr>
        <p:spPr>
          <a:xfrm>
            <a:off x="7693350" y="4443575"/>
            <a:ext cx="169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Editing File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10" name="Google Shape;710;p58"/>
          <p:cNvSpPr txBox="1"/>
          <p:nvPr/>
        </p:nvSpPr>
        <p:spPr>
          <a:xfrm>
            <a:off x="6426200" y="455100"/>
            <a:ext cx="2043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THANK YOU</a:t>
            </a:r>
            <a:endParaRPr sz="36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711" name="Google Shape;71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8700" y="3758750"/>
            <a:ext cx="446400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58"/>
          <p:cNvSpPr txBox="1"/>
          <p:nvPr/>
        </p:nvSpPr>
        <p:spPr>
          <a:xfrm>
            <a:off x="6895100" y="3797300"/>
            <a:ext cx="212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Physio442@gmail.com</a:t>
            </a:r>
            <a:endParaRPr sz="12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13" name="Google Shape;713;p58"/>
          <p:cNvSpPr txBox="1"/>
          <p:nvPr/>
        </p:nvSpPr>
        <p:spPr>
          <a:xfrm>
            <a:off x="6448700" y="2460925"/>
            <a:ext cx="1998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Theme was done by Mohammad Alrashed</a:t>
            </a:r>
            <a:endParaRPr sz="13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14" name="Google Shape;714;p58"/>
          <p:cNvSpPr txBox="1"/>
          <p:nvPr/>
        </p:nvSpPr>
        <p:spPr>
          <a:xfrm>
            <a:off x="4572000" y="2023000"/>
            <a:ext cx="4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15" name="Google Shape;715;p58"/>
          <p:cNvSpPr txBox="1"/>
          <p:nvPr/>
        </p:nvSpPr>
        <p:spPr>
          <a:xfrm>
            <a:off x="4458725" y="1340250"/>
            <a:ext cx="263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16" name="Google Shape;716;p58"/>
          <p:cNvSpPr/>
          <p:nvPr/>
        </p:nvSpPr>
        <p:spPr>
          <a:xfrm>
            <a:off x="4294915" y="4443579"/>
            <a:ext cx="372325" cy="244902"/>
          </a:xfrm>
          <a:custGeom>
            <a:rect b="b" l="l" r="r" t="t"/>
            <a:pathLst>
              <a:path extrusionOk="0" h="8993" w="12026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58"/>
          <p:cNvSpPr/>
          <p:nvPr/>
        </p:nvSpPr>
        <p:spPr>
          <a:xfrm>
            <a:off x="2175411" y="2497295"/>
            <a:ext cx="372325" cy="244902"/>
          </a:xfrm>
          <a:custGeom>
            <a:rect b="b" l="l" r="r" t="t"/>
            <a:pathLst>
              <a:path extrusionOk="0" h="8993" w="12026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98725" y="26725"/>
            <a:ext cx="5295600" cy="5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Coronary sinus &amp; arteries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924" y="1061175"/>
            <a:ext cx="3096425" cy="370797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/>
          <p:nvPr/>
        </p:nvSpPr>
        <p:spPr>
          <a:xfrm>
            <a:off x="8059800" y="0"/>
            <a:ext cx="10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3" name="Google Shape;163;p29"/>
          <p:cNvSpPr/>
          <p:nvPr/>
        </p:nvSpPr>
        <p:spPr>
          <a:xfrm>
            <a:off x="3870325" y="697450"/>
            <a:ext cx="1178772" cy="496873"/>
          </a:xfrm>
          <a:custGeom>
            <a:rect b="b" l="l" r="r" t="t"/>
            <a:pathLst>
              <a:path extrusionOk="0" h="21447" w="37115">
                <a:moveTo>
                  <a:pt x="4951" y="0"/>
                </a:moveTo>
                <a:cubicBezTo>
                  <a:pt x="2215" y="0"/>
                  <a:pt x="1" y="2678"/>
                  <a:pt x="1" y="5983"/>
                </a:cubicBezTo>
                <a:lnTo>
                  <a:pt x="1" y="15460"/>
                </a:lnTo>
                <a:cubicBezTo>
                  <a:pt x="1" y="18765"/>
                  <a:pt x="2215" y="21446"/>
                  <a:pt x="4951" y="21446"/>
                </a:cubicBezTo>
                <a:lnTo>
                  <a:pt x="32168" y="21446"/>
                </a:lnTo>
                <a:cubicBezTo>
                  <a:pt x="34901" y="21446"/>
                  <a:pt x="37115" y="18765"/>
                  <a:pt x="37115" y="15460"/>
                </a:cubicBezTo>
                <a:lnTo>
                  <a:pt x="37115" y="5983"/>
                </a:lnTo>
                <a:cubicBezTo>
                  <a:pt x="37115" y="2678"/>
                  <a:pt x="34901" y="0"/>
                  <a:pt x="32168" y="0"/>
                </a:cubicBezTo>
                <a:close/>
              </a:path>
            </a:pathLst>
          </a:custGeom>
          <a:solidFill>
            <a:srgbClr val="F4CCCC"/>
          </a:solidFill>
          <a:ln cap="flat" cmpd="sng" w="9525">
            <a:solidFill>
              <a:srgbClr val="E06666"/>
            </a:solidFill>
            <a:prstDash val="solid"/>
            <a:miter lim="36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Left coronary artery (LCA)</a:t>
            </a:r>
            <a:endParaRPr sz="11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3870325" y="1279750"/>
            <a:ext cx="1178772" cy="496873"/>
          </a:xfrm>
          <a:custGeom>
            <a:rect b="b" l="l" r="r" t="t"/>
            <a:pathLst>
              <a:path extrusionOk="0" h="21447" w="37115">
                <a:moveTo>
                  <a:pt x="4951" y="0"/>
                </a:moveTo>
                <a:cubicBezTo>
                  <a:pt x="2215" y="0"/>
                  <a:pt x="1" y="2678"/>
                  <a:pt x="1" y="5983"/>
                </a:cubicBezTo>
                <a:lnTo>
                  <a:pt x="1" y="15460"/>
                </a:lnTo>
                <a:cubicBezTo>
                  <a:pt x="1" y="18765"/>
                  <a:pt x="2215" y="21446"/>
                  <a:pt x="4951" y="21446"/>
                </a:cubicBezTo>
                <a:lnTo>
                  <a:pt x="32168" y="21446"/>
                </a:lnTo>
                <a:cubicBezTo>
                  <a:pt x="34901" y="21446"/>
                  <a:pt x="37115" y="18765"/>
                  <a:pt x="37115" y="15460"/>
                </a:cubicBezTo>
                <a:lnTo>
                  <a:pt x="37115" y="5983"/>
                </a:lnTo>
                <a:cubicBezTo>
                  <a:pt x="37115" y="2678"/>
                  <a:pt x="34901" y="0"/>
                  <a:pt x="32168" y="0"/>
                </a:cubicBezTo>
                <a:close/>
              </a:path>
            </a:pathLst>
          </a:custGeom>
          <a:solidFill>
            <a:srgbClr val="F4CCCC"/>
          </a:solidFill>
          <a:ln cap="flat" cmpd="sng" w="9525">
            <a:solidFill>
              <a:srgbClr val="E06666"/>
            </a:solidFill>
            <a:prstDash val="solid"/>
            <a:miter lim="36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Right coronary artery (RCA)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165" name="Google Shape;165;p29"/>
          <p:cNvCxnSpPr/>
          <p:nvPr/>
        </p:nvCxnSpPr>
        <p:spPr>
          <a:xfrm>
            <a:off x="3522175" y="1086200"/>
            <a:ext cx="359400" cy="0"/>
          </a:xfrm>
          <a:prstGeom prst="straightConnector1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9"/>
          <p:cNvCxnSpPr/>
          <p:nvPr/>
        </p:nvCxnSpPr>
        <p:spPr>
          <a:xfrm>
            <a:off x="3530175" y="1409350"/>
            <a:ext cx="343500" cy="4200"/>
          </a:xfrm>
          <a:prstGeom prst="straightConnector1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9"/>
          <p:cNvSpPr/>
          <p:nvPr/>
        </p:nvSpPr>
        <p:spPr>
          <a:xfrm>
            <a:off x="3256225" y="2052574"/>
            <a:ext cx="2138090" cy="828268"/>
          </a:xfrm>
          <a:custGeom>
            <a:rect b="b" l="l" r="r" t="t"/>
            <a:pathLst>
              <a:path extrusionOk="0" h="21448" w="37118">
                <a:moveTo>
                  <a:pt x="4947" y="1"/>
                </a:moveTo>
                <a:cubicBezTo>
                  <a:pt x="2214" y="1"/>
                  <a:pt x="0" y="2682"/>
                  <a:pt x="0" y="5987"/>
                </a:cubicBezTo>
                <a:lnTo>
                  <a:pt x="0" y="15464"/>
                </a:lnTo>
                <a:cubicBezTo>
                  <a:pt x="0" y="18769"/>
                  <a:pt x="2214" y="21447"/>
                  <a:pt x="4950" y="21447"/>
                </a:cubicBezTo>
                <a:lnTo>
                  <a:pt x="32168" y="21447"/>
                </a:lnTo>
                <a:cubicBezTo>
                  <a:pt x="34900" y="21447"/>
                  <a:pt x="37118" y="18769"/>
                  <a:pt x="37118" y="15464"/>
                </a:cubicBezTo>
                <a:lnTo>
                  <a:pt x="37118" y="5987"/>
                </a:lnTo>
                <a:cubicBezTo>
                  <a:pt x="37118" y="2682"/>
                  <a:pt x="34900" y="1"/>
                  <a:pt x="32168" y="1"/>
                </a:cubicBezTo>
                <a:close/>
              </a:path>
            </a:pathLst>
          </a:custGeom>
          <a:solidFill>
            <a:srgbClr val="F4CCCC"/>
          </a:solidFill>
          <a:ln cap="flat" cmpd="sng" w="9525">
            <a:solidFill>
              <a:srgbClr val="E06666"/>
            </a:solidFill>
            <a:prstDash val="solid"/>
            <a:miter lim="36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Both </a:t>
            </a:r>
            <a:r>
              <a:rPr b="1" lang="en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arise from</a:t>
            </a:r>
            <a:r>
              <a:rPr lang="en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the coronary sinus at the aortic root, just superior to the aortic valve cusps.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168" name="Google Shape;168;p29"/>
          <p:cNvGrpSpPr/>
          <p:nvPr/>
        </p:nvGrpSpPr>
        <p:grpSpPr>
          <a:xfrm>
            <a:off x="152402" y="952275"/>
            <a:ext cx="3378093" cy="4001221"/>
            <a:chOff x="1325004" y="3589750"/>
            <a:chExt cx="809182" cy="750445"/>
          </a:xfrm>
        </p:grpSpPr>
        <p:sp>
          <p:nvSpPr>
            <p:cNvPr id="169" name="Google Shape;169;p29"/>
            <p:cNvSpPr/>
            <p:nvPr/>
          </p:nvSpPr>
          <p:spPr>
            <a:xfrm>
              <a:off x="1557115" y="4061516"/>
              <a:ext cx="127079" cy="163426"/>
            </a:xfrm>
            <a:custGeom>
              <a:rect b="b" l="l" r="r" t="t"/>
              <a:pathLst>
                <a:path extrusionOk="0" fill="none" h="37079" w="28816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solidFill>
              <a:srgbClr val="F4CCCC"/>
            </a:solidFill>
            <a:ln cap="rnd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1632738" y="4176761"/>
              <a:ext cx="359766" cy="163434"/>
            </a:xfrm>
            <a:custGeom>
              <a:rect b="b" l="l" r="r" t="t"/>
              <a:pathLst>
                <a:path extrusionOk="0" h="21448" w="37118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E06666"/>
              </a:solidFill>
              <a:prstDash val="solid"/>
              <a:miter lim="364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Coronary arteries</a:t>
              </a:r>
              <a:endParaRPr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deliver </a:t>
              </a:r>
              <a:r>
                <a:rPr b="1" lang="en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oxygenated </a:t>
              </a:r>
              <a:endParaRPr b="1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blood to the cardiac</a:t>
              </a:r>
              <a:endParaRPr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muscle.</a:t>
              </a:r>
              <a:endParaRPr sz="11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1603156" y="3961205"/>
              <a:ext cx="77612" cy="4"/>
            </a:xfrm>
            <a:custGeom>
              <a:rect b="b" l="l" r="r" t="t"/>
              <a:pathLst>
                <a:path extrusionOk="0" fill="none" h="1" w="17599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solidFill>
              <a:srgbClr val="F4CCCC"/>
            </a:solidFill>
            <a:ln cap="rnd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1926573" y="3857051"/>
              <a:ext cx="144308" cy="23576"/>
            </a:xfrm>
            <a:custGeom>
              <a:rect b="b" l="l" r="r" t="t"/>
              <a:pathLst>
                <a:path extrusionOk="0" fill="none" h="1" w="32723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solidFill>
              <a:srgbClr val="F4CCCC"/>
            </a:solidFill>
            <a:ln cap="rnd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1680763" y="3861309"/>
              <a:ext cx="82127" cy="199792"/>
            </a:xfrm>
            <a:custGeom>
              <a:rect b="b" l="l" r="r" t="t"/>
              <a:pathLst>
                <a:path extrusionOk="0" fill="none" h="45330" w="18623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solidFill>
              <a:srgbClr val="F4CCCC"/>
            </a:solidFill>
            <a:ln cap="rnd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1926573" y="4055093"/>
              <a:ext cx="144308" cy="31518"/>
            </a:xfrm>
            <a:custGeom>
              <a:rect b="b" l="l" r="r" t="t"/>
              <a:pathLst>
                <a:path extrusionOk="0" fill="none" h="1" w="32723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solidFill>
              <a:srgbClr val="F4CCCC"/>
            </a:solidFill>
            <a:ln cap="rnd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1762436" y="3822420"/>
              <a:ext cx="199029" cy="94528"/>
            </a:xfrm>
            <a:custGeom>
              <a:rect b="b" l="l" r="r" t="t"/>
              <a:pathLst>
                <a:path extrusionOk="0" h="21447" w="37115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E06666"/>
              </a:solidFill>
              <a:prstDash val="solid"/>
              <a:miter lim="364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999999"/>
                  </a:solidFill>
                  <a:latin typeface="Bree Serif"/>
                  <a:ea typeface="Bree Serif"/>
                  <a:cs typeface="Bree Serif"/>
                  <a:sym typeface="Bree Serif"/>
                </a:rPr>
                <a:t>Origin</a:t>
              </a:r>
              <a:endParaRPr sz="11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1762885" y="4005885"/>
              <a:ext cx="199051" cy="94514"/>
            </a:xfrm>
            <a:custGeom>
              <a:rect b="b" l="l" r="r" t="t"/>
              <a:pathLst>
                <a:path extrusionOk="0" h="21444" w="37119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E06666"/>
              </a:solidFill>
              <a:prstDash val="solid"/>
              <a:miter lim="364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999999"/>
                  </a:solidFill>
                  <a:latin typeface="Bree Serif"/>
                  <a:ea typeface="Bree Serif"/>
                  <a:cs typeface="Bree Serif"/>
                  <a:sym typeface="Bree Serif"/>
                </a:rPr>
                <a:t>Branch</a:t>
              </a:r>
              <a:endParaRPr sz="11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1325004" y="3820086"/>
              <a:ext cx="278558" cy="278382"/>
            </a:xfrm>
            <a:custGeom>
              <a:rect b="b" l="l" r="r" t="t"/>
              <a:pathLst>
                <a:path extrusionOk="0" fill="none" h="63161" w="63165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E06666"/>
              </a:solidFill>
              <a:prstDash val="solid"/>
              <a:miter lim="364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1562328" y="3689223"/>
              <a:ext cx="128816" cy="171223"/>
            </a:xfrm>
            <a:custGeom>
              <a:rect b="b" l="l" r="r" t="t"/>
              <a:pathLst>
                <a:path extrusionOk="0" fill="none" h="38848" w="2921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solidFill>
              <a:srgbClr val="F4CCCC"/>
            </a:solidFill>
            <a:ln cap="rnd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1692575" y="3589750"/>
              <a:ext cx="441611" cy="142897"/>
            </a:xfrm>
            <a:custGeom>
              <a:rect b="b" l="l" r="r" t="t"/>
              <a:pathLst>
                <a:path extrusionOk="0" h="21448" w="37118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E06666"/>
              </a:solidFill>
              <a:prstDash val="solid"/>
              <a:miter lim="364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Arterial supply</a:t>
              </a:r>
              <a:r>
                <a:rPr lang="en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:</a:t>
              </a:r>
              <a:endParaRPr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Cardiac muscle is supplied by two coronary arteries</a:t>
              </a:r>
              <a:endParaRPr sz="11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grpSp>
          <p:nvGrpSpPr>
            <p:cNvPr id="180" name="Google Shape;180;p29"/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181" name="Google Shape;181;p29"/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rect b="b" l="l" r="r" t="t"/>
                <a:pathLst>
                  <a:path extrusionOk="0" fill="none" h="50901" w="22486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solidFill>
                <a:srgbClr val="F4CCCC"/>
              </a:solidFill>
              <a:ln cap="flat" cmpd="sng" w="9525">
                <a:solidFill>
                  <a:srgbClr val="E06666"/>
                </a:solidFill>
                <a:prstDash val="solid"/>
                <a:miter lim="364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82" name="Google Shape;182;p29"/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rect b="b" l="l" r="r" t="t"/>
                <a:pathLst>
                  <a:path extrusionOk="0" fill="none" h="11642" w="9233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solidFill>
                <a:srgbClr val="F4CCCC"/>
              </a:solidFill>
              <a:ln cap="rnd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83" name="Google Shape;183;p29"/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rect b="b" l="l" r="r" t="t"/>
                <a:pathLst>
                  <a:path extrusionOk="0" fill="none" h="5680" w="6024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solidFill>
                <a:srgbClr val="F4CCCC"/>
              </a:solidFill>
              <a:ln cap="rnd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84" name="Google Shape;184;p29"/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rect b="b" l="l" r="r" t="t"/>
                <a:pathLst>
                  <a:path extrusionOk="0" fill="none" h="4809" w="1979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solidFill>
                <a:srgbClr val="F4CCCC"/>
              </a:solidFill>
              <a:ln cap="rnd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85" name="Google Shape;185;p29"/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rect b="b" l="l" r="r" t="t"/>
                <a:pathLst>
                  <a:path extrusionOk="0" fill="none" h="3433" w="11784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solidFill>
                <a:srgbClr val="F4CCCC"/>
              </a:solidFill>
              <a:ln cap="rnd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86" name="Google Shape;186;p29"/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rect b="b" l="l" r="r" t="t"/>
                <a:pathLst>
                  <a:path extrusionOk="0" fill="none" h="11474" w="6202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solidFill>
                <a:srgbClr val="F4CCCC"/>
              </a:solidFill>
              <a:ln cap="rnd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87" name="Google Shape;187;p29"/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rect b="b" l="l" r="r" t="t"/>
                <a:pathLst>
                  <a:path extrusionOk="0" fill="none" h="7151" w="2751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solidFill>
                <a:srgbClr val="F4CCCC"/>
              </a:solidFill>
              <a:ln cap="rnd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88" name="Google Shape;188;p29"/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rect b="b" l="l" r="r" t="t"/>
                <a:pathLst>
                  <a:path extrusionOk="0" fill="none" h="4802" w="8001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solidFill>
                <a:srgbClr val="F4CCCC"/>
              </a:solidFill>
              <a:ln cap="rnd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89" name="Google Shape;189;p29"/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rect b="b" l="l" r="r" t="t"/>
                <a:pathLst>
                  <a:path extrusionOk="0" fill="none" h="3959" w="7071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solidFill>
                <a:srgbClr val="F4CCCC"/>
              </a:solidFill>
              <a:ln cap="rnd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90" name="Google Shape;190;p29"/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rect b="b" l="l" r="r" t="t"/>
                <a:pathLst>
                  <a:path extrusionOk="0" fill="none" h="3489" w="7078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solidFill>
                <a:srgbClr val="F4CCCC"/>
              </a:solidFill>
              <a:ln cap="rnd" cmpd="sng" w="9525">
                <a:solidFill>
                  <a:srgbClr val="E0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91" name="Google Shape;191;p29"/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rect b="b" l="l" r="r" t="t"/>
                <a:pathLst>
                  <a:path extrusionOk="0" fill="none" h="11642" w="923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solidFill>
                <a:srgbClr val="F4CCCC"/>
              </a:solidFill>
              <a:ln cap="flat" cmpd="sng" w="9525">
                <a:solidFill>
                  <a:srgbClr val="E06666"/>
                </a:solidFill>
                <a:prstDash val="solid"/>
                <a:miter lim="364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92" name="Google Shape;192;p29"/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rect b="b" l="l" r="r" t="t"/>
                <a:pathLst>
                  <a:path extrusionOk="0" fill="none" h="5680" w="6023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solidFill>
                <a:srgbClr val="F4CCCC"/>
              </a:solidFill>
              <a:ln cap="flat" cmpd="sng" w="9525">
                <a:solidFill>
                  <a:srgbClr val="E06666"/>
                </a:solidFill>
                <a:prstDash val="solid"/>
                <a:miter lim="364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93" name="Google Shape;193;p29"/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rect b="b" l="l" r="r" t="t"/>
                <a:pathLst>
                  <a:path extrusionOk="0" fill="none" h="4809" w="1975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solidFill>
                <a:srgbClr val="F4CCCC"/>
              </a:solidFill>
              <a:ln cap="flat" cmpd="sng" w="9525">
                <a:solidFill>
                  <a:srgbClr val="E06666"/>
                </a:solidFill>
                <a:prstDash val="solid"/>
                <a:miter lim="364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94" name="Google Shape;194;p29"/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rect b="b" l="l" r="r" t="t"/>
                <a:pathLst>
                  <a:path extrusionOk="0" fill="none" h="11474" w="6203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solidFill>
                <a:srgbClr val="F4CCCC"/>
              </a:solidFill>
              <a:ln cap="flat" cmpd="sng" w="9525">
                <a:solidFill>
                  <a:srgbClr val="E06666"/>
                </a:solidFill>
                <a:prstDash val="solid"/>
                <a:miter lim="364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95" name="Google Shape;195;p29"/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rect b="b" l="l" r="r" t="t"/>
                <a:pathLst>
                  <a:path extrusionOk="0" fill="none" h="7151" w="2748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solidFill>
                <a:srgbClr val="F4CCCC"/>
              </a:solidFill>
              <a:ln cap="flat" cmpd="sng" w="9525">
                <a:solidFill>
                  <a:srgbClr val="E06666"/>
                </a:solidFill>
                <a:prstDash val="solid"/>
                <a:miter lim="364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96" name="Google Shape;196;p29"/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rect b="b" l="l" r="r" t="t"/>
                <a:pathLst>
                  <a:path extrusionOk="0" fill="none" h="4802" w="8004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solidFill>
                <a:srgbClr val="F4CCCC"/>
              </a:solidFill>
              <a:ln cap="flat" cmpd="sng" w="9525">
                <a:solidFill>
                  <a:srgbClr val="E06666"/>
                </a:solidFill>
                <a:prstDash val="solid"/>
                <a:miter lim="364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97" name="Google Shape;197;p29"/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rect b="b" l="l" r="r" t="t"/>
                <a:pathLst>
                  <a:path extrusionOk="0" fill="none" h="3959" w="7071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solidFill>
                <a:srgbClr val="F4CCCC"/>
              </a:solidFill>
              <a:ln cap="flat" cmpd="sng" w="9525">
                <a:solidFill>
                  <a:srgbClr val="E06666"/>
                </a:solidFill>
                <a:prstDash val="solid"/>
                <a:miter lim="364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98" name="Google Shape;198;p29"/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rect b="b" l="l" r="r" t="t"/>
                <a:pathLst>
                  <a:path extrusionOk="0" fill="none" h="3489" w="7081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solidFill>
                <a:srgbClr val="F4CCCC"/>
              </a:solidFill>
              <a:ln cap="flat" cmpd="sng" w="9525">
                <a:solidFill>
                  <a:srgbClr val="E06666"/>
                </a:solidFill>
                <a:prstDash val="solid"/>
                <a:miter lim="364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199" name="Google Shape;199;p29"/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rect b="b" l="l" r="r" t="t"/>
                <a:pathLst>
                  <a:path extrusionOk="0" fill="none" h="3433" w="1178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solidFill>
                <a:srgbClr val="F4CCCC"/>
              </a:solidFill>
              <a:ln cap="flat" cmpd="sng" w="9525">
                <a:solidFill>
                  <a:srgbClr val="E06666"/>
                </a:solidFill>
                <a:prstDash val="solid"/>
                <a:miter lim="364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200" name="Google Shape;200;p29"/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rect b="b" l="l" r="r" t="t"/>
                <a:pathLst>
                  <a:path extrusionOk="0" fill="none" h="50901" w="22483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solidFill>
                <a:srgbClr val="F4CCCC"/>
              </a:solidFill>
              <a:ln cap="flat" cmpd="sng" w="9525">
                <a:solidFill>
                  <a:srgbClr val="E06666"/>
                </a:solidFill>
                <a:prstDash val="solid"/>
                <a:miter lim="364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201" name="Google Shape;201;p29"/>
            <p:cNvSpPr/>
            <p:nvPr/>
          </p:nvSpPr>
          <p:spPr>
            <a:xfrm>
              <a:off x="1545645" y="4049730"/>
              <a:ext cx="24520" cy="23576"/>
            </a:xfrm>
            <a:custGeom>
              <a:rect b="b" l="l" r="r" t="t"/>
              <a:pathLst>
                <a:path extrusionOk="0" h="5349" w="556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1668053" y="3947489"/>
              <a:ext cx="24520" cy="23576"/>
            </a:xfrm>
            <a:custGeom>
              <a:rect b="b" l="l" r="r" t="t"/>
              <a:pathLst>
                <a:path extrusionOk="0" h="5349" w="556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1548251" y="3848642"/>
              <a:ext cx="24520" cy="23580"/>
            </a:xfrm>
            <a:custGeom>
              <a:rect b="b" l="l" r="r" t="t"/>
              <a:pathLst>
                <a:path extrusionOk="0" h="5350" w="556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204" name="Google Shape;204;p29"/>
          <p:cNvSpPr/>
          <p:nvPr/>
        </p:nvSpPr>
        <p:spPr>
          <a:xfrm>
            <a:off x="3256225" y="3156799"/>
            <a:ext cx="2138090" cy="828268"/>
          </a:xfrm>
          <a:custGeom>
            <a:rect b="b" l="l" r="r" t="t"/>
            <a:pathLst>
              <a:path extrusionOk="0" h="21448" w="37118">
                <a:moveTo>
                  <a:pt x="4947" y="1"/>
                </a:moveTo>
                <a:cubicBezTo>
                  <a:pt x="2214" y="1"/>
                  <a:pt x="0" y="2682"/>
                  <a:pt x="0" y="5987"/>
                </a:cubicBezTo>
                <a:lnTo>
                  <a:pt x="0" y="15464"/>
                </a:lnTo>
                <a:cubicBezTo>
                  <a:pt x="0" y="18769"/>
                  <a:pt x="2214" y="21447"/>
                  <a:pt x="4950" y="21447"/>
                </a:cubicBezTo>
                <a:lnTo>
                  <a:pt x="32168" y="21447"/>
                </a:lnTo>
                <a:cubicBezTo>
                  <a:pt x="34900" y="21447"/>
                  <a:pt x="37118" y="18769"/>
                  <a:pt x="37118" y="15464"/>
                </a:cubicBezTo>
                <a:lnTo>
                  <a:pt x="37118" y="5987"/>
                </a:lnTo>
                <a:cubicBezTo>
                  <a:pt x="37118" y="2682"/>
                  <a:pt x="34900" y="1"/>
                  <a:pt x="32168" y="1"/>
                </a:cubicBezTo>
                <a:close/>
              </a:path>
            </a:pathLst>
          </a:custGeom>
          <a:solidFill>
            <a:srgbClr val="F4CCCC"/>
          </a:solidFill>
          <a:ln cap="flat" cmpd="sng" w="9525">
            <a:solidFill>
              <a:srgbClr val="E06666"/>
            </a:solidFill>
            <a:prstDash val="solid"/>
            <a:miter lim="36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They </a:t>
            </a:r>
            <a:r>
              <a:rPr b="1" lang="en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wrap </a:t>
            </a:r>
            <a:r>
              <a:rPr lang="en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with their branches around the outside of the heart to supply all cardiac muscle with blood.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150375" y="2433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Coronary sinus &amp; arteries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0" name="Google Shape;210;p30"/>
          <p:cNvSpPr/>
          <p:nvPr/>
        </p:nvSpPr>
        <p:spPr>
          <a:xfrm>
            <a:off x="150375" y="1085175"/>
            <a:ext cx="4656953" cy="3856625"/>
          </a:xfrm>
          <a:custGeom>
            <a:rect b="b" l="l" r="r" t="t"/>
            <a:pathLst>
              <a:path extrusionOk="0" h="5225" w="4733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232" y="1085175"/>
            <a:ext cx="3801950" cy="3559251"/>
          </a:xfrm>
          <a:prstGeom prst="rect">
            <a:avLst/>
          </a:pr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2" name="Google Shape;212;p30"/>
          <p:cNvSpPr txBox="1"/>
          <p:nvPr/>
        </p:nvSpPr>
        <p:spPr>
          <a:xfrm>
            <a:off x="282424" y="1189225"/>
            <a:ext cx="4524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Coronary sinus: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Aortic valve has three cusps: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AutoNum type="arabicPeriod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Left coronary cusp (LCC)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AutoNum type="arabicPeriod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Right coronary cusp (RCC)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AutoNum type="arabicPeriod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Posterior non-coronary cusp (NCC)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282425" y="2396975"/>
            <a:ext cx="452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Coronary sinus is just above the corresponding cusps,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where the coronary ostia arise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282425" y="3111925"/>
            <a:ext cx="4524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There may be variations in the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AutoNum type="arabicPeriod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number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AutoNum type="arabicPeriod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shape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AutoNum type="arabicPeriod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location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of coronary ostia or origins of the coronary arteries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-most of which are of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NO clinical significance.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8059800" y="0"/>
            <a:ext cx="10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31"/>
          <p:cNvGrpSpPr/>
          <p:nvPr/>
        </p:nvGrpSpPr>
        <p:grpSpPr>
          <a:xfrm flipH="1" rot="10800000">
            <a:off x="472495" y="4133419"/>
            <a:ext cx="3543033" cy="926248"/>
            <a:chOff x="4411972" y="2468675"/>
            <a:chExt cx="747302" cy="167425"/>
          </a:xfrm>
        </p:grpSpPr>
        <p:sp>
          <p:nvSpPr>
            <p:cNvPr id="221" name="Google Shape;221;p31"/>
            <p:cNvSpPr/>
            <p:nvPr/>
          </p:nvSpPr>
          <p:spPr>
            <a:xfrm>
              <a:off x="4411972" y="2468675"/>
              <a:ext cx="342162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F1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4652097" y="2468675"/>
              <a:ext cx="507177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</p:grpSp>
      <p:sp>
        <p:nvSpPr>
          <p:cNvPr id="223" name="Google Shape;223;p31"/>
          <p:cNvSpPr txBox="1"/>
          <p:nvPr>
            <p:ph type="title"/>
          </p:nvPr>
        </p:nvSpPr>
        <p:spPr>
          <a:xfrm>
            <a:off x="263278" y="79500"/>
            <a:ext cx="2667000" cy="5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Right coronary artery </a:t>
            </a:r>
            <a:endParaRPr b="1" sz="19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24" name="Google Shape;224;p31"/>
          <p:cNvGrpSpPr/>
          <p:nvPr/>
        </p:nvGrpSpPr>
        <p:grpSpPr>
          <a:xfrm rot="5400000">
            <a:off x="-1377546" y="2121467"/>
            <a:ext cx="3546298" cy="378564"/>
            <a:chOff x="1247650" y="2075423"/>
            <a:chExt cx="6648477" cy="1557238"/>
          </a:xfrm>
        </p:grpSpPr>
        <p:sp>
          <p:nvSpPr>
            <p:cNvPr id="225" name="Google Shape;225;p31"/>
            <p:cNvSpPr/>
            <p:nvPr/>
          </p:nvSpPr>
          <p:spPr>
            <a:xfrm>
              <a:off x="6633862" y="2075423"/>
              <a:ext cx="953444" cy="825696"/>
            </a:xfrm>
            <a:custGeom>
              <a:rect b="b" l="l" r="r" t="t"/>
              <a:pathLst>
                <a:path extrusionOk="0" h="50027" w="57767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E06666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5359252" y="2806965"/>
              <a:ext cx="953461" cy="825696"/>
            </a:xfrm>
            <a:custGeom>
              <a:rect b="b" l="l" r="r" t="t"/>
              <a:pathLst>
                <a:path extrusionOk="0" h="50027" w="57768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E06666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1601478" y="2075425"/>
              <a:ext cx="953316" cy="825696"/>
            </a:xfrm>
            <a:custGeom>
              <a:rect b="b" l="l" r="r" t="t"/>
              <a:pathLst>
                <a:path extrusionOk="0" h="50027" w="57768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E06666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2857827" y="2807112"/>
              <a:ext cx="953370" cy="825320"/>
            </a:xfrm>
            <a:custGeom>
              <a:rect b="b" l="l" r="r" t="t"/>
              <a:pathLst>
                <a:path extrusionOk="0" h="50027" w="5778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E06666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4097386" y="2075425"/>
              <a:ext cx="953444" cy="825696"/>
            </a:xfrm>
            <a:custGeom>
              <a:rect b="b" l="l" r="r" t="t"/>
              <a:pathLst>
                <a:path extrusionOk="0" h="50027" w="57767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E06666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1247650" y="2490334"/>
              <a:ext cx="6648477" cy="729445"/>
            </a:xfrm>
            <a:custGeom>
              <a:rect b="b" l="l" r="r" t="t"/>
              <a:pathLst>
                <a:path extrusionOk="0" fill="none" h="31310" w="285373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solidFill>
              <a:srgbClr val="E06666"/>
            </a:solidFill>
            <a:ln cap="flat" cmpd="sng" w="9525">
              <a:solidFill>
                <a:srgbClr val="F4CCCC"/>
              </a:solidFill>
              <a:prstDash val="solid"/>
              <a:miter lim="1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</p:grpSp>
      <p:grpSp>
        <p:nvGrpSpPr>
          <p:cNvPr id="231" name="Google Shape;231;p31"/>
          <p:cNvGrpSpPr/>
          <p:nvPr/>
        </p:nvGrpSpPr>
        <p:grpSpPr>
          <a:xfrm rot="5400000">
            <a:off x="2941051" y="2025719"/>
            <a:ext cx="3354822" cy="378564"/>
            <a:chOff x="1247650" y="2075423"/>
            <a:chExt cx="6648477" cy="1557238"/>
          </a:xfrm>
        </p:grpSpPr>
        <p:sp>
          <p:nvSpPr>
            <p:cNvPr id="232" name="Google Shape;232;p31"/>
            <p:cNvSpPr/>
            <p:nvPr/>
          </p:nvSpPr>
          <p:spPr>
            <a:xfrm>
              <a:off x="6633862" y="2075423"/>
              <a:ext cx="953444" cy="825696"/>
            </a:xfrm>
            <a:custGeom>
              <a:rect b="b" l="l" r="r" t="t"/>
              <a:pathLst>
                <a:path extrusionOk="0" h="50027" w="57767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E06666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5359252" y="2806965"/>
              <a:ext cx="953461" cy="825696"/>
            </a:xfrm>
            <a:custGeom>
              <a:rect b="b" l="l" r="r" t="t"/>
              <a:pathLst>
                <a:path extrusionOk="0" h="50027" w="57768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E06666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1601478" y="2075425"/>
              <a:ext cx="953316" cy="825696"/>
            </a:xfrm>
            <a:custGeom>
              <a:rect b="b" l="l" r="r" t="t"/>
              <a:pathLst>
                <a:path extrusionOk="0" h="50027" w="57768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E06666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2857827" y="2807112"/>
              <a:ext cx="953370" cy="825320"/>
            </a:xfrm>
            <a:custGeom>
              <a:rect b="b" l="l" r="r" t="t"/>
              <a:pathLst>
                <a:path extrusionOk="0" h="50027" w="5778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E06666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4097386" y="2075425"/>
              <a:ext cx="953444" cy="825696"/>
            </a:xfrm>
            <a:custGeom>
              <a:rect b="b" l="l" r="r" t="t"/>
              <a:pathLst>
                <a:path extrusionOk="0" h="50027" w="57767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E06666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1247650" y="2490334"/>
              <a:ext cx="6648477" cy="729445"/>
            </a:xfrm>
            <a:custGeom>
              <a:rect b="b" l="l" r="r" t="t"/>
              <a:pathLst>
                <a:path extrusionOk="0" fill="none" h="31310" w="285373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solidFill>
              <a:srgbClr val="E06666"/>
            </a:solidFill>
            <a:ln cap="flat" cmpd="sng" w="9525">
              <a:solidFill>
                <a:srgbClr val="F4CCCC"/>
              </a:solidFill>
              <a:prstDash val="solid"/>
              <a:miter lim="1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</p:grpSp>
      <p:sp>
        <p:nvSpPr>
          <p:cNvPr id="238" name="Google Shape;238;p31"/>
          <p:cNvSpPr txBox="1"/>
          <p:nvPr>
            <p:ph type="title"/>
          </p:nvPr>
        </p:nvSpPr>
        <p:spPr>
          <a:xfrm>
            <a:off x="4912523" y="79500"/>
            <a:ext cx="24621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Left coronary artery</a:t>
            </a:r>
            <a:endParaRPr b="1" sz="19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584854" y="778807"/>
            <a:ext cx="286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Smaller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than the left coronary artery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472501" y="1459050"/>
            <a:ext cx="322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Arises from the right coronary sinus.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575416" y="2039664"/>
            <a:ext cx="322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Curves posteriorly &amp; descends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downward on the posterior surface of the heart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444597" y="2682491"/>
            <a:ext cx="343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Terminates by anastomosing with the left coronary artery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575425" y="3292525"/>
            <a:ext cx="385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Supplies blood to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the right atrium, the SA (sinoatrial)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&amp; AV (atrioventricular) nodes, right ventricle, bottom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portion of both ventricles, &amp; back of the septum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4785271" y="677750"/>
            <a:ext cx="323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Also known as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the left main coronary artery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(LMCA)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4735650" y="1441450"/>
            <a:ext cx="323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Larger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than the right coronary artery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4799902" y="2022419"/>
            <a:ext cx="323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Arises from the left coronary sinus.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4735647" y="2530050"/>
            <a:ext cx="434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Runs for 10-25 mm before bifurcating</a:t>
            </a:r>
            <a:r>
              <a:rPr lang="en" sz="12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 (ينقسم)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Then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Terminates by anastomosing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with the right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coronary artery.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4785269" y="3262950"/>
            <a:ext cx="323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Supplies blood to the left side of the heart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muscle (left ventricle &amp; left atrium).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2014876" y="4087350"/>
            <a:ext cx="2157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Right posterior descending artery</a:t>
            </a:r>
            <a:r>
              <a:rPr b="1" lang="en" sz="11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(RPD): Also called posterior interventricular artery. </a:t>
            </a:r>
            <a:r>
              <a:rPr b="1" lang="en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Right acute marginal artery (AM)</a:t>
            </a:r>
            <a:r>
              <a:rPr lang="en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1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6260695" y="4305375"/>
            <a:ext cx="187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472509" y="4227100"/>
            <a:ext cx="144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Main Branches </a:t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of right coronary artery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200"/>
          </a:p>
        </p:txBody>
      </p:sp>
      <p:sp>
        <p:nvSpPr>
          <p:cNvPr id="252" name="Google Shape;252;p31"/>
          <p:cNvSpPr txBox="1"/>
          <p:nvPr/>
        </p:nvSpPr>
        <p:spPr>
          <a:xfrm>
            <a:off x="8059800" y="0"/>
            <a:ext cx="10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53" name="Google Shape;253;p31"/>
          <p:cNvGrpSpPr/>
          <p:nvPr/>
        </p:nvGrpSpPr>
        <p:grpSpPr>
          <a:xfrm flipH="1" rot="10800000">
            <a:off x="4605768" y="4047852"/>
            <a:ext cx="3495878" cy="995495"/>
            <a:chOff x="4411972" y="2468675"/>
            <a:chExt cx="747302" cy="167425"/>
          </a:xfrm>
        </p:grpSpPr>
        <p:sp>
          <p:nvSpPr>
            <p:cNvPr id="254" name="Google Shape;254;p31"/>
            <p:cNvSpPr/>
            <p:nvPr/>
          </p:nvSpPr>
          <p:spPr>
            <a:xfrm>
              <a:off x="4411972" y="2468675"/>
              <a:ext cx="342162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F1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4652097" y="2468675"/>
              <a:ext cx="507177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</p:grpSp>
      <p:sp>
        <p:nvSpPr>
          <p:cNvPr id="256" name="Google Shape;256;p31"/>
          <p:cNvSpPr txBox="1"/>
          <p:nvPr/>
        </p:nvSpPr>
        <p:spPr>
          <a:xfrm>
            <a:off x="4645850" y="4176150"/>
            <a:ext cx="151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Main Branches </a:t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of left coronary artery</a:t>
            </a:r>
            <a:endParaRPr/>
          </a:p>
        </p:txBody>
      </p:sp>
      <p:sp>
        <p:nvSpPr>
          <p:cNvPr id="257" name="Google Shape;257;p31"/>
          <p:cNvSpPr txBox="1"/>
          <p:nvPr/>
        </p:nvSpPr>
        <p:spPr>
          <a:xfrm>
            <a:off x="6137975" y="3988250"/>
            <a:ext cx="2267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Left anterior descending artery (LAD):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Also called anterior interventricular artery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Circumflex artery (CX).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1832184" y="0"/>
            <a:ext cx="49161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Left anterior descending artery (LAD)</a:t>
            </a:r>
            <a:endParaRPr b="1" sz="2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3" name="Google Shape;263;p32"/>
          <p:cNvSpPr txBox="1"/>
          <p:nvPr>
            <p:ph type="title"/>
          </p:nvPr>
        </p:nvSpPr>
        <p:spPr>
          <a:xfrm>
            <a:off x="2058818" y="2721537"/>
            <a:ext cx="4462800" cy="60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Circumflex artery (CX)</a:t>
            </a:r>
            <a:endParaRPr b="1" sz="2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4" name="Google Shape;264;p32"/>
          <p:cNvSpPr/>
          <p:nvPr/>
        </p:nvSpPr>
        <p:spPr>
          <a:xfrm>
            <a:off x="1559175" y="498300"/>
            <a:ext cx="5293184" cy="396296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rgbClr val="D05C5C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2"/>
          <p:cNvSpPr txBox="1"/>
          <p:nvPr/>
        </p:nvSpPr>
        <p:spPr>
          <a:xfrm>
            <a:off x="1662711" y="511800"/>
            <a:ext cx="508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Considered the most critical vessel in terms of myocardial blood supply.</a:t>
            </a:r>
            <a:endParaRPr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443072" y="1613325"/>
            <a:ext cx="2957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1. The anterolateral of the left ventricle.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2. The apex of the heart.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3. The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anterior 2/3 of the interventricular (IV) septum.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4. The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front of the right ventricle.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5. The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right &amp; left bundle branches.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4217050" y="1067100"/>
            <a:ext cx="221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Further divides into: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4217054" y="1415563"/>
            <a:ext cx="261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1-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Diagonal arteries.(D1, D2)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2-Left conus arteriosus artery.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3-Septal perforator (SP) artery.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103238" y="1081413"/>
            <a:ext cx="408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➔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supplies</a:t>
            </a: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45-55% of the left ventricle</a:t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	(the anterior &amp; apical part of the heart) :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70" name="Google Shape;270;p32"/>
          <p:cNvGrpSpPr/>
          <p:nvPr/>
        </p:nvGrpSpPr>
        <p:grpSpPr>
          <a:xfrm>
            <a:off x="-1" y="3320707"/>
            <a:ext cx="9144106" cy="1551734"/>
            <a:chOff x="238129" y="1335357"/>
            <a:chExt cx="3674102" cy="3034286"/>
          </a:xfrm>
        </p:grpSpPr>
        <p:sp>
          <p:nvSpPr>
            <p:cNvPr id="271" name="Google Shape;271;p32"/>
            <p:cNvSpPr/>
            <p:nvPr/>
          </p:nvSpPr>
          <p:spPr>
            <a:xfrm>
              <a:off x="1406827" y="1335357"/>
              <a:ext cx="2505404" cy="3034175"/>
            </a:xfrm>
            <a:custGeom>
              <a:rect b="b" l="l" r="r" t="t"/>
              <a:pathLst>
                <a:path extrusionOk="0" h="121367" w="79398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238129" y="1335468"/>
              <a:ext cx="1334368" cy="3034175"/>
            </a:xfrm>
            <a:custGeom>
              <a:rect b="b" l="l" r="r" t="t"/>
              <a:pathLst>
                <a:path extrusionOk="0" h="121367" w="79474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" name="Google Shape;273;p32"/>
          <p:cNvSpPr txBox="1"/>
          <p:nvPr/>
        </p:nvSpPr>
        <p:spPr>
          <a:xfrm>
            <a:off x="62724" y="3440250"/>
            <a:ext cx="2781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Encircles the heart muscle.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Supplies blood to the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 lateral &amp; posterior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surface of the heart: left atrium,&amp; the posterolateral of the left ventricle.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4" name="Google Shape;274;p32"/>
          <p:cNvSpPr txBox="1"/>
          <p:nvPr/>
        </p:nvSpPr>
        <p:spPr>
          <a:xfrm>
            <a:off x="3573401" y="3255600"/>
            <a:ext cx="4739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Further divides into: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Left obtuse marginal (OM) artery(om1,om2)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, which supplies the left ventricle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SA nodal artery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, which supplies the SA- node in ~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40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% of hearts &amp; the surrounding myocardium.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Left branch to the AV- Bundle.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Posterior ventricular branch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Anterior ventricular branch.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75" name="Google Shape;2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751" y="1385775"/>
            <a:ext cx="2619300" cy="155178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2"/>
          <p:cNvSpPr txBox="1"/>
          <p:nvPr/>
        </p:nvSpPr>
        <p:spPr>
          <a:xfrm>
            <a:off x="8059800" y="0"/>
            <a:ext cx="10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 rot="10800000">
            <a:off x="329348" y="3021230"/>
            <a:ext cx="4476802" cy="1994845"/>
          </a:xfrm>
          <a:custGeom>
            <a:rect b="b" l="l" r="r" t="t"/>
            <a:pathLst>
              <a:path extrusionOk="0" h="22743" w="1491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3"/>
          <p:cNvSpPr txBox="1"/>
          <p:nvPr>
            <p:ph type="title"/>
          </p:nvPr>
        </p:nvSpPr>
        <p:spPr>
          <a:xfrm>
            <a:off x="0" y="69675"/>
            <a:ext cx="6875400" cy="5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Right posterior descending artery (RPD)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83" name="Google Shape;2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2400" y="573375"/>
            <a:ext cx="3293399" cy="28330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33"/>
          <p:cNvGrpSpPr/>
          <p:nvPr/>
        </p:nvGrpSpPr>
        <p:grpSpPr>
          <a:xfrm rot="5400000">
            <a:off x="-737332" y="1643270"/>
            <a:ext cx="2040774" cy="364626"/>
            <a:chOff x="998425" y="1182125"/>
            <a:chExt cx="1065400" cy="199500"/>
          </a:xfrm>
        </p:grpSpPr>
        <p:sp>
          <p:nvSpPr>
            <p:cNvPr id="285" name="Google Shape;285;p33"/>
            <p:cNvSpPr/>
            <p:nvPr/>
          </p:nvSpPr>
          <p:spPr>
            <a:xfrm>
              <a:off x="998425" y="1182125"/>
              <a:ext cx="1065400" cy="199500"/>
            </a:xfrm>
            <a:custGeom>
              <a:rect b="b" l="l" r="r" t="t"/>
              <a:pathLst>
                <a:path extrusionOk="0" h="7980" w="42616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1017250" y="1193175"/>
              <a:ext cx="177475" cy="177500"/>
            </a:xfrm>
            <a:custGeom>
              <a:rect b="b" l="l" r="r" t="t"/>
              <a:pathLst>
                <a:path extrusionOk="0" h="7100" w="7099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1303250" y="1193175"/>
              <a:ext cx="177475" cy="177500"/>
            </a:xfrm>
            <a:custGeom>
              <a:rect b="b" l="l" r="r" t="t"/>
              <a:pathLst>
                <a:path extrusionOk="0" h="7100" w="7099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1589250" y="1193175"/>
              <a:ext cx="177475" cy="177500"/>
            </a:xfrm>
            <a:custGeom>
              <a:rect b="b" l="l" r="r" t="t"/>
              <a:pathLst>
                <a:path extrusionOk="0" h="7100" w="7099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1875200" y="1193175"/>
              <a:ext cx="177525" cy="177500"/>
            </a:xfrm>
            <a:custGeom>
              <a:rect b="b" l="l" r="r" t="t"/>
              <a:pathLst>
                <a:path extrusionOk="0" h="7100" w="7101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rgbClr val="F4CCCC"/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33"/>
          <p:cNvSpPr txBox="1"/>
          <p:nvPr/>
        </p:nvSpPr>
        <p:spPr>
          <a:xfrm>
            <a:off x="493029" y="721025"/>
            <a:ext cx="329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Also called posterior interventricular artery.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472602" y="1191475"/>
            <a:ext cx="443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Curves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posteriorly &amp;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descends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downward on the posterior surface of the heart.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2" name="Google Shape;292;p33"/>
          <p:cNvSpPr txBox="1"/>
          <p:nvPr/>
        </p:nvSpPr>
        <p:spPr>
          <a:xfrm>
            <a:off x="472600" y="1741675"/>
            <a:ext cx="493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Supplies blood to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the right atrium, right ventricle, bottom portion of the left ventricle, &amp; posterior 1/3 of the Interventricular (IV) septum.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3" name="Google Shape;293;p33"/>
          <p:cNvSpPr txBox="1"/>
          <p:nvPr/>
        </p:nvSpPr>
        <p:spPr>
          <a:xfrm>
            <a:off x="472602" y="2291875"/>
            <a:ext cx="461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Branches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into 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AV nodal artery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, which supplies the AV- node (in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60-90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% of hearts) &amp; the surrounding myocardium.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4" name="Google Shape;294;p33"/>
          <p:cNvSpPr txBox="1"/>
          <p:nvPr/>
        </p:nvSpPr>
        <p:spPr>
          <a:xfrm>
            <a:off x="417002" y="2988627"/>
            <a:ext cx="43836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Smaller branches from the right coronary artery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: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1- 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Atrial branch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: gives off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 SA nodal artery,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which supplies the 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SA- node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in 60%(~50-73%) of hearts &amp; the surrounding myocardium.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2- Right conus arteriosus artery.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3- Right anterior ventricular artery. 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4- Septal perforator (SP) artery.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5" name="Google Shape;295;p33"/>
          <p:cNvSpPr txBox="1"/>
          <p:nvPr>
            <p:ph type="title"/>
          </p:nvPr>
        </p:nvSpPr>
        <p:spPr>
          <a:xfrm>
            <a:off x="5303100" y="3406413"/>
            <a:ext cx="3612900" cy="4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8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Right acute marginal artery (AM)</a:t>
            </a:r>
            <a:endParaRPr b="1" sz="18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6" name="Google Shape;296;p33"/>
          <p:cNvSpPr txBox="1"/>
          <p:nvPr/>
        </p:nvSpPr>
        <p:spPr>
          <a:xfrm>
            <a:off x="5645199" y="3925108"/>
            <a:ext cx="326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Supplies blood to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the right margin of the right ventricle with minimal supply to the apex.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7" name="Google Shape;297;p33"/>
          <p:cNvSpPr/>
          <p:nvPr/>
        </p:nvSpPr>
        <p:spPr>
          <a:xfrm flipH="1" rot="-5400000">
            <a:off x="5261469" y="4132358"/>
            <a:ext cx="432010" cy="324417"/>
          </a:xfrm>
          <a:custGeom>
            <a:rect b="b" l="l" r="r" t="t"/>
            <a:pathLst>
              <a:path extrusionOk="0" h="7100" w="7099">
                <a:moveTo>
                  <a:pt x="3549" y="1"/>
                </a:moveTo>
                <a:cubicBezTo>
                  <a:pt x="1589" y="1"/>
                  <a:pt x="0" y="1589"/>
                  <a:pt x="0" y="3551"/>
                </a:cubicBezTo>
                <a:cubicBezTo>
                  <a:pt x="0" y="5511"/>
                  <a:pt x="1589" y="7099"/>
                  <a:pt x="3549" y="7099"/>
                </a:cubicBezTo>
                <a:cubicBezTo>
                  <a:pt x="5510" y="7099"/>
                  <a:pt x="7099" y="5511"/>
                  <a:pt x="7099" y="3551"/>
                </a:cubicBezTo>
                <a:cubicBezTo>
                  <a:pt x="7099" y="1589"/>
                  <a:pt x="5510" y="1"/>
                  <a:pt x="3549" y="1"/>
                </a:cubicBezTo>
                <a:close/>
              </a:path>
            </a:pathLst>
          </a:custGeom>
          <a:solidFill>
            <a:srgbClr val="F4CCCC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3"/>
          <p:cNvSpPr txBox="1"/>
          <p:nvPr/>
        </p:nvSpPr>
        <p:spPr>
          <a:xfrm>
            <a:off x="8059800" y="0"/>
            <a:ext cx="10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4"/>
          <p:cNvPicPr preferRelativeResize="0"/>
          <p:nvPr/>
        </p:nvPicPr>
        <p:blipFill rotWithShape="1">
          <a:blip r:embed="rId3">
            <a:alphaModFix/>
          </a:blip>
          <a:srcRect b="0" l="0" r="0" t="5944"/>
          <a:stretch/>
        </p:blipFill>
        <p:spPr>
          <a:xfrm>
            <a:off x="230004" y="599844"/>
            <a:ext cx="8293398" cy="375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4"/>
          <p:cNvSpPr txBox="1"/>
          <p:nvPr/>
        </p:nvSpPr>
        <p:spPr>
          <a:xfrm>
            <a:off x="1078370" y="94154"/>
            <a:ext cx="7315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Coronary Circulation: Areas of Distribution</a:t>
            </a:r>
            <a:endParaRPr b="1" sz="25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Revision </a:t>
            </a:r>
            <a:endParaRPr b="1" sz="25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>
            <a:off x="8059800" y="0"/>
            <a:ext cx="10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