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6"/>
    <p:sldMasterId id="214748367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</p:sldIdLst>
  <p:sldSz cy="5143500" cx="9144000"/>
  <p:notesSz cx="6858000" cy="9144000"/>
  <p:embeddedFontLst>
    <p:embeddedFont>
      <p:font typeface="Cairo"/>
      <p:regular r:id="rId28"/>
      <p:bold r:id="rId29"/>
    </p:embeddedFont>
    <p:embeddedFont>
      <p:font typeface="Titillium Web"/>
      <p:regular r:id="rId30"/>
      <p:bold r:id="rId31"/>
      <p:italic r:id="rId32"/>
      <p:boldItalic r:id="rId33"/>
    </p:embeddedFont>
    <p:embeddedFont>
      <p:font typeface="Bree Serif"/>
      <p:regular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ed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3AF87D9-9CBC-4794-93D9-CA1F7093F011}">
  <a:tblStyle styleId="{53AF87D9-9CBC-4794-93D9-CA1F7093F0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font" Target="fonts/Cairo-regular.fntdata"/><Relationship Id="rId27" Type="http://schemas.openxmlformats.org/officeDocument/2006/relationships/slide" Target="slides/slide19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font" Target="fonts/Cairo-bold.fntdata"/><Relationship Id="rId7" Type="http://schemas.openxmlformats.org/officeDocument/2006/relationships/slideMaster" Target="slideMasters/slideMaster2.xml"/><Relationship Id="rId8" Type="http://schemas.openxmlformats.org/officeDocument/2006/relationships/notesMaster" Target="notesMasters/notesMaster1.xml"/><Relationship Id="rId31" Type="http://schemas.openxmlformats.org/officeDocument/2006/relationships/font" Target="fonts/TitilliumWeb-bold.fntdata"/><Relationship Id="rId30" Type="http://schemas.openxmlformats.org/officeDocument/2006/relationships/font" Target="fonts/TitilliumWeb-regular.fntdata"/><Relationship Id="rId11" Type="http://schemas.openxmlformats.org/officeDocument/2006/relationships/slide" Target="slides/slide3.xml"/><Relationship Id="rId33" Type="http://schemas.openxmlformats.org/officeDocument/2006/relationships/font" Target="fonts/TitilliumWeb-boldItalic.fntdata"/><Relationship Id="rId10" Type="http://schemas.openxmlformats.org/officeDocument/2006/relationships/slide" Target="slides/slide2.xml"/><Relationship Id="rId32" Type="http://schemas.openxmlformats.org/officeDocument/2006/relationships/font" Target="fonts/TitilliumWeb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34" Type="http://schemas.openxmlformats.org/officeDocument/2006/relationships/font" Target="fonts/BreeSerif-regular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4-02T20:42:26.237">
    <p:pos x="2631" y="735"/>
    <p:text>Amazing work, but from where did you get picture ? if it is from one our colleagues write a special thanks to him in the end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3c7180db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3c7180db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3c7180db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f3c7180db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aa7a890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1aa7a890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aa7a89062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aa7a89062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090f7df1f_6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090f7df1f_6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090f7df1f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2090f7df1f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090f7df1f_8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2090f7df1f_8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769b78be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1769b78be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1769b78be2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1769b78be2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0bd4177c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0bd4177c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769b78be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769b78be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1769b78be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1769b78be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090f7df1f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2090f7df1f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090f7df1f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090f7df1f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2090f7df1f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2090f7df1f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90f7df1f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90f7df1f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3c7180db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3c7180d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3c7180db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f3c7180db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2217350" y="2368475"/>
            <a:ext cx="3855000" cy="151200"/>
          </a:xfrm>
          <a:prstGeom prst="rect">
            <a:avLst/>
          </a:prstGeom>
          <a:solidFill>
            <a:srgbClr val="D05C5C">
              <a:alpha val="698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52258" r="0" t="0"/>
          <a:stretch/>
        </p:blipFill>
        <p:spPr>
          <a:xfrm>
            <a:off x="2314729" y="733925"/>
            <a:ext cx="1704874" cy="342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0" r="43867" t="0"/>
          <a:stretch/>
        </p:blipFill>
        <p:spPr>
          <a:xfrm>
            <a:off x="1337825" y="846676"/>
            <a:ext cx="976901" cy="246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7625" y="94025"/>
            <a:ext cx="976900" cy="9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0851" y="-264951"/>
            <a:ext cx="1600800" cy="16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4"/>
          <p:cNvSpPr/>
          <p:nvPr/>
        </p:nvSpPr>
        <p:spPr>
          <a:xfrm rot="3703944">
            <a:off x="-754499" y="-2931194"/>
            <a:ext cx="3159260" cy="7953255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rgbClr val="F3F3F3"/>
          </a:solidFill>
          <a:ln cap="flat" cmpd="sng" w="38100">
            <a:solidFill>
              <a:srgbClr val="0844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 rot="2195149">
            <a:off x="-655632" y="-470802"/>
            <a:ext cx="1519779" cy="1326195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F3F3F3"/>
          </a:solidFill>
          <a:ln cap="flat" cmpd="sng" w="38100">
            <a:solidFill>
              <a:srgbClr val="0844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2">
            <a:alphaModFix/>
          </a:blip>
          <a:srcRect b="0" l="49320" r="0" t="0"/>
          <a:stretch/>
        </p:blipFill>
        <p:spPr>
          <a:xfrm>
            <a:off x="7885450" y="2779750"/>
            <a:ext cx="1149076" cy="22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43146" t="0"/>
          <a:stretch/>
        </p:blipFill>
        <p:spPr>
          <a:xfrm>
            <a:off x="6604375" y="2377550"/>
            <a:ext cx="1281075" cy="3277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6"/>
          <p:cNvSpPr/>
          <p:nvPr/>
        </p:nvSpPr>
        <p:spPr>
          <a:xfrm rot="6556165">
            <a:off x="8461830" y="-4159352"/>
            <a:ext cx="3159240" cy="7953259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noFill/>
          <a:ln cap="flat" cmpd="sng" w="38100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>
            <a:off x="0" y="0"/>
            <a:ext cx="5537400" cy="5143500"/>
          </a:xfrm>
          <a:prstGeom prst="rect">
            <a:avLst/>
          </a:prstGeom>
          <a:solidFill>
            <a:srgbClr val="D05C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" name="Google Shape;81;p19"/>
          <p:cNvSpPr/>
          <p:nvPr/>
        </p:nvSpPr>
        <p:spPr>
          <a:xfrm rot="6556165">
            <a:off x="8461830" y="-4159352"/>
            <a:ext cx="3159240" cy="7953259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noFill/>
          <a:ln cap="flat" cmpd="sng" w="38100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2" name="Google Shape;92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3" name="Google Shape;93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/>
        </p:nvSpPr>
        <p:spPr>
          <a:xfrm>
            <a:off x="4766175" y="1502975"/>
            <a:ext cx="4123800" cy="12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Pathophysiological Changes in Pulmonary Embolism</a:t>
            </a:r>
            <a:endParaRPr sz="2500">
              <a:solidFill>
                <a:srgbClr val="66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9" name="Google Shape;109;p26"/>
          <p:cNvSpPr txBox="1"/>
          <p:nvPr/>
        </p:nvSpPr>
        <p:spPr>
          <a:xfrm>
            <a:off x="6140025" y="2528000"/>
            <a:ext cx="13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____________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10" name="Google Shape;110;p26"/>
          <p:cNvPicPr preferRelativeResize="0"/>
          <p:nvPr/>
        </p:nvPicPr>
        <p:blipFill rotWithShape="1">
          <a:blip r:embed="rId3">
            <a:alphaModFix/>
          </a:blip>
          <a:srcRect b="0" l="0" r="43867" t="0"/>
          <a:stretch/>
        </p:blipFill>
        <p:spPr>
          <a:xfrm>
            <a:off x="1337825" y="846676"/>
            <a:ext cx="976901" cy="246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/>
          <p:nvPr/>
        </p:nvSpPr>
        <p:spPr>
          <a:xfrm>
            <a:off x="6027675" y="2975650"/>
            <a:ext cx="16008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Color Index:</a:t>
            </a:r>
            <a:endParaRPr>
              <a:solidFill>
                <a:srgbClr val="666666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Main Text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Important</a:t>
            </a:r>
            <a:endParaRPr sz="13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Girl’s Slides</a:t>
            </a:r>
            <a:endParaRPr sz="1300">
              <a:solidFill>
                <a:srgbClr val="C27BA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Boy’s Slides</a:t>
            </a:r>
            <a:endParaRPr sz="1300">
              <a:solidFill>
                <a:srgbClr val="6FA8D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Dr’s Notes</a:t>
            </a:r>
            <a:endParaRPr sz="13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Bree Serif"/>
              <a:buChar char="●"/>
            </a:pPr>
            <a:r>
              <a:rPr lang="en" sz="1300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Extra Info</a:t>
            </a:r>
            <a:endParaRPr>
              <a:solidFill>
                <a:srgbClr val="66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2" name="Google Shape;11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0350" y="92050"/>
            <a:ext cx="1280077" cy="95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/>
          <p:nvPr/>
        </p:nvSpPr>
        <p:spPr>
          <a:xfrm>
            <a:off x="2145600" y="1045075"/>
            <a:ext cx="4852800" cy="581100"/>
          </a:xfrm>
          <a:prstGeom prst="roundRect">
            <a:avLst>
              <a:gd fmla="val 16667" name="adj"/>
            </a:avLst>
          </a:prstGeom>
          <a:solidFill>
            <a:srgbClr val="D05C5C">
              <a:alpha val="69830"/>
            </a:srgbClr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Diagnosis of Pulmonary Embolism (PE) is based on: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1973550" y="203400"/>
            <a:ext cx="5196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Diagnosis of Pulmonary Embolism</a:t>
            </a:r>
            <a:endParaRPr sz="1100"/>
          </a:p>
        </p:txBody>
      </p:sp>
      <p:cxnSp>
        <p:nvCxnSpPr>
          <p:cNvPr id="217" name="Google Shape;217;p35"/>
          <p:cNvCxnSpPr/>
          <p:nvPr/>
        </p:nvCxnSpPr>
        <p:spPr>
          <a:xfrm>
            <a:off x="4570200" y="1626175"/>
            <a:ext cx="3600" cy="3780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8" name="Google Shape;218;p35"/>
          <p:cNvCxnSpPr/>
          <p:nvPr/>
        </p:nvCxnSpPr>
        <p:spPr>
          <a:xfrm flipH="1">
            <a:off x="2731650" y="1992225"/>
            <a:ext cx="3680700" cy="51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35"/>
          <p:cNvCxnSpPr/>
          <p:nvPr/>
        </p:nvCxnSpPr>
        <p:spPr>
          <a:xfrm>
            <a:off x="2731650" y="1992250"/>
            <a:ext cx="0" cy="3435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35"/>
          <p:cNvCxnSpPr/>
          <p:nvPr/>
        </p:nvCxnSpPr>
        <p:spPr>
          <a:xfrm>
            <a:off x="6412350" y="1994500"/>
            <a:ext cx="0" cy="339000"/>
          </a:xfrm>
          <a:prstGeom prst="straightConnector1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1" name="Google Shape;221;p35"/>
          <p:cNvSpPr/>
          <p:nvPr/>
        </p:nvSpPr>
        <p:spPr>
          <a:xfrm>
            <a:off x="5409750" y="2363375"/>
            <a:ext cx="2005200" cy="4650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F1E0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Signs &amp; symptoms</a:t>
            </a:r>
            <a:endParaRPr/>
          </a:p>
        </p:txBody>
      </p:sp>
      <p:sp>
        <p:nvSpPr>
          <p:cNvPr id="222" name="Google Shape;222;p35"/>
          <p:cNvSpPr/>
          <p:nvPr/>
        </p:nvSpPr>
        <p:spPr>
          <a:xfrm>
            <a:off x="1821150" y="2363375"/>
            <a:ext cx="1821000" cy="465000"/>
          </a:xfrm>
          <a:prstGeom prst="roundRect">
            <a:avLst>
              <a:gd fmla="val 16667" name="adj"/>
            </a:avLst>
          </a:prstGeom>
          <a:solidFill>
            <a:srgbClr val="000000">
              <a:alpha val="0"/>
            </a:srgbClr>
          </a:solidFill>
          <a:ln cap="flat" cmpd="sng" w="9525">
            <a:solidFill>
              <a:srgbClr val="F1E0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Investigations</a:t>
            </a:r>
            <a:endParaRPr/>
          </a:p>
        </p:txBody>
      </p:sp>
      <p:sp>
        <p:nvSpPr>
          <p:cNvPr id="223" name="Google Shape;223;p35"/>
          <p:cNvSpPr txBox="1"/>
          <p:nvPr/>
        </p:nvSpPr>
        <p:spPr>
          <a:xfrm>
            <a:off x="1005600" y="2906725"/>
            <a:ext cx="3452100" cy="2031900"/>
          </a:xfrm>
          <a:prstGeom prst="rect">
            <a:avLst/>
          </a:prstGeom>
          <a:noFill/>
          <a:ln cap="flat" cmpd="sng" w="9525">
            <a:solidFill>
              <a:srgbClr val="F1E0E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Blood tests.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Electrocardiogram (ECG).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Chest x-ray.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Computerized tomography pulmonary angiography (CTPA)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&amp; CT scan.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Ventilation-perfusion scan.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Echocardiography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Lower limb venous system ultrasonography &amp; Doppler.</a:t>
            </a:r>
            <a:endParaRPr/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675" y="3362487"/>
            <a:ext cx="2227573" cy="1383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35"/>
          <p:cNvCxnSpPr/>
          <p:nvPr/>
        </p:nvCxnSpPr>
        <p:spPr>
          <a:xfrm flipH="1" rot="10800000">
            <a:off x="3361375" y="4151224"/>
            <a:ext cx="1464300" cy="438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D05C5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26" name="Google Shape;226;p35"/>
          <p:cNvSpPr txBox="1"/>
          <p:nvPr/>
        </p:nvSpPr>
        <p:spPr>
          <a:xfrm>
            <a:off x="4756050" y="4689025"/>
            <a:ext cx="254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(detect for venous thrombosis)</a:t>
            </a:r>
            <a:endParaRPr sz="13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/>
          <p:nvPr>
            <p:ph type="title"/>
          </p:nvPr>
        </p:nvSpPr>
        <p:spPr>
          <a:xfrm>
            <a:off x="3124700" y="65900"/>
            <a:ext cx="2691000" cy="4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Investigations</a:t>
            </a:r>
            <a:endParaRPr b="1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2" name="Google Shape;232;p36"/>
          <p:cNvSpPr txBox="1"/>
          <p:nvPr/>
        </p:nvSpPr>
        <p:spPr>
          <a:xfrm>
            <a:off x="397125" y="765850"/>
            <a:ext cx="3936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Complete blood count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(CBC)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, Coagulation profile, Erythrocytes sedimentation rate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(ESR)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, LDH, Arterial blood gases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(ABG)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Elevated cardiac biomarkers.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• Cardiac troponin.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• May indicate a concomitant myocardial infarction (MI). or injury.</a:t>
            </a:r>
            <a:endParaRPr sz="1200"/>
          </a:p>
        </p:txBody>
      </p:sp>
      <p:sp>
        <p:nvSpPr>
          <p:cNvPr id="233" name="Google Shape;233;p36"/>
          <p:cNvSpPr txBox="1"/>
          <p:nvPr/>
        </p:nvSpPr>
        <p:spPr>
          <a:xfrm>
            <a:off x="4068275" y="531500"/>
            <a:ext cx="4746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❑ Quantitative plasma D- dimer ELIZA assay: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• D-Dimer is marker of coagulation.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• D-Dimer is a small fibrin protein degradation fragment.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• D-Dimer is a </a:t>
            </a: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very sensitive marker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for clot formation but </a:t>
            </a: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not specific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= A rule out test.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• D- dimer level</a:t>
            </a: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increased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in the blood of all deep vein thrombosis (DVT) sufferers.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• D- dimer level</a:t>
            </a: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increased 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 various other conditions as myocardial infarction, pneumonia,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sepsis, &amp; some types of cancer.</a:t>
            </a: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440750" y="416525"/>
            <a:ext cx="1341600" cy="406800"/>
          </a:xfrm>
          <a:prstGeom prst="homePlate">
            <a:avLst>
              <a:gd fmla="val 50000" name="adj"/>
            </a:avLst>
          </a:prstGeom>
          <a:solidFill>
            <a:srgbClr val="F1E0E0"/>
          </a:solidFill>
          <a:ln cap="flat" cmpd="sng" w="9525">
            <a:solidFill>
              <a:srgbClr val="F1E0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Blood Tests</a:t>
            </a: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440750" y="2847300"/>
            <a:ext cx="1341600" cy="406800"/>
          </a:xfrm>
          <a:prstGeom prst="homePlate">
            <a:avLst>
              <a:gd fmla="val 50000" name="adj"/>
            </a:avLst>
          </a:prstGeom>
          <a:solidFill>
            <a:srgbClr val="F1E0E0"/>
          </a:solidFill>
          <a:ln cap="flat" cmpd="sng" w="9525">
            <a:solidFill>
              <a:srgbClr val="F1E0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ECG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6" name="Google Shape;236;p36"/>
          <p:cNvSpPr txBox="1"/>
          <p:nvPr/>
        </p:nvSpPr>
        <p:spPr>
          <a:xfrm>
            <a:off x="397125" y="3386075"/>
            <a:ext cx="37098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ECG is usually done to exclude other conditions</a:t>
            </a:r>
            <a:endParaRPr sz="13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that may have similar symptoms.</a:t>
            </a:r>
            <a:r>
              <a:rPr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❑ ECG findings: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• Sinus tachycardia.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• Nonspecific ST segment &amp; T wave changes (S1Q3T3).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• Right ventricular strain pattern.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• ECG changes are specific but not Sensitive.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• Present in around 60% of cases only</a:t>
            </a:r>
            <a:endParaRPr sz="1100"/>
          </a:p>
        </p:txBody>
      </p:sp>
      <p:pic>
        <p:nvPicPr>
          <p:cNvPr id="237" name="Google Shape;2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175" y="3681300"/>
            <a:ext cx="2560251" cy="13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5850" y="3661475"/>
            <a:ext cx="2360902" cy="13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>
            <p:ph type="title"/>
          </p:nvPr>
        </p:nvSpPr>
        <p:spPr>
          <a:xfrm>
            <a:off x="2674350" y="299725"/>
            <a:ext cx="379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Investigations cont…</a:t>
            </a:r>
            <a:endParaRPr b="1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4" name="Google Shape;244;p37"/>
          <p:cNvSpPr/>
          <p:nvPr/>
        </p:nvSpPr>
        <p:spPr>
          <a:xfrm>
            <a:off x="278925" y="988025"/>
            <a:ext cx="1443300" cy="455400"/>
          </a:xfrm>
          <a:prstGeom prst="homePlate">
            <a:avLst>
              <a:gd fmla="val 50000" name="adj"/>
            </a:avLst>
          </a:prstGeom>
          <a:solidFill>
            <a:srgbClr val="F1E0E0"/>
          </a:solidFill>
          <a:ln cap="flat" cmpd="sng" w="9525">
            <a:solidFill>
              <a:srgbClr val="F1E0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Chest X-Ray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139425" y="1443425"/>
            <a:ext cx="45285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CXR is usually done to exclude other conditions</a:t>
            </a:r>
            <a:endParaRPr sz="13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that may have similar symptoms.</a:t>
            </a:r>
            <a:endParaRPr sz="13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❑ Chest X-Ray findings: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Atelectasis.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Parenchymal infiltration.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Elevated diaphragm.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Enlarged mediastinum.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Enlarged hilum.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Cardiomegaly.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Pulmonary edema.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Pleural effusion.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Oligemia </a:t>
            </a:r>
            <a:r>
              <a:rPr b="1" lang="en" sz="1300">
                <a:latin typeface="Bree Serif"/>
                <a:ea typeface="Bree Serif"/>
                <a:cs typeface="Bree Serif"/>
                <a:sym typeface="Bree Serif"/>
              </a:rPr>
              <a:t>(Westermark’s sign)</a:t>
            </a: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Prominent central pulmonary artery</a:t>
            </a:r>
            <a:r>
              <a:rPr b="1" lang="en" sz="1300">
                <a:latin typeface="Bree Serif"/>
                <a:ea typeface="Bree Serif"/>
                <a:cs typeface="Bree Serif"/>
                <a:sym typeface="Bree Serif"/>
              </a:rPr>
              <a:t> (Fleischner sign)</a:t>
            </a: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3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• Wedge-shaped pleural-based area of increased opacity </a:t>
            </a:r>
            <a:r>
              <a:rPr b="1" lang="en" sz="1300">
                <a:latin typeface="Bree Serif"/>
                <a:ea typeface="Bree Serif"/>
                <a:cs typeface="Bree Serif"/>
                <a:sym typeface="Bree Serif"/>
              </a:rPr>
              <a:t>(Hampton’s hump)</a:t>
            </a:r>
            <a:r>
              <a:rPr lang="en" sz="13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300"/>
          </a:p>
        </p:txBody>
      </p:sp>
      <p:sp>
        <p:nvSpPr>
          <p:cNvPr id="246" name="Google Shape;246;p37"/>
          <p:cNvSpPr txBox="1"/>
          <p:nvPr/>
        </p:nvSpPr>
        <p:spPr>
          <a:xfrm>
            <a:off x="4572000" y="3413800"/>
            <a:ext cx="4407300" cy="1293000"/>
          </a:xfrm>
          <a:prstGeom prst="rect">
            <a:avLst/>
          </a:prstGeom>
          <a:noFill/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Chest radiograph (posterior–anterior view) showing, a lateral wedge-shaped opacity (white arrow) in the right lower zone (Hampton’s hump), a focal area of oligemia (space between white arrow heads) in the right lower zone (Westermark’s sign) &amp; a prominent right descending pulmonary artery (black arrow) (Palla’s sign).</a:t>
            </a:r>
            <a:endParaRPr sz="1300"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150" y="1024825"/>
            <a:ext cx="3486994" cy="22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title"/>
          </p:nvPr>
        </p:nvSpPr>
        <p:spPr>
          <a:xfrm>
            <a:off x="2622475" y="125375"/>
            <a:ext cx="4202100" cy="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Investigations cont…</a:t>
            </a:r>
            <a:endParaRPr/>
          </a:p>
        </p:txBody>
      </p:sp>
      <p:grpSp>
        <p:nvGrpSpPr>
          <p:cNvPr id="253" name="Google Shape;253;p38"/>
          <p:cNvGrpSpPr/>
          <p:nvPr/>
        </p:nvGrpSpPr>
        <p:grpSpPr>
          <a:xfrm>
            <a:off x="1264937" y="925100"/>
            <a:ext cx="6179334" cy="2597188"/>
            <a:chOff x="899134" y="2667728"/>
            <a:chExt cx="1155664" cy="508654"/>
          </a:xfrm>
        </p:grpSpPr>
        <p:cxnSp>
          <p:nvCxnSpPr>
            <p:cNvPr id="254" name="Google Shape;254;p38"/>
            <p:cNvCxnSpPr>
              <a:stCxn id="255" idx="2"/>
              <a:endCxn id="256" idx="0"/>
            </p:cNvCxnSpPr>
            <p:nvPr/>
          </p:nvCxnSpPr>
          <p:spPr>
            <a:xfrm flipH="1" rot="-5400000">
              <a:off x="1642322" y="2686178"/>
              <a:ext cx="129300" cy="342600"/>
            </a:xfrm>
            <a:prstGeom prst="bentConnector3">
              <a:avLst>
                <a:gd fmla="val 49944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7" name="Google Shape;257;p38"/>
            <p:cNvCxnSpPr>
              <a:stCxn id="258" idx="0"/>
              <a:endCxn id="255" idx="2"/>
            </p:cNvCxnSpPr>
            <p:nvPr/>
          </p:nvCxnSpPr>
          <p:spPr>
            <a:xfrm rot="-5400000">
              <a:off x="1273030" y="2659482"/>
              <a:ext cx="129300" cy="395700"/>
            </a:xfrm>
            <a:prstGeom prst="bentConnector3">
              <a:avLst>
                <a:gd fmla="val 49944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9" name="Google Shape;259;p38"/>
            <p:cNvCxnSpPr>
              <a:stCxn id="258" idx="2"/>
              <a:endCxn id="260" idx="0"/>
            </p:cNvCxnSpPr>
            <p:nvPr/>
          </p:nvCxnSpPr>
          <p:spPr>
            <a:xfrm flipH="1" rot="-5400000">
              <a:off x="1163380" y="3023532"/>
              <a:ext cx="129300" cy="176400"/>
            </a:xfrm>
            <a:prstGeom prst="bentConnector2">
              <a:avLst/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1" name="Google Shape;261;p38"/>
            <p:cNvCxnSpPr/>
            <p:nvPr/>
          </p:nvCxnSpPr>
          <p:spPr>
            <a:xfrm flipH="1" rot="10800000">
              <a:off x="899134" y="3154339"/>
              <a:ext cx="237900" cy="21900"/>
            </a:xfrm>
            <a:prstGeom prst="bentConnector3">
              <a:avLst>
                <a:gd fmla="val 101176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2" name="Google Shape;262;p38"/>
            <p:cNvCxnSpPr>
              <a:stCxn id="256" idx="2"/>
              <a:endCxn id="263" idx="0"/>
            </p:cNvCxnSpPr>
            <p:nvPr/>
          </p:nvCxnSpPr>
          <p:spPr>
            <a:xfrm flipH="1" rot="-5400000">
              <a:off x="1901948" y="3023532"/>
              <a:ext cx="129300" cy="176400"/>
            </a:xfrm>
            <a:prstGeom prst="bentConnector2">
              <a:avLst/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64" name="Google Shape;264;p38"/>
            <p:cNvCxnSpPr>
              <a:stCxn id="265" idx="0"/>
              <a:endCxn id="256" idx="2"/>
            </p:cNvCxnSpPr>
            <p:nvPr/>
          </p:nvCxnSpPr>
          <p:spPr>
            <a:xfrm flipH="1" rot="10800000">
              <a:off x="1701998" y="3047082"/>
              <a:ext cx="176400" cy="129300"/>
            </a:xfrm>
            <a:prstGeom prst="bentConnector2">
              <a:avLst/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6" name="Google Shape;256;p38"/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fmla="val 50000" name="adj"/>
              </a:avLst>
            </a:prstGeom>
            <a:solidFill>
              <a:srgbClr val="F4CCCC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Pulmonary V/Q Scanning Studies</a:t>
              </a:r>
              <a:endParaRPr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fmla="val 50000" name="adj"/>
              </a:avLst>
            </a:prstGeom>
            <a:solidFill>
              <a:srgbClr val="F4CCCC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CT Scans</a:t>
              </a:r>
              <a:endParaRPr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55" name="Google Shape;255;p38"/>
            <p:cNvSpPr/>
            <p:nvPr/>
          </p:nvSpPr>
          <p:spPr>
            <a:xfrm>
              <a:off x="1220522" y="2667728"/>
              <a:ext cx="630300" cy="125100"/>
            </a:xfrm>
            <a:prstGeom prst="roundRect">
              <a:avLst>
                <a:gd fmla="val 50000" name="adj"/>
              </a:avLst>
            </a:prstGeom>
            <a:solidFill>
              <a:srgbClr val="D05C5C">
                <a:alpha val="69830"/>
              </a:srgbClr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Chest Imaging Studies</a:t>
              </a:r>
              <a:endParaRPr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(The Gold </a:t>
              </a:r>
              <a:r>
                <a:rPr lang="en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Standard</a:t>
              </a:r>
              <a:r>
                <a:rPr lang="en">
                  <a:solidFill>
                    <a:srgbClr val="FF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)</a:t>
              </a: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266" name="Google Shape;266;p38"/>
          <p:cNvSpPr/>
          <p:nvPr/>
        </p:nvSpPr>
        <p:spPr>
          <a:xfrm>
            <a:off x="794275" y="3012500"/>
            <a:ext cx="1472400" cy="1966200"/>
          </a:xfrm>
          <a:prstGeom prst="roundRect">
            <a:avLst>
              <a:gd fmla="val 16667" name="adj"/>
            </a:avLst>
          </a:prstGeom>
          <a:solidFill>
            <a:srgbClr val="F1E0E0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Done to visualize the pulmonary vessels &amp; to scan the pulmonary emboli.</a:t>
            </a:r>
            <a:endParaRPr sz="12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7" name="Google Shape;267;p38"/>
          <p:cNvSpPr/>
          <p:nvPr/>
        </p:nvSpPr>
        <p:spPr>
          <a:xfrm>
            <a:off x="2809050" y="3012500"/>
            <a:ext cx="1472400" cy="2005200"/>
          </a:xfrm>
          <a:prstGeom prst="roundRect">
            <a:avLst>
              <a:gd fmla="val 16667" name="adj"/>
            </a:avLst>
          </a:prstGeom>
          <a:solidFill>
            <a:srgbClr val="F1E0E0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Computerized tomography pulmonary angiography (CTPInvasive CT angiography,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contrast enhanced or spiral chest CT scan).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8"/>
          <p:cNvSpPr/>
          <p:nvPr/>
        </p:nvSpPr>
        <p:spPr>
          <a:xfrm>
            <a:off x="4572000" y="3012500"/>
            <a:ext cx="1704900" cy="2005200"/>
          </a:xfrm>
          <a:prstGeom prst="roundRect">
            <a:avLst>
              <a:gd fmla="val 16667" name="adj"/>
            </a:avLst>
          </a:prstGeom>
          <a:solidFill>
            <a:srgbClr val="F1E0E0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Inhaling a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slightly radioactive gas 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that is visible during this scan can </a:t>
            </a: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show the parts of the lungs with no blood supply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. This may be caused by a pulmonary embolism. </a:t>
            </a:r>
            <a:endParaRPr/>
          </a:p>
        </p:txBody>
      </p:sp>
      <p:sp>
        <p:nvSpPr>
          <p:cNvPr id="269" name="Google Shape;269;p38"/>
          <p:cNvSpPr/>
          <p:nvPr/>
        </p:nvSpPr>
        <p:spPr>
          <a:xfrm>
            <a:off x="6838625" y="2993000"/>
            <a:ext cx="1569300" cy="2005200"/>
          </a:xfrm>
          <a:prstGeom prst="roundRect">
            <a:avLst>
              <a:gd fmla="val 16667" name="adj"/>
            </a:avLst>
          </a:prstGeom>
          <a:solidFill>
            <a:srgbClr val="F1E0E0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May be used in patients </a:t>
            </a: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who</a:t>
            </a:r>
            <a:endParaRPr sz="12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cannot tolerate intravenous</a:t>
            </a:r>
            <a:endParaRPr sz="12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contrasts 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(segmental perfusion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defect with normal ventilation).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50" y="125375"/>
            <a:ext cx="1165100" cy="129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250" y="1545150"/>
            <a:ext cx="1165100" cy="127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720" y="271200"/>
            <a:ext cx="1237751" cy="14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8050" y="416500"/>
            <a:ext cx="2543150" cy="151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/>
          <p:nvPr/>
        </p:nvSpPr>
        <p:spPr>
          <a:xfrm>
            <a:off x="3282900" y="925100"/>
            <a:ext cx="370800" cy="296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/>
        </p:nvSpPr>
        <p:spPr>
          <a:xfrm>
            <a:off x="5814724" y="3168300"/>
            <a:ext cx="1387200" cy="668100"/>
          </a:xfrm>
          <a:prstGeom prst="rect">
            <a:avLst/>
          </a:prstGeom>
          <a:noFill/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Insert </a:t>
            </a: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Iv access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&amp; send</a:t>
            </a: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baseline blood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for testing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0" name="Google Shape;280;p39"/>
          <p:cNvSpPr txBox="1"/>
          <p:nvPr/>
        </p:nvSpPr>
        <p:spPr>
          <a:xfrm>
            <a:off x="2039174" y="3168300"/>
            <a:ext cx="1234800" cy="668100"/>
          </a:xfrm>
          <a:prstGeom prst="rect">
            <a:avLst/>
          </a:prstGeom>
          <a:noFill/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Analgesia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(for chest pain)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7663575" y="3168300"/>
            <a:ext cx="1298700" cy="1045200"/>
          </a:xfrm>
          <a:prstGeom prst="rect">
            <a:avLst/>
          </a:prstGeom>
          <a:noFill/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Management of cardiogenic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shock (fluids &amp; inotropes -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Dobutamine 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282" name="Google Shape;282;p39"/>
          <p:cNvCxnSpPr/>
          <p:nvPr/>
        </p:nvCxnSpPr>
        <p:spPr>
          <a:xfrm>
            <a:off x="2655175" y="2896825"/>
            <a:ext cx="1500" cy="271500"/>
          </a:xfrm>
          <a:prstGeom prst="straightConnector1">
            <a:avLst/>
          </a:prstGeom>
          <a:noFill/>
          <a:ln cap="flat" cmpd="sng" w="9525">
            <a:solidFill>
              <a:srgbClr val="D05C5C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283" name="Google Shape;283;p39"/>
          <p:cNvCxnSpPr/>
          <p:nvPr/>
        </p:nvCxnSpPr>
        <p:spPr>
          <a:xfrm flipH="1">
            <a:off x="6503075" y="2920500"/>
            <a:ext cx="10500" cy="262200"/>
          </a:xfrm>
          <a:prstGeom prst="straightConnector1">
            <a:avLst/>
          </a:prstGeom>
          <a:noFill/>
          <a:ln cap="flat" cmpd="sng" w="9525">
            <a:solidFill>
              <a:srgbClr val="D05C5C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284" name="Google Shape;284;p39"/>
          <p:cNvCxnSpPr/>
          <p:nvPr/>
        </p:nvCxnSpPr>
        <p:spPr>
          <a:xfrm flipH="1">
            <a:off x="8295000" y="2891725"/>
            <a:ext cx="600" cy="281700"/>
          </a:xfrm>
          <a:prstGeom prst="straightConnector1">
            <a:avLst/>
          </a:prstGeom>
          <a:noFill/>
          <a:ln cap="flat" cmpd="sng" w="9525">
            <a:solidFill>
              <a:srgbClr val="D05C5C"/>
            </a:solidFill>
            <a:prstDash val="solid"/>
            <a:round/>
            <a:headEnd len="med" w="med" type="none"/>
            <a:tailEnd len="med" w="med" type="diamond"/>
          </a:ln>
        </p:spPr>
      </p:cxnSp>
      <p:grpSp>
        <p:nvGrpSpPr>
          <p:cNvPr id="285" name="Google Shape;285;p39"/>
          <p:cNvGrpSpPr/>
          <p:nvPr/>
        </p:nvGrpSpPr>
        <p:grpSpPr>
          <a:xfrm>
            <a:off x="244738" y="570933"/>
            <a:ext cx="8097863" cy="3265471"/>
            <a:chOff x="992536" y="4215224"/>
            <a:chExt cx="4888833" cy="1966677"/>
          </a:xfrm>
        </p:grpSpPr>
        <p:cxnSp>
          <p:nvCxnSpPr>
            <p:cNvPr id="286" name="Google Shape;286;p39"/>
            <p:cNvCxnSpPr>
              <a:stCxn id="287" idx="2"/>
              <a:endCxn id="288" idx="0"/>
            </p:cNvCxnSpPr>
            <p:nvPr/>
          </p:nvCxnSpPr>
          <p:spPr>
            <a:xfrm flipH="1" rot="-5400000">
              <a:off x="3804273" y="4393424"/>
              <a:ext cx="426000" cy="874200"/>
            </a:xfrm>
            <a:prstGeom prst="bentConnector3">
              <a:avLst>
                <a:gd fmla="val 50004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cxnSp>
          <p:nvCxnSpPr>
            <p:cNvPr id="289" name="Google Shape;289;p39"/>
            <p:cNvCxnSpPr>
              <a:stCxn id="290" idx="2"/>
              <a:endCxn id="291" idx="0"/>
            </p:cNvCxnSpPr>
            <p:nvPr/>
          </p:nvCxnSpPr>
          <p:spPr>
            <a:xfrm flipH="1" rot="-5400000">
              <a:off x="3058369" y="5139255"/>
              <a:ext cx="333600" cy="946800"/>
            </a:xfrm>
            <a:prstGeom prst="bentConnector3">
              <a:avLst>
                <a:gd fmla="val 50016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cxnSp>
          <p:nvCxnSpPr>
            <p:cNvPr id="292" name="Google Shape;292;p39"/>
            <p:cNvCxnSpPr>
              <a:stCxn id="293" idx="0"/>
              <a:endCxn id="290" idx="2"/>
            </p:cNvCxnSpPr>
            <p:nvPr/>
          </p:nvCxnSpPr>
          <p:spPr>
            <a:xfrm rot="-5400000">
              <a:off x="1914736" y="4942602"/>
              <a:ext cx="333600" cy="1340400"/>
            </a:xfrm>
            <a:prstGeom prst="bentConnector3">
              <a:avLst>
                <a:gd fmla="val 50022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cxnSp>
          <p:nvCxnSpPr>
            <p:cNvPr id="294" name="Google Shape;294;p39"/>
            <p:cNvCxnSpPr>
              <a:stCxn id="290" idx="0"/>
              <a:endCxn id="287" idx="2"/>
            </p:cNvCxnSpPr>
            <p:nvPr/>
          </p:nvCxnSpPr>
          <p:spPr>
            <a:xfrm rot="-5400000">
              <a:off x="2952919" y="4416405"/>
              <a:ext cx="426000" cy="828300"/>
            </a:xfrm>
            <a:prstGeom prst="bentConnector3">
              <a:avLst>
                <a:gd fmla="val 50004" name="adj1"/>
              </a:avLst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  <p:sp>
          <p:nvSpPr>
            <p:cNvPr id="287" name="Google Shape;287;p39"/>
            <p:cNvSpPr txBox="1"/>
            <p:nvPr/>
          </p:nvSpPr>
          <p:spPr>
            <a:xfrm>
              <a:off x="2224923" y="4215224"/>
              <a:ext cx="2710500" cy="402300"/>
            </a:xfrm>
            <a:prstGeom prst="rect">
              <a:avLst/>
            </a:prstGeom>
            <a:solidFill>
              <a:srgbClr val="D05C5C">
                <a:alpha val="69830"/>
              </a:srgbClr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Management of Pulmonary Embolism</a:t>
              </a:r>
              <a:endParaRPr b="1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90" name="Google Shape;290;p39"/>
            <p:cNvSpPr txBox="1"/>
            <p:nvPr/>
          </p:nvSpPr>
          <p:spPr>
            <a:xfrm>
              <a:off x="2075869" y="5043555"/>
              <a:ext cx="1351800" cy="402300"/>
            </a:xfrm>
            <a:prstGeom prst="rect">
              <a:avLst/>
            </a:prstGeom>
            <a:solidFill>
              <a:srgbClr val="F1E0E0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Emergency management</a:t>
              </a:r>
              <a:endPara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88" name="Google Shape;288;p39"/>
            <p:cNvSpPr txBox="1"/>
            <p:nvPr/>
          </p:nvSpPr>
          <p:spPr>
            <a:xfrm>
              <a:off x="3778413" y="5043559"/>
              <a:ext cx="1351800" cy="402300"/>
            </a:xfrm>
            <a:prstGeom prst="rect">
              <a:avLst/>
            </a:prstGeom>
            <a:solidFill>
              <a:srgbClr val="F1E0E0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Further management</a:t>
              </a:r>
              <a:endParaRPr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300">
                  <a:solidFill>
                    <a:srgbClr val="9E9E9E"/>
                  </a:solidFill>
                  <a:latin typeface="Bree Serif"/>
                  <a:ea typeface="Bree Serif"/>
                  <a:cs typeface="Bree Serif"/>
                  <a:sym typeface="Bree Serif"/>
                </a:rPr>
                <a:t>(next slide)</a:t>
              </a:r>
              <a:endParaRPr sz="1300">
                <a:solidFill>
                  <a:srgbClr val="9E9E9E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291" name="Google Shape;291;p39"/>
            <p:cNvSpPr txBox="1"/>
            <p:nvPr/>
          </p:nvSpPr>
          <p:spPr>
            <a:xfrm>
              <a:off x="3318747" y="5779564"/>
              <a:ext cx="759900" cy="402300"/>
            </a:xfrm>
            <a:prstGeom prst="rect">
              <a:avLst/>
            </a:prstGeom>
            <a:noFill/>
            <a:ln cap="flat" cmpd="sng" w="9525">
              <a:solidFill>
                <a:srgbClr val="D05C5C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Perform </a:t>
              </a:r>
              <a:r>
                <a:rPr b="1" lang="en" sz="12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ECG</a:t>
              </a:r>
              <a:endParaRPr b="1" sz="11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93" name="Google Shape;293;p39"/>
            <p:cNvSpPr txBox="1"/>
            <p:nvPr/>
          </p:nvSpPr>
          <p:spPr>
            <a:xfrm>
              <a:off x="992536" y="5779602"/>
              <a:ext cx="837600" cy="402300"/>
            </a:xfrm>
            <a:prstGeom prst="rect">
              <a:avLst/>
            </a:prstGeom>
            <a:noFill/>
            <a:ln cap="flat" cmpd="sng" w="9525">
              <a:solidFill>
                <a:srgbClr val="D05C5C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2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Oxygen therapy </a:t>
              </a:r>
              <a:r>
                <a:rPr lang="en" sz="12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to keep</a:t>
              </a:r>
              <a:endParaRPr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Bree Serif"/>
                  <a:ea typeface="Bree Serif"/>
                  <a:cs typeface="Bree Serif"/>
                  <a:sym typeface="Bree Serif"/>
                </a:rPr>
                <a:t>saturation &gt; 90%</a:t>
              </a:r>
              <a:endParaRPr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cxnSp>
          <p:nvCxnSpPr>
            <p:cNvPr id="295" name="Google Shape;295;p39"/>
            <p:cNvCxnSpPr>
              <a:stCxn id="290" idx="2"/>
            </p:cNvCxnSpPr>
            <p:nvPr/>
          </p:nvCxnSpPr>
          <p:spPr>
            <a:xfrm flipH="1" rot="-5400000">
              <a:off x="4234969" y="3962655"/>
              <a:ext cx="163200" cy="3129600"/>
            </a:xfrm>
            <a:prstGeom prst="bentConnector2">
              <a:avLst/>
            </a:prstGeom>
            <a:noFill/>
            <a:ln cap="flat" cmpd="sng" w="9525">
              <a:solidFill>
                <a:srgbClr val="D05C5C"/>
              </a:solidFill>
              <a:prstDash val="solid"/>
              <a:round/>
              <a:headEnd len="med" w="med" type="diamond"/>
              <a:tailEnd len="med" w="med" type="diamond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0"/>
          <p:cNvSpPr txBox="1"/>
          <p:nvPr>
            <p:ph type="title"/>
          </p:nvPr>
        </p:nvSpPr>
        <p:spPr>
          <a:xfrm>
            <a:off x="360125" y="260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Further Management of Pulmonary Embolism</a:t>
            </a:r>
            <a:r>
              <a:rPr lang="en"/>
              <a:t> </a:t>
            </a:r>
            <a:endParaRPr/>
          </a:p>
        </p:txBody>
      </p:sp>
      <p:sp>
        <p:nvSpPr>
          <p:cNvPr id="301" name="Google Shape;301;p40"/>
          <p:cNvSpPr txBox="1"/>
          <p:nvPr/>
        </p:nvSpPr>
        <p:spPr>
          <a:xfrm>
            <a:off x="272950" y="833650"/>
            <a:ext cx="58560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❑ </a:t>
            </a:r>
            <a:r>
              <a:rPr lang="en" u="sng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Immediate </a:t>
            </a:r>
            <a:r>
              <a:rPr b="1"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anti-coagulation therapy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is the foundation of treatment: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▪ Low molecular weight heparin 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(LMWH)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, Unfractionated heparin </a:t>
            </a: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(UFH), or Fondaparinux, intravenously </a:t>
            </a:r>
            <a:r>
              <a:rPr b="1"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(IV).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▪ </a:t>
            </a: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Followed by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, long term oral anticoagulation 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(Warfarin)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▪ 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Fibrinolysis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: Recombinant tissue plasminogen activator (tPA).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❑ </a:t>
            </a:r>
            <a:r>
              <a:rPr b="1"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Thrombolytic therapy</a:t>
            </a: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 to relieve pulmonary vascular obstruction,improve right ventricular efficacy, &amp; correct hemodynamic instability.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❑ 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Inferior vena cava filters 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may be used in selected cases,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especially </a:t>
            </a: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if the anticoagulation is contraindicated.</a:t>
            </a:r>
            <a:endParaRPr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❑ Maintaining adequate circulatory support.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❑ </a:t>
            </a: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Surgical treatment:</a:t>
            </a: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 Pulmonary embolectomy,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or pulmonary thrombo- endarterectomy (Catheter embolectomy).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▪ Is applied in massive life-threatening pulmonary embolism.</a:t>
            </a:r>
            <a:endParaRPr/>
          </a:p>
        </p:txBody>
      </p:sp>
      <p:pic>
        <p:nvPicPr>
          <p:cNvPr id="302" name="Google Shape;3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075" y="1377275"/>
            <a:ext cx="1530650" cy="14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6925" y="1314350"/>
            <a:ext cx="1309825" cy="161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8075" y="3112424"/>
            <a:ext cx="2862651" cy="175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/>
        </p:nvSpPr>
        <p:spPr>
          <a:xfrm>
            <a:off x="184000" y="392200"/>
            <a:ext cx="28365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Assessment of Clinical Probability</a:t>
            </a:r>
            <a:endParaRPr b="1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</a:t>
            </a: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“Well’s Score”</a:t>
            </a:r>
            <a:endParaRPr sz="12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or “Geneva rule”</a:t>
            </a:r>
            <a:endParaRPr sz="12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Improvements of signs, symptoms &amp; risk factors.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Improvements in diagnostic non-invasive &amp;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D-dimer tests.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0" name="Google Shape;310;p41"/>
          <p:cNvSpPr txBox="1"/>
          <p:nvPr/>
        </p:nvSpPr>
        <p:spPr>
          <a:xfrm flipH="1">
            <a:off x="2939550" y="392200"/>
            <a:ext cx="58701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Prognosis of Pulmonary Embolism</a:t>
            </a:r>
            <a:endParaRPr b="1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❑ The prognosis of pulmonary embolism is greatly influenced by the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premorbid vascular condition.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Patients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without pre-existing cardiopulmonary disease can accommodate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occlusion of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up to roughly one-third of the pulmonary circulation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with a negligible increase in pulmonary vascular resistance &amp; pulmonary arterial pressure.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normal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adaptive mechanisms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are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ineffective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in patients with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pre-existing cardiovascular abnormalities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(e.g., Atherosclerosis &amp; pulmonary hypertension), making them susceptible to significant instability with any subsequent impairment of the pulmonary vasculature.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2939550" y="3162700"/>
            <a:ext cx="1259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Prevention</a:t>
            </a:r>
            <a:endParaRPr b="1" sz="17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250" y="2702650"/>
            <a:ext cx="2615675" cy="191777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5398550" y="3795775"/>
            <a:ext cx="13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Anticoagulation</a:t>
            </a:r>
            <a:endParaRPr/>
          </a:p>
        </p:txBody>
      </p:sp>
      <p:sp>
        <p:nvSpPr>
          <p:cNvPr id="314" name="Google Shape;314;p41"/>
          <p:cNvSpPr txBox="1"/>
          <p:nvPr/>
        </p:nvSpPr>
        <p:spPr>
          <a:xfrm>
            <a:off x="6570325" y="3744000"/>
            <a:ext cx="1191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Management of risk factors. </a:t>
            </a:r>
            <a:endParaRPr/>
          </a:p>
        </p:txBody>
      </p:sp>
      <p:grpSp>
        <p:nvGrpSpPr>
          <p:cNvPr id="315" name="Google Shape;315;p41"/>
          <p:cNvGrpSpPr/>
          <p:nvPr/>
        </p:nvGrpSpPr>
        <p:grpSpPr>
          <a:xfrm>
            <a:off x="2840975" y="3579125"/>
            <a:ext cx="6303043" cy="802600"/>
            <a:chOff x="238125" y="2506066"/>
            <a:chExt cx="7233238" cy="673096"/>
          </a:xfrm>
        </p:grpSpPr>
        <p:sp>
          <p:nvSpPr>
            <p:cNvPr id="316" name="Google Shape;316;p41"/>
            <p:cNvSpPr/>
            <p:nvPr/>
          </p:nvSpPr>
          <p:spPr>
            <a:xfrm>
              <a:off x="238125" y="2506075"/>
              <a:ext cx="1643150" cy="673075"/>
            </a:xfrm>
            <a:custGeom>
              <a:rect b="b" l="l" r="r" t="t"/>
              <a:pathLst>
                <a:path extrusionOk="0" h="26923" w="65726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Bree Serif"/>
                  <a:ea typeface="Bree Serif"/>
                  <a:cs typeface="Bree Serif"/>
                  <a:sym typeface="Bree Serif"/>
                </a:rPr>
                <a:t>Compression</a:t>
              </a:r>
              <a:r>
                <a:rPr lang="en" sz="1200">
                  <a:latin typeface="Bree Serif"/>
                  <a:ea typeface="Bree Serif"/>
                  <a:cs typeface="Bree Serif"/>
                  <a:sym typeface="Bree Serif"/>
                </a:rPr>
                <a:t> stockings</a:t>
              </a:r>
              <a:endParaRPr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17" name="Google Shape;317;p41"/>
            <p:cNvSpPr/>
            <p:nvPr/>
          </p:nvSpPr>
          <p:spPr>
            <a:xfrm>
              <a:off x="1606190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Bree Serif"/>
                  <a:ea typeface="Bree Serif"/>
                  <a:cs typeface="Bree Serif"/>
                  <a:sym typeface="Bree Serif"/>
                </a:rPr>
                <a:t>Aspirin</a:t>
              </a:r>
              <a:endParaRPr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18" name="Google Shape;318;p41"/>
            <p:cNvSpPr/>
            <p:nvPr/>
          </p:nvSpPr>
          <p:spPr>
            <a:xfrm>
              <a:off x="2973481" y="2506075"/>
              <a:ext cx="1643925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A5B7C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19" name="Google Shape;319;p41"/>
            <p:cNvSpPr/>
            <p:nvPr/>
          </p:nvSpPr>
          <p:spPr>
            <a:xfrm>
              <a:off x="4342325" y="2506066"/>
              <a:ext cx="1694088" cy="673075"/>
            </a:xfrm>
            <a:custGeom>
              <a:rect b="b" l="l" r="r" t="t"/>
              <a:pathLst>
                <a:path extrusionOk="0" h="26923" w="65726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445D7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320" name="Google Shape;320;p41"/>
            <p:cNvSpPr/>
            <p:nvPr/>
          </p:nvSpPr>
          <p:spPr>
            <a:xfrm>
              <a:off x="5745899" y="2506087"/>
              <a:ext cx="1725464" cy="673075"/>
            </a:xfrm>
            <a:custGeom>
              <a:rect b="b" l="l" r="r" t="t"/>
              <a:pathLst>
                <a:path extrusionOk="0" h="26923" w="65757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869FB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200">
                <a:solidFill>
                  <a:srgbClr val="C27BA0"/>
                </a:solidFill>
              </a:endParaRPr>
            </a:p>
          </p:txBody>
        </p:sp>
      </p:grpSp>
      <p:sp>
        <p:nvSpPr>
          <p:cNvPr id="321" name="Google Shape;321;p41"/>
          <p:cNvSpPr txBox="1"/>
          <p:nvPr/>
        </p:nvSpPr>
        <p:spPr>
          <a:xfrm>
            <a:off x="7632600" y="3614875"/>
            <a:ext cx="1511400" cy="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Follow up</a:t>
            </a:r>
            <a:r>
              <a:rPr lang="en" sz="1000">
                <a:solidFill>
                  <a:srgbClr val="EA9999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000">
              <a:solidFill>
                <a:srgbClr val="EA9999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C27BA0"/>
                </a:solidFill>
                <a:latin typeface="Bree Serif"/>
                <a:ea typeface="Bree Serif"/>
                <a:cs typeface="Bree Serif"/>
                <a:sym typeface="Bree Serif"/>
              </a:rPr>
              <a:t>&amp; assessment of clinical probability</a:t>
            </a:r>
            <a:endParaRPr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/>
          <p:nvPr>
            <p:ph type="title"/>
          </p:nvPr>
        </p:nvSpPr>
        <p:spPr>
          <a:xfrm>
            <a:off x="311700" y="14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MCQs</a:t>
            </a:r>
            <a:endParaRPr b="1" sz="272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7" name="Google Shape;327;p42"/>
          <p:cNvSpPr txBox="1"/>
          <p:nvPr/>
        </p:nvSpPr>
        <p:spPr>
          <a:xfrm>
            <a:off x="6698325" y="4743300"/>
            <a:ext cx="2750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Answers: 1A. 2.D 3C. 4C. 5.C</a:t>
            </a:r>
            <a:endParaRPr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graphicFrame>
        <p:nvGraphicFramePr>
          <p:cNvPr id="328" name="Google Shape;328;p42"/>
          <p:cNvGraphicFramePr/>
          <p:nvPr/>
        </p:nvGraphicFramePr>
        <p:xfrm>
          <a:off x="952500" y="828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{53AF87D9-9CBC-4794-93D9-CA1F7093F011}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D05C5C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Q1:</a:t>
                      </a:r>
                      <a:r>
                        <a:rPr b="1"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Deoxygenated blood move through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1E0E0"/>
                    </a:solidFill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pulmonary artery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pulmonary vein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carotid artery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jugular vein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D05C5C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Q2:</a:t>
                      </a:r>
                      <a:r>
                        <a:rPr b="1"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Component of virchow triad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1E0E0"/>
                    </a:solidFill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A-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hypercoagulability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circulatory stasis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C-vascular damage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D-all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of them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D05C5C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Q3:</a:t>
                      </a:r>
                      <a:r>
                        <a:rPr b="1" lang="en" sz="1200">
                          <a:solidFill>
                            <a:srgbClr val="705C84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The gold standard Investigation is…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1E0E0"/>
                    </a:solidFill>
                  </a:tcPr>
                </a:tc>
                <a:tc hMerge="1"/>
                <a:tc hMerge="1"/>
                <a:tc hMerge="1"/>
              </a:tr>
              <a:tr h="386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A-  Blood tes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t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Chest x-ray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C-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(CTPA)&amp; CT scan.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D- ECG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rgbClr val="D05C5C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Q4: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which</a:t>
                      </a:r>
                      <a:r>
                        <a:rPr b="1" lang="en" sz="1200">
                          <a:solidFill>
                            <a:srgbClr val="D05C5C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one can show the parts of the lungs with no blood supply?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1E0E0"/>
                    </a:solidFill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A-  chest X-ray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B- CT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scam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C-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Pulmonary V/Q Scan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D-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all of them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D05C5C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Q5:</a:t>
                      </a:r>
                      <a:r>
                        <a:rPr b="1" lang="en" sz="1200">
                          <a:solidFill>
                            <a:srgbClr val="705C84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Small PE may lead to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  <a:solidFill>
                      <a:srgbClr val="F1E0E0"/>
                    </a:solidFill>
                  </a:tcPr>
                </a:tc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A- death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B-pallor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C-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shortness of breath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D-syncope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E0E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 txBox="1"/>
          <p:nvPr>
            <p:ph type="title"/>
          </p:nvPr>
        </p:nvSpPr>
        <p:spPr>
          <a:xfrm>
            <a:off x="311700" y="2770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SAQs</a:t>
            </a:r>
            <a:endParaRPr b="1" sz="272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4" name="Google Shape;334;p43"/>
          <p:cNvSpPr txBox="1"/>
          <p:nvPr/>
        </p:nvSpPr>
        <p:spPr>
          <a:xfrm>
            <a:off x="311700" y="1081175"/>
            <a:ext cx="6238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Q1:</a:t>
            </a:r>
            <a:r>
              <a:rPr b="1" lang="en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Mention 3 of vascular damage risk factors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5" name="Google Shape;335;p43"/>
          <p:cNvSpPr txBox="1"/>
          <p:nvPr/>
        </p:nvSpPr>
        <p:spPr>
          <a:xfrm>
            <a:off x="311700" y="2140650"/>
            <a:ext cx="6571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Q2:</a:t>
            </a:r>
            <a:r>
              <a:rPr b="1" lang="en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Mention 3 investigations to diagnose PE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6" name="Google Shape;336;p43"/>
          <p:cNvSpPr txBox="1"/>
          <p:nvPr/>
        </p:nvSpPr>
        <p:spPr>
          <a:xfrm>
            <a:off x="311700" y="3200125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Q3: </a:t>
            </a: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How to assess PE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7" name="Google Shape;337;p43"/>
          <p:cNvSpPr txBox="1"/>
          <p:nvPr/>
        </p:nvSpPr>
        <p:spPr>
          <a:xfrm>
            <a:off x="311700" y="1626375"/>
            <a:ext cx="54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Bree Serif"/>
                <a:ea typeface="Bree Serif"/>
                <a:cs typeface="Bree Serif"/>
                <a:sym typeface="Bree Serif"/>
              </a:rPr>
              <a:t>1- cellulitis 2-infection 3-venepuncture </a:t>
            </a:r>
            <a:endParaRPr>
              <a:solidFill>
                <a:srgbClr val="B7B7B7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8" name="Google Shape;338;p43"/>
          <p:cNvSpPr txBox="1"/>
          <p:nvPr/>
        </p:nvSpPr>
        <p:spPr>
          <a:xfrm>
            <a:off x="311700" y="2685825"/>
            <a:ext cx="58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Bree Serif"/>
                <a:ea typeface="Bree Serif"/>
                <a:cs typeface="Bree Serif"/>
                <a:sym typeface="Bree Serif"/>
              </a:rPr>
              <a:t>1-blood test 2- EKG 3- CT scan</a:t>
            </a:r>
            <a:endParaRPr>
              <a:solidFill>
                <a:srgbClr val="CCCCC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39" name="Google Shape;339;p43"/>
          <p:cNvSpPr txBox="1"/>
          <p:nvPr/>
        </p:nvSpPr>
        <p:spPr>
          <a:xfrm>
            <a:off x="311700" y="3745313"/>
            <a:ext cx="275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Bree Serif"/>
                <a:ea typeface="Bree Serif"/>
                <a:cs typeface="Bree Serif"/>
                <a:sym typeface="Bree Serif"/>
              </a:rPr>
              <a:t>By well’s score </a:t>
            </a:r>
            <a:endParaRPr>
              <a:solidFill>
                <a:srgbClr val="CCCCC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/>
          <p:nvPr/>
        </p:nvSpPr>
        <p:spPr>
          <a:xfrm>
            <a:off x="1622900" y="257625"/>
            <a:ext cx="19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Team Leaders</a:t>
            </a:r>
            <a:endParaRPr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5" name="Google Shape;345;p44"/>
          <p:cNvSpPr txBox="1"/>
          <p:nvPr/>
        </p:nvSpPr>
        <p:spPr>
          <a:xfrm>
            <a:off x="1622900" y="1237600"/>
            <a:ext cx="19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Team Members</a:t>
            </a:r>
            <a:endParaRPr b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411525" y="1637800"/>
            <a:ext cx="26940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Othman Aldraihem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Abdulaziz Alqahtani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Abdullah Alshahri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Saad Al Hammad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MOHAMMED ALDAWSARI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Ahmad Almarshed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Rayan Alahmari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ABDULRAHMAN BINBAKHIT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Abdulaziz Alymni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ree Serif"/>
              <a:buChar char="●"/>
            </a:pPr>
            <a:r>
              <a:rPr b="1" lang="en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Faisal Alkhunein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Abdullah Alqarni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Raid Almadi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Mohammad Alrashed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Abdulrahman bin Ateeq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Amer Alghamdi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Mishal Alsuwayegh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Nawaf alturki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Hussam Aleid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Raid almadi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Mohammed AlShehri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7" name="Google Shape;347;p44"/>
          <p:cNvSpPr txBox="1"/>
          <p:nvPr/>
        </p:nvSpPr>
        <p:spPr>
          <a:xfrm>
            <a:off x="2645925" y="1637800"/>
            <a:ext cx="25572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Nouf Aldhalaan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Amani Alotaibi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Shahed bukhari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Shahad Aljeri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Maha Alkoryshy 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Alhnouf Hadi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Mayssam Aljaloud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Hissa Alshiqari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Mashael Albugami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Renad Alayidh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Ghada Binslmah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Razan Alsulami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Shaden albassam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ree Serif"/>
              <a:buChar char="●"/>
            </a:pPr>
            <a:r>
              <a:rPr b="1" lang="en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Razan Almanjomi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Reem Alhazmi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Dhai hamdan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Shahad alaskar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Haifa Almuddahi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Reema alquraini 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deema aljuribah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Kadi Khalid aldossari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Bree Serif"/>
              <a:buChar char="●"/>
            </a:pPr>
            <a:r>
              <a:rPr lang="en" sz="1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Farah alhalafi</a:t>
            </a:r>
            <a:endParaRPr sz="10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448700" y="712700"/>
            <a:ext cx="199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ree Serif"/>
              <a:buChar char="●"/>
            </a:pPr>
            <a:r>
              <a:rPr b="1" lang="en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Saleh aldeligan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ree Serif"/>
              <a:buChar char="●"/>
            </a:pPr>
            <a:r>
              <a:rPr b="1" lang="en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Qusai Alsultan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9" name="Google Shape;349;p44"/>
          <p:cNvSpPr txBox="1"/>
          <p:nvPr/>
        </p:nvSpPr>
        <p:spPr>
          <a:xfrm>
            <a:off x="2868025" y="712700"/>
            <a:ext cx="199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ree Serif"/>
              <a:buChar char="●"/>
            </a:pPr>
            <a:r>
              <a:rPr b="1" lang="en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Raghad Alkhudair 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ree Serif"/>
              <a:buChar char="●"/>
            </a:pPr>
            <a:r>
              <a:rPr b="1" lang="en" sz="1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Raghad Alnadeef </a:t>
            </a:r>
            <a:endParaRPr b="1"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0" name="Google Shape;350;p44"/>
          <p:cNvSpPr/>
          <p:nvPr/>
        </p:nvSpPr>
        <p:spPr>
          <a:xfrm flipH="1">
            <a:off x="7795800" y="4405025"/>
            <a:ext cx="1348200" cy="446400"/>
          </a:xfrm>
          <a:prstGeom prst="homePlate">
            <a:avLst>
              <a:gd fmla="val 50000" name="adj"/>
            </a:avLst>
          </a:prstGeom>
          <a:solidFill>
            <a:srgbClr val="D05C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4"/>
          <p:cNvSpPr txBox="1"/>
          <p:nvPr/>
        </p:nvSpPr>
        <p:spPr>
          <a:xfrm>
            <a:off x="7693350" y="4443575"/>
            <a:ext cx="169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Editing File</a:t>
            </a:r>
            <a:endParaRPr sz="12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2" name="Google Shape;352;p44"/>
          <p:cNvSpPr txBox="1"/>
          <p:nvPr/>
        </p:nvSpPr>
        <p:spPr>
          <a:xfrm>
            <a:off x="6426200" y="455100"/>
            <a:ext cx="2043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THANK YOU</a:t>
            </a:r>
            <a:endParaRPr sz="36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53" name="Google Shape;35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8700" y="3758750"/>
            <a:ext cx="446400" cy="4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4"/>
          <p:cNvSpPr txBox="1"/>
          <p:nvPr/>
        </p:nvSpPr>
        <p:spPr>
          <a:xfrm>
            <a:off x="6895100" y="3797300"/>
            <a:ext cx="212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Physio442@gmail.com</a:t>
            </a:r>
            <a:endParaRPr sz="1200">
              <a:solidFill>
                <a:srgbClr val="66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5" name="Google Shape;355;p44"/>
          <p:cNvSpPr txBox="1"/>
          <p:nvPr/>
        </p:nvSpPr>
        <p:spPr>
          <a:xfrm>
            <a:off x="6448700" y="2460925"/>
            <a:ext cx="1998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66666"/>
                </a:solidFill>
                <a:latin typeface="Bree Serif"/>
                <a:ea typeface="Bree Serif"/>
                <a:cs typeface="Bree Serif"/>
                <a:sym typeface="Bree Serif"/>
              </a:rPr>
              <a:t>Theme was done by Mohammad Alrashed</a:t>
            </a:r>
            <a:endParaRPr sz="1300">
              <a:solidFill>
                <a:srgbClr val="666666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56" name="Google Shape;356;p44"/>
          <p:cNvSpPr txBox="1"/>
          <p:nvPr/>
        </p:nvSpPr>
        <p:spPr>
          <a:xfrm>
            <a:off x="4572000" y="2023000"/>
            <a:ext cx="4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150375" y="2433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Objectives</a:t>
            </a:r>
            <a:endParaRPr b="1" sz="272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18" name="Google Shape;118;p27"/>
          <p:cNvSpPr/>
          <p:nvPr/>
        </p:nvSpPr>
        <p:spPr>
          <a:xfrm flipH="1" rot="-771">
            <a:off x="7548602" y="-372527"/>
            <a:ext cx="1762173" cy="6182481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noFill/>
          <a:ln cap="flat" cmpd="sng" w="38100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850" y="1721500"/>
            <a:ext cx="477425" cy="4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850" y="1202050"/>
            <a:ext cx="477425" cy="4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850" y="2760400"/>
            <a:ext cx="477425" cy="4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850" y="2240950"/>
            <a:ext cx="477425" cy="4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850" y="3799300"/>
            <a:ext cx="477425" cy="4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850" y="3279850"/>
            <a:ext cx="477425" cy="4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/>
          <p:nvPr/>
        </p:nvSpPr>
        <p:spPr>
          <a:xfrm>
            <a:off x="682275" y="1228213"/>
            <a:ext cx="65535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Pulmonary circulation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Definition of pulmonary embolism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Clinical significance of pulmonary embolism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Sources, etiology &amp; risk of pulmonary embolism 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Clinical presentation of pulmonary embolism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Differential diagnosis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Pathophysiological &amp; hemodynamic changes of pulmonary embolism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>
            <p:ph type="title"/>
          </p:nvPr>
        </p:nvSpPr>
        <p:spPr>
          <a:xfrm>
            <a:off x="150375" y="243375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2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Pulmonary Circulation</a:t>
            </a:r>
            <a:endParaRPr b="1" sz="232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306975" y="856875"/>
            <a:ext cx="3659100" cy="2186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2" name="Google Shape;132;p28"/>
          <p:cNvSpPr/>
          <p:nvPr/>
        </p:nvSpPr>
        <p:spPr>
          <a:xfrm>
            <a:off x="383775" y="3306650"/>
            <a:ext cx="8520600" cy="1598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8"/>
          <p:cNvSpPr txBox="1"/>
          <p:nvPr/>
        </p:nvSpPr>
        <p:spPr>
          <a:xfrm>
            <a:off x="4478800" y="666375"/>
            <a:ext cx="4519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Bree Serif"/>
                <a:ea typeface="Bree Serif"/>
                <a:cs typeface="Bree Serif"/>
                <a:sym typeface="Bree Serif"/>
              </a:rPr>
              <a:t>Deoxygenated blood</a:t>
            </a:r>
            <a:endParaRPr b="1" sz="16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Is pumped through the semilunar pulmonary valve into the left &amp; right main pulmonary arteries ( one for each lung ), which branch into smaller pulmonary arteries that spread throughout the lungs. Exchange occurs here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134" name="Google Shape;134;p28"/>
          <p:cNvGrpSpPr/>
          <p:nvPr/>
        </p:nvGrpSpPr>
        <p:grpSpPr>
          <a:xfrm>
            <a:off x="4100449" y="856868"/>
            <a:ext cx="323249" cy="228298"/>
            <a:chOff x="4791775" y="1877500"/>
            <a:chExt cx="66725" cy="36975"/>
          </a:xfrm>
        </p:grpSpPr>
        <p:sp>
          <p:nvSpPr>
            <p:cNvPr id="135" name="Google Shape;135;p28"/>
            <p:cNvSpPr/>
            <p:nvPr/>
          </p:nvSpPr>
          <p:spPr>
            <a:xfrm>
              <a:off x="4791775" y="1877500"/>
              <a:ext cx="36075" cy="36975"/>
            </a:xfrm>
            <a:custGeom>
              <a:rect b="b" l="l" r="r" t="t"/>
              <a:pathLst>
                <a:path extrusionOk="0" h="1479" w="1443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D05C5C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822425" y="1877500"/>
              <a:ext cx="36075" cy="36975"/>
            </a:xfrm>
            <a:custGeom>
              <a:rect b="b" l="l" r="r" t="t"/>
              <a:pathLst>
                <a:path extrusionOk="0" h="1479" w="1443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D05C5C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28"/>
          <p:cNvGrpSpPr/>
          <p:nvPr/>
        </p:nvGrpSpPr>
        <p:grpSpPr>
          <a:xfrm>
            <a:off x="4100447" y="2332794"/>
            <a:ext cx="323249" cy="228298"/>
            <a:chOff x="4791775" y="1877500"/>
            <a:chExt cx="66725" cy="36975"/>
          </a:xfrm>
        </p:grpSpPr>
        <p:sp>
          <p:nvSpPr>
            <p:cNvPr id="138" name="Google Shape;138;p28"/>
            <p:cNvSpPr/>
            <p:nvPr/>
          </p:nvSpPr>
          <p:spPr>
            <a:xfrm>
              <a:off x="4791775" y="1877500"/>
              <a:ext cx="36075" cy="36975"/>
            </a:xfrm>
            <a:custGeom>
              <a:rect b="b" l="l" r="r" t="t"/>
              <a:pathLst>
                <a:path extrusionOk="0" h="1479" w="1443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D05C5C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4822425" y="1877500"/>
              <a:ext cx="36075" cy="36975"/>
            </a:xfrm>
            <a:custGeom>
              <a:rect b="b" l="l" r="r" t="t"/>
              <a:pathLst>
                <a:path extrusionOk="0" h="1479" w="1443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rgbClr val="D05C5C"/>
            </a:solidFill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" name="Google Shape;140;p28"/>
          <p:cNvSpPr txBox="1"/>
          <p:nvPr/>
        </p:nvSpPr>
        <p:spPr>
          <a:xfrm>
            <a:off x="4423700" y="2094600"/>
            <a:ext cx="4247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Oxygenated blood</a:t>
            </a:r>
            <a:endParaRPr b="1" sz="16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Leaves the lungs through pulmonary veins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to the left atrium completing the pulmonary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cycle.</a:t>
            </a:r>
            <a:endParaRPr sz="1600"/>
          </a:p>
        </p:txBody>
      </p:sp>
      <p:pic>
        <p:nvPicPr>
          <p:cNvPr id="141" name="Google Shape;1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825" y="3463938"/>
            <a:ext cx="2562300" cy="1283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2" name="Google Shape;142;p28"/>
          <p:cNvSpPr txBox="1"/>
          <p:nvPr/>
        </p:nvSpPr>
        <p:spPr>
          <a:xfrm>
            <a:off x="590900" y="3371450"/>
            <a:ext cx="5189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Pulmonary Embolism</a:t>
            </a:r>
            <a:endParaRPr b="1" sz="20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3" name="Google Shape;143;p28"/>
          <p:cNvSpPr txBox="1"/>
          <p:nvPr/>
        </p:nvSpPr>
        <p:spPr>
          <a:xfrm>
            <a:off x="590900" y="3808725"/>
            <a:ext cx="5358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Pulmonary embolism (PE) is a thrombotic disorder where an occlusion occurs in pulmonary artery by a blood clot preventing blood flow to the lungs</a:t>
            </a:r>
            <a:endParaRPr sz="1700"/>
          </a:p>
        </p:txBody>
      </p:sp>
      <p:sp>
        <p:nvSpPr>
          <p:cNvPr id="144" name="Google Shape;144;p28"/>
          <p:cNvSpPr txBox="1"/>
          <p:nvPr/>
        </p:nvSpPr>
        <p:spPr>
          <a:xfrm>
            <a:off x="383775" y="1093150"/>
            <a:ext cx="3505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Pulmonary Circulation </a:t>
            </a:r>
            <a:endParaRPr b="1" sz="17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part of the circulatory system that is</a:t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pumped from the right ventricle to the</a:t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lungs carrying deoxygenated blood, &amp;</a:t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returns oxygenated blood to the left</a:t>
            </a:r>
            <a:endParaRPr sz="15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atrium of the heart.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type="title"/>
          </p:nvPr>
        </p:nvSpPr>
        <p:spPr>
          <a:xfrm>
            <a:off x="217675" y="59950"/>
            <a:ext cx="318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Clinical Significance</a:t>
            </a:r>
            <a:endParaRPr b="1" sz="2200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0" name="Google Shape;150;p29"/>
          <p:cNvSpPr txBox="1"/>
          <p:nvPr/>
        </p:nvSpPr>
        <p:spPr>
          <a:xfrm>
            <a:off x="65275" y="556450"/>
            <a:ext cx="4809300" cy="4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incidence of diagnosed pulmonary embolism (PE) increases with age.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annual rate is about 1 in 10 000 in individuals below 40 years of age &amp; can reach 1 in 100 in patients over 80 years.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According to autopsy</a:t>
            </a:r>
            <a:r>
              <a:rPr b="1" lang="en" sz="9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 (</a:t>
            </a:r>
            <a:r>
              <a:rPr b="1" lang="en" sz="9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تشريح بعد </a:t>
            </a:r>
            <a:r>
              <a:rPr b="1" lang="en" sz="900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rPr>
              <a:t>الوفاة ) 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studies, the disease is clinically suspected in less than half of fatal cases.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PE is one of the 3 leading causes of death related to the CVS (along with MI &amp; stroke).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Can lead to immediate death, or serious complications among survivors.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Most episodes of pulmonary embolism carry a low mortality risk (about 1%) when properly diagnosed &amp; treated 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most common preventable cause of death among hospitalized patients in the USA.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High mortality rate (200,000 – 300.000) death annually in the USA.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❖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There is a lack of national data for incidence, prognosis, &amp; rate of death of pulmonary embolism.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1" name="Google Shape;151;p29"/>
          <p:cNvSpPr/>
          <p:nvPr/>
        </p:nvSpPr>
        <p:spPr>
          <a:xfrm>
            <a:off x="5906550" y="596050"/>
            <a:ext cx="2238900" cy="756000"/>
          </a:xfrm>
          <a:prstGeom prst="rect">
            <a:avLst/>
          </a:prstGeom>
          <a:solidFill>
            <a:srgbClr val="D05C5C">
              <a:alpha val="69830"/>
            </a:srgbClr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Pathogenesis &amp; Source of Pulmonary Embolism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2" name="Google Shape;152;p29"/>
          <p:cNvSpPr/>
          <p:nvPr/>
        </p:nvSpPr>
        <p:spPr>
          <a:xfrm>
            <a:off x="5026975" y="1492125"/>
            <a:ext cx="3890700" cy="35079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cxnSp>
        <p:nvCxnSpPr>
          <p:cNvPr id="153" name="Google Shape;153;p29"/>
          <p:cNvCxnSpPr/>
          <p:nvPr/>
        </p:nvCxnSpPr>
        <p:spPr>
          <a:xfrm>
            <a:off x="4874675" y="367400"/>
            <a:ext cx="0" cy="4632600"/>
          </a:xfrm>
          <a:prstGeom prst="straightConnector1">
            <a:avLst/>
          </a:prstGeom>
          <a:noFill/>
          <a:ln cap="flat" cmpd="sng" w="19050">
            <a:solidFill>
              <a:srgbClr val="D05C5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54" name="Google Shape;154;p29"/>
          <p:cNvSpPr txBox="1"/>
          <p:nvPr/>
        </p:nvSpPr>
        <p:spPr>
          <a:xfrm>
            <a:off x="5196450" y="1633950"/>
            <a:ext cx="36591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1 - </a:t>
            </a: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Pulmonary embolism can arise from any clot anywhere in the body. 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2 - Minor sources:</a:t>
            </a:r>
            <a:endParaRPr b="1"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 Fat embolism (droplet)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 Air embolism (bubble)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 Amniotic fluid embolism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 Septic embolism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- Tumor embolism 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3- Clot move mostly from a dislodge of deep vein thrombosis (DVTs) in calf veins. 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4- To reach the lungs, thromboemboli travel through the right side of the heart.</a:t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type="title"/>
          </p:nvPr>
        </p:nvSpPr>
        <p:spPr>
          <a:xfrm>
            <a:off x="177325" y="118400"/>
            <a:ext cx="7405500" cy="4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79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Etiology &amp; Risk Factors of Clot Formation </a:t>
            </a:r>
            <a:r>
              <a:rPr lang="en" sz="1979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(</a:t>
            </a:r>
            <a:r>
              <a:rPr lang="en" sz="176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Virchow's Triad</a:t>
            </a:r>
            <a:r>
              <a:rPr lang="en" sz="1979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)</a:t>
            </a:r>
            <a:endParaRPr sz="1979"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0" name="Google Shape;160;p30"/>
          <p:cNvSpPr txBox="1"/>
          <p:nvPr/>
        </p:nvSpPr>
        <p:spPr>
          <a:xfrm>
            <a:off x="-34350" y="520850"/>
            <a:ext cx="921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999999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1114675" y="2685900"/>
            <a:ext cx="267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62" name="Google Shape;162;p30"/>
          <p:cNvGraphicFramePr/>
          <p:nvPr/>
        </p:nvGraphicFramePr>
        <p:xfrm>
          <a:off x="177325" y="823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{53AF87D9-9CBC-4794-93D9-CA1F7093F011}</a:tableStyleId>
              </a:tblPr>
              <a:tblGrid>
                <a:gridCol w="1194925"/>
                <a:gridCol w="4722975"/>
              </a:tblGrid>
              <a:tr h="1084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Hypercoagulability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(Blood)</a:t>
                      </a:r>
                      <a:endParaRPr b="1" sz="12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Major surgery/ trauma                        ● Malignancy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Pregnancy ( postpartum )                   ● Inherited thrombophilia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Infection and sepsis                                ● Inflammation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Dehydration                                                ● Inflammatory bowel disease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Autoimmune condition                          ● Estrogen therapy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45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Vascular Damage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(Vessel)</a:t>
                      </a:r>
                      <a:endParaRPr b="1" sz="12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Thrombophlebitis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Cellulitis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Atherosclerosis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Indwelling catheter/ heart valve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Physical trauma, stain or injury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Microtrauma to vessel wall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</a:t>
                      </a: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Venipuncture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99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Circulatory Stasis</a:t>
                      </a:r>
                      <a:endParaRPr b="1"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(Flow)</a:t>
                      </a:r>
                      <a:endParaRPr b="1" sz="1200">
                        <a:solidFill>
                          <a:srgbClr val="FF0000"/>
                        </a:solidFill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Immobility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Venous obstruction (obesity, tumor, pregnancy)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Varicose veins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Atrial fibrillation or left ventricular dysfunction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Congenital abnormalities affecting venous anatomy (May-Thurner &amp; Paget-Schroetter syndrome)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Bree Serif"/>
                          <a:ea typeface="Bree Serif"/>
                          <a:cs typeface="Bree Serif"/>
                          <a:sym typeface="Bree Serif"/>
                        </a:rPr>
                        <a:t>● Low heart rate(bradycardia) &amp; low blood pressure</a:t>
                      </a:r>
                      <a:endParaRPr sz="1200">
                        <a:latin typeface="Bree Serif"/>
                        <a:ea typeface="Bree Serif"/>
                        <a:cs typeface="Bree Serif"/>
                        <a:sym typeface="Bree Serif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05C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475" y="1472650"/>
            <a:ext cx="2743974" cy="2456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163975" y="109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Clinical Presentation</a:t>
            </a:r>
            <a:endParaRPr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163975" y="762650"/>
            <a:ext cx="825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The reduced blood flow to the lungs can cause debilitating symptoms including shortness of breath &amp; can be life-threatening.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grpSp>
        <p:nvGrpSpPr>
          <p:cNvPr id="170" name="Google Shape;170;p31"/>
          <p:cNvGrpSpPr/>
          <p:nvPr/>
        </p:nvGrpSpPr>
        <p:grpSpPr>
          <a:xfrm>
            <a:off x="234056" y="1494351"/>
            <a:ext cx="6540413" cy="621702"/>
            <a:chOff x="238125" y="1335475"/>
            <a:chExt cx="5418735" cy="3034175"/>
          </a:xfrm>
        </p:grpSpPr>
        <p:sp>
          <p:nvSpPr>
            <p:cNvPr id="171" name="Google Shape;171;p31"/>
            <p:cNvSpPr/>
            <p:nvPr/>
          </p:nvSpPr>
          <p:spPr>
            <a:xfrm>
              <a:off x="3669985" y="1335475"/>
              <a:ext cx="1986875" cy="3034175"/>
            </a:xfrm>
            <a:custGeom>
              <a:rect b="b" l="l" r="r" t="t"/>
              <a:pathLst>
                <a:path extrusionOk="0" h="121367" w="79475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             </a:t>
              </a:r>
              <a:r>
                <a:rPr b="1" lang="en" sz="1200">
                  <a:latin typeface="Bree Serif"/>
                  <a:ea typeface="Bree Serif"/>
                  <a:cs typeface="Bree Serif"/>
                  <a:sym typeface="Bree Serif"/>
                </a:rPr>
                <a:t>Massive PE</a:t>
              </a:r>
              <a:endParaRPr b="1"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172" name="Google Shape;172;p31"/>
            <p:cNvSpPr/>
            <p:nvPr/>
          </p:nvSpPr>
          <p:spPr>
            <a:xfrm>
              <a:off x="1956350" y="1335475"/>
              <a:ext cx="1984950" cy="3034175"/>
            </a:xfrm>
            <a:custGeom>
              <a:rect b="b" l="l" r="r" t="t"/>
              <a:pathLst>
                <a:path extrusionOk="0" h="121367" w="79398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           </a:t>
              </a:r>
              <a:r>
                <a:rPr b="1" lang="en" sz="1200">
                  <a:latin typeface="Bree Serif"/>
                  <a:ea typeface="Bree Serif"/>
                  <a:cs typeface="Bree Serif"/>
                  <a:sym typeface="Bree Serif"/>
                </a:rPr>
                <a:t>Moderate PE</a:t>
              </a:r>
              <a:endParaRPr b="1"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  <p:sp>
          <p:nvSpPr>
            <p:cNvPr id="173" name="Google Shape;173;p31"/>
            <p:cNvSpPr/>
            <p:nvPr/>
          </p:nvSpPr>
          <p:spPr>
            <a:xfrm>
              <a:off x="238125" y="1335475"/>
              <a:ext cx="1986850" cy="3034175"/>
            </a:xfrm>
            <a:custGeom>
              <a:rect b="b" l="l" r="r" t="t"/>
              <a:pathLst>
                <a:path extrusionOk="0" h="121367" w="79474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D05C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Bree Serif"/>
                  <a:ea typeface="Bree Serif"/>
                  <a:cs typeface="Bree Serif"/>
                  <a:sym typeface="Bree Serif"/>
                </a:rPr>
                <a:t>                </a:t>
              </a:r>
              <a:r>
                <a:rPr b="1" lang="en" sz="1200">
                  <a:latin typeface="Bree Serif"/>
                  <a:ea typeface="Bree Serif"/>
                  <a:cs typeface="Bree Serif"/>
                  <a:sym typeface="Bree Serif"/>
                </a:rPr>
                <a:t>Small PE</a:t>
              </a:r>
              <a:endParaRPr b="1" sz="1200">
                <a:latin typeface="Bree Serif"/>
                <a:ea typeface="Bree Serif"/>
                <a:cs typeface="Bree Serif"/>
                <a:sym typeface="Bree Serif"/>
              </a:endParaRPr>
            </a:p>
          </p:txBody>
        </p:sp>
      </p:grpSp>
      <p:sp>
        <p:nvSpPr>
          <p:cNvPr id="174" name="Google Shape;174;p31"/>
          <p:cNvSpPr/>
          <p:nvPr/>
        </p:nvSpPr>
        <p:spPr>
          <a:xfrm>
            <a:off x="248875" y="2125938"/>
            <a:ext cx="2062800" cy="208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Asymptomatic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Shortness of breath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Chest discomfort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5" name="Google Shape;175;p31"/>
          <p:cNvSpPr/>
          <p:nvPr/>
        </p:nvSpPr>
        <p:spPr>
          <a:xfrm>
            <a:off x="2311675" y="2116050"/>
            <a:ext cx="2179800" cy="208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Shortness of breath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Tachycardia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Tachypne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Pleural rub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Haemoptysis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Pleuritic chest pain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6" name="Google Shape;176;p31"/>
          <p:cNvSpPr/>
          <p:nvPr/>
        </p:nvSpPr>
        <p:spPr>
          <a:xfrm>
            <a:off x="4491650" y="2116050"/>
            <a:ext cx="2062800" cy="2081700"/>
          </a:xfrm>
          <a:prstGeom prst="round2SameRect">
            <a:avLst>
              <a:gd fmla="val 16667" name="adj1"/>
              <a:gd fmla="val 0" name="adj2"/>
            </a:avLst>
          </a:prstGeom>
          <a:solidFill>
            <a:schemeClr val="lt1"/>
          </a:solidFill>
          <a:ln cap="flat" cmpd="sng" w="9525">
            <a:solidFill>
              <a:srgbClr val="D05C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Severe chest pain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Pallor 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● Sweating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Central cyanosis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Elevated JPV (jugular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venous pulse)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loud P2, S2 split,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gallop rhythm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Circulatory shock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● Syncope</a:t>
            </a:r>
            <a:r>
              <a:rPr lang="en"/>
              <a:t> </a:t>
            </a: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● Death</a:t>
            </a:r>
            <a:endParaRPr/>
          </a:p>
        </p:txBody>
      </p:sp>
      <p:sp>
        <p:nvSpPr>
          <p:cNvPr id="177" name="Google Shape;177;p31"/>
          <p:cNvSpPr txBox="1"/>
          <p:nvPr/>
        </p:nvSpPr>
        <p:spPr>
          <a:xfrm>
            <a:off x="6921975" y="2074300"/>
            <a:ext cx="197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DIFFERENTIAL DIAGNOSIS</a:t>
            </a:r>
            <a:endParaRPr b="1"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7052025" y="2415300"/>
            <a:ext cx="1711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MI</a:t>
            </a:r>
            <a:b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Rib fracture </a:t>
            </a:r>
            <a:b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PNEUMONIA            BRONCHITIS                             PLEURISY            PNEUMOTHORAX    COSTOCHONDRITIS</a:t>
            </a:r>
            <a:endParaRPr/>
          </a:p>
        </p:txBody>
      </p:sp>
      <p:sp>
        <p:nvSpPr>
          <p:cNvPr id="179" name="Google Shape;179;p31"/>
          <p:cNvSpPr/>
          <p:nvPr/>
        </p:nvSpPr>
        <p:spPr>
          <a:xfrm>
            <a:off x="6881775" y="1913500"/>
            <a:ext cx="2010000" cy="1979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74425" y="118150"/>
            <a:ext cx="7461600" cy="4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02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Hallmarks of Pathophysiological &amp; Hemodynamic Events In PE </a:t>
            </a:r>
            <a:endParaRPr sz="202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5" name="Google Shape;185;p32"/>
          <p:cNvSpPr/>
          <p:nvPr/>
        </p:nvSpPr>
        <p:spPr>
          <a:xfrm>
            <a:off x="245875" y="1167775"/>
            <a:ext cx="3746700" cy="16527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The optimal V/Q ratio is (0.8)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Pulmonary embolism leads to a perfusion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defect (due to wasted ventilation).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Resulting in a segmental Dead space effect.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Leading to pathological abnormalities of the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alveolar arterial (O2) gradient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Eventually leading to the development of hypoxemia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6" name="Google Shape;186;p32"/>
          <p:cNvSpPr/>
          <p:nvPr/>
        </p:nvSpPr>
        <p:spPr>
          <a:xfrm>
            <a:off x="245800" y="701525"/>
            <a:ext cx="3746850" cy="466250"/>
          </a:xfrm>
          <a:prstGeom prst="flowChartProcess">
            <a:avLst/>
          </a:prstGeom>
          <a:solidFill>
            <a:srgbClr val="F1E0E0"/>
          </a:solidFill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1. Ventilation perfusion defects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299050" y="28204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Alveolar-Arterial O2 Gradient: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299050" y="3139325"/>
            <a:ext cx="387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-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(alveolar) – a (arterial gradient) less than 10 mmHg is optimal. (up to 20 mmHg is considered normal).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-In PE, there is an abnormally increased value.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-This will lead to the development of hypoxemia.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-The severity of hypoxemia is related directly to the severity of mechanical obstruction (The clot burden).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749" y="1167775"/>
            <a:ext cx="4787226" cy="35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title"/>
          </p:nvPr>
        </p:nvSpPr>
        <p:spPr>
          <a:xfrm>
            <a:off x="1710450" y="173800"/>
            <a:ext cx="5723100" cy="9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Hallmarks of Pathophysiological &amp; Hemodynamic Events In PE cont..</a:t>
            </a:r>
            <a:endParaRPr>
              <a:solidFill>
                <a:srgbClr val="D05C5C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/>
          <p:nvPr/>
        </p:nvSpPr>
        <p:spPr>
          <a:xfrm>
            <a:off x="452975" y="1288325"/>
            <a:ext cx="3830700" cy="542400"/>
          </a:xfrm>
          <a:prstGeom prst="rect">
            <a:avLst/>
          </a:prstGeom>
          <a:solidFill>
            <a:srgbClr val="F1E0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452975" y="1288325"/>
            <a:ext cx="3830700" cy="15792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2. Increased Pulmonary Vascular Resistance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1200">
                <a:latin typeface="Bree Serif"/>
                <a:ea typeface="Bree Serif"/>
                <a:cs typeface="Bree Serif"/>
                <a:sym typeface="Bree Serif"/>
              </a:rPr>
            </a:br>
            <a:endParaRPr b="1"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Due to: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Vascular obstruction.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Release of vasoactive mediators from the platelets (neurohumoral reflex).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7" name="Google Shape;197;p33"/>
          <p:cNvSpPr/>
          <p:nvPr/>
        </p:nvSpPr>
        <p:spPr>
          <a:xfrm>
            <a:off x="4467100" y="1645050"/>
            <a:ext cx="4469400" cy="22704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rgbClr val="D05C5C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Pulmonary Vascular Adaptation</a:t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The normal pulmonary circulation adapts to the diverted blood flow through the recruitment &amp; dilation of compliant pulmonary arterial vessels.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These adaptive mechanisms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fail 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when a greater proportion of the pulmonary circulation is compromised by larger emboli &amp;/or by the elaboration of vasoconstricting mediators, at which point pulmonary vascular resistance &amp; pulmonary arterial pressure increase.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8" name="Google Shape;198;p33"/>
          <p:cNvSpPr/>
          <p:nvPr/>
        </p:nvSpPr>
        <p:spPr>
          <a:xfrm>
            <a:off x="452975" y="2993550"/>
            <a:ext cx="3830700" cy="435900"/>
          </a:xfrm>
          <a:prstGeom prst="rect">
            <a:avLst/>
          </a:prstGeom>
          <a:solidFill>
            <a:srgbClr val="F1E0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/>
          <p:nvPr/>
        </p:nvSpPr>
        <p:spPr>
          <a:xfrm>
            <a:off x="452975" y="2993549"/>
            <a:ext cx="3830700" cy="16866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3. Decreased Pulmonary Compliance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Due to: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 Local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hypo-perfusion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interfering with surfactant production by alveolar type II cells.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❑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 Surfactant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is subsequently </a:t>
            </a:r>
            <a:r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depleted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, resulting in :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▪Alveolar edema ▪ Alveolar collapse ▪Areas of atelectasis.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794100" y="145275"/>
            <a:ext cx="7340700" cy="7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D05C5C"/>
                </a:solidFill>
                <a:latin typeface="Bree Serif"/>
                <a:ea typeface="Bree Serif"/>
                <a:cs typeface="Bree Serif"/>
                <a:sym typeface="Bree Serif"/>
              </a:rPr>
              <a:t>Hallmarks of Pathophysiological &amp; Hemodynamic Events In PE </a:t>
            </a:r>
            <a:endParaRPr sz="2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5" name="Google Shape;205;p34"/>
          <p:cNvSpPr txBox="1"/>
          <p:nvPr/>
        </p:nvSpPr>
        <p:spPr>
          <a:xfrm>
            <a:off x="8214100" y="2644400"/>
            <a:ext cx="8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/>
          <p:nvPr/>
        </p:nvSpPr>
        <p:spPr>
          <a:xfrm>
            <a:off x="193675" y="1141625"/>
            <a:ext cx="4077300" cy="327900"/>
          </a:xfrm>
          <a:prstGeom prst="rect">
            <a:avLst/>
          </a:prstGeom>
          <a:solidFill>
            <a:srgbClr val="F1E0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4"/>
          <p:cNvSpPr txBox="1"/>
          <p:nvPr/>
        </p:nvSpPr>
        <p:spPr>
          <a:xfrm>
            <a:off x="2082575" y="4823850"/>
            <a:ext cx="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4"/>
          <p:cNvSpPr/>
          <p:nvPr/>
        </p:nvSpPr>
        <p:spPr>
          <a:xfrm>
            <a:off x="4471525" y="1141625"/>
            <a:ext cx="4488600" cy="400200"/>
          </a:xfrm>
          <a:prstGeom prst="rect">
            <a:avLst/>
          </a:prstGeom>
          <a:solidFill>
            <a:srgbClr val="F1E0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4"/>
          <p:cNvSpPr/>
          <p:nvPr/>
        </p:nvSpPr>
        <p:spPr>
          <a:xfrm>
            <a:off x="193675" y="1141625"/>
            <a:ext cx="4077300" cy="37929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4. Development of Hypoxemia</a:t>
            </a:r>
            <a:endParaRPr b="1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Due to: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1. Defective V/Q ratio.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2. Decreased pulmonary compliance.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3. Loss of surfactant with the subsequent development of pulmonary edema &amp; areas of atelectasis.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4. Increased pulmonary vascular resistance leading to increased blood diversion through the physiological shunts.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5. Decreased pulmonary capillary surface area resulting in decreased lung diffusion capacity.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6. Reflex bronchoconstriction causes due to stimulation of irritant receptors, increasing the work of breathing in some patients.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10" name="Google Shape;210;p34"/>
          <p:cNvSpPr/>
          <p:nvPr/>
        </p:nvSpPr>
        <p:spPr>
          <a:xfrm>
            <a:off x="4471525" y="1141625"/>
            <a:ext cx="4488600" cy="3792900"/>
          </a:xfrm>
          <a:prstGeom prst="rect">
            <a:avLst/>
          </a:prstGeom>
          <a:solidFill>
            <a:srgbClr val="000000">
              <a:alpha val="0"/>
            </a:srgbClr>
          </a:solidFill>
          <a:ln cap="flat" cmpd="sng" w="9525">
            <a:solidFill>
              <a:srgbClr val="D05C5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5. Right Ventricular Failure </a:t>
            </a:r>
            <a:r>
              <a:rPr b="1"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(most fatal)</a:t>
            </a:r>
            <a:endParaRPr b="1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F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1. </a:t>
            </a:r>
            <a:r>
              <a:rPr b="1" lang="en" sz="1100">
                <a:latin typeface="Bree Serif"/>
                <a:ea typeface="Bree Serif"/>
                <a:cs typeface="Bree Serif"/>
                <a:sym typeface="Bree Serif"/>
              </a:rPr>
              <a:t>Large emboli,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 particularly in patients with compromised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cardiac function, </a:t>
            </a:r>
            <a:r>
              <a:rPr b="1" lang="en" sz="1100">
                <a:latin typeface="Bree Serif"/>
                <a:ea typeface="Bree Serif"/>
                <a:cs typeface="Bree Serif"/>
                <a:sym typeface="Bree Serif"/>
              </a:rPr>
              <a:t>may cause an acute increase in pulmonary vascular resistance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.</a:t>
            </a:r>
            <a:r>
              <a:rPr lang="en" sz="1100">
                <a:solidFill>
                  <a:srgbClr val="6AA84F"/>
                </a:solidFill>
                <a:latin typeface="Bree Serif"/>
                <a:ea typeface="Bree Serif"/>
                <a:cs typeface="Bree Serif"/>
                <a:sym typeface="Bree Serif"/>
              </a:rPr>
              <a:t> (large emboli→immediate failure of R ventricle, scattered big emboli occluding smaller arteries→pulmonary hypertension→back pressure on R ventricle→R ventricle failure)</a:t>
            </a:r>
            <a:endParaRPr sz="1100">
              <a:solidFill>
                <a:srgbClr val="6AA84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2. This leads to an </a:t>
            </a:r>
            <a:r>
              <a:rPr b="1" lang="en" sz="1100">
                <a:latin typeface="Bree Serif"/>
                <a:ea typeface="Bree Serif"/>
                <a:cs typeface="Bree Serif"/>
                <a:sym typeface="Bree Serif"/>
              </a:rPr>
              <a:t>acute right ventricular strain 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&amp; can lead to a fatal decrease in cardiac output.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3.  This is the most devastating &amp; feared complication of acute pulmonary Thromboembolism.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4. In complete obstruction (saddle embolus),  cardiac output may be reduced to zero, causing immediate cardiovascular collapse &amp; death.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5. Such dramatic presentations occur in less than 5% of cases &amp; are virtually untreatable, this 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highlights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 the importance of primary prevention of deep vein thrombosis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