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y="5143500" cx="9144000"/>
  <p:notesSz cx="6858000" cy="9144000"/>
  <p:embeddedFontLst>
    <p:embeddedFont>
      <p:font typeface="Bree Serif"/>
      <p:regular r:id="rId36"/>
    </p:embeddedFont>
    <p:embeddedFont>
      <p:font typeface="Fira Sans Extra Condensed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88D9048-DEAC-4937-AFA5-65FFBBEA3D09}">
  <a:tblStyle styleId="{288D9048-DEAC-4937-AFA5-65FFBBEA3D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iraSansExtraCondensed-boldItalic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font" Target="fonts/FiraSansExtraCondensed-regular.fntdata"/><Relationship Id="rId14" Type="http://schemas.openxmlformats.org/officeDocument/2006/relationships/slide" Target="slides/slide7.xml"/><Relationship Id="rId36" Type="http://schemas.openxmlformats.org/officeDocument/2006/relationships/font" Target="fonts/BreeSerif-regular.fntdata"/><Relationship Id="rId17" Type="http://schemas.openxmlformats.org/officeDocument/2006/relationships/slide" Target="slides/slide10.xml"/><Relationship Id="rId39" Type="http://schemas.openxmlformats.org/officeDocument/2006/relationships/font" Target="fonts/FiraSansExtraCondensed-italic.fntdata"/><Relationship Id="rId16" Type="http://schemas.openxmlformats.org/officeDocument/2006/relationships/slide" Target="slides/slide9.xml"/><Relationship Id="rId38" Type="http://schemas.openxmlformats.org/officeDocument/2006/relationships/font" Target="fonts/FiraSansExtraCondensed-bold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ea87894163eb5ce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ea87894163eb5ce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ff1a69850e80e7c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ff1a69850e80e7c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bde85e13db70f2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6bde85e13db70f2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d6f80f8556eccf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d6f80f8556eccf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71d710521e34d3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71d710521e34d3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779a41597a954b36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779a41597a954b36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6ba9435275811e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6ba9435275811e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606543f56f6cd675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606543f56f6cd675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ff1a69850e80e7c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ff1a69850e80e7c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ff1a69850e80e7c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ff1a69850e80e7c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769b78be2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1769b78be2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d47492710390124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d47492710390124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5b41303c36b8e1e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5b41303c36b8e1e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5b41303c36b8e1e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5b41303c36b8e1e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b41303c36b8e1e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b41303c36b8e1e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ff1a69850e80e7c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ff1a69850e80e7c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5b41303c36b8e1e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5b41303c36b8e1e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1769b78be2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11769b78be2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1769b78be2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1769b78be2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20ef327bb9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120ef327bb9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769b78be2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1769b78be2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6f80f8556eccf7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d6f80f8556eccf7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ba9435275811e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ba9435275811e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06543f56f6cd675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606543f56f6cd675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ba9435275811e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ba9435275811e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3558313385d5aa4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43558313385d5aa4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71d710521e34d3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71d710521e34d3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2217350" y="2368475"/>
            <a:ext cx="3855000" cy="151200"/>
          </a:xfrm>
          <a:prstGeom prst="rect">
            <a:avLst/>
          </a:prstGeom>
          <a:solidFill>
            <a:srgbClr val="D05C5C">
              <a:alpha val="698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52258" r="0" t="0"/>
          <a:stretch/>
        </p:blipFill>
        <p:spPr>
          <a:xfrm>
            <a:off x="2314729" y="733925"/>
            <a:ext cx="1704874" cy="342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0" l="0" r="43867" t="0"/>
          <a:stretch/>
        </p:blipFill>
        <p:spPr>
          <a:xfrm>
            <a:off x="1337825" y="846676"/>
            <a:ext cx="976901" cy="246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7625" y="94025"/>
            <a:ext cx="976900" cy="97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0851" y="-264951"/>
            <a:ext cx="1600800" cy="16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14"/>
          <p:cNvSpPr/>
          <p:nvPr/>
        </p:nvSpPr>
        <p:spPr>
          <a:xfrm rot="3703944">
            <a:off x="-754499" y="-2931194"/>
            <a:ext cx="3159260" cy="7953255"/>
          </a:xfrm>
          <a:custGeom>
            <a:rect b="b" l="l" r="r" t="t"/>
            <a:pathLst>
              <a:path extrusionOk="0" h="101348" w="52669">
                <a:moveTo>
                  <a:pt x="0" y="1"/>
                </a:moveTo>
                <a:lnTo>
                  <a:pt x="0" y="101348"/>
                </a:lnTo>
                <a:lnTo>
                  <a:pt x="4232" y="101348"/>
                </a:lnTo>
                <a:cubicBezTo>
                  <a:pt x="5157" y="99969"/>
                  <a:pt x="6162" y="98640"/>
                  <a:pt x="7265" y="97375"/>
                </a:cubicBezTo>
                <a:cubicBezTo>
                  <a:pt x="17902" y="85294"/>
                  <a:pt x="34296" y="83673"/>
                  <a:pt x="45225" y="72014"/>
                </a:cubicBezTo>
                <a:cubicBezTo>
                  <a:pt x="47820" y="69225"/>
                  <a:pt x="50106" y="65803"/>
                  <a:pt x="51030" y="61717"/>
                </a:cubicBezTo>
                <a:cubicBezTo>
                  <a:pt x="52668" y="54371"/>
                  <a:pt x="49620" y="46702"/>
                  <a:pt x="45971" y="40540"/>
                </a:cubicBezTo>
                <a:cubicBezTo>
                  <a:pt x="42323" y="34378"/>
                  <a:pt x="37912" y="28573"/>
                  <a:pt x="36242" y="21227"/>
                </a:cubicBezTo>
                <a:cubicBezTo>
                  <a:pt x="34604" y="13979"/>
                  <a:pt x="36080" y="5806"/>
                  <a:pt x="39955" y="1"/>
                </a:cubicBezTo>
                <a:close/>
              </a:path>
            </a:pathLst>
          </a:custGeom>
          <a:solidFill>
            <a:srgbClr val="F3F3F3"/>
          </a:solidFill>
          <a:ln cap="flat" cmpd="sng" w="38100">
            <a:solidFill>
              <a:srgbClr val="0844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/>
          <p:nvPr/>
        </p:nvSpPr>
        <p:spPr>
          <a:xfrm rot="2195149">
            <a:off x="-655632" y="-470802"/>
            <a:ext cx="1519779" cy="1326195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rgbClr val="F3F3F3"/>
          </a:solidFill>
          <a:ln cap="flat" cmpd="sng" w="38100">
            <a:solidFill>
              <a:srgbClr val="0844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2">
            <a:alphaModFix/>
          </a:blip>
          <a:srcRect b="0" l="49320" r="0" t="0"/>
          <a:stretch/>
        </p:blipFill>
        <p:spPr>
          <a:xfrm>
            <a:off x="7885450" y="2779750"/>
            <a:ext cx="1149076" cy="226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0" r="43146" t="0"/>
          <a:stretch/>
        </p:blipFill>
        <p:spPr>
          <a:xfrm>
            <a:off x="6604375" y="2377550"/>
            <a:ext cx="1281075" cy="327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6"/>
          <p:cNvSpPr/>
          <p:nvPr/>
        </p:nvSpPr>
        <p:spPr>
          <a:xfrm rot="6556165">
            <a:off x="8461830" y="-4159352"/>
            <a:ext cx="3159240" cy="7953259"/>
          </a:xfrm>
          <a:custGeom>
            <a:rect b="b" l="l" r="r" t="t"/>
            <a:pathLst>
              <a:path extrusionOk="0" h="101348" w="52669">
                <a:moveTo>
                  <a:pt x="0" y="1"/>
                </a:moveTo>
                <a:lnTo>
                  <a:pt x="0" y="101348"/>
                </a:lnTo>
                <a:lnTo>
                  <a:pt x="4232" y="101348"/>
                </a:lnTo>
                <a:cubicBezTo>
                  <a:pt x="5157" y="99969"/>
                  <a:pt x="6162" y="98640"/>
                  <a:pt x="7265" y="97375"/>
                </a:cubicBezTo>
                <a:cubicBezTo>
                  <a:pt x="17902" y="85294"/>
                  <a:pt x="34296" y="83673"/>
                  <a:pt x="45225" y="72014"/>
                </a:cubicBezTo>
                <a:cubicBezTo>
                  <a:pt x="47820" y="69225"/>
                  <a:pt x="50106" y="65803"/>
                  <a:pt x="51030" y="61717"/>
                </a:cubicBezTo>
                <a:cubicBezTo>
                  <a:pt x="52668" y="54371"/>
                  <a:pt x="49620" y="46702"/>
                  <a:pt x="45971" y="40540"/>
                </a:cubicBezTo>
                <a:cubicBezTo>
                  <a:pt x="42323" y="34378"/>
                  <a:pt x="37912" y="28573"/>
                  <a:pt x="36242" y="21227"/>
                </a:cubicBezTo>
                <a:cubicBezTo>
                  <a:pt x="34604" y="13979"/>
                  <a:pt x="36080" y="5806"/>
                  <a:pt x="39955" y="1"/>
                </a:cubicBezTo>
                <a:close/>
              </a:path>
            </a:pathLst>
          </a:custGeom>
          <a:noFill/>
          <a:ln cap="flat" cmpd="sng" w="38100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/>
          <p:nvPr/>
        </p:nvSpPr>
        <p:spPr>
          <a:xfrm>
            <a:off x="0" y="0"/>
            <a:ext cx="5537400" cy="5143500"/>
          </a:xfrm>
          <a:prstGeom prst="rect">
            <a:avLst/>
          </a:prstGeom>
          <a:solidFill>
            <a:srgbClr val="D05C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19"/>
          <p:cNvSpPr/>
          <p:nvPr/>
        </p:nvSpPr>
        <p:spPr>
          <a:xfrm rot="6556165">
            <a:off x="8461830" y="-4159352"/>
            <a:ext cx="3159240" cy="7953259"/>
          </a:xfrm>
          <a:custGeom>
            <a:rect b="b" l="l" r="r" t="t"/>
            <a:pathLst>
              <a:path extrusionOk="0" h="101348" w="52669">
                <a:moveTo>
                  <a:pt x="0" y="1"/>
                </a:moveTo>
                <a:lnTo>
                  <a:pt x="0" y="101348"/>
                </a:lnTo>
                <a:lnTo>
                  <a:pt x="4232" y="101348"/>
                </a:lnTo>
                <a:cubicBezTo>
                  <a:pt x="5157" y="99969"/>
                  <a:pt x="6162" y="98640"/>
                  <a:pt x="7265" y="97375"/>
                </a:cubicBezTo>
                <a:cubicBezTo>
                  <a:pt x="17902" y="85294"/>
                  <a:pt x="34296" y="83673"/>
                  <a:pt x="45225" y="72014"/>
                </a:cubicBezTo>
                <a:cubicBezTo>
                  <a:pt x="47820" y="69225"/>
                  <a:pt x="50106" y="65803"/>
                  <a:pt x="51030" y="61717"/>
                </a:cubicBezTo>
                <a:cubicBezTo>
                  <a:pt x="52668" y="54371"/>
                  <a:pt x="49620" y="46702"/>
                  <a:pt x="45971" y="40540"/>
                </a:cubicBezTo>
                <a:cubicBezTo>
                  <a:pt x="42323" y="34378"/>
                  <a:pt x="37912" y="28573"/>
                  <a:pt x="36242" y="21227"/>
                </a:cubicBezTo>
                <a:cubicBezTo>
                  <a:pt x="34604" y="13979"/>
                  <a:pt x="36080" y="5806"/>
                  <a:pt x="39955" y="1"/>
                </a:cubicBezTo>
                <a:close/>
              </a:path>
            </a:pathLst>
          </a:custGeom>
          <a:noFill/>
          <a:ln cap="flat" cmpd="sng" w="38100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4" name="Google Shape;84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8" name="Google Shape;8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2" name="Google Shape;92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3" name="Google Shape;93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0" name="Google Shape;100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g"/><Relationship Id="rId4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Relationship Id="rId4" Type="http://schemas.openxmlformats.org/officeDocument/2006/relationships/image" Target="../media/image2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2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/>
        </p:nvSpPr>
        <p:spPr>
          <a:xfrm>
            <a:off x="4889025" y="1834525"/>
            <a:ext cx="3878100" cy="7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Capillary Circulation</a:t>
            </a:r>
            <a:endParaRPr sz="250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09" name="Google Shape;109;p26"/>
          <p:cNvSpPr txBox="1"/>
          <p:nvPr/>
        </p:nvSpPr>
        <p:spPr>
          <a:xfrm>
            <a:off x="6140025" y="2528000"/>
            <a:ext cx="137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____________</a:t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110" name="Google Shape;110;p26"/>
          <p:cNvPicPr preferRelativeResize="0"/>
          <p:nvPr/>
        </p:nvPicPr>
        <p:blipFill rotWithShape="1">
          <a:blip r:embed="rId3">
            <a:alphaModFix/>
          </a:blip>
          <a:srcRect b="0" l="0" r="43867" t="0"/>
          <a:stretch/>
        </p:blipFill>
        <p:spPr>
          <a:xfrm>
            <a:off x="1337825" y="846676"/>
            <a:ext cx="976901" cy="246264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/>
          <p:nvPr/>
        </p:nvSpPr>
        <p:spPr>
          <a:xfrm>
            <a:off x="6027675" y="2975650"/>
            <a:ext cx="16008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Color Index:</a:t>
            </a:r>
            <a:endParaRPr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Main Text</a:t>
            </a:r>
            <a:endParaRPr sz="13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Important</a:t>
            </a:r>
            <a:endParaRPr sz="13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Girl’s Slides</a:t>
            </a:r>
            <a:endParaRPr sz="13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Boy’s Slides</a:t>
            </a:r>
            <a:endParaRPr sz="1300"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rgbClr val="6AA84F"/>
                </a:solidFill>
                <a:latin typeface="Bree Serif"/>
                <a:ea typeface="Bree Serif"/>
                <a:cs typeface="Bree Serif"/>
                <a:sym typeface="Bree Serif"/>
              </a:rPr>
              <a:t>Dr’s Notes</a:t>
            </a:r>
            <a:endParaRPr sz="1300">
              <a:solidFill>
                <a:srgbClr val="6AA84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Extra Info</a:t>
            </a:r>
            <a:endParaRPr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12" name="Google Shape;11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7975" y="148789"/>
            <a:ext cx="1225975" cy="914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/>
          <p:nvPr>
            <p:ph type="title"/>
          </p:nvPr>
        </p:nvSpPr>
        <p:spPr>
          <a:xfrm>
            <a:off x="150375" y="243375"/>
            <a:ext cx="50151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Functions of Capillaries</a:t>
            </a:r>
            <a:endParaRPr b="1" sz="25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aphicFrame>
        <p:nvGraphicFramePr>
          <p:cNvPr id="226" name="Google Shape;226;p35"/>
          <p:cNvGraphicFramePr/>
          <p:nvPr/>
        </p:nvGraphicFramePr>
        <p:xfrm>
          <a:off x="416900" y="11298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{288D9048-DEAC-4937-AFA5-65FFBBEA3D09}</a:tableStyleId>
              </a:tblPr>
              <a:tblGrid>
                <a:gridCol w="2705600"/>
                <a:gridCol w="1145450"/>
                <a:gridCol w="2219300"/>
                <a:gridCol w="2355625"/>
              </a:tblGrid>
              <a:tr h="1020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Exchange vessels between blood &amp; tissues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Capillary tone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Play a metabolic role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Play a role in temperature regulation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2457725"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Bree Serif"/>
                        <a:buChar char="★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Provide direct access to the cells.</a:t>
                      </a:r>
                      <a:endParaRPr sz="12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Bree Serif"/>
                        <a:buChar char="★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Most permeable.</a:t>
                      </a:r>
                      <a:endParaRPr sz="12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Bree Serif"/>
                        <a:buChar char="★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Transport nutrients &amp; oxygen from blood to the tissues.</a:t>
                      </a:r>
                      <a:endParaRPr sz="12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Bree Serif"/>
                        <a:buChar char="★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Remove CO2 &amp; cellular waste products from the tissues to the blood.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-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Produce PGI2; Growth factors for blood cells: fibroblast GF,</a:t>
                      </a:r>
                      <a:endParaRPr sz="12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platelet GF; &amp; in the lungs, 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angiotensin converting enzyme.</a:t>
                      </a:r>
                      <a:endParaRPr sz="1200">
                        <a:solidFill>
                          <a:srgbClr val="FF000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3048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Bree Serif"/>
                        <a:buChar char="★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Inactivation of intercellular messengers.</a:t>
                      </a:r>
                      <a:endParaRPr sz="12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3048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Bree Serif"/>
                        <a:buChar char="★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Antithrombotic function.</a:t>
                      </a:r>
                      <a:endParaRPr sz="12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Bree Serif"/>
                        <a:buChar char="★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Blood vessel dilatation (vasodilatation), Increase heat loss across epidermis.</a:t>
                      </a:r>
                      <a:endParaRPr sz="12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Bree Serif"/>
                        <a:buChar char="★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Blood vessel constriction (vasoconstriction), heat conservation across epidermis.</a:t>
                      </a:r>
                      <a:endParaRPr sz="12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27" name="Google Shape;227;p35"/>
          <p:cNvSpPr txBox="1"/>
          <p:nvPr/>
        </p:nvSpPr>
        <p:spPr>
          <a:xfrm>
            <a:off x="8073799" y="56375"/>
            <a:ext cx="119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Girls’ Slides 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/>
          <p:nvPr>
            <p:ph type="title"/>
          </p:nvPr>
        </p:nvSpPr>
        <p:spPr>
          <a:xfrm>
            <a:off x="150375" y="90975"/>
            <a:ext cx="852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Capillary Beds (Network) /</a:t>
            </a: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br>
              <a:rPr b="1" lang="en" sz="2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1" lang="en" sz="2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Component of Microcirculation</a:t>
            </a:r>
            <a:endParaRPr b="1" sz="2200"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33" name="Google Shape;233;p36"/>
          <p:cNvSpPr txBox="1"/>
          <p:nvPr/>
        </p:nvSpPr>
        <p:spPr>
          <a:xfrm>
            <a:off x="207975" y="846925"/>
            <a:ext cx="5806800" cy="20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★"/>
            </a:pPr>
            <a:r>
              <a:rPr b="1"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Capillaries are </a:t>
            </a:r>
            <a:r>
              <a:rPr b="1" lang="en" u="sng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arranged</a:t>
            </a:r>
            <a:r>
              <a:rPr b="1"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 in capillary beds</a:t>
            </a:r>
            <a:endParaRPr b="1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Bree Serif"/>
              <a:buChar char="●"/>
            </a:pP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Arterioles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divides into a number of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metarterioles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, </a:t>
            </a:r>
            <a:r>
              <a:rPr lang="en" u="sng">
                <a:latin typeface="Bree Serif"/>
                <a:ea typeface="Bree Serif"/>
                <a:cs typeface="Bree Serif"/>
                <a:sym typeface="Bree Serif"/>
              </a:rPr>
              <a:t>w</a:t>
            </a:r>
            <a:r>
              <a:rPr lang="en" u="sng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hich 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do</a:t>
            </a:r>
            <a:r>
              <a:rPr lang="en" u="sng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not have a continuous smooth muscle coat.</a:t>
            </a:r>
            <a:endParaRPr u="sng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★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Blood flow through the metarteriole to enter capillary bed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via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precapillary sphincters.</a:t>
            </a:r>
            <a:endParaRPr b="1"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★"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Venules drain capillary network.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★"/>
            </a:pPr>
            <a:r>
              <a:rPr lang="en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Arteriolar smooth </a:t>
            </a:r>
            <a:r>
              <a:rPr lang="en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muscle, meta-arterioles, &amp; precapillary sphincters regulate the blood flow in the capillary network.</a:t>
            </a:r>
            <a:endParaRPr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34" name="Google Shape;23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3662" y="2917225"/>
            <a:ext cx="2523300" cy="21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6"/>
          <p:cNvPicPr preferRelativeResize="0"/>
          <p:nvPr/>
        </p:nvPicPr>
        <p:blipFill rotWithShape="1">
          <a:blip r:embed="rId4">
            <a:alphaModFix/>
          </a:blip>
          <a:srcRect b="3966" l="22195" r="26089" t="0"/>
          <a:stretch/>
        </p:blipFill>
        <p:spPr>
          <a:xfrm>
            <a:off x="5972462" y="756025"/>
            <a:ext cx="2045714" cy="20703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6"/>
          <p:cNvSpPr txBox="1"/>
          <p:nvPr/>
        </p:nvSpPr>
        <p:spPr>
          <a:xfrm>
            <a:off x="207975" y="2919027"/>
            <a:ext cx="4364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Bree Serif"/>
                <a:ea typeface="Bree Serif"/>
                <a:cs typeface="Bree Serif"/>
                <a:sym typeface="Bree Serif"/>
              </a:rPr>
              <a:t>Capillary beds consist of two types of vessels</a:t>
            </a:r>
            <a:endParaRPr u="sng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37" name="Google Shape;237;p36"/>
          <p:cNvSpPr txBox="1"/>
          <p:nvPr/>
        </p:nvSpPr>
        <p:spPr>
          <a:xfrm>
            <a:off x="393627" y="3286525"/>
            <a:ext cx="14997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1- Vascular shunt</a:t>
            </a:r>
            <a:endParaRPr b="1" sz="12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38" name="Google Shape;238;p36"/>
          <p:cNvSpPr txBox="1"/>
          <p:nvPr/>
        </p:nvSpPr>
        <p:spPr>
          <a:xfrm>
            <a:off x="393624" y="3576037"/>
            <a:ext cx="3233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Directly connects an </a:t>
            </a:r>
            <a:r>
              <a:rPr lang="en" sz="1200" u="sng">
                <a:latin typeface="Bree Serif"/>
                <a:ea typeface="Bree Serif"/>
                <a:cs typeface="Bree Serif"/>
                <a:sym typeface="Bree Serif"/>
              </a:rPr>
              <a:t>Arteriole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 to a </a:t>
            </a:r>
            <a:r>
              <a:rPr lang="en" sz="1200" u="sng">
                <a:latin typeface="Bree Serif"/>
                <a:ea typeface="Bree Serif"/>
                <a:cs typeface="Bree Serif"/>
                <a:sym typeface="Bree Serif"/>
              </a:rPr>
              <a:t>Venule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39" name="Google Shape;239;p36"/>
          <p:cNvSpPr txBox="1"/>
          <p:nvPr/>
        </p:nvSpPr>
        <p:spPr>
          <a:xfrm>
            <a:off x="411931" y="3836715"/>
            <a:ext cx="1463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2- True capillaries</a:t>
            </a:r>
            <a:endParaRPr b="1" sz="12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40" name="Google Shape;240;p36"/>
          <p:cNvSpPr txBox="1"/>
          <p:nvPr/>
        </p:nvSpPr>
        <p:spPr>
          <a:xfrm>
            <a:off x="393629" y="4057750"/>
            <a:ext cx="3526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Exchange vessels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-O2 &amp; nutrients cross to cells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-CO2 &amp; metabolic waste products cross into blood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241" name="Google Shape;241;p36"/>
          <p:cNvCxnSpPr/>
          <p:nvPr/>
        </p:nvCxnSpPr>
        <p:spPr>
          <a:xfrm>
            <a:off x="150381" y="2923046"/>
            <a:ext cx="4679700" cy="15600"/>
          </a:xfrm>
          <a:prstGeom prst="straightConnector1">
            <a:avLst/>
          </a:prstGeom>
          <a:noFill/>
          <a:ln cap="flat" cmpd="sng" w="28575">
            <a:solidFill>
              <a:srgbClr val="D05C5C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/>
          <p:nvPr>
            <p:ph type="title"/>
          </p:nvPr>
        </p:nvSpPr>
        <p:spPr>
          <a:xfrm>
            <a:off x="4406850" y="244575"/>
            <a:ext cx="3695400" cy="8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0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Mechanisms of Trans-Capillary Exchange</a:t>
            </a:r>
            <a:endParaRPr b="1" sz="1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47" name="Google Shape;247;p37"/>
          <p:cNvSpPr txBox="1"/>
          <p:nvPr/>
        </p:nvSpPr>
        <p:spPr>
          <a:xfrm>
            <a:off x="4433750" y="1325200"/>
            <a:ext cx="4134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latin typeface="Bree Serif"/>
                <a:ea typeface="Bree Serif"/>
                <a:cs typeface="Bree Serif"/>
                <a:sym typeface="Bree Serif"/>
              </a:rPr>
              <a:t>Simple diffusion</a:t>
            </a:r>
            <a:endParaRPr b="1" sz="1200" u="sng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For lipids soluble gases (O2 and CO2) according to concentration gradient 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 (passive diffusion) by cell membrane bilayer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48" name="Google Shape;248;p37"/>
          <p:cNvSpPr txBox="1"/>
          <p:nvPr/>
        </p:nvSpPr>
        <p:spPr>
          <a:xfrm>
            <a:off x="4433750" y="2248600"/>
            <a:ext cx="4134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 u="sng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Filtration (bulk flow)</a:t>
            </a:r>
            <a:endParaRPr b="1" sz="1200" u="sng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for fluid transfer by starlings force according to pressure gradient </a:t>
            </a:r>
            <a:r>
              <a:rPr lang="en" sz="12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(hydrostatic pressure and osmotic pressure)</a:t>
            </a:r>
            <a:endParaRPr sz="1200"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49" name="Google Shape;249;p37"/>
          <p:cNvSpPr txBox="1"/>
          <p:nvPr/>
        </p:nvSpPr>
        <p:spPr>
          <a:xfrm>
            <a:off x="4433750" y="2947025"/>
            <a:ext cx="160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latin typeface="Bree Serif"/>
                <a:ea typeface="Bree Serif"/>
                <a:cs typeface="Bree Serif"/>
                <a:sym typeface="Bree Serif"/>
              </a:rPr>
              <a:t>Vesicular transport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Transcytosis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0" name="Google Shape;250;p37"/>
          <p:cNvSpPr txBox="1"/>
          <p:nvPr/>
        </p:nvSpPr>
        <p:spPr>
          <a:xfrm>
            <a:off x="4433750" y="3613050"/>
            <a:ext cx="4134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latin typeface="Bree Serif"/>
                <a:ea typeface="Bree Serif"/>
                <a:cs typeface="Bree Serif"/>
                <a:sym typeface="Bree Serif"/>
              </a:rPr>
              <a:t>Mediated (membrane transport)</a:t>
            </a:r>
            <a:endParaRPr b="1" sz="1200" u="sng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occurs only in capillaries of the </a:t>
            </a: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brain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 and </a:t>
            </a: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involves secondary active transport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,e.g.transport of glucose moves by co-transports in cell membrane”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1" name="Google Shape;251;p37"/>
          <p:cNvSpPr txBox="1"/>
          <p:nvPr>
            <p:ph type="title"/>
          </p:nvPr>
        </p:nvSpPr>
        <p:spPr>
          <a:xfrm>
            <a:off x="247962" y="244575"/>
            <a:ext cx="3695400" cy="8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0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Blood Flow Through Capillary Beds (Network)</a:t>
            </a:r>
            <a:endParaRPr b="1" sz="1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2" name="Google Shape;252;p37"/>
          <p:cNvSpPr txBox="1"/>
          <p:nvPr/>
        </p:nvSpPr>
        <p:spPr>
          <a:xfrm>
            <a:off x="763150" y="1305850"/>
            <a:ext cx="2321100" cy="738900"/>
          </a:xfrm>
          <a:prstGeom prst="rect">
            <a:avLst/>
          </a:prstGeom>
          <a:noFill/>
          <a:ln cap="flat" cmpd="sng" w="9525">
            <a:solidFill>
              <a:srgbClr val="EA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Blood flows from arterioles through metarterioles, then to capillary network 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3" name="Google Shape;253;p37"/>
          <p:cNvSpPr txBox="1"/>
          <p:nvPr/>
        </p:nvSpPr>
        <p:spPr>
          <a:xfrm>
            <a:off x="1023075" y="2489100"/>
            <a:ext cx="1770900" cy="369300"/>
          </a:xfrm>
          <a:prstGeom prst="rect">
            <a:avLst/>
          </a:prstGeom>
          <a:noFill/>
          <a:ln cap="flat" cmpd="sng" w="9525">
            <a:solidFill>
              <a:srgbClr val="EA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Venules drain network.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4" name="Google Shape;254;p37"/>
          <p:cNvSpPr txBox="1"/>
          <p:nvPr/>
        </p:nvSpPr>
        <p:spPr>
          <a:xfrm>
            <a:off x="763025" y="3274350"/>
            <a:ext cx="2321100" cy="1098600"/>
          </a:xfrm>
          <a:prstGeom prst="rect">
            <a:avLst/>
          </a:prstGeom>
          <a:noFill/>
          <a:ln cap="flat" cmpd="sng" w="9525">
            <a:solidFill>
              <a:srgbClr val="EA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Arteriolar smooth muscle, metarterioles, and precapillary sphincters </a:t>
            </a:r>
            <a:r>
              <a:rPr b="1"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regulate</a:t>
            </a:r>
            <a:r>
              <a:rPr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 the blood flow in capillary network.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5" name="Google Shape;255;p37"/>
          <p:cNvSpPr/>
          <p:nvPr/>
        </p:nvSpPr>
        <p:spPr>
          <a:xfrm rot="5400000">
            <a:off x="1758377" y="2230624"/>
            <a:ext cx="300300" cy="194700"/>
          </a:xfrm>
          <a:prstGeom prst="rightArrow">
            <a:avLst>
              <a:gd fmla="val 39873" name="adj1"/>
              <a:gd fmla="val 55332" name="adj2"/>
            </a:avLst>
          </a:prstGeom>
          <a:solidFill>
            <a:srgbClr val="F4CC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7"/>
          <p:cNvSpPr/>
          <p:nvPr/>
        </p:nvSpPr>
        <p:spPr>
          <a:xfrm rot="5400000">
            <a:off x="1758377" y="3006236"/>
            <a:ext cx="300300" cy="194700"/>
          </a:xfrm>
          <a:prstGeom prst="rightArrow">
            <a:avLst>
              <a:gd fmla="val 39873" name="adj1"/>
              <a:gd fmla="val 55332" name="adj2"/>
            </a:avLst>
          </a:prstGeom>
          <a:solidFill>
            <a:srgbClr val="F4CC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7"/>
          <p:cNvSpPr txBox="1"/>
          <p:nvPr/>
        </p:nvSpPr>
        <p:spPr>
          <a:xfrm>
            <a:off x="8073799" y="56375"/>
            <a:ext cx="119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Girls’ Slides 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"/>
          <p:cNvSpPr txBox="1"/>
          <p:nvPr>
            <p:ph type="title"/>
          </p:nvPr>
        </p:nvSpPr>
        <p:spPr>
          <a:xfrm>
            <a:off x="173500" y="243375"/>
            <a:ext cx="40434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Trans-Capillary Fluid Transfer</a:t>
            </a:r>
            <a:endParaRPr b="1" sz="25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5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3" name="Google Shape;263;p38"/>
          <p:cNvSpPr txBox="1"/>
          <p:nvPr/>
        </p:nvSpPr>
        <p:spPr>
          <a:xfrm>
            <a:off x="173506" y="1241891"/>
            <a:ext cx="3651000" cy="232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★"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Trans- capillary transfer 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Occurs by Diffusion or by vesicular transport.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★"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Diffusion occurs through,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○"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cells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: for lipid soluble molecules.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○"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intercellular clefts between cells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:for non-lipid soluble molecules.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★"/>
            </a:pPr>
            <a:r>
              <a:rPr b="1"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Filtration (Bulk Flow): 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Fluid movement is affected &amp; influenced by the c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oncentration gradients, cleft size (permeability) &amp; hydrostatic pressure influence the fluid movement (varies by organ &amp; situation)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64" name="Google Shape;26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9125" y="3733625"/>
            <a:ext cx="1564250" cy="122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8"/>
          <p:cNvSpPr txBox="1"/>
          <p:nvPr>
            <p:ph type="title"/>
          </p:nvPr>
        </p:nvSpPr>
        <p:spPr>
          <a:xfrm>
            <a:off x="4078600" y="264525"/>
            <a:ext cx="4144500" cy="5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Formation of Interstitial Fluid (IF)</a:t>
            </a:r>
            <a:endParaRPr b="1" sz="25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6" name="Google Shape;266;p38"/>
          <p:cNvSpPr txBox="1"/>
          <p:nvPr/>
        </p:nvSpPr>
        <p:spPr>
          <a:xfrm>
            <a:off x="3906789" y="1069800"/>
            <a:ext cx="4962000" cy="20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★"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The Interstitial Fluid (IF) formation is regulated by the net filtration pressure force at the two vascular ends (arteriolar &amp; venular) of the capillary bed.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★"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Net filtration pressure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 is </a:t>
            </a:r>
            <a:r>
              <a:rPr b="1"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affected by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 the </a:t>
            </a: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net balance 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between the two forces (hydrostatic &amp; oncotic pressures) found in the capillaries &amp; in the interstitial fluid.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EA9999"/>
                </a:solidFill>
                <a:latin typeface="Bree Serif"/>
                <a:ea typeface="Bree Serif"/>
                <a:cs typeface="Bree Serif"/>
                <a:sym typeface="Bree Serif"/>
              </a:rPr>
              <a:t>Movement of fluid from Capillaries is affected by the:</a:t>
            </a:r>
            <a:endParaRPr b="1" sz="1200" u="sng">
              <a:solidFill>
                <a:srgbClr val="EA999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 u="sng">
              <a:solidFill>
                <a:srgbClr val="EA999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 u="sng">
              <a:solidFill>
                <a:srgbClr val="EA9999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267" name="Google Shape;267;p38"/>
          <p:cNvGrpSpPr/>
          <p:nvPr/>
        </p:nvGrpSpPr>
        <p:grpSpPr>
          <a:xfrm>
            <a:off x="4870357" y="3025170"/>
            <a:ext cx="3323022" cy="708445"/>
            <a:chOff x="803163" y="1111966"/>
            <a:chExt cx="1182191" cy="203430"/>
          </a:xfrm>
        </p:grpSpPr>
        <p:grpSp>
          <p:nvGrpSpPr>
            <p:cNvPr id="268" name="Google Shape;268;p38"/>
            <p:cNvGrpSpPr/>
            <p:nvPr/>
          </p:nvGrpSpPr>
          <p:grpSpPr>
            <a:xfrm>
              <a:off x="1958180" y="1111966"/>
              <a:ext cx="27175" cy="121077"/>
              <a:chOff x="845575" y="2563700"/>
              <a:chExt cx="92400" cy="411825"/>
            </a:xfrm>
          </p:grpSpPr>
          <p:cxnSp>
            <p:nvCxnSpPr>
              <p:cNvPr id="269" name="Google Shape;269;p38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06666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sp>
            <p:nvSpPr>
              <p:cNvPr id="270" name="Google Shape;270;p38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F4CCCC"/>
              </a:solidFill>
              <a:ln cap="flat" cmpd="sng" w="9525">
                <a:solidFill>
                  <a:srgbClr val="E06666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1" name="Google Shape;271;p38"/>
            <p:cNvGrpSpPr/>
            <p:nvPr/>
          </p:nvGrpSpPr>
          <p:grpSpPr>
            <a:xfrm>
              <a:off x="803163" y="1111974"/>
              <a:ext cx="591158" cy="121545"/>
              <a:chOff x="803163" y="1111974"/>
              <a:chExt cx="591158" cy="121545"/>
            </a:xfrm>
          </p:grpSpPr>
          <p:grpSp>
            <p:nvGrpSpPr>
              <p:cNvPr id="272" name="Google Shape;272;p38"/>
              <p:cNvGrpSpPr/>
              <p:nvPr/>
            </p:nvGrpSpPr>
            <p:grpSpPr>
              <a:xfrm>
                <a:off x="803163" y="1111974"/>
                <a:ext cx="27175" cy="121077"/>
                <a:chOff x="845575" y="2563700"/>
                <a:chExt cx="92400" cy="411825"/>
              </a:xfrm>
            </p:grpSpPr>
            <p:cxnSp>
              <p:nvCxnSpPr>
                <p:cNvPr id="273" name="Google Shape;273;p38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E06666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274" name="Google Shape;274;p38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F4CCCC"/>
                </a:solidFill>
                <a:ln cap="flat" cmpd="sng" w="9525">
                  <a:solidFill>
                    <a:srgbClr val="E06666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75" name="Google Shape;275;p38"/>
              <p:cNvSpPr/>
              <p:nvPr/>
            </p:nvSpPr>
            <p:spPr>
              <a:xfrm>
                <a:off x="818321" y="1194219"/>
                <a:ext cx="576000" cy="39300"/>
              </a:xfrm>
              <a:prstGeom prst="rect">
                <a:avLst/>
              </a:prstGeom>
              <a:noFill/>
              <a:ln cap="flat" cmpd="sng" w="9525">
                <a:solidFill>
                  <a:srgbClr val="E06666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6" name="Google Shape;276;p38"/>
            <p:cNvGrpSpPr/>
            <p:nvPr/>
          </p:nvGrpSpPr>
          <p:grpSpPr>
            <a:xfrm>
              <a:off x="1381910" y="1194219"/>
              <a:ext cx="588341" cy="121177"/>
              <a:chOff x="1381910" y="1194219"/>
              <a:chExt cx="588341" cy="121177"/>
            </a:xfrm>
          </p:grpSpPr>
          <p:grpSp>
            <p:nvGrpSpPr>
              <p:cNvPr id="277" name="Google Shape;277;p38"/>
              <p:cNvGrpSpPr/>
              <p:nvPr/>
            </p:nvGrpSpPr>
            <p:grpSpPr>
              <a:xfrm rot="10800000">
                <a:off x="1381910" y="1194319"/>
                <a:ext cx="27175" cy="121077"/>
                <a:chOff x="2070100" y="2563700"/>
                <a:chExt cx="92400" cy="411825"/>
              </a:xfrm>
            </p:grpSpPr>
            <p:cxnSp>
              <p:nvCxnSpPr>
                <p:cNvPr id="278" name="Google Shape;278;p38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E06666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279" name="Google Shape;279;p38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F4CCCC"/>
                </a:solidFill>
                <a:ln cap="flat" cmpd="sng" w="9525">
                  <a:solidFill>
                    <a:srgbClr val="E06666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80" name="Google Shape;280;p38"/>
              <p:cNvSpPr/>
              <p:nvPr/>
            </p:nvSpPr>
            <p:spPr>
              <a:xfrm>
                <a:off x="1394250" y="1194219"/>
                <a:ext cx="576000" cy="39300"/>
              </a:xfrm>
              <a:prstGeom prst="rect">
                <a:avLst/>
              </a:prstGeom>
              <a:noFill/>
              <a:ln cap="flat" cmpd="sng" w="9525">
                <a:solidFill>
                  <a:srgbClr val="E06666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281" name="Google Shape;281;p38"/>
          <p:cNvCxnSpPr/>
          <p:nvPr/>
        </p:nvCxnSpPr>
        <p:spPr>
          <a:xfrm flipH="1">
            <a:off x="3876475" y="322325"/>
            <a:ext cx="9000" cy="4328100"/>
          </a:xfrm>
          <a:prstGeom prst="straightConnector1">
            <a:avLst/>
          </a:prstGeom>
          <a:noFill/>
          <a:ln cap="flat" cmpd="sng" w="28575">
            <a:solidFill>
              <a:srgbClr val="D05C5C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282" name="Google Shape;28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075" y="3733625"/>
            <a:ext cx="1660474" cy="122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8"/>
          <p:cNvSpPr txBox="1"/>
          <p:nvPr/>
        </p:nvSpPr>
        <p:spPr>
          <a:xfrm>
            <a:off x="3830070" y="2288234"/>
            <a:ext cx="49065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8"/>
          <p:cNvSpPr txBox="1"/>
          <p:nvPr/>
        </p:nvSpPr>
        <p:spPr>
          <a:xfrm>
            <a:off x="4301346" y="2684517"/>
            <a:ext cx="49065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Blood pressure 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5" name="Google Shape;285;p38"/>
          <p:cNvSpPr txBox="1"/>
          <p:nvPr/>
        </p:nvSpPr>
        <p:spPr>
          <a:xfrm>
            <a:off x="5586080" y="3755710"/>
            <a:ext cx="49065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Capillary 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permeability 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6" name="Google Shape;286;p38"/>
          <p:cNvSpPr txBox="1"/>
          <p:nvPr/>
        </p:nvSpPr>
        <p:spPr>
          <a:xfrm>
            <a:off x="7683967" y="2684534"/>
            <a:ext cx="49065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Osmosis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7" name="Google Shape;287;p38"/>
          <p:cNvSpPr txBox="1"/>
          <p:nvPr/>
        </p:nvSpPr>
        <p:spPr>
          <a:xfrm>
            <a:off x="4078607" y="4145284"/>
            <a:ext cx="49065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★"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Excessive fluid 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gained by tissues is removed by the </a:t>
            </a: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Lymphatic system.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8" name="Google Shape;288;p38"/>
          <p:cNvSpPr txBox="1"/>
          <p:nvPr/>
        </p:nvSpPr>
        <p:spPr>
          <a:xfrm>
            <a:off x="1595799" y="841700"/>
            <a:ext cx="119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Girls’ Slides 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9"/>
          <p:cNvSpPr txBox="1"/>
          <p:nvPr>
            <p:ph type="title"/>
          </p:nvPr>
        </p:nvSpPr>
        <p:spPr>
          <a:xfrm>
            <a:off x="150375" y="44700"/>
            <a:ext cx="5094000" cy="6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Hydrostatic &amp; Oncotic Pressures</a:t>
            </a:r>
            <a:endParaRPr b="1" sz="25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5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aphicFrame>
        <p:nvGraphicFramePr>
          <p:cNvPr id="294" name="Google Shape;294;p39"/>
          <p:cNvGraphicFramePr/>
          <p:nvPr/>
        </p:nvGraphicFramePr>
        <p:xfrm>
          <a:off x="150394" y="5409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{288D9048-DEAC-4937-AFA5-65FFBBEA3D09}</a:tableStyleId>
              </a:tblPr>
              <a:tblGrid>
                <a:gridCol w="1575775"/>
                <a:gridCol w="1575775"/>
                <a:gridCol w="1575775"/>
                <a:gridCol w="4158775"/>
              </a:tblGrid>
              <a:tr h="38100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Interstitial hydrostatic pressure (P IF)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(Outward Force) : 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Capillary 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Hydrostatic Pressure (Outward Force):</a:t>
                      </a:r>
                      <a:endParaRPr sz="12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81000">
                <a:tc gridSpan="3" rowSpan="3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Bree Serif"/>
                        <a:buChar char="★"/>
                      </a:pPr>
                      <a:r>
                        <a:rPr lang="en" sz="12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Interstitial hydrostatic pressure (PIF) is almost 0 mmHg.</a:t>
                      </a:r>
                      <a:endParaRPr sz="1200">
                        <a:solidFill>
                          <a:srgbClr val="FF000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Bree Serif"/>
                        <a:buChar char="★"/>
                      </a:pPr>
                      <a:r>
                        <a:rPr lang="en" sz="12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The interstitial fluid pressure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which is caused by pumping of lymphatic system is 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negative 3 mmHg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in most tissues.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Bree Serif"/>
                        <a:buChar char="★"/>
                      </a:pPr>
                      <a:r>
                        <a:rPr lang="en" sz="1200">
                          <a:solidFill>
                            <a:srgbClr val="C27BA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Encapsulated organs have positive interstitial pressures (+5 to +10 mmHg).</a:t>
                      </a:r>
                      <a:endParaRPr sz="1200">
                        <a:solidFill>
                          <a:srgbClr val="C27BA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Bree Serif"/>
                        <a:buChar char="★"/>
                      </a:pPr>
                      <a:r>
                        <a:rPr lang="en" sz="12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PIF varies from one organ to another:</a:t>
                      </a:r>
                      <a:endParaRPr sz="1200">
                        <a:solidFill>
                          <a:srgbClr val="FF000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27BA0"/>
                        </a:buClr>
                        <a:buSzPts val="1200"/>
                        <a:buFont typeface="Bree Serif"/>
                        <a:buChar char="○"/>
                      </a:pPr>
                      <a:r>
                        <a:rPr lang="en" sz="1200">
                          <a:solidFill>
                            <a:srgbClr val="C27BA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Subcutaneous tissues: -2 mmHg.</a:t>
                      </a:r>
                      <a:endParaRPr sz="1200">
                        <a:solidFill>
                          <a:srgbClr val="C27BA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27BA0"/>
                        </a:buClr>
                        <a:buSzPts val="1200"/>
                        <a:buFont typeface="Bree Serif"/>
                        <a:buChar char="○"/>
                      </a:pPr>
                      <a:r>
                        <a:rPr lang="en" sz="1200">
                          <a:solidFill>
                            <a:srgbClr val="C27BA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Liver, Kidney: +1mmHg.</a:t>
                      </a:r>
                      <a:endParaRPr sz="1200">
                        <a:solidFill>
                          <a:srgbClr val="C27BA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27BA0"/>
                        </a:buClr>
                        <a:buSzPts val="1200"/>
                        <a:buFont typeface="Bree Serif"/>
                        <a:buChar char="○"/>
                      </a:pPr>
                      <a:r>
                        <a:rPr lang="en" sz="1200">
                          <a:solidFill>
                            <a:srgbClr val="C27BA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Brain: As high as +6mmHg.</a:t>
                      </a:r>
                      <a:endParaRPr sz="1200">
                        <a:solidFill>
                          <a:srgbClr val="C27BA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rowSpan="3" hMerge="1"/>
                <a:tc rowSpan="3" hMerge="1"/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Normal Capillary hydrostatic pressure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ranges from 30-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35 mmHg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at the 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arterial end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, &amp; from 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10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-15 mmHg at the 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venous end.</a:t>
                      </a:r>
                      <a:endParaRPr sz="1200">
                        <a:solidFill>
                          <a:srgbClr val="FF000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 gridSpan="3" vMerge="1"/>
                <a:tc hMerge="1" vMerge="1"/>
                <a:tc hMerge="1" vMerge="1"/>
                <a:tc vMerge="1"/>
              </a:tr>
              <a:tr h="381000">
                <a:tc gridSpan="3" vMerge="1"/>
                <a:tc hMerge="1" vMerge="1"/>
                <a:tc hMerge="1" vMerge="1"/>
                <a:tc vMerge="1"/>
              </a:tr>
              <a:tr h="499525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Interstitial 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Oncotic (osmotic) Pressure (Inward Force):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Capillary Oncotic (osmotic) Pressure (Inward Force):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8100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Colloid osmotic pressure is caused by presence of large proteins.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C27BA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There is almost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no colloid osmotic pressure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en" sz="1200">
                          <a:solidFill>
                            <a:srgbClr val="C27BA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in the interstitial space.</a:t>
                      </a:r>
                      <a:endParaRPr sz="1200">
                        <a:solidFill>
                          <a:srgbClr val="C27BA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Colloid osmotic pressure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is caused by presence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of large proteins.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High content of proteins in plasma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accounts for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+ 10 mmHg its higher osmotic pressure compared to that of the Interstitial fluid (IF).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Plasma osmotic pressure: Is high (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25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-28 mmHg)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&amp; will attract fluid &amp; dissolved substances from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tissue spaces into the circulation.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0"/>
          <p:cNvSpPr txBox="1"/>
          <p:nvPr>
            <p:ph type="title"/>
          </p:nvPr>
        </p:nvSpPr>
        <p:spPr>
          <a:xfrm>
            <a:off x="150375" y="44700"/>
            <a:ext cx="8531700" cy="6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How Does Fluid Filtrate at The Capillary Bed?</a:t>
            </a:r>
            <a:endParaRPr b="1" sz="25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5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5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0" name="Google Shape;300;p40"/>
          <p:cNvSpPr txBox="1"/>
          <p:nvPr/>
        </p:nvSpPr>
        <p:spPr>
          <a:xfrm>
            <a:off x="5665504" y="5792525"/>
            <a:ext cx="16596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1" name="Google Shape;301;p40"/>
          <p:cNvSpPr/>
          <p:nvPr/>
        </p:nvSpPr>
        <p:spPr>
          <a:xfrm>
            <a:off x="446110" y="848847"/>
            <a:ext cx="5219400" cy="819600"/>
          </a:xfrm>
          <a:prstGeom prst="round1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EA9999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Fluid transfer depends on the relative </a:t>
            </a:r>
            <a:r>
              <a:rPr b="1"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balance &amp; equilibrium between the hydrostatic &amp; osmotic pressures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found in capillary plasma &amp; interstitial space</a:t>
            </a:r>
            <a:endParaRPr/>
          </a:p>
        </p:txBody>
      </p:sp>
      <p:sp>
        <p:nvSpPr>
          <p:cNvPr id="302" name="Google Shape;302;p40"/>
          <p:cNvSpPr/>
          <p:nvPr/>
        </p:nvSpPr>
        <p:spPr>
          <a:xfrm>
            <a:off x="446110" y="1967754"/>
            <a:ext cx="5219400" cy="819600"/>
          </a:xfrm>
          <a:prstGeom prst="round1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EA9999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Any loss of plasma colloids will result in an increase loss of fluid from the vasculature to the interstitial space.</a:t>
            </a:r>
            <a:endParaRPr/>
          </a:p>
        </p:txBody>
      </p:sp>
      <p:pic>
        <p:nvPicPr>
          <p:cNvPr id="303" name="Google Shape;30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00" y="3163500"/>
            <a:ext cx="2518100" cy="15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9646" y="3163500"/>
            <a:ext cx="1967220" cy="153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0"/>
          <p:cNvSpPr txBox="1"/>
          <p:nvPr/>
        </p:nvSpPr>
        <p:spPr>
          <a:xfrm>
            <a:off x="8073799" y="56375"/>
            <a:ext cx="119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Girls’ Slides 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1"/>
          <p:cNvSpPr txBox="1"/>
          <p:nvPr>
            <p:ph type="title"/>
          </p:nvPr>
        </p:nvSpPr>
        <p:spPr>
          <a:xfrm>
            <a:off x="150375" y="243375"/>
            <a:ext cx="3624300" cy="7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0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How Do We Calculate Net Movement at Capillary Beds?</a:t>
            </a:r>
            <a:endParaRPr b="1" sz="20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1" name="Google Shape;311;p41"/>
          <p:cNvSpPr txBox="1"/>
          <p:nvPr/>
        </p:nvSpPr>
        <p:spPr>
          <a:xfrm>
            <a:off x="282325" y="1194375"/>
            <a:ext cx="3660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★"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Filtration rate of fluid at Capillary beds =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2" name="Google Shape;312;p41"/>
          <p:cNvSpPr txBox="1"/>
          <p:nvPr/>
        </p:nvSpPr>
        <p:spPr>
          <a:xfrm>
            <a:off x="546413" y="1514469"/>
            <a:ext cx="32283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Net Filtration Pressure (</a:t>
            </a:r>
            <a:r>
              <a:rPr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NFP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) </a:t>
            </a:r>
            <a:r>
              <a:rPr lang="en" sz="1200" u="sng">
                <a:latin typeface="Bree Serif"/>
                <a:ea typeface="Bree Serif"/>
                <a:cs typeface="Bree Serif"/>
                <a:sym typeface="Bree Serif"/>
              </a:rPr>
              <a:t>multiplied by 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Filtration Coefficient (</a:t>
            </a:r>
            <a:r>
              <a:rPr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Kf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).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3" name="Google Shape;313;p41"/>
          <p:cNvSpPr txBox="1"/>
          <p:nvPr/>
        </p:nvSpPr>
        <p:spPr>
          <a:xfrm>
            <a:off x="968723" y="2101400"/>
            <a:ext cx="2368200" cy="369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E0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Filtration Rate = Kf  X NFP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4" name="Google Shape;314;p41"/>
          <p:cNvSpPr txBox="1"/>
          <p:nvPr/>
        </p:nvSpPr>
        <p:spPr>
          <a:xfrm>
            <a:off x="241925" y="2611600"/>
            <a:ext cx="40908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★"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Filtration Coefficient (</a:t>
            </a:r>
            <a:r>
              <a:rPr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Kf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) is a product of surface area times the hydraulic conductivity of membrane (membrane permeability).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★"/>
            </a:pPr>
            <a:r>
              <a:rPr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If NFP = positive, then fluid is lost from capillary. </a:t>
            </a:r>
            <a:endParaRPr sz="12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★"/>
            </a:pPr>
            <a:r>
              <a:rPr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If NFP = negative, then fluid is gained by capillary.</a:t>
            </a:r>
            <a:endParaRPr sz="12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5" name="Google Shape;315;p41"/>
          <p:cNvSpPr txBox="1"/>
          <p:nvPr>
            <p:ph type="title"/>
          </p:nvPr>
        </p:nvSpPr>
        <p:spPr>
          <a:xfrm>
            <a:off x="4844128" y="243375"/>
            <a:ext cx="3228300" cy="6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0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Starling’s Equation for Capillary Filtration</a:t>
            </a:r>
            <a:endParaRPr b="1" sz="20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6" name="Google Shape;316;p41"/>
          <p:cNvSpPr txBox="1"/>
          <p:nvPr/>
        </p:nvSpPr>
        <p:spPr>
          <a:xfrm>
            <a:off x="5006319" y="1106946"/>
            <a:ext cx="2748300" cy="3675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E0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Flux = Kf [(Pc – Pif) – σ (πp – πif)]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7" name="Google Shape;317;p41"/>
          <p:cNvSpPr txBox="1"/>
          <p:nvPr/>
        </p:nvSpPr>
        <p:spPr>
          <a:xfrm>
            <a:off x="4452125" y="1563675"/>
            <a:ext cx="4506300" cy="21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★"/>
            </a:pPr>
            <a:r>
              <a:rPr b="1" lang="en" sz="1100">
                <a:solidFill>
                  <a:srgbClr val="EA9999"/>
                </a:solidFill>
                <a:latin typeface="Bree Serif"/>
                <a:ea typeface="Bree Serif"/>
                <a:cs typeface="Bree Serif"/>
                <a:sym typeface="Bree Serif"/>
              </a:rPr>
              <a:t>Kf</a:t>
            </a:r>
            <a:r>
              <a:rPr lang="en" sz="1100">
                <a:latin typeface="Bree Serif"/>
                <a:ea typeface="Bree Serif"/>
                <a:cs typeface="Bree Serif"/>
                <a:sym typeface="Bree Serif"/>
              </a:rPr>
              <a:t> = Capillary filtration coefficient (surface area &amp; permeability)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★"/>
            </a:pPr>
            <a:r>
              <a:rPr b="1" lang="en" sz="1100">
                <a:solidFill>
                  <a:srgbClr val="EA9999"/>
                </a:solidFill>
                <a:latin typeface="Bree Serif"/>
                <a:ea typeface="Bree Serif"/>
                <a:cs typeface="Bree Serif"/>
                <a:sym typeface="Bree Serif"/>
              </a:rPr>
              <a:t>Pc</a:t>
            </a:r>
            <a:r>
              <a:rPr lang="en" sz="1100">
                <a:latin typeface="Bree Serif"/>
                <a:ea typeface="Bree Serif"/>
                <a:cs typeface="Bree Serif"/>
                <a:sym typeface="Bree Serif"/>
              </a:rPr>
              <a:t> = Capillary hydrostatic pressure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★"/>
            </a:pPr>
            <a:r>
              <a:rPr b="1" lang="en" sz="1100">
                <a:solidFill>
                  <a:srgbClr val="EA9999"/>
                </a:solidFill>
                <a:latin typeface="Bree Serif"/>
                <a:ea typeface="Bree Serif"/>
                <a:cs typeface="Bree Serif"/>
                <a:sym typeface="Bree Serif"/>
              </a:rPr>
              <a:t>Pif</a:t>
            </a:r>
            <a:r>
              <a:rPr lang="en" sz="1100">
                <a:latin typeface="Bree Serif"/>
                <a:ea typeface="Bree Serif"/>
                <a:cs typeface="Bree Serif"/>
                <a:sym typeface="Bree Serif"/>
              </a:rPr>
              <a:t> = Interstitial hydrostatic pressure 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★"/>
            </a:pPr>
            <a:r>
              <a:rPr b="1" lang="en" sz="1100">
                <a:solidFill>
                  <a:srgbClr val="EA9999"/>
                </a:solidFill>
                <a:latin typeface="Bree Serif"/>
                <a:ea typeface="Bree Serif"/>
                <a:cs typeface="Bree Serif"/>
                <a:sym typeface="Bree Serif"/>
              </a:rPr>
              <a:t>σ</a:t>
            </a:r>
            <a:r>
              <a:rPr lang="en" sz="1100">
                <a:latin typeface="Bree Serif"/>
                <a:ea typeface="Bree Serif"/>
                <a:cs typeface="Bree Serif"/>
                <a:sym typeface="Bree Serif"/>
              </a:rPr>
              <a:t> = Capillary reflection coefficient (0 to 1)   1 = impermeable to proteins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★"/>
            </a:pPr>
            <a:r>
              <a:rPr b="1" lang="en" sz="1100">
                <a:solidFill>
                  <a:srgbClr val="EA9999"/>
                </a:solidFill>
                <a:latin typeface="Bree Serif"/>
                <a:ea typeface="Bree Serif"/>
                <a:cs typeface="Bree Serif"/>
                <a:sym typeface="Bree Serif"/>
              </a:rPr>
              <a:t>πc</a:t>
            </a:r>
            <a:r>
              <a:rPr lang="en" sz="1100">
                <a:latin typeface="Bree Serif"/>
                <a:ea typeface="Bree Serif"/>
                <a:cs typeface="Bree Serif"/>
                <a:sym typeface="Bree Serif"/>
              </a:rPr>
              <a:t> = Capillary colloid osmotic pressure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★"/>
            </a:pPr>
            <a:r>
              <a:rPr b="1" lang="en" sz="1100">
                <a:solidFill>
                  <a:srgbClr val="EA9999"/>
                </a:solidFill>
                <a:latin typeface="Bree Serif"/>
                <a:ea typeface="Bree Serif"/>
                <a:cs typeface="Bree Serif"/>
                <a:sym typeface="Bree Serif"/>
              </a:rPr>
              <a:t>πif</a:t>
            </a:r>
            <a:r>
              <a:rPr lang="en" sz="1100">
                <a:latin typeface="Bree Serif"/>
                <a:ea typeface="Bree Serif"/>
                <a:cs typeface="Bree Serif"/>
                <a:sym typeface="Bree Serif"/>
              </a:rPr>
              <a:t> = Interstitial colloid osmotic pressure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318" name="Google Shape;31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6075" y="3954272"/>
            <a:ext cx="2571775" cy="1059965"/>
          </a:xfrm>
          <a:prstGeom prst="rect">
            <a:avLst/>
          </a:prstGeom>
          <a:noFill/>
          <a:ln cap="flat" cmpd="sng" w="9525">
            <a:solidFill>
              <a:srgbClr val="E06666"/>
            </a:solidFill>
            <a:prstDash val="dash"/>
            <a:round/>
            <a:headEnd len="sm" w="sm" type="none"/>
            <a:tailEnd len="sm" w="sm" type="none"/>
          </a:ln>
        </p:spPr>
      </p:pic>
      <p:cxnSp>
        <p:nvCxnSpPr>
          <p:cNvPr id="319" name="Google Shape;319;p41"/>
          <p:cNvCxnSpPr/>
          <p:nvPr/>
        </p:nvCxnSpPr>
        <p:spPr>
          <a:xfrm flipH="1">
            <a:off x="4332575" y="407700"/>
            <a:ext cx="9900" cy="4328100"/>
          </a:xfrm>
          <a:prstGeom prst="straightConnector1">
            <a:avLst/>
          </a:prstGeom>
          <a:noFill/>
          <a:ln cap="flat" cmpd="sng" w="28575">
            <a:solidFill>
              <a:srgbClr val="D05C5C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320" name="Google Shape;320;p41"/>
          <p:cNvSpPr/>
          <p:nvPr/>
        </p:nvSpPr>
        <p:spPr>
          <a:xfrm>
            <a:off x="713525" y="3532525"/>
            <a:ext cx="3509400" cy="550200"/>
          </a:xfrm>
          <a:prstGeom prst="rect">
            <a:avLst/>
          </a:prstGeom>
          <a:noFill/>
          <a:ln cap="flat" cmpd="sng" w="19050">
            <a:solidFill>
              <a:srgbClr val="6AA84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41"/>
          <p:cNvSpPr txBox="1"/>
          <p:nvPr/>
        </p:nvSpPr>
        <p:spPr>
          <a:xfrm>
            <a:off x="4332575" y="3784700"/>
            <a:ext cx="2184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What Does this All Mean?</a:t>
            </a:r>
            <a:endParaRPr b="1" sz="1000">
              <a:solidFill>
                <a:srgbClr val="E0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b="1" lang="en" sz="1000">
                <a:latin typeface="Bree Serif"/>
                <a:ea typeface="Bree Serif"/>
                <a:cs typeface="Bree Serif"/>
                <a:sym typeface="Bree Serif"/>
              </a:rPr>
              <a:t>Fluid transfer depends on the relative balance between hydrostatic pressure &amp; osmotic pressure.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22" name="Google Shape;322;p41"/>
          <p:cNvSpPr txBox="1"/>
          <p:nvPr/>
        </p:nvSpPr>
        <p:spPr>
          <a:xfrm>
            <a:off x="8073799" y="56375"/>
            <a:ext cx="119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Girls’ Slides 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2"/>
          <p:cNvSpPr txBox="1"/>
          <p:nvPr>
            <p:ph type="title"/>
          </p:nvPr>
        </p:nvSpPr>
        <p:spPr>
          <a:xfrm>
            <a:off x="150375" y="243375"/>
            <a:ext cx="82785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Diffusion at Capillary Beds (Fluid Balance – Starling's Forces)</a:t>
            </a:r>
            <a:endParaRPr b="1" sz="2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5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aphicFrame>
        <p:nvGraphicFramePr>
          <p:cNvPr id="328" name="Google Shape;328;p42"/>
          <p:cNvGraphicFramePr/>
          <p:nvPr/>
        </p:nvGraphicFramePr>
        <p:xfrm>
          <a:off x="354250" y="10352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{288D9048-DEAC-4937-AFA5-65FFBBEA3D09}</a:tableStyleId>
              </a:tblPr>
              <a:tblGrid>
                <a:gridCol w="1128900"/>
                <a:gridCol w="1023575"/>
                <a:gridCol w="2033825"/>
                <a:gridCol w="1154150"/>
                <a:gridCol w="1463450"/>
                <a:gridCol w="1066850"/>
              </a:tblGrid>
              <a:tr h="40522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Outward force ↓ </a:t>
                      </a:r>
                      <a:r>
                        <a:rPr lang="en" sz="1200">
                          <a:solidFill>
                            <a:srgbClr val="999999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out of the capillaries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Inward force ↑ </a:t>
                      </a:r>
                      <a:r>
                        <a:rPr lang="en" sz="1200">
                          <a:solidFill>
                            <a:srgbClr val="999999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into the capillaries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 hMerge="1"/>
              </a:tr>
              <a:tr h="681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Capillary blood pressure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Interstitial fluid pressure 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Interstitial fluid colloidal osmotic press 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Total </a:t>
                      </a:r>
                      <a:endParaRPr sz="1200">
                        <a:solidFill>
                          <a:srgbClr val="FF000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Plasma 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colloidal osmotic pressure 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Interstitial 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hydrostatic pressure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486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Pc= </a:t>
                      </a:r>
                      <a:r>
                        <a:rPr lang="en" sz="1200">
                          <a:solidFill>
                            <a:srgbClr val="C27BA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30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/ </a:t>
                      </a:r>
                      <a:r>
                        <a:rPr lang="en" sz="1200">
                          <a:solidFill>
                            <a:srgbClr val="6FA8D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35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to 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15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mmHg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PIF= 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0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mmHg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μIF= 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3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mmHg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38 - 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18 </a:t>
                      </a:r>
                      <a:endParaRPr sz="1200">
                        <a:solidFill>
                          <a:srgbClr val="FF000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mmHg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μc=</a:t>
                      </a:r>
                      <a:r>
                        <a:rPr lang="en" sz="1200">
                          <a:solidFill>
                            <a:srgbClr val="C27BA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25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or </a:t>
                      </a:r>
                      <a:r>
                        <a:rPr lang="en" sz="1200">
                          <a:solidFill>
                            <a:srgbClr val="6FA8D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28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mmHg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PIF=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0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mmHg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8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Pc is 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determined by both arterial &amp; venous pressure 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-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π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 is determined by interstitial fluid protein concentration. Normally, because there is little loss of protein from capillaries, there is little protein in interstitial fluid, making μIF quite low.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-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it’s determined by  protein concentration of capillary blood. Thus, ↑ in protein concentration 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causes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↑ 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in μc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-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29" name="Google Shape;329;p42"/>
          <p:cNvSpPr txBox="1"/>
          <p:nvPr/>
        </p:nvSpPr>
        <p:spPr>
          <a:xfrm>
            <a:off x="8073799" y="56375"/>
            <a:ext cx="119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Girls’ Slides 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3"/>
          <p:cNvSpPr txBox="1"/>
          <p:nvPr>
            <p:ph type="title"/>
          </p:nvPr>
        </p:nvSpPr>
        <p:spPr>
          <a:xfrm>
            <a:off x="527775" y="215400"/>
            <a:ext cx="7599300" cy="6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Starling’s Forces &amp; Filtration at Capillary Beds</a:t>
            </a:r>
            <a:endParaRPr b="1" sz="2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5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5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aphicFrame>
        <p:nvGraphicFramePr>
          <p:cNvPr id="335" name="Google Shape;335;p43"/>
          <p:cNvGraphicFramePr/>
          <p:nvPr/>
        </p:nvGraphicFramePr>
        <p:xfrm>
          <a:off x="364492" y="1224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{288D9048-DEAC-4937-AFA5-65FFBBEA3D09}</a:tableStyleId>
              </a:tblPr>
              <a:tblGrid>
                <a:gridCol w="2734100"/>
                <a:gridCol w="1473400"/>
              </a:tblGrid>
              <a:tr h="3336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At 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arterial end of capillary 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 hMerge="1"/>
              </a:tr>
              <a:tr h="333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Outward 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forces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Value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</a:tr>
              <a:tr h="333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Capillary blood pressure 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Pc= 30-</a:t>
                      </a:r>
                      <a:r>
                        <a:rPr lang="en" sz="1200">
                          <a:highlight>
                            <a:srgbClr val="F4CCCC"/>
                          </a:highlight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35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mmHg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9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Negative interstitial free fluid pressure 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PIF= </a:t>
                      </a:r>
                      <a:r>
                        <a:rPr lang="en" sz="1200">
                          <a:highlight>
                            <a:srgbClr val="F4CCCC"/>
                          </a:highlight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-3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mmHg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Total 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outward force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highlight>
                            <a:srgbClr val="EA9999"/>
                          </a:highlight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38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mmHg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33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Inwards forces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Value 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</a:tr>
              <a:tr h="333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Plasma 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colloidal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osmotic pressure 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μC=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highlight>
                            <a:srgbClr val="F4CCCC"/>
                          </a:highlight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25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-28 mmHg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Total inward force 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highlight>
                            <a:srgbClr val="EA9999"/>
                          </a:highlight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25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mmHg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33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Net outward force 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38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-25=</a:t>
                      </a:r>
                      <a:r>
                        <a:rPr lang="en" sz="1200">
                          <a:highlight>
                            <a:srgbClr val="F4CCCC"/>
                          </a:highlight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+13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mmHg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6" name="Google Shape;336;p43"/>
          <p:cNvGraphicFramePr/>
          <p:nvPr/>
        </p:nvGraphicFramePr>
        <p:xfrm>
          <a:off x="4723287" y="12249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{288D9048-DEAC-4937-AFA5-65FFBBEA3D09}</a:tableStyleId>
              </a:tblPr>
              <a:tblGrid>
                <a:gridCol w="2723600"/>
                <a:gridCol w="1483900"/>
              </a:tblGrid>
              <a:tr h="3336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At venous  end of capillary 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 hMerge="1"/>
              </a:tr>
              <a:tr h="333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Outward forces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Value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</a:tr>
              <a:tr h="333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Capillary blood pressure 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Pc= 10-</a:t>
                      </a:r>
                      <a:r>
                        <a:rPr lang="en" sz="1200">
                          <a:highlight>
                            <a:srgbClr val="F4CCCC"/>
                          </a:highlight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15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mmHg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9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Negative interstitial free fluid pressure 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PIF= </a:t>
                      </a:r>
                      <a:r>
                        <a:rPr lang="en" sz="1200">
                          <a:highlight>
                            <a:srgbClr val="F4CCCC"/>
                          </a:highlight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-3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mmHg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Total outward force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highlight>
                            <a:srgbClr val="EA9999"/>
                          </a:highlight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18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mmHg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33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Inwards forces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Value 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</a:tr>
              <a:tr h="333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Plasma 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colloidal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osmotic pressure 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μC=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highlight>
                            <a:srgbClr val="F4CCCC"/>
                          </a:highlight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25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-28 mmHg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Total inward force 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highlight>
                            <a:srgbClr val="EA9999"/>
                          </a:highlight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25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mmHg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33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Net outward force 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18-25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=</a:t>
                      </a:r>
                      <a:r>
                        <a:rPr lang="en" sz="1200">
                          <a:highlight>
                            <a:srgbClr val="F4CCCC"/>
                          </a:highlight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-7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mmHg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</a:tr>
            </a:tbl>
          </a:graphicData>
        </a:graphic>
      </p:graphicFrame>
      <p:sp>
        <p:nvSpPr>
          <p:cNvPr id="337" name="Google Shape;337;p43"/>
          <p:cNvSpPr txBox="1"/>
          <p:nvPr/>
        </p:nvSpPr>
        <p:spPr>
          <a:xfrm>
            <a:off x="364504" y="717729"/>
            <a:ext cx="80163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Fluid Balance: Net Filtration &amp; Absorption of Fluid Across The Capillary Membrane</a:t>
            </a:r>
            <a:endParaRPr b="1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38" name="Google Shape;338;p43"/>
          <p:cNvSpPr txBox="1"/>
          <p:nvPr/>
        </p:nvSpPr>
        <p:spPr>
          <a:xfrm>
            <a:off x="8073799" y="56375"/>
            <a:ext cx="119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Girls’ Slides 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4"/>
          <p:cNvSpPr txBox="1"/>
          <p:nvPr>
            <p:ph type="title"/>
          </p:nvPr>
        </p:nvSpPr>
        <p:spPr>
          <a:xfrm>
            <a:off x="150375" y="243375"/>
            <a:ext cx="80931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Diffusion at Capillary Beds Net Filtration &amp; Absorption of Fluid Across The Capillary Membrane</a:t>
            </a:r>
            <a:endParaRPr b="1" sz="25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5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344" name="Google Shape;34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434" y="1686298"/>
            <a:ext cx="2954733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5432" y="1516750"/>
            <a:ext cx="3539420" cy="24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4"/>
          <p:cNvSpPr txBox="1"/>
          <p:nvPr/>
        </p:nvSpPr>
        <p:spPr>
          <a:xfrm>
            <a:off x="1396350" y="4367665"/>
            <a:ext cx="6351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Net Filtration &amp; absorption of fluid across the capillary membrane</a:t>
            </a:r>
            <a:endParaRPr b="1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47" name="Google Shape;347;p44"/>
          <p:cNvSpPr txBox="1"/>
          <p:nvPr/>
        </p:nvSpPr>
        <p:spPr>
          <a:xfrm>
            <a:off x="8038780" y="0"/>
            <a:ext cx="110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Girls’ Slides 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/>
          <p:nvPr>
            <p:ph type="title"/>
          </p:nvPr>
        </p:nvSpPr>
        <p:spPr>
          <a:xfrm>
            <a:off x="222000" y="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Objectives</a:t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18" name="Google Shape;118;p27"/>
          <p:cNvSpPr/>
          <p:nvPr/>
        </p:nvSpPr>
        <p:spPr>
          <a:xfrm flipH="1" rot="-771">
            <a:off x="7548602" y="-372527"/>
            <a:ext cx="1762173" cy="6182481"/>
          </a:xfrm>
          <a:custGeom>
            <a:rect b="b" l="l" r="r" t="t"/>
            <a:pathLst>
              <a:path extrusionOk="0" h="101348" w="52669">
                <a:moveTo>
                  <a:pt x="0" y="1"/>
                </a:moveTo>
                <a:lnTo>
                  <a:pt x="0" y="101348"/>
                </a:lnTo>
                <a:lnTo>
                  <a:pt x="4232" y="101348"/>
                </a:lnTo>
                <a:cubicBezTo>
                  <a:pt x="5157" y="99969"/>
                  <a:pt x="6162" y="98640"/>
                  <a:pt x="7265" y="97375"/>
                </a:cubicBezTo>
                <a:cubicBezTo>
                  <a:pt x="17902" y="85294"/>
                  <a:pt x="34296" y="83673"/>
                  <a:pt x="45225" y="72014"/>
                </a:cubicBezTo>
                <a:cubicBezTo>
                  <a:pt x="47820" y="69225"/>
                  <a:pt x="50106" y="65803"/>
                  <a:pt x="51030" y="61717"/>
                </a:cubicBezTo>
                <a:cubicBezTo>
                  <a:pt x="52668" y="54371"/>
                  <a:pt x="49620" y="46702"/>
                  <a:pt x="45971" y="40540"/>
                </a:cubicBezTo>
                <a:cubicBezTo>
                  <a:pt x="42323" y="34378"/>
                  <a:pt x="37912" y="28573"/>
                  <a:pt x="36242" y="21227"/>
                </a:cubicBezTo>
                <a:cubicBezTo>
                  <a:pt x="34604" y="13979"/>
                  <a:pt x="36080" y="5806"/>
                  <a:pt x="39955" y="1"/>
                </a:cubicBezTo>
                <a:close/>
              </a:path>
            </a:pathLst>
          </a:custGeom>
          <a:noFill/>
          <a:ln cap="flat" cmpd="sng" w="38100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450" y="1281075"/>
            <a:ext cx="477425" cy="47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7450" y="761625"/>
            <a:ext cx="477425" cy="47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450" y="2319975"/>
            <a:ext cx="477425" cy="47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7450" y="1800525"/>
            <a:ext cx="477425" cy="47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7450" y="2839425"/>
            <a:ext cx="477425" cy="47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7"/>
          <p:cNvSpPr txBox="1"/>
          <p:nvPr/>
        </p:nvSpPr>
        <p:spPr>
          <a:xfrm>
            <a:off x="1075675" y="802189"/>
            <a:ext cx="731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To describe components of microcirculation</a:t>
            </a:r>
            <a:endParaRPr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25" name="Google Shape;125;p27"/>
          <p:cNvSpPr txBox="1"/>
          <p:nvPr/>
        </p:nvSpPr>
        <p:spPr>
          <a:xfrm>
            <a:off x="1075675" y="1215739"/>
            <a:ext cx="7315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To recognize different types of blood capillaries.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26" name="Google Shape;126;p27"/>
          <p:cNvSpPr txBox="1"/>
          <p:nvPr/>
        </p:nvSpPr>
        <p:spPr>
          <a:xfrm>
            <a:off x="1075675" y="1830976"/>
            <a:ext cx="7315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To understand regulation of flow in capillary beds.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27" name="Google Shape;127;p27"/>
          <p:cNvSpPr txBox="1"/>
          <p:nvPr/>
        </p:nvSpPr>
        <p:spPr>
          <a:xfrm>
            <a:off x="2456600" y="3071551"/>
            <a:ext cx="731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28" name="Google Shape;128;p27"/>
          <p:cNvSpPr txBox="1"/>
          <p:nvPr/>
        </p:nvSpPr>
        <p:spPr>
          <a:xfrm>
            <a:off x="1075675" y="2394851"/>
            <a:ext cx="7315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To understand formation of the interstitial fluid.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29" name="Google Shape;129;p27"/>
          <p:cNvSpPr txBox="1"/>
          <p:nvPr/>
        </p:nvSpPr>
        <p:spPr>
          <a:xfrm>
            <a:off x="1075675" y="2965638"/>
            <a:ext cx="7315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Define edema, state its causes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, and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understand its mechanism of formation. 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30" name="Google Shape;130;p27"/>
          <p:cNvSpPr txBox="1"/>
          <p:nvPr/>
        </p:nvSpPr>
        <p:spPr>
          <a:xfrm>
            <a:off x="1075675" y="3455450"/>
            <a:ext cx="831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To understand the role of lymphatics.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31" name="Google Shape;13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450" y="3416860"/>
            <a:ext cx="477425" cy="47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7"/>
          <p:cNvSpPr txBox="1"/>
          <p:nvPr/>
        </p:nvSpPr>
        <p:spPr>
          <a:xfrm>
            <a:off x="1075675" y="3942488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Diffusion and filtration.</a:t>
            </a:r>
            <a:endParaRPr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33" name="Google Shape;13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450" y="3903885"/>
            <a:ext cx="477425" cy="47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5"/>
          <p:cNvSpPr txBox="1"/>
          <p:nvPr>
            <p:ph type="title"/>
          </p:nvPr>
        </p:nvSpPr>
        <p:spPr>
          <a:xfrm>
            <a:off x="139088" y="157250"/>
            <a:ext cx="7641000" cy="8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Normal Forces a Arterial &amp; Venous Ends of Capillaries</a:t>
            </a:r>
            <a:endParaRPr b="1" sz="2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53" name="Google Shape;353;p45"/>
          <p:cNvSpPr txBox="1"/>
          <p:nvPr/>
        </p:nvSpPr>
        <p:spPr>
          <a:xfrm>
            <a:off x="5366050" y="2825800"/>
            <a:ext cx="3512400" cy="22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EA9999"/>
                </a:solidFill>
                <a:latin typeface="Bree Serif"/>
                <a:ea typeface="Bree Serif"/>
                <a:cs typeface="Bree Serif"/>
                <a:sym typeface="Bree Serif"/>
              </a:rPr>
              <a:t>At venous end:</a:t>
            </a:r>
            <a:endParaRPr b="1" sz="1300">
              <a:solidFill>
                <a:srgbClr val="EA999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Bree Serif"/>
              <a:buChar char="★"/>
            </a:pP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13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Oncotic pressure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dominates at the venous end, as a net sum of pressure forces (blood osmotic pressure + Interstitial fluid (IF) hydrostatic pressure) flow fluid into the bloodstream.</a:t>
            </a:r>
            <a:endParaRPr sz="13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Bree Serif"/>
              <a:buChar char="★"/>
            </a:pP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Water moves into the capillary with a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1300">
                <a:highlight>
                  <a:srgbClr val="F4CCCC"/>
                </a:highlight>
                <a:latin typeface="Bree Serif"/>
                <a:ea typeface="Bree Serif"/>
                <a:cs typeface="Bree Serif"/>
                <a:sym typeface="Bree Serif"/>
              </a:rPr>
              <a:t>NFP of -7 mmHg.</a:t>
            </a:r>
            <a:endParaRPr sz="1300">
              <a:highlight>
                <a:srgbClr val="F4CCCC"/>
              </a:highlight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54" name="Google Shape;354;p45"/>
          <p:cNvSpPr/>
          <p:nvPr/>
        </p:nvSpPr>
        <p:spPr>
          <a:xfrm>
            <a:off x="1135313" y="1564363"/>
            <a:ext cx="6294900" cy="10341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355" name="Google Shape;355;p45"/>
          <p:cNvSpPr txBox="1"/>
          <p:nvPr/>
        </p:nvSpPr>
        <p:spPr>
          <a:xfrm>
            <a:off x="1703358" y="1833027"/>
            <a:ext cx="795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Bree Serif"/>
                <a:ea typeface="Bree Serif"/>
                <a:cs typeface="Bree Serif"/>
                <a:sym typeface="Bree Serif"/>
              </a:rPr>
              <a:t>Atrial blood</a:t>
            </a:r>
            <a:endParaRPr b="1" sz="8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56" name="Google Shape;356;p45"/>
          <p:cNvSpPr txBox="1"/>
          <p:nvPr/>
        </p:nvSpPr>
        <p:spPr>
          <a:xfrm>
            <a:off x="1369471" y="1964593"/>
            <a:ext cx="2577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Bree Serif"/>
                <a:ea typeface="Bree Serif"/>
                <a:cs typeface="Bree Serif"/>
                <a:sym typeface="Bree Serif"/>
              </a:rPr>
              <a:t>Hydrostatic pressure = 35mmHg</a:t>
            </a:r>
            <a:endParaRPr sz="8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57" name="Google Shape;357;p45"/>
          <p:cNvSpPr txBox="1"/>
          <p:nvPr/>
        </p:nvSpPr>
        <p:spPr>
          <a:xfrm>
            <a:off x="3244063" y="1964598"/>
            <a:ext cx="2140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Bree Serif"/>
                <a:ea typeface="Bree Serif"/>
                <a:cs typeface="Bree Serif"/>
                <a:sym typeface="Bree Serif"/>
              </a:rPr>
              <a:t>Colloid Osmotic pressure = 25-28mmHg</a:t>
            </a:r>
            <a:endParaRPr sz="8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58" name="Google Shape;358;p45"/>
          <p:cNvSpPr txBox="1"/>
          <p:nvPr/>
        </p:nvSpPr>
        <p:spPr>
          <a:xfrm>
            <a:off x="3816570" y="1833027"/>
            <a:ext cx="93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Blood Capillary </a:t>
            </a:r>
            <a:endParaRPr sz="800"/>
          </a:p>
        </p:txBody>
      </p:sp>
      <p:sp>
        <p:nvSpPr>
          <p:cNvPr id="359" name="Google Shape;359;p45"/>
          <p:cNvSpPr txBox="1"/>
          <p:nvPr/>
        </p:nvSpPr>
        <p:spPr>
          <a:xfrm>
            <a:off x="5854054" y="1833027"/>
            <a:ext cx="84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Bree Serif"/>
                <a:ea typeface="Bree Serif"/>
                <a:cs typeface="Bree Serif"/>
                <a:sym typeface="Bree Serif"/>
              </a:rPr>
              <a:t>Venous Blood</a:t>
            </a:r>
            <a:endParaRPr b="1" sz="8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60" name="Google Shape;360;p45"/>
          <p:cNvSpPr txBox="1"/>
          <p:nvPr/>
        </p:nvSpPr>
        <p:spPr>
          <a:xfrm>
            <a:off x="5537910" y="1964584"/>
            <a:ext cx="3152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Bree Serif"/>
                <a:ea typeface="Bree Serif"/>
                <a:cs typeface="Bree Serif"/>
                <a:sym typeface="Bree Serif"/>
              </a:rPr>
              <a:t>Hydrostatic pressure = 15mmHg</a:t>
            </a:r>
            <a:endParaRPr sz="8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61" name="Google Shape;361;p45"/>
          <p:cNvSpPr txBox="1"/>
          <p:nvPr/>
        </p:nvSpPr>
        <p:spPr>
          <a:xfrm>
            <a:off x="1749463" y="2394863"/>
            <a:ext cx="1494600" cy="3078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EA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Bree Serif"/>
                <a:ea typeface="Bree Serif"/>
                <a:cs typeface="Bree Serif"/>
                <a:sym typeface="Bree Serif"/>
              </a:rPr>
              <a:t>NFP = (+10+3) = +13 mmHg</a:t>
            </a:r>
            <a:endParaRPr sz="8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62" name="Google Shape;362;p45"/>
          <p:cNvSpPr txBox="1"/>
          <p:nvPr/>
        </p:nvSpPr>
        <p:spPr>
          <a:xfrm>
            <a:off x="5537914" y="2394863"/>
            <a:ext cx="1311900" cy="3078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EA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Bree Serif"/>
                <a:ea typeface="Bree Serif"/>
                <a:cs typeface="Bree Serif"/>
                <a:sym typeface="Bree Serif"/>
              </a:rPr>
              <a:t>NFP = (-10+3) = -7mmHg</a:t>
            </a:r>
            <a:endParaRPr sz="8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63" name="Google Shape;363;p45"/>
          <p:cNvSpPr txBox="1"/>
          <p:nvPr/>
        </p:nvSpPr>
        <p:spPr>
          <a:xfrm>
            <a:off x="3505263" y="1436147"/>
            <a:ext cx="1311900" cy="307800"/>
          </a:xfrm>
          <a:prstGeom prst="rect">
            <a:avLst/>
          </a:prstGeom>
          <a:noFill/>
          <a:ln cap="flat" cmpd="sng" w="9525">
            <a:solidFill>
              <a:srgbClr val="F4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Bree Serif"/>
                <a:ea typeface="Bree Serif"/>
                <a:cs typeface="Bree Serif"/>
                <a:sym typeface="Bree Serif"/>
              </a:rPr>
              <a:t>Interstitial Fluid</a:t>
            </a:r>
            <a:endParaRPr sz="8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64" name="Google Shape;364;p45"/>
          <p:cNvSpPr txBox="1"/>
          <p:nvPr/>
        </p:nvSpPr>
        <p:spPr>
          <a:xfrm>
            <a:off x="2871868" y="765089"/>
            <a:ext cx="2578500" cy="3078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Bree Serif"/>
                <a:ea typeface="Bree Serif"/>
                <a:cs typeface="Bree Serif"/>
                <a:sym typeface="Bree Serif"/>
              </a:rPr>
              <a:t>Tissue hydrostatic pressure = 0 mmHg</a:t>
            </a:r>
            <a:endParaRPr sz="8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65" name="Google Shape;365;p45"/>
          <p:cNvSpPr txBox="1"/>
          <p:nvPr/>
        </p:nvSpPr>
        <p:spPr>
          <a:xfrm>
            <a:off x="2616051" y="1076304"/>
            <a:ext cx="3090300" cy="3078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Bree Serif"/>
                <a:ea typeface="Bree Serif"/>
                <a:cs typeface="Bree Serif"/>
                <a:sym typeface="Bree Serif"/>
              </a:rPr>
              <a:t>Negative interstitial free fluid pressure = 3 mmHg</a:t>
            </a:r>
            <a:endParaRPr sz="8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66" name="Google Shape;366;p45"/>
          <p:cNvSpPr txBox="1"/>
          <p:nvPr/>
        </p:nvSpPr>
        <p:spPr>
          <a:xfrm>
            <a:off x="139100" y="2721975"/>
            <a:ext cx="5115600" cy="24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EA9999"/>
                </a:solidFill>
                <a:latin typeface="Bree Serif"/>
                <a:ea typeface="Bree Serif"/>
                <a:cs typeface="Bree Serif"/>
                <a:sym typeface="Bree Serif"/>
              </a:rPr>
              <a:t>At arterial end: </a:t>
            </a:r>
            <a:endParaRPr b="1" sz="1300">
              <a:solidFill>
                <a:srgbClr val="EA999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Bree Serif"/>
              <a:buChar char="★"/>
            </a:pP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13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Hydrostatic pressure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dominates at the arterial end, as a net sum of pressure forces (blood hydrostatic pressure + Interstitial fluid (IF) osmotic pressure) 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flow fluid </a:t>
            </a:r>
            <a:r>
              <a:rPr lang="en" sz="13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out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of the circulation </a:t>
            </a:r>
            <a:r>
              <a:rPr lang="en" sz="13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through capillary pores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. </a:t>
            </a:r>
            <a:endParaRPr sz="13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Bree Serif"/>
              <a:buChar char="★"/>
            </a:pP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Water moves </a:t>
            </a:r>
            <a:r>
              <a:rPr lang="en" sz="13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out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of the capillary with a net filtration pressure (NFP) of +13 mmHg.  </a:t>
            </a:r>
            <a:endParaRPr sz="13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Bree Serif"/>
              <a:buChar char="★"/>
            </a:pPr>
            <a:r>
              <a:rPr lang="en" sz="1300">
                <a:solidFill>
                  <a:schemeClr val="dk1"/>
                </a:solidFill>
                <a:highlight>
                  <a:srgbClr val="F4CCCC"/>
                </a:highlight>
                <a:latin typeface="Bree Serif"/>
                <a:ea typeface="Bree Serif"/>
                <a:cs typeface="Bree Serif"/>
                <a:sym typeface="Bree Serif"/>
              </a:rPr>
              <a:t>13 mmHg NFP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causes an average of 1/200 of plasma in flowing blood to filter out of arterial end of the capillary into the interstitial space. 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6"/>
          <p:cNvSpPr txBox="1"/>
          <p:nvPr>
            <p:ph type="title"/>
          </p:nvPr>
        </p:nvSpPr>
        <p:spPr>
          <a:xfrm>
            <a:off x="150375" y="243375"/>
            <a:ext cx="852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Clinical significance of capillary filtration </a:t>
            </a:r>
            <a:endParaRPr b="1" sz="25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5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72" name="Google Shape;372;p46"/>
          <p:cNvSpPr/>
          <p:nvPr/>
        </p:nvSpPr>
        <p:spPr>
          <a:xfrm>
            <a:off x="150375" y="987625"/>
            <a:ext cx="8057100" cy="744600"/>
          </a:xfrm>
          <a:prstGeom prst="wedgeRectCallout">
            <a:avLst>
              <a:gd fmla="val -20833" name="adj1"/>
              <a:gd fmla="val 62500" name="adj2"/>
            </a:avLst>
          </a:prstGeom>
          <a:noFill/>
          <a:ln cap="flat" cmpd="sng" w="9525">
            <a:solidFill>
              <a:srgbClr val="E0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Blood loss:</a:t>
            </a:r>
            <a:r>
              <a:rPr b="1"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 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Vasoconstriction of arterioles lead to  decrease in capillary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hydrostatic pressure. Osmotic pressure of plasma proteins favours absorption of interstitial fluid lead to increase </a:t>
            </a:r>
            <a:r>
              <a:rPr b="1"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Blood volume.</a:t>
            </a:r>
            <a:endParaRPr b="1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73" name="Google Shape;373;p46"/>
          <p:cNvSpPr/>
          <p:nvPr/>
        </p:nvSpPr>
        <p:spPr>
          <a:xfrm>
            <a:off x="150375" y="1937275"/>
            <a:ext cx="8057100" cy="841800"/>
          </a:xfrm>
          <a:prstGeom prst="wedgeRectCallout">
            <a:avLst>
              <a:gd fmla="val -20833" name="adj1"/>
              <a:gd fmla="val 62500" name="adj2"/>
            </a:avLst>
          </a:prstGeom>
          <a:noFill/>
          <a:ln cap="flat" cmpd="sng" w="9525">
            <a:solidFill>
              <a:srgbClr val="E0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Congestive heart failure: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Venous pressure rises lead to build-up of blood in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capillaries lead to increase capillary hydrostatic pressure lead to increase filtration lead to edema.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74" name="Google Shape;374;p46"/>
          <p:cNvSpPr/>
          <p:nvPr/>
        </p:nvSpPr>
        <p:spPr>
          <a:xfrm>
            <a:off x="150375" y="2978925"/>
            <a:ext cx="8057100" cy="841800"/>
          </a:xfrm>
          <a:prstGeom prst="wedgeRectCallout">
            <a:avLst>
              <a:gd fmla="val -20833" name="adj1"/>
              <a:gd fmla="val 62500" name="adj2"/>
            </a:avLst>
          </a:prstGeom>
          <a:noFill/>
          <a:ln cap="flat" cmpd="sng" w="9525">
            <a:solidFill>
              <a:srgbClr val="E0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Hypo-proteinemia: 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(Starvation, liver disease) lead to decrease plasma protein colloid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osmotic pressure  lead to loss of fluid from capillaries  edema.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75" name="Google Shape;375;p46"/>
          <p:cNvSpPr/>
          <p:nvPr/>
        </p:nvSpPr>
        <p:spPr>
          <a:xfrm>
            <a:off x="150375" y="4046375"/>
            <a:ext cx="8057100" cy="841800"/>
          </a:xfrm>
          <a:prstGeom prst="wedgeRectCallout">
            <a:avLst>
              <a:gd fmla="val -20833" name="adj1"/>
              <a:gd fmla="val 62500" name="adj2"/>
            </a:avLst>
          </a:prstGeom>
          <a:noFill/>
          <a:ln cap="flat" cmpd="sng" w="9525">
            <a:solidFill>
              <a:srgbClr val="E0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Inflammation: 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gaps between the endothelial cells increase because of the inflammatory mediators increase movement of proteins into the interstitial space leading to edema.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7"/>
          <p:cNvSpPr txBox="1"/>
          <p:nvPr>
            <p:ph type="title"/>
          </p:nvPr>
        </p:nvSpPr>
        <p:spPr>
          <a:xfrm>
            <a:off x="311700" y="234850"/>
            <a:ext cx="4182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Lymphatic Capillary System </a:t>
            </a:r>
            <a:endParaRPr b="1" sz="2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5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81" name="Google Shape;381;p47"/>
          <p:cNvSpPr txBox="1"/>
          <p:nvPr/>
        </p:nvSpPr>
        <p:spPr>
          <a:xfrm>
            <a:off x="4763201" y="2769975"/>
            <a:ext cx="345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Lymphatic vessels present between capillaries.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82" name="Google Shape;382;p47"/>
          <p:cNvSpPr txBox="1"/>
          <p:nvPr/>
        </p:nvSpPr>
        <p:spPr>
          <a:xfrm>
            <a:off x="5571080" y="2986425"/>
            <a:ext cx="2031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A9999"/>
                </a:solidFill>
                <a:latin typeface="Bree Serif"/>
                <a:ea typeface="Bree Serif"/>
                <a:cs typeface="Bree Serif"/>
                <a:sym typeface="Bree Serif"/>
              </a:rPr>
              <a:t>3 basic functions</a:t>
            </a:r>
            <a:endParaRPr b="1" sz="1200">
              <a:solidFill>
                <a:srgbClr val="EA9999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383" name="Google Shape;383;p47"/>
          <p:cNvCxnSpPr/>
          <p:nvPr/>
        </p:nvCxnSpPr>
        <p:spPr>
          <a:xfrm>
            <a:off x="5120302" y="3350334"/>
            <a:ext cx="2996400" cy="5400"/>
          </a:xfrm>
          <a:prstGeom prst="straightConnector1">
            <a:avLst/>
          </a:prstGeom>
          <a:noFill/>
          <a:ln cap="flat" cmpd="sng" w="9525">
            <a:solidFill>
              <a:srgbClr val="E06666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84" name="Google Shape;384;p47"/>
          <p:cNvCxnSpPr/>
          <p:nvPr/>
        </p:nvCxnSpPr>
        <p:spPr>
          <a:xfrm>
            <a:off x="6597668" y="3350313"/>
            <a:ext cx="300" cy="295800"/>
          </a:xfrm>
          <a:prstGeom prst="straightConnector1">
            <a:avLst/>
          </a:prstGeom>
          <a:noFill/>
          <a:ln cap="flat" cmpd="sng" w="9525">
            <a:solidFill>
              <a:srgbClr val="E06666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85" name="Google Shape;385;p47"/>
          <p:cNvCxnSpPr/>
          <p:nvPr/>
        </p:nvCxnSpPr>
        <p:spPr>
          <a:xfrm>
            <a:off x="8116690" y="3377163"/>
            <a:ext cx="6000" cy="292500"/>
          </a:xfrm>
          <a:prstGeom prst="straightConnector1">
            <a:avLst/>
          </a:prstGeom>
          <a:noFill/>
          <a:ln cap="flat" cmpd="sng" w="9525">
            <a:solidFill>
              <a:srgbClr val="E06666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86" name="Google Shape;386;p47"/>
          <p:cNvCxnSpPr/>
          <p:nvPr/>
        </p:nvCxnSpPr>
        <p:spPr>
          <a:xfrm flipH="1">
            <a:off x="5119709" y="3350313"/>
            <a:ext cx="600" cy="346200"/>
          </a:xfrm>
          <a:prstGeom prst="straightConnector1">
            <a:avLst/>
          </a:prstGeom>
          <a:noFill/>
          <a:ln cap="flat" cmpd="sng" w="9525">
            <a:solidFill>
              <a:srgbClr val="E06666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87" name="Google Shape;387;p47"/>
          <p:cNvSpPr txBox="1"/>
          <p:nvPr/>
        </p:nvSpPr>
        <p:spPr>
          <a:xfrm>
            <a:off x="4284675" y="3696525"/>
            <a:ext cx="1571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Drain excess interstitial (tissue) fluid back to the blood, in order to maintain original blood volume.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88" name="Google Shape;388;p47"/>
          <p:cNvSpPr txBox="1"/>
          <p:nvPr/>
        </p:nvSpPr>
        <p:spPr>
          <a:xfrm>
            <a:off x="5938135" y="3750825"/>
            <a:ext cx="1297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Transports absorbed fat from small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intestine to the blood.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89" name="Google Shape;389;p47"/>
          <p:cNvSpPr txBox="1"/>
          <p:nvPr/>
        </p:nvSpPr>
        <p:spPr>
          <a:xfrm>
            <a:off x="7393576" y="3750825"/>
            <a:ext cx="1297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Helps provide immunological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defenses against pathogens.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90" name="Google Shape;390;p47"/>
          <p:cNvSpPr txBox="1"/>
          <p:nvPr/>
        </p:nvSpPr>
        <p:spPr>
          <a:xfrm>
            <a:off x="311700" y="905625"/>
            <a:ext cx="3726300" cy="1644000"/>
          </a:xfrm>
          <a:prstGeom prst="rect">
            <a:avLst/>
          </a:prstGeom>
          <a:noFill/>
          <a:ln cap="flat" cmpd="sng" w="9525">
            <a:solidFill>
              <a:srgbClr val="D05C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★"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Begin as blind ended tubes.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★"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Parallel to the venous system.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★"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Collect the excess interstitial fluid &amp; return it to blood vessels in the subclavian vein.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★"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Approximately 120 ml/day is returned to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★"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blood vessels.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★"/>
            </a:pP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Muscle activity pumps fluid in lymph vessels.</a:t>
            </a:r>
            <a:endParaRPr/>
          </a:p>
        </p:txBody>
      </p:sp>
      <p:sp>
        <p:nvSpPr>
          <p:cNvPr id="391" name="Google Shape;391;p47"/>
          <p:cNvSpPr txBox="1"/>
          <p:nvPr/>
        </p:nvSpPr>
        <p:spPr>
          <a:xfrm>
            <a:off x="311699" y="2769975"/>
            <a:ext cx="3726300" cy="2068800"/>
          </a:xfrm>
          <a:prstGeom prst="rect">
            <a:avLst/>
          </a:prstGeom>
          <a:noFill/>
          <a:ln cap="flat" cmpd="sng" w="9525">
            <a:solidFill>
              <a:srgbClr val="D05C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★"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Interstitial fluid enter the lymphatic capillaries through loose junctions between endothelial cells.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★"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Lymph flow back to the thoracic duct with the help of contraction of both the lymphatic vessel walls smooth muscle &amp; the surrounding skeletal muscle.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★"/>
            </a:pPr>
            <a:r>
              <a:rPr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Failure of lymphatic drainage can lead to edema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92" name="Google Shape;392;p47"/>
          <p:cNvSpPr txBox="1"/>
          <p:nvPr/>
        </p:nvSpPr>
        <p:spPr>
          <a:xfrm>
            <a:off x="4198300" y="905625"/>
            <a:ext cx="4420500" cy="1847100"/>
          </a:xfrm>
          <a:prstGeom prst="rect">
            <a:avLst/>
          </a:prstGeom>
          <a:noFill/>
          <a:ln cap="flat" cmpd="sng" w="9525">
            <a:solidFill>
              <a:srgbClr val="D05C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200"/>
              <a:buFont typeface="Bree Serif"/>
              <a:buChar char="★"/>
            </a:pP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Lymphatic capillaries are small, thin-walled , micro-vessels located in the spaces between cells except CNS. Serve to drain and process ECF. </a:t>
            </a:r>
            <a:endParaRPr sz="1200"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200"/>
              <a:buFont typeface="Bree Serif"/>
              <a:buChar char="★"/>
            </a:pP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Lymphatic capillary carries lymph into lymphatic vessels, connects to a lymph node to the venous circulation . </a:t>
            </a:r>
            <a:endParaRPr sz="1200"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200"/>
              <a:buFont typeface="Bree Serif"/>
              <a:buChar char="★"/>
            </a:pP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Lymphatic capillaries are slightly larger in diameter than blood capillaries, allow interstitial fluid to flow into them but not out.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8"/>
          <p:cNvSpPr txBox="1"/>
          <p:nvPr>
            <p:ph type="title"/>
          </p:nvPr>
        </p:nvSpPr>
        <p:spPr>
          <a:xfrm>
            <a:off x="150375" y="167175"/>
            <a:ext cx="8520600" cy="4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Edema</a:t>
            </a:r>
            <a:endParaRPr b="1" sz="25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5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98" name="Google Shape;398;p48"/>
          <p:cNvSpPr txBox="1"/>
          <p:nvPr/>
        </p:nvSpPr>
        <p:spPr>
          <a:xfrm>
            <a:off x="188275" y="797375"/>
            <a:ext cx="8097000" cy="39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Is the term used to describe unusual accumulation of interstitial fluid.</a:t>
            </a:r>
            <a:br>
              <a:rPr b="1"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Loss of fluid from the vascular space into the extravascular or interstitial space will result in :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• Low blood volume which will result in low blood pressure.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• Loss of fluid from capillaries into the tissue which will result in edema.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Causes</a:t>
            </a:r>
            <a:endParaRPr b="1" sz="16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AutoNum type="arabicPeriod"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Occurs when an alteration in Starlings forces balance due to: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AutoNum type="alphaLcPeriod"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Any decrease in Plasma protein(Albumin) concentration, will lead to a decrease in plasma osmolarity, allowing fluid to escape from circulation to the interstitial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AutoNum type="alphaLcPeriod"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Any increase in Capillary hydrostatic pressure.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AutoNum type="arabicPeriod"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Failure of Lymphatic drainage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AutoNum type="arabicPeriod"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Increase in capillary permeability or pore size secondary to: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AutoNum type="alphaLcPeriod"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Histamine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AutoNum type="alphaLcPeriod"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Bradykinin or administration of certain drugs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AutoNum type="alphaLcPeriod"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Inflammation &amp; release of cytokines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AutoNum type="arabicPeriod"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Involvement of some types of hormones.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AutoNum type="alphaLcPeriod"/>
            </a:pPr>
            <a:r>
              <a:rPr b="1"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Activation  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of Renin-Angiotensin-Aldosterone System which will results in secondary Hyperaldosteronism, leading to sodium (Na+) &amp; water retention.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AutoNum type="alphaLcPeriod"/>
            </a:pPr>
            <a:r>
              <a:rPr b="1"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Activation of 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Anti-diuretic hormone (ADH)/Vasopressin, leading to water retention.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399" name="Google Shape;399;p48"/>
          <p:cNvCxnSpPr/>
          <p:nvPr/>
        </p:nvCxnSpPr>
        <p:spPr>
          <a:xfrm>
            <a:off x="5883344" y="1830063"/>
            <a:ext cx="3900" cy="246900"/>
          </a:xfrm>
          <a:prstGeom prst="straightConnector1">
            <a:avLst/>
          </a:prstGeom>
          <a:noFill/>
          <a:ln cap="flat" cmpd="sng" w="9525">
            <a:solidFill>
              <a:srgbClr val="E06666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00" name="Google Shape;400;p48"/>
          <p:cNvSpPr txBox="1"/>
          <p:nvPr/>
        </p:nvSpPr>
        <p:spPr>
          <a:xfrm>
            <a:off x="8038782" y="0"/>
            <a:ext cx="30000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Girls’ Slides 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9"/>
          <p:cNvSpPr txBox="1"/>
          <p:nvPr>
            <p:ph type="title"/>
          </p:nvPr>
        </p:nvSpPr>
        <p:spPr>
          <a:xfrm>
            <a:off x="228600" y="76200"/>
            <a:ext cx="2043000" cy="5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Remember!</a:t>
            </a:r>
            <a:endParaRPr b="1" sz="25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06" name="Google Shape;406;p49"/>
          <p:cNvSpPr txBox="1"/>
          <p:nvPr/>
        </p:nvSpPr>
        <p:spPr>
          <a:xfrm>
            <a:off x="244750" y="1014025"/>
            <a:ext cx="39441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★"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Average normal Capillary hydrostatic pressure: 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Is ≊17.3 mmHg. Pressure normally ranges from 30-35 mmHg on the </a:t>
            </a: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arterial end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 to 10-15 mmHg on the </a:t>
            </a: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venous end.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★"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Interstitial fluid pressure: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 In most tissues is negative 3.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○"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Encapsulated organs have positive interstitial pressures (+5 to +10 mmHg).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Negative Interstitial fluid pressure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: </a:t>
            </a: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Is caused by pumping of lymphatic system.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★"/>
            </a:pPr>
            <a:r>
              <a:rPr b="1"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Capillary hydrostatic pressure:</a:t>
            </a: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 Is opposing the Capillary osmotic pressure &amp; tends to force fluids out of the circulation into the tissue spaces.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07" name="Google Shape;407;p49"/>
          <p:cNvSpPr txBox="1"/>
          <p:nvPr>
            <p:ph type="title"/>
          </p:nvPr>
        </p:nvSpPr>
        <p:spPr>
          <a:xfrm>
            <a:off x="4110600" y="545425"/>
            <a:ext cx="4482900" cy="4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600"/>
              <a:buFont typeface="Bree Serif"/>
              <a:buChar char="●"/>
            </a:pPr>
            <a:r>
              <a:rPr b="1" lang="en" sz="1600">
                <a:solidFill>
                  <a:srgbClr val="EA9999"/>
                </a:solidFill>
                <a:latin typeface="Bree Serif"/>
                <a:ea typeface="Bree Serif"/>
                <a:cs typeface="Bree Serif"/>
                <a:sym typeface="Bree Serif"/>
              </a:rPr>
              <a:t>Oncotic (osmotic) Pressure (Inward Force)</a:t>
            </a:r>
            <a:endParaRPr b="1" sz="1600">
              <a:solidFill>
                <a:srgbClr val="EA9999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08" name="Google Shape;408;p49"/>
          <p:cNvSpPr txBox="1"/>
          <p:nvPr/>
        </p:nvSpPr>
        <p:spPr>
          <a:xfrm>
            <a:off x="4774625" y="1014025"/>
            <a:ext cx="36663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★"/>
            </a:pPr>
            <a:r>
              <a:rPr b="1"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High content of proteins in plasma </a:t>
            </a: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: accounts for its higher osmotic pressure compared to that of the interstitial fluid (IF). Note that the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Osmotic pressure is determined by the protein concentration.</a:t>
            </a:r>
            <a:endParaRPr sz="1200"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★"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Plasma osmotic pressure: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 Is high (25-28 mmHg) </a:t>
            </a: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&amp; will attract fluid &amp; dissolved substances from tissue spaces into the circulation.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★"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Colloid osmotic pressure: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Is caused by presence of large proteins.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★"/>
            </a:pPr>
            <a:r>
              <a:rPr b="1"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Equilibrium between osmotic and hydrostatic pressures is always maintained.</a:t>
            </a:r>
            <a:endParaRPr b="1" sz="12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09" name="Google Shape;409;p49"/>
          <p:cNvSpPr txBox="1"/>
          <p:nvPr>
            <p:ph type="title"/>
          </p:nvPr>
        </p:nvSpPr>
        <p:spPr>
          <a:xfrm>
            <a:off x="-333650" y="545425"/>
            <a:ext cx="4643700" cy="4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600"/>
              <a:buFont typeface="Bree Serif"/>
              <a:buChar char="●"/>
            </a:pPr>
            <a:r>
              <a:rPr b="1" lang="en" sz="1600">
                <a:solidFill>
                  <a:srgbClr val="EA9999"/>
                </a:solidFill>
                <a:latin typeface="Bree Serif"/>
                <a:ea typeface="Bree Serif"/>
                <a:cs typeface="Bree Serif"/>
                <a:sym typeface="Bree Serif"/>
              </a:rPr>
              <a:t>Hydrostatic Pressure (Outward Force)</a:t>
            </a:r>
            <a:endParaRPr b="1" sz="1600">
              <a:solidFill>
                <a:srgbClr val="EA9999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0"/>
          <p:cNvSpPr txBox="1"/>
          <p:nvPr>
            <p:ph type="title"/>
          </p:nvPr>
        </p:nvSpPr>
        <p:spPr>
          <a:xfrm>
            <a:off x="150375" y="243375"/>
            <a:ext cx="852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Summary</a:t>
            </a:r>
            <a:endParaRPr b="1" sz="25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5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aphicFrame>
        <p:nvGraphicFramePr>
          <p:cNvPr id="415" name="Google Shape;415;p50"/>
          <p:cNvGraphicFramePr/>
          <p:nvPr/>
        </p:nvGraphicFramePr>
        <p:xfrm>
          <a:off x="666123" y="8327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{288D9048-DEAC-4937-AFA5-65FFBBEA3D09}</a:tableStyleId>
              </a:tblPr>
              <a:tblGrid>
                <a:gridCol w="3744550"/>
                <a:gridCol w="3744550"/>
              </a:tblGrid>
              <a:tr h="3643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Summary of Factors Affecting Capillary Filtration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hMerge="1"/>
              </a:tr>
              <a:tr h="364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1.Blood pressure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2. Permeability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3. Organ structure (encapsulated or not?)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4. Osmotic pressure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16" name="Google Shape;416;p50"/>
          <p:cNvGraphicFramePr/>
          <p:nvPr/>
        </p:nvGraphicFramePr>
        <p:xfrm>
          <a:off x="666150" y="22386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{288D9048-DEAC-4937-AFA5-65FFBBEA3D09}</a:tableStyleId>
              </a:tblPr>
              <a:tblGrid>
                <a:gridCol w="3744550"/>
                <a:gridCol w="3744550"/>
              </a:tblGrid>
              <a:tr h="6019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Under normal circumstances, which of the following has the greatest influence on capillary fluid exchange ? (the order is important)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hMerge="1"/>
              </a:tr>
              <a:tr h="392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1.Blood pressure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(greatest effect)</a:t>
                      </a:r>
                      <a:endParaRPr>
                        <a:solidFill>
                          <a:srgbClr val="FF000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2. Permeability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2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3. Osmotic pressure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4. Lymphatic pressure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17" name="Google Shape;417;p50"/>
          <p:cNvGraphicFramePr/>
          <p:nvPr/>
        </p:nvGraphicFramePr>
        <p:xfrm>
          <a:off x="666150" y="3854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{288D9048-DEAC-4937-AFA5-65FFBBEA3D09}</a:tableStyleId>
              </a:tblPr>
              <a:tblGrid>
                <a:gridCol w="3762675"/>
                <a:gridCol w="3762675"/>
              </a:tblGrid>
              <a:tr h="3924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Which of the following is altered by the body to increase capillary filtration?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hMerge="1"/>
              </a:tr>
              <a:tr h="392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1.Blood pressure </a:t>
                      </a:r>
                      <a:endParaRPr b="1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2. Permeability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2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3. Osmotic pressure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4. Lymphatic pressure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666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2" name="Google Shape;422;p51"/>
          <p:cNvGraphicFramePr/>
          <p:nvPr/>
        </p:nvGraphicFramePr>
        <p:xfrm>
          <a:off x="311700" y="628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{288D9048-DEAC-4937-AFA5-65FFBBEA3D09}</a:tableStyleId>
              </a:tblPr>
              <a:tblGrid>
                <a:gridCol w="2169000"/>
                <a:gridCol w="2169000"/>
                <a:gridCol w="2169000"/>
                <a:gridCol w="2169000"/>
              </a:tblGrid>
              <a:tr h="3810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rgbClr val="D05C5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Q1</a:t>
                      </a:r>
                      <a:r>
                        <a:rPr lang="en" sz="1600">
                          <a:solidFill>
                            <a:srgbClr val="D05C5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:</a:t>
                      </a:r>
                      <a:r>
                        <a:rPr lang="en" sz="16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A type of capillary don’t have fenestrae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1E0E0"/>
                    </a:solidFill>
                  </a:tcPr>
                </a:tc>
                <a:tc hMerge="1"/>
                <a:tc hMerge="1"/>
                <a:tc hMerge="1"/>
              </a:tr>
              <a:tr h="39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A- continuous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B-fenestrated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C-sinusoidal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D-discontinuous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rgbClr val="D05C5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Q2:</a:t>
                      </a:r>
                      <a:r>
                        <a:rPr b="1" lang="en" sz="16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Capillary plays a role in </a:t>
                      </a:r>
                      <a:r>
                        <a:rPr b="1"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lung by produce: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1E0E0"/>
                    </a:solidFill>
                  </a:tcPr>
                </a:tc>
                <a:tc hMerge="1"/>
                <a:tc hMerge="1"/>
                <a:tc hMerge="1"/>
              </a:tr>
              <a:tr h="39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A- 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growth factor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B-fibroblast GF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C- 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platelets GF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D- 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ACE 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rgbClr val="D05C5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Q3:</a:t>
                      </a:r>
                      <a:r>
                        <a:rPr b="1" lang="en" sz="1600">
                          <a:solidFill>
                            <a:srgbClr val="705C84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The regulator of blood flow in capillary: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1E0E0"/>
                    </a:solidFill>
                  </a:tcPr>
                </a:tc>
                <a:tc hMerge="1"/>
                <a:tc hMerge="1"/>
                <a:tc hMerge="1"/>
              </a:tr>
              <a:tr h="376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A- valves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B-n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o. of contractions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C- precapillary sphincter 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D-left 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ventricular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rgbClr val="D05C5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Q4: 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If the NFP negative this is  means?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1E0E0"/>
                    </a:solidFill>
                  </a:tcPr>
                </a:tc>
                <a:tc hMerge="1"/>
                <a:tc hMerge="1"/>
                <a:tc hMerge="1"/>
              </a:tr>
              <a:tr h="39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A-lost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fluid from capillary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B-gain 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fluid from capillary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C- 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nothing happen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D-none of these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D05C5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Q5:</a:t>
                      </a:r>
                      <a:r>
                        <a:rPr b="1" lang="en" sz="1600">
                          <a:solidFill>
                            <a:srgbClr val="705C84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Arterioles divides into a number of metarterioles,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1E0E0"/>
                    </a:solidFill>
                  </a:tcPr>
                </a:tc>
                <a:tc hMerge="1"/>
                <a:tc hMerge="1"/>
                <a:tc hMerge="1"/>
              </a:tr>
              <a:tr h="39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A- Do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not have </a:t>
                      </a:r>
                      <a:r>
                        <a:rPr lang="en" u="sng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 continuous SMC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B- Have </a:t>
                      </a:r>
                      <a:r>
                        <a:rPr lang="en" u="sng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 continuous SMC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C- Both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D- none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23" name="Google Shape;423;p51"/>
          <p:cNvSpPr txBox="1"/>
          <p:nvPr>
            <p:ph type="title"/>
          </p:nvPr>
        </p:nvSpPr>
        <p:spPr>
          <a:xfrm>
            <a:off x="311700" y="1181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MCQs</a:t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24" name="Google Shape;424;p51"/>
          <p:cNvSpPr txBox="1"/>
          <p:nvPr/>
        </p:nvSpPr>
        <p:spPr>
          <a:xfrm>
            <a:off x="6393900" y="206325"/>
            <a:ext cx="2750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Answers: 1.A 2.D 3.C 4.B 5. A</a:t>
            </a:r>
            <a:endParaRPr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2"/>
          <p:cNvSpPr txBox="1"/>
          <p:nvPr>
            <p:ph type="title"/>
          </p:nvPr>
        </p:nvSpPr>
        <p:spPr>
          <a:xfrm>
            <a:off x="311700" y="27707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SAQs</a:t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30" name="Google Shape;430;p52"/>
          <p:cNvSpPr txBox="1"/>
          <p:nvPr/>
        </p:nvSpPr>
        <p:spPr>
          <a:xfrm>
            <a:off x="311700" y="1081175"/>
            <a:ext cx="52920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Q1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: The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Classification of Vascular System &amp; Comparison of Blood Vessels?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31" name="Google Shape;431;p52"/>
          <p:cNvSpPr txBox="1"/>
          <p:nvPr/>
        </p:nvSpPr>
        <p:spPr>
          <a:xfrm>
            <a:off x="311700" y="2140650"/>
            <a:ext cx="51237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Q2:</a:t>
            </a:r>
            <a:r>
              <a:rPr b="1" lang="en" sz="16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Define EDEMA?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32" name="Google Shape;432;p52"/>
          <p:cNvSpPr txBox="1"/>
          <p:nvPr/>
        </p:nvSpPr>
        <p:spPr>
          <a:xfrm>
            <a:off x="311700" y="3200125"/>
            <a:ext cx="59100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Q3: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What are the types of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capillary? And they’re classified based on?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33" name="Google Shape;433;p52"/>
          <p:cNvSpPr txBox="1"/>
          <p:nvPr/>
        </p:nvSpPr>
        <p:spPr>
          <a:xfrm>
            <a:off x="311700" y="1626363"/>
            <a:ext cx="2750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Answer slide 3</a:t>
            </a:r>
            <a:endParaRPr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34" name="Google Shape;434;p52"/>
          <p:cNvSpPr txBox="1"/>
          <p:nvPr/>
        </p:nvSpPr>
        <p:spPr>
          <a:xfrm>
            <a:off x="311700" y="2685825"/>
            <a:ext cx="6587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Answer: </a:t>
            </a:r>
            <a:r>
              <a:rPr lang="en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Is the term used to describe unusual accumulation of interstitial fluid.</a:t>
            </a:r>
            <a:endParaRPr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35" name="Google Shape;435;p52"/>
          <p:cNvSpPr txBox="1"/>
          <p:nvPr/>
        </p:nvSpPr>
        <p:spPr>
          <a:xfrm>
            <a:off x="311700" y="3745325"/>
            <a:ext cx="50193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Answer : 1- </a:t>
            </a:r>
            <a:r>
              <a:rPr lang="en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continues 2-Fenestrated 3- Sinusoidal</a:t>
            </a:r>
            <a:endParaRPr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 And their classified according to their wall permeability </a:t>
            </a:r>
            <a:endParaRPr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3"/>
          <p:cNvSpPr txBox="1"/>
          <p:nvPr/>
        </p:nvSpPr>
        <p:spPr>
          <a:xfrm>
            <a:off x="1622900" y="257625"/>
            <a:ext cx="192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Team Leaders</a:t>
            </a:r>
            <a:endParaRPr b="1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41" name="Google Shape;441;p53"/>
          <p:cNvSpPr txBox="1"/>
          <p:nvPr/>
        </p:nvSpPr>
        <p:spPr>
          <a:xfrm>
            <a:off x="1622900" y="1237600"/>
            <a:ext cx="192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Team Members</a:t>
            </a:r>
            <a:endParaRPr b="1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42" name="Google Shape;442;p53"/>
          <p:cNvSpPr txBox="1"/>
          <p:nvPr/>
        </p:nvSpPr>
        <p:spPr>
          <a:xfrm>
            <a:off x="411525" y="1637800"/>
            <a:ext cx="26940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Othman Aldraihem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Abdulaziz Alqahtani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Abdullah Alshahri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Saad Al Hammad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MOHAMMED ALDAWSARI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Ahmad Almarshed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Rayan Alahmari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ABDULRAHMAN BINBAKHIT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Abdulaziz Alymni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Faisal Alkhunein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Abdullah Alqarni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Raid Almad</a:t>
            </a: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Mohammad Alrashed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Abdulrahman bin Ateeq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Amer Alghamdi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Mishal Alsuwayegh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Nawaf alturki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Hussam Aleid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Raid almadi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Mohammed AlShehri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43" name="Google Shape;443;p53"/>
          <p:cNvSpPr txBox="1"/>
          <p:nvPr/>
        </p:nvSpPr>
        <p:spPr>
          <a:xfrm>
            <a:off x="2588722" y="1560839"/>
            <a:ext cx="25572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Nouf Aldhalaan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Amani Alotaibi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Shahed bukhari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Shahad Aljeri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Maha Alkoryshy 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Alhnouf Hadi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Mayssam Aljaloud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Hissa Alshiqari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Mashael Albugami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Renad Alayidh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Ghada Binslmah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Razan Alsulami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Shaden albassam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Razan Almanjomi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Reem Alhazmi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Dhai hamdan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Shahad alaskar</a:t>
            </a:r>
            <a:r>
              <a:rPr b="1"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b="1"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Haifa Almuddahi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Reema alquraini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b="1"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deema aljuribah</a:t>
            </a:r>
            <a:endParaRPr b="1"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b="1"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Kadi Khalid aldossari</a:t>
            </a:r>
            <a:endParaRPr b="1"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Farah alhalafi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44" name="Google Shape;444;p53"/>
          <p:cNvSpPr txBox="1"/>
          <p:nvPr/>
        </p:nvSpPr>
        <p:spPr>
          <a:xfrm>
            <a:off x="448700" y="712700"/>
            <a:ext cx="1998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Bree Serif"/>
              <a:buChar char="●"/>
            </a:pPr>
            <a:r>
              <a:rPr b="1" lang="en" sz="12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Saleh aldeligan</a:t>
            </a:r>
            <a:endParaRPr b="1" sz="12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Bree Serif"/>
              <a:buChar char="●"/>
            </a:pPr>
            <a:r>
              <a:rPr b="1" lang="en" sz="12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Qusai Alsultan</a:t>
            </a:r>
            <a:endParaRPr b="1" sz="12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45" name="Google Shape;445;p53"/>
          <p:cNvSpPr txBox="1"/>
          <p:nvPr/>
        </p:nvSpPr>
        <p:spPr>
          <a:xfrm>
            <a:off x="2868025" y="712700"/>
            <a:ext cx="1998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Bree Serif"/>
              <a:buChar char="●"/>
            </a:pPr>
            <a:r>
              <a:rPr b="1" lang="en" sz="12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Raghad Alkhudair </a:t>
            </a:r>
            <a:endParaRPr b="1" sz="12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Bree Serif"/>
              <a:buChar char="●"/>
            </a:pPr>
            <a:r>
              <a:rPr b="1" lang="en" sz="12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Raghad Alnadeef </a:t>
            </a:r>
            <a:endParaRPr b="1" sz="12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46" name="Google Shape;446;p53"/>
          <p:cNvSpPr/>
          <p:nvPr/>
        </p:nvSpPr>
        <p:spPr>
          <a:xfrm flipH="1">
            <a:off x="7795800" y="4405025"/>
            <a:ext cx="1348200" cy="446400"/>
          </a:xfrm>
          <a:prstGeom prst="homePlate">
            <a:avLst>
              <a:gd fmla="val 50000" name="adj"/>
            </a:avLst>
          </a:prstGeom>
          <a:solidFill>
            <a:srgbClr val="D05C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53"/>
          <p:cNvSpPr txBox="1"/>
          <p:nvPr/>
        </p:nvSpPr>
        <p:spPr>
          <a:xfrm>
            <a:off x="7693350" y="4443575"/>
            <a:ext cx="169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Editing File</a:t>
            </a:r>
            <a:endParaRPr sz="12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48" name="Google Shape;448;p53"/>
          <p:cNvSpPr txBox="1"/>
          <p:nvPr/>
        </p:nvSpPr>
        <p:spPr>
          <a:xfrm>
            <a:off x="6426200" y="455100"/>
            <a:ext cx="2043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THANK YOU</a:t>
            </a:r>
            <a:endParaRPr sz="36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449" name="Google Shape;449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8700" y="3758750"/>
            <a:ext cx="446400" cy="4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53"/>
          <p:cNvSpPr txBox="1"/>
          <p:nvPr/>
        </p:nvSpPr>
        <p:spPr>
          <a:xfrm>
            <a:off x="6895100" y="3797300"/>
            <a:ext cx="212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Physio442@gmail.com</a:t>
            </a:r>
            <a:endParaRPr sz="120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51" name="Google Shape;451;p53"/>
          <p:cNvSpPr txBox="1"/>
          <p:nvPr/>
        </p:nvSpPr>
        <p:spPr>
          <a:xfrm>
            <a:off x="6448700" y="2460925"/>
            <a:ext cx="1998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Theme was done by Mohammad Alrashed</a:t>
            </a:r>
            <a:endParaRPr sz="130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52" name="Google Shape;452;p53"/>
          <p:cNvSpPr txBox="1"/>
          <p:nvPr/>
        </p:nvSpPr>
        <p:spPr>
          <a:xfrm>
            <a:off x="4572000" y="2023000"/>
            <a:ext cx="4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53" name="Google Shape;453;p53"/>
          <p:cNvSpPr txBox="1"/>
          <p:nvPr/>
        </p:nvSpPr>
        <p:spPr>
          <a:xfrm>
            <a:off x="4458725" y="1340250"/>
            <a:ext cx="263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>
            <p:ph type="title"/>
          </p:nvPr>
        </p:nvSpPr>
        <p:spPr>
          <a:xfrm>
            <a:off x="150375" y="243375"/>
            <a:ext cx="8338800" cy="4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0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The</a:t>
            </a:r>
            <a:r>
              <a:rPr b="1" lang="en" sz="20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 Vascular System &amp; Components of Microcirculation</a:t>
            </a:r>
            <a:endParaRPr b="1" sz="20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139" name="Google Shape;139;p28"/>
          <p:cNvGrpSpPr/>
          <p:nvPr/>
        </p:nvGrpSpPr>
        <p:grpSpPr>
          <a:xfrm>
            <a:off x="226580" y="988074"/>
            <a:ext cx="3357792" cy="769964"/>
            <a:chOff x="358525" y="1412780"/>
            <a:chExt cx="5503675" cy="849475"/>
          </a:xfrm>
        </p:grpSpPr>
        <p:sp>
          <p:nvSpPr>
            <p:cNvPr id="140" name="Google Shape;140;p28"/>
            <p:cNvSpPr/>
            <p:nvPr/>
          </p:nvSpPr>
          <p:spPr>
            <a:xfrm>
              <a:off x="715100" y="1454655"/>
              <a:ext cx="5147100" cy="8076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19050">
              <a:solidFill>
                <a:srgbClr val="E06666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2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Aorta : Elastic recoil.</a:t>
              </a:r>
              <a:endParaRPr sz="12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2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Arteries: muscular, </a:t>
              </a:r>
              <a:r>
                <a:rPr lang="en" sz="1200" u="sng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low </a:t>
              </a:r>
              <a:r>
                <a:rPr lang="en" sz="12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resistance vessels</a:t>
              </a:r>
              <a:endParaRPr sz="12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2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Arterioles : </a:t>
              </a:r>
              <a:r>
                <a:rPr lang="en" sz="1200" u="sng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High </a:t>
              </a:r>
              <a:r>
                <a:rPr lang="en" sz="12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resistance vessels</a:t>
              </a:r>
              <a:endParaRPr sz="12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1" name="Google Shape;141;p28"/>
            <p:cNvSpPr/>
            <p:nvPr/>
          </p:nvSpPr>
          <p:spPr>
            <a:xfrm>
              <a:off x="358525" y="1412780"/>
              <a:ext cx="659400" cy="735900"/>
            </a:xfrm>
            <a:prstGeom prst="teardrop">
              <a:avLst>
                <a:gd fmla="val 100000" name="adj"/>
              </a:avLst>
            </a:prstGeom>
            <a:solidFill>
              <a:srgbClr val="F4CCCC"/>
            </a:solidFill>
            <a:ln cap="flat" cmpd="sng" w="19050">
              <a:solidFill>
                <a:srgbClr val="E06666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142;p28"/>
          <p:cNvGrpSpPr/>
          <p:nvPr/>
        </p:nvGrpSpPr>
        <p:grpSpPr>
          <a:xfrm>
            <a:off x="226580" y="3236375"/>
            <a:ext cx="3357792" cy="769964"/>
            <a:chOff x="358525" y="1412780"/>
            <a:chExt cx="5503675" cy="849475"/>
          </a:xfrm>
        </p:grpSpPr>
        <p:sp>
          <p:nvSpPr>
            <p:cNvPr id="143" name="Google Shape;143;p28"/>
            <p:cNvSpPr/>
            <p:nvPr/>
          </p:nvSpPr>
          <p:spPr>
            <a:xfrm>
              <a:off x="715100" y="1454655"/>
              <a:ext cx="5147100" cy="8076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19050">
              <a:solidFill>
                <a:srgbClr val="E06666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2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Venules :</a:t>
              </a:r>
              <a:r>
                <a:rPr lang="en" sz="1200">
                  <a:solidFill>
                    <a:srgbClr val="999999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weaker muscular coat</a:t>
              </a:r>
              <a:endParaRPr sz="1200">
                <a:solidFill>
                  <a:srgbClr val="999999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2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Veins : capacitance vessels</a:t>
              </a:r>
              <a:endParaRPr sz="12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4" name="Google Shape;144;p28"/>
            <p:cNvSpPr/>
            <p:nvPr/>
          </p:nvSpPr>
          <p:spPr>
            <a:xfrm>
              <a:off x="358525" y="1412780"/>
              <a:ext cx="659400" cy="735900"/>
            </a:xfrm>
            <a:prstGeom prst="teardrop">
              <a:avLst>
                <a:gd fmla="val 100000" name="adj"/>
              </a:avLst>
            </a:prstGeom>
            <a:solidFill>
              <a:srgbClr val="F4CCCC"/>
            </a:solidFill>
            <a:ln cap="flat" cmpd="sng" w="19050">
              <a:solidFill>
                <a:srgbClr val="E06666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" name="Google Shape;145;p28"/>
          <p:cNvGrpSpPr/>
          <p:nvPr/>
        </p:nvGrpSpPr>
        <p:grpSpPr>
          <a:xfrm>
            <a:off x="226580" y="2112234"/>
            <a:ext cx="3357792" cy="769964"/>
            <a:chOff x="358525" y="1412780"/>
            <a:chExt cx="5503675" cy="849475"/>
          </a:xfrm>
        </p:grpSpPr>
        <p:sp>
          <p:nvSpPr>
            <p:cNvPr id="146" name="Google Shape;146;p28"/>
            <p:cNvSpPr/>
            <p:nvPr/>
          </p:nvSpPr>
          <p:spPr>
            <a:xfrm>
              <a:off x="715100" y="1454655"/>
              <a:ext cx="5147100" cy="8076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19050">
              <a:solidFill>
                <a:srgbClr val="E06666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2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Capillaries: Exchange vessels</a:t>
              </a:r>
              <a:endParaRPr sz="12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7" name="Google Shape;147;p28"/>
            <p:cNvSpPr/>
            <p:nvPr/>
          </p:nvSpPr>
          <p:spPr>
            <a:xfrm>
              <a:off x="358525" y="1412780"/>
              <a:ext cx="659400" cy="735900"/>
            </a:xfrm>
            <a:prstGeom prst="teardrop">
              <a:avLst>
                <a:gd fmla="val 100000" name="adj"/>
              </a:avLst>
            </a:prstGeom>
            <a:solidFill>
              <a:srgbClr val="F4CCCC"/>
            </a:solidFill>
            <a:ln cap="flat" cmpd="sng" w="19050">
              <a:solidFill>
                <a:srgbClr val="E06666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8" name="Google Shape;148;p28"/>
          <p:cNvPicPr preferRelativeResize="0"/>
          <p:nvPr/>
        </p:nvPicPr>
        <p:blipFill rotWithShape="1">
          <a:blip r:embed="rId3">
            <a:alphaModFix/>
          </a:blip>
          <a:srcRect b="0" l="13223" r="12239" t="0"/>
          <a:stretch/>
        </p:blipFill>
        <p:spPr>
          <a:xfrm>
            <a:off x="3983975" y="988075"/>
            <a:ext cx="4660974" cy="351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150375" y="243375"/>
            <a:ext cx="8077500" cy="111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0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Distribution of Blood Within Aorta : Elastic recoil. The Circulatory System </a:t>
            </a:r>
            <a:r>
              <a:rPr b="1" lang="en" sz="2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At Rest</a:t>
            </a:r>
            <a:endParaRPr b="1" sz="20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54" name="Google Shape;15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900" y="1799625"/>
            <a:ext cx="4147101" cy="259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3229" y="1799627"/>
            <a:ext cx="3194296" cy="259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/>
          <p:nvPr>
            <p:ph type="title"/>
          </p:nvPr>
        </p:nvSpPr>
        <p:spPr>
          <a:xfrm>
            <a:off x="150375" y="243375"/>
            <a:ext cx="3837300" cy="5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0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Capillaries (Microcirculatory Vessels)</a:t>
            </a:r>
            <a:endParaRPr b="1" sz="20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0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61" name="Google Shape;161;p30"/>
          <p:cNvSpPr txBox="1"/>
          <p:nvPr/>
        </p:nvSpPr>
        <p:spPr>
          <a:xfrm>
            <a:off x="150375" y="1093675"/>
            <a:ext cx="3837300" cy="27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★"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Capillaries are the smallest blood vessels in the vascular system.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★"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There are large in number (over 10 billion) in the body.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★"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It consists </a:t>
            </a:r>
            <a:r>
              <a:rPr b="1"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ONLY</a:t>
            </a: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 of the Tunica Interna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with a </a:t>
            </a:r>
            <a:r>
              <a:rPr b="1"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SINGLE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Layer of endothelial cells 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★"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Provide direct access to the cells.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★"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Most permeable.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★"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Site of exchange with tissue: Permits exchange of nutrients &amp; waste products.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★"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At rest, 4-5% of circulating blood is present in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★"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capillaries.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62" name="Google Shape;162;p30"/>
          <p:cNvSpPr txBox="1"/>
          <p:nvPr>
            <p:ph type="title"/>
          </p:nvPr>
        </p:nvSpPr>
        <p:spPr>
          <a:xfrm>
            <a:off x="4444875" y="279225"/>
            <a:ext cx="3837300" cy="5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0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Capillaries Cross-Sectional Area</a:t>
            </a:r>
            <a:endParaRPr b="1" sz="20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0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163" name="Google Shape;163;p30"/>
          <p:cNvCxnSpPr/>
          <p:nvPr/>
        </p:nvCxnSpPr>
        <p:spPr>
          <a:xfrm flipH="1">
            <a:off x="4140075" y="501800"/>
            <a:ext cx="9000" cy="4328100"/>
          </a:xfrm>
          <a:prstGeom prst="straightConnector1">
            <a:avLst/>
          </a:prstGeom>
          <a:noFill/>
          <a:ln cap="flat" cmpd="sng" w="28575">
            <a:solidFill>
              <a:srgbClr val="D05C5C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64" name="Google Shape;164;p30"/>
          <p:cNvSpPr txBox="1"/>
          <p:nvPr/>
        </p:nvSpPr>
        <p:spPr>
          <a:xfrm>
            <a:off x="4301475" y="1132225"/>
            <a:ext cx="4560000" cy="3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★"/>
            </a:pP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Capillary is of 0.5-1mm in length.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★"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Capillary is very small in diameter (4-9 microns).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○"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As the diameter of blood vessel decreases, the total cross- sectional area increases &amp; the velocity of blood flow decreases.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★"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total capillary surface area ranges from 700-1000 m2 of surface area (&gt;3 tennis courts). 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1200"/>
              <a:buFont typeface="Bree Serif"/>
              <a:buChar char="★"/>
            </a:pPr>
            <a:r>
              <a:rPr lang="en" sz="1200">
                <a:solidFill>
                  <a:srgbClr val="6D9EEB"/>
                </a:solidFill>
                <a:latin typeface="Bree Serif"/>
                <a:ea typeface="Bree Serif"/>
                <a:cs typeface="Bree Serif"/>
                <a:sym typeface="Bree Serif"/>
              </a:rPr>
              <a:t>The velocity of blood flow within each segment of the circulatory system is inversely proportional to the total cross-sectional area of the segment. Because the aorta has the smallest total cross-sectional area of all circulatory segments, it has the highest velocity of blood flow.</a:t>
            </a:r>
            <a:endParaRPr sz="1200">
              <a:solidFill>
                <a:srgbClr val="6D9EEB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65" name="Google Shape;1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8650" y="3799675"/>
            <a:ext cx="1935724" cy="1230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6" name="Google Shape;166;p30"/>
          <p:cNvGrpSpPr/>
          <p:nvPr/>
        </p:nvGrpSpPr>
        <p:grpSpPr>
          <a:xfrm>
            <a:off x="4301463" y="4132053"/>
            <a:ext cx="2205891" cy="697847"/>
            <a:chOff x="358525" y="1376930"/>
            <a:chExt cx="5806506" cy="807600"/>
          </a:xfrm>
        </p:grpSpPr>
        <p:sp>
          <p:nvSpPr>
            <p:cNvPr id="167" name="Google Shape;167;p30"/>
            <p:cNvSpPr/>
            <p:nvPr/>
          </p:nvSpPr>
          <p:spPr>
            <a:xfrm>
              <a:off x="1017931" y="1376930"/>
              <a:ext cx="5147100" cy="8076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19050">
              <a:solidFill>
                <a:srgbClr val="E06666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>
                  <a:latin typeface="Bree Serif"/>
                  <a:ea typeface="Bree Serif"/>
                  <a:cs typeface="Bree Serif"/>
                  <a:sym typeface="Bree Serif"/>
                </a:rPr>
                <a:t>V=Q/A</a:t>
              </a:r>
              <a:endParaRPr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200">
                  <a:latin typeface="Bree Serif"/>
                  <a:ea typeface="Bree Serif"/>
                  <a:cs typeface="Bree Serif"/>
                  <a:sym typeface="Bree Serif"/>
                </a:rPr>
                <a:t>V=velocity, Q=Flow, A=cross sectional area</a:t>
              </a:r>
              <a:endParaRPr sz="1200"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168" name="Google Shape;168;p30"/>
            <p:cNvSpPr/>
            <p:nvPr/>
          </p:nvSpPr>
          <p:spPr>
            <a:xfrm>
              <a:off x="358525" y="1412780"/>
              <a:ext cx="659400" cy="735900"/>
            </a:xfrm>
            <a:prstGeom prst="teardrop">
              <a:avLst>
                <a:gd fmla="val 100000" name="adj"/>
              </a:avLst>
            </a:prstGeom>
            <a:solidFill>
              <a:srgbClr val="F4CCCC"/>
            </a:solidFill>
            <a:ln cap="flat" cmpd="sng" w="19050">
              <a:solidFill>
                <a:srgbClr val="E06666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t/>
              </a:r>
              <a:endParaRPr b="1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/>
          <p:nvPr>
            <p:ph type="title"/>
          </p:nvPr>
        </p:nvSpPr>
        <p:spPr>
          <a:xfrm>
            <a:off x="150375" y="243375"/>
            <a:ext cx="85206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0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Capillary Wall</a:t>
            </a:r>
            <a:endParaRPr b="1" sz="20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74" name="Google Shape;174;p31"/>
          <p:cNvSpPr txBox="1"/>
          <p:nvPr/>
        </p:nvSpPr>
        <p:spPr>
          <a:xfrm>
            <a:off x="739420" y="1085185"/>
            <a:ext cx="6974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75" name="Google Shape;17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9653" y="119124"/>
            <a:ext cx="3019200" cy="220396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1"/>
          <p:cNvSpPr txBox="1"/>
          <p:nvPr/>
        </p:nvSpPr>
        <p:spPr>
          <a:xfrm>
            <a:off x="150374" y="782071"/>
            <a:ext cx="5136000" cy="14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★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Capillary wall is composed of a single layer of simple squamous epithelia.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★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Capillary wall is of 0.5 micrometers in thickness.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★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It regulates transfer of fluid from blood to the interstitial fluid space &amp; vice versa.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177" name="Google Shape;177;p31"/>
          <p:cNvCxnSpPr/>
          <p:nvPr/>
        </p:nvCxnSpPr>
        <p:spPr>
          <a:xfrm>
            <a:off x="150375" y="2323112"/>
            <a:ext cx="8520600" cy="0"/>
          </a:xfrm>
          <a:prstGeom prst="straightConnector1">
            <a:avLst/>
          </a:prstGeom>
          <a:noFill/>
          <a:ln cap="flat" cmpd="sng" w="28575">
            <a:solidFill>
              <a:srgbClr val="D05C5C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78" name="Google Shape;178;p31"/>
          <p:cNvSpPr txBox="1"/>
          <p:nvPr>
            <p:ph type="title"/>
          </p:nvPr>
        </p:nvSpPr>
        <p:spPr>
          <a:xfrm>
            <a:off x="150375" y="2428925"/>
            <a:ext cx="6974400" cy="5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Organ Variability of Capillary Filtration</a:t>
            </a:r>
            <a:endParaRPr b="1" sz="2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aphicFrame>
        <p:nvGraphicFramePr>
          <p:cNvPr id="179" name="Google Shape;179;p31"/>
          <p:cNvGraphicFramePr/>
          <p:nvPr/>
        </p:nvGraphicFramePr>
        <p:xfrm>
          <a:off x="259675" y="3084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{288D9048-DEAC-4937-AFA5-65FFBBEA3D09}</a:tableStyleId>
              </a:tblPr>
              <a:tblGrid>
                <a:gridCol w="1391325"/>
                <a:gridCol w="2200825"/>
              </a:tblGrid>
              <a:tr h="368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Brain &amp; Muscle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small</a:t>
                      </a:r>
                      <a:endParaRPr sz="12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68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subcutaneous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moderate</a:t>
                      </a:r>
                      <a:endParaRPr sz="12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68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Intestines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arge </a:t>
                      </a:r>
                      <a:endParaRPr sz="12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23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Liver &amp; Kidneys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e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xtremely large</a:t>
                      </a:r>
                      <a:endParaRPr sz="12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80" name="Google Shape;180;p31"/>
          <p:cNvSpPr txBox="1"/>
          <p:nvPr/>
        </p:nvSpPr>
        <p:spPr>
          <a:xfrm>
            <a:off x="4105576" y="3084950"/>
            <a:ext cx="30192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Why is there a difference? 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Because of their </a:t>
            </a:r>
            <a:r>
              <a:rPr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permeability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81" name="Google Shape;181;p31"/>
          <p:cNvSpPr txBox="1"/>
          <p:nvPr/>
        </p:nvSpPr>
        <p:spPr>
          <a:xfrm>
            <a:off x="4145225" y="3740975"/>
            <a:ext cx="40104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How does the permeability change? 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By alteration of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clefts size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/Pores between cells.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82" name="Google Shape;182;p31"/>
          <p:cNvSpPr txBox="1"/>
          <p:nvPr/>
        </p:nvSpPr>
        <p:spPr>
          <a:xfrm>
            <a:off x="5286374" y="2503925"/>
            <a:ext cx="119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Girls’ Slides 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83" name="Google Shape;183;p31"/>
          <p:cNvSpPr txBox="1"/>
          <p:nvPr/>
        </p:nvSpPr>
        <p:spPr>
          <a:xfrm>
            <a:off x="1957249" y="381875"/>
            <a:ext cx="119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Girls’ Slides 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type="title"/>
          </p:nvPr>
        </p:nvSpPr>
        <p:spPr>
          <a:xfrm>
            <a:off x="62475" y="99600"/>
            <a:ext cx="7694700" cy="5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Types of Capillaries :</a:t>
            </a:r>
            <a:r>
              <a:rPr b="1"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b="1" sz="1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189" name="Google Shape;189;p32"/>
          <p:cNvGrpSpPr/>
          <p:nvPr/>
        </p:nvGrpSpPr>
        <p:grpSpPr>
          <a:xfrm>
            <a:off x="1118098" y="1169694"/>
            <a:ext cx="5676521" cy="584978"/>
            <a:chOff x="5194708" y="3484366"/>
            <a:chExt cx="2369265" cy="987304"/>
          </a:xfrm>
        </p:grpSpPr>
        <p:grpSp>
          <p:nvGrpSpPr>
            <p:cNvPr id="190" name="Google Shape;190;p32"/>
            <p:cNvGrpSpPr/>
            <p:nvPr/>
          </p:nvGrpSpPr>
          <p:grpSpPr>
            <a:xfrm>
              <a:off x="6752545" y="3484366"/>
              <a:ext cx="811428" cy="987304"/>
              <a:chOff x="2332275" y="1617275"/>
              <a:chExt cx="1090775" cy="1327200"/>
            </a:xfrm>
          </p:grpSpPr>
          <p:sp>
            <p:nvSpPr>
              <p:cNvPr id="191" name="Google Shape;191;p32"/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rect b="b" l="l" r="r" t="t"/>
                <a:pathLst>
                  <a:path extrusionOk="0" h="50958" w="43631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32"/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rect b="b" l="l" r="r" t="t"/>
                <a:pathLst>
                  <a:path extrusionOk="0" h="6932" w="12038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3" name="Google Shape;193;p32"/>
            <p:cNvGrpSpPr/>
            <p:nvPr/>
          </p:nvGrpSpPr>
          <p:grpSpPr>
            <a:xfrm>
              <a:off x="5973663" y="3484366"/>
              <a:ext cx="811335" cy="987304"/>
              <a:chOff x="1285250" y="1617275"/>
              <a:chExt cx="1090650" cy="1327200"/>
            </a:xfrm>
          </p:grpSpPr>
          <p:sp>
            <p:nvSpPr>
              <p:cNvPr id="194" name="Google Shape;194;p32"/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rect b="b" l="l" r="r" t="t"/>
                <a:pathLst>
                  <a:path extrusionOk="0" h="50958" w="43626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32"/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rect b="b" l="l" r="r" t="t"/>
                <a:pathLst>
                  <a:path extrusionOk="0" h="6932" w="12034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6" name="Google Shape;196;p32"/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197" name="Google Shape;197;p32"/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rect b="b" l="l" r="r" t="t"/>
                <a:pathLst>
                  <a:path extrusionOk="0" h="50958" w="4363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32"/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rect b="b" l="l" r="r" t="t"/>
                <a:pathLst>
                  <a:path extrusionOk="0" h="6932" w="12038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99" name="Google Shape;199;p32"/>
          <p:cNvSpPr txBox="1"/>
          <p:nvPr/>
        </p:nvSpPr>
        <p:spPr>
          <a:xfrm>
            <a:off x="1536718" y="1208336"/>
            <a:ext cx="13185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Continuous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00" name="Google Shape;200;p32"/>
          <p:cNvSpPr txBox="1"/>
          <p:nvPr/>
        </p:nvSpPr>
        <p:spPr>
          <a:xfrm>
            <a:off x="620088" y="1829386"/>
            <a:ext cx="2095800" cy="1108200"/>
          </a:xfrm>
          <a:prstGeom prst="rect">
            <a:avLst/>
          </a:prstGeom>
          <a:noFill/>
          <a:ln cap="flat" cmpd="sng" w="9525">
            <a:solidFill>
              <a:srgbClr val="EA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Do not have fenestrae.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Allow only </a:t>
            </a:r>
            <a:r>
              <a:rPr lang="en" sz="1200" u="sng">
                <a:latin typeface="Bree Serif"/>
                <a:ea typeface="Bree Serif"/>
                <a:cs typeface="Bree Serif"/>
                <a:sym typeface="Bree Serif"/>
              </a:rPr>
              <a:t>very small molecules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 to pass Found in </a:t>
            </a: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brain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, muscles, lung &amp; adipose tissue.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01" name="Google Shape;201;p32"/>
          <p:cNvSpPr txBox="1"/>
          <p:nvPr/>
        </p:nvSpPr>
        <p:spPr>
          <a:xfrm>
            <a:off x="3447225" y="1208336"/>
            <a:ext cx="12324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Fenestrated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02" name="Google Shape;202;p32"/>
          <p:cNvSpPr txBox="1"/>
          <p:nvPr/>
        </p:nvSpPr>
        <p:spPr>
          <a:xfrm>
            <a:off x="2855238" y="1829386"/>
            <a:ext cx="2461200" cy="1108200"/>
          </a:xfrm>
          <a:prstGeom prst="rect">
            <a:avLst/>
          </a:prstGeom>
          <a:noFill/>
          <a:ln cap="flat" cmpd="sng" w="9525">
            <a:solidFill>
              <a:srgbClr val="EA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Have </a:t>
            </a: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wider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 pores.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Allow </a:t>
            </a:r>
            <a:r>
              <a:rPr lang="en" sz="1200" u="sng">
                <a:latin typeface="Bree Serif"/>
                <a:ea typeface="Bree Serif"/>
                <a:cs typeface="Bree Serif"/>
                <a:sym typeface="Bree Serif"/>
              </a:rPr>
              <a:t>large substances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 to pass but </a:t>
            </a: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not plasma proteins.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 Found in kidney glomeruli, small intestine &amp; endocrine glands.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03" name="Google Shape;203;p32"/>
          <p:cNvSpPr txBox="1"/>
          <p:nvPr/>
        </p:nvSpPr>
        <p:spPr>
          <a:xfrm>
            <a:off x="5271614" y="1208323"/>
            <a:ext cx="11067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Sinusoidal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04" name="Google Shape;204;p32"/>
          <p:cNvSpPr txBox="1"/>
          <p:nvPr/>
        </p:nvSpPr>
        <p:spPr>
          <a:xfrm>
            <a:off x="5562900" y="1829386"/>
            <a:ext cx="2961000" cy="1108200"/>
          </a:xfrm>
          <a:prstGeom prst="rect">
            <a:avLst/>
          </a:prstGeom>
          <a:noFill/>
          <a:ln cap="flat" cmpd="sng" w="9525">
            <a:solidFill>
              <a:srgbClr val="EA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Large diameter with large fenestrae </a:t>
            </a: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(wider gaps between the cells).</a:t>
            </a:r>
            <a:r>
              <a:rPr lang="en" sz="1200">
                <a:solidFill>
                  <a:srgbClr val="D5A6BD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Endothelium is discontinuous. 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Found in liver, spleen, bone marrow lymphoid tissue, &amp; some endocrine glands.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05" name="Google Shape;20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125" y="3023525"/>
            <a:ext cx="6454999" cy="2018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2"/>
          <p:cNvSpPr txBox="1"/>
          <p:nvPr/>
        </p:nvSpPr>
        <p:spPr>
          <a:xfrm>
            <a:off x="1001000" y="465525"/>
            <a:ext cx="732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★"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Capillaries are classified into (3) types according to their wall permeability </a:t>
            </a: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and/or diameter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★"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Wall permeability is affected by the size &amp; diameter of the pores.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/>
          <p:nvPr>
            <p:ph type="title"/>
          </p:nvPr>
        </p:nvSpPr>
        <p:spPr>
          <a:xfrm>
            <a:off x="150375" y="243375"/>
            <a:ext cx="852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Types of Capillaries .. CONT</a:t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12" name="Google Shape;212;p33"/>
          <p:cNvPicPr preferRelativeResize="0"/>
          <p:nvPr/>
        </p:nvPicPr>
        <p:blipFill rotWithShape="1">
          <a:blip r:embed="rId3">
            <a:alphaModFix/>
          </a:blip>
          <a:srcRect b="0" l="5549" r="3475" t="0"/>
          <a:stretch/>
        </p:blipFill>
        <p:spPr>
          <a:xfrm>
            <a:off x="269295" y="987247"/>
            <a:ext cx="4699500" cy="338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1200" y="987250"/>
            <a:ext cx="3621016" cy="338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/>
          <p:nvPr>
            <p:ph type="title"/>
          </p:nvPr>
        </p:nvSpPr>
        <p:spPr>
          <a:xfrm>
            <a:off x="150375" y="243375"/>
            <a:ext cx="852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How does the permeability change?</a:t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aphicFrame>
        <p:nvGraphicFramePr>
          <p:cNvPr id="219" name="Google Shape;219;p34"/>
          <p:cNvGraphicFramePr/>
          <p:nvPr/>
        </p:nvGraphicFramePr>
        <p:xfrm>
          <a:off x="277080" y="1118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{288D9048-DEAC-4937-AFA5-65FFBBEA3D09}</a:tableStyleId>
              </a:tblPr>
              <a:tblGrid>
                <a:gridCol w="1721825"/>
                <a:gridCol w="2411775"/>
                <a:gridCol w="2066800"/>
                <a:gridCol w="2066800"/>
              </a:tblGrid>
              <a:tr h="43530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Factors that mediate pore size change:</a:t>
                      </a:r>
                      <a:endParaRPr b="1"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hMerge="1"/>
                <a:tc hMerge="1"/>
                <a:tc hMerge="1"/>
              </a:tr>
              <a:tr h="867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Histamine</a:t>
                      </a:r>
                      <a:endParaRPr b="1"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Bree Serif"/>
                        <a:buChar char="★"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If little = will increase the flow (distends vessel).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Bree Serif"/>
                        <a:buChar char="★"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If a lot  = will decrease the arterial blood pressure (anaphylaxis).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35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Cytokines</a:t>
                      </a:r>
                      <a:endParaRPr b="1"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Alters flow/pressure &amp; permeability.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43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Drugs</a:t>
                      </a:r>
                      <a:endParaRPr b="1"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Any drug influencing contraction or dilation of smooth muscle &amp; endothelial permeability.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35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Nerves</a:t>
                      </a:r>
                      <a:endParaRPr b="1"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Sympathetic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651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Inflammation</a:t>
                      </a:r>
                      <a:endParaRPr b="1"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Stretches the cells apart &amp; increases the cleft size.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Bree Serif"/>
                        <a:buChar char="○"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If too much, can compress the vessels as well.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999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</a:tbl>
          </a:graphicData>
        </a:graphic>
      </p:graphicFrame>
      <p:sp>
        <p:nvSpPr>
          <p:cNvPr id="220" name="Google Shape;220;p34"/>
          <p:cNvSpPr txBox="1"/>
          <p:nvPr/>
        </p:nvSpPr>
        <p:spPr>
          <a:xfrm>
            <a:off x="8073799" y="56375"/>
            <a:ext cx="119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Girls’ Slides 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