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Bree Serif"/>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5BF6BA-968F-43CB-9C8E-21097C7FAF78}">
  <a:tblStyle styleId="{C35BF6BA-968F-43CB-9C8E-21097C7FAF7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BreeSerif-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183b10f6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183b10f6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67d9d24e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67d9d24e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409660c1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409660c1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409660c1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409660c1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409660c1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409660c1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1409660c1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1409660c1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7f420590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17f420590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409660c18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1409660c18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1409660c1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1409660c1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409660c1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1409660c1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769b78be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769b78be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409660c1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1409660c1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1409660c18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1409660c18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1409660c18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1409660c18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769b78be2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1769b78be2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769b78be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1769b78be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16aae399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16aae399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67d9d24e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67d9d24e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769b78be2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769b78be2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7bdedb26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7bdedb26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67d9d24e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67d9d24e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67d9d24e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67d9d24e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7bdedb26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7bdedb26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67d9d24e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67d9d24e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rot="5400000">
            <a:off x="2217350" y="2368475"/>
            <a:ext cx="3855000" cy="151200"/>
          </a:xfrm>
          <a:prstGeom prst="rect">
            <a:avLst/>
          </a:prstGeom>
          <a:solidFill>
            <a:srgbClr val="D05C5C">
              <a:alpha val="69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rotWithShape="1">
          <a:blip r:embed="rId2">
            <a:alphaModFix/>
          </a:blip>
          <a:srcRect b="0" l="52258" r="0" t="0"/>
          <a:stretch/>
        </p:blipFill>
        <p:spPr>
          <a:xfrm>
            <a:off x="2314729" y="733925"/>
            <a:ext cx="1704874" cy="3420301"/>
          </a:xfrm>
          <a:prstGeom prst="rect">
            <a:avLst/>
          </a:prstGeom>
          <a:noFill/>
          <a:ln>
            <a:noFill/>
          </a:ln>
        </p:spPr>
      </p:pic>
      <p:pic>
        <p:nvPicPr>
          <p:cNvPr id="13" name="Google Shape;13;p2"/>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pic>
        <p:nvPicPr>
          <p:cNvPr id="14" name="Google Shape;14;p2"/>
          <p:cNvPicPr preferRelativeResize="0"/>
          <p:nvPr/>
        </p:nvPicPr>
        <p:blipFill>
          <a:blip r:embed="rId4">
            <a:alphaModFix/>
          </a:blip>
          <a:stretch>
            <a:fillRect/>
          </a:stretch>
        </p:blipFill>
        <p:spPr>
          <a:xfrm>
            <a:off x="8057625" y="94025"/>
            <a:ext cx="976900" cy="976900"/>
          </a:xfrm>
          <a:prstGeom prst="rect">
            <a:avLst/>
          </a:prstGeom>
          <a:noFill/>
          <a:ln>
            <a:noFill/>
          </a:ln>
        </p:spPr>
      </p:pic>
      <p:pic>
        <p:nvPicPr>
          <p:cNvPr id="15" name="Google Shape;15;p2"/>
          <p:cNvPicPr preferRelativeResize="0"/>
          <p:nvPr/>
        </p:nvPicPr>
        <p:blipFill>
          <a:blip r:embed="rId5">
            <a:alphaModFix/>
          </a:blip>
          <a:stretch>
            <a:fillRect/>
          </a:stretch>
        </p:blipFill>
        <p:spPr>
          <a:xfrm>
            <a:off x="6550851" y="-264951"/>
            <a:ext cx="1600800" cy="1600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p:nvPr/>
        </p:nvSpPr>
        <p:spPr>
          <a:xfrm rot="3703944">
            <a:off x="-754499" y="-2931194"/>
            <a:ext cx="3159260" cy="7953255"/>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2195149">
            <a:off x="-655632" y="-470802"/>
            <a:ext cx="1519779" cy="132619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pic>
        <p:nvPicPr>
          <p:cNvPr id="61" name="Google Shape;61;p14"/>
          <p:cNvPicPr preferRelativeResize="0"/>
          <p:nvPr/>
        </p:nvPicPr>
        <p:blipFill rotWithShape="1">
          <a:blip r:embed="rId2">
            <a:alphaModFix/>
          </a:blip>
          <a:srcRect b="0" l="49320" r="0" t="0"/>
          <a:stretch/>
        </p:blipFill>
        <p:spPr>
          <a:xfrm>
            <a:off x="7885450" y="2779750"/>
            <a:ext cx="1149076" cy="2267300"/>
          </a:xfrm>
          <a:prstGeom prst="rect">
            <a:avLst/>
          </a:prstGeom>
          <a:noFill/>
          <a:ln>
            <a:noFill/>
          </a:ln>
        </p:spPr>
      </p:pic>
      <p:pic>
        <p:nvPicPr>
          <p:cNvPr id="62" name="Google Shape;62;p14"/>
          <p:cNvPicPr preferRelativeResize="0"/>
          <p:nvPr/>
        </p:nvPicPr>
        <p:blipFill rotWithShape="1">
          <a:blip r:embed="rId3">
            <a:alphaModFix/>
          </a:blip>
          <a:srcRect b="0" l="0" r="43146" t="0"/>
          <a:stretch/>
        </p:blipFill>
        <p:spPr>
          <a:xfrm>
            <a:off x="6604375" y="2377550"/>
            <a:ext cx="1281075" cy="32770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6"/>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4" name="Google Shape;74;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5" name="Google Shape;7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6" name="Shape 76"/>
        <p:cNvGrpSpPr/>
        <p:nvPr/>
      </p:nvGrpSpPr>
      <p:grpSpPr>
        <a:xfrm>
          <a:off x="0" y="0"/>
          <a:ext cx="0" cy="0"/>
          <a:chOff x="0" y="0"/>
          <a:chExt cx="0" cy="0"/>
        </a:xfrm>
      </p:grpSpPr>
      <p:sp>
        <p:nvSpPr>
          <p:cNvPr id="77" name="Google Shape;77;p18"/>
          <p:cNvSpPr/>
          <p:nvPr/>
        </p:nvSpPr>
        <p:spPr>
          <a:xfrm>
            <a:off x="0" y="0"/>
            <a:ext cx="5537400" cy="5143500"/>
          </a:xfrm>
          <a:prstGeom prst="rect">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9"/>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4" name="Google Shape;84;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8" name="Google Shape;8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2" name="Google Shape;92;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7" name="Google Shape;9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0" name="Google Shape;100;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5" name="Google Shape;5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hyperlink" Target="https://www.youtube.com/watch?v=v7Q9BrNfIpQ&amp;ab_channel=AlilaMedicalMedia" TargetMode="External"/><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6"/>
          <p:cNvSpPr txBox="1"/>
          <p:nvPr/>
        </p:nvSpPr>
        <p:spPr>
          <a:xfrm>
            <a:off x="4889025" y="1834525"/>
            <a:ext cx="3878100" cy="7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666666"/>
                </a:solidFill>
                <a:latin typeface="Bree Serif"/>
                <a:ea typeface="Bree Serif"/>
                <a:cs typeface="Bree Serif"/>
                <a:sym typeface="Bree Serif"/>
              </a:rPr>
              <a:t>Cardiac </a:t>
            </a:r>
            <a:r>
              <a:rPr lang="en" sz="2500">
                <a:solidFill>
                  <a:srgbClr val="666666"/>
                </a:solidFill>
                <a:latin typeface="Bree Serif"/>
                <a:ea typeface="Bree Serif"/>
                <a:cs typeface="Bree Serif"/>
                <a:sym typeface="Bree Serif"/>
              </a:rPr>
              <a:t>Electrical</a:t>
            </a:r>
            <a:r>
              <a:rPr lang="en" sz="2500">
                <a:solidFill>
                  <a:srgbClr val="666666"/>
                </a:solidFill>
                <a:latin typeface="Bree Serif"/>
                <a:ea typeface="Bree Serif"/>
                <a:cs typeface="Bree Serif"/>
                <a:sym typeface="Bree Serif"/>
              </a:rPr>
              <a:t> Activity</a:t>
            </a:r>
            <a:endParaRPr sz="2500">
              <a:solidFill>
                <a:srgbClr val="666666"/>
              </a:solidFill>
              <a:latin typeface="Bree Serif"/>
              <a:ea typeface="Bree Serif"/>
              <a:cs typeface="Bree Serif"/>
              <a:sym typeface="Bree Serif"/>
            </a:endParaRPr>
          </a:p>
        </p:txBody>
      </p:sp>
      <p:sp>
        <p:nvSpPr>
          <p:cNvPr id="109" name="Google Shape;109;p26"/>
          <p:cNvSpPr txBox="1"/>
          <p:nvPr/>
        </p:nvSpPr>
        <p:spPr>
          <a:xfrm>
            <a:off x="6140025" y="2528000"/>
            <a:ext cx="137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rPr>
              <a:t>____________</a:t>
            </a:r>
            <a:endParaRPr>
              <a:solidFill>
                <a:srgbClr val="666666"/>
              </a:solidFill>
            </a:endParaRPr>
          </a:p>
        </p:txBody>
      </p:sp>
      <p:pic>
        <p:nvPicPr>
          <p:cNvPr id="110" name="Google Shape;110;p26"/>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sp>
        <p:nvSpPr>
          <p:cNvPr id="111" name="Google Shape;111;p26"/>
          <p:cNvSpPr txBox="1"/>
          <p:nvPr/>
        </p:nvSpPr>
        <p:spPr>
          <a:xfrm>
            <a:off x="6027675" y="2975650"/>
            <a:ext cx="1600800" cy="160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latin typeface="Bree Serif"/>
                <a:ea typeface="Bree Serif"/>
                <a:cs typeface="Bree Serif"/>
                <a:sym typeface="Bree Serif"/>
              </a:rPr>
              <a:t>Color Index:</a:t>
            </a:r>
            <a:endParaRPr>
              <a:solidFill>
                <a:srgbClr val="666666"/>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chemeClr val="dk1"/>
                </a:solidFill>
                <a:latin typeface="Bree Serif"/>
                <a:ea typeface="Bree Serif"/>
                <a:cs typeface="Bree Serif"/>
                <a:sym typeface="Bree Serif"/>
              </a:rPr>
              <a:t>Main Text</a:t>
            </a:r>
            <a:endParaRPr sz="1300">
              <a:solidFill>
                <a:schemeClr val="dk1"/>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FF0000"/>
                </a:solidFill>
                <a:latin typeface="Bree Serif"/>
                <a:ea typeface="Bree Serif"/>
                <a:cs typeface="Bree Serif"/>
                <a:sym typeface="Bree Serif"/>
              </a:rPr>
              <a:t>Important</a:t>
            </a:r>
            <a:endParaRPr sz="1300">
              <a:solidFill>
                <a:srgbClr val="FF0000"/>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C27BA0"/>
                </a:solidFill>
                <a:latin typeface="Bree Serif"/>
                <a:ea typeface="Bree Serif"/>
                <a:cs typeface="Bree Serif"/>
                <a:sym typeface="Bree Serif"/>
              </a:rPr>
              <a:t>Girl’s Slides</a:t>
            </a:r>
            <a:endParaRPr sz="1300">
              <a:solidFill>
                <a:srgbClr val="C27BA0"/>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6FA8DC"/>
                </a:solidFill>
                <a:latin typeface="Bree Serif"/>
                <a:ea typeface="Bree Serif"/>
                <a:cs typeface="Bree Serif"/>
                <a:sym typeface="Bree Serif"/>
              </a:rPr>
              <a:t>Boy’s Slides</a:t>
            </a:r>
            <a:endParaRPr sz="1300">
              <a:solidFill>
                <a:srgbClr val="6FA8DC"/>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6AA84F"/>
                </a:solidFill>
                <a:latin typeface="Bree Serif"/>
                <a:ea typeface="Bree Serif"/>
                <a:cs typeface="Bree Serif"/>
                <a:sym typeface="Bree Serif"/>
              </a:rPr>
              <a:t>Dr’s Notes</a:t>
            </a:r>
            <a:endParaRPr sz="1300">
              <a:solidFill>
                <a:srgbClr val="6AA84F"/>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999999"/>
                </a:solidFill>
                <a:latin typeface="Bree Serif"/>
                <a:ea typeface="Bree Serif"/>
                <a:cs typeface="Bree Serif"/>
                <a:sym typeface="Bree Serif"/>
              </a:rPr>
              <a:t>Extra Info</a:t>
            </a:r>
            <a:endParaRPr>
              <a:solidFill>
                <a:srgbClr val="666666"/>
              </a:solidFill>
              <a:latin typeface="Bree Serif"/>
              <a:ea typeface="Bree Serif"/>
              <a:cs typeface="Bree Serif"/>
              <a:sym typeface="Bree Serif"/>
            </a:endParaRPr>
          </a:p>
        </p:txBody>
      </p:sp>
      <p:pic>
        <p:nvPicPr>
          <p:cNvPr id="112" name="Google Shape;112;p26"/>
          <p:cNvPicPr preferRelativeResize="0"/>
          <p:nvPr/>
        </p:nvPicPr>
        <p:blipFill>
          <a:blip r:embed="rId4">
            <a:alphaModFix/>
          </a:blip>
          <a:stretch>
            <a:fillRect/>
          </a:stretch>
        </p:blipFill>
        <p:spPr>
          <a:xfrm>
            <a:off x="5646124" y="149575"/>
            <a:ext cx="1187548" cy="886026"/>
          </a:xfrm>
          <a:prstGeom prst="rect">
            <a:avLst/>
          </a:prstGeom>
          <a:noFill/>
          <a:ln>
            <a:noFill/>
          </a:ln>
        </p:spPr>
      </p:pic>
      <p:sp>
        <p:nvSpPr>
          <p:cNvPr id="113" name="Google Shape;113;p26"/>
          <p:cNvSpPr/>
          <p:nvPr/>
        </p:nvSpPr>
        <p:spPr>
          <a:xfrm>
            <a:off x="6846500" y="0"/>
            <a:ext cx="1187700" cy="126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26"/>
          <p:cNvPicPr preferRelativeResize="0"/>
          <p:nvPr/>
        </p:nvPicPr>
        <p:blipFill>
          <a:blip r:embed="rId5">
            <a:alphaModFix/>
          </a:blip>
          <a:stretch>
            <a:fillRect/>
          </a:stretch>
        </p:blipFill>
        <p:spPr>
          <a:xfrm>
            <a:off x="6658097" y="-105878"/>
            <a:ext cx="1376099" cy="1376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1402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rgbClr val="D05C5C"/>
                </a:solidFill>
                <a:latin typeface="Bree Serif"/>
                <a:ea typeface="Bree Serif"/>
                <a:cs typeface="Bree Serif"/>
                <a:sym typeface="Bree Serif"/>
              </a:rPr>
              <a:t>Action Potential in Cardiac Muscle (non-pacemaker AP )</a:t>
            </a:r>
            <a:endParaRPr/>
          </a:p>
        </p:txBody>
      </p:sp>
      <p:sp>
        <p:nvSpPr>
          <p:cNvPr id="218" name="Google Shape;218;p35"/>
          <p:cNvSpPr txBox="1"/>
          <p:nvPr/>
        </p:nvSpPr>
        <p:spPr>
          <a:xfrm>
            <a:off x="311700" y="545175"/>
            <a:ext cx="771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The cardiac action potential is made of 3 phases(</a:t>
            </a:r>
            <a:r>
              <a:rPr lang="en">
                <a:solidFill>
                  <a:srgbClr val="9E9E9E"/>
                </a:solidFill>
                <a:latin typeface="Bree Serif"/>
                <a:ea typeface="Bree Serif"/>
                <a:cs typeface="Bree Serif"/>
                <a:sym typeface="Bree Serif"/>
              </a:rPr>
              <a:t>Generally</a:t>
            </a:r>
            <a:r>
              <a:rPr lang="en">
                <a:latin typeface="Bree Serif"/>
                <a:ea typeface="Bree Serif"/>
                <a:cs typeface="Bree Serif"/>
                <a:sym typeface="Bree Serif"/>
              </a:rPr>
              <a:t>):</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p:txBody>
      </p:sp>
      <p:sp>
        <p:nvSpPr>
          <p:cNvPr id="219" name="Google Shape;219;p35"/>
          <p:cNvSpPr txBox="1"/>
          <p:nvPr/>
        </p:nvSpPr>
        <p:spPr>
          <a:xfrm>
            <a:off x="8128000" y="88900"/>
            <a:ext cx="12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Bree Serif"/>
                <a:ea typeface="Bree Serif"/>
                <a:cs typeface="Bree Serif"/>
                <a:sym typeface="Bree Serif"/>
              </a:rPr>
              <a:t>Boys slides</a:t>
            </a:r>
            <a:endParaRPr>
              <a:solidFill>
                <a:schemeClr val="accent1"/>
              </a:solidFill>
              <a:latin typeface="Bree Serif"/>
              <a:ea typeface="Bree Serif"/>
              <a:cs typeface="Bree Serif"/>
              <a:sym typeface="Bree Serif"/>
            </a:endParaRPr>
          </a:p>
        </p:txBody>
      </p:sp>
      <p:sp>
        <p:nvSpPr>
          <p:cNvPr id="220" name="Google Shape;220;p35"/>
          <p:cNvSpPr txBox="1"/>
          <p:nvPr/>
        </p:nvSpPr>
        <p:spPr>
          <a:xfrm>
            <a:off x="392300" y="985588"/>
            <a:ext cx="8782500" cy="243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en" sz="1600">
                <a:solidFill>
                  <a:schemeClr val="dk1"/>
                </a:solidFill>
                <a:latin typeface="Bree Serif"/>
                <a:ea typeface="Bree Serif"/>
                <a:cs typeface="Bree Serif"/>
                <a:sym typeface="Bree Serif"/>
              </a:rPr>
              <a:t>Depolarization: </a:t>
            </a:r>
            <a:r>
              <a:rPr lang="en">
                <a:solidFill>
                  <a:schemeClr val="dk1"/>
                </a:solidFill>
                <a:latin typeface="Bree Serif"/>
                <a:ea typeface="Bree Serif"/>
                <a:cs typeface="Bree Serif"/>
                <a:sym typeface="Bree Serif"/>
              </a:rPr>
              <a:t>caused by the opening of Fast </a:t>
            </a:r>
            <a:r>
              <a:rPr b="1" lang="en">
                <a:solidFill>
                  <a:schemeClr val="dk1"/>
                </a:solidFill>
                <a:latin typeface="Bree Serif"/>
                <a:ea typeface="Bree Serif"/>
                <a:cs typeface="Bree Serif"/>
                <a:sym typeface="Bree Serif"/>
              </a:rPr>
              <a:t>Na</a:t>
            </a:r>
            <a:r>
              <a:rPr b="1" baseline="30000" lang="en">
                <a:solidFill>
                  <a:schemeClr val="dk1"/>
                </a:solidFill>
                <a:latin typeface="Bree Serif"/>
                <a:ea typeface="Bree Serif"/>
                <a:cs typeface="Bree Serif"/>
                <a:sym typeface="Bree Serif"/>
              </a:rPr>
              <a:t>+</a:t>
            </a:r>
            <a:r>
              <a:rPr lang="en">
                <a:solidFill>
                  <a:schemeClr val="dk1"/>
                </a:solidFill>
                <a:latin typeface="Bree Serif"/>
                <a:ea typeface="Bree Serif"/>
                <a:cs typeface="Bree Serif"/>
                <a:sym typeface="Bree Serif"/>
              </a:rPr>
              <a:t> channels &amp; slow Ca channels.</a:t>
            </a:r>
            <a:endParaRPr>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b="1">
              <a:solidFill>
                <a:schemeClr val="dk1"/>
              </a:solidFill>
              <a:latin typeface="Bree Serif"/>
              <a:ea typeface="Bree Serif"/>
              <a:cs typeface="Bree Serif"/>
              <a:sym typeface="Bree Serif"/>
            </a:endParaRPr>
          </a:p>
          <a:p>
            <a:pPr indent="-317500" lvl="0" marL="457200" rtl="0" algn="l">
              <a:spcBef>
                <a:spcPts val="0"/>
              </a:spcBef>
              <a:spcAft>
                <a:spcPts val="0"/>
              </a:spcAft>
              <a:buSzPts val="1400"/>
              <a:buChar char="●"/>
            </a:pPr>
            <a:r>
              <a:rPr b="1" lang="en" sz="1600">
                <a:solidFill>
                  <a:schemeClr val="dk1"/>
                </a:solidFill>
                <a:latin typeface="Bree Serif"/>
                <a:ea typeface="Bree Serif"/>
                <a:cs typeface="Bree Serif"/>
                <a:sym typeface="Bree Serif"/>
              </a:rPr>
              <a:t>Plateau:</a:t>
            </a:r>
            <a:r>
              <a:rPr b="1" lang="en">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remaining of slow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a:t>
            </a:r>
            <a:r>
              <a:rPr lang="en">
                <a:solidFill>
                  <a:schemeClr val="dk1"/>
                </a:solidFill>
                <a:latin typeface="Bree Serif"/>
                <a:ea typeface="Bree Serif"/>
                <a:cs typeface="Bree Serif"/>
                <a:sym typeface="Bree Serif"/>
              </a:rPr>
              <a:t> channels open for several ms(</a:t>
            </a:r>
            <a:r>
              <a:rPr lang="en">
                <a:solidFill>
                  <a:srgbClr val="9E9E9E"/>
                </a:solidFill>
                <a:latin typeface="Bree Serif"/>
                <a:ea typeface="Bree Serif"/>
                <a:cs typeface="Bree Serif"/>
                <a:sym typeface="Bree Serif"/>
              </a:rPr>
              <a:t>milli seconds</a:t>
            </a:r>
            <a:r>
              <a:rPr lang="en">
                <a:solidFill>
                  <a:schemeClr val="dk1"/>
                </a:solidFill>
                <a:latin typeface="Bree Serif"/>
                <a:ea typeface="Bree Serif"/>
                <a:cs typeface="Bree Serif"/>
                <a:sym typeface="Bree Serif"/>
              </a:rPr>
              <a:t>), drawing large amount of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a:t>
            </a:r>
            <a:r>
              <a:rPr lang="en">
                <a:solidFill>
                  <a:schemeClr val="dk1"/>
                </a:solidFill>
                <a:latin typeface="Bree Serif"/>
                <a:ea typeface="Bree Serif"/>
                <a:cs typeface="Bree Serif"/>
                <a:sym typeface="Bree Serif"/>
              </a:rPr>
              <a:t> inside which prolong depolarization.</a:t>
            </a:r>
            <a:endParaRPr>
              <a:solidFill>
                <a:schemeClr val="dk1"/>
              </a:solidFill>
              <a:latin typeface="Bree Serif"/>
              <a:ea typeface="Bree Serif"/>
              <a:cs typeface="Bree Serif"/>
              <a:sym typeface="Bree Serif"/>
            </a:endParaRPr>
          </a:p>
          <a:p>
            <a:pPr indent="-317500" lvl="0" marL="457200" rtl="0" algn="l">
              <a:spcBef>
                <a:spcPts val="0"/>
              </a:spcBef>
              <a:spcAft>
                <a:spcPts val="0"/>
              </a:spcAft>
              <a:buClr>
                <a:schemeClr val="dk1"/>
              </a:buClr>
              <a:buSzPts val="1400"/>
              <a:buFont typeface="Bree Serif"/>
              <a:buChar char="-"/>
            </a:pPr>
            <a:r>
              <a:rPr lang="en">
                <a:solidFill>
                  <a:schemeClr val="dk1"/>
                </a:solidFill>
                <a:latin typeface="Bree Serif"/>
                <a:ea typeface="Bree Serif"/>
                <a:cs typeface="Bree Serif"/>
                <a:sym typeface="Bree Serif"/>
              </a:rPr>
              <a:t>The presence of Plateau in the action potential causes ventricular contraction to last as much as </a:t>
            </a:r>
            <a:r>
              <a:rPr b="1" lang="en">
                <a:solidFill>
                  <a:schemeClr val="dk1"/>
                </a:solidFill>
                <a:latin typeface="Bree Serif"/>
                <a:ea typeface="Bree Serif"/>
                <a:cs typeface="Bree Serif"/>
                <a:sym typeface="Bree Serif"/>
              </a:rPr>
              <a:t>15</a:t>
            </a:r>
            <a:r>
              <a:rPr lang="en">
                <a:solidFill>
                  <a:schemeClr val="dk1"/>
                </a:solidFill>
                <a:latin typeface="Bree Serif"/>
                <a:ea typeface="Bree Serif"/>
                <a:cs typeface="Bree Serif"/>
                <a:sym typeface="Bree Serif"/>
              </a:rPr>
              <a:t> times as long in cardiac muscle as in skeletal muscle (</a:t>
            </a:r>
            <a:r>
              <a:rPr lang="en">
                <a:solidFill>
                  <a:srgbClr val="9E9E9E"/>
                </a:solidFill>
                <a:latin typeface="Bree Serif"/>
                <a:ea typeface="Bree Serif"/>
                <a:cs typeface="Bree Serif"/>
                <a:sym typeface="Bree Serif"/>
              </a:rPr>
              <a:t>more time to contract</a:t>
            </a:r>
            <a:r>
              <a:rPr lang="en">
                <a:solidFill>
                  <a:schemeClr val="dk1"/>
                </a:solidFill>
                <a:latin typeface="Bree Serif"/>
                <a:ea typeface="Bree Serif"/>
                <a:cs typeface="Bree Serif"/>
                <a:sym typeface="Bree Serif"/>
              </a:rPr>
              <a:t> ).</a:t>
            </a:r>
            <a:endParaRPr>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a:solidFill>
                <a:schemeClr val="dk1"/>
              </a:solidFill>
              <a:latin typeface="Bree Serif"/>
              <a:ea typeface="Bree Serif"/>
              <a:cs typeface="Bree Serif"/>
              <a:sym typeface="Bree Serif"/>
            </a:endParaRPr>
          </a:p>
          <a:p>
            <a:pPr indent="-317500" lvl="0" marL="457200" rtl="0" algn="l">
              <a:spcBef>
                <a:spcPts val="0"/>
              </a:spcBef>
              <a:spcAft>
                <a:spcPts val="0"/>
              </a:spcAft>
              <a:buSzPts val="1400"/>
              <a:buChar char="●"/>
            </a:pPr>
            <a:r>
              <a:rPr b="1" lang="en" sz="1600">
                <a:solidFill>
                  <a:schemeClr val="dk1"/>
                </a:solidFill>
                <a:latin typeface="Bree Serif"/>
                <a:ea typeface="Bree Serif"/>
                <a:cs typeface="Bree Serif"/>
                <a:sym typeface="Bree Serif"/>
              </a:rPr>
              <a:t>Repolarization:</a:t>
            </a:r>
            <a:r>
              <a:rPr b="1" lang="en">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Opening of </a:t>
            </a:r>
            <a:r>
              <a:rPr b="1" lang="en">
                <a:solidFill>
                  <a:schemeClr val="dk1"/>
                </a:solidFill>
                <a:latin typeface="Bree Serif"/>
                <a:ea typeface="Bree Serif"/>
                <a:cs typeface="Bree Serif"/>
                <a:sym typeface="Bree Serif"/>
              </a:rPr>
              <a:t>K</a:t>
            </a:r>
            <a:r>
              <a:rPr b="1" baseline="30000" lang="en">
                <a:solidFill>
                  <a:schemeClr val="dk1"/>
                </a:solidFill>
                <a:latin typeface="Bree Serif"/>
                <a:ea typeface="Bree Serif"/>
                <a:cs typeface="Bree Serif"/>
                <a:sym typeface="Bree Serif"/>
              </a:rPr>
              <a:t>+</a:t>
            </a:r>
            <a:r>
              <a:rPr lang="en">
                <a:solidFill>
                  <a:schemeClr val="dk1"/>
                </a:solidFill>
                <a:latin typeface="Bree Serif"/>
                <a:ea typeface="Bree Serif"/>
                <a:cs typeface="Bree Serif"/>
                <a:sym typeface="Bree Serif"/>
              </a:rPr>
              <a:t> channels.</a:t>
            </a:r>
            <a:endParaRPr>
              <a:solidFill>
                <a:schemeClr val="dk1"/>
              </a:solidFill>
              <a:latin typeface="Bree Serif"/>
              <a:ea typeface="Bree Serif"/>
              <a:cs typeface="Bree Serif"/>
              <a:sym typeface="Bree Serif"/>
            </a:endParaRPr>
          </a:p>
          <a:p>
            <a:pPr indent="0" lvl="0" marL="457200" rtl="0" algn="l">
              <a:spcBef>
                <a:spcPts val="0"/>
              </a:spcBef>
              <a:spcAft>
                <a:spcPts val="0"/>
              </a:spcAft>
              <a:buNone/>
            </a:pPr>
            <a:br>
              <a:rPr lang="en">
                <a:latin typeface="Bree Serif"/>
                <a:ea typeface="Bree Serif"/>
                <a:cs typeface="Bree Serif"/>
                <a:sym typeface="Bree Serif"/>
              </a:rPr>
            </a:br>
            <a:endParaRPr>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400">
                <a:solidFill>
                  <a:srgbClr val="D05C5C"/>
                </a:solidFill>
                <a:latin typeface="Bree Serif"/>
                <a:ea typeface="Bree Serif"/>
                <a:cs typeface="Bree Serif"/>
                <a:sym typeface="Bree Serif"/>
              </a:rPr>
              <a:t>Action Potential in Cardiac Muscle (non-pacemaker AP )</a:t>
            </a:r>
            <a:endParaRPr/>
          </a:p>
        </p:txBody>
      </p:sp>
      <p:sp>
        <p:nvSpPr>
          <p:cNvPr id="226" name="Google Shape;226;p36"/>
          <p:cNvSpPr txBox="1"/>
          <p:nvPr/>
        </p:nvSpPr>
        <p:spPr>
          <a:xfrm>
            <a:off x="311700" y="545175"/>
            <a:ext cx="455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It has 5 Phases:</a:t>
            </a:r>
            <a:endParaRPr>
              <a:latin typeface="Bree Serif"/>
              <a:ea typeface="Bree Serif"/>
              <a:cs typeface="Bree Serif"/>
              <a:sym typeface="Bree Serif"/>
            </a:endParaRPr>
          </a:p>
        </p:txBody>
      </p:sp>
      <p:sp>
        <p:nvSpPr>
          <p:cNvPr id="227" name="Google Shape;227;p36"/>
          <p:cNvSpPr txBox="1"/>
          <p:nvPr/>
        </p:nvSpPr>
        <p:spPr>
          <a:xfrm>
            <a:off x="392300" y="937575"/>
            <a:ext cx="66867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0 (depolarization) : </a:t>
            </a:r>
            <a:endParaRPr b="1" sz="1600">
              <a:solidFill>
                <a:srgbClr val="D05C5C"/>
              </a:solidFill>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Voltage gated Na</a:t>
            </a:r>
            <a:r>
              <a:rPr baseline="30000" lang="en">
                <a:latin typeface="Bree Serif"/>
                <a:ea typeface="Bree Serif"/>
                <a:cs typeface="Bree Serif"/>
                <a:sym typeface="Bree Serif"/>
              </a:rPr>
              <a:t>+</a:t>
            </a:r>
            <a:r>
              <a:rPr lang="en">
                <a:latin typeface="Bree Serif"/>
                <a:ea typeface="Bree Serif"/>
                <a:cs typeface="Bree Serif"/>
                <a:sym typeface="Bree Serif"/>
              </a:rPr>
              <a:t>channels (</a:t>
            </a:r>
            <a:r>
              <a:rPr b="1" lang="en">
                <a:latin typeface="Bree Serif"/>
                <a:ea typeface="Bree Serif"/>
                <a:cs typeface="Bree Serif"/>
                <a:sym typeface="Bree Serif"/>
              </a:rPr>
              <a:t>fast </a:t>
            </a:r>
            <a:r>
              <a:rPr b="1" lang="en">
                <a:latin typeface="Bree Serif"/>
                <a:ea typeface="Bree Serif"/>
                <a:cs typeface="Bree Serif"/>
                <a:sym typeface="Bree Serif"/>
              </a:rPr>
              <a:t>Na</a:t>
            </a:r>
            <a:r>
              <a:rPr b="1" baseline="30000" lang="en">
                <a:solidFill>
                  <a:schemeClr val="dk1"/>
                </a:solidFill>
                <a:latin typeface="Bree Serif"/>
                <a:ea typeface="Bree Serif"/>
                <a:cs typeface="Bree Serif"/>
                <a:sym typeface="Bree Serif"/>
              </a:rPr>
              <a:t>+</a:t>
            </a:r>
            <a:r>
              <a:rPr b="1" lang="en">
                <a:latin typeface="Bree Serif"/>
                <a:ea typeface="Bree Serif"/>
                <a:cs typeface="Bree Serif"/>
                <a:sym typeface="Bree Serif"/>
              </a:rPr>
              <a:t> channels, slow Ca </a:t>
            </a:r>
            <a:r>
              <a:rPr b="1" lang="en">
                <a:latin typeface="Bree Serif"/>
                <a:ea typeface="Bree Serif"/>
                <a:cs typeface="Bree Serif"/>
                <a:sym typeface="Bree Serif"/>
              </a:rPr>
              <a:t>channels</a:t>
            </a:r>
            <a:r>
              <a:rPr b="1" lang="en">
                <a:latin typeface="Bree Serif"/>
                <a:ea typeface="Bree Serif"/>
                <a:cs typeface="Bree Serif"/>
                <a:sym typeface="Bree Serif"/>
              </a:rPr>
              <a:t> </a:t>
            </a:r>
            <a:r>
              <a:rPr lang="en">
                <a:latin typeface="Bree Serif"/>
                <a:ea typeface="Bree Serif"/>
                <a:cs typeface="Bree Serif"/>
                <a:sym typeface="Bree Serif"/>
              </a:rPr>
              <a:t>) </a:t>
            </a:r>
            <a:r>
              <a:rPr b="1" lang="en">
                <a:latin typeface="Bree Serif"/>
                <a:ea typeface="Bree Serif"/>
                <a:cs typeface="Bree Serif"/>
                <a:sym typeface="Bree Serif"/>
              </a:rPr>
              <a:t>open</a:t>
            </a:r>
            <a:r>
              <a:rPr lang="en">
                <a:latin typeface="Bree Serif"/>
                <a:ea typeface="Bree Serif"/>
                <a:cs typeface="Bree Serif"/>
                <a:sym typeface="Bree Serif"/>
              </a:rPr>
              <a:t> and cell depolarize.</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Membrane potential reaches about </a:t>
            </a:r>
            <a:r>
              <a:rPr b="1" lang="en">
                <a:latin typeface="Bree Serif"/>
                <a:ea typeface="Bree Serif"/>
                <a:cs typeface="Bree Serif"/>
                <a:sym typeface="Bree Serif"/>
              </a:rPr>
              <a:t>+20 millivolts</a:t>
            </a:r>
            <a:r>
              <a:rPr lang="en">
                <a:latin typeface="Bree Serif"/>
                <a:ea typeface="Bree Serif"/>
                <a:cs typeface="Bree Serif"/>
                <a:sym typeface="Bree Serif"/>
              </a:rPr>
              <a:t> before </a:t>
            </a:r>
            <a:r>
              <a:rPr lang="en">
                <a:solidFill>
                  <a:schemeClr val="dk1"/>
                </a:solidFill>
                <a:latin typeface="Bree Serif"/>
                <a:ea typeface="Bree Serif"/>
                <a:cs typeface="Bree Serif"/>
                <a:sym typeface="Bree Serif"/>
              </a:rPr>
              <a:t>Na</a:t>
            </a:r>
            <a:r>
              <a:rPr baseline="30000" lang="en">
                <a:solidFill>
                  <a:schemeClr val="dk1"/>
                </a:solidFill>
                <a:latin typeface="Bree Serif"/>
                <a:ea typeface="Bree Serif"/>
                <a:cs typeface="Bree Serif"/>
                <a:sym typeface="Bree Serif"/>
              </a:rPr>
              <a:t>+</a:t>
            </a:r>
            <a:r>
              <a:rPr lang="en">
                <a:solidFill>
                  <a:schemeClr val="dk1"/>
                </a:solidFill>
                <a:latin typeface="Bree Serif"/>
                <a:ea typeface="Bree Serif"/>
                <a:cs typeface="Bree Serif"/>
                <a:sym typeface="Bree Serif"/>
              </a:rPr>
              <a:t>channels</a:t>
            </a:r>
            <a:r>
              <a:rPr lang="en">
                <a:latin typeface="Bree Serif"/>
                <a:ea typeface="Bree Serif"/>
                <a:cs typeface="Bree Serif"/>
                <a:sym typeface="Bree Serif"/>
              </a:rPr>
              <a:t> close.</a:t>
            </a:r>
            <a:endParaRPr>
              <a:latin typeface="Bree Serif"/>
              <a:ea typeface="Bree Serif"/>
              <a:cs typeface="Bree Serif"/>
              <a:sym typeface="Bree Serif"/>
            </a:endParaRPr>
          </a:p>
        </p:txBody>
      </p:sp>
      <p:sp>
        <p:nvSpPr>
          <p:cNvPr id="228" name="Google Shape;228;p36"/>
          <p:cNvSpPr txBox="1"/>
          <p:nvPr/>
        </p:nvSpPr>
        <p:spPr>
          <a:xfrm>
            <a:off x="392300" y="1867875"/>
            <a:ext cx="84399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1 (initial repolarization) :</a:t>
            </a:r>
            <a:endParaRPr b="1" sz="1600">
              <a:solidFill>
                <a:srgbClr val="D05C5C"/>
              </a:solidFill>
              <a:latin typeface="Bree Serif"/>
              <a:ea typeface="Bree Serif"/>
              <a:cs typeface="Bree Serif"/>
              <a:sym typeface="Bree Serif"/>
            </a:endParaRPr>
          </a:p>
          <a:p>
            <a:pPr indent="-317500" lvl="0" marL="457200" rtl="0" algn="l">
              <a:spcBef>
                <a:spcPts val="0"/>
              </a:spcBef>
              <a:spcAft>
                <a:spcPts val="0"/>
              </a:spcAft>
              <a:buSzPts val="1400"/>
              <a:buChar char="●"/>
            </a:pPr>
            <a:r>
              <a:rPr b="1" lang="en">
                <a:latin typeface="Bree Serif"/>
                <a:ea typeface="Bree Serif"/>
                <a:cs typeface="Bree Serif"/>
                <a:sym typeface="Bree Serif"/>
              </a:rPr>
              <a:t>Fast </a:t>
            </a:r>
            <a:r>
              <a:rPr b="1" lang="en">
                <a:solidFill>
                  <a:schemeClr val="dk1"/>
                </a:solidFill>
                <a:latin typeface="Bree Serif"/>
                <a:ea typeface="Bree Serif"/>
                <a:cs typeface="Bree Serif"/>
                <a:sym typeface="Bree Serif"/>
              </a:rPr>
              <a:t>Na</a:t>
            </a:r>
            <a:r>
              <a:rPr b="1" baseline="30000" lang="en">
                <a:solidFill>
                  <a:schemeClr val="dk1"/>
                </a:solidFill>
                <a:latin typeface="Bree Serif"/>
                <a:ea typeface="Bree Serif"/>
                <a:cs typeface="Bree Serif"/>
                <a:sym typeface="Bree Serif"/>
              </a:rPr>
              <a:t>+</a:t>
            </a:r>
            <a:r>
              <a:rPr b="1" lang="en">
                <a:latin typeface="Bree Serif"/>
                <a:ea typeface="Bree Serif"/>
                <a:cs typeface="Bree Serif"/>
                <a:sym typeface="Bree Serif"/>
              </a:rPr>
              <a:t>channels close</a:t>
            </a:r>
            <a:r>
              <a:rPr lang="en">
                <a:latin typeface="Bree Serif"/>
                <a:ea typeface="Bree Serif"/>
                <a:cs typeface="Bree Serif"/>
                <a:sym typeface="Bree Serif"/>
              </a:rPr>
              <a:t>.</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Cell begins to </a:t>
            </a:r>
            <a:r>
              <a:rPr b="1" lang="en">
                <a:latin typeface="Bree Serif"/>
                <a:ea typeface="Bree Serif"/>
                <a:cs typeface="Bree Serif"/>
                <a:sym typeface="Bree Serif"/>
              </a:rPr>
              <a:t>repolarize</a:t>
            </a:r>
            <a:r>
              <a:rPr lang="en">
                <a:latin typeface="Bree Serif"/>
                <a:ea typeface="Bree Serif"/>
                <a:cs typeface="Bree Serif"/>
                <a:sym typeface="Bree Serif"/>
              </a:rPr>
              <a:t> &amp; K</a:t>
            </a:r>
            <a:r>
              <a:rPr baseline="30000" lang="en">
                <a:latin typeface="Bree Serif"/>
                <a:ea typeface="Bree Serif"/>
                <a:cs typeface="Bree Serif"/>
                <a:sym typeface="Bree Serif"/>
              </a:rPr>
              <a:t>+ </a:t>
            </a:r>
            <a:r>
              <a:rPr lang="en">
                <a:latin typeface="Bree Serif"/>
                <a:ea typeface="Bree Serif"/>
                <a:cs typeface="Bree Serif"/>
                <a:sym typeface="Bree Serif"/>
              </a:rPr>
              <a:t>ions leaves the cell through </a:t>
            </a:r>
            <a:r>
              <a:rPr b="1" lang="en">
                <a:latin typeface="Bree Serif"/>
                <a:ea typeface="Bree Serif"/>
                <a:cs typeface="Bree Serif"/>
                <a:sym typeface="Bree Serif"/>
              </a:rPr>
              <a:t>open fast K</a:t>
            </a:r>
            <a:r>
              <a:rPr b="1" baseline="30000" lang="en">
                <a:solidFill>
                  <a:schemeClr val="dk1"/>
                </a:solidFill>
                <a:latin typeface="Bree Serif"/>
                <a:ea typeface="Bree Serif"/>
                <a:cs typeface="Bree Serif"/>
                <a:sym typeface="Bree Serif"/>
              </a:rPr>
              <a:t>+</a:t>
            </a:r>
            <a:r>
              <a:rPr b="1" lang="en">
                <a:latin typeface="Bree Serif"/>
                <a:ea typeface="Bree Serif"/>
                <a:cs typeface="Bree Serif"/>
                <a:sym typeface="Bree Serif"/>
              </a:rPr>
              <a:t> channels </a:t>
            </a:r>
            <a:r>
              <a:rPr lang="en" sz="1200">
                <a:solidFill>
                  <a:srgbClr val="9E9E9E"/>
                </a:solidFill>
                <a:latin typeface="Bree Serif"/>
                <a:ea typeface="Bree Serif"/>
                <a:cs typeface="Bree Serif"/>
                <a:sym typeface="Bree Serif"/>
              </a:rPr>
              <a:t>(</a:t>
            </a:r>
            <a:r>
              <a:rPr lang="en" sz="900">
                <a:solidFill>
                  <a:srgbClr val="9E9E9E"/>
                </a:solidFill>
                <a:latin typeface="Bree Serif"/>
                <a:ea typeface="Bree Serif"/>
                <a:cs typeface="Bree Serif"/>
                <a:sym typeface="Bree Serif"/>
              </a:rPr>
              <a:t>K</a:t>
            </a:r>
            <a:r>
              <a:rPr baseline="30000" lang="en" sz="900">
                <a:solidFill>
                  <a:srgbClr val="9E9E9E"/>
                </a:solidFill>
                <a:latin typeface="Bree Serif"/>
                <a:ea typeface="Bree Serif"/>
                <a:cs typeface="Bree Serif"/>
                <a:sym typeface="Bree Serif"/>
              </a:rPr>
              <a:t>+</a:t>
            </a:r>
            <a:r>
              <a:rPr lang="en" sz="900">
                <a:solidFill>
                  <a:srgbClr val="9E9E9E"/>
                </a:solidFill>
                <a:latin typeface="Bree Serif"/>
                <a:ea typeface="Bree Serif"/>
                <a:cs typeface="Bree Serif"/>
                <a:sym typeface="Bree Serif"/>
              </a:rPr>
              <a:t> efflux</a:t>
            </a:r>
            <a:r>
              <a:rPr lang="en" sz="1200">
                <a:solidFill>
                  <a:srgbClr val="9E9E9E"/>
                </a:solidFill>
                <a:latin typeface="Bree Serif"/>
                <a:ea typeface="Bree Serif"/>
                <a:cs typeface="Bree Serif"/>
                <a:sym typeface="Bree Serif"/>
              </a:rPr>
              <a:t>)</a:t>
            </a:r>
            <a:r>
              <a:rPr lang="en">
                <a:latin typeface="Bree Serif"/>
                <a:ea typeface="Bree Serif"/>
                <a:cs typeface="Bree Serif"/>
                <a:sym typeface="Bree Serif"/>
              </a:rPr>
              <a:t>.</a:t>
            </a:r>
            <a:endParaRPr>
              <a:latin typeface="Bree Serif"/>
              <a:ea typeface="Bree Serif"/>
              <a:cs typeface="Bree Serif"/>
              <a:sym typeface="Bree Serif"/>
            </a:endParaRPr>
          </a:p>
        </p:txBody>
      </p:sp>
      <p:sp>
        <p:nvSpPr>
          <p:cNvPr id="229" name="Google Shape;229;p36"/>
          <p:cNvSpPr txBox="1"/>
          <p:nvPr/>
        </p:nvSpPr>
        <p:spPr>
          <a:xfrm>
            <a:off x="392300" y="2798175"/>
            <a:ext cx="8782500" cy="217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2 (Plateau) :</a:t>
            </a:r>
            <a:endParaRPr b="1" sz="1600">
              <a:solidFill>
                <a:srgbClr val="D05C5C"/>
              </a:solidFill>
              <a:latin typeface="Bree Serif"/>
              <a:ea typeface="Bree Serif"/>
              <a:cs typeface="Bree Serif"/>
              <a:sym typeface="Bree Serif"/>
            </a:endParaRPr>
          </a:p>
          <a:p>
            <a:pPr indent="-317500" lvl="0" marL="457200" rtl="0" algn="l">
              <a:spcBef>
                <a:spcPts val="0"/>
              </a:spcBef>
              <a:spcAft>
                <a:spcPts val="0"/>
              </a:spcAft>
              <a:buSzPts val="1400"/>
              <a:buChar char="●"/>
            </a:pPr>
            <a:r>
              <a:rPr b="1" lang="en">
                <a:solidFill>
                  <a:schemeClr val="dk1"/>
                </a:solidFill>
                <a:latin typeface="Bree Serif"/>
                <a:ea typeface="Bree Serif"/>
                <a:cs typeface="Bree Serif"/>
                <a:sym typeface="Bree Serif"/>
              </a:rPr>
              <a:t>Fast K</a:t>
            </a:r>
            <a:r>
              <a:rPr b="1" baseline="30000" lang="en">
                <a:solidFill>
                  <a:schemeClr val="dk1"/>
                </a:solidFill>
                <a:latin typeface="Bree Serif"/>
                <a:ea typeface="Bree Serif"/>
                <a:cs typeface="Bree Serif"/>
                <a:sym typeface="Bree Serif"/>
              </a:rPr>
              <a:t>+</a:t>
            </a:r>
            <a:r>
              <a:rPr b="1" lang="en">
                <a:solidFill>
                  <a:schemeClr val="dk1"/>
                </a:solidFill>
                <a:latin typeface="Bree Serif"/>
                <a:ea typeface="Bree Serif"/>
                <a:cs typeface="Bree Serif"/>
                <a:sym typeface="Bree Serif"/>
              </a:rPr>
              <a:t> channels close &amp; </a:t>
            </a:r>
            <a:r>
              <a:rPr b="1" lang="en">
                <a:latin typeface="Bree Serif"/>
                <a:ea typeface="Bree Serif"/>
                <a:cs typeface="Bree Serif"/>
                <a:sym typeface="Bree Serif"/>
              </a:rPr>
              <a:t>Ca</a:t>
            </a:r>
            <a:r>
              <a:rPr b="1" baseline="30000" lang="en">
                <a:latin typeface="Bree Serif"/>
                <a:ea typeface="Bree Serif"/>
                <a:cs typeface="Bree Serif"/>
                <a:sym typeface="Bree Serif"/>
              </a:rPr>
              <a:t>+2</a:t>
            </a:r>
            <a:r>
              <a:rPr b="1" lang="en">
                <a:latin typeface="Bree Serif"/>
                <a:ea typeface="Bree Serif"/>
                <a:cs typeface="Bree Serif"/>
                <a:sym typeface="Bree Serif"/>
              </a:rPr>
              <a:t> channels open</a:t>
            </a:r>
            <a:r>
              <a:rPr lang="en">
                <a:latin typeface="Bree Serif"/>
                <a:ea typeface="Bree Serif"/>
                <a:cs typeface="Bree Serif"/>
                <a:sym typeface="Bree Serif"/>
              </a:rPr>
              <a:t>.</a:t>
            </a:r>
            <a:endParaRPr>
              <a:latin typeface="Bree Serif"/>
              <a:ea typeface="Bree Serif"/>
              <a:cs typeface="Bree Serif"/>
              <a:sym typeface="Bree Serif"/>
            </a:endParaRPr>
          </a:p>
          <a:p>
            <a:pPr indent="-317500" lvl="0" marL="457200" rtl="0" algn="l">
              <a:spcBef>
                <a:spcPts val="0"/>
              </a:spcBef>
              <a:spcAft>
                <a:spcPts val="0"/>
              </a:spcAft>
              <a:buSzPts val="1400"/>
              <a:buChar char="●"/>
            </a:pPr>
            <a:r>
              <a:rPr b="1" lang="en">
                <a:solidFill>
                  <a:schemeClr val="dk1"/>
                </a:solidFill>
                <a:latin typeface="Bree Serif"/>
                <a:ea typeface="Bree Serif"/>
                <a:cs typeface="Bree Serif"/>
                <a:sym typeface="Bree Serif"/>
              </a:rPr>
              <a:t>K</a:t>
            </a:r>
            <a:r>
              <a:rPr b="1" baseline="30000" lang="en">
                <a:solidFill>
                  <a:schemeClr val="dk1"/>
                </a:solidFill>
                <a:latin typeface="Bree Serif"/>
                <a:ea typeface="Bree Serif"/>
                <a:cs typeface="Bree Serif"/>
                <a:sym typeface="Bree Serif"/>
              </a:rPr>
              <a:t>+</a:t>
            </a:r>
            <a:r>
              <a:rPr b="1" lang="en">
                <a:latin typeface="Bree Serif"/>
                <a:ea typeface="Bree Serif"/>
                <a:cs typeface="Bree Serif"/>
                <a:sym typeface="Bree Serif"/>
              </a:rPr>
              <a:t>efflux</a:t>
            </a:r>
            <a:r>
              <a:rPr lang="en">
                <a:latin typeface="Bree Serif"/>
                <a:ea typeface="Bree Serif"/>
                <a:cs typeface="Bree Serif"/>
                <a:sym typeface="Bree Serif"/>
              </a:rPr>
              <a:t> &amp; ↑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 </a:t>
            </a:r>
            <a:r>
              <a:rPr b="1" lang="en">
                <a:latin typeface="Bree Serif"/>
                <a:ea typeface="Bree Serif"/>
                <a:cs typeface="Bree Serif"/>
                <a:sym typeface="Bree Serif"/>
              </a:rPr>
              <a:t>influx</a:t>
            </a:r>
            <a:r>
              <a:rPr lang="en">
                <a:latin typeface="Bree Serif"/>
                <a:ea typeface="Bree Serif"/>
                <a:cs typeface="Bree Serif"/>
                <a:sym typeface="Bree Serif"/>
              </a:rPr>
              <a:t> causes AP to plateau.</a:t>
            </a:r>
            <a:br>
              <a:rPr lang="en">
                <a:latin typeface="Bree Serif"/>
                <a:ea typeface="Bree Serif"/>
                <a:cs typeface="Bree Serif"/>
                <a:sym typeface="Bree Serif"/>
              </a:rPr>
            </a:br>
            <a:endParaRPr>
              <a:latin typeface="Bree Serif"/>
              <a:ea typeface="Bree Serif"/>
              <a:cs typeface="Bree Serif"/>
              <a:sym typeface="Bree Serif"/>
            </a:endParaRPr>
          </a:p>
          <a:p>
            <a:pPr indent="0" lvl="0" marL="457200" rtl="0" algn="l">
              <a:spcBef>
                <a:spcPts val="0"/>
              </a:spcBef>
              <a:spcAft>
                <a:spcPts val="0"/>
              </a:spcAft>
              <a:buNone/>
            </a:pPr>
            <a:r>
              <a:rPr lang="en" sz="1500">
                <a:solidFill>
                  <a:srgbClr val="D05C5C"/>
                </a:solidFill>
                <a:latin typeface="Bree Serif"/>
                <a:ea typeface="Bree Serif"/>
                <a:cs typeface="Bree Serif"/>
                <a:sym typeface="Bree Serif"/>
              </a:rPr>
              <a:t>-Why Plateau occurs?</a:t>
            </a:r>
            <a:r>
              <a:rPr lang="en">
                <a:latin typeface="Bree Serif"/>
                <a:ea typeface="Bree Serif"/>
                <a:cs typeface="Bree Serif"/>
                <a:sym typeface="Bree Serif"/>
              </a:rPr>
              <a:t> </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Voltage </a:t>
            </a:r>
            <a:r>
              <a:rPr lang="en">
                <a:solidFill>
                  <a:schemeClr val="dk1"/>
                </a:solidFill>
                <a:latin typeface="Bree Serif"/>
                <a:ea typeface="Bree Serif"/>
                <a:cs typeface="Bree Serif"/>
                <a:sym typeface="Bree Serif"/>
              </a:rPr>
              <a:t>gated</a:t>
            </a:r>
            <a:r>
              <a:rPr lang="en">
                <a:latin typeface="Bree Serif"/>
                <a:ea typeface="Bree Serif"/>
                <a:cs typeface="Bree Serif"/>
                <a:sym typeface="Bree Serif"/>
              </a:rPr>
              <a:t> </a:t>
            </a:r>
            <a:r>
              <a:rPr b="1" lang="en">
                <a:solidFill>
                  <a:schemeClr val="dk1"/>
                </a:solidFill>
                <a:latin typeface="Bree Serif"/>
                <a:ea typeface="Bree Serif"/>
                <a:cs typeface="Bree Serif"/>
                <a:sym typeface="Bree Serif"/>
              </a:rPr>
              <a:t>Na</a:t>
            </a:r>
            <a:r>
              <a:rPr b="1" baseline="30000" lang="en">
                <a:solidFill>
                  <a:schemeClr val="dk1"/>
                </a:solidFill>
                <a:latin typeface="Bree Serif"/>
                <a:ea typeface="Bree Serif"/>
                <a:cs typeface="Bree Serif"/>
                <a:sym typeface="Bree Serif"/>
              </a:rPr>
              <a:t>+</a:t>
            </a:r>
            <a:r>
              <a:rPr lang="en">
                <a:latin typeface="Bree Serif"/>
                <a:ea typeface="Bree Serif"/>
                <a:cs typeface="Bree Serif"/>
                <a:sym typeface="Bree Serif"/>
              </a:rPr>
              <a:t>channels, called </a:t>
            </a:r>
            <a:r>
              <a:rPr b="1" lang="en">
                <a:latin typeface="Bree Serif"/>
                <a:ea typeface="Bree Serif"/>
                <a:cs typeface="Bree Serif"/>
                <a:sym typeface="Bree Serif"/>
              </a:rPr>
              <a:t>fast channels</a:t>
            </a:r>
            <a:r>
              <a:rPr lang="en">
                <a:latin typeface="Bree Serif"/>
                <a:ea typeface="Bree Serif"/>
                <a:cs typeface="Bree Serif"/>
                <a:sym typeface="Bree Serif"/>
              </a:rPr>
              <a:t>.</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Voltage-</a:t>
            </a:r>
            <a:r>
              <a:rPr lang="en">
                <a:solidFill>
                  <a:schemeClr val="dk1"/>
                </a:solidFill>
                <a:latin typeface="Bree Serif"/>
                <a:ea typeface="Bree Serif"/>
                <a:cs typeface="Bree Serif"/>
                <a:sym typeface="Bree Serif"/>
              </a:rPr>
              <a:t>gated</a:t>
            </a:r>
            <a:r>
              <a:rPr lang="en">
                <a:latin typeface="Bree Serif"/>
                <a:ea typeface="Bree Serif"/>
                <a:cs typeface="Bree Serif"/>
                <a:sym typeface="Bree Serif"/>
              </a:rPr>
              <a:t>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 </a:t>
            </a:r>
            <a:r>
              <a:rPr b="1" lang="en">
                <a:solidFill>
                  <a:schemeClr val="dk1"/>
                </a:solidFill>
                <a:latin typeface="Bree Serif"/>
                <a:ea typeface="Bree Serif"/>
                <a:cs typeface="Bree Serif"/>
                <a:sym typeface="Bree Serif"/>
              </a:rPr>
              <a:t>Na</a:t>
            </a:r>
            <a:r>
              <a:rPr b="1" baseline="30000" lang="en">
                <a:solidFill>
                  <a:schemeClr val="dk1"/>
                </a:solidFill>
                <a:latin typeface="Bree Serif"/>
                <a:ea typeface="Bree Serif"/>
                <a:cs typeface="Bree Serif"/>
                <a:sym typeface="Bree Serif"/>
              </a:rPr>
              <a:t>+</a:t>
            </a:r>
            <a:r>
              <a:rPr lang="en">
                <a:latin typeface="Bree Serif"/>
                <a:ea typeface="Bree Serif"/>
                <a:cs typeface="Bree Serif"/>
                <a:sym typeface="Bree Serif"/>
              </a:rPr>
              <a:t> channels (L-type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a:t>
            </a:r>
            <a:r>
              <a:rPr lang="en">
                <a:latin typeface="Bree Serif"/>
                <a:ea typeface="Bree Serif"/>
                <a:cs typeface="Bree Serif"/>
                <a:sym typeface="Bree Serif"/>
              </a:rPr>
              <a:t>)Prolonged, slow to open, called </a:t>
            </a:r>
            <a:r>
              <a:rPr b="1" lang="en">
                <a:latin typeface="Bree Serif"/>
                <a:ea typeface="Bree Serif"/>
                <a:cs typeface="Bree Serif"/>
                <a:sym typeface="Bree Serif"/>
              </a:rPr>
              <a:t>slow channels</a:t>
            </a:r>
            <a:r>
              <a:rPr lang="en">
                <a:latin typeface="Bree Serif"/>
                <a:ea typeface="Bree Serif"/>
                <a:cs typeface="Bree Serif"/>
                <a:sym typeface="Bree Serif"/>
              </a:rPr>
              <a:t>.</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Voltage-gated </a:t>
            </a:r>
            <a:r>
              <a:rPr b="1" lang="en">
                <a:solidFill>
                  <a:schemeClr val="dk1"/>
                </a:solidFill>
                <a:latin typeface="Bree Serif"/>
                <a:ea typeface="Bree Serif"/>
                <a:cs typeface="Bree Serif"/>
                <a:sym typeface="Bree Serif"/>
              </a:rPr>
              <a:t>K</a:t>
            </a:r>
            <a:r>
              <a:rPr b="1" baseline="30000" lang="en">
                <a:solidFill>
                  <a:schemeClr val="dk1"/>
                </a:solidFill>
                <a:latin typeface="Bree Serif"/>
                <a:ea typeface="Bree Serif"/>
                <a:cs typeface="Bree Serif"/>
                <a:sym typeface="Bree Serif"/>
              </a:rPr>
              <a:t>+</a:t>
            </a:r>
            <a:r>
              <a:rPr b="1" lang="en">
                <a:latin typeface="Bree Serif"/>
                <a:ea typeface="Bree Serif"/>
                <a:cs typeface="Bree Serif"/>
                <a:sym typeface="Bree Serif"/>
              </a:rPr>
              <a:t> channels</a:t>
            </a:r>
            <a:r>
              <a:rPr lang="en">
                <a:latin typeface="Bree Serif"/>
                <a:ea typeface="Bree Serif"/>
                <a:cs typeface="Bree Serif"/>
                <a:sym typeface="Bree Serif"/>
              </a:rPr>
              <a:t> are slower to open.</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This </a:t>
            </a:r>
            <a:r>
              <a:rPr b="1" lang="en">
                <a:latin typeface="Bree Serif"/>
                <a:ea typeface="Bree Serif"/>
                <a:cs typeface="Bree Serif"/>
                <a:sym typeface="Bree Serif"/>
              </a:rPr>
              <a:t>delays the return</a:t>
            </a:r>
            <a:r>
              <a:rPr lang="en">
                <a:latin typeface="Bree Serif"/>
                <a:ea typeface="Bree Serif"/>
                <a:cs typeface="Bree Serif"/>
                <a:sym typeface="Bree Serif"/>
              </a:rPr>
              <a:t> to RMP of −80 to −90 mV. (</a:t>
            </a:r>
            <a:r>
              <a:rPr b="1" lang="en">
                <a:latin typeface="Bree Serif"/>
                <a:ea typeface="Bree Serif"/>
                <a:cs typeface="Bree Serif"/>
                <a:sym typeface="Bree Serif"/>
              </a:rPr>
              <a:t>Resting State</a:t>
            </a:r>
            <a:r>
              <a:rPr lang="en">
                <a:latin typeface="Bree Serif"/>
                <a:ea typeface="Bree Serif"/>
                <a:cs typeface="Bree Serif"/>
                <a:sym typeface="Bree Serif"/>
              </a:rPr>
              <a:t>)</a:t>
            </a:r>
            <a:endParaRPr>
              <a:latin typeface="Bree Serif"/>
              <a:ea typeface="Bree Serif"/>
              <a:cs typeface="Bree Serif"/>
              <a:sym typeface="Bree Serif"/>
            </a:endParaRPr>
          </a:p>
        </p:txBody>
      </p:sp>
      <p:sp>
        <p:nvSpPr>
          <p:cNvPr id="230" name="Google Shape;230;p36"/>
          <p:cNvSpPr txBox="1"/>
          <p:nvPr/>
        </p:nvSpPr>
        <p:spPr>
          <a:xfrm>
            <a:off x="2768300" y="3652275"/>
            <a:ext cx="3687900" cy="3693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1200">
                <a:solidFill>
                  <a:srgbClr val="9E9E9E"/>
                </a:solidFill>
              </a:rPr>
              <a:t>(بينما ال K يطلع ويحاول يرجع السالبية فيه قنوات Ca مفتوحة توازن )</a:t>
            </a:r>
            <a:endParaRPr sz="1200">
              <a:solidFill>
                <a:srgbClr val="9E9E9E"/>
              </a:solidFill>
            </a:endParaRPr>
          </a:p>
        </p:txBody>
      </p:sp>
      <p:sp>
        <p:nvSpPr>
          <p:cNvPr id="231" name="Google Shape;231;p36"/>
          <p:cNvSpPr txBox="1"/>
          <p:nvPr/>
        </p:nvSpPr>
        <p:spPr>
          <a:xfrm>
            <a:off x="8128000" y="88900"/>
            <a:ext cx="12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Bree Serif"/>
                <a:ea typeface="Bree Serif"/>
                <a:cs typeface="Bree Serif"/>
                <a:sym typeface="Bree Serif"/>
              </a:rPr>
              <a:t>Boys slides</a:t>
            </a:r>
            <a:endParaRPr>
              <a:solidFill>
                <a:schemeClr val="accent1"/>
              </a:solidFill>
              <a:latin typeface="Bree Serif"/>
              <a:ea typeface="Bree Serif"/>
              <a:cs typeface="Bree Serif"/>
              <a:sym typeface="Bree Serif"/>
            </a:endParaRPr>
          </a:p>
        </p:txBody>
      </p:sp>
      <p:sp>
        <p:nvSpPr>
          <p:cNvPr id="232" name="Google Shape;232;p36"/>
          <p:cNvSpPr txBox="1"/>
          <p:nvPr/>
        </p:nvSpPr>
        <p:spPr>
          <a:xfrm>
            <a:off x="5830850" y="2834175"/>
            <a:ext cx="2991600" cy="861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Bree Serif"/>
                <a:ea typeface="Bree Serif"/>
                <a:cs typeface="Bree Serif"/>
                <a:sym typeface="Bree Serif"/>
              </a:rPr>
              <a:t>The </a:t>
            </a:r>
            <a:r>
              <a:rPr lang="en" sz="1100">
                <a:latin typeface="Bree Serif"/>
                <a:ea typeface="Bree Serif"/>
                <a:cs typeface="Bree Serif"/>
                <a:sym typeface="Bree Serif"/>
              </a:rPr>
              <a:t>presence</a:t>
            </a:r>
            <a:r>
              <a:rPr lang="en" sz="1100">
                <a:latin typeface="Bree Serif"/>
                <a:ea typeface="Bree Serif"/>
                <a:cs typeface="Bree Serif"/>
                <a:sym typeface="Bree Serif"/>
              </a:rPr>
              <a:t> of </a:t>
            </a:r>
            <a:r>
              <a:rPr lang="en" sz="1100">
                <a:latin typeface="Bree Serif"/>
                <a:ea typeface="Bree Serif"/>
                <a:cs typeface="Bree Serif"/>
                <a:sym typeface="Bree Serif"/>
              </a:rPr>
              <a:t>plateau</a:t>
            </a:r>
            <a:r>
              <a:rPr lang="en" sz="1100">
                <a:latin typeface="Bree Serif"/>
                <a:ea typeface="Bree Serif"/>
                <a:cs typeface="Bree Serif"/>
                <a:sym typeface="Bree Serif"/>
              </a:rPr>
              <a:t> in AP </a:t>
            </a:r>
            <a:r>
              <a:rPr lang="en" sz="1100">
                <a:latin typeface="Bree Serif"/>
                <a:ea typeface="Bree Serif"/>
                <a:cs typeface="Bree Serif"/>
                <a:sym typeface="Bree Serif"/>
              </a:rPr>
              <a:t>causes</a:t>
            </a:r>
            <a:r>
              <a:rPr lang="en" sz="1100">
                <a:latin typeface="Bree Serif"/>
                <a:ea typeface="Bree Serif"/>
                <a:cs typeface="Bree Serif"/>
                <a:sym typeface="Bree Serif"/>
              </a:rPr>
              <a:t> </a:t>
            </a:r>
            <a:r>
              <a:rPr lang="en" sz="1100">
                <a:latin typeface="Bree Serif"/>
                <a:ea typeface="Bree Serif"/>
                <a:cs typeface="Bree Serif"/>
                <a:sym typeface="Bree Serif"/>
              </a:rPr>
              <a:t>ventricular</a:t>
            </a:r>
            <a:r>
              <a:rPr lang="en" sz="1100">
                <a:latin typeface="Bree Serif"/>
                <a:ea typeface="Bree Serif"/>
                <a:cs typeface="Bree Serif"/>
                <a:sym typeface="Bree Serif"/>
              </a:rPr>
              <a:t> contraction to last as much as 15 times as long in cardis muscle in </a:t>
            </a:r>
            <a:r>
              <a:rPr lang="en" sz="1100">
                <a:latin typeface="Bree Serif"/>
                <a:ea typeface="Bree Serif"/>
                <a:cs typeface="Bree Serif"/>
                <a:sym typeface="Bree Serif"/>
              </a:rPr>
              <a:t>skeletal</a:t>
            </a:r>
            <a:r>
              <a:rPr lang="en" sz="1100">
                <a:latin typeface="Bree Serif"/>
                <a:ea typeface="Bree Serif"/>
                <a:cs typeface="Bree Serif"/>
                <a:sym typeface="Bree Serif"/>
              </a:rPr>
              <a:t> muscle </a:t>
            </a:r>
            <a:endParaRPr sz="1100">
              <a:latin typeface="Bree Serif"/>
              <a:ea typeface="Bree Serif"/>
              <a:cs typeface="Bree Serif"/>
              <a:sym typeface="Bree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191675" y="2269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rgbClr val="D05C5C"/>
                </a:solidFill>
                <a:latin typeface="Bree Serif"/>
                <a:ea typeface="Bree Serif"/>
                <a:cs typeface="Bree Serif"/>
                <a:sym typeface="Bree Serif"/>
              </a:rPr>
              <a:t>Action Potential in Cardiac Muscle (non-pacemaker AP )</a:t>
            </a:r>
            <a:endParaRPr b="1" sz="2400">
              <a:solidFill>
                <a:srgbClr val="D05C5C"/>
              </a:solidFill>
              <a:latin typeface="Bree Serif"/>
              <a:ea typeface="Bree Serif"/>
              <a:cs typeface="Bree Serif"/>
              <a:sym typeface="Bree Serif"/>
            </a:endParaRPr>
          </a:p>
        </p:txBody>
      </p:sp>
      <p:sp>
        <p:nvSpPr>
          <p:cNvPr id="238" name="Google Shape;238;p37"/>
          <p:cNvSpPr txBox="1"/>
          <p:nvPr/>
        </p:nvSpPr>
        <p:spPr>
          <a:xfrm>
            <a:off x="191675" y="799625"/>
            <a:ext cx="438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3 (rapid repolarization) :</a:t>
            </a:r>
            <a:endParaRPr b="1" sz="1600">
              <a:solidFill>
                <a:srgbClr val="D05C5C"/>
              </a:solidFill>
              <a:latin typeface="Bree Serif"/>
              <a:ea typeface="Bree Serif"/>
              <a:cs typeface="Bree Serif"/>
              <a:sym typeface="Bree Serif"/>
            </a:endParaRPr>
          </a:p>
          <a:p>
            <a:pPr indent="-317500" lvl="0" marL="457200" rtl="0" algn="l">
              <a:spcBef>
                <a:spcPts val="0"/>
              </a:spcBef>
              <a:spcAft>
                <a:spcPts val="0"/>
              </a:spcAft>
              <a:buSzPts val="1400"/>
              <a:buChar char="●"/>
            </a:pP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 </a:t>
            </a:r>
            <a:r>
              <a:rPr b="1" lang="en">
                <a:latin typeface="Bree Serif"/>
                <a:ea typeface="Bree Serif"/>
                <a:cs typeface="Bree Serif"/>
                <a:sym typeface="Bree Serif"/>
              </a:rPr>
              <a:t>channels close</a:t>
            </a:r>
            <a:r>
              <a:rPr lang="en">
                <a:latin typeface="Bree Serif"/>
                <a:ea typeface="Bree Serif"/>
                <a:cs typeface="Bree Serif"/>
                <a:sym typeface="Bree Serif"/>
              </a:rPr>
              <a:t> and </a:t>
            </a:r>
            <a:r>
              <a:rPr b="1" lang="en">
                <a:latin typeface="Bree Serif"/>
                <a:ea typeface="Bree Serif"/>
                <a:cs typeface="Bree Serif"/>
                <a:sym typeface="Bree Serif"/>
              </a:rPr>
              <a:t>slow</a:t>
            </a:r>
            <a:r>
              <a:rPr lang="en">
                <a:latin typeface="Bree Serif"/>
                <a:ea typeface="Bree Serif"/>
                <a:cs typeface="Bree Serif"/>
                <a:sym typeface="Bree Serif"/>
              </a:rPr>
              <a:t> </a:t>
            </a:r>
            <a:r>
              <a:rPr b="1" lang="en">
                <a:solidFill>
                  <a:schemeClr val="dk1"/>
                </a:solidFill>
                <a:latin typeface="Bree Serif"/>
                <a:ea typeface="Bree Serif"/>
                <a:cs typeface="Bree Serif"/>
                <a:sym typeface="Bree Serif"/>
              </a:rPr>
              <a:t>K</a:t>
            </a:r>
            <a:r>
              <a:rPr b="1" baseline="30000" lang="en">
                <a:solidFill>
                  <a:schemeClr val="dk1"/>
                </a:solidFill>
                <a:latin typeface="Bree Serif"/>
                <a:ea typeface="Bree Serif"/>
                <a:cs typeface="Bree Serif"/>
                <a:sym typeface="Bree Serif"/>
              </a:rPr>
              <a:t>+ </a:t>
            </a:r>
            <a:r>
              <a:rPr b="1" lang="en">
                <a:latin typeface="Bree Serif"/>
                <a:ea typeface="Bree Serif"/>
                <a:cs typeface="Bree Serif"/>
                <a:sym typeface="Bree Serif"/>
              </a:rPr>
              <a:t>channels open</a:t>
            </a:r>
            <a:r>
              <a:rPr lang="en">
                <a:latin typeface="Bree Serif"/>
                <a:ea typeface="Bree Serif"/>
                <a:cs typeface="Bree Serif"/>
                <a:sym typeface="Bree Serif"/>
              </a:rPr>
              <a:t>.</a:t>
            </a:r>
            <a:endParaRPr>
              <a:latin typeface="Bree Serif"/>
              <a:ea typeface="Bree Serif"/>
              <a:cs typeface="Bree Serif"/>
              <a:sym typeface="Bree Serif"/>
            </a:endParaRPr>
          </a:p>
          <a:p>
            <a:pPr indent="-317500" lvl="0" marL="457200" rtl="0" algn="l">
              <a:spcBef>
                <a:spcPts val="0"/>
              </a:spcBef>
              <a:spcAft>
                <a:spcPts val="0"/>
              </a:spcAft>
              <a:buClr>
                <a:schemeClr val="dk1"/>
              </a:buClr>
              <a:buSzPts val="1400"/>
              <a:buFont typeface="Bree Serif"/>
              <a:buChar char="●"/>
            </a:pPr>
            <a:r>
              <a:rPr lang="en">
                <a:solidFill>
                  <a:schemeClr val="dk1"/>
                </a:solidFill>
                <a:latin typeface="Bree Serif"/>
                <a:ea typeface="Bree Serif"/>
                <a:cs typeface="Bree Serif"/>
                <a:sym typeface="Bree Serif"/>
              </a:rPr>
              <a:t>The closure of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 </a:t>
            </a:r>
            <a:r>
              <a:rPr lang="en">
                <a:solidFill>
                  <a:schemeClr val="dk1"/>
                </a:solidFill>
                <a:latin typeface="Bree Serif"/>
                <a:ea typeface="Bree Serif"/>
                <a:cs typeface="Bree Serif"/>
                <a:sym typeface="Bree Serif"/>
              </a:rPr>
              <a:t> channels and increased </a:t>
            </a:r>
            <a:r>
              <a:rPr b="1" lang="en">
                <a:solidFill>
                  <a:schemeClr val="dk1"/>
                </a:solidFill>
                <a:latin typeface="Bree Serif"/>
                <a:ea typeface="Bree Serif"/>
                <a:cs typeface="Bree Serif"/>
                <a:sym typeface="Bree Serif"/>
              </a:rPr>
              <a:t>K</a:t>
            </a:r>
            <a:r>
              <a:rPr b="1" baseline="30000" lang="en">
                <a:solidFill>
                  <a:schemeClr val="dk1"/>
                </a:solidFill>
                <a:latin typeface="Bree Serif"/>
                <a:ea typeface="Bree Serif"/>
                <a:cs typeface="Bree Serif"/>
                <a:sym typeface="Bree Serif"/>
              </a:rPr>
              <a:t>+</a:t>
            </a:r>
            <a:r>
              <a:rPr lang="en">
                <a:solidFill>
                  <a:schemeClr val="dk1"/>
                </a:solidFill>
                <a:latin typeface="Bree Serif"/>
                <a:ea typeface="Bree Serif"/>
                <a:cs typeface="Bree Serif"/>
                <a:sym typeface="Bree Serif"/>
              </a:rPr>
              <a:t> permeability, permitting  </a:t>
            </a:r>
            <a:r>
              <a:rPr b="1" lang="en">
                <a:solidFill>
                  <a:schemeClr val="dk1"/>
                </a:solidFill>
                <a:latin typeface="Bree Serif"/>
                <a:ea typeface="Bree Serif"/>
                <a:cs typeface="Bree Serif"/>
                <a:sym typeface="Bree Serif"/>
              </a:rPr>
              <a:t>K</a:t>
            </a:r>
            <a:r>
              <a:rPr b="1" baseline="30000" lang="en">
                <a:solidFill>
                  <a:schemeClr val="dk1"/>
                </a:solidFill>
                <a:latin typeface="Bree Serif"/>
                <a:ea typeface="Bree Serif"/>
                <a:cs typeface="Bree Serif"/>
                <a:sym typeface="Bree Serif"/>
              </a:rPr>
              <a:t>+</a:t>
            </a:r>
            <a:r>
              <a:rPr lang="en">
                <a:solidFill>
                  <a:schemeClr val="dk1"/>
                </a:solidFill>
                <a:latin typeface="Bree Serif"/>
                <a:ea typeface="Bree Serif"/>
                <a:cs typeface="Bree Serif"/>
                <a:sym typeface="Bree Serif"/>
              </a:rPr>
              <a:t> to rapidly exit the cell (</a:t>
            </a:r>
            <a:r>
              <a:rPr b="1" lang="en">
                <a:solidFill>
                  <a:schemeClr val="dk1"/>
                </a:solidFill>
                <a:latin typeface="Bree Serif"/>
                <a:ea typeface="Bree Serif"/>
                <a:cs typeface="Bree Serif"/>
                <a:sym typeface="Bree Serif"/>
              </a:rPr>
              <a:t>Rapid K</a:t>
            </a:r>
            <a:r>
              <a:rPr b="1" baseline="30000" lang="en">
                <a:solidFill>
                  <a:schemeClr val="dk1"/>
                </a:solidFill>
                <a:latin typeface="Bree Serif"/>
                <a:ea typeface="Bree Serif"/>
                <a:cs typeface="Bree Serif"/>
                <a:sym typeface="Bree Serif"/>
              </a:rPr>
              <a:t>+</a:t>
            </a:r>
            <a:r>
              <a:rPr b="1" lang="en">
                <a:latin typeface="Bree Serif"/>
                <a:ea typeface="Bree Serif"/>
                <a:cs typeface="Bree Serif"/>
                <a:sym typeface="Bree Serif"/>
              </a:rPr>
              <a:t> efflux).</a:t>
            </a:r>
            <a:endParaRPr>
              <a:latin typeface="Bree Serif"/>
              <a:ea typeface="Bree Serif"/>
              <a:cs typeface="Bree Serif"/>
              <a:sym typeface="Bree Serif"/>
            </a:endParaRPr>
          </a:p>
        </p:txBody>
      </p:sp>
      <p:sp>
        <p:nvSpPr>
          <p:cNvPr id="239" name="Google Shape;239;p37"/>
          <p:cNvSpPr txBox="1"/>
          <p:nvPr/>
        </p:nvSpPr>
        <p:spPr>
          <a:xfrm>
            <a:off x="4572000" y="799625"/>
            <a:ext cx="4000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4 (resting membrane potential) :</a:t>
            </a:r>
            <a:endParaRPr b="1" sz="1600">
              <a:solidFill>
                <a:srgbClr val="D05C5C"/>
              </a:solidFill>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Averages about (</a:t>
            </a:r>
            <a:r>
              <a:rPr b="1" lang="en">
                <a:latin typeface="Bree Serif"/>
                <a:ea typeface="Bree Serif"/>
                <a:cs typeface="Bree Serif"/>
                <a:sym typeface="Bree Serif"/>
              </a:rPr>
              <a:t>−90</a:t>
            </a:r>
            <a:r>
              <a:rPr lang="en">
                <a:latin typeface="Bree Serif"/>
                <a:ea typeface="Bree Serif"/>
                <a:cs typeface="Bree Serif"/>
                <a:sym typeface="Bree Serif"/>
              </a:rPr>
              <a:t> mV).</a:t>
            </a:r>
            <a:endParaRPr>
              <a:latin typeface="Bree Serif"/>
              <a:ea typeface="Bree Serif"/>
              <a:cs typeface="Bree Serif"/>
              <a:sym typeface="Bree Serif"/>
            </a:endParaRPr>
          </a:p>
        </p:txBody>
      </p:sp>
      <p:pic>
        <p:nvPicPr>
          <p:cNvPr id="240" name="Google Shape;240;p37"/>
          <p:cNvPicPr preferRelativeResize="0"/>
          <p:nvPr/>
        </p:nvPicPr>
        <p:blipFill>
          <a:blip r:embed="rId3">
            <a:alphaModFix/>
          </a:blip>
          <a:stretch>
            <a:fillRect/>
          </a:stretch>
        </p:blipFill>
        <p:spPr>
          <a:xfrm>
            <a:off x="4465175" y="1822050"/>
            <a:ext cx="4139400" cy="3221925"/>
          </a:xfrm>
          <a:prstGeom prst="rect">
            <a:avLst/>
          </a:prstGeom>
          <a:noFill/>
          <a:ln>
            <a:noFill/>
          </a:ln>
        </p:spPr>
      </p:pic>
      <p:sp>
        <p:nvSpPr>
          <p:cNvPr id="241" name="Google Shape;241;p37"/>
          <p:cNvSpPr txBox="1"/>
          <p:nvPr/>
        </p:nvSpPr>
        <p:spPr>
          <a:xfrm>
            <a:off x="8128000" y="88900"/>
            <a:ext cx="12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Bree Serif"/>
                <a:ea typeface="Bree Serif"/>
                <a:cs typeface="Bree Serif"/>
                <a:sym typeface="Bree Serif"/>
              </a:rPr>
              <a:t>Boys slides</a:t>
            </a:r>
            <a:endParaRPr>
              <a:solidFill>
                <a:schemeClr val="accent1"/>
              </a:solidFill>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311700" y="191900"/>
            <a:ext cx="2634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200">
                <a:solidFill>
                  <a:srgbClr val="D05C5C"/>
                </a:solidFill>
                <a:latin typeface="Bree Serif"/>
                <a:ea typeface="Bree Serif"/>
                <a:cs typeface="Bree Serif"/>
                <a:sym typeface="Bree Serif"/>
              </a:rPr>
              <a:t>Refractory Periods</a:t>
            </a:r>
            <a:endParaRPr b="1" sz="2200">
              <a:solidFill>
                <a:srgbClr val="D05C5C"/>
              </a:solidFill>
              <a:latin typeface="Bree Serif"/>
              <a:ea typeface="Bree Serif"/>
              <a:cs typeface="Bree Serif"/>
              <a:sym typeface="Bree Serif"/>
            </a:endParaRPr>
          </a:p>
        </p:txBody>
      </p:sp>
      <p:sp>
        <p:nvSpPr>
          <p:cNvPr id="247" name="Google Shape;247;p38"/>
          <p:cNvSpPr txBox="1"/>
          <p:nvPr/>
        </p:nvSpPr>
        <p:spPr>
          <a:xfrm>
            <a:off x="311700" y="690125"/>
            <a:ext cx="84666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latin typeface="Bree Serif"/>
                <a:ea typeface="Bree Serif"/>
                <a:cs typeface="Bree Serif"/>
                <a:sym typeface="Bree Serif"/>
              </a:rPr>
              <a:t>Heart contracts as syncytium thus contraction lasts almost </a:t>
            </a:r>
            <a:r>
              <a:rPr b="1" lang="en">
                <a:latin typeface="Bree Serif"/>
                <a:ea typeface="Bree Serif"/>
                <a:cs typeface="Bree Serif"/>
                <a:sym typeface="Bree Serif"/>
              </a:rPr>
              <a:t>300</a:t>
            </a:r>
            <a:r>
              <a:rPr lang="en">
                <a:latin typeface="Bree Serif"/>
                <a:ea typeface="Bree Serif"/>
                <a:cs typeface="Bree Serif"/>
                <a:sym typeface="Bree Serif"/>
              </a:rPr>
              <a:t> msec. </a:t>
            </a:r>
            <a:endParaRPr>
              <a:latin typeface="Bree Serif"/>
              <a:ea typeface="Bree Serif"/>
              <a:cs typeface="Bree Serif"/>
              <a:sym typeface="Bree Serif"/>
            </a:endParaRPr>
          </a:p>
          <a:p>
            <a:pPr indent="-317500" lvl="0" marL="457200" rtl="0" algn="l">
              <a:spcBef>
                <a:spcPts val="0"/>
              </a:spcBef>
              <a:spcAft>
                <a:spcPts val="0"/>
              </a:spcAft>
              <a:buClr>
                <a:srgbClr val="FF0000"/>
              </a:buClr>
              <a:buSzPts val="1400"/>
              <a:buFont typeface="Bree Serif"/>
              <a:buChar char="●"/>
            </a:pPr>
            <a:r>
              <a:rPr lang="en">
                <a:solidFill>
                  <a:srgbClr val="FF0000"/>
                </a:solidFill>
                <a:latin typeface="Bree Serif"/>
                <a:ea typeface="Bree Serif"/>
                <a:cs typeface="Bree Serif"/>
                <a:sym typeface="Bree Serif"/>
              </a:rPr>
              <a:t>Refractory periods last almost as long as contraction, So: </a:t>
            </a:r>
            <a:endParaRPr>
              <a:solidFill>
                <a:srgbClr val="FF0000"/>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  		1: Myocardial muscle cannot be stimulated to contract again until it has relaxed.</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 		 2: Summation and tetanus of cardiac muscle is impossible</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Which ensures alternate periods of contraction and relaxation which are essential for pumping blood.</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Long refractory period prevent ventricles from contracting at too high rates so that enough time is allowed for </a:t>
            </a:r>
            <a:r>
              <a:rPr b="1" lang="en">
                <a:latin typeface="Bree Serif"/>
                <a:ea typeface="Bree Serif"/>
                <a:cs typeface="Bree Serif"/>
                <a:sym typeface="Bree Serif"/>
              </a:rPr>
              <a:t>refill of the ventricles.</a:t>
            </a:r>
            <a:endParaRPr b="1">
              <a:latin typeface="Bree Serif"/>
              <a:ea typeface="Bree Serif"/>
              <a:cs typeface="Bree Serif"/>
              <a:sym typeface="Bree Serif"/>
            </a:endParaRPr>
          </a:p>
        </p:txBody>
      </p:sp>
      <p:pic>
        <p:nvPicPr>
          <p:cNvPr id="248" name="Google Shape;248;p38"/>
          <p:cNvPicPr preferRelativeResize="0"/>
          <p:nvPr/>
        </p:nvPicPr>
        <p:blipFill>
          <a:blip r:embed="rId3">
            <a:alphaModFix/>
          </a:blip>
          <a:stretch>
            <a:fillRect/>
          </a:stretch>
        </p:blipFill>
        <p:spPr>
          <a:xfrm>
            <a:off x="2780600" y="2571750"/>
            <a:ext cx="6134300" cy="2540175"/>
          </a:xfrm>
          <a:prstGeom prst="rect">
            <a:avLst/>
          </a:prstGeom>
          <a:noFill/>
          <a:ln>
            <a:noFill/>
          </a:ln>
        </p:spPr>
      </p:pic>
      <p:sp>
        <p:nvSpPr>
          <p:cNvPr id="249" name="Google Shape;249;p38"/>
          <p:cNvSpPr txBox="1"/>
          <p:nvPr/>
        </p:nvSpPr>
        <p:spPr>
          <a:xfrm>
            <a:off x="146000" y="2927104"/>
            <a:ext cx="2634600" cy="2047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Char char="●"/>
            </a:pPr>
            <a:r>
              <a:rPr lang="en" sz="1100">
                <a:latin typeface="Bree Serif"/>
                <a:ea typeface="Bree Serif"/>
                <a:cs typeface="Bree Serif"/>
                <a:sym typeface="Bree Serif"/>
              </a:rPr>
              <a:t>The refractory period is </a:t>
            </a:r>
            <a:r>
              <a:rPr b="1" lang="en" sz="1100">
                <a:latin typeface="Bree Serif"/>
                <a:ea typeface="Bree Serif"/>
                <a:cs typeface="Bree Serif"/>
                <a:sym typeface="Bree Serif"/>
              </a:rPr>
              <a:t>short in skeletal muscle</a:t>
            </a:r>
            <a:r>
              <a:rPr lang="en" sz="1100">
                <a:latin typeface="Bree Serif"/>
                <a:ea typeface="Bree Serif"/>
                <a:cs typeface="Bree Serif"/>
                <a:sym typeface="Bree Serif"/>
              </a:rPr>
              <a:t>, but </a:t>
            </a:r>
            <a:r>
              <a:rPr b="1" lang="en" sz="1100">
                <a:latin typeface="Bree Serif"/>
                <a:ea typeface="Bree Serif"/>
                <a:cs typeface="Bree Serif"/>
                <a:sym typeface="Bree Serif"/>
              </a:rPr>
              <a:t>very long in cardiac muscle</a:t>
            </a:r>
            <a:r>
              <a:rPr lang="en" sz="1100">
                <a:latin typeface="Bree Serif"/>
                <a:ea typeface="Bree Serif"/>
                <a:cs typeface="Bree Serif"/>
                <a:sym typeface="Bree Serif"/>
              </a:rPr>
              <a:t>.</a:t>
            </a:r>
            <a:endParaRPr sz="1100">
              <a:latin typeface="Bree Serif"/>
              <a:ea typeface="Bree Serif"/>
              <a:cs typeface="Bree Serif"/>
              <a:sym typeface="Bree Serif"/>
            </a:endParaRPr>
          </a:p>
          <a:p>
            <a:pPr indent="-298450" lvl="0" marL="457200" rtl="0" algn="l">
              <a:spcBef>
                <a:spcPts val="0"/>
              </a:spcBef>
              <a:spcAft>
                <a:spcPts val="0"/>
              </a:spcAft>
              <a:buSzPts val="1100"/>
              <a:buFont typeface="Bree Serif"/>
              <a:buChar char="●"/>
            </a:pPr>
            <a:r>
              <a:rPr lang="en" sz="1100">
                <a:latin typeface="Bree Serif"/>
                <a:ea typeface="Bree Serif"/>
                <a:cs typeface="Bree Serif"/>
                <a:sym typeface="Bree Serif"/>
              </a:rPr>
              <a:t>This means that skeletal muscle can undergo summation and tetanus, via repeated stimulation</a:t>
            </a:r>
            <a:endParaRPr sz="1100">
              <a:latin typeface="Bree Serif"/>
              <a:ea typeface="Bree Serif"/>
              <a:cs typeface="Bree Serif"/>
              <a:sym typeface="Bree Serif"/>
            </a:endParaRPr>
          </a:p>
          <a:p>
            <a:pPr indent="-298450" lvl="0" marL="457200" rtl="0" algn="l">
              <a:spcBef>
                <a:spcPts val="0"/>
              </a:spcBef>
              <a:spcAft>
                <a:spcPts val="0"/>
              </a:spcAft>
              <a:buSzPts val="1100"/>
              <a:buFont typeface="Bree Serif"/>
              <a:buChar char="●"/>
            </a:pPr>
            <a:r>
              <a:rPr lang="en" sz="1100">
                <a:latin typeface="Bree Serif"/>
                <a:ea typeface="Bree Serif"/>
                <a:cs typeface="Bree Serif"/>
                <a:sym typeface="Bree Serif"/>
              </a:rPr>
              <a:t>Cardiac muscle </a:t>
            </a:r>
            <a:r>
              <a:rPr b="1" lang="en" sz="1100">
                <a:latin typeface="Bree Serif"/>
                <a:ea typeface="Bree Serif"/>
                <a:cs typeface="Bree Serif"/>
                <a:sym typeface="Bree Serif"/>
              </a:rPr>
              <a:t>can not </a:t>
            </a:r>
            <a:r>
              <a:rPr lang="en" sz="1100">
                <a:latin typeface="Bree Serif"/>
                <a:ea typeface="Bree Serif"/>
                <a:cs typeface="Bree Serif"/>
                <a:sym typeface="Bree Serif"/>
              </a:rPr>
              <a:t>undergo sum action potentials or contractions and can’t be tetanised</a:t>
            </a:r>
            <a:endParaRPr sz="1100">
              <a:latin typeface="Bree Serif"/>
              <a:ea typeface="Bree Serif"/>
              <a:cs typeface="Bree Serif"/>
              <a:sym typeface="Bree Serif"/>
            </a:endParaRPr>
          </a:p>
        </p:txBody>
      </p:sp>
      <p:sp>
        <p:nvSpPr>
          <p:cNvPr id="250" name="Google Shape;250;p38"/>
          <p:cNvSpPr txBox="1"/>
          <p:nvPr/>
        </p:nvSpPr>
        <p:spPr>
          <a:xfrm>
            <a:off x="8128000" y="88900"/>
            <a:ext cx="124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Bree Serif"/>
                <a:ea typeface="Bree Serif"/>
                <a:cs typeface="Bree Serif"/>
                <a:sym typeface="Bree Serif"/>
              </a:rPr>
              <a:t>Boys slides</a:t>
            </a:r>
            <a:endParaRPr>
              <a:solidFill>
                <a:schemeClr val="accent1"/>
              </a:solidFill>
              <a:latin typeface="Bree Serif"/>
              <a:ea typeface="Bree Serif"/>
              <a:cs typeface="Bree Serif"/>
              <a:sym typeface="Bree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b="1" lang="en" sz="2400">
                <a:solidFill>
                  <a:srgbClr val="D05C5C"/>
                </a:solidFill>
                <a:latin typeface="Bree Serif"/>
                <a:ea typeface="Bree Serif"/>
                <a:cs typeface="Bree Serif"/>
                <a:sym typeface="Bree Serif"/>
              </a:rPr>
              <a:t>SA nodal Action Potential ( pacemaker AP )</a:t>
            </a:r>
            <a:endParaRPr b="1" sz="24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256" name="Google Shape;256;p39"/>
          <p:cNvSpPr txBox="1"/>
          <p:nvPr/>
        </p:nvSpPr>
        <p:spPr>
          <a:xfrm>
            <a:off x="-414100" y="1470975"/>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7" name="Google Shape;257;p39"/>
          <p:cNvSpPr txBox="1"/>
          <p:nvPr/>
        </p:nvSpPr>
        <p:spPr>
          <a:xfrm>
            <a:off x="469200" y="613575"/>
            <a:ext cx="820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
            </a:r>
            <a:r>
              <a:rPr lang="en"/>
              <a:t>ivided into 3 phases:</a:t>
            </a:r>
            <a:endParaRPr/>
          </a:p>
        </p:txBody>
      </p:sp>
      <p:sp>
        <p:nvSpPr>
          <p:cNvPr id="258" name="Google Shape;258;p39"/>
          <p:cNvSpPr txBox="1"/>
          <p:nvPr/>
        </p:nvSpPr>
        <p:spPr>
          <a:xfrm>
            <a:off x="392300" y="1166175"/>
            <a:ext cx="82056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0 (depolarization): </a:t>
            </a:r>
            <a:endParaRPr b="1" sz="1600">
              <a:solidFill>
                <a:srgbClr val="D05C5C"/>
              </a:solidFill>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It’s caused by </a:t>
            </a:r>
            <a:r>
              <a:rPr lang="en">
                <a:solidFill>
                  <a:schemeClr val="dk1"/>
                </a:solidFill>
                <a:latin typeface="Bree Serif"/>
                <a:ea typeface="Bree Serif"/>
                <a:cs typeface="Bree Serif"/>
                <a:sym typeface="Bree Serif"/>
              </a:rPr>
              <a:t>↑ influx of </a:t>
            </a:r>
            <a:r>
              <a:rPr b="1" lang="en">
                <a:latin typeface="Bree Serif"/>
                <a:ea typeface="Bree Serif"/>
                <a:cs typeface="Bree Serif"/>
                <a:sym typeface="Bree Serif"/>
              </a:rPr>
              <a:t>Ca</a:t>
            </a:r>
            <a:r>
              <a:rPr b="1" baseline="30000" lang="en">
                <a:latin typeface="Bree Serif"/>
                <a:ea typeface="Bree Serif"/>
                <a:cs typeface="Bree Serif"/>
                <a:sym typeface="Bree Serif"/>
              </a:rPr>
              <a:t>+2</a:t>
            </a:r>
            <a:r>
              <a:rPr b="1" lang="en">
                <a:latin typeface="Bree Serif"/>
                <a:ea typeface="Bree Serif"/>
                <a:cs typeface="Bree Serif"/>
                <a:sym typeface="Bree Serif"/>
              </a:rPr>
              <a:t> by </a:t>
            </a:r>
            <a:r>
              <a:rPr b="1" lang="en">
                <a:solidFill>
                  <a:schemeClr val="dk1"/>
                </a:solidFill>
                <a:latin typeface="Bree Serif"/>
                <a:ea typeface="Bree Serif"/>
                <a:cs typeface="Bree Serif"/>
                <a:sym typeface="Bree Serif"/>
              </a:rPr>
              <a:t>L-type</a:t>
            </a:r>
            <a:r>
              <a:rPr b="1" lang="en">
                <a:latin typeface="Bree Serif"/>
                <a:ea typeface="Bree Serif"/>
                <a:cs typeface="Bree Serif"/>
                <a:sym typeface="Bree Serif"/>
              </a:rPr>
              <a:t> channels </a:t>
            </a:r>
            <a:r>
              <a:rPr lang="en">
                <a:solidFill>
                  <a:srgbClr val="9E9E9E"/>
                </a:solidFill>
                <a:latin typeface="Bree Serif"/>
                <a:ea typeface="Bree Serif"/>
                <a:cs typeface="Bree Serif"/>
                <a:sym typeface="Bree Serif"/>
              </a:rPr>
              <a:t>(slow channels)</a:t>
            </a:r>
            <a:r>
              <a:rPr lang="en">
                <a:latin typeface="Bree Serif"/>
                <a:ea typeface="Bree Serif"/>
                <a:cs typeface="Bree Serif"/>
                <a:sym typeface="Bree Serif"/>
              </a:rPr>
              <a:t> that began to open toward the end of Phase 4. </a:t>
            </a:r>
            <a:r>
              <a:rPr lang="en">
                <a:solidFill>
                  <a:srgbClr val="9E9E9E"/>
                </a:solidFill>
                <a:latin typeface="Bree Serif"/>
                <a:ea typeface="Bree Serif"/>
                <a:cs typeface="Bree Serif"/>
                <a:sym typeface="Bree Serif"/>
              </a:rPr>
              <a:t>(Resting -60mv)</a:t>
            </a:r>
            <a:endParaRPr>
              <a:solidFill>
                <a:srgbClr val="9E9E9E"/>
              </a:solidFill>
              <a:latin typeface="Bree Serif"/>
              <a:ea typeface="Bree Serif"/>
              <a:cs typeface="Bree Serif"/>
              <a:sym typeface="Bree Serif"/>
            </a:endParaRPr>
          </a:p>
          <a:p>
            <a:pPr indent="0" lvl="0" marL="457200" rtl="0" algn="l">
              <a:spcBef>
                <a:spcPts val="0"/>
              </a:spcBef>
              <a:spcAft>
                <a:spcPts val="0"/>
              </a:spcAft>
              <a:buNone/>
            </a:pPr>
            <a:r>
              <a:t/>
            </a:r>
            <a:endParaRPr>
              <a:latin typeface="Bree Serif"/>
              <a:ea typeface="Bree Serif"/>
              <a:cs typeface="Bree Serif"/>
              <a:sym typeface="Bree Serif"/>
            </a:endParaRPr>
          </a:p>
        </p:txBody>
      </p:sp>
      <p:sp>
        <p:nvSpPr>
          <p:cNvPr id="259" name="Google Shape;259;p39"/>
          <p:cNvSpPr txBox="1"/>
          <p:nvPr/>
        </p:nvSpPr>
        <p:spPr>
          <a:xfrm>
            <a:off x="392300" y="2013425"/>
            <a:ext cx="82056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3 (repolarization):</a:t>
            </a:r>
            <a:endParaRPr b="1" sz="1600">
              <a:solidFill>
                <a:srgbClr val="D05C5C"/>
              </a:solidFill>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Repolarization occurs as </a:t>
            </a:r>
            <a:r>
              <a:rPr b="1" lang="en">
                <a:latin typeface="Bree Serif"/>
                <a:ea typeface="Bree Serif"/>
                <a:cs typeface="Bree Serif"/>
                <a:sym typeface="Bree Serif"/>
              </a:rPr>
              <a:t>K</a:t>
            </a:r>
            <a:r>
              <a:rPr b="1" baseline="30000" lang="en">
                <a:latin typeface="Bree Serif"/>
                <a:ea typeface="Bree Serif"/>
                <a:cs typeface="Bree Serif"/>
                <a:sym typeface="Bree Serif"/>
              </a:rPr>
              <a:t>+</a:t>
            </a:r>
            <a:r>
              <a:rPr b="1" lang="en">
                <a:latin typeface="Bree Serif"/>
                <a:ea typeface="Bree Serif"/>
                <a:cs typeface="Bree Serif"/>
                <a:sym typeface="Bree Serif"/>
              </a:rPr>
              <a:t> channels open</a:t>
            </a:r>
            <a:r>
              <a:rPr lang="en">
                <a:latin typeface="Bree Serif"/>
                <a:ea typeface="Bree Serif"/>
                <a:cs typeface="Bree Serif"/>
                <a:sym typeface="Bree Serif"/>
              </a:rPr>
              <a:t> thereby increasing outward directed,(</a:t>
            </a:r>
            <a:r>
              <a:rPr lang="en">
                <a:solidFill>
                  <a:srgbClr val="9E9E9E"/>
                </a:solidFill>
                <a:latin typeface="Bree Serif"/>
                <a:ea typeface="Bree Serif"/>
                <a:cs typeface="Bree Serif"/>
                <a:sym typeface="Bree Serif"/>
              </a:rPr>
              <a:t>Efflux</a:t>
            </a:r>
            <a:r>
              <a:rPr lang="en">
                <a:latin typeface="Bree Serif"/>
                <a:ea typeface="Bree Serif"/>
                <a:cs typeface="Bree Serif"/>
                <a:sym typeface="Bree Serif"/>
              </a:rPr>
              <a:t>)</a:t>
            </a:r>
            <a:endParaRPr>
              <a:latin typeface="Bree Serif"/>
              <a:ea typeface="Bree Serif"/>
              <a:cs typeface="Bree Serif"/>
              <a:sym typeface="Bree Serif"/>
            </a:endParaRPr>
          </a:p>
          <a:p>
            <a:pPr indent="0" lvl="0" marL="457200" rtl="0" algn="l">
              <a:spcBef>
                <a:spcPts val="0"/>
              </a:spcBef>
              <a:spcAft>
                <a:spcPts val="0"/>
              </a:spcAft>
              <a:buNone/>
            </a:pPr>
            <a:r>
              <a:rPr lang="en">
                <a:latin typeface="Bree Serif"/>
                <a:ea typeface="Bree Serif"/>
                <a:cs typeface="Bree Serif"/>
                <a:sym typeface="Bree Serif"/>
              </a:rPr>
              <a:t>hyperpolarizing K</a:t>
            </a:r>
            <a:r>
              <a:rPr baseline="30000" lang="en">
                <a:latin typeface="Bree Serif"/>
                <a:ea typeface="Bree Serif"/>
                <a:cs typeface="Bree Serif"/>
                <a:sym typeface="Bree Serif"/>
              </a:rPr>
              <a:t>+</a:t>
            </a:r>
            <a:r>
              <a:rPr lang="en">
                <a:latin typeface="Bree Serif"/>
                <a:ea typeface="Bree Serif"/>
                <a:cs typeface="Bree Serif"/>
                <a:sym typeface="Bree Serif"/>
              </a:rPr>
              <a:t>currents.</a:t>
            </a:r>
            <a:endParaRPr>
              <a:latin typeface="Bree Serif"/>
              <a:ea typeface="Bree Serif"/>
              <a:cs typeface="Bree Serif"/>
              <a:sym typeface="Bree Serif"/>
            </a:endParaRPr>
          </a:p>
          <a:p>
            <a:pPr indent="-317500" lvl="0" marL="457200" rtl="0" algn="l">
              <a:spcBef>
                <a:spcPts val="0"/>
              </a:spcBef>
              <a:spcAft>
                <a:spcPts val="0"/>
              </a:spcAft>
              <a:buSzPts val="1400"/>
              <a:buChar char="●"/>
            </a:pPr>
            <a:r>
              <a:rPr lang="en">
                <a:latin typeface="Bree Serif"/>
                <a:ea typeface="Bree Serif"/>
                <a:cs typeface="Bree Serif"/>
                <a:sym typeface="Bree Serif"/>
              </a:rPr>
              <a:t>Unlike ventricular AP the opening of Ca</a:t>
            </a:r>
            <a:r>
              <a:rPr baseline="30000" lang="en">
                <a:latin typeface="Bree Serif"/>
                <a:ea typeface="Bree Serif"/>
                <a:cs typeface="Bree Serif"/>
                <a:sym typeface="Bree Serif"/>
              </a:rPr>
              <a:t>2+</a:t>
            </a:r>
            <a:r>
              <a:rPr lang="en">
                <a:latin typeface="Bree Serif"/>
                <a:ea typeface="Bree Serif"/>
                <a:cs typeface="Bree Serif"/>
                <a:sym typeface="Bree Serif"/>
              </a:rPr>
              <a:t> channels is not sustained &amp; there is </a:t>
            </a:r>
            <a:r>
              <a:rPr b="1" lang="en">
                <a:latin typeface="Bree Serif"/>
                <a:ea typeface="Bree Serif"/>
                <a:cs typeface="Bree Serif"/>
                <a:sym typeface="Bree Serif"/>
              </a:rPr>
              <a:t>no ‘plateau’ stage</a:t>
            </a:r>
            <a:r>
              <a:rPr lang="en">
                <a:latin typeface="Bree Serif"/>
                <a:ea typeface="Bree Serif"/>
                <a:cs typeface="Bree Serif"/>
                <a:sym typeface="Bree Serif"/>
              </a:rPr>
              <a:t>. Therefore, the action potential is triangular in shape.</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Once the cell complete repolarized at about -60 mV the cycle spontaneously repeated </a:t>
            </a:r>
            <a:endParaRPr>
              <a:latin typeface="Bree Serif"/>
              <a:ea typeface="Bree Serif"/>
              <a:cs typeface="Bree Serif"/>
              <a:sym typeface="Bree Serif"/>
            </a:endParaRPr>
          </a:p>
        </p:txBody>
      </p:sp>
      <p:sp>
        <p:nvSpPr>
          <p:cNvPr id="260" name="Google Shape;260;p39"/>
          <p:cNvSpPr txBox="1"/>
          <p:nvPr/>
        </p:nvSpPr>
        <p:spPr>
          <a:xfrm>
            <a:off x="392300" y="3519475"/>
            <a:ext cx="82056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p>
        </p:txBody>
      </p:sp>
      <p:sp>
        <p:nvSpPr>
          <p:cNvPr id="261" name="Google Shape;261;p39"/>
          <p:cNvSpPr txBox="1"/>
          <p:nvPr/>
        </p:nvSpPr>
        <p:spPr>
          <a:xfrm>
            <a:off x="392300" y="3372475"/>
            <a:ext cx="8434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Phase 4 (pacemaker potential):</a:t>
            </a:r>
            <a:endParaRPr b="1" sz="1600">
              <a:solidFill>
                <a:srgbClr val="D05C5C"/>
              </a:solidFill>
              <a:latin typeface="Bree Serif"/>
              <a:ea typeface="Bree Serif"/>
              <a:cs typeface="Bree Serif"/>
              <a:sym typeface="Bree Serif"/>
            </a:endParaRPr>
          </a:p>
          <a:p>
            <a:pPr indent="0" lvl="0" marL="457200" rtl="0" algn="l">
              <a:spcBef>
                <a:spcPts val="0"/>
              </a:spcBef>
              <a:spcAft>
                <a:spcPts val="0"/>
              </a:spcAft>
              <a:buNone/>
            </a:pPr>
            <a:r>
              <a:rPr lang="en">
                <a:solidFill>
                  <a:schemeClr val="dk1"/>
                </a:solidFill>
                <a:latin typeface="Bree Serif"/>
                <a:ea typeface="Bree Serif"/>
                <a:cs typeface="Bree Serif"/>
                <a:sym typeface="Bree Serif"/>
              </a:rPr>
              <a:t>• </a:t>
            </a:r>
            <a:r>
              <a:rPr b="1" lang="en">
                <a:solidFill>
                  <a:schemeClr val="dk1"/>
                </a:solidFill>
                <a:latin typeface="Bree Serif"/>
                <a:ea typeface="Bree Serif"/>
                <a:cs typeface="Bree Serif"/>
                <a:sym typeface="Bree Serif"/>
              </a:rPr>
              <a:t>At -60 mV, </a:t>
            </a:r>
            <a:r>
              <a:rPr lang="en" sz="1000">
                <a:solidFill>
                  <a:srgbClr val="9E9E9E"/>
                </a:solidFill>
                <a:latin typeface="Bree Serif"/>
                <a:ea typeface="Bree Serif"/>
                <a:cs typeface="Bree Serif"/>
                <a:sym typeface="Bree Serif"/>
              </a:rPr>
              <a:t>(Resting)</a:t>
            </a:r>
            <a:r>
              <a:rPr lang="en">
                <a:solidFill>
                  <a:schemeClr val="dk1"/>
                </a:solidFill>
                <a:latin typeface="Bree Serif"/>
                <a:ea typeface="Bree Serif"/>
                <a:cs typeface="Bree Serif"/>
                <a:sym typeface="Bree Serif"/>
              </a:rPr>
              <a:t> slow Na</a:t>
            </a:r>
            <a:r>
              <a:rPr baseline="30000" lang="en">
                <a:latin typeface="Bree Serif"/>
                <a:ea typeface="Bree Serif"/>
                <a:cs typeface="Bree Serif"/>
                <a:sym typeface="Bree Serif"/>
              </a:rPr>
              <a:t>+ </a:t>
            </a:r>
            <a:r>
              <a:rPr lang="en">
                <a:solidFill>
                  <a:schemeClr val="dk1"/>
                </a:solidFill>
                <a:latin typeface="Bree Serif"/>
                <a:ea typeface="Bree Serif"/>
                <a:cs typeface="Bree Serif"/>
                <a:sym typeface="Bree Serif"/>
              </a:rPr>
              <a:t>"funny" channels </a:t>
            </a:r>
            <a:r>
              <a:rPr lang="en">
                <a:solidFill>
                  <a:schemeClr val="dk1"/>
                </a:solidFill>
                <a:latin typeface="Bree Serif"/>
                <a:ea typeface="Bree Serif"/>
                <a:cs typeface="Bree Serif"/>
                <a:sym typeface="Bree Serif"/>
              </a:rPr>
              <a:t>initiate</a:t>
            </a:r>
            <a:r>
              <a:rPr lang="en">
                <a:solidFill>
                  <a:schemeClr val="dk1"/>
                </a:solidFill>
                <a:latin typeface="Bree Serif"/>
                <a:ea typeface="Bree Serif"/>
                <a:cs typeface="Bree Serif"/>
                <a:sym typeface="Bree Serif"/>
              </a:rPr>
              <a:t> phase 4.</a:t>
            </a:r>
            <a:r>
              <a:rPr lang="en" sz="1000">
                <a:solidFill>
                  <a:srgbClr val="9E9E9E"/>
                </a:solidFill>
                <a:latin typeface="Bree Serif"/>
                <a:ea typeface="Bree Serif"/>
                <a:cs typeface="Bree Serif"/>
                <a:sym typeface="Bree Serif"/>
              </a:rPr>
              <a:t> (Na+ influx) </a:t>
            </a:r>
            <a:endParaRPr sz="1000">
              <a:solidFill>
                <a:srgbClr val="9E9E9E"/>
              </a:solidFill>
              <a:latin typeface="Bree Serif"/>
              <a:ea typeface="Bree Serif"/>
              <a:cs typeface="Bree Serif"/>
              <a:sym typeface="Bree Serif"/>
            </a:endParaRPr>
          </a:p>
          <a:p>
            <a:pPr indent="0" lvl="0" marL="457200" rtl="0" algn="l">
              <a:spcBef>
                <a:spcPts val="0"/>
              </a:spcBef>
              <a:spcAft>
                <a:spcPts val="0"/>
              </a:spcAft>
              <a:buNone/>
            </a:pPr>
            <a:r>
              <a:rPr lang="en">
                <a:solidFill>
                  <a:schemeClr val="dk1"/>
                </a:solidFill>
                <a:latin typeface="Bree Serif"/>
                <a:ea typeface="Bree Serif"/>
                <a:cs typeface="Bree Serif"/>
                <a:sym typeface="Bree Serif"/>
              </a:rPr>
              <a:t>•</a:t>
            </a:r>
            <a:r>
              <a:rPr b="1" lang="en">
                <a:solidFill>
                  <a:schemeClr val="dk1"/>
                </a:solidFill>
                <a:latin typeface="Bree Serif"/>
                <a:ea typeface="Bree Serif"/>
                <a:cs typeface="Bree Serif"/>
                <a:sym typeface="Bree Serif"/>
              </a:rPr>
              <a:t> At -50 mV</a:t>
            </a:r>
            <a:r>
              <a:rPr lang="en">
                <a:solidFill>
                  <a:schemeClr val="dk1"/>
                </a:solidFill>
                <a:latin typeface="Bree Serif"/>
                <a:ea typeface="Bree Serif"/>
                <a:cs typeface="Bree Serif"/>
                <a:sym typeface="Bree Serif"/>
              </a:rPr>
              <a:t>, </a:t>
            </a:r>
            <a:r>
              <a:rPr lang="en" sz="1000">
                <a:solidFill>
                  <a:srgbClr val="9E9E9E"/>
                </a:solidFill>
                <a:latin typeface="Bree Serif"/>
                <a:ea typeface="Bree Serif"/>
                <a:cs typeface="Bree Serif"/>
                <a:sym typeface="Bree Serif"/>
              </a:rPr>
              <a:t>(Transient) </a:t>
            </a:r>
            <a:r>
              <a:rPr lang="en">
                <a:solidFill>
                  <a:schemeClr val="dk1"/>
                </a:solidFill>
                <a:latin typeface="Bree Serif"/>
                <a:ea typeface="Bree Serif"/>
                <a:cs typeface="Bree Serif"/>
                <a:sym typeface="Bree Serif"/>
              </a:rPr>
              <a:t>T-type</a:t>
            </a:r>
            <a:r>
              <a:rPr b="1" lang="en">
                <a:solidFill>
                  <a:schemeClr val="dk1"/>
                </a:solidFill>
                <a:latin typeface="Bree Serif"/>
                <a:ea typeface="Bree Serif"/>
                <a:cs typeface="Bree Serif"/>
                <a:sym typeface="Bree Serif"/>
              </a:rPr>
              <a:t> Ca</a:t>
            </a:r>
            <a:r>
              <a:rPr b="1" baseline="30000" lang="en">
                <a:latin typeface="Bree Serif"/>
                <a:ea typeface="Bree Serif"/>
                <a:cs typeface="Bree Serif"/>
                <a:sym typeface="Bree Serif"/>
              </a:rPr>
              <a:t>+2</a:t>
            </a:r>
            <a:r>
              <a:rPr lang="en">
                <a:solidFill>
                  <a:schemeClr val="dk1"/>
                </a:solidFill>
                <a:latin typeface="Bree Serif"/>
                <a:ea typeface="Bree Serif"/>
                <a:cs typeface="Bree Serif"/>
                <a:sym typeface="Bree Serif"/>
              </a:rPr>
              <a:t> </a:t>
            </a:r>
            <a:r>
              <a:rPr b="1" lang="en">
                <a:solidFill>
                  <a:schemeClr val="dk1"/>
                </a:solidFill>
                <a:latin typeface="Bree Serif"/>
                <a:ea typeface="Bree Serif"/>
                <a:cs typeface="Bree Serif"/>
                <a:sym typeface="Bree Serif"/>
              </a:rPr>
              <a:t>channel</a:t>
            </a:r>
            <a:r>
              <a:rPr lang="en">
                <a:solidFill>
                  <a:schemeClr val="dk1"/>
                </a:solidFill>
                <a:latin typeface="Bree Serif"/>
                <a:ea typeface="Bree Serif"/>
                <a:cs typeface="Bree Serif"/>
                <a:sym typeface="Bree Serif"/>
              </a:rPr>
              <a:t> opens. Ca</a:t>
            </a:r>
            <a:r>
              <a:rPr baseline="30000" lang="en">
                <a:latin typeface="Bree Serif"/>
                <a:ea typeface="Bree Serif"/>
                <a:cs typeface="Bree Serif"/>
                <a:sym typeface="Bree Serif"/>
              </a:rPr>
              <a:t>+2 </a:t>
            </a:r>
            <a:r>
              <a:rPr lang="en">
                <a:solidFill>
                  <a:schemeClr val="dk1"/>
                </a:solidFill>
                <a:latin typeface="Bree Serif"/>
                <a:ea typeface="Bree Serif"/>
                <a:cs typeface="Bree Serif"/>
                <a:sym typeface="Bree Serif"/>
              </a:rPr>
              <a:t>influx</a:t>
            </a:r>
            <a:r>
              <a:rPr lang="en">
                <a:solidFill>
                  <a:schemeClr val="dk1"/>
                </a:solidFill>
                <a:latin typeface="Bree Serif"/>
                <a:ea typeface="Bree Serif"/>
                <a:cs typeface="Bree Serif"/>
                <a:sym typeface="Bree Serif"/>
              </a:rPr>
              <a:t> depolarizing cell.</a:t>
            </a:r>
            <a:endParaRPr>
              <a:solidFill>
                <a:schemeClr val="dk1"/>
              </a:solidFill>
              <a:latin typeface="Bree Serif"/>
              <a:ea typeface="Bree Serif"/>
              <a:cs typeface="Bree Serif"/>
              <a:sym typeface="Bree Serif"/>
            </a:endParaRPr>
          </a:p>
          <a:p>
            <a:pPr indent="0" lvl="0" marL="457200" rtl="0" algn="l">
              <a:spcBef>
                <a:spcPts val="0"/>
              </a:spcBef>
              <a:spcAft>
                <a:spcPts val="0"/>
              </a:spcAft>
              <a:buNone/>
            </a:pPr>
            <a:r>
              <a:rPr lang="en">
                <a:solidFill>
                  <a:schemeClr val="dk1"/>
                </a:solidFill>
                <a:latin typeface="Bree Serif"/>
                <a:ea typeface="Bree Serif"/>
                <a:cs typeface="Bree Serif"/>
                <a:sym typeface="Bree Serif"/>
              </a:rPr>
              <a:t>• </a:t>
            </a:r>
            <a:r>
              <a:rPr b="1" lang="en">
                <a:solidFill>
                  <a:schemeClr val="dk1"/>
                </a:solidFill>
                <a:latin typeface="Bree Serif"/>
                <a:ea typeface="Bree Serif"/>
                <a:cs typeface="Bree Serif"/>
                <a:sym typeface="Bree Serif"/>
              </a:rPr>
              <a:t>At -40 mV</a:t>
            </a:r>
            <a:r>
              <a:rPr lang="en">
                <a:solidFill>
                  <a:schemeClr val="dk1"/>
                </a:solidFill>
                <a:latin typeface="Bree Serif"/>
                <a:ea typeface="Bree Serif"/>
                <a:cs typeface="Bree Serif"/>
                <a:sym typeface="Bree Serif"/>
              </a:rPr>
              <a:t>,</a:t>
            </a:r>
            <a:r>
              <a:rPr lang="en" sz="1000">
                <a:solidFill>
                  <a:srgbClr val="9E9E9E"/>
                </a:solidFill>
                <a:latin typeface="Bree Serif"/>
                <a:ea typeface="Bree Serif"/>
                <a:cs typeface="Bree Serif"/>
                <a:sym typeface="Bree Serif"/>
              </a:rPr>
              <a:t> (Long lasting) </a:t>
            </a:r>
            <a:r>
              <a:rPr lang="en">
                <a:solidFill>
                  <a:schemeClr val="dk1"/>
                </a:solidFill>
                <a:latin typeface="Bree Serif"/>
                <a:ea typeface="Bree Serif"/>
                <a:cs typeface="Bree Serif"/>
                <a:sym typeface="Bree Serif"/>
              </a:rPr>
              <a:t>L-type </a:t>
            </a:r>
            <a:r>
              <a:rPr b="1" lang="en">
                <a:solidFill>
                  <a:schemeClr val="dk1"/>
                </a:solidFill>
                <a:latin typeface="Bree Serif"/>
                <a:ea typeface="Bree Serif"/>
                <a:cs typeface="Bree Serif"/>
                <a:sym typeface="Bree Serif"/>
              </a:rPr>
              <a:t> </a:t>
            </a:r>
            <a:r>
              <a:rPr b="1" lang="en">
                <a:solidFill>
                  <a:schemeClr val="dk1"/>
                </a:solidFill>
                <a:latin typeface="Bree Serif"/>
                <a:ea typeface="Bree Serif"/>
                <a:cs typeface="Bree Serif"/>
                <a:sym typeface="Bree Serif"/>
              </a:rPr>
              <a:t>Ca</a:t>
            </a:r>
            <a:r>
              <a:rPr b="1" baseline="30000" lang="en">
                <a:solidFill>
                  <a:schemeClr val="dk1"/>
                </a:solidFill>
                <a:latin typeface="Bree Serif"/>
                <a:ea typeface="Bree Serif"/>
                <a:cs typeface="Bree Serif"/>
                <a:sym typeface="Bree Serif"/>
              </a:rPr>
              <a:t>+2</a:t>
            </a:r>
            <a:r>
              <a:rPr b="1" lang="en">
                <a:solidFill>
                  <a:schemeClr val="dk1"/>
                </a:solidFill>
                <a:latin typeface="Bree Serif"/>
                <a:ea typeface="Bree Serif"/>
                <a:cs typeface="Bree Serif"/>
                <a:sym typeface="Bree Serif"/>
              </a:rPr>
              <a:t> channels</a:t>
            </a:r>
            <a:r>
              <a:rPr lang="en">
                <a:solidFill>
                  <a:schemeClr val="dk1"/>
                </a:solidFill>
                <a:latin typeface="Bree Serif"/>
                <a:ea typeface="Bree Serif"/>
                <a:cs typeface="Bree Serif"/>
                <a:sym typeface="Bree Serif"/>
              </a:rPr>
              <a:t> open. More </a:t>
            </a:r>
            <a:r>
              <a:rPr lang="en">
                <a:solidFill>
                  <a:schemeClr val="dk1"/>
                </a:solidFill>
                <a:latin typeface="Bree Serif"/>
                <a:ea typeface="Bree Serif"/>
                <a:cs typeface="Bree Serif"/>
                <a:sym typeface="Bree Serif"/>
              </a:rPr>
              <a:t>Ca</a:t>
            </a:r>
            <a:r>
              <a:rPr baseline="30000" lang="en">
                <a:solidFill>
                  <a:schemeClr val="dk1"/>
                </a:solidFill>
                <a:latin typeface="Bree Serif"/>
                <a:ea typeface="Bree Serif"/>
                <a:cs typeface="Bree Serif"/>
                <a:sym typeface="Bree Serif"/>
              </a:rPr>
              <a:t>+2</a:t>
            </a:r>
            <a:r>
              <a:rPr lang="en">
                <a:solidFill>
                  <a:schemeClr val="dk1"/>
                </a:solidFill>
                <a:latin typeface="Bree Serif"/>
                <a:ea typeface="Bree Serif"/>
                <a:cs typeface="Bree Serif"/>
                <a:sym typeface="Bree Serif"/>
              </a:rPr>
              <a:t> influx &amp; depolarize cell until an</a:t>
            </a:r>
            <a:r>
              <a:rPr b="1" lang="en">
                <a:solidFill>
                  <a:schemeClr val="dk1"/>
                </a:solidFill>
                <a:latin typeface="Bree Serif"/>
                <a:ea typeface="Bree Serif"/>
                <a:cs typeface="Bree Serif"/>
                <a:sym typeface="Bree Serif"/>
              </a:rPr>
              <a:t> AP threshold </a:t>
            </a:r>
            <a:r>
              <a:rPr lang="en">
                <a:solidFill>
                  <a:schemeClr val="dk1"/>
                </a:solidFill>
                <a:latin typeface="Bree Serif"/>
                <a:ea typeface="Bree Serif"/>
                <a:cs typeface="Bree Serif"/>
                <a:sym typeface="Bree Serif"/>
              </a:rPr>
              <a:t>is reached (between </a:t>
            </a:r>
            <a:r>
              <a:rPr b="1" lang="en">
                <a:solidFill>
                  <a:schemeClr val="dk1"/>
                </a:solidFill>
                <a:latin typeface="Bree Serif"/>
                <a:ea typeface="Bree Serif"/>
                <a:cs typeface="Bree Serif"/>
                <a:sym typeface="Bree Serif"/>
              </a:rPr>
              <a:t>-40 and -30 mV</a:t>
            </a:r>
            <a:r>
              <a:rPr lang="en">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p:txBody>
      </p:sp>
      <p:sp>
        <p:nvSpPr>
          <p:cNvPr id="262" name="Google Shape;262;p39"/>
          <p:cNvSpPr txBox="1"/>
          <p:nvPr/>
        </p:nvSpPr>
        <p:spPr>
          <a:xfrm>
            <a:off x="8060075" y="89500"/>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27BA0"/>
                </a:solidFill>
                <a:latin typeface="Bree Serif"/>
                <a:ea typeface="Bree Serif"/>
                <a:cs typeface="Bree Serif"/>
                <a:sym typeface="Bree Serif"/>
              </a:rPr>
              <a:t>Girls slides </a:t>
            </a:r>
            <a:endParaRPr b="1">
              <a:solidFill>
                <a:srgbClr val="C27BA0"/>
              </a:solidFill>
              <a:latin typeface="Bree Serif"/>
              <a:ea typeface="Bree Serif"/>
              <a:cs typeface="Bree Serif"/>
              <a:sym typeface="Bree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311700" y="158275"/>
            <a:ext cx="501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b="1" lang="en" sz="2400">
                <a:solidFill>
                  <a:srgbClr val="D05C5C"/>
                </a:solidFill>
                <a:latin typeface="Bree Serif"/>
                <a:ea typeface="Bree Serif"/>
                <a:cs typeface="Bree Serif"/>
                <a:sym typeface="Bree Serif"/>
              </a:rPr>
              <a:t>Mechanism of SA node rhythmicity</a:t>
            </a:r>
            <a:endParaRPr b="1" sz="24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268" name="Google Shape;268;p40"/>
          <p:cNvSpPr txBox="1"/>
          <p:nvPr/>
        </p:nvSpPr>
        <p:spPr>
          <a:xfrm>
            <a:off x="311700" y="757750"/>
            <a:ext cx="83802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Bree Serif"/>
                <a:ea typeface="Bree Serif"/>
                <a:cs typeface="Bree Serif"/>
                <a:sym typeface="Bree Serif"/>
              </a:rPr>
              <a:t>Cardiac muscle has 3 types of membrane ion channels that play important roles in causing</a:t>
            </a:r>
            <a:endParaRPr sz="1300">
              <a:latin typeface="Bree Serif"/>
              <a:ea typeface="Bree Serif"/>
              <a:cs typeface="Bree Serif"/>
              <a:sym typeface="Bree Serif"/>
            </a:endParaRPr>
          </a:p>
          <a:p>
            <a:pPr indent="0" lvl="0" marL="0" rtl="0" algn="l">
              <a:spcBef>
                <a:spcPts val="0"/>
              </a:spcBef>
              <a:spcAft>
                <a:spcPts val="0"/>
              </a:spcAft>
              <a:buNone/>
            </a:pPr>
            <a:r>
              <a:rPr lang="en" sz="1300">
                <a:latin typeface="Bree Serif"/>
                <a:ea typeface="Bree Serif"/>
                <a:cs typeface="Bree Serif"/>
                <a:sym typeface="Bree Serif"/>
              </a:rPr>
              <a:t>voltage changes of AP:</a:t>
            </a:r>
            <a:endParaRPr sz="1300">
              <a:latin typeface="Bree Serif"/>
              <a:ea typeface="Bree Serif"/>
              <a:cs typeface="Bree Serif"/>
              <a:sym typeface="Bree Serif"/>
            </a:endParaRPr>
          </a:p>
          <a:p>
            <a:pPr indent="457200" lvl="0" marL="0" rtl="0" algn="l">
              <a:spcBef>
                <a:spcPts val="0"/>
              </a:spcBef>
              <a:spcAft>
                <a:spcPts val="0"/>
              </a:spcAft>
              <a:buNone/>
            </a:pPr>
            <a:r>
              <a:rPr lang="en" sz="1300">
                <a:latin typeface="Bree Serif"/>
                <a:ea typeface="Bree Serif"/>
                <a:cs typeface="Bree Serif"/>
                <a:sym typeface="Bree Serif"/>
              </a:rPr>
              <a:t>1- Fast </a:t>
            </a:r>
            <a:r>
              <a:rPr lang="en" sz="1300">
                <a:solidFill>
                  <a:schemeClr val="dk1"/>
                </a:solidFill>
                <a:latin typeface="Bree Serif"/>
                <a:ea typeface="Bree Serif"/>
                <a:cs typeface="Bree Serif"/>
                <a:sym typeface="Bree Serif"/>
              </a:rPr>
              <a:t>Na</a:t>
            </a:r>
            <a:r>
              <a:rPr baseline="30000" lang="en" sz="1300">
                <a:solidFill>
                  <a:schemeClr val="dk1"/>
                </a:solidFill>
                <a:latin typeface="Bree Serif"/>
                <a:ea typeface="Bree Serif"/>
                <a:cs typeface="Bree Serif"/>
                <a:sym typeface="Bree Serif"/>
              </a:rPr>
              <a:t>+ </a:t>
            </a:r>
            <a:r>
              <a:rPr lang="en" sz="1300">
                <a:latin typeface="Bree Serif"/>
                <a:ea typeface="Bree Serif"/>
                <a:cs typeface="Bree Serif"/>
                <a:sym typeface="Bree Serif"/>
              </a:rPr>
              <a:t>channel</a:t>
            </a:r>
            <a:r>
              <a:rPr lang="en" sz="1300">
                <a:latin typeface="Bree Serif"/>
                <a:ea typeface="Bree Serif"/>
                <a:cs typeface="Bree Serif"/>
                <a:sym typeface="Bree Serif"/>
              </a:rPr>
              <a:t>s		</a:t>
            </a:r>
            <a:r>
              <a:rPr lang="en" sz="1300">
                <a:latin typeface="Bree Serif"/>
                <a:ea typeface="Bree Serif"/>
                <a:cs typeface="Bree Serif"/>
                <a:sym typeface="Bree Serif"/>
              </a:rPr>
              <a:t>2- Slow </a:t>
            </a:r>
            <a:r>
              <a:rPr lang="en" sz="1300">
                <a:solidFill>
                  <a:schemeClr val="dk1"/>
                </a:solidFill>
                <a:latin typeface="Bree Serif"/>
                <a:ea typeface="Bree Serif"/>
                <a:cs typeface="Bree Serif"/>
                <a:sym typeface="Bree Serif"/>
              </a:rPr>
              <a:t>Ca</a:t>
            </a:r>
            <a:r>
              <a:rPr baseline="30000" lang="en" sz="1300">
                <a:solidFill>
                  <a:schemeClr val="dk1"/>
                </a:solidFill>
                <a:latin typeface="Bree Serif"/>
                <a:ea typeface="Bree Serif"/>
                <a:cs typeface="Bree Serif"/>
                <a:sym typeface="Bree Serif"/>
              </a:rPr>
              <a:t>+2</a:t>
            </a:r>
            <a:r>
              <a:rPr lang="en" sz="1300">
                <a:latin typeface="Bree Serif"/>
                <a:ea typeface="Bree Serif"/>
                <a:cs typeface="Bree Serif"/>
                <a:sym typeface="Bree Serif"/>
              </a:rPr>
              <a:t> </a:t>
            </a:r>
            <a:r>
              <a:rPr lang="en" sz="1300">
                <a:latin typeface="Bree Serif"/>
                <a:ea typeface="Bree Serif"/>
                <a:cs typeface="Bree Serif"/>
                <a:sym typeface="Bree Serif"/>
              </a:rPr>
              <a:t>channels.		3- </a:t>
            </a:r>
            <a:r>
              <a:rPr lang="en" sz="1300">
                <a:solidFill>
                  <a:schemeClr val="dk1"/>
                </a:solidFill>
                <a:latin typeface="Bree Serif"/>
                <a:ea typeface="Bree Serif"/>
                <a:cs typeface="Bree Serif"/>
                <a:sym typeface="Bree Serif"/>
              </a:rPr>
              <a:t>K</a:t>
            </a:r>
            <a:r>
              <a:rPr baseline="30000" lang="en" sz="1300">
                <a:solidFill>
                  <a:schemeClr val="dk1"/>
                </a:solidFill>
                <a:latin typeface="Bree Serif"/>
                <a:ea typeface="Bree Serif"/>
                <a:cs typeface="Bree Serif"/>
                <a:sym typeface="Bree Serif"/>
              </a:rPr>
              <a:t>+</a:t>
            </a:r>
            <a:r>
              <a:rPr lang="en" sz="1300">
                <a:latin typeface="Bree Serif"/>
                <a:ea typeface="Bree Serif"/>
                <a:cs typeface="Bree Serif"/>
                <a:sym typeface="Bree Serif"/>
              </a:rPr>
              <a:t> channels.</a:t>
            </a:r>
            <a:endParaRPr sz="1300">
              <a:latin typeface="Bree Serif"/>
              <a:ea typeface="Bree Serif"/>
              <a:cs typeface="Bree Serif"/>
              <a:sym typeface="Bree Serif"/>
            </a:endParaRPr>
          </a:p>
          <a:p>
            <a:pPr indent="0" lvl="0" marL="0" rtl="0" algn="l">
              <a:spcBef>
                <a:spcPts val="0"/>
              </a:spcBef>
              <a:spcAft>
                <a:spcPts val="0"/>
              </a:spcAft>
              <a:buNone/>
            </a:pPr>
            <a:r>
              <a:t/>
            </a:r>
            <a:endParaRPr sz="1300">
              <a:latin typeface="Bree Serif"/>
              <a:ea typeface="Bree Serif"/>
              <a:cs typeface="Bree Serif"/>
              <a:sym typeface="Bree Serif"/>
            </a:endParaRPr>
          </a:p>
          <a:p>
            <a:pPr indent="0" lvl="0" marL="0" rtl="0" algn="l">
              <a:spcBef>
                <a:spcPts val="0"/>
              </a:spcBef>
              <a:spcAft>
                <a:spcPts val="0"/>
              </a:spcAft>
              <a:buNone/>
            </a:pPr>
            <a:r>
              <a:rPr lang="en" sz="1300">
                <a:latin typeface="Bree Serif"/>
                <a:ea typeface="Bree Serif"/>
                <a:cs typeface="Bree Serif"/>
                <a:sym typeface="Bree Serif"/>
              </a:rPr>
              <a:t>RMP of </a:t>
            </a:r>
            <a:r>
              <a:rPr b="1" lang="en" sz="1300">
                <a:latin typeface="Bree Serif"/>
                <a:ea typeface="Bree Serif"/>
                <a:cs typeface="Bree Serif"/>
                <a:sym typeface="Bree Serif"/>
              </a:rPr>
              <a:t>SA node</a:t>
            </a:r>
            <a:r>
              <a:rPr lang="en" sz="1300">
                <a:latin typeface="Bree Serif"/>
                <a:ea typeface="Bree Serif"/>
                <a:cs typeface="Bree Serif"/>
                <a:sym typeface="Bree Serif"/>
              </a:rPr>
              <a:t> is (</a:t>
            </a:r>
            <a:r>
              <a:rPr b="1" lang="en" sz="1300">
                <a:latin typeface="Bree Serif"/>
                <a:ea typeface="Bree Serif"/>
                <a:cs typeface="Bree Serif"/>
                <a:sym typeface="Bree Serif"/>
              </a:rPr>
              <a:t>−55 → −60</a:t>
            </a:r>
            <a:r>
              <a:rPr lang="en" sz="1300">
                <a:latin typeface="Bree Serif"/>
                <a:ea typeface="Bree Serif"/>
                <a:cs typeface="Bree Serif"/>
                <a:sym typeface="Bree Serif"/>
              </a:rPr>
              <a:t> </a:t>
            </a:r>
            <a:r>
              <a:rPr lang="en" sz="1300">
                <a:solidFill>
                  <a:schemeClr val="dk1"/>
                </a:solidFill>
                <a:latin typeface="Bree Serif"/>
                <a:ea typeface="Bree Serif"/>
                <a:cs typeface="Bree Serif"/>
                <a:sym typeface="Bree Serif"/>
              </a:rPr>
              <a:t>mV</a:t>
            </a:r>
            <a:r>
              <a:rPr lang="en" sz="1300">
                <a:latin typeface="Bree Serif"/>
                <a:ea typeface="Bree Serif"/>
                <a:cs typeface="Bree Serif"/>
                <a:sym typeface="Bree Serif"/>
              </a:rPr>
              <a:t>) which is less negative than ventricular, </a:t>
            </a:r>
            <a:r>
              <a:rPr b="1" lang="en" sz="1300" u="sng">
                <a:latin typeface="Bree Serif"/>
                <a:ea typeface="Bree Serif"/>
                <a:cs typeface="Bree Serif"/>
                <a:sym typeface="Bree Serif"/>
              </a:rPr>
              <a:t>Why?</a:t>
            </a:r>
            <a:r>
              <a:rPr lang="en" sz="1300">
                <a:latin typeface="Bree Serif"/>
                <a:ea typeface="Bree Serif"/>
                <a:cs typeface="Bree Serif"/>
                <a:sym typeface="Bree Serif"/>
              </a:rPr>
              <a:t> Because It’s leaky to </a:t>
            </a:r>
            <a:r>
              <a:rPr lang="en" sz="1300">
                <a:solidFill>
                  <a:schemeClr val="dk1"/>
                </a:solidFill>
                <a:latin typeface="Bree Serif"/>
                <a:ea typeface="Bree Serif"/>
                <a:cs typeface="Bree Serif"/>
                <a:sym typeface="Bree Serif"/>
              </a:rPr>
              <a:t> Na</a:t>
            </a:r>
            <a:r>
              <a:rPr baseline="30000" lang="en" sz="1300">
                <a:solidFill>
                  <a:schemeClr val="dk1"/>
                </a:solidFill>
                <a:latin typeface="Bree Serif"/>
                <a:ea typeface="Bree Serif"/>
                <a:cs typeface="Bree Serif"/>
                <a:sym typeface="Bree Serif"/>
              </a:rPr>
              <a:t>+</a:t>
            </a:r>
            <a:r>
              <a:rPr lang="en" sz="1300">
                <a:latin typeface="Bree Serif"/>
                <a:ea typeface="Bree Serif"/>
                <a:cs typeface="Bree Serif"/>
                <a:sym typeface="Bree Serif"/>
              </a:rPr>
              <a:t> &amp; </a:t>
            </a:r>
            <a:r>
              <a:rPr lang="en" sz="1300">
                <a:solidFill>
                  <a:schemeClr val="dk1"/>
                </a:solidFill>
                <a:latin typeface="Bree Serif"/>
                <a:ea typeface="Bree Serif"/>
                <a:cs typeface="Bree Serif"/>
                <a:sym typeface="Bree Serif"/>
              </a:rPr>
              <a:t>Ca</a:t>
            </a:r>
            <a:r>
              <a:rPr baseline="30000" lang="en" sz="1300">
                <a:solidFill>
                  <a:schemeClr val="dk1"/>
                </a:solidFill>
                <a:latin typeface="Bree Serif"/>
                <a:ea typeface="Bree Serif"/>
                <a:cs typeface="Bree Serif"/>
                <a:sym typeface="Bree Serif"/>
              </a:rPr>
              <a:t>+2</a:t>
            </a:r>
            <a:endParaRPr sz="1300">
              <a:latin typeface="Bree Serif"/>
              <a:ea typeface="Bree Serif"/>
              <a:cs typeface="Bree Serif"/>
              <a:sym typeface="Bree Serif"/>
            </a:endParaRPr>
          </a:p>
        </p:txBody>
      </p:sp>
      <p:sp>
        <p:nvSpPr>
          <p:cNvPr id="269" name="Google Shape;269;p40"/>
          <p:cNvSpPr txBox="1"/>
          <p:nvPr/>
        </p:nvSpPr>
        <p:spPr>
          <a:xfrm>
            <a:off x="846475" y="1789150"/>
            <a:ext cx="3214800" cy="3540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1100">
                <a:solidFill>
                  <a:srgbClr val="9E9E9E"/>
                </a:solidFill>
              </a:rPr>
              <a:t>(</a:t>
            </a:r>
            <a:r>
              <a:rPr lang="en" sz="1100">
                <a:solidFill>
                  <a:srgbClr val="9E9E9E"/>
                </a:solidFill>
              </a:rPr>
              <a:t>الصوديوم والكالسيوم يتسربون إلى داخل الخلية فتصبح أقل سالبية</a:t>
            </a:r>
            <a:r>
              <a:rPr lang="en" sz="1100">
                <a:solidFill>
                  <a:srgbClr val="9E9E9E"/>
                </a:solidFill>
              </a:rPr>
              <a:t>)</a:t>
            </a:r>
            <a:endParaRPr sz="1100">
              <a:solidFill>
                <a:srgbClr val="9E9E9E"/>
              </a:solidFill>
            </a:endParaRPr>
          </a:p>
        </p:txBody>
      </p:sp>
      <p:sp>
        <p:nvSpPr>
          <p:cNvPr id="270" name="Google Shape;270;p40"/>
          <p:cNvSpPr txBox="1"/>
          <p:nvPr/>
        </p:nvSpPr>
        <p:spPr>
          <a:xfrm>
            <a:off x="330900" y="2246125"/>
            <a:ext cx="8341800" cy="1385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b="1" lang="en" sz="1300">
                <a:latin typeface="Bree Serif"/>
                <a:ea typeface="Bree Serif"/>
                <a:cs typeface="Bree Serif"/>
                <a:sym typeface="Bree Serif"/>
              </a:rPr>
              <a:t>Return of AP to its negative state occurs slowly</a:t>
            </a:r>
            <a:r>
              <a:rPr lang="en" sz="1300">
                <a:latin typeface="Bree Serif"/>
                <a:ea typeface="Bree Serif"/>
                <a:cs typeface="Bree Serif"/>
                <a:sym typeface="Bree Serif"/>
              </a:rPr>
              <a:t>, rather than the abrupt </a:t>
            </a:r>
            <a:r>
              <a:rPr lang="en" sz="1300">
                <a:solidFill>
                  <a:srgbClr val="9E9E9E"/>
                </a:solidFill>
                <a:latin typeface="Bree Serif"/>
                <a:ea typeface="Bree Serif"/>
                <a:cs typeface="Bree Serif"/>
                <a:sym typeface="Bree Serif"/>
              </a:rPr>
              <a:t>(rapid)</a:t>
            </a:r>
            <a:r>
              <a:rPr lang="en" sz="1300">
                <a:latin typeface="Bree Serif"/>
                <a:ea typeface="Bree Serif"/>
                <a:cs typeface="Bree Serif"/>
                <a:sym typeface="Bree Serif"/>
              </a:rPr>
              <a:t> return that occurs for ventricular fiber.</a:t>
            </a:r>
            <a:endParaRPr sz="1300">
              <a:latin typeface="Bree Serif"/>
              <a:ea typeface="Bree Serif"/>
              <a:cs typeface="Bree Serif"/>
              <a:sym typeface="Bree Serif"/>
            </a:endParaRPr>
          </a:p>
          <a:p>
            <a:pPr indent="0" lvl="0" marL="45720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Char char="●"/>
            </a:pPr>
            <a:r>
              <a:rPr b="1" lang="en" sz="1300">
                <a:latin typeface="Bree Serif"/>
                <a:ea typeface="Bree Serif"/>
                <a:cs typeface="Bree Serif"/>
                <a:sym typeface="Bree Serif"/>
              </a:rPr>
              <a:t>Pacemaker channels </a:t>
            </a:r>
            <a:r>
              <a:rPr lang="en" sz="1300">
                <a:solidFill>
                  <a:srgbClr val="9E9E9E"/>
                </a:solidFill>
                <a:latin typeface="Bree Serif"/>
                <a:ea typeface="Bree Serif"/>
                <a:cs typeface="Bree Serif"/>
                <a:sym typeface="Bree Serif"/>
              </a:rPr>
              <a:t>(</a:t>
            </a:r>
            <a:r>
              <a:rPr lang="en" sz="1300">
                <a:solidFill>
                  <a:srgbClr val="9E9E9E"/>
                </a:solidFill>
                <a:latin typeface="Bree Serif"/>
                <a:ea typeface="Bree Serif"/>
                <a:cs typeface="Bree Serif"/>
                <a:sym typeface="Bree Serif"/>
              </a:rPr>
              <a:t>Ca</a:t>
            </a:r>
            <a:r>
              <a:rPr baseline="30000" lang="en" sz="1300">
                <a:solidFill>
                  <a:srgbClr val="9E9E9E"/>
                </a:solidFill>
                <a:latin typeface="Bree Serif"/>
                <a:ea typeface="Bree Serif"/>
                <a:cs typeface="Bree Serif"/>
                <a:sym typeface="Bree Serif"/>
              </a:rPr>
              <a:t>+2</a:t>
            </a:r>
            <a:r>
              <a:rPr lang="en" sz="1300">
                <a:solidFill>
                  <a:srgbClr val="9E9E9E"/>
                </a:solidFill>
                <a:latin typeface="Bree Serif"/>
                <a:ea typeface="Bree Serif"/>
                <a:cs typeface="Bree Serif"/>
                <a:sym typeface="Bree Serif"/>
              </a:rPr>
              <a:t>,Na</a:t>
            </a:r>
            <a:r>
              <a:rPr baseline="30000" lang="en" sz="1300">
                <a:solidFill>
                  <a:srgbClr val="9E9E9E"/>
                </a:solidFill>
                <a:latin typeface="Bree Serif"/>
                <a:ea typeface="Bree Serif"/>
                <a:cs typeface="Bree Serif"/>
                <a:sym typeface="Bree Serif"/>
              </a:rPr>
              <a:t>+</a:t>
            </a:r>
            <a:r>
              <a:rPr lang="en" sz="1300">
                <a:solidFill>
                  <a:srgbClr val="9E9E9E"/>
                </a:solidFill>
                <a:latin typeface="Bree Serif"/>
                <a:ea typeface="Bree Serif"/>
                <a:cs typeface="Bree Serif"/>
                <a:sym typeface="Bree Serif"/>
              </a:rPr>
              <a:t>,K</a:t>
            </a:r>
            <a:r>
              <a:rPr baseline="30000" lang="en" sz="1300">
                <a:solidFill>
                  <a:srgbClr val="9E9E9E"/>
                </a:solidFill>
                <a:latin typeface="Bree Serif"/>
                <a:ea typeface="Bree Serif"/>
                <a:cs typeface="Bree Serif"/>
                <a:sym typeface="Bree Serif"/>
              </a:rPr>
              <a:t>+ </a:t>
            </a:r>
            <a:r>
              <a:rPr lang="en" sz="1300">
                <a:solidFill>
                  <a:srgbClr val="9E9E9E"/>
                </a:solidFill>
                <a:latin typeface="Bree Serif"/>
                <a:ea typeface="Bree Serif"/>
                <a:cs typeface="Bree Serif"/>
                <a:sym typeface="Bree Serif"/>
              </a:rPr>
              <a:t>cha</a:t>
            </a:r>
            <a:r>
              <a:rPr lang="en" sz="1300">
                <a:solidFill>
                  <a:srgbClr val="9E9E9E"/>
                </a:solidFill>
                <a:latin typeface="Bree Serif"/>
                <a:ea typeface="Bree Serif"/>
                <a:cs typeface="Bree Serif"/>
                <a:sym typeface="Bree Serif"/>
              </a:rPr>
              <a:t>nnels)</a:t>
            </a:r>
            <a:r>
              <a:rPr lang="en" sz="1300">
                <a:latin typeface="Bree Serif"/>
                <a:ea typeface="Bree Serif"/>
                <a:cs typeface="Bree Serif"/>
                <a:sym typeface="Bree Serif"/>
              </a:rPr>
              <a:t> become activated in </a:t>
            </a:r>
            <a:r>
              <a:rPr b="1" lang="en" sz="1300">
                <a:latin typeface="Bree Serif"/>
                <a:ea typeface="Bree Serif"/>
                <a:cs typeface="Bree Serif"/>
                <a:sym typeface="Bree Serif"/>
              </a:rPr>
              <a:t>hyperpolarized</a:t>
            </a:r>
            <a:r>
              <a:rPr lang="en" sz="1300">
                <a:latin typeface="Bree Serif"/>
                <a:ea typeface="Bree Serif"/>
                <a:cs typeface="Bree Serif"/>
                <a:sym typeface="Bree Serif"/>
              </a:rPr>
              <a:t> </a:t>
            </a:r>
            <a:r>
              <a:rPr b="1" lang="en" sz="1300">
                <a:latin typeface="Bree Serif"/>
                <a:ea typeface="Bree Serif"/>
                <a:cs typeface="Bree Serif"/>
                <a:sym typeface="Bree Serif"/>
              </a:rPr>
              <a:t>state</a:t>
            </a:r>
            <a:r>
              <a:rPr lang="en" sz="1300">
                <a:latin typeface="Bree Serif"/>
                <a:ea typeface="Bree Serif"/>
                <a:cs typeface="Bree Serif"/>
                <a:sym typeface="Bree Serif"/>
              </a:rPr>
              <a:t>, So:</a:t>
            </a:r>
            <a:endParaRPr sz="1300">
              <a:latin typeface="Bree Serif"/>
              <a:ea typeface="Bree Serif"/>
              <a:cs typeface="Bree Serif"/>
              <a:sym typeface="Bree Serif"/>
            </a:endParaRPr>
          </a:p>
          <a:p>
            <a:pPr indent="0" lvl="0" marL="457200" rtl="0" algn="l">
              <a:spcBef>
                <a:spcPts val="0"/>
              </a:spcBef>
              <a:spcAft>
                <a:spcPts val="0"/>
              </a:spcAft>
              <a:buNone/>
            </a:pPr>
            <a:r>
              <a:rPr lang="en" sz="1300">
                <a:latin typeface="Bree Serif"/>
                <a:ea typeface="Bree Serif"/>
                <a:cs typeface="Bree Serif"/>
                <a:sym typeface="Bree Serif"/>
              </a:rPr>
              <a:t>Without the membrane voltage becoming very negative at the end of phase 3, pacemaker channels remain inactivated, which suppresses pacemaker currents and decreases the slope of phase 4.</a:t>
            </a:r>
            <a:endParaRPr sz="1300">
              <a:latin typeface="Bree Serif"/>
              <a:ea typeface="Bree Serif"/>
              <a:cs typeface="Bree Serif"/>
              <a:sym typeface="Bree Serif"/>
            </a:endParaRPr>
          </a:p>
        </p:txBody>
      </p:sp>
      <p:sp>
        <p:nvSpPr>
          <p:cNvPr id="271" name="Google Shape;271;p40"/>
          <p:cNvSpPr txBox="1"/>
          <p:nvPr>
            <p:ph type="title"/>
          </p:nvPr>
        </p:nvSpPr>
        <p:spPr>
          <a:xfrm>
            <a:off x="311700" y="3707725"/>
            <a:ext cx="2606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400">
                <a:solidFill>
                  <a:srgbClr val="D05C5C"/>
                </a:solidFill>
                <a:latin typeface="Bree Serif"/>
                <a:ea typeface="Bree Serif"/>
                <a:cs typeface="Bree Serif"/>
                <a:sym typeface="Bree Serif"/>
              </a:rPr>
              <a:t>Hyperpolarization </a:t>
            </a:r>
            <a:endParaRPr b="1" sz="24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2" name="Google Shape;272;p40"/>
          <p:cNvSpPr txBox="1"/>
          <p:nvPr/>
        </p:nvSpPr>
        <p:spPr>
          <a:xfrm>
            <a:off x="292200" y="4181850"/>
            <a:ext cx="8559600" cy="5850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Bree Serif"/>
              <a:buChar char="●"/>
            </a:pPr>
            <a:r>
              <a:rPr lang="en" sz="1300">
                <a:solidFill>
                  <a:schemeClr val="dk1"/>
                </a:solidFill>
                <a:latin typeface="Bree Serif"/>
                <a:ea typeface="Bree Serif"/>
                <a:cs typeface="Bree Serif"/>
                <a:sym typeface="Bree Serif"/>
              </a:rPr>
              <a:t>K</a:t>
            </a:r>
            <a:r>
              <a:rPr baseline="30000" lang="en" sz="1300">
                <a:solidFill>
                  <a:schemeClr val="dk1"/>
                </a:solidFill>
                <a:latin typeface="Bree Serif"/>
                <a:ea typeface="Bree Serif"/>
                <a:cs typeface="Bree Serif"/>
                <a:sym typeface="Bree Serif"/>
              </a:rPr>
              <a:t>+</a:t>
            </a:r>
            <a:r>
              <a:rPr lang="en" sz="1300">
                <a:latin typeface="Bree Serif"/>
                <a:ea typeface="Bree Serif"/>
                <a:cs typeface="Bree Serif"/>
                <a:sym typeface="Bree Serif"/>
              </a:rPr>
              <a:t> channels remain open continuing movement of positive charges out of cell </a:t>
            </a:r>
            <a:r>
              <a:rPr lang="en" sz="1300">
                <a:solidFill>
                  <a:srgbClr val="9E9E9E"/>
                </a:solidFill>
                <a:latin typeface="Bree Serif"/>
                <a:ea typeface="Bree Serif"/>
                <a:cs typeface="Bree Serif"/>
                <a:sym typeface="Bree Serif"/>
              </a:rPr>
              <a:t>(efflux)</a:t>
            </a:r>
            <a:r>
              <a:rPr lang="en" sz="1300">
                <a:latin typeface="Bree Serif"/>
                <a:ea typeface="Bree Serif"/>
                <a:cs typeface="Bree Serif"/>
                <a:sym typeface="Bree Serif"/>
              </a:rPr>
              <a:t>, with resultant excess negativity inside the fiber.</a:t>
            </a:r>
            <a:endParaRPr sz="1300">
              <a:latin typeface="Bree Serif"/>
              <a:ea typeface="Bree Serif"/>
              <a:cs typeface="Bree Serif"/>
              <a:sym typeface="Bree Serif"/>
            </a:endParaRPr>
          </a:p>
        </p:txBody>
      </p:sp>
      <p:sp>
        <p:nvSpPr>
          <p:cNvPr id="273" name="Google Shape;273;p40"/>
          <p:cNvSpPr txBox="1"/>
          <p:nvPr/>
        </p:nvSpPr>
        <p:spPr>
          <a:xfrm>
            <a:off x="8060075" y="89500"/>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Girls slides </a:t>
            </a:r>
            <a:endParaRPr>
              <a:solidFill>
                <a:srgbClr val="C27BA0"/>
              </a:solidFill>
              <a:latin typeface="Bree Serif"/>
              <a:ea typeface="Bree Serif"/>
              <a:cs typeface="Bree Serif"/>
              <a:sym typeface="Bree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b="1" lang="en" sz="2400">
                <a:solidFill>
                  <a:srgbClr val="D05C5C"/>
                </a:solidFill>
                <a:latin typeface="Bree Serif"/>
                <a:ea typeface="Bree Serif"/>
                <a:cs typeface="Bree Serif"/>
                <a:sym typeface="Bree Serif"/>
              </a:rPr>
              <a:t>SA nodal Action Potential ( pacemaker AP )</a:t>
            </a:r>
            <a:endParaRPr b="1" sz="24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p:txBody>
      </p:sp>
      <p:pic>
        <p:nvPicPr>
          <p:cNvPr id="279" name="Google Shape;279;p41"/>
          <p:cNvPicPr preferRelativeResize="0"/>
          <p:nvPr/>
        </p:nvPicPr>
        <p:blipFill>
          <a:blip r:embed="rId3">
            <a:alphaModFix/>
          </a:blip>
          <a:stretch>
            <a:fillRect/>
          </a:stretch>
        </p:blipFill>
        <p:spPr>
          <a:xfrm>
            <a:off x="1141513" y="769425"/>
            <a:ext cx="6860976" cy="4154075"/>
          </a:xfrm>
          <a:prstGeom prst="rect">
            <a:avLst/>
          </a:prstGeom>
          <a:noFill/>
          <a:ln>
            <a:noFill/>
          </a:ln>
        </p:spPr>
      </p:pic>
      <p:sp>
        <p:nvSpPr>
          <p:cNvPr id="280" name="Google Shape;280;p41"/>
          <p:cNvSpPr txBox="1"/>
          <p:nvPr/>
        </p:nvSpPr>
        <p:spPr>
          <a:xfrm>
            <a:off x="8060075" y="89500"/>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27BA0"/>
                </a:solidFill>
                <a:latin typeface="Bree Serif"/>
                <a:ea typeface="Bree Serif"/>
                <a:cs typeface="Bree Serif"/>
                <a:sym typeface="Bree Serif"/>
              </a:rPr>
              <a:t>Girls slides </a:t>
            </a:r>
            <a:endParaRPr b="1">
              <a:solidFill>
                <a:srgbClr val="C27BA0"/>
              </a:solidFill>
              <a:latin typeface="Bree Serif"/>
              <a:ea typeface="Bree Serif"/>
              <a:cs typeface="Bree Serif"/>
              <a:sym typeface="Bree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2"/>
          <p:cNvPicPr preferRelativeResize="0"/>
          <p:nvPr/>
        </p:nvPicPr>
        <p:blipFill>
          <a:blip r:embed="rId3">
            <a:alphaModFix/>
          </a:blip>
          <a:stretch>
            <a:fillRect/>
          </a:stretch>
        </p:blipFill>
        <p:spPr>
          <a:xfrm>
            <a:off x="1071500" y="1026675"/>
            <a:ext cx="7001012" cy="3820975"/>
          </a:xfrm>
          <a:prstGeom prst="rect">
            <a:avLst/>
          </a:prstGeom>
          <a:noFill/>
          <a:ln>
            <a:noFill/>
          </a:ln>
        </p:spPr>
      </p:pic>
      <p:sp>
        <p:nvSpPr>
          <p:cNvPr id="286" name="Google Shape;286;p42"/>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400">
                <a:solidFill>
                  <a:srgbClr val="D05C5C"/>
                </a:solidFill>
                <a:latin typeface="Bree Serif"/>
                <a:ea typeface="Bree Serif"/>
                <a:cs typeface="Bree Serif"/>
                <a:sym typeface="Bree Serif"/>
              </a:rPr>
              <a:t>Comparison of AP in: C</a:t>
            </a:r>
            <a:r>
              <a:rPr b="1" lang="en" sz="2400">
                <a:solidFill>
                  <a:srgbClr val="D05C5C"/>
                </a:solidFill>
                <a:latin typeface="Bree Serif"/>
                <a:ea typeface="Bree Serif"/>
                <a:cs typeface="Bree Serif"/>
                <a:sym typeface="Bree Serif"/>
              </a:rPr>
              <a:t>ardiac,</a:t>
            </a:r>
            <a:r>
              <a:rPr b="1" lang="en" sz="2400">
                <a:solidFill>
                  <a:srgbClr val="D05C5C"/>
                </a:solidFill>
                <a:latin typeface="Bree Serif"/>
                <a:ea typeface="Bree Serif"/>
                <a:cs typeface="Bree Serif"/>
                <a:sym typeface="Bree Serif"/>
              </a:rPr>
              <a:t> S</a:t>
            </a:r>
            <a:r>
              <a:rPr b="1" lang="en" sz="2400">
                <a:solidFill>
                  <a:srgbClr val="D05C5C"/>
                </a:solidFill>
                <a:latin typeface="Bree Serif"/>
                <a:ea typeface="Bree Serif"/>
                <a:cs typeface="Bree Serif"/>
                <a:sym typeface="Bree Serif"/>
              </a:rPr>
              <a:t>keletal</a:t>
            </a:r>
            <a:r>
              <a:rPr b="1" lang="en" sz="2400">
                <a:solidFill>
                  <a:srgbClr val="D05C5C"/>
                </a:solidFill>
                <a:latin typeface="Bree Serif"/>
                <a:ea typeface="Bree Serif"/>
                <a:cs typeface="Bree Serif"/>
                <a:sym typeface="Bree Serif"/>
              </a:rPr>
              <a:t> muscle and SA node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3"/>
          <p:cNvSpPr txBox="1"/>
          <p:nvPr>
            <p:ph type="title"/>
          </p:nvPr>
        </p:nvSpPr>
        <p:spPr>
          <a:xfrm>
            <a:off x="311700" y="158275"/>
            <a:ext cx="3584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b="1" lang="en" sz="2400">
                <a:solidFill>
                  <a:srgbClr val="D05C5C"/>
                </a:solidFill>
                <a:latin typeface="Bree Serif"/>
                <a:ea typeface="Bree Serif"/>
                <a:cs typeface="Bree Serif"/>
                <a:sym typeface="Bree Serif"/>
              </a:rPr>
              <a:t>Latent “ectopic” pacemaker </a:t>
            </a:r>
            <a:endParaRPr/>
          </a:p>
        </p:txBody>
      </p:sp>
      <p:sp>
        <p:nvSpPr>
          <p:cNvPr id="292" name="Google Shape;292;p43"/>
          <p:cNvSpPr txBox="1"/>
          <p:nvPr/>
        </p:nvSpPr>
        <p:spPr>
          <a:xfrm>
            <a:off x="392300" y="730975"/>
            <a:ext cx="8520600" cy="2401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ree Serif"/>
              <a:buChar char="●"/>
            </a:pPr>
            <a:r>
              <a:rPr b="1" lang="en" sz="1200">
                <a:solidFill>
                  <a:schemeClr val="dk1"/>
                </a:solidFill>
                <a:latin typeface="Bree Serif"/>
                <a:ea typeface="Bree Serif"/>
                <a:cs typeface="Bree Serif"/>
                <a:sym typeface="Bree Serif"/>
              </a:rPr>
              <a:t>Why does SA node rather than A-V node or Purkinje</a:t>
            </a:r>
            <a:endParaRPr b="1" sz="1200">
              <a:solidFill>
                <a:schemeClr val="dk1"/>
              </a:solidFill>
              <a:latin typeface="Bree Serif"/>
              <a:ea typeface="Bree Serif"/>
              <a:cs typeface="Bree Serif"/>
              <a:sym typeface="Bree Serif"/>
            </a:endParaRPr>
          </a:p>
          <a:p>
            <a:pPr indent="0" lvl="0" marL="457200" rtl="0" algn="l">
              <a:spcBef>
                <a:spcPts val="0"/>
              </a:spcBef>
              <a:spcAft>
                <a:spcPts val="0"/>
              </a:spcAft>
              <a:buNone/>
            </a:pPr>
            <a:r>
              <a:rPr b="1" lang="en" sz="1200">
                <a:solidFill>
                  <a:schemeClr val="dk1"/>
                </a:solidFill>
                <a:latin typeface="Bree Serif"/>
                <a:ea typeface="Bree Serif"/>
                <a:cs typeface="Bree Serif"/>
                <a:sym typeface="Bree Serif"/>
              </a:rPr>
              <a:t>fibers control heart’s rhythmicity?</a:t>
            </a:r>
            <a:endParaRPr b="1" sz="1200">
              <a:solidFill>
                <a:schemeClr val="dk1"/>
              </a:solidFill>
              <a:latin typeface="Bree Serif"/>
              <a:ea typeface="Bree Serif"/>
              <a:cs typeface="Bree Serif"/>
              <a:sym typeface="Bree Serif"/>
            </a:endParaRPr>
          </a:p>
          <a:p>
            <a:pPr indent="0" lvl="0" marL="457200" rtl="0" algn="l">
              <a:spcBef>
                <a:spcPts val="0"/>
              </a:spcBef>
              <a:spcAft>
                <a:spcPts val="0"/>
              </a:spcAft>
              <a:buNone/>
            </a:pPr>
            <a:r>
              <a:rPr lang="en" sz="1200">
                <a:solidFill>
                  <a:schemeClr val="dk1"/>
                </a:solidFill>
                <a:latin typeface="Bree Serif"/>
                <a:ea typeface="Bree Serif"/>
                <a:cs typeface="Bree Serif"/>
                <a:sym typeface="Bree Serif"/>
              </a:rPr>
              <a:t>- </a:t>
            </a:r>
            <a:r>
              <a:rPr lang="en" sz="1200">
                <a:solidFill>
                  <a:schemeClr val="dk1"/>
                </a:solidFill>
                <a:latin typeface="Bree Serif"/>
                <a:ea typeface="Bree Serif"/>
                <a:cs typeface="Bree Serif"/>
                <a:sym typeface="Bree Serif"/>
              </a:rPr>
              <a:t>Because its rate of rhythmical discharge is faster than any other part of heart.</a:t>
            </a:r>
            <a:endParaRPr sz="1200">
              <a:solidFill>
                <a:schemeClr val="dk1"/>
              </a:solidFill>
              <a:latin typeface="Bree Serif"/>
              <a:ea typeface="Bree Serif"/>
              <a:cs typeface="Bree Serif"/>
              <a:sym typeface="Bree Serif"/>
            </a:endParaRPr>
          </a:p>
          <a:p>
            <a:pPr indent="0" lvl="0" marL="457200" rtl="0" algn="l">
              <a:spcBef>
                <a:spcPts val="0"/>
              </a:spcBef>
              <a:spcAft>
                <a:spcPts val="0"/>
              </a:spcAft>
              <a:buNone/>
            </a:pPr>
            <a:r>
              <a:t/>
            </a:r>
            <a:endParaRPr sz="1200">
              <a:solidFill>
                <a:srgbClr val="FF0000"/>
              </a:solidFill>
              <a:latin typeface="Bree Serif"/>
              <a:ea typeface="Bree Serif"/>
              <a:cs typeface="Bree Serif"/>
              <a:sym typeface="Bree Serif"/>
            </a:endParaRPr>
          </a:p>
          <a:p>
            <a:pPr indent="-304800" lvl="0" marL="457200" rtl="0" algn="l">
              <a:spcBef>
                <a:spcPts val="0"/>
              </a:spcBef>
              <a:spcAft>
                <a:spcPts val="0"/>
              </a:spcAft>
              <a:buSzPts val="1200"/>
              <a:buFont typeface="Bree Serif"/>
              <a:buChar char="●"/>
            </a:pPr>
            <a:r>
              <a:rPr lang="en" sz="1200">
                <a:latin typeface="Bree Serif"/>
                <a:ea typeface="Bree Serif"/>
                <a:cs typeface="Bree Serif"/>
                <a:sym typeface="Bree Serif"/>
              </a:rPr>
              <a:t>A pacemaker elsewhere than SA node is called an “ectopic” pacemaker.</a:t>
            </a:r>
            <a:endParaRPr sz="1200">
              <a:latin typeface="Bree Serif"/>
              <a:ea typeface="Bree Serif"/>
              <a:cs typeface="Bree Serif"/>
              <a:sym typeface="Bree Serif"/>
            </a:endParaRPr>
          </a:p>
          <a:p>
            <a:pPr indent="0" lvl="0" marL="0" rtl="0" algn="l">
              <a:spcBef>
                <a:spcPts val="0"/>
              </a:spcBef>
              <a:spcAft>
                <a:spcPts val="0"/>
              </a:spcAft>
              <a:buNone/>
            </a:pPr>
            <a:r>
              <a:t/>
            </a:r>
            <a:endParaRPr sz="1200">
              <a:latin typeface="Bree Serif"/>
              <a:ea typeface="Bree Serif"/>
              <a:cs typeface="Bree Serif"/>
              <a:sym typeface="Bree Serif"/>
            </a:endParaRPr>
          </a:p>
          <a:p>
            <a:pPr indent="-304800" lvl="0" marL="457200" rtl="0" algn="l">
              <a:spcBef>
                <a:spcPts val="0"/>
              </a:spcBef>
              <a:spcAft>
                <a:spcPts val="0"/>
              </a:spcAft>
              <a:buSzPts val="1200"/>
              <a:buFont typeface="Bree Serif"/>
              <a:buChar char="●"/>
            </a:pPr>
            <a:r>
              <a:rPr lang="en" sz="1200">
                <a:latin typeface="Bree Serif"/>
                <a:ea typeface="Bree Serif"/>
                <a:cs typeface="Bree Serif"/>
                <a:sym typeface="Bree Serif"/>
              </a:rPr>
              <a:t>An ectopic pacemaker causes an abnormal sequence of contraction of the different parts of the heart and can cause significant debility of heart pumping.</a:t>
            </a:r>
            <a:endParaRPr sz="1200">
              <a:latin typeface="Bree Serif"/>
              <a:ea typeface="Bree Serif"/>
              <a:cs typeface="Bree Serif"/>
              <a:sym typeface="Bree Serif"/>
            </a:endParaRPr>
          </a:p>
          <a:p>
            <a:pPr indent="0" lvl="0" marL="457200" rtl="0" algn="l">
              <a:spcBef>
                <a:spcPts val="0"/>
              </a:spcBef>
              <a:spcAft>
                <a:spcPts val="0"/>
              </a:spcAft>
              <a:buNone/>
            </a:pPr>
            <a:r>
              <a:t/>
            </a:r>
            <a:endParaRPr sz="1200">
              <a:latin typeface="Bree Serif"/>
              <a:ea typeface="Bree Serif"/>
              <a:cs typeface="Bree Serif"/>
              <a:sym typeface="Bree Serif"/>
            </a:endParaRPr>
          </a:p>
          <a:p>
            <a:pPr indent="-304800" lvl="0" marL="457200" rtl="0" algn="l">
              <a:spcBef>
                <a:spcPts val="0"/>
              </a:spcBef>
              <a:spcAft>
                <a:spcPts val="0"/>
              </a:spcAft>
              <a:buSzPts val="1200"/>
              <a:buFont typeface="Bree Serif"/>
              <a:buChar char="●"/>
            </a:pPr>
            <a:r>
              <a:rPr lang="en" sz="1200">
                <a:latin typeface="Bree Serif"/>
                <a:ea typeface="Bree Serif"/>
                <a:cs typeface="Bree Serif"/>
                <a:sym typeface="Bree Serif"/>
              </a:rPr>
              <a:t>C</a:t>
            </a:r>
            <a:r>
              <a:rPr lang="en" sz="1200">
                <a:latin typeface="Bree Serif"/>
                <a:ea typeface="Bree Serif"/>
                <a:cs typeface="Bree Serif"/>
                <a:sym typeface="Bree Serif"/>
              </a:rPr>
              <a:t>ause of shift of the pacemaker is blockage of transmission of the cardiac impulse from the SA node to the other parts of the heart.</a:t>
            </a:r>
            <a:endParaRPr sz="1200">
              <a:latin typeface="Bree Serif"/>
              <a:ea typeface="Bree Serif"/>
              <a:cs typeface="Bree Serif"/>
              <a:sym typeface="Bree Serif"/>
            </a:endParaRPr>
          </a:p>
          <a:p>
            <a:pPr indent="0" lvl="0" marL="457200" rtl="0" algn="l">
              <a:spcBef>
                <a:spcPts val="0"/>
              </a:spcBef>
              <a:spcAft>
                <a:spcPts val="0"/>
              </a:spcAft>
              <a:buNone/>
            </a:pPr>
            <a:r>
              <a:t/>
            </a:r>
            <a:endParaRPr sz="1200">
              <a:latin typeface="Bree Serif"/>
              <a:ea typeface="Bree Serif"/>
              <a:cs typeface="Bree Serif"/>
              <a:sym typeface="Bree Serif"/>
            </a:endParaRPr>
          </a:p>
        </p:txBody>
      </p:sp>
      <p:sp>
        <p:nvSpPr>
          <p:cNvPr id="293" name="Google Shape;293;p43"/>
          <p:cNvSpPr txBox="1"/>
          <p:nvPr/>
        </p:nvSpPr>
        <p:spPr>
          <a:xfrm>
            <a:off x="5486900" y="3363800"/>
            <a:ext cx="3502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Bree Serif"/>
                <a:ea typeface="Bree Serif"/>
                <a:cs typeface="Bree Serif"/>
                <a:sym typeface="Bree Serif"/>
              </a:rPr>
              <a:t>Explanation from Guyton : </a:t>
            </a:r>
            <a:endParaRPr sz="1000">
              <a:solidFill>
                <a:srgbClr val="9E9E9E"/>
              </a:solidFill>
              <a:latin typeface="Bree Serif"/>
              <a:ea typeface="Bree Serif"/>
              <a:cs typeface="Bree Serif"/>
              <a:sym typeface="Bree Serif"/>
            </a:endParaRPr>
          </a:p>
          <a:p>
            <a:pPr indent="0" lvl="0" marL="0" rtl="0" algn="l">
              <a:spcBef>
                <a:spcPts val="0"/>
              </a:spcBef>
              <a:spcAft>
                <a:spcPts val="0"/>
              </a:spcAft>
              <a:buNone/>
            </a:pPr>
            <a:r>
              <a:rPr lang="en" sz="1000">
                <a:solidFill>
                  <a:srgbClr val="9E9E9E"/>
                </a:solidFill>
                <a:latin typeface="Bree Serif"/>
                <a:ea typeface="Bree Serif"/>
                <a:cs typeface="Bree Serif"/>
                <a:sym typeface="Bree Serif"/>
              </a:rPr>
              <a:t>Each time the sinus node discharges, its impulse is conducted into both the AV node and the Purkinje fibers, also discharging their excitable membranes. But the sinus node discharges again before either the A-V node or the Purkinje fibers can reach their own thresholds for self-excitation.</a:t>
            </a:r>
            <a:endParaRPr sz="1000">
              <a:solidFill>
                <a:srgbClr val="9E9E9E"/>
              </a:solidFill>
              <a:latin typeface="Bree Serif"/>
              <a:ea typeface="Bree Serif"/>
              <a:cs typeface="Bree Serif"/>
              <a:sym typeface="Bree Serif"/>
            </a:endParaRPr>
          </a:p>
        </p:txBody>
      </p:sp>
      <p:sp>
        <p:nvSpPr>
          <p:cNvPr id="294" name="Google Shape;294;p43"/>
          <p:cNvSpPr/>
          <p:nvPr/>
        </p:nvSpPr>
        <p:spPr>
          <a:xfrm>
            <a:off x="5539850" y="3363800"/>
            <a:ext cx="3396300" cy="1262100"/>
          </a:xfrm>
          <a:prstGeom prst="roundRect">
            <a:avLst>
              <a:gd fmla="val 16667" name="adj"/>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295" name="Google Shape;295;p43"/>
          <p:cNvSpPr txBox="1"/>
          <p:nvPr/>
        </p:nvSpPr>
        <p:spPr>
          <a:xfrm>
            <a:off x="6577559" y="1000075"/>
            <a:ext cx="2042400" cy="8004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lang="en" sz="1000">
                <a:solidFill>
                  <a:srgbClr val="9E9E9E"/>
                </a:solidFill>
                <a:latin typeface="Bree Serif"/>
                <a:ea typeface="Bree Serif"/>
                <a:cs typeface="Bree Serif"/>
                <a:sym typeface="Bree Serif"/>
              </a:rPr>
              <a:t>عشان كذا إذا صار فيه مشكلة في توصيل ال SA node إلى ال AV node or Purkinje تبدا تسوي self-</a:t>
            </a:r>
            <a:r>
              <a:rPr lang="en" sz="1000">
                <a:solidFill>
                  <a:srgbClr val="9E9E9E"/>
                </a:solidFill>
                <a:latin typeface="Bree Serif"/>
                <a:ea typeface="Bree Serif"/>
                <a:cs typeface="Bree Serif"/>
                <a:sym typeface="Bree Serif"/>
              </a:rPr>
              <a:t>excitation</a:t>
            </a:r>
            <a:r>
              <a:rPr lang="en" sz="1000">
                <a:solidFill>
                  <a:srgbClr val="9E9E9E"/>
                </a:solidFill>
                <a:latin typeface="Bree Serif"/>
                <a:ea typeface="Bree Serif"/>
                <a:cs typeface="Bree Serif"/>
                <a:sym typeface="Bree Serif"/>
              </a:rPr>
              <a:t>  وتصير ectopic pacemaker</a:t>
            </a:r>
            <a:endParaRPr sz="1000">
              <a:solidFill>
                <a:srgbClr val="9E9E9E"/>
              </a:solidFill>
              <a:latin typeface="Bree Serif"/>
              <a:ea typeface="Bree Serif"/>
              <a:cs typeface="Bree Serif"/>
              <a:sym typeface="Bree Serif"/>
            </a:endParaRPr>
          </a:p>
        </p:txBody>
      </p:sp>
      <p:sp>
        <p:nvSpPr>
          <p:cNvPr id="296" name="Google Shape;296;p43"/>
          <p:cNvSpPr/>
          <p:nvPr/>
        </p:nvSpPr>
        <p:spPr>
          <a:xfrm>
            <a:off x="6675800" y="913975"/>
            <a:ext cx="1845900" cy="886500"/>
          </a:xfrm>
          <a:prstGeom prst="roundRect">
            <a:avLst>
              <a:gd fmla="val 16667" name="adj"/>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297" name="Google Shape;297;p43"/>
          <p:cNvSpPr/>
          <p:nvPr/>
        </p:nvSpPr>
        <p:spPr>
          <a:xfrm flipH="1" rot="2543949">
            <a:off x="8575228" y="1515919"/>
            <a:ext cx="322561" cy="283694"/>
          </a:xfrm>
          <a:prstGeom prst="bentArrow">
            <a:avLst>
              <a:gd fmla="val 25000" name="adj1"/>
              <a:gd fmla="val 29008" name="adj2"/>
              <a:gd fmla="val 33829" name="adj3"/>
              <a:gd fmla="val 43750" name="adj4"/>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43"/>
          <p:cNvPicPr preferRelativeResize="0"/>
          <p:nvPr/>
        </p:nvPicPr>
        <p:blipFill rotWithShape="1">
          <a:blip r:embed="rId3">
            <a:alphaModFix/>
          </a:blip>
          <a:srcRect b="10813" l="9663" r="10208" t="10253"/>
          <a:stretch/>
        </p:blipFill>
        <p:spPr>
          <a:xfrm>
            <a:off x="831375" y="2966975"/>
            <a:ext cx="4539025" cy="2055738"/>
          </a:xfrm>
          <a:prstGeom prst="rect">
            <a:avLst/>
          </a:prstGeom>
          <a:noFill/>
          <a:ln>
            <a:noFill/>
          </a:ln>
        </p:spPr>
      </p:pic>
      <p:sp>
        <p:nvSpPr>
          <p:cNvPr id="299" name="Google Shape;299;p43"/>
          <p:cNvSpPr txBox="1"/>
          <p:nvPr/>
        </p:nvSpPr>
        <p:spPr>
          <a:xfrm>
            <a:off x="8060075" y="89500"/>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Girls slides </a:t>
            </a:r>
            <a:endParaRPr>
              <a:solidFill>
                <a:srgbClr val="C27BA0"/>
              </a:solidFill>
              <a:latin typeface="Bree Serif"/>
              <a:ea typeface="Bree Serif"/>
              <a:cs typeface="Bree Serif"/>
              <a:sym typeface="Bree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4"/>
          <p:cNvSpPr txBox="1"/>
          <p:nvPr>
            <p:ph type="title"/>
          </p:nvPr>
        </p:nvSpPr>
        <p:spPr>
          <a:xfrm>
            <a:off x="192650" y="300750"/>
            <a:ext cx="2582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b="1" lang="en" sz="2400">
                <a:solidFill>
                  <a:srgbClr val="D05C5C"/>
                </a:solidFill>
                <a:latin typeface="Bree Serif"/>
                <a:ea typeface="Bree Serif"/>
                <a:cs typeface="Bree Serif"/>
                <a:sym typeface="Bree Serif"/>
              </a:rPr>
              <a:t>Latent Pacemakers</a:t>
            </a:r>
            <a:endParaRPr/>
          </a:p>
        </p:txBody>
      </p:sp>
      <p:graphicFrame>
        <p:nvGraphicFramePr>
          <p:cNvPr id="305" name="Google Shape;305;p44"/>
          <p:cNvGraphicFramePr/>
          <p:nvPr/>
        </p:nvGraphicFramePr>
        <p:xfrm>
          <a:off x="307325" y="1474620"/>
          <a:ext cx="3000000" cy="3000000"/>
        </p:xfrm>
        <a:graphic>
          <a:graphicData uri="http://schemas.openxmlformats.org/drawingml/2006/table">
            <a:tbl>
              <a:tblPr>
                <a:noFill/>
                <a:tableStyleId>{C35BF6BA-968F-43CB-9C8E-21097C7FAF78}</a:tableStyleId>
              </a:tblPr>
              <a:tblGrid>
                <a:gridCol w="2391875"/>
                <a:gridCol w="2391875"/>
              </a:tblGrid>
              <a:tr h="610625">
                <a:tc>
                  <a:txBody>
                    <a:bodyPr/>
                    <a:lstStyle/>
                    <a:p>
                      <a:pPr indent="0" lvl="0" marL="0" rtl="0" algn="ctr">
                        <a:spcBef>
                          <a:spcPts val="0"/>
                        </a:spcBef>
                        <a:spcAft>
                          <a:spcPts val="0"/>
                        </a:spcAft>
                        <a:buNone/>
                      </a:pPr>
                      <a:r>
                        <a:rPr b="1" lang="en">
                          <a:latin typeface="Bree Serif"/>
                          <a:ea typeface="Bree Serif"/>
                          <a:cs typeface="Bree Serif"/>
                          <a:sym typeface="Bree Serif"/>
                        </a:rPr>
                        <a:t>Location </a:t>
                      </a:r>
                      <a:endParaRPr b="1">
                        <a:latin typeface="Bree Serif"/>
                        <a:ea typeface="Bree Serif"/>
                        <a:cs typeface="Bree Serif"/>
                        <a:sym typeface="Bree Serif"/>
                      </a:endParaRPr>
                    </a:p>
                  </a:txBody>
                  <a:tcPr marT="91425" marB="91425" marR="91425" marL="91425">
                    <a:lnL cap="flat" cmpd="sng" w="28575">
                      <a:solidFill>
                        <a:srgbClr val="980000"/>
                      </a:solidFill>
                      <a:prstDash val="solid"/>
                      <a:round/>
                      <a:headEnd len="sm" w="sm" type="none"/>
                      <a:tailEnd len="sm" w="sm" type="none"/>
                    </a:lnL>
                    <a:lnR cap="flat" cmpd="sng" w="2857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2857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Bree Serif"/>
                          <a:ea typeface="Bree Serif"/>
                          <a:cs typeface="Bree Serif"/>
                          <a:sym typeface="Bree Serif"/>
                        </a:rPr>
                        <a:t>Intrinsic</a:t>
                      </a:r>
                      <a:r>
                        <a:rPr b="1" lang="en">
                          <a:latin typeface="Bree Serif"/>
                          <a:ea typeface="Bree Serif"/>
                          <a:cs typeface="Bree Serif"/>
                          <a:sym typeface="Bree Serif"/>
                        </a:rPr>
                        <a:t> F</a:t>
                      </a:r>
                      <a:r>
                        <a:rPr b="1" lang="en">
                          <a:latin typeface="Bree Serif"/>
                          <a:ea typeface="Bree Serif"/>
                          <a:cs typeface="Bree Serif"/>
                          <a:sym typeface="Bree Serif"/>
                        </a:rPr>
                        <a:t>iring R</a:t>
                      </a:r>
                      <a:r>
                        <a:rPr b="1" lang="en">
                          <a:latin typeface="Bree Serif"/>
                          <a:ea typeface="Bree Serif"/>
                          <a:cs typeface="Bree Serif"/>
                          <a:sym typeface="Bree Serif"/>
                        </a:rPr>
                        <a:t>ate (impulses/min)</a:t>
                      </a:r>
                      <a:endParaRPr b="1">
                        <a:latin typeface="Bree Serif"/>
                        <a:ea typeface="Bree Serif"/>
                        <a:cs typeface="Bree Serif"/>
                        <a:sym typeface="Bree Serif"/>
                      </a:endParaRPr>
                    </a:p>
                  </a:txBody>
                  <a:tcPr marT="91425" marB="91425" marR="91425" marL="91425">
                    <a:lnL cap="flat" cmpd="sng" w="28575">
                      <a:solidFill>
                        <a:srgbClr val="980000"/>
                      </a:solidFill>
                      <a:prstDash val="solid"/>
                      <a:round/>
                      <a:headEnd len="sm" w="sm" type="none"/>
                      <a:tailEnd len="sm" w="sm" type="none"/>
                    </a:lnL>
                    <a:lnR cap="flat" cmpd="sng" w="2857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28575">
                      <a:solidFill>
                        <a:srgbClr val="980000"/>
                      </a:solidFill>
                      <a:prstDash val="solid"/>
                      <a:round/>
                      <a:headEnd len="sm" w="sm" type="none"/>
                      <a:tailEnd len="sm" w="sm" type="none"/>
                    </a:lnB>
                  </a:tcPr>
                </a:tc>
              </a:tr>
              <a:tr h="494725">
                <a:tc>
                  <a:txBody>
                    <a:bodyPr/>
                    <a:lstStyle/>
                    <a:p>
                      <a:pPr indent="0" lvl="0" marL="0" rtl="0" algn="ctr">
                        <a:spcBef>
                          <a:spcPts val="0"/>
                        </a:spcBef>
                        <a:spcAft>
                          <a:spcPts val="0"/>
                        </a:spcAft>
                        <a:buNone/>
                      </a:pPr>
                      <a:r>
                        <a:rPr lang="en">
                          <a:latin typeface="Bree Serif"/>
                          <a:ea typeface="Bree Serif"/>
                          <a:cs typeface="Bree Serif"/>
                          <a:sym typeface="Bree Serif"/>
                        </a:rPr>
                        <a:t>SA node</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70-80</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494725">
                <a:tc>
                  <a:txBody>
                    <a:bodyPr/>
                    <a:lstStyle/>
                    <a:p>
                      <a:pPr indent="0" lvl="0" marL="0" rtl="0" algn="ctr">
                        <a:spcBef>
                          <a:spcPts val="0"/>
                        </a:spcBef>
                        <a:spcAft>
                          <a:spcPts val="0"/>
                        </a:spcAft>
                        <a:buNone/>
                      </a:pPr>
                      <a:r>
                        <a:rPr lang="en">
                          <a:latin typeface="Bree Serif"/>
                          <a:ea typeface="Bree Serif"/>
                          <a:cs typeface="Bree Serif"/>
                          <a:sym typeface="Bree Serif"/>
                        </a:rPr>
                        <a:t>AV node</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40-60</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494725">
                <a:tc>
                  <a:txBody>
                    <a:bodyPr/>
                    <a:lstStyle/>
                    <a:p>
                      <a:pPr indent="0" lvl="0" marL="0" rtl="0" algn="ctr">
                        <a:spcBef>
                          <a:spcPts val="0"/>
                        </a:spcBef>
                        <a:spcAft>
                          <a:spcPts val="0"/>
                        </a:spcAft>
                        <a:buNone/>
                      </a:pPr>
                      <a:r>
                        <a:rPr lang="en">
                          <a:latin typeface="Bree Serif"/>
                          <a:ea typeface="Bree Serif"/>
                          <a:cs typeface="Bree Serif"/>
                          <a:sym typeface="Bree Serif"/>
                        </a:rPr>
                        <a:t>Bundle of His</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40</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494725">
                <a:tc>
                  <a:txBody>
                    <a:bodyPr/>
                    <a:lstStyle/>
                    <a:p>
                      <a:pPr indent="0" lvl="0" marL="0" rtl="0" algn="ctr">
                        <a:spcBef>
                          <a:spcPts val="0"/>
                        </a:spcBef>
                        <a:spcAft>
                          <a:spcPts val="0"/>
                        </a:spcAft>
                        <a:buNone/>
                      </a:pPr>
                      <a:r>
                        <a:rPr lang="en">
                          <a:latin typeface="Bree Serif"/>
                          <a:ea typeface="Bree Serif"/>
                          <a:cs typeface="Bree Serif"/>
                          <a:sym typeface="Bree Serif"/>
                        </a:rPr>
                        <a:t>Purkinje fiber</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15-20</a:t>
                      </a:r>
                      <a:endParaRPr>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bl>
          </a:graphicData>
        </a:graphic>
      </p:graphicFrame>
      <p:sp>
        <p:nvSpPr>
          <p:cNvPr id="306" name="Google Shape;306;p44"/>
          <p:cNvSpPr txBox="1"/>
          <p:nvPr/>
        </p:nvSpPr>
        <p:spPr>
          <a:xfrm>
            <a:off x="373900" y="4113025"/>
            <a:ext cx="4650600" cy="400200"/>
          </a:xfrm>
          <a:prstGeom prst="rect">
            <a:avLst/>
          </a:prstGeom>
          <a:noFill/>
          <a:ln>
            <a:noFill/>
          </a:ln>
        </p:spPr>
        <p:txBody>
          <a:bodyPr anchorCtr="0" anchor="t" bIns="91425" lIns="91425" spcFirstLastPara="1" rIns="91425" wrap="square" tIns="91425">
            <a:spAutoFit/>
          </a:bodyPr>
          <a:lstStyle/>
          <a:p>
            <a:pPr indent="-317500" lvl="0" marL="457200" rtl="0" algn="ctr">
              <a:spcBef>
                <a:spcPts val="0"/>
              </a:spcBef>
              <a:spcAft>
                <a:spcPts val="0"/>
              </a:spcAft>
              <a:buSzPts val="1400"/>
              <a:buFont typeface="Bree Serif"/>
              <a:buChar char="●"/>
            </a:pPr>
            <a:r>
              <a:rPr lang="en">
                <a:latin typeface="Bree Serif"/>
                <a:ea typeface="Bree Serif"/>
                <a:cs typeface="Bree Serif"/>
                <a:sym typeface="Bree Serif"/>
              </a:rPr>
              <a:t>The lower you go in the heart the lower the rate.</a:t>
            </a:r>
            <a:endParaRPr>
              <a:latin typeface="Bree Serif"/>
              <a:ea typeface="Bree Serif"/>
              <a:cs typeface="Bree Serif"/>
              <a:sym typeface="Bree Serif"/>
            </a:endParaRPr>
          </a:p>
        </p:txBody>
      </p:sp>
      <p:pic>
        <p:nvPicPr>
          <p:cNvPr id="307" name="Google Shape;307;p44"/>
          <p:cNvPicPr preferRelativeResize="0"/>
          <p:nvPr/>
        </p:nvPicPr>
        <p:blipFill>
          <a:blip r:embed="rId3">
            <a:alphaModFix/>
          </a:blip>
          <a:stretch>
            <a:fillRect/>
          </a:stretch>
        </p:blipFill>
        <p:spPr>
          <a:xfrm>
            <a:off x="5319675" y="1058925"/>
            <a:ext cx="3648750" cy="3381175"/>
          </a:xfrm>
          <a:prstGeom prst="rect">
            <a:avLst/>
          </a:prstGeom>
          <a:noFill/>
          <a:ln>
            <a:noFill/>
          </a:ln>
        </p:spPr>
      </p:pic>
      <p:sp>
        <p:nvSpPr>
          <p:cNvPr id="308" name="Google Shape;308;p44"/>
          <p:cNvSpPr txBox="1"/>
          <p:nvPr/>
        </p:nvSpPr>
        <p:spPr>
          <a:xfrm>
            <a:off x="8136275" y="165700"/>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Girls slides </a:t>
            </a:r>
            <a:endParaRPr>
              <a:solidFill>
                <a:srgbClr val="C27BA0"/>
              </a:solidFill>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type="title"/>
          </p:nvPr>
        </p:nvSpPr>
        <p:spPr>
          <a:xfrm>
            <a:off x="150375" y="243375"/>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Objectives</a:t>
            </a:r>
            <a:endParaRPr b="1" sz="2720">
              <a:solidFill>
                <a:srgbClr val="D05C5C"/>
              </a:solidFill>
              <a:latin typeface="Bree Serif"/>
              <a:ea typeface="Bree Serif"/>
              <a:cs typeface="Bree Serif"/>
              <a:sym typeface="Bree Serif"/>
            </a:endParaRPr>
          </a:p>
        </p:txBody>
      </p:sp>
      <p:sp>
        <p:nvSpPr>
          <p:cNvPr id="120" name="Google Shape;120;p27"/>
          <p:cNvSpPr/>
          <p:nvPr/>
        </p:nvSpPr>
        <p:spPr>
          <a:xfrm flipH="1" rot="-771">
            <a:off x="7558577" y="-332652"/>
            <a:ext cx="1762173" cy="6182481"/>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7"/>
          <p:cNvPicPr preferRelativeResize="0"/>
          <p:nvPr/>
        </p:nvPicPr>
        <p:blipFill rotWithShape="1">
          <a:blip r:embed="rId3">
            <a:alphaModFix/>
          </a:blip>
          <a:srcRect b="0" l="0" r="0" t="0"/>
          <a:stretch/>
        </p:blipFill>
        <p:spPr>
          <a:xfrm>
            <a:off x="204850" y="1202050"/>
            <a:ext cx="477425" cy="477425"/>
          </a:xfrm>
          <a:prstGeom prst="rect">
            <a:avLst/>
          </a:prstGeom>
          <a:noFill/>
          <a:ln>
            <a:noFill/>
          </a:ln>
        </p:spPr>
      </p:pic>
      <p:pic>
        <p:nvPicPr>
          <p:cNvPr id="122" name="Google Shape;122;p27"/>
          <p:cNvPicPr preferRelativeResize="0"/>
          <p:nvPr/>
        </p:nvPicPr>
        <p:blipFill rotWithShape="1">
          <a:blip r:embed="rId4">
            <a:alphaModFix/>
          </a:blip>
          <a:srcRect b="0" l="0" r="0" t="0"/>
          <a:stretch/>
        </p:blipFill>
        <p:spPr>
          <a:xfrm>
            <a:off x="204850" y="2976525"/>
            <a:ext cx="477425" cy="477425"/>
          </a:xfrm>
          <a:prstGeom prst="rect">
            <a:avLst/>
          </a:prstGeom>
          <a:noFill/>
          <a:ln>
            <a:noFill/>
          </a:ln>
        </p:spPr>
      </p:pic>
      <p:pic>
        <p:nvPicPr>
          <p:cNvPr id="123" name="Google Shape;123;p27"/>
          <p:cNvPicPr preferRelativeResize="0"/>
          <p:nvPr/>
        </p:nvPicPr>
        <p:blipFill rotWithShape="1">
          <a:blip r:embed="rId3">
            <a:alphaModFix/>
          </a:blip>
          <a:srcRect b="0" l="0" r="0" t="0"/>
          <a:stretch/>
        </p:blipFill>
        <p:spPr>
          <a:xfrm>
            <a:off x="204850" y="2240950"/>
            <a:ext cx="477425" cy="477425"/>
          </a:xfrm>
          <a:prstGeom prst="rect">
            <a:avLst/>
          </a:prstGeom>
          <a:noFill/>
          <a:ln>
            <a:noFill/>
          </a:ln>
        </p:spPr>
      </p:pic>
      <p:pic>
        <p:nvPicPr>
          <p:cNvPr id="124" name="Google Shape;124;p27"/>
          <p:cNvPicPr preferRelativeResize="0"/>
          <p:nvPr/>
        </p:nvPicPr>
        <p:blipFill rotWithShape="1">
          <a:blip r:embed="rId4">
            <a:alphaModFix/>
          </a:blip>
          <a:srcRect b="0" l="0" r="0" t="0"/>
          <a:stretch/>
        </p:blipFill>
        <p:spPr>
          <a:xfrm>
            <a:off x="204850" y="4039025"/>
            <a:ext cx="477425" cy="477425"/>
          </a:xfrm>
          <a:prstGeom prst="rect">
            <a:avLst/>
          </a:prstGeom>
          <a:noFill/>
          <a:ln>
            <a:noFill/>
          </a:ln>
        </p:spPr>
      </p:pic>
      <p:sp>
        <p:nvSpPr>
          <p:cNvPr id="125" name="Google Shape;125;p27"/>
          <p:cNvSpPr txBox="1"/>
          <p:nvPr/>
        </p:nvSpPr>
        <p:spPr>
          <a:xfrm>
            <a:off x="682275" y="1202050"/>
            <a:ext cx="69348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C27BA0"/>
                </a:solidFill>
                <a:latin typeface="Bree Serif"/>
                <a:ea typeface="Bree Serif"/>
                <a:cs typeface="Bree Serif"/>
                <a:sym typeface="Bree Serif"/>
              </a:rPr>
              <a:t>Know the components of the conducting system of the heart, conduction velocities &amp; spread of cardiac impulse </a:t>
            </a:r>
            <a:r>
              <a:rPr lang="en">
                <a:solidFill>
                  <a:srgbClr val="C27BA0"/>
                </a:solidFill>
                <a:latin typeface="Bree Serif"/>
                <a:ea typeface="Bree Serif"/>
                <a:cs typeface="Bree Serif"/>
                <a:sym typeface="Bree Serif"/>
              </a:rPr>
              <a:t>throughout</a:t>
            </a:r>
            <a:r>
              <a:rPr lang="en">
                <a:solidFill>
                  <a:srgbClr val="C27BA0"/>
                </a:solidFill>
                <a:latin typeface="Bree Serif"/>
                <a:ea typeface="Bree Serif"/>
                <a:cs typeface="Bree Serif"/>
                <a:sym typeface="Bree Serif"/>
              </a:rPr>
              <a:t> the heart.</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rPr lang="en">
                <a:solidFill>
                  <a:srgbClr val="C27BA0"/>
                </a:solidFill>
                <a:latin typeface="Bree Serif"/>
                <a:ea typeface="Bree Serif"/>
                <a:cs typeface="Bree Serif"/>
                <a:sym typeface="Bree Serif"/>
              </a:rPr>
              <a:t>Understand control of excitation and conduction in the heart.</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rPr lang="en">
                <a:solidFill>
                  <a:srgbClr val="C27BA0"/>
                </a:solidFill>
                <a:latin typeface="Bree Serif"/>
                <a:ea typeface="Bree Serif"/>
                <a:cs typeface="Bree Serif"/>
                <a:sym typeface="Bree Serif"/>
              </a:rPr>
              <a:t>Identify the action potential of the pacemaker , the differences between pacemaker potential &amp; action potential of myocardial cells.</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a:solidFill>
                  <a:srgbClr val="C27BA0"/>
                </a:solidFill>
                <a:latin typeface="Bree Serif"/>
                <a:ea typeface="Bree Serif"/>
                <a:cs typeface="Bree Serif"/>
                <a:sym typeface="Bree Serif"/>
              </a:rPr>
              <a:t>Describe the control of heart rhythmicity and impulse conduction by the cardiac nerves, what is latent and abnormal pacemakers.</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p:txBody>
      </p:sp>
      <p:pic>
        <p:nvPicPr>
          <p:cNvPr id="126" name="Google Shape;126;p27">
            <a:hlinkClick r:id="rId5"/>
          </p:cNvPr>
          <p:cNvPicPr preferRelativeResize="0"/>
          <p:nvPr/>
        </p:nvPicPr>
        <p:blipFill>
          <a:blip r:embed="rId6">
            <a:alphaModFix/>
          </a:blip>
          <a:stretch>
            <a:fillRect/>
          </a:stretch>
        </p:blipFill>
        <p:spPr>
          <a:xfrm>
            <a:off x="5944004" y="109775"/>
            <a:ext cx="1262896" cy="1109000"/>
          </a:xfrm>
          <a:prstGeom prst="rect">
            <a:avLst/>
          </a:prstGeom>
          <a:noFill/>
          <a:ln>
            <a:noFill/>
          </a:ln>
        </p:spPr>
      </p:pic>
      <p:sp>
        <p:nvSpPr>
          <p:cNvPr id="127" name="Google Shape;127;p27"/>
          <p:cNvSpPr/>
          <p:nvPr/>
        </p:nvSpPr>
        <p:spPr>
          <a:xfrm>
            <a:off x="4716075" y="460865"/>
            <a:ext cx="1175100" cy="310200"/>
          </a:xfrm>
          <a:prstGeom prst="homePlate">
            <a:avLst>
              <a:gd fmla="val 50000" name="adj"/>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t>Good Video Form: </a:t>
            </a:r>
            <a:r>
              <a:rPr lang="en" sz="700">
                <a:solidFill>
                  <a:srgbClr val="C27BA0"/>
                </a:solidFill>
              </a:rPr>
              <a:t>Female Doctor</a:t>
            </a:r>
            <a:endParaRPr sz="700">
              <a:solidFill>
                <a:srgbClr val="C27B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45"/>
          <p:cNvPicPr preferRelativeResize="0"/>
          <p:nvPr/>
        </p:nvPicPr>
        <p:blipFill>
          <a:blip r:embed="rId3">
            <a:alphaModFix/>
          </a:blip>
          <a:stretch>
            <a:fillRect/>
          </a:stretch>
        </p:blipFill>
        <p:spPr>
          <a:xfrm>
            <a:off x="5148175" y="1046125"/>
            <a:ext cx="3765826" cy="3765826"/>
          </a:xfrm>
          <a:prstGeom prst="rect">
            <a:avLst/>
          </a:prstGeom>
          <a:noFill/>
          <a:ln>
            <a:noFill/>
          </a:ln>
        </p:spPr>
      </p:pic>
      <p:sp>
        <p:nvSpPr>
          <p:cNvPr id="314" name="Google Shape;314;p45"/>
          <p:cNvSpPr txBox="1"/>
          <p:nvPr>
            <p:ph type="title"/>
          </p:nvPr>
        </p:nvSpPr>
        <p:spPr>
          <a:xfrm>
            <a:off x="155850" y="122450"/>
            <a:ext cx="2699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b="1" lang="en" sz="2400">
                <a:solidFill>
                  <a:srgbClr val="D05C5C"/>
                </a:solidFill>
                <a:latin typeface="Bree Serif"/>
                <a:ea typeface="Bree Serif"/>
                <a:cs typeface="Bree Serif"/>
                <a:sym typeface="Bree Serif"/>
              </a:rPr>
              <a:t>ANS control of heart</a:t>
            </a:r>
            <a:endParaRPr/>
          </a:p>
        </p:txBody>
      </p:sp>
      <p:sp>
        <p:nvSpPr>
          <p:cNvPr id="315" name="Google Shape;315;p45"/>
          <p:cNvSpPr txBox="1"/>
          <p:nvPr/>
        </p:nvSpPr>
        <p:spPr>
          <a:xfrm>
            <a:off x="301825" y="690875"/>
            <a:ext cx="47703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latin typeface="Bree Serif"/>
                <a:ea typeface="Bree Serif"/>
                <a:cs typeface="Bree Serif"/>
                <a:sym typeface="Bree Serif"/>
              </a:rPr>
              <a:t>The effects of the autonomic nervous system on </a:t>
            </a:r>
            <a:r>
              <a:rPr b="1" lang="en" sz="1200">
                <a:latin typeface="Bree Serif"/>
                <a:ea typeface="Bree Serif"/>
                <a:cs typeface="Bree Serif"/>
                <a:sym typeface="Bree Serif"/>
              </a:rPr>
              <a:t>HR</a:t>
            </a:r>
            <a:r>
              <a:rPr lang="en" sz="1200">
                <a:latin typeface="Bree Serif"/>
                <a:ea typeface="Bree Serif"/>
                <a:cs typeface="Bree Serif"/>
                <a:sym typeface="Bree Serif"/>
              </a:rPr>
              <a:t> are called: </a:t>
            </a:r>
            <a:r>
              <a:rPr b="1" lang="en" sz="1200">
                <a:latin typeface="Bree Serif"/>
                <a:ea typeface="Bree Serif"/>
                <a:cs typeface="Bree Serif"/>
                <a:sym typeface="Bree Serif"/>
              </a:rPr>
              <a:t>chronotropic effects</a:t>
            </a:r>
            <a:r>
              <a:rPr lang="en" sz="1200">
                <a:latin typeface="Bree Serif"/>
                <a:ea typeface="Bree Serif"/>
                <a:cs typeface="Bree Serif"/>
                <a:sym typeface="Bree Serif"/>
              </a:rPr>
              <a:t>.</a:t>
            </a:r>
            <a:endParaRPr sz="1200">
              <a:latin typeface="Bree Serif"/>
              <a:ea typeface="Bree Serif"/>
              <a:cs typeface="Bree Serif"/>
              <a:sym typeface="Bree Serif"/>
            </a:endParaRPr>
          </a:p>
          <a:p>
            <a:pPr indent="0" lvl="0" marL="457200" rtl="0" algn="l">
              <a:spcBef>
                <a:spcPts val="0"/>
              </a:spcBef>
              <a:spcAft>
                <a:spcPts val="0"/>
              </a:spcAft>
              <a:buNone/>
            </a:pPr>
            <a:r>
              <a:t/>
            </a:r>
            <a:endParaRPr sz="1200">
              <a:latin typeface="Bree Serif"/>
              <a:ea typeface="Bree Serif"/>
              <a:cs typeface="Bree Serif"/>
              <a:sym typeface="Bree Serif"/>
            </a:endParaRPr>
          </a:p>
          <a:p>
            <a:pPr indent="-304800" lvl="0" marL="457200" rtl="0" algn="l">
              <a:spcBef>
                <a:spcPts val="0"/>
              </a:spcBef>
              <a:spcAft>
                <a:spcPts val="0"/>
              </a:spcAft>
              <a:buSzPts val="1200"/>
              <a:buChar char="●"/>
            </a:pPr>
            <a:r>
              <a:rPr b="1" lang="en" sz="1200">
                <a:latin typeface="Bree Serif"/>
                <a:ea typeface="Bree Serif"/>
                <a:cs typeface="Bree Serif"/>
                <a:sym typeface="Bree Serif"/>
              </a:rPr>
              <a:t>Sympathetic</a:t>
            </a:r>
            <a:r>
              <a:rPr lang="en" sz="1200">
                <a:latin typeface="Bree Serif"/>
                <a:ea typeface="Bree Serif"/>
                <a:cs typeface="Bree Serif"/>
                <a:sym typeface="Bree Serif"/>
              </a:rPr>
              <a:t> </a:t>
            </a:r>
            <a:r>
              <a:rPr b="1" lang="en" sz="1200">
                <a:latin typeface="Bree Serif"/>
                <a:ea typeface="Bree Serif"/>
                <a:cs typeface="Bree Serif"/>
                <a:sym typeface="Bree Serif"/>
              </a:rPr>
              <a:t>fibers</a:t>
            </a:r>
            <a:r>
              <a:rPr lang="en" sz="1200">
                <a:latin typeface="Bree Serif"/>
                <a:ea typeface="Bree Serif"/>
                <a:cs typeface="Bree Serif"/>
                <a:sym typeface="Bree Serif"/>
              </a:rPr>
              <a:t> go directly to heart: Stimulation</a:t>
            </a:r>
            <a:r>
              <a:rPr b="1" lang="en" sz="1200">
                <a:latin typeface="Bree Serif"/>
                <a:ea typeface="Bree Serif"/>
                <a:cs typeface="Bree Serif"/>
                <a:sym typeface="Bree Serif"/>
              </a:rPr>
              <a:t> increases </a:t>
            </a:r>
            <a:r>
              <a:rPr lang="en" sz="1200">
                <a:latin typeface="Bree Serif"/>
                <a:ea typeface="Bree Serif"/>
                <a:cs typeface="Bree Serif"/>
                <a:sym typeface="Bree Serif"/>
              </a:rPr>
              <a:t>activity of heart Increasing </a:t>
            </a:r>
            <a:r>
              <a:rPr b="1" lang="en" sz="1200">
                <a:latin typeface="Bree Serif"/>
                <a:ea typeface="Bree Serif"/>
                <a:cs typeface="Bree Serif"/>
                <a:sym typeface="Bree Serif"/>
              </a:rPr>
              <a:t>HR</a:t>
            </a:r>
            <a:r>
              <a:rPr lang="en" sz="1200">
                <a:latin typeface="Bree Serif"/>
                <a:ea typeface="Bree Serif"/>
                <a:cs typeface="Bree Serif"/>
                <a:sym typeface="Bree Serif"/>
              </a:rPr>
              <a:t> and enhancing </a:t>
            </a:r>
            <a:r>
              <a:rPr b="1" lang="en" sz="1200">
                <a:latin typeface="Bree Serif"/>
                <a:ea typeface="Bree Serif"/>
                <a:cs typeface="Bree Serif"/>
                <a:sym typeface="Bree Serif"/>
              </a:rPr>
              <a:t>strength</a:t>
            </a:r>
            <a:r>
              <a:rPr lang="en" sz="1200">
                <a:latin typeface="Bree Serif"/>
                <a:ea typeface="Bree Serif"/>
                <a:cs typeface="Bree Serif"/>
                <a:sym typeface="Bree Serif"/>
              </a:rPr>
              <a:t> and </a:t>
            </a:r>
            <a:r>
              <a:rPr b="1" lang="en" sz="1200">
                <a:latin typeface="Bree Serif"/>
                <a:ea typeface="Bree Serif"/>
                <a:cs typeface="Bree Serif"/>
                <a:sym typeface="Bree Serif"/>
              </a:rPr>
              <a:t>volume</a:t>
            </a:r>
            <a:r>
              <a:rPr lang="en" sz="1200">
                <a:latin typeface="Bree Serif"/>
                <a:ea typeface="Bree Serif"/>
                <a:cs typeface="Bree Serif"/>
                <a:sym typeface="Bree Serif"/>
              </a:rPr>
              <a:t> of pumping.</a:t>
            </a:r>
            <a:endParaRPr sz="1200">
              <a:latin typeface="Bree Serif"/>
              <a:ea typeface="Bree Serif"/>
              <a:cs typeface="Bree Serif"/>
              <a:sym typeface="Bree Serif"/>
            </a:endParaRPr>
          </a:p>
          <a:p>
            <a:pPr indent="0" lvl="0" marL="0" rtl="0" algn="l">
              <a:spcBef>
                <a:spcPts val="0"/>
              </a:spcBef>
              <a:spcAft>
                <a:spcPts val="0"/>
              </a:spcAft>
              <a:buNone/>
            </a:pPr>
            <a:r>
              <a:t/>
            </a:r>
            <a:endParaRPr sz="1200">
              <a:latin typeface="Bree Serif"/>
              <a:ea typeface="Bree Serif"/>
              <a:cs typeface="Bree Serif"/>
              <a:sym typeface="Bree Serif"/>
            </a:endParaRPr>
          </a:p>
          <a:p>
            <a:pPr indent="-304800" lvl="0" marL="457200" rtl="0" algn="l">
              <a:spcBef>
                <a:spcPts val="0"/>
              </a:spcBef>
              <a:spcAft>
                <a:spcPts val="0"/>
              </a:spcAft>
              <a:buSzPts val="1200"/>
              <a:buChar char="●"/>
            </a:pPr>
            <a:r>
              <a:rPr b="1" lang="en" sz="1200">
                <a:latin typeface="Bree Serif"/>
                <a:ea typeface="Bree Serif"/>
                <a:cs typeface="Bree Serif"/>
                <a:sym typeface="Bree Serif"/>
              </a:rPr>
              <a:t>Paras</a:t>
            </a:r>
            <a:r>
              <a:rPr b="1" lang="en" sz="1200">
                <a:latin typeface="Bree Serif"/>
                <a:ea typeface="Bree Serif"/>
                <a:cs typeface="Bree Serif"/>
                <a:sym typeface="Bree Serif"/>
              </a:rPr>
              <a:t>y</a:t>
            </a:r>
            <a:r>
              <a:rPr b="1" lang="en" sz="1200">
                <a:latin typeface="Bree Serif"/>
                <a:ea typeface="Bree Serif"/>
                <a:cs typeface="Bree Serif"/>
                <a:sym typeface="Bree Serif"/>
              </a:rPr>
              <a:t>mpathetic</a:t>
            </a:r>
            <a:r>
              <a:rPr lang="en" sz="1200">
                <a:latin typeface="Bree Serif"/>
                <a:ea typeface="Bree Serif"/>
                <a:cs typeface="Bree Serif"/>
                <a:sym typeface="Bree Serif"/>
              </a:rPr>
              <a:t> stimulation causes a marked </a:t>
            </a:r>
            <a:r>
              <a:rPr b="1" lang="en" sz="1200">
                <a:latin typeface="Bree Serif"/>
                <a:ea typeface="Bree Serif"/>
                <a:cs typeface="Bree Serif"/>
                <a:sym typeface="Bree Serif"/>
              </a:rPr>
              <a:t>decrease in HR </a:t>
            </a:r>
            <a:r>
              <a:rPr lang="en" sz="1200">
                <a:latin typeface="Bree Serif"/>
                <a:ea typeface="Bree Serif"/>
                <a:cs typeface="Bree Serif"/>
                <a:sym typeface="Bree Serif"/>
              </a:rPr>
              <a:t>&amp; a </a:t>
            </a:r>
            <a:r>
              <a:rPr b="1" lang="en" sz="1200">
                <a:latin typeface="Bree Serif"/>
                <a:ea typeface="Bree Serif"/>
                <a:cs typeface="Bree Serif"/>
                <a:sym typeface="Bree Serif"/>
              </a:rPr>
              <a:t>slight or no</a:t>
            </a:r>
            <a:r>
              <a:rPr lang="en" sz="1200">
                <a:latin typeface="Bree Serif"/>
                <a:ea typeface="Bree Serif"/>
                <a:cs typeface="Bree Serif"/>
                <a:sym typeface="Bree Serif"/>
              </a:rPr>
              <a:t> decrease in heart muscle </a:t>
            </a:r>
            <a:r>
              <a:rPr b="1" lang="en" sz="1200">
                <a:latin typeface="Bree Serif"/>
                <a:ea typeface="Bree Serif"/>
                <a:cs typeface="Bree Serif"/>
                <a:sym typeface="Bree Serif"/>
              </a:rPr>
              <a:t>contractility</a:t>
            </a:r>
            <a:r>
              <a:rPr lang="en" sz="1200">
                <a:latin typeface="Bree Serif"/>
                <a:ea typeface="Bree Serif"/>
                <a:cs typeface="Bree Serif"/>
                <a:sym typeface="Bree Serif"/>
              </a:rPr>
              <a:t> .</a:t>
            </a:r>
            <a:endParaRPr sz="1200">
              <a:latin typeface="Bree Serif"/>
              <a:ea typeface="Bree Serif"/>
              <a:cs typeface="Bree Serif"/>
              <a:sym typeface="Bree Serif"/>
            </a:endParaRPr>
          </a:p>
        </p:txBody>
      </p:sp>
      <p:graphicFrame>
        <p:nvGraphicFramePr>
          <p:cNvPr id="316" name="Google Shape;316;p45"/>
          <p:cNvGraphicFramePr/>
          <p:nvPr/>
        </p:nvGraphicFramePr>
        <p:xfrm>
          <a:off x="337675" y="2481875"/>
          <a:ext cx="3000000" cy="3000000"/>
        </p:xfrm>
        <a:graphic>
          <a:graphicData uri="http://schemas.openxmlformats.org/drawingml/2006/table">
            <a:tbl>
              <a:tblPr>
                <a:noFill/>
                <a:tableStyleId>{C35BF6BA-968F-43CB-9C8E-21097C7FAF78}</a:tableStyleId>
              </a:tblPr>
              <a:tblGrid>
                <a:gridCol w="1560250"/>
                <a:gridCol w="1560250"/>
                <a:gridCol w="1560250"/>
              </a:tblGrid>
              <a:tr h="399100">
                <a:tc>
                  <a:txBody>
                    <a:bodyPr/>
                    <a:lstStyle/>
                    <a:p>
                      <a:pPr indent="0" lvl="0" marL="0" rtl="0" algn="ctr">
                        <a:spcBef>
                          <a:spcPts val="0"/>
                        </a:spcBef>
                        <a:spcAft>
                          <a:spcPts val="0"/>
                        </a:spcAft>
                        <a:buNone/>
                      </a:pPr>
                      <a:r>
                        <a:rPr b="1" lang="en" sz="1200">
                          <a:latin typeface="Bree Serif"/>
                          <a:ea typeface="Bree Serif"/>
                          <a:cs typeface="Bree Serif"/>
                          <a:sym typeface="Bree Serif"/>
                        </a:rPr>
                        <a:t>-</a:t>
                      </a:r>
                      <a:endParaRPr b="1"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Bree Serif"/>
                          <a:ea typeface="Bree Serif"/>
                          <a:cs typeface="Bree Serif"/>
                          <a:sym typeface="Bree Serif"/>
                        </a:rPr>
                        <a:t>Sympathetic</a:t>
                      </a:r>
                      <a:endParaRPr b="1"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Bree Serif"/>
                          <a:ea typeface="Bree Serif"/>
                          <a:cs typeface="Bree Serif"/>
                          <a:sym typeface="Bree Serif"/>
                        </a:rPr>
                        <a:t>Parasympathetic</a:t>
                      </a:r>
                      <a:endParaRPr b="1"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r>
              <a:tr h="399100">
                <a:tc>
                  <a:txBody>
                    <a:bodyPr/>
                    <a:lstStyle/>
                    <a:p>
                      <a:pPr indent="0" lvl="0" marL="0" rtl="0" algn="ctr">
                        <a:spcBef>
                          <a:spcPts val="0"/>
                        </a:spcBef>
                        <a:spcAft>
                          <a:spcPts val="0"/>
                        </a:spcAft>
                        <a:buNone/>
                      </a:pPr>
                      <a:r>
                        <a:rPr b="1" lang="en" sz="1200">
                          <a:latin typeface="Bree Serif"/>
                          <a:ea typeface="Bree Serif"/>
                          <a:cs typeface="Bree Serif"/>
                          <a:sym typeface="Bree Serif"/>
                        </a:rPr>
                        <a:t>Heart Rate</a:t>
                      </a:r>
                      <a:endParaRPr b="1"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555700">
                <a:tc>
                  <a:txBody>
                    <a:bodyPr/>
                    <a:lstStyle/>
                    <a:p>
                      <a:pPr indent="0" lvl="0" marL="0" rtl="0" algn="ctr">
                        <a:spcBef>
                          <a:spcPts val="0"/>
                        </a:spcBef>
                        <a:spcAft>
                          <a:spcPts val="0"/>
                        </a:spcAft>
                        <a:buNone/>
                      </a:pPr>
                      <a:r>
                        <a:rPr b="1" lang="en" sz="1200">
                          <a:latin typeface="Bree Serif"/>
                          <a:ea typeface="Bree Serif"/>
                          <a:cs typeface="Bree Serif"/>
                          <a:sym typeface="Bree Serif"/>
                        </a:rPr>
                        <a:t>Conduction Velocity</a:t>
                      </a:r>
                      <a:endParaRPr b="1"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399100">
                <a:tc>
                  <a:txBody>
                    <a:bodyPr/>
                    <a:lstStyle/>
                    <a:p>
                      <a:pPr indent="0" lvl="0" marL="0" rtl="0" algn="ctr">
                        <a:spcBef>
                          <a:spcPts val="0"/>
                        </a:spcBef>
                        <a:spcAft>
                          <a:spcPts val="0"/>
                        </a:spcAft>
                        <a:buNone/>
                      </a:pPr>
                      <a:r>
                        <a:rPr b="1" lang="en" sz="1200">
                          <a:latin typeface="Bree Serif"/>
                          <a:ea typeface="Bree Serif"/>
                          <a:cs typeface="Bree Serif"/>
                          <a:sym typeface="Bree Serif"/>
                        </a:rPr>
                        <a:t>Contractility</a:t>
                      </a:r>
                      <a:endParaRPr b="1"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19050">
                      <a:solidFill>
                        <a:srgbClr val="980000"/>
                      </a:solidFill>
                      <a:prstDash val="solid"/>
                      <a:round/>
                      <a:headEnd len="sm" w="sm" type="none"/>
                      <a:tailEnd len="sm" w="sm" type="none"/>
                    </a:lnR>
                    <a:lnT cap="flat" cmpd="sng" w="19050">
                      <a:solidFill>
                        <a:srgbClr val="980000"/>
                      </a:solidFill>
                      <a:prstDash val="solid"/>
                      <a:round/>
                      <a:headEnd len="sm" w="sm" type="none"/>
                      <a:tailEnd len="sm" w="sm" type="none"/>
                    </a:lnT>
                    <a:lnB cap="flat" cmpd="sng" w="19050">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19050">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 (atria only)</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bl>
          </a:graphicData>
        </a:graphic>
      </p:graphicFrame>
      <p:sp>
        <p:nvSpPr>
          <p:cNvPr id="317" name="Google Shape;317;p45"/>
          <p:cNvSpPr txBox="1"/>
          <p:nvPr/>
        </p:nvSpPr>
        <p:spPr>
          <a:xfrm>
            <a:off x="2057875" y="4472075"/>
            <a:ext cx="3014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E9E9E"/>
                </a:solidFill>
                <a:latin typeface="Bree Serif"/>
                <a:ea typeface="Bree Serif"/>
                <a:cs typeface="Bree Serif"/>
                <a:sym typeface="Bree Serif"/>
              </a:rPr>
              <a:t>parasympathetic nerves (vagal) are distributed mainly to the S-A and A-V nodes, to a lesser extent to the muscle of the two atria, and very little directly to the ventricular muscle.</a:t>
            </a:r>
            <a:endParaRPr sz="800">
              <a:solidFill>
                <a:srgbClr val="9E9E9E"/>
              </a:solidFill>
              <a:latin typeface="Bree Serif"/>
              <a:ea typeface="Bree Serif"/>
              <a:cs typeface="Bree Serif"/>
              <a:sym typeface="Bree Serif"/>
            </a:endParaRPr>
          </a:p>
        </p:txBody>
      </p:sp>
      <p:sp>
        <p:nvSpPr>
          <p:cNvPr id="318" name="Google Shape;318;p45"/>
          <p:cNvSpPr/>
          <p:nvPr/>
        </p:nvSpPr>
        <p:spPr>
          <a:xfrm>
            <a:off x="4166750" y="4310075"/>
            <a:ext cx="170400" cy="162000"/>
          </a:xfrm>
          <a:prstGeom prst="downArrow">
            <a:avLst>
              <a:gd fmla="val 50000" name="adj1"/>
              <a:gd fmla="val 50000" name="adj2"/>
            </a:avLst>
          </a:prstGeom>
          <a:solidFill>
            <a:srgbClr val="D05C5C"/>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319" name="Google Shape;319;p45"/>
          <p:cNvSpPr txBox="1"/>
          <p:nvPr/>
        </p:nvSpPr>
        <p:spPr>
          <a:xfrm>
            <a:off x="8136275" y="89500"/>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Girls slides </a:t>
            </a:r>
            <a:endParaRPr>
              <a:solidFill>
                <a:srgbClr val="C27BA0"/>
              </a:solidFill>
              <a:latin typeface="Bree Serif"/>
              <a:ea typeface="Bree Serif"/>
              <a:cs typeface="Bree Serif"/>
              <a:sym typeface="Bree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311700" y="162775"/>
            <a:ext cx="463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5833"/>
              <a:buFont typeface="Arial"/>
              <a:buNone/>
            </a:pPr>
            <a:r>
              <a:rPr b="1" lang="en" sz="2400">
                <a:solidFill>
                  <a:srgbClr val="D05C5C"/>
                </a:solidFill>
                <a:latin typeface="Bree Serif"/>
                <a:ea typeface="Bree Serif"/>
                <a:cs typeface="Bree Serif"/>
                <a:sym typeface="Bree Serif"/>
              </a:rPr>
              <a:t>Mechanism of Sympathetic Effect</a:t>
            </a:r>
            <a:endParaRPr/>
          </a:p>
        </p:txBody>
      </p:sp>
      <p:sp>
        <p:nvSpPr>
          <p:cNvPr id="325" name="Google Shape;325;p46"/>
          <p:cNvSpPr/>
          <p:nvPr/>
        </p:nvSpPr>
        <p:spPr>
          <a:xfrm>
            <a:off x="459900" y="676550"/>
            <a:ext cx="2976300" cy="8031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Stimulation of sympathetic nerves releases </a:t>
            </a:r>
            <a:r>
              <a:rPr b="1" lang="en" sz="1200">
                <a:latin typeface="Bree Serif"/>
                <a:ea typeface="Bree Serif"/>
                <a:cs typeface="Bree Serif"/>
                <a:sym typeface="Bree Serif"/>
              </a:rPr>
              <a:t>norepinephrine</a:t>
            </a:r>
            <a:endParaRPr b="1" sz="1200">
              <a:latin typeface="Bree Serif"/>
              <a:ea typeface="Bree Serif"/>
              <a:cs typeface="Bree Serif"/>
              <a:sym typeface="Bree Serif"/>
            </a:endParaRPr>
          </a:p>
        </p:txBody>
      </p:sp>
      <p:sp>
        <p:nvSpPr>
          <p:cNvPr id="326" name="Google Shape;326;p46"/>
          <p:cNvSpPr/>
          <p:nvPr/>
        </p:nvSpPr>
        <p:spPr>
          <a:xfrm>
            <a:off x="311700" y="2985975"/>
            <a:ext cx="3272700" cy="8031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I</a:t>
            </a:r>
            <a:r>
              <a:rPr b="1" lang="en" sz="1200">
                <a:latin typeface="Bree Serif"/>
                <a:ea typeface="Bree Serif"/>
                <a:cs typeface="Bree Serif"/>
                <a:sym typeface="Bree Serif"/>
              </a:rPr>
              <a:t>ncreases permeability to Na</a:t>
            </a:r>
            <a:r>
              <a:rPr b="1" baseline="30000" lang="en" sz="1200">
                <a:latin typeface="Bree Serif"/>
                <a:ea typeface="Bree Serif"/>
                <a:cs typeface="Bree Serif"/>
                <a:sym typeface="Bree Serif"/>
              </a:rPr>
              <a:t>+</a:t>
            </a:r>
            <a:r>
              <a:rPr b="1" lang="en" sz="1200">
                <a:latin typeface="Bree Serif"/>
                <a:ea typeface="Bree Serif"/>
                <a:cs typeface="Bree Serif"/>
                <a:sym typeface="Bree Serif"/>
              </a:rPr>
              <a:t> &amp; Ca</a:t>
            </a:r>
            <a:r>
              <a:rPr b="1" baseline="30000" lang="en" sz="1200">
                <a:latin typeface="Bree Serif"/>
                <a:ea typeface="Bree Serif"/>
                <a:cs typeface="Bree Serif"/>
                <a:sym typeface="Bree Serif"/>
              </a:rPr>
              <a:t>+2</a:t>
            </a:r>
            <a:r>
              <a:rPr lang="en" sz="1200">
                <a:latin typeface="Bree Serif"/>
                <a:ea typeface="Bree Serif"/>
                <a:cs typeface="Bree Serif"/>
                <a:sym typeface="Bree Serif"/>
              </a:rPr>
              <a:t> causing more + resting potential and </a:t>
            </a:r>
            <a:r>
              <a:rPr b="1" lang="en" sz="1200">
                <a:latin typeface="Bree Serif"/>
                <a:ea typeface="Bree Serif"/>
                <a:cs typeface="Bree Serif"/>
                <a:sym typeface="Bree Serif"/>
              </a:rPr>
              <a:t>increased excitability</a:t>
            </a:r>
            <a:endParaRPr sz="1200">
              <a:latin typeface="Bree Serif"/>
              <a:ea typeface="Bree Serif"/>
              <a:cs typeface="Bree Serif"/>
              <a:sym typeface="Bree Serif"/>
            </a:endParaRPr>
          </a:p>
        </p:txBody>
      </p:sp>
      <p:sp>
        <p:nvSpPr>
          <p:cNvPr id="327" name="Google Shape;327;p46"/>
          <p:cNvSpPr/>
          <p:nvPr/>
        </p:nvSpPr>
        <p:spPr>
          <a:xfrm>
            <a:off x="1915475" y="4112100"/>
            <a:ext cx="2468400" cy="8031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I</a:t>
            </a:r>
            <a:r>
              <a:rPr b="1" lang="en" sz="1200">
                <a:latin typeface="Bree Serif"/>
                <a:ea typeface="Bree Serif"/>
                <a:cs typeface="Bree Serif"/>
                <a:sym typeface="Bree Serif"/>
              </a:rPr>
              <a:t>ncreases rate of SA node</a:t>
            </a:r>
            <a:r>
              <a:rPr lang="en" sz="1200">
                <a:latin typeface="Bree Serif"/>
                <a:ea typeface="Bree Serif"/>
                <a:cs typeface="Bree Serif"/>
                <a:sym typeface="Bree Serif"/>
              </a:rPr>
              <a:t> discharge (increase heart rate &amp; contraction)</a:t>
            </a:r>
            <a:endParaRPr sz="1200">
              <a:latin typeface="Bree Serif"/>
              <a:ea typeface="Bree Serif"/>
              <a:cs typeface="Bree Serif"/>
              <a:sym typeface="Bree Serif"/>
            </a:endParaRPr>
          </a:p>
        </p:txBody>
      </p:sp>
      <p:sp>
        <p:nvSpPr>
          <p:cNvPr id="328" name="Google Shape;328;p46"/>
          <p:cNvSpPr/>
          <p:nvPr/>
        </p:nvSpPr>
        <p:spPr>
          <a:xfrm>
            <a:off x="1628675" y="1859850"/>
            <a:ext cx="2755200" cy="8031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Norepinephrine </a:t>
            </a:r>
            <a:r>
              <a:rPr b="1" lang="en" sz="1200">
                <a:latin typeface="Bree Serif"/>
                <a:ea typeface="Bree Serif"/>
                <a:cs typeface="Bree Serif"/>
                <a:sym typeface="Bree Serif"/>
              </a:rPr>
              <a:t>stimulates β1</a:t>
            </a:r>
            <a:r>
              <a:rPr lang="en" sz="1200">
                <a:latin typeface="Bree Serif"/>
                <a:ea typeface="Bree Serif"/>
                <a:cs typeface="Bree Serif"/>
                <a:sym typeface="Bree Serif"/>
              </a:rPr>
              <a:t> adrenergic receptors</a:t>
            </a:r>
            <a:endParaRPr sz="1200">
              <a:latin typeface="Bree Serif"/>
              <a:ea typeface="Bree Serif"/>
              <a:cs typeface="Bree Serif"/>
              <a:sym typeface="Bree Serif"/>
            </a:endParaRPr>
          </a:p>
        </p:txBody>
      </p:sp>
      <p:sp>
        <p:nvSpPr>
          <p:cNvPr id="329" name="Google Shape;329;p46"/>
          <p:cNvSpPr/>
          <p:nvPr/>
        </p:nvSpPr>
        <p:spPr>
          <a:xfrm rot="5400000">
            <a:off x="3617375" y="1144902"/>
            <a:ext cx="519600" cy="272700"/>
          </a:xfrm>
          <a:prstGeom prst="bentArrow">
            <a:avLst>
              <a:gd fmla="val 25000" name="adj1"/>
              <a:gd fmla="val 25000" name="adj2"/>
              <a:gd fmla="val 25000" name="adj3"/>
              <a:gd fmla="val 43750" name="adj4"/>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330" name="Google Shape;330;p46"/>
          <p:cNvSpPr/>
          <p:nvPr/>
        </p:nvSpPr>
        <p:spPr>
          <a:xfrm flipH="1" rot="-5400000">
            <a:off x="847325" y="2285772"/>
            <a:ext cx="570300" cy="285000"/>
          </a:xfrm>
          <a:prstGeom prst="bentArrow">
            <a:avLst>
              <a:gd fmla="val 25000" name="adj1"/>
              <a:gd fmla="val 27475" name="adj2"/>
              <a:gd fmla="val 25000" name="adj3"/>
              <a:gd fmla="val 43750" name="adj4"/>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331" name="Google Shape;331;p46"/>
          <p:cNvSpPr/>
          <p:nvPr/>
        </p:nvSpPr>
        <p:spPr>
          <a:xfrm rot="5400000">
            <a:off x="3652925" y="3438528"/>
            <a:ext cx="448500" cy="244200"/>
          </a:xfrm>
          <a:prstGeom prst="bentArrow">
            <a:avLst>
              <a:gd fmla="val 25000" name="adj1"/>
              <a:gd fmla="val 22212" name="adj2"/>
              <a:gd fmla="val 25000" name="adj3"/>
              <a:gd fmla="val 43750" name="adj4"/>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pic>
        <p:nvPicPr>
          <p:cNvPr id="332" name="Google Shape;332;p46"/>
          <p:cNvPicPr preferRelativeResize="0"/>
          <p:nvPr/>
        </p:nvPicPr>
        <p:blipFill>
          <a:blip r:embed="rId3">
            <a:alphaModFix/>
          </a:blip>
          <a:stretch>
            <a:fillRect/>
          </a:stretch>
        </p:blipFill>
        <p:spPr>
          <a:xfrm>
            <a:off x="4693375" y="816975"/>
            <a:ext cx="3615349" cy="4316851"/>
          </a:xfrm>
          <a:prstGeom prst="rect">
            <a:avLst/>
          </a:prstGeom>
          <a:noFill/>
          <a:ln>
            <a:noFill/>
          </a:ln>
        </p:spPr>
      </p:pic>
      <p:sp>
        <p:nvSpPr>
          <p:cNvPr id="333" name="Google Shape;333;p46"/>
          <p:cNvSpPr txBox="1"/>
          <p:nvPr/>
        </p:nvSpPr>
        <p:spPr>
          <a:xfrm>
            <a:off x="8136275" y="89500"/>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Girls slides </a:t>
            </a:r>
            <a:endParaRPr>
              <a:solidFill>
                <a:srgbClr val="C27BA0"/>
              </a:solidFill>
              <a:latin typeface="Bree Serif"/>
              <a:ea typeface="Bree Serif"/>
              <a:cs typeface="Bree Serif"/>
              <a:sym typeface="Bree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type="title"/>
          </p:nvPr>
        </p:nvSpPr>
        <p:spPr>
          <a:xfrm>
            <a:off x="168325" y="113475"/>
            <a:ext cx="70719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rgbClr val="D05C5C"/>
                </a:solidFill>
                <a:latin typeface="Bree Serif"/>
                <a:ea typeface="Bree Serif"/>
                <a:cs typeface="Bree Serif"/>
                <a:sym typeface="Bree Serif"/>
              </a:rPr>
              <a:t>Mechanism of Parasympathetic (vagal ) Effect</a:t>
            </a:r>
            <a:endParaRPr/>
          </a:p>
        </p:txBody>
      </p:sp>
      <p:sp>
        <p:nvSpPr>
          <p:cNvPr id="339" name="Google Shape;339;p47"/>
          <p:cNvSpPr/>
          <p:nvPr/>
        </p:nvSpPr>
        <p:spPr>
          <a:xfrm>
            <a:off x="474900" y="686175"/>
            <a:ext cx="2612100" cy="6213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Parasympathetic stimulation releases </a:t>
            </a:r>
            <a:r>
              <a:rPr b="1" lang="en" sz="1200">
                <a:latin typeface="Bree Serif"/>
                <a:ea typeface="Bree Serif"/>
                <a:cs typeface="Bree Serif"/>
                <a:sym typeface="Bree Serif"/>
              </a:rPr>
              <a:t>acetylcholine (Ach)</a:t>
            </a:r>
            <a:endParaRPr sz="1200">
              <a:latin typeface="Bree Serif"/>
              <a:ea typeface="Bree Serif"/>
              <a:cs typeface="Bree Serif"/>
              <a:sym typeface="Bree Serif"/>
            </a:endParaRPr>
          </a:p>
        </p:txBody>
      </p:sp>
      <p:sp>
        <p:nvSpPr>
          <p:cNvPr id="340" name="Google Shape;340;p47"/>
          <p:cNvSpPr/>
          <p:nvPr/>
        </p:nvSpPr>
        <p:spPr>
          <a:xfrm>
            <a:off x="425850" y="2470075"/>
            <a:ext cx="2992800" cy="6213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Causes increased negativity inside fibers (hyperpolarization) making tissue </a:t>
            </a:r>
            <a:r>
              <a:rPr b="1" lang="en" sz="1200">
                <a:latin typeface="Bree Serif"/>
                <a:ea typeface="Bree Serif"/>
                <a:cs typeface="Bree Serif"/>
                <a:sym typeface="Bree Serif"/>
              </a:rPr>
              <a:t>less excitable</a:t>
            </a:r>
            <a:r>
              <a:rPr lang="en" sz="1200">
                <a:latin typeface="Bree Serif"/>
                <a:ea typeface="Bree Serif"/>
                <a:cs typeface="Bree Serif"/>
                <a:sym typeface="Bree Serif"/>
              </a:rPr>
              <a:t>.</a:t>
            </a:r>
            <a:endParaRPr sz="1200">
              <a:latin typeface="Bree Serif"/>
              <a:ea typeface="Bree Serif"/>
              <a:cs typeface="Bree Serif"/>
              <a:sym typeface="Bree Serif"/>
            </a:endParaRPr>
          </a:p>
        </p:txBody>
      </p:sp>
      <p:sp>
        <p:nvSpPr>
          <p:cNvPr id="341" name="Google Shape;341;p47"/>
          <p:cNvSpPr/>
          <p:nvPr/>
        </p:nvSpPr>
        <p:spPr>
          <a:xfrm>
            <a:off x="659025" y="3344775"/>
            <a:ext cx="3835800" cy="6213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Bree Serif"/>
                <a:ea typeface="Bree Serif"/>
                <a:cs typeface="Bree Serif"/>
                <a:sym typeface="Bree Serif"/>
              </a:rPr>
              <a:t>Decreases rate of rhythm of the SA node</a:t>
            </a:r>
            <a:r>
              <a:rPr lang="en" sz="1200">
                <a:latin typeface="Bree Serif"/>
                <a:ea typeface="Bree Serif"/>
                <a:cs typeface="Bree Serif"/>
                <a:sym typeface="Bree Serif"/>
              </a:rPr>
              <a:t> and AV junctional fibers. (decrease heart rate)</a:t>
            </a:r>
            <a:endParaRPr sz="1200">
              <a:latin typeface="Bree Serif"/>
              <a:ea typeface="Bree Serif"/>
              <a:cs typeface="Bree Serif"/>
              <a:sym typeface="Bree Serif"/>
            </a:endParaRPr>
          </a:p>
        </p:txBody>
      </p:sp>
      <p:sp>
        <p:nvSpPr>
          <p:cNvPr id="342" name="Google Shape;342;p47"/>
          <p:cNvSpPr/>
          <p:nvPr/>
        </p:nvSpPr>
        <p:spPr>
          <a:xfrm>
            <a:off x="999075" y="1595375"/>
            <a:ext cx="3460500" cy="6213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Acetylcholine </a:t>
            </a:r>
            <a:r>
              <a:rPr b="1" lang="en" sz="1200">
                <a:latin typeface="Bree Serif"/>
                <a:ea typeface="Bree Serif"/>
                <a:cs typeface="Bree Serif"/>
                <a:sym typeface="Bree Serif"/>
              </a:rPr>
              <a:t>increases permeability to K</a:t>
            </a:r>
            <a:r>
              <a:rPr b="1" baseline="30000" lang="en" sz="1200">
                <a:latin typeface="Bree Serif"/>
                <a:ea typeface="Bree Serif"/>
                <a:cs typeface="Bree Serif"/>
                <a:sym typeface="Bree Serif"/>
              </a:rPr>
              <a:t>+</a:t>
            </a:r>
            <a:r>
              <a:rPr lang="en" sz="1200">
                <a:latin typeface="Bree Serif"/>
                <a:ea typeface="Bree Serif"/>
                <a:cs typeface="Bree Serif"/>
                <a:sym typeface="Bree Serif"/>
              </a:rPr>
              <a:t> allowing rapid leakage of K</a:t>
            </a:r>
            <a:r>
              <a:rPr baseline="30000" lang="en" sz="1200">
                <a:latin typeface="Bree Serif"/>
                <a:ea typeface="Bree Serif"/>
                <a:cs typeface="Bree Serif"/>
                <a:sym typeface="Bree Serif"/>
              </a:rPr>
              <a:t>+</a:t>
            </a:r>
            <a:r>
              <a:rPr lang="en" sz="1200">
                <a:latin typeface="Bree Serif"/>
                <a:ea typeface="Bree Serif"/>
                <a:cs typeface="Bree Serif"/>
                <a:sym typeface="Bree Serif"/>
              </a:rPr>
              <a:t> out of conductive fibers.</a:t>
            </a:r>
            <a:endParaRPr sz="1200">
              <a:latin typeface="Bree Serif"/>
              <a:ea typeface="Bree Serif"/>
              <a:cs typeface="Bree Serif"/>
              <a:sym typeface="Bree Serif"/>
            </a:endParaRPr>
          </a:p>
        </p:txBody>
      </p:sp>
      <p:sp>
        <p:nvSpPr>
          <p:cNvPr id="343" name="Google Shape;343;p47"/>
          <p:cNvSpPr/>
          <p:nvPr/>
        </p:nvSpPr>
        <p:spPr>
          <a:xfrm rot="5400000">
            <a:off x="3425725" y="928964"/>
            <a:ext cx="670800" cy="417000"/>
          </a:xfrm>
          <a:prstGeom prst="bentArrow">
            <a:avLst>
              <a:gd fmla="val 25000" name="adj1"/>
              <a:gd fmla="val 25000" name="adj2"/>
              <a:gd fmla="val 25000" name="adj3"/>
              <a:gd fmla="val 43750" name="adj4"/>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344" name="Google Shape;344;p47"/>
          <p:cNvSpPr/>
          <p:nvPr/>
        </p:nvSpPr>
        <p:spPr>
          <a:xfrm flipH="1" rot="-5400000">
            <a:off x="172025" y="1815250"/>
            <a:ext cx="518700" cy="427500"/>
          </a:xfrm>
          <a:prstGeom prst="bentArrow">
            <a:avLst>
              <a:gd fmla="val 25000" name="adj1"/>
              <a:gd fmla="val 25000" name="adj2"/>
              <a:gd fmla="val 25000" name="adj3"/>
              <a:gd fmla="val 43750" name="adj4"/>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345" name="Google Shape;345;p47"/>
          <p:cNvSpPr/>
          <p:nvPr/>
        </p:nvSpPr>
        <p:spPr>
          <a:xfrm rot="5400000">
            <a:off x="3433125" y="2721375"/>
            <a:ext cx="612300" cy="373500"/>
          </a:xfrm>
          <a:prstGeom prst="bentArrow">
            <a:avLst>
              <a:gd fmla="val 25000" name="adj1"/>
              <a:gd fmla="val 22212" name="adj2"/>
              <a:gd fmla="val 25000" name="adj3"/>
              <a:gd fmla="val 43750" name="adj4"/>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346" name="Google Shape;346;p47"/>
          <p:cNvSpPr txBox="1"/>
          <p:nvPr/>
        </p:nvSpPr>
        <p:spPr>
          <a:xfrm>
            <a:off x="60800" y="4193700"/>
            <a:ext cx="6319200" cy="10314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Bree Serif"/>
              <a:buChar char="●"/>
            </a:pPr>
            <a:r>
              <a:rPr lang="en" sz="1100">
                <a:latin typeface="Bree Serif"/>
                <a:ea typeface="Bree Serif"/>
                <a:cs typeface="Bree Serif"/>
                <a:sym typeface="Bree Serif"/>
              </a:rPr>
              <a:t>Strong stimulation of vagi stops rhythmical excitation by SA node or blocks transmission of</a:t>
            </a:r>
            <a:endParaRPr sz="1100">
              <a:latin typeface="Bree Serif"/>
              <a:ea typeface="Bree Serif"/>
              <a:cs typeface="Bree Serif"/>
              <a:sym typeface="Bree Serif"/>
            </a:endParaRPr>
          </a:p>
          <a:p>
            <a:pPr indent="0" lvl="0" marL="457200" rtl="0" algn="l">
              <a:spcBef>
                <a:spcPts val="0"/>
              </a:spcBef>
              <a:spcAft>
                <a:spcPts val="0"/>
              </a:spcAft>
              <a:buNone/>
            </a:pPr>
            <a:r>
              <a:rPr lang="en" sz="1100">
                <a:latin typeface="Bree Serif"/>
                <a:ea typeface="Bree Serif"/>
                <a:cs typeface="Bree Serif"/>
                <a:sym typeface="Bree Serif"/>
              </a:rPr>
              <a:t>cardiac impulse from atria into ventricles.</a:t>
            </a:r>
            <a:r>
              <a:rPr lang="en" sz="1100">
                <a:solidFill>
                  <a:srgbClr val="9E9E9E"/>
                </a:solidFill>
                <a:latin typeface="Bree Serif"/>
                <a:ea typeface="Bree Serif"/>
                <a:cs typeface="Bree Serif"/>
                <a:sym typeface="Bree Serif"/>
              </a:rPr>
              <a:t>(then some small area in the Purkinje fibers, usually in the ventricular septal portion of the A-V bundle, develops a rhythm of its own and causes ventricular contraction)</a:t>
            </a:r>
            <a:endParaRPr sz="1100">
              <a:solidFill>
                <a:srgbClr val="9E9E9E"/>
              </a:solidFill>
              <a:latin typeface="Bree Serif"/>
              <a:ea typeface="Bree Serif"/>
              <a:cs typeface="Bree Serif"/>
              <a:sym typeface="Bree Serif"/>
            </a:endParaRPr>
          </a:p>
        </p:txBody>
      </p:sp>
      <p:pic>
        <p:nvPicPr>
          <p:cNvPr id="347" name="Google Shape;347;p47"/>
          <p:cNvPicPr preferRelativeResize="0"/>
          <p:nvPr/>
        </p:nvPicPr>
        <p:blipFill>
          <a:blip r:embed="rId3">
            <a:alphaModFix/>
          </a:blip>
          <a:stretch>
            <a:fillRect/>
          </a:stretch>
        </p:blipFill>
        <p:spPr>
          <a:xfrm>
            <a:off x="4572000" y="955050"/>
            <a:ext cx="4069975" cy="3083325"/>
          </a:xfrm>
          <a:prstGeom prst="rect">
            <a:avLst/>
          </a:prstGeom>
          <a:noFill/>
          <a:ln>
            <a:noFill/>
          </a:ln>
        </p:spPr>
      </p:pic>
      <p:sp>
        <p:nvSpPr>
          <p:cNvPr id="348" name="Google Shape;348;p47"/>
          <p:cNvSpPr txBox="1"/>
          <p:nvPr/>
        </p:nvSpPr>
        <p:spPr>
          <a:xfrm>
            <a:off x="8166200" y="173275"/>
            <a:ext cx="18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Girls slides </a:t>
            </a:r>
            <a:endParaRPr>
              <a:solidFill>
                <a:srgbClr val="C27BA0"/>
              </a:solidFill>
              <a:latin typeface="Bree Serif"/>
              <a:ea typeface="Bree Serif"/>
              <a:cs typeface="Bree Serif"/>
              <a:sym typeface="Bree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8"/>
          <p:cNvSpPr txBox="1"/>
          <p:nvPr>
            <p:ph type="title"/>
          </p:nvPr>
        </p:nvSpPr>
        <p:spPr>
          <a:xfrm>
            <a:off x="207750" y="73325"/>
            <a:ext cx="1261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MCQs</a:t>
            </a:r>
            <a:endParaRPr b="1" sz="2720">
              <a:solidFill>
                <a:srgbClr val="D05C5C"/>
              </a:solidFill>
              <a:latin typeface="Bree Serif"/>
              <a:ea typeface="Bree Serif"/>
              <a:cs typeface="Bree Serif"/>
              <a:sym typeface="Bree Serif"/>
            </a:endParaRPr>
          </a:p>
        </p:txBody>
      </p:sp>
      <p:sp>
        <p:nvSpPr>
          <p:cNvPr id="354" name="Google Shape;354;p48"/>
          <p:cNvSpPr txBox="1"/>
          <p:nvPr/>
        </p:nvSpPr>
        <p:spPr>
          <a:xfrm rot="10800000">
            <a:off x="170100" y="4657700"/>
            <a:ext cx="2097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B7B7B7"/>
                </a:solidFill>
                <a:latin typeface="Bree Serif"/>
                <a:ea typeface="Bree Serif"/>
                <a:cs typeface="Bree Serif"/>
                <a:sym typeface="Bree Serif"/>
              </a:rPr>
              <a:t>Answers: </a:t>
            </a:r>
            <a:r>
              <a:rPr lang="en" sz="1200">
                <a:solidFill>
                  <a:srgbClr val="B7B7B7"/>
                </a:solidFill>
                <a:latin typeface="Bree Serif"/>
                <a:ea typeface="Bree Serif"/>
                <a:cs typeface="Bree Serif"/>
                <a:sym typeface="Bree Serif"/>
              </a:rPr>
              <a:t>1B</a:t>
            </a:r>
            <a:r>
              <a:rPr lang="en" sz="1200">
                <a:solidFill>
                  <a:srgbClr val="B7B7B7"/>
                </a:solidFill>
                <a:latin typeface="Bree Serif"/>
                <a:ea typeface="Bree Serif"/>
                <a:cs typeface="Bree Serif"/>
                <a:sym typeface="Bree Serif"/>
              </a:rPr>
              <a:t>. 2D. 3D. 4A. 5C</a:t>
            </a:r>
            <a:endParaRPr sz="1200">
              <a:solidFill>
                <a:srgbClr val="B7B7B7"/>
              </a:solidFill>
              <a:latin typeface="Bree Serif"/>
              <a:ea typeface="Bree Serif"/>
              <a:cs typeface="Bree Serif"/>
              <a:sym typeface="Bree Serif"/>
            </a:endParaRPr>
          </a:p>
        </p:txBody>
      </p:sp>
      <p:graphicFrame>
        <p:nvGraphicFramePr>
          <p:cNvPr id="355" name="Google Shape;355;p48"/>
          <p:cNvGraphicFramePr/>
          <p:nvPr/>
        </p:nvGraphicFramePr>
        <p:xfrm>
          <a:off x="1691425" y="240235"/>
          <a:ext cx="3000000" cy="3000000"/>
        </p:xfrm>
        <a:graphic>
          <a:graphicData uri="http://schemas.openxmlformats.org/drawingml/2006/table">
            <a:tbl>
              <a:tblPr>
                <a:noFill/>
                <a:tableStyleId>{C35BF6BA-968F-43CB-9C8E-21097C7FAF78}</a:tableStyleId>
              </a:tblPr>
              <a:tblGrid>
                <a:gridCol w="1751225"/>
                <a:gridCol w="1751225"/>
                <a:gridCol w="1751225"/>
                <a:gridCol w="1751225"/>
              </a:tblGrid>
              <a:tr h="412225">
                <a:tc gridSpan="4">
                  <a:txBody>
                    <a:bodyPr/>
                    <a:lstStyle/>
                    <a:p>
                      <a:pPr indent="0" lvl="0" marL="0" rtl="0" algn="l">
                        <a:spcBef>
                          <a:spcPts val="0"/>
                        </a:spcBef>
                        <a:spcAft>
                          <a:spcPts val="0"/>
                        </a:spcAft>
                        <a:buClr>
                          <a:srgbClr val="000000"/>
                        </a:buClr>
                        <a:buSzPts val="1100"/>
                        <a:buFont typeface="Arial"/>
                        <a:buNone/>
                      </a:pPr>
                      <a:r>
                        <a:rPr b="1" lang="en" sz="1200">
                          <a:solidFill>
                            <a:srgbClr val="D05C5C"/>
                          </a:solidFill>
                          <a:latin typeface="Bree Serif"/>
                          <a:ea typeface="Bree Serif"/>
                          <a:cs typeface="Bree Serif"/>
                          <a:sym typeface="Bree Serif"/>
                        </a:rPr>
                        <a:t>Q1:</a:t>
                      </a:r>
                      <a:r>
                        <a:rPr b="1" lang="en" sz="1200">
                          <a:solidFill>
                            <a:srgbClr val="000000"/>
                          </a:solidFill>
                          <a:latin typeface="Bree Serif"/>
                          <a:ea typeface="Bree Serif"/>
                          <a:cs typeface="Bree Serif"/>
                          <a:sym typeface="Bree Serif"/>
                        </a:rPr>
                        <a:t> </a:t>
                      </a:r>
                      <a:r>
                        <a:rPr lang="en" sz="1200">
                          <a:latin typeface="Bree Serif"/>
                          <a:ea typeface="Bree Serif"/>
                          <a:cs typeface="Bree Serif"/>
                          <a:sym typeface="Bree Serif"/>
                        </a:rPr>
                        <a:t>What is the normal physiological pacemaker of the heart ?</a:t>
                      </a:r>
                      <a:endParaRPr sz="1200"/>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2775">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A- AV node</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B-SA node</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C-Purkinje fibers</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solidFill>
                            <a:srgbClr val="000000"/>
                          </a:solidFill>
                          <a:latin typeface="Bree Serif"/>
                          <a:ea typeface="Bree Serif"/>
                          <a:cs typeface="Bree Serif"/>
                          <a:sym typeface="Bree Serif"/>
                        </a:rPr>
                        <a:t>D- buckman bundle</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12225">
                <a:tc gridSpan="4">
                  <a:txBody>
                    <a:bodyPr/>
                    <a:lstStyle/>
                    <a:p>
                      <a:pPr indent="0" lvl="0" marL="0" rtl="0" algn="l">
                        <a:spcBef>
                          <a:spcPts val="0"/>
                        </a:spcBef>
                        <a:spcAft>
                          <a:spcPts val="0"/>
                        </a:spcAft>
                        <a:buClr>
                          <a:srgbClr val="000000"/>
                        </a:buClr>
                        <a:buSzPts val="1100"/>
                        <a:buFont typeface="Arial"/>
                        <a:buNone/>
                      </a:pPr>
                      <a:r>
                        <a:rPr b="1" lang="en" sz="1200">
                          <a:solidFill>
                            <a:srgbClr val="D05C5C"/>
                          </a:solidFill>
                          <a:latin typeface="Bree Serif"/>
                          <a:ea typeface="Bree Serif"/>
                          <a:cs typeface="Bree Serif"/>
                          <a:sym typeface="Bree Serif"/>
                        </a:rPr>
                        <a:t>Q2: </a:t>
                      </a:r>
                      <a:r>
                        <a:rPr lang="en" sz="1200">
                          <a:latin typeface="Bree Serif"/>
                          <a:ea typeface="Bree Serif"/>
                          <a:cs typeface="Bree Serif"/>
                          <a:sym typeface="Bree Serif"/>
                        </a:rPr>
                        <a:t>What is the conduction velocity of Purkinje fibers ?</a:t>
                      </a:r>
                      <a:endParaRPr sz="12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2775">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A- 0.05</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B-0.03</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C-1</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solidFill>
                            <a:srgbClr val="000000"/>
                          </a:solidFill>
                          <a:latin typeface="Bree Serif"/>
                          <a:ea typeface="Bree Serif"/>
                          <a:cs typeface="Bree Serif"/>
                          <a:sym typeface="Bree Serif"/>
                        </a:rPr>
                        <a:t>D-4</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12225">
                <a:tc gridSpan="4">
                  <a:txBody>
                    <a:bodyPr/>
                    <a:lstStyle/>
                    <a:p>
                      <a:pPr indent="0" lvl="0" marL="0" rtl="0" algn="l">
                        <a:spcBef>
                          <a:spcPts val="0"/>
                        </a:spcBef>
                        <a:spcAft>
                          <a:spcPts val="0"/>
                        </a:spcAft>
                        <a:buClr>
                          <a:srgbClr val="000000"/>
                        </a:buClr>
                        <a:buSzPts val="1100"/>
                        <a:buFont typeface="Arial"/>
                        <a:buNone/>
                      </a:pPr>
                      <a:r>
                        <a:rPr b="1" lang="en" sz="1200">
                          <a:solidFill>
                            <a:srgbClr val="D05C5C"/>
                          </a:solidFill>
                          <a:latin typeface="Bree Serif"/>
                          <a:ea typeface="Bree Serif"/>
                          <a:cs typeface="Bree Serif"/>
                          <a:sym typeface="Bree Serif"/>
                        </a:rPr>
                        <a:t>Q3:</a:t>
                      </a:r>
                      <a:r>
                        <a:rPr b="1" lang="en" sz="1200">
                          <a:solidFill>
                            <a:srgbClr val="705C84"/>
                          </a:solidFill>
                          <a:latin typeface="Bree Serif"/>
                          <a:ea typeface="Bree Serif"/>
                          <a:cs typeface="Bree Serif"/>
                          <a:sym typeface="Bree Serif"/>
                        </a:rPr>
                        <a:t> </a:t>
                      </a:r>
                      <a:r>
                        <a:rPr lang="en" sz="1200">
                          <a:solidFill>
                            <a:schemeClr val="dk1"/>
                          </a:solidFill>
                          <a:latin typeface="Bree Serif"/>
                          <a:ea typeface="Bree Serif"/>
                          <a:cs typeface="Bree Serif"/>
                          <a:sym typeface="Bree Serif"/>
                        </a:rPr>
                        <a:t>Refractory periods last for :</a:t>
                      </a:r>
                      <a:endParaRPr sz="1200">
                        <a:solidFill>
                          <a:schemeClr val="dk1"/>
                        </a:solidFill>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588900">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A- 300m</a:t>
                      </a:r>
                      <a:r>
                        <a:rPr lang="en" sz="1200">
                          <a:latin typeface="Bree Serif"/>
                          <a:ea typeface="Bree Serif"/>
                          <a:cs typeface="Bree Serif"/>
                          <a:sym typeface="Bree Serif"/>
                        </a:rPr>
                        <a:t>s</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B-250ms</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C-</a:t>
                      </a:r>
                      <a:r>
                        <a:rPr lang="en" sz="1200">
                          <a:latin typeface="Bree Serif"/>
                          <a:ea typeface="Bree Serif"/>
                          <a:cs typeface="Bree Serif"/>
                          <a:sym typeface="Bree Serif"/>
                        </a:rPr>
                        <a:t>doesn’t exist</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solidFill>
                            <a:srgbClr val="000000"/>
                          </a:solidFill>
                          <a:latin typeface="Bree Serif"/>
                          <a:ea typeface="Bree Serif"/>
                          <a:cs typeface="Bree Serif"/>
                          <a:sym typeface="Bree Serif"/>
                        </a:rPr>
                        <a:t>D-as long as</a:t>
                      </a:r>
                      <a:r>
                        <a:rPr lang="en" sz="1200">
                          <a:latin typeface="Bree Serif"/>
                          <a:ea typeface="Bree Serif"/>
                          <a:cs typeface="Bree Serif"/>
                          <a:sym typeface="Bree Serif"/>
                        </a:rPr>
                        <a:t> </a:t>
                      </a:r>
                      <a:r>
                        <a:rPr lang="en" sz="1200">
                          <a:solidFill>
                            <a:srgbClr val="000000"/>
                          </a:solidFill>
                          <a:latin typeface="Bree Serif"/>
                          <a:ea typeface="Bree Serif"/>
                          <a:cs typeface="Bree Serif"/>
                          <a:sym typeface="Bree Serif"/>
                        </a:rPr>
                        <a:t>contraction</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12225">
                <a:tc gridSpan="4">
                  <a:txBody>
                    <a:bodyPr/>
                    <a:lstStyle/>
                    <a:p>
                      <a:pPr indent="0" lvl="0" marL="0" rtl="0" algn="l">
                        <a:spcBef>
                          <a:spcPts val="0"/>
                        </a:spcBef>
                        <a:spcAft>
                          <a:spcPts val="0"/>
                        </a:spcAft>
                        <a:buClr>
                          <a:srgbClr val="000000"/>
                        </a:buClr>
                        <a:buSzPts val="1100"/>
                        <a:buFont typeface="Arial"/>
                        <a:buNone/>
                      </a:pPr>
                      <a:r>
                        <a:rPr b="1" lang="en" sz="1200">
                          <a:solidFill>
                            <a:srgbClr val="D05C5C"/>
                          </a:solidFill>
                          <a:latin typeface="Bree Serif"/>
                          <a:ea typeface="Bree Serif"/>
                          <a:cs typeface="Bree Serif"/>
                          <a:sym typeface="Bree Serif"/>
                        </a:rPr>
                        <a:t>Q4: </a:t>
                      </a:r>
                      <a:r>
                        <a:rPr lang="en" sz="1200">
                          <a:latin typeface="Bree Serif"/>
                          <a:ea typeface="Bree Serif"/>
                          <a:cs typeface="Bree Serif"/>
                          <a:sym typeface="Bree Serif"/>
                        </a:rPr>
                        <a:t>The total delay from originated impulse to AV node is:</a:t>
                      </a:r>
                      <a:endParaRPr sz="1200"/>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2775">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A- </a:t>
                      </a:r>
                      <a:r>
                        <a:rPr lang="en" sz="1200">
                          <a:latin typeface="Bree Serif"/>
                          <a:ea typeface="Bree Serif"/>
                          <a:cs typeface="Bree Serif"/>
                          <a:sym typeface="Bree Serif"/>
                        </a:rPr>
                        <a:t>0.16</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B-</a:t>
                      </a:r>
                      <a:r>
                        <a:rPr lang="en" sz="1200">
                          <a:latin typeface="Bree Serif"/>
                          <a:ea typeface="Bree Serif"/>
                          <a:cs typeface="Bree Serif"/>
                          <a:sym typeface="Bree Serif"/>
                        </a:rPr>
                        <a:t>0.04</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C-0.5</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solidFill>
                            <a:srgbClr val="000000"/>
                          </a:solidFill>
                          <a:latin typeface="Bree Serif"/>
                          <a:ea typeface="Bree Serif"/>
                          <a:cs typeface="Bree Serif"/>
                          <a:sym typeface="Bree Serif"/>
                        </a:rPr>
                        <a:t>D-0.0</a:t>
                      </a:r>
                      <a:r>
                        <a:rPr lang="en" sz="1200">
                          <a:latin typeface="Bree Serif"/>
                          <a:ea typeface="Bree Serif"/>
                          <a:cs typeface="Bree Serif"/>
                          <a:sym typeface="Bree Serif"/>
                        </a:rPr>
                        <a:t>3</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12225">
                <a:tc gridSpan="4">
                  <a:txBody>
                    <a:bodyPr/>
                    <a:lstStyle/>
                    <a:p>
                      <a:pPr indent="0" lvl="0" marL="0" rtl="0" algn="l">
                        <a:spcBef>
                          <a:spcPts val="0"/>
                        </a:spcBef>
                        <a:spcAft>
                          <a:spcPts val="0"/>
                        </a:spcAft>
                        <a:buNone/>
                      </a:pPr>
                      <a:r>
                        <a:rPr b="1" lang="en" sz="1200">
                          <a:solidFill>
                            <a:srgbClr val="D05C5C"/>
                          </a:solidFill>
                          <a:latin typeface="Bree Serif"/>
                          <a:ea typeface="Bree Serif"/>
                          <a:cs typeface="Bree Serif"/>
                          <a:sym typeface="Bree Serif"/>
                        </a:rPr>
                        <a:t>Q5:</a:t>
                      </a:r>
                      <a:r>
                        <a:rPr lang="en" sz="1200">
                          <a:latin typeface="Bree Serif"/>
                          <a:ea typeface="Bree Serif"/>
                          <a:cs typeface="Bree Serif"/>
                          <a:sym typeface="Bree Serif"/>
                        </a:rPr>
                        <a:t> Why the electrical impulse reaches the ventricles delayed? </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412225">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A- </a:t>
                      </a:r>
                      <a:r>
                        <a:rPr lang="en" sz="1200">
                          <a:latin typeface="Bree Serif"/>
                          <a:ea typeface="Bree Serif"/>
                          <a:cs typeface="Bree Serif"/>
                          <a:sym typeface="Bree Serif"/>
                        </a:rPr>
                        <a:t>Cause of SA node</a:t>
                      </a:r>
                      <a:endParaRPr b="1" sz="1200">
                        <a:solidFill>
                          <a:srgbClr val="D05C5C"/>
                        </a:solidFill>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B-</a:t>
                      </a:r>
                      <a:r>
                        <a:rPr lang="en" sz="1200">
                          <a:latin typeface="Bree Serif"/>
                          <a:ea typeface="Bree Serif"/>
                          <a:cs typeface="Bree Serif"/>
                          <a:sym typeface="Bree Serif"/>
                        </a:rPr>
                        <a:t>To fill the atria</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latin typeface="Bree Serif"/>
                          <a:ea typeface="Bree Serif"/>
                          <a:cs typeface="Bree Serif"/>
                          <a:sym typeface="Bree Serif"/>
                        </a:rPr>
                        <a:t>C-</a:t>
                      </a:r>
                      <a:r>
                        <a:rPr lang="en" sz="1200">
                          <a:latin typeface="Bree Serif"/>
                          <a:ea typeface="Bree Serif"/>
                          <a:cs typeface="Bree Serif"/>
                          <a:sym typeface="Bree Serif"/>
                        </a:rPr>
                        <a:t>Cause of AV node</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solidFill>
                            <a:srgbClr val="000000"/>
                          </a:solidFill>
                          <a:latin typeface="Bree Serif"/>
                          <a:ea typeface="Bree Serif"/>
                          <a:cs typeface="Bree Serif"/>
                          <a:sym typeface="Bree Serif"/>
                        </a:rPr>
                        <a:t>D-</a:t>
                      </a:r>
                      <a:r>
                        <a:rPr lang="en" sz="1200">
                          <a:latin typeface="Bree Serif"/>
                          <a:ea typeface="Bree Serif"/>
                          <a:cs typeface="Bree Serif"/>
                          <a:sym typeface="Bree Serif"/>
                        </a:rPr>
                        <a:t>Cause of purkinje fibers</a:t>
                      </a:r>
                      <a:endParaRPr sz="1200"/>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9"/>
          <p:cNvSpPr txBox="1"/>
          <p:nvPr>
            <p:ph type="title"/>
          </p:nvPr>
        </p:nvSpPr>
        <p:spPr>
          <a:xfrm>
            <a:off x="311700" y="2770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SAQs</a:t>
            </a:r>
            <a:endParaRPr b="1" sz="2720">
              <a:solidFill>
                <a:srgbClr val="D05C5C"/>
              </a:solidFill>
              <a:latin typeface="Bree Serif"/>
              <a:ea typeface="Bree Serif"/>
              <a:cs typeface="Bree Serif"/>
              <a:sym typeface="Bree Serif"/>
            </a:endParaRPr>
          </a:p>
        </p:txBody>
      </p:sp>
      <p:sp>
        <p:nvSpPr>
          <p:cNvPr id="361" name="Google Shape;361;p49"/>
          <p:cNvSpPr txBox="1"/>
          <p:nvPr/>
        </p:nvSpPr>
        <p:spPr>
          <a:xfrm>
            <a:off x="311700" y="1081175"/>
            <a:ext cx="5485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Q1: </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what is the Significance of AV nodal Delay?</a:t>
            </a:r>
            <a:endParaRPr>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a:solidFill>
                <a:schemeClr val="dk1"/>
              </a:solidFill>
              <a:latin typeface="Bree Serif"/>
              <a:ea typeface="Bree Serif"/>
              <a:cs typeface="Bree Serif"/>
              <a:sym typeface="Bree Serif"/>
            </a:endParaRPr>
          </a:p>
        </p:txBody>
      </p:sp>
      <p:sp>
        <p:nvSpPr>
          <p:cNvPr id="362" name="Google Shape;362;p49"/>
          <p:cNvSpPr txBox="1"/>
          <p:nvPr/>
        </p:nvSpPr>
        <p:spPr>
          <a:xfrm>
            <a:off x="311700" y="2140650"/>
            <a:ext cx="8520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Q2:</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Why the transmission of action potentials through the Purkinje fibers is rapid?</a:t>
            </a:r>
            <a:endParaRPr>
              <a:latin typeface="Bree Serif"/>
              <a:ea typeface="Bree Serif"/>
              <a:cs typeface="Bree Serif"/>
              <a:sym typeface="Bree Serif"/>
            </a:endParaRPr>
          </a:p>
        </p:txBody>
      </p:sp>
      <p:sp>
        <p:nvSpPr>
          <p:cNvPr id="363" name="Google Shape;363;p49"/>
          <p:cNvSpPr txBox="1"/>
          <p:nvPr/>
        </p:nvSpPr>
        <p:spPr>
          <a:xfrm>
            <a:off x="311700" y="3200125"/>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Q3: </a:t>
            </a:r>
            <a:r>
              <a:rPr lang="en">
                <a:solidFill>
                  <a:schemeClr val="dk1"/>
                </a:solidFill>
                <a:latin typeface="Bree Serif"/>
                <a:ea typeface="Bree Serif"/>
                <a:cs typeface="Bree Serif"/>
                <a:sym typeface="Bree Serif"/>
              </a:rPr>
              <a:t>Why Plateau occurs?</a:t>
            </a:r>
            <a:endParaRPr>
              <a:latin typeface="Bree Serif"/>
              <a:ea typeface="Bree Serif"/>
              <a:cs typeface="Bree Serif"/>
              <a:sym typeface="Bree Serif"/>
            </a:endParaRPr>
          </a:p>
        </p:txBody>
      </p:sp>
      <p:sp>
        <p:nvSpPr>
          <p:cNvPr id="364" name="Google Shape;364;p49"/>
          <p:cNvSpPr txBox="1"/>
          <p:nvPr/>
        </p:nvSpPr>
        <p:spPr>
          <a:xfrm>
            <a:off x="311700" y="1626375"/>
            <a:ext cx="866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This delay allows time for the atria to empty their blood into the ventricles before ventricular contraction begins.</a:t>
            </a:r>
            <a:endParaRPr>
              <a:solidFill>
                <a:srgbClr val="B7B7B7"/>
              </a:solidFill>
              <a:latin typeface="Bree Serif"/>
              <a:ea typeface="Bree Serif"/>
              <a:cs typeface="Bree Serif"/>
              <a:sym typeface="Bree Serif"/>
            </a:endParaRPr>
          </a:p>
        </p:txBody>
      </p:sp>
      <p:sp>
        <p:nvSpPr>
          <p:cNvPr id="365" name="Google Shape;365;p49"/>
          <p:cNvSpPr txBox="1"/>
          <p:nvPr/>
        </p:nvSpPr>
        <p:spPr>
          <a:xfrm>
            <a:off x="311700" y="2685825"/>
            <a:ext cx="840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caused by a very high level of permeability of gap junctions.</a:t>
            </a:r>
            <a:endParaRPr>
              <a:solidFill>
                <a:srgbClr val="B7B7B7"/>
              </a:solidFill>
              <a:latin typeface="Bree Serif"/>
              <a:ea typeface="Bree Serif"/>
              <a:cs typeface="Bree Serif"/>
              <a:sym typeface="Bree Serif"/>
            </a:endParaRPr>
          </a:p>
        </p:txBody>
      </p:sp>
      <p:sp>
        <p:nvSpPr>
          <p:cNvPr id="366" name="Google Shape;366;p49"/>
          <p:cNvSpPr txBox="1"/>
          <p:nvPr/>
        </p:nvSpPr>
        <p:spPr>
          <a:xfrm>
            <a:off x="311700" y="3745325"/>
            <a:ext cx="8199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Voltage activated sodium channels, called fast channels.</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Voltage-activated calcium-sodium channels (L-type calcium), slow to open, called slow channels.</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Moreover, voltage-gated potassium channels are slower to open.</a:t>
            </a:r>
            <a:endParaRPr>
              <a:solidFill>
                <a:srgbClr val="B7B7B7"/>
              </a:solidFill>
              <a:latin typeface="Bree Serif"/>
              <a:ea typeface="Bree Serif"/>
              <a:cs typeface="Bree Serif"/>
              <a:sym typeface="Bree Serif"/>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0"/>
          <p:cNvSpPr txBox="1"/>
          <p:nvPr/>
        </p:nvSpPr>
        <p:spPr>
          <a:xfrm>
            <a:off x="1622900" y="257625"/>
            <a:ext cx="192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Bree Serif"/>
                <a:ea typeface="Bree Serif"/>
                <a:cs typeface="Bree Serif"/>
                <a:sym typeface="Bree Serif"/>
              </a:rPr>
              <a:t>Team Leaders</a:t>
            </a:r>
            <a:endParaRPr b="1">
              <a:solidFill>
                <a:srgbClr val="FFFFFF"/>
              </a:solidFill>
              <a:latin typeface="Bree Serif"/>
              <a:ea typeface="Bree Serif"/>
              <a:cs typeface="Bree Serif"/>
              <a:sym typeface="Bree Serif"/>
            </a:endParaRPr>
          </a:p>
        </p:txBody>
      </p:sp>
      <p:sp>
        <p:nvSpPr>
          <p:cNvPr id="372" name="Google Shape;372;p50"/>
          <p:cNvSpPr txBox="1"/>
          <p:nvPr/>
        </p:nvSpPr>
        <p:spPr>
          <a:xfrm>
            <a:off x="1622900" y="1237600"/>
            <a:ext cx="192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Bree Serif"/>
                <a:ea typeface="Bree Serif"/>
                <a:cs typeface="Bree Serif"/>
                <a:sym typeface="Bree Serif"/>
              </a:rPr>
              <a:t>Team Members</a:t>
            </a:r>
            <a:endParaRPr b="1">
              <a:solidFill>
                <a:srgbClr val="FFFFFF"/>
              </a:solidFill>
              <a:latin typeface="Bree Serif"/>
              <a:ea typeface="Bree Serif"/>
              <a:cs typeface="Bree Serif"/>
              <a:sym typeface="Bree Serif"/>
            </a:endParaRPr>
          </a:p>
        </p:txBody>
      </p:sp>
      <p:sp>
        <p:nvSpPr>
          <p:cNvPr id="373" name="Google Shape;373;p50"/>
          <p:cNvSpPr txBox="1"/>
          <p:nvPr/>
        </p:nvSpPr>
        <p:spPr>
          <a:xfrm>
            <a:off x="411525" y="1637800"/>
            <a:ext cx="2694000" cy="34170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Othman Aldraihem</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1" lang="en" sz="1000">
                <a:solidFill>
                  <a:schemeClr val="lt1"/>
                </a:solidFill>
                <a:latin typeface="Bree Serif"/>
                <a:ea typeface="Bree Serif"/>
                <a:cs typeface="Bree Serif"/>
                <a:sym typeface="Bree Serif"/>
              </a:rPr>
              <a:t>Abdulaziz Alqahtani</a:t>
            </a:r>
            <a:endParaRPr b="1"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Abdullah Alshahri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1" lang="en" sz="1000">
                <a:solidFill>
                  <a:schemeClr val="lt1"/>
                </a:solidFill>
                <a:latin typeface="Bree Serif"/>
                <a:ea typeface="Bree Serif"/>
                <a:cs typeface="Bree Serif"/>
                <a:sym typeface="Bree Serif"/>
              </a:rPr>
              <a:t>Saad Al Hammad</a:t>
            </a:r>
            <a:endParaRPr b="1"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MOHAMMED ALDAWSARI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Ahmad Almarshed</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Rayan Alahmari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ABDULRAHMAN BINBAKHIT</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Abdulaziz Alymni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Faisal Alkhunein</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Abdullah Alqarni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Raid Almadi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Mohammad Alrashed</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Abdulrahman bin Ateeq</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Amer Alghamdi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Mishal Alsuwayegh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Nawaf alturki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Hussam Aleid</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Raid almadi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Mohammed AlShehri</a:t>
            </a:r>
            <a:endParaRPr sz="1000">
              <a:solidFill>
                <a:schemeClr val="lt1"/>
              </a:solidFill>
              <a:latin typeface="Bree Serif"/>
              <a:ea typeface="Bree Serif"/>
              <a:cs typeface="Bree Serif"/>
              <a:sym typeface="Bree Serif"/>
            </a:endParaRPr>
          </a:p>
          <a:p>
            <a:pPr indent="0" lvl="0" marL="0" rtl="0" algn="l">
              <a:spcBef>
                <a:spcPts val="0"/>
              </a:spcBef>
              <a:spcAft>
                <a:spcPts val="0"/>
              </a:spcAft>
              <a:buNone/>
            </a:pPr>
            <a:r>
              <a:t/>
            </a:r>
            <a:endParaRPr sz="1000">
              <a:solidFill>
                <a:schemeClr val="lt1"/>
              </a:solidFill>
              <a:latin typeface="Bree Serif"/>
              <a:ea typeface="Bree Serif"/>
              <a:cs typeface="Bree Serif"/>
              <a:sym typeface="Bree Serif"/>
            </a:endParaRPr>
          </a:p>
        </p:txBody>
      </p:sp>
      <p:sp>
        <p:nvSpPr>
          <p:cNvPr id="374" name="Google Shape;374;p50"/>
          <p:cNvSpPr txBox="1"/>
          <p:nvPr/>
        </p:nvSpPr>
        <p:spPr>
          <a:xfrm>
            <a:off x="2645925" y="1637800"/>
            <a:ext cx="2557200" cy="35709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Nouf Aldhalaan</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Amani Alotaibi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Shahed bukhari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Shahad Aljeri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Maha Alkoryshy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Alhnouf Hadi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Mayssam Aljaloud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Hissa Alshiqari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Mashael Albugami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Renad Alayidh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Ghada Binslmah</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Razan Alsulami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Shaden albassam</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Razan Almanjomi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Reem Alhazmi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Dhai hamdan</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Shahad alaskar</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Haifa Almuddahi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Reema alquraini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deema aljuribah</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Kadi Khalid aldossari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Farah alhalafi</a:t>
            </a:r>
            <a:endParaRPr sz="1000">
              <a:solidFill>
                <a:schemeClr val="lt1"/>
              </a:solidFill>
              <a:latin typeface="Bree Serif"/>
              <a:ea typeface="Bree Serif"/>
              <a:cs typeface="Bree Serif"/>
              <a:sym typeface="Bree Serif"/>
            </a:endParaRPr>
          </a:p>
        </p:txBody>
      </p:sp>
      <p:sp>
        <p:nvSpPr>
          <p:cNvPr id="375" name="Google Shape;375;p50"/>
          <p:cNvSpPr txBox="1"/>
          <p:nvPr/>
        </p:nvSpPr>
        <p:spPr>
          <a:xfrm>
            <a:off x="448700" y="712700"/>
            <a:ext cx="19986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Saleh aldeligan</a:t>
            </a:r>
            <a:endParaRPr b="1" sz="1200">
              <a:solidFill>
                <a:schemeClr val="lt1"/>
              </a:solidFill>
              <a:latin typeface="Bree Serif"/>
              <a:ea typeface="Bree Serif"/>
              <a:cs typeface="Bree Serif"/>
              <a:sym typeface="Bree Serif"/>
            </a:endParaRPr>
          </a:p>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Qusai Alsultan</a:t>
            </a:r>
            <a:endParaRPr b="1" sz="1200">
              <a:solidFill>
                <a:schemeClr val="lt1"/>
              </a:solidFill>
              <a:latin typeface="Bree Serif"/>
              <a:ea typeface="Bree Serif"/>
              <a:cs typeface="Bree Serif"/>
              <a:sym typeface="Bree Serif"/>
            </a:endParaRPr>
          </a:p>
        </p:txBody>
      </p:sp>
      <p:sp>
        <p:nvSpPr>
          <p:cNvPr id="376" name="Google Shape;376;p50"/>
          <p:cNvSpPr txBox="1"/>
          <p:nvPr/>
        </p:nvSpPr>
        <p:spPr>
          <a:xfrm>
            <a:off x="2868025" y="712700"/>
            <a:ext cx="19986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Raghad Alkhudair </a:t>
            </a:r>
            <a:endParaRPr b="1" sz="1200">
              <a:solidFill>
                <a:schemeClr val="lt1"/>
              </a:solidFill>
              <a:latin typeface="Bree Serif"/>
              <a:ea typeface="Bree Serif"/>
              <a:cs typeface="Bree Serif"/>
              <a:sym typeface="Bree Serif"/>
            </a:endParaRPr>
          </a:p>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Raghad Alnadeef </a:t>
            </a:r>
            <a:endParaRPr b="1" sz="1200">
              <a:solidFill>
                <a:schemeClr val="lt1"/>
              </a:solidFill>
              <a:latin typeface="Bree Serif"/>
              <a:ea typeface="Bree Serif"/>
              <a:cs typeface="Bree Serif"/>
              <a:sym typeface="Bree Serif"/>
            </a:endParaRPr>
          </a:p>
        </p:txBody>
      </p:sp>
      <p:sp>
        <p:nvSpPr>
          <p:cNvPr id="377" name="Google Shape;377;p50"/>
          <p:cNvSpPr/>
          <p:nvPr/>
        </p:nvSpPr>
        <p:spPr>
          <a:xfrm flipH="1">
            <a:off x="7795800" y="4405025"/>
            <a:ext cx="1348200" cy="446400"/>
          </a:xfrm>
          <a:prstGeom prst="homePlate">
            <a:avLst>
              <a:gd fmla="val 50000" name="adj"/>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0"/>
          <p:cNvSpPr txBox="1"/>
          <p:nvPr/>
        </p:nvSpPr>
        <p:spPr>
          <a:xfrm>
            <a:off x="7693350" y="4443575"/>
            <a:ext cx="1690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Bree Serif"/>
                <a:ea typeface="Bree Serif"/>
                <a:cs typeface="Bree Serif"/>
                <a:sym typeface="Bree Serif"/>
              </a:rPr>
              <a:t>Editing File</a:t>
            </a:r>
            <a:endParaRPr sz="1200">
              <a:solidFill>
                <a:srgbClr val="FFFFFF"/>
              </a:solidFill>
              <a:latin typeface="Bree Serif"/>
              <a:ea typeface="Bree Serif"/>
              <a:cs typeface="Bree Serif"/>
              <a:sym typeface="Bree Serif"/>
            </a:endParaRPr>
          </a:p>
        </p:txBody>
      </p:sp>
      <p:sp>
        <p:nvSpPr>
          <p:cNvPr id="379" name="Google Shape;379;p50"/>
          <p:cNvSpPr txBox="1"/>
          <p:nvPr/>
        </p:nvSpPr>
        <p:spPr>
          <a:xfrm>
            <a:off x="6426200" y="455100"/>
            <a:ext cx="20436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D05C5C"/>
                </a:solidFill>
                <a:latin typeface="Bree Serif"/>
                <a:ea typeface="Bree Serif"/>
                <a:cs typeface="Bree Serif"/>
                <a:sym typeface="Bree Serif"/>
              </a:rPr>
              <a:t>THANK YOU</a:t>
            </a:r>
            <a:endParaRPr sz="3600">
              <a:solidFill>
                <a:srgbClr val="D05C5C"/>
              </a:solidFill>
              <a:latin typeface="Bree Serif"/>
              <a:ea typeface="Bree Serif"/>
              <a:cs typeface="Bree Serif"/>
              <a:sym typeface="Bree Serif"/>
            </a:endParaRPr>
          </a:p>
        </p:txBody>
      </p:sp>
      <p:pic>
        <p:nvPicPr>
          <p:cNvPr id="380" name="Google Shape;380;p50"/>
          <p:cNvPicPr preferRelativeResize="0"/>
          <p:nvPr/>
        </p:nvPicPr>
        <p:blipFill rotWithShape="1">
          <a:blip r:embed="rId3">
            <a:alphaModFix/>
          </a:blip>
          <a:srcRect b="0" l="0" r="0" t="0"/>
          <a:stretch/>
        </p:blipFill>
        <p:spPr>
          <a:xfrm>
            <a:off x="6448700" y="3758750"/>
            <a:ext cx="446400" cy="446400"/>
          </a:xfrm>
          <a:prstGeom prst="rect">
            <a:avLst/>
          </a:prstGeom>
          <a:noFill/>
          <a:ln>
            <a:noFill/>
          </a:ln>
        </p:spPr>
      </p:pic>
      <p:sp>
        <p:nvSpPr>
          <p:cNvPr id="381" name="Google Shape;381;p50"/>
          <p:cNvSpPr txBox="1"/>
          <p:nvPr/>
        </p:nvSpPr>
        <p:spPr>
          <a:xfrm>
            <a:off x="6895100" y="3797300"/>
            <a:ext cx="212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66666"/>
                </a:solidFill>
                <a:latin typeface="Bree Serif"/>
                <a:ea typeface="Bree Serif"/>
                <a:cs typeface="Bree Serif"/>
                <a:sym typeface="Bree Serif"/>
              </a:rPr>
              <a:t>Physio442@gmail.com</a:t>
            </a:r>
            <a:endParaRPr sz="1200">
              <a:solidFill>
                <a:srgbClr val="666666"/>
              </a:solidFill>
              <a:latin typeface="Bree Serif"/>
              <a:ea typeface="Bree Serif"/>
              <a:cs typeface="Bree Serif"/>
              <a:sym typeface="Bree Serif"/>
            </a:endParaRPr>
          </a:p>
        </p:txBody>
      </p:sp>
      <p:sp>
        <p:nvSpPr>
          <p:cNvPr id="382" name="Google Shape;382;p50"/>
          <p:cNvSpPr txBox="1"/>
          <p:nvPr/>
        </p:nvSpPr>
        <p:spPr>
          <a:xfrm>
            <a:off x="6448700" y="2460925"/>
            <a:ext cx="1998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666666"/>
                </a:solidFill>
                <a:latin typeface="Bree Serif"/>
                <a:ea typeface="Bree Serif"/>
                <a:cs typeface="Bree Serif"/>
                <a:sym typeface="Bree Serif"/>
              </a:rPr>
              <a:t>Theme was done by Mohammad Alrashed</a:t>
            </a:r>
            <a:endParaRPr sz="1300">
              <a:solidFill>
                <a:srgbClr val="666666"/>
              </a:solidFill>
              <a:latin typeface="Bree Serif"/>
              <a:ea typeface="Bree Serif"/>
              <a:cs typeface="Bree Serif"/>
              <a:sym typeface="Bree Serif"/>
            </a:endParaRPr>
          </a:p>
        </p:txBody>
      </p:sp>
      <p:sp>
        <p:nvSpPr>
          <p:cNvPr id="383" name="Google Shape;383;p50"/>
          <p:cNvSpPr txBox="1"/>
          <p:nvPr/>
        </p:nvSpPr>
        <p:spPr>
          <a:xfrm>
            <a:off x="4572000" y="2023000"/>
            <a:ext cx="40500" cy="369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sz="1200">
              <a:solidFill>
                <a:schemeClr val="lt1"/>
              </a:solidFill>
              <a:latin typeface="Bree Serif"/>
              <a:ea typeface="Bree Serif"/>
              <a:cs typeface="Bree Serif"/>
              <a:sym typeface="Bree Serif"/>
            </a:endParaRPr>
          </a:p>
        </p:txBody>
      </p:sp>
      <p:sp>
        <p:nvSpPr>
          <p:cNvPr id="384" name="Google Shape;384;p50"/>
          <p:cNvSpPr txBox="1"/>
          <p:nvPr/>
        </p:nvSpPr>
        <p:spPr>
          <a:xfrm>
            <a:off x="4458725" y="1340250"/>
            <a:ext cx="2637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sz="1200">
              <a:solidFill>
                <a:schemeClr val="lt1"/>
              </a:solidFill>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397"/>
              <a:buFont typeface="Arial"/>
              <a:buNone/>
            </a:pPr>
            <a:r>
              <a:rPr b="1" lang="en" sz="2720">
                <a:solidFill>
                  <a:srgbClr val="D05C5C"/>
                </a:solidFill>
                <a:latin typeface="Bree Serif"/>
                <a:ea typeface="Bree Serif"/>
                <a:cs typeface="Bree Serif"/>
                <a:sym typeface="Bree Serif"/>
              </a:rPr>
              <a:t>Abbreviations</a:t>
            </a:r>
            <a:endParaRPr b="1" sz="272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133" name="Google Shape;133;p28"/>
          <p:cNvSpPr txBox="1"/>
          <p:nvPr/>
        </p:nvSpPr>
        <p:spPr>
          <a:xfrm>
            <a:off x="311700" y="1017725"/>
            <a:ext cx="3810300" cy="39867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Right atrium : RA</a:t>
            </a:r>
            <a:br>
              <a:rPr lang="en" sz="1300">
                <a:latin typeface="Bree Serif"/>
                <a:ea typeface="Bree Serif"/>
                <a:cs typeface="Bree Serif"/>
                <a:sym typeface="Bree Serif"/>
              </a:rPr>
            </a:b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Heart rate : HR</a:t>
            </a:r>
            <a:br>
              <a:rPr lang="en" sz="1300">
                <a:latin typeface="Bree Serif"/>
                <a:ea typeface="Bree Serif"/>
                <a:cs typeface="Bree Serif"/>
                <a:sym typeface="Bree Serif"/>
              </a:rPr>
            </a:b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Action potential : AP</a:t>
            </a:r>
            <a:endParaRPr sz="1300">
              <a:latin typeface="Bree Serif"/>
              <a:ea typeface="Bree Serif"/>
              <a:cs typeface="Bree Serif"/>
              <a:sym typeface="Bree Serif"/>
            </a:endParaRPr>
          </a:p>
          <a:p>
            <a:pPr indent="0" lvl="0" marL="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Sinoatrial : SA</a:t>
            </a:r>
            <a:endParaRPr sz="1300">
              <a:latin typeface="Bree Serif"/>
              <a:ea typeface="Bree Serif"/>
              <a:cs typeface="Bree Serif"/>
              <a:sym typeface="Bree Serif"/>
            </a:endParaRPr>
          </a:p>
          <a:p>
            <a:pPr indent="0" lvl="0" marL="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Atrioventricular : AV</a:t>
            </a:r>
            <a:endParaRPr sz="1300">
              <a:latin typeface="Bree Serif"/>
              <a:ea typeface="Bree Serif"/>
              <a:cs typeface="Bree Serif"/>
              <a:sym typeface="Bree Serif"/>
            </a:endParaRPr>
          </a:p>
          <a:p>
            <a:pPr indent="0" lvl="0" marL="45720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Sodium Ion : Na</a:t>
            </a:r>
            <a:r>
              <a:rPr baseline="30000" lang="en" sz="1300">
                <a:latin typeface="Bree Serif"/>
                <a:ea typeface="Bree Serif"/>
                <a:cs typeface="Bree Serif"/>
                <a:sym typeface="Bree Serif"/>
              </a:rPr>
              <a:t>+</a:t>
            </a:r>
            <a:endParaRPr sz="1300">
              <a:latin typeface="Bree Serif"/>
              <a:ea typeface="Bree Serif"/>
              <a:cs typeface="Bree Serif"/>
              <a:sym typeface="Bree Serif"/>
            </a:endParaRPr>
          </a:p>
          <a:p>
            <a:pPr indent="0" lvl="0" marL="45720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Potassium Ion : K</a:t>
            </a:r>
            <a:r>
              <a:rPr baseline="30000" lang="en" sz="1300">
                <a:latin typeface="Bree Serif"/>
                <a:ea typeface="Bree Serif"/>
                <a:cs typeface="Bree Serif"/>
                <a:sym typeface="Bree Serif"/>
              </a:rPr>
              <a:t>+</a:t>
            </a:r>
            <a:endParaRPr sz="1300">
              <a:latin typeface="Bree Serif"/>
              <a:ea typeface="Bree Serif"/>
              <a:cs typeface="Bree Serif"/>
              <a:sym typeface="Bree Serif"/>
            </a:endParaRPr>
          </a:p>
          <a:p>
            <a:pPr indent="0" lvl="0" marL="45720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Calcium Ion : Ca</a:t>
            </a:r>
            <a:r>
              <a:rPr baseline="30000" lang="en" sz="1300">
                <a:latin typeface="Bree Serif"/>
                <a:ea typeface="Bree Serif"/>
                <a:cs typeface="Bree Serif"/>
                <a:sym typeface="Bree Serif"/>
              </a:rPr>
              <a:t>+2</a:t>
            </a:r>
            <a:endParaRPr baseline="30000" sz="1300">
              <a:latin typeface="Bree Serif"/>
              <a:ea typeface="Bree Serif"/>
              <a:cs typeface="Bree Serif"/>
              <a:sym typeface="Bree Serif"/>
            </a:endParaRPr>
          </a:p>
          <a:p>
            <a:pPr indent="0" lvl="0" marL="45720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Extracellular Fluid : ECF</a:t>
            </a:r>
            <a:endParaRPr sz="1300">
              <a:latin typeface="Bree Serif"/>
              <a:ea typeface="Bree Serif"/>
              <a:cs typeface="Bree Serif"/>
              <a:sym typeface="Bree Serif"/>
            </a:endParaRPr>
          </a:p>
          <a:p>
            <a:pPr indent="0" lvl="0" marL="457200" rtl="0" algn="l">
              <a:spcBef>
                <a:spcPts val="0"/>
              </a:spcBef>
              <a:spcAft>
                <a:spcPts val="0"/>
              </a:spcAft>
              <a:buNone/>
            </a:pPr>
            <a:r>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Resting membrane potential : RMP</a:t>
            </a:r>
            <a:endParaRPr sz="1300">
              <a:latin typeface="Bree Serif"/>
              <a:ea typeface="Bree Serif"/>
              <a:cs typeface="Bree Serif"/>
              <a:sym typeface="Bree Serif"/>
            </a:endParaRPr>
          </a:p>
        </p:txBody>
      </p:sp>
      <p:pic>
        <p:nvPicPr>
          <p:cNvPr id="134" name="Google Shape;134;p28"/>
          <p:cNvPicPr preferRelativeResize="0"/>
          <p:nvPr/>
        </p:nvPicPr>
        <p:blipFill>
          <a:blip r:embed="rId3">
            <a:alphaModFix/>
          </a:blip>
          <a:stretch>
            <a:fillRect/>
          </a:stretch>
        </p:blipFill>
        <p:spPr>
          <a:xfrm>
            <a:off x="4005725" y="1238314"/>
            <a:ext cx="4232600" cy="3342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ph type="title"/>
          </p:nvPr>
        </p:nvSpPr>
        <p:spPr>
          <a:xfrm>
            <a:off x="150375" y="243375"/>
            <a:ext cx="8520600" cy="57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Rhythmical Excitation of the Heart </a:t>
            </a:r>
            <a:endParaRPr b="1" sz="2720">
              <a:solidFill>
                <a:srgbClr val="D05C5C"/>
              </a:solidFill>
              <a:latin typeface="Bree Serif"/>
              <a:ea typeface="Bree Serif"/>
              <a:cs typeface="Bree Serif"/>
              <a:sym typeface="Bree Serif"/>
            </a:endParaRPr>
          </a:p>
        </p:txBody>
      </p:sp>
      <p:sp>
        <p:nvSpPr>
          <p:cNvPr id="140" name="Google Shape;140;p29"/>
          <p:cNvSpPr txBox="1"/>
          <p:nvPr/>
        </p:nvSpPr>
        <p:spPr>
          <a:xfrm>
            <a:off x="474500" y="894675"/>
            <a:ext cx="3851700" cy="3509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200">
                <a:solidFill>
                  <a:srgbClr val="C27BA0"/>
                </a:solidFill>
                <a:latin typeface="Bree Serif"/>
                <a:ea typeface="Bree Serif"/>
                <a:cs typeface="Bree Serif"/>
                <a:sym typeface="Bree Serif"/>
              </a:rPr>
              <a:t>The heart is endowed with a special system for:</a:t>
            </a:r>
            <a:endParaRPr b="1" sz="1200">
              <a:solidFill>
                <a:srgbClr val="C27BA0"/>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200">
              <a:solidFill>
                <a:srgbClr val="C27BA0"/>
              </a:solidFill>
              <a:latin typeface="Bree Serif"/>
              <a:ea typeface="Bree Serif"/>
              <a:cs typeface="Bree Serif"/>
              <a:sym typeface="Bree Serif"/>
            </a:endParaRPr>
          </a:p>
          <a:p>
            <a:pPr indent="-304800" lvl="0" marL="457200" rtl="0" algn="l">
              <a:lnSpc>
                <a:spcPct val="100000"/>
              </a:lnSpc>
              <a:spcBef>
                <a:spcPts val="0"/>
              </a:spcBef>
              <a:spcAft>
                <a:spcPts val="0"/>
              </a:spcAft>
              <a:buClr>
                <a:srgbClr val="C27BA0"/>
              </a:buClr>
              <a:buSzPts val="1200"/>
              <a:buChar char="●"/>
            </a:pPr>
            <a:r>
              <a:rPr b="1" lang="en" sz="1200">
                <a:solidFill>
                  <a:srgbClr val="C27BA0"/>
                </a:solidFill>
                <a:latin typeface="Bree Serif"/>
                <a:ea typeface="Bree Serif"/>
                <a:cs typeface="Bree Serif"/>
                <a:sym typeface="Bree Serif"/>
              </a:rPr>
              <a:t>Generating </a:t>
            </a:r>
            <a:r>
              <a:rPr lang="en" sz="1200">
                <a:solidFill>
                  <a:srgbClr val="C27BA0"/>
                </a:solidFill>
                <a:latin typeface="Bree Serif"/>
                <a:ea typeface="Bree Serif"/>
                <a:cs typeface="Bree Serif"/>
                <a:sym typeface="Bree Serif"/>
              </a:rPr>
              <a:t>rhythmical electrical impulses to cause rhythmical contraction of heart muscle</a:t>
            </a:r>
            <a:endParaRPr sz="1200">
              <a:solidFill>
                <a:srgbClr val="C27BA0"/>
              </a:solidFill>
              <a:latin typeface="Bree Serif"/>
              <a:ea typeface="Bree Serif"/>
              <a:cs typeface="Bree Serif"/>
              <a:sym typeface="Bree Serif"/>
            </a:endParaRPr>
          </a:p>
          <a:p>
            <a:pPr indent="0" lvl="0" marL="457200" rtl="0" algn="l">
              <a:lnSpc>
                <a:spcPct val="100000"/>
              </a:lnSpc>
              <a:spcBef>
                <a:spcPts val="0"/>
              </a:spcBef>
              <a:spcAft>
                <a:spcPts val="0"/>
              </a:spcAft>
              <a:buNone/>
            </a:pPr>
            <a:r>
              <a:t/>
            </a:r>
            <a:endParaRPr sz="1200">
              <a:solidFill>
                <a:srgbClr val="C27BA0"/>
              </a:solidFill>
              <a:latin typeface="Bree Serif"/>
              <a:ea typeface="Bree Serif"/>
              <a:cs typeface="Bree Serif"/>
              <a:sym typeface="Bree Serif"/>
            </a:endParaRPr>
          </a:p>
          <a:p>
            <a:pPr indent="-304800" lvl="0" marL="457200" rtl="0" algn="l">
              <a:lnSpc>
                <a:spcPct val="100000"/>
              </a:lnSpc>
              <a:spcBef>
                <a:spcPts val="0"/>
              </a:spcBef>
              <a:spcAft>
                <a:spcPts val="0"/>
              </a:spcAft>
              <a:buClr>
                <a:srgbClr val="C27BA0"/>
              </a:buClr>
              <a:buSzPts val="1200"/>
              <a:buChar char="●"/>
            </a:pPr>
            <a:r>
              <a:rPr b="1" lang="en" sz="1200">
                <a:solidFill>
                  <a:srgbClr val="C27BA0"/>
                </a:solidFill>
                <a:latin typeface="Bree Serif"/>
                <a:ea typeface="Bree Serif"/>
                <a:cs typeface="Bree Serif"/>
                <a:sym typeface="Bree Serif"/>
              </a:rPr>
              <a:t>Conducting </a:t>
            </a:r>
            <a:r>
              <a:rPr lang="en" sz="1200">
                <a:solidFill>
                  <a:srgbClr val="C27BA0"/>
                </a:solidFill>
                <a:latin typeface="Bree Serif"/>
                <a:ea typeface="Bree Serif"/>
                <a:cs typeface="Bree Serif"/>
                <a:sym typeface="Bree Serif"/>
              </a:rPr>
              <a:t>impulses rapidly through heart.</a:t>
            </a:r>
            <a:endParaRPr sz="1200">
              <a:solidFill>
                <a:srgbClr val="C27BA0"/>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200">
              <a:solidFill>
                <a:srgbClr val="D05C5C"/>
              </a:solidFill>
              <a:latin typeface="Bree Serif"/>
              <a:ea typeface="Bree Serif"/>
              <a:cs typeface="Bree Serif"/>
              <a:sym typeface="Bree Serif"/>
            </a:endParaRPr>
          </a:p>
          <a:p>
            <a:pPr indent="0" lvl="0" marL="0" rtl="0" algn="l">
              <a:lnSpc>
                <a:spcPct val="100000"/>
              </a:lnSpc>
              <a:spcBef>
                <a:spcPts val="0"/>
              </a:spcBef>
              <a:spcAft>
                <a:spcPts val="0"/>
              </a:spcAft>
              <a:buNone/>
            </a:pPr>
            <a:r>
              <a:rPr b="1" lang="en" sz="1200">
                <a:latin typeface="Bree Serif"/>
                <a:ea typeface="Bree Serif"/>
                <a:cs typeface="Bree Serif"/>
                <a:sym typeface="Bree Serif"/>
              </a:rPr>
              <a:t>When this system functions normally:</a:t>
            </a:r>
            <a:endParaRPr b="1" sz="1200">
              <a:latin typeface="Bree Serif"/>
              <a:ea typeface="Bree Serif"/>
              <a:cs typeface="Bree Serif"/>
              <a:sym typeface="Bree Serif"/>
            </a:endParaRPr>
          </a:p>
          <a:p>
            <a:pPr indent="0" lvl="0" marL="457200" rtl="0" algn="l">
              <a:lnSpc>
                <a:spcPct val="100000"/>
              </a:lnSpc>
              <a:spcBef>
                <a:spcPts val="0"/>
              </a:spcBef>
              <a:spcAft>
                <a:spcPts val="0"/>
              </a:spcAft>
              <a:buNone/>
            </a:pPr>
            <a:r>
              <a:t/>
            </a:r>
            <a:endParaRPr b="1" sz="1200">
              <a:latin typeface="Bree Serif"/>
              <a:ea typeface="Bree Serif"/>
              <a:cs typeface="Bree Serif"/>
              <a:sym typeface="Bree Serif"/>
            </a:endParaRPr>
          </a:p>
          <a:p>
            <a:pPr indent="-304800" lvl="0" marL="457200" rtl="0" algn="l">
              <a:lnSpc>
                <a:spcPct val="100000"/>
              </a:lnSpc>
              <a:spcBef>
                <a:spcPts val="0"/>
              </a:spcBef>
              <a:spcAft>
                <a:spcPts val="0"/>
              </a:spcAft>
              <a:buSzPts val="1200"/>
              <a:buFont typeface="Bree Serif"/>
              <a:buChar char="●"/>
            </a:pPr>
            <a:r>
              <a:rPr lang="en" sz="1200">
                <a:latin typeface="Bree Serif"/>
                <a:ea typeface="Bree Serif"/>
                <a:cs typeface="Bree Serif"/>
                <a:sym typeface="Bree Serif"/>
              </a:rPr>
              <a:t>Atria contract ⅙  of a sec </a:t>
            </a:r>
            <a:r>
              <a:rPr lang="en" sz="1200">
                <a:latin typeface="Bree Serif"/>
                <a:ea typeface="Bree Serif"/>
                <a:cs typeface="Bree Serif"/>
                <a:sym typeface="Bree Serif"/>
              </a:rPr>
              <a:t>(</a:t>
            </a:r>
            <a:r>
              <a:rPr lang="en" sz="1200">
                <a:solidFill>
                  <a:schemeClr val="accent1"/>
                </a:solidFill>
                <a:latin typeface="Bree Serif"/>
                <a:ea typeface="Bree Serif"/>
                <a:cs typeface="Bree Serif"/>
                <a:sym typeface="Bree Serif"/>
              </a:rPr>
              <a:t>0.1–0.2 sec</a:t>
            </a:r>
            <a:r>
              <a:rPr lang="en" sz="1200">
                <a:latin typeface="Bree Serif"/>
                <a:ea typeface="Bree Serif"/>
                <a:cs typeface="Bree Serif"/>
                <a:sym typeface="Bree Serif"/>
              </a:rPr>
              <a:t>)</a:t>
            </a:r>
            <a:r>
              <a:rPr lang="en" sz="1200">
                <a:latin typeface="Bree Serif"/>
                <a:ea typeface="Bree Serif"/>
                <a:cs typeface="Bree Serif"/>
                <a:sym typeface="Bree Serif"/>
              </a:rPr>
              <a:t> ahead of ventricular  contraction (allows filling of ventricles).</a:t>
            </a:r>
            <a:endParaRPr sz="1200">
              <a:latin typeface="Bree Serif"/>
              <a:ea typeface="Bree Serif"/>
              <a:cs typeface="Bree Serif"/>
              <a:sym typeface="Bree Serif"/>
            </a:endParaRPr>
          </a:p>
          <a:p>
            <a:pPr indent="0" lvl="0" marL="0" rtl="0" algn="l">
              <a:lnSpc>
                <a:spcPct val="100000"/>
              </a:lnSpc>
              <a:spcBef>
                <a:spcPts val="0"/>
              </a:spcBef>
              <a:spcAft>
                <a:spcPts val="0"/>
              </a:spcAft>
              <a:buNone/>
            </a:pPr>
            <a:r>
              <a:t/>
            </a:r>
            <a:endParaRPr sz="1200">
              <a:latin typeface="Bree Serif"/>
              <a:ea typeface="Bree Serif"/>
              <a:cs typeface="Bree Serif"/>
              <a:sym typeface="Bree Serif"/>
            </a:endParaRPr>
          </a:p>
          <a:p>
            <a:pPr indent="-304800" lvl="0" marL="457200" rtl="0" algn="l">
              <a:lnSpc>
                <a:spcPct val="100000"/>
              </a:lnSpc>
              <a:spcBef>
                <a:spcPts val="0"/>
              </a:spcBef>
              <a:spcAft>
                <a:spcPts val="0"/>
              </a:spcAft>
              <a:buSzPts val="1200"/>
              <a:buFont typeface="Bree Serif"/>
              <a:buChar char="●"/>
            </a:pPr>
            <a:r>
              <a:rPr lang="en" sz="1200">
                <a:latin typeface="Bree Serif"/>
                <a:ea typeface="Bree Serif"/>
                <a:cs typeface="Bree Serif"/>
                <a:sym typeface="Bree Serif"/>
              </a:rPr>
              <a:t>All portions of ventricles contract at same time (essential for effective pressure generation in the ventricular chambers).</a:t>
            </a:r>
            <a:endParaRPr sz="1200">
              <a:latin typeface="Bree Serif"/>
              <a:ea typeface="Bree Serif"/>
              <a:cs typeface="Bree Serif"/>
              <a:sym typeface="Bree Serif"/>
            </a:endParaRPr>
          </a:p>
          <a:p>
            <a:pPr indent="0" lvl="0" marL="1371600" rtl="0" algn="l">
              <a:lnSpc>
                <a:spcPct val="100000"/>
              </a:lnSpc>
              <a:spcBef>
                <a:spcPts val="0"/>
              </a:spcBef>
              <a:spcAft>
                <a:spcPts val="0"/>
              </a:spcAft>
              <a:buNone/>
            </a:pPr>
            <a:r>
              <a:t/>
            </a:r>
            <a:endParaRPr sz="1200">
              <a:latin typeface="Bree Serif"/>
              <a:ea typeface="Bree Serif"/>
              <a:cs typeface="Bree Serif"/>
              <a:sym typeface="Bree Serif"/>
            </a:endParaRPr>
          </a:p>
          <a:p>
            <a:pPr indent="0" lvl="0" marL="0" rtl="0" algn="l">
              <a:lnSpc>
                <a:spcPct val="100000"/>
              </a:lnSpc>
              <a:spcBef>
                <a:spcPts val="0"/>
              </a:spcBef>
              <a:spcAft>
                <a:spcPts val="0"/>
              </a:spcAft>
              <a:buNone/>
            </a:pPr>
            <a:r>
              <a:t/>
            </a:r>
            <a:endParaRPr sz="1200">
              <a:latin typeface="Bree Serif"/>
              <a:ea typeface="Bree Serif"/>
              <a:cs typeface="Bree Serif"/>
              <a:sym typeface="Bree Serif"/>
            </a:endParaRPr>
          </a:p>
        </p:txBody>
      </p:sp>
      <p:sp>
        <p:nvSpPr>
          <p:cNvPr id="141" name="Google Shape;141;p29"/>
          <p:cNvSpPr txBox="1"/>
          <p:nvPr/>
        </p:nvSpPr>
        <p:spPr>
          <a:xfrm>
            <a:off x="1018800" y="3988800"/>
            <a:ext cx="1776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9E9E9E"/>
                </a:solidFill>
                <a:latin typeface="Bree Serif"/>
                <a:ea typeface="Bree Serif"/>
                <a:cs typeface="Bree Serif"/>
                <a:sym typeface="Bree Serif"/>
              </a:rPr>
              <a:t>The atria contract before the ventricles, So it can be filled with blood </a:t>
            </a:r>
            <a:endParaRPr sz="1000">
              <a:solidFill>
                <a:srgbClr val="9E9E9E"/>
              </a:solidFill>
              <a:latin typeface="Bree Serif"/>
              <a:ea typeface="Bree Serif"/>
              <a:cs typeface="Bree Serif"/>
              <a:sym typeface="Bree Serif"/>
            </a:endParaRPr>
          </a:p>
        </p:txBody>
      </p:sp>
      <p:pic>
        <p:nvPicPr>
          <p:cNvPr id="142" name="Google Shape;142;p29"/>
          <p:cNvPicPr preferRelativeResize="0"/>
          <p:nvPr/>
        </p:nvPicPr>
        <p:blipFill rotWithShape="1">
          <a:blip r:embed="rId3">
            <a:alphaModFix/>
          </a:blip>
          <a:srcRect b="0" l="4351" r="0" t="0"/>
          <a:stretch/>
        </p:blipFill>
        <p:spPr>
          <a:xfrm>
            <a:off x="4405575" y="1107025"/>
            <a:ext cx="4569650" cy="3670574"/>
          </a:xfrm>
          <a:prstGeom prst="rect">
            <a:avLst/>
          </a:prstGeom>
          <a:noFill/>
          <a:ln>
            <a:noFill/>
          </a:ln>
        </p:spPr>
      </p:pic>
      <p:sp>
        <p:nvSpPr>
          <p:cNvPr id="143" name="Google Shape;143;p29"/>
          <p:cNvSpPr/>
          <p:nvPr/>
        </p:nvSpPr>
        <p:spPr>
          <a:xfrm>
            <a:off x="4405575" y="1183911"/>
            <a:ext cx="4404600" cy="3213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ph type="title"/>
          </p:nvPr>
        </p:nvSpPr>
        <p:spPr>
          <a:xfrm>
            <a:off x="2355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891"/>
              <a:buFont typeface="Arial"/>
              <a:buNone/>
            </a:pPr>
            <a:r>
              <a:rPr b="1" lang="en" sz="2248">
                <a:solidFill>
                  <a:srgbClr val="D05C5C"/>
                </a:solidFill>
                <a:latin typeface="Bree Serif"/>
                <a:ea typeface="Bree Serif"/>
                <a:cs typeface="Bree Serif"/>
                <a:sym typeface="Bree Serif"/>
              </a:rPr>
              <a:t>Components &amp; </a:t>
            </a:r>
            <a:r>
              <a:rPr b="1" lang="en" sz="2248">
                <a:solidFill>
                  <a:srgbClr val="D05C5C"/>
                </a:solidFill>
                <a:latin typeface="Bree Serif"/>
                <a:ea typeface="Bree Serif"/>
                <a:cs typeface="Bree Serif"/>
                <a:sym typeface="Bree Serif"/>
              </a:rPr>
              <a:t>Sequence of excitation </a:t>
            </a:r>
            <a:r>
              <a:rPr b="1" lang="en" sz="2248">
                <a:solidFill>
                  <a:srgbClr val="D05C5C"/>
                </a:solidFill>
                <a:latin typeface="Bree Serif"/>
                <a:ea typeface="Bree Serif"/>
                <a:cs typeface="Bree Serif"/>
                <a:sym typeface="Bree Serif"/>
              </a:rPr>
              <a:t>of Conducting System</a:t>
            </a:r>
            <a:endParaRPr sz="2520"/>
          </a:p>
        </p:txBody>
      </p:sp>
      <p:sp>
        <p:nvSpPr>
          <p:cNvPr id="149" name="Google Shape;149;p30"/>
          <p:cNvSpPr txBox="1"/>
          <p:nvPr/>
        </p:nvSpPr>
        <p:spPr>
          <a:xfrm>
            <a:off x="1058350" y="1383450"/>
            <a:ext cx="27801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SA Node</a:t>
            </a:r>
            <a:endParaRPr>
              <a:latin typeface="Bree Serif"/>
              <a:ea typeface="Bree Serif"/>
              <a:cs typeface="Bree Serif"/>
              <a:sym typeface="Bree Serif"/>
            </a:endParaRPr>
          </a:p>
        </p:txBody>
      </p:sp>
      <p:sp>
        <p:nvSpPr>
          <p:cNvPr id="150" name="Google Shape;150;p30"/>
          <p:cNvSpPr txBox="1"/>
          <p:nvPr/>
        </p:nvSpPr>
        <p:spPr>
          <a:xfrm>
            <a:off x="1058350" y="2331900"/>
            <a:ext cx="20859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Bree Serif"/>
              <a:buChar char="●"/>
            </a:pPr>
            <a:r>
              <a:rPr lang="en">
                <a:solidFill>
                  <a:schemeClr val="dk1"/>
                </a:solidFill>
                <a:latin typeface="Bree Serif"/>
                <a:ea typeface="Bree Serif"/>
                <a:cs typeface="Bree Serif"/>
                <a:sym typeface="Bree Serif"/>
              </a:rPr>
              <a:t>AV Node</a:t>
            </a:r>
            <a:endParaRPr>
              <a:latin typeface="Bree Serif"/>
              <a:ea typeface="Bree Serif"/>
              <a:cs typeface="Bree Serif"/>
              <a:sym typeface="Bree Serif"/>
            </a:endParaRPr>
          </a:p>
        </p:txBody>
      </p:sp>
      <p:sp>
        <p:nvSpPr>
          <p:cNvPr id="151" name="Google Shape;151;p30"/>
          <p:cNvSpPr txBox="1"/>
          <p:nvPr/>
        </p:nvSpPr>
        <p:spPr>
          <a:xfrm>
            <a:off x="1058350" y="1859250"/>
            <a:ext cx="2298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Bree Serif"/>
              <a:buChar char="●"/>
            </a:pPr>
            <a:r>
              <a:rPr lang="en">
                <a:solidFill>
                  <a:schemeClr val="dk1"/>
                </a:solidFill>
                <a:latin typeface="Bree Serif"/>
                <a:ea typeface="Bree Serif"/>
                <a:cs typeface="Bree Serif"/>
                <a:sym typeface="Bree Serif"/>
              </a:rPr>
              <a:t>Internodal Pathway</a:t>
            </a:r>
            <a:endParaRPr>
              <a:latin typeface="Bree Serif"/>
              <a:ea typeface="Bree Serif"/>
              <a:cs typeface="Bree Serif"/>
              <a:sym typeface="Bree Serif"/>
            </a:endParaRPr>
          </a:p>
        </p:txBody>
      </p:sp>
      <p:sp>
        <p:nvSpPr>
          <p:cNvPr id="152" name="Google Shape;152;p30"/>
          <p:cNvSpPr txBox="1"/>
          <p:nvPr/>
        </p:nvSpPr>
        <p:spPr>
          <a:xfrm>
            <a:off x="1058350" y="3421200"/>
            <a:ext cx="3834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1"/>
              </a:buClr>
              <a:buSzPts val="1400"/>
              <a:buFont typeface="Bree Serif"/>
              <a:buChar char="●"/>
            </a:pPr>
            <a:r>
              <a:rPr lang="en">
                <a:solidFill>
                  <a:schemeClr val="accent1"/>
                </a:solidFill>
                <a:latin typeface="Bree Serif"/>
                <a:ea typeface="Bree Serif"/>
                <a:cs typeface="Bree Serif"/>
                <a:sym typeface="Bree Serif"/>
              </a:rPr>
              <a:t>Right &amp; left bundle branch</a:t>
            </a:r>
            <a:endParaRPr>
              <a:solidFill>
                <a:schemeClr val="accent1"/>
              </a:solidFill>
              <a:latin typeface="Bree Serif"/>
              <a:ea typeface="Bree Serif"/>
              <a:cs typeface="Bree Serif"/>
              <a:sym typeface="Bree Serif"/>
            </a:endParaRPr>
          </a:p>
          <a:p>
            <a:pPr indent="0" lvl="0" marL="914400" rtl="0" algn="l">
              <a:spcBef>
                <a:spcPts val="0"/>
              </a:spcBef>
              <a:spcAft>
                <a:spcPts val="0"/>
              </a:spcAft>
              <a:buNone/>
            </a:pPr>
            <a:r>
              <a:t/>
            </a:r>
            <a:endParaRPr>
              <a:solidFill>
                <a:schemeClr val="dk1"/>
              </a:solidFill>
              <a:latin typeface="Bree Serif"/>
              <a:ea typeface="Bree Serif"/>
              <a:cs typeface="Bree Serif"/>
              <a:sym typeface="Bree Serif"/>
            </a:endParaRPr>
          </a:p>
        </p:txBody>
      </p:sp>
      <p:sp>
        <p:nvSpPr>
          <p:cNvPr id="153" name="Google Shape;153;p30"/>
          <p:cNvSpPr txBox="1"/>
          <p:nvPr/>
        </p:nvSpPr>
        <p:spPr>
          <a:xfrm>
            <a:off x="1058350" y="2876550"/>
            <a:ext cx="28335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Bree Serif"/>
              <a:buChar char="●"/>
            </a:pPr>
            <a:r>
              <a:rPr lang="en">
                <a:solidFill>
                  <a:schemeClr val="dk1"/>
                </a:solidFill>
                <a:latin typeface="Bree Serif"/>
                <a:ea typeface="Bree Serif"/>
                <a:cs typeface="Bree Serif"/>
                <a:sym typeface="Bree Serif"/>
              </a:rPr>
              <a:t>AV bundle </a:t>
            </a:r>
            <a:r>
              <a:rPr lang="en">
                <a:solidFill>
                  <a:srgbClr val="9E9E9E"/>
                </a:solidFill>
                <a:latin typeface="Bree Serif"/>
                <a:ea typeface="Bree Serif"/>
                <a:cs typeface="Bree Serif"/>
                <a:sym typeface="Bree Serif"/>
              </a:rPr>
              <a:t>(bundle of His)</a:t>
            </a:r>
            <a:endParaRPr>
              <a:latin typeface="Bree Serif"/>
              <a:ea typeface="Bree Serif"/>
              <a:cs typeface="Bree Serif"/>
              <a:sym typeface="Bree Serif"/>
            </a:endParaRPr>
          </a:p>
        </p:txBody>
      </p:sp>
      <p:sp>
        <p:nvSpPr>
          <p:cNvPr id="154" name="Google Shape;154;p30"/>
          <p:cNvSpPr txBox="1"/>
          <p:nvPr/>
        </p:nvSpPr>
        <p:spPr>
          <a:xfrm>
            <a:off x="1031650" y="3965850"/>
            <a:ext cx="26922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C27BA0"/>
              </a:buClr>
              <a:buSzPts val="1400"/>
              <a:buFont typeface="Bree Serif"/>
              <a:buChar char="●"/>
            </a:pPr>
            <a:r>
              <a:rPr lang="en">
                <a:solidFill>
                  <a:srgbClr val="C27BA0"/>
                </a:solidFill>
                <a:latin typeface="Bree Serif"/>
                <a:ea typeface="Bree Serif"/>
                <a:cs typeface="Bree Serif"/>
                <a:sym typeface="Bree Serif"/>
              </a:rPr>
              <a:t>Purkinje fibers</a:t>
            </a:r>
            <a:endParaRPr>
              <a:solidFill>
                <a:srgbClr val="C27BA0"/>
              </a:solidFill>
              <a:latin typeface="Bree Serif"/>
              <a:ea typeface="Bree Serif"/>
              <a:cs typeface="Bree Serif"/>
              <a:sym typeface="Bree Serif"/>
            </a:endParaRPr>
          </a:p>
        </p:txBody>
      </p:sp>
      <p:cxnSp>
        <p:nvCxnSpPr>
          <p:cNvPr id="155" name="Google Shape;155;p30"/>
          <p:cNvCxnSpPr>
            <a:stCxn id="149" idx="1"/>
            <a:endCxn id="151" idx="1"/>
          </p:cNvCxnSpPr>
          <p:nvPr/>
        </p:nvCxnSpPr>
        <p:spPr>
          <a:xfrm>
            <a:off x="1058350" y="1583550"/>
            <a:ext cx="600" cy="475800"/>
          </a:xfrm>
          <a:prstGeom prst="curvedConnector3">
            <a:avLst>
              <a:gd fmla="val -39687500" name="adj1"/>
            </a:avLst>
          </a:prstGeom>
          <a:noFill/>
          <a:ln cap="flat" cmpd="sng" w="28575">
            <a:solidFill>
              <a:srgbClr val="FFE599"/>
            </a:solidFill>
            <a:prstDash val="dot"/>
            <a:round/>
            <a:headEnd len="med" w="med" type="none"/>
            <a:tailEnd len="med" w="med" type="stealth"/>
          </a:ln>
        </p:spPr>
      </p:cxnSp>
      <p:cxnSp>
        <p:nvCxnSpPr>
          <p:cNvPr id="156" name="Google Shape;156;p30"/>
          <p:cNvCxnSpPr>
            <a:stCxn id="151" idx="1"/>
            <a:endCxn id="150" idx="1"/>
          </p:cNvCxnSpPr>
          <p:nvPr/>
        </p:nvCxnSpPr>
        <p:spPr>
          <a:xfrm>
            <a:off x="1058350" y="2059350"/>
            <a:ext cx="600" cy="472800"/>
          </a:xfrm>
          <a:prstGeom prst="curvedConnector3">
            <a:avLst>
              <a:gd fmla="val -39687500" name="adj1"/>
            </a:avLst>
          </a:prstGeom>
          <a:noFill/>
          <a:ln cap="flat" cmpd="sng" w="28575">
            <a:solidFill>
              <a:srgbClr val="FFE599"/>
            </a:solidFill>
            <a:prstDash val="dot"/>
            <a:round/>
            <a:headEnd len="med" w="med" type="none"/>
            <a:tailEnd len="med" w="med" type="stealth"/>
          </a:ln>
        </p:spPr>
      </p:cxnSp>
      <p:cxnSp>
        <p:nvCxnSpPr>
          <p:cNvPr id="157" name="Google Shape;157;p30"/>
          <p:cNvCxnSpPr>
            <a:stCxn id="150" idx="1"/>
            <a:endCxn id="153" idx="1"/>
          </p:cNvCxnSpPr>
          <p:nvPr/>
        </p:nvCxnSpPr>
        <p:spPr>
          <a:xfrm>
            <a:off x="1058350" y="2532000"/>
            <a:ext cx="600" cy="544800"/>
          </a:xfrm>
          <a:prstGeom prst="curvedConnector3">
            <a:avLst>
              <a:gd fmla="val -39687500" name="adj1"/>
            </a:avLst>
          </a:prstGeom>
          <a:noFill/>
          <a:ln cap="flat" cmpd="sng" w="28575">
            <a:solidFill>
              <a:srgbClr val="FFE599"/>
            </a:solidFill>
            <a:prstDash val="dot"/>
            <a:round/>
            <a:headEnd len="med" w="med" type="none"/>
            <a:tailEnd len="med" w="med" type="stealth"/>
          </a:ln>
        </p:spPr>
      </p:cxnSp>
      <p:cxnSp>
        <p:nvCxnSpPr>
          <p:cNvPr id="158" name="Google Shape;158;p30"/>
          <p:cNvCxnSpPr>
            <a:stCxn id="153" idx="1"/>
            <a:endCxn id="152" idx="1"/>
          </p:cNvCxnSpPr>
          <p:nvPr/>
        </p:nvCxnSpPr>
        <p:spPr>
          <a:xfrm>
            <a:off x="1058350" y="3076650"/>
            <a:ext cx="600" cy="652500"/>
          </a:xfrm>
          <a:prstGeom prst="curvedConnector3">
            <a:avLst>
              <a:gd fmla="val -39687500" name="adj1"/>
            </a:avLst>
          </a:prstGeom>
          <a:noFill/>
          <a:ln cap="flat" cmpd="sng" w="28575">
            <a:solidFill>
              <a:srgbClr val="FFE599"/>
            </a:solidFill>
            <a:prstDash val="dot"/>
            <a:round/>
            <a:headEnd len="med" w="med" type="none"/>
            <a:tailEnd len="med" w="med" type="stealth"/>
          </a:ln>
        </p:spPr>
      </p:cxnSp>
      <p:cxnSp>
        <p:nvCxnSpPr>
          <p:cNvPr id="159" name="Google Shape;159;p30"/>
          <p:cNvCxnSpPr>
            <a:stCxn id="152" idx="1"/>
            <a:endCxn id="154" idx="1"/>
          </p:cNvCxnSpPr>
          <p:nvPr/>
        </p:nvCxnSpPr>
        <p:spPr>
          <a:xfrm flipH="1">
            <a:off x="1031650" y="3729000"/>
            <a:ext cx="26700" cy="437100"/>
          </a:xfrm>
          <a:prstGeom prst="curvedConnector3">
            <a:avLst>
              <a:gd fmla="val 991854" name="adj1"/>
            </a:avLst>
          </a:prstGeom>
          <a:noFill/>
          <a:ln cap="flat" cmpd="sng" w="28575">
            <a:solidFill>
              <a:srgbClr val="FFE599"/>
            </a:solidFill>
            <a:prstDash val="dot"/>
            <a:round/>
            <a:headEnd len="med" w="med" type="none"/>
            <a:tailEnd len="med" w="med" type="stealth"/>
          </a:ln>
        </p:spPr>
      </p:cxnSp>
      <p:sp>
        <p:nvSpPr>
          <p:cNvPr id="160" name="Google Shape;160;p30"/>
          <p:cNvSpPr txBox="1"/>
          <p:nvPr/>
        </p:nvSpPr>
        <p:spPr>
          <a:xfrm rot="-5400000">
            <a:off x="-177000" y="2541513"/>
            <a:ext cx="12252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D05C5C"/>
                </a:solidFill>
                <a:latin typeface="Bree Serif"/>
                <a:ea typeface="Bree Serif"/>
                <a:cs typeface="Bree Serif"/>
                <a:sym typeface="Bree Serif"/>
              </a:rPr>
              <a:t>Sequence </a:t>
            </a:r>
            <a:endParaRPr b="1">
              <a:solidFill>
                <a:srgbClr val="D05C5C"/>
              </a:solidFill>
              <a:latin typeface="Bree Serif"/>
              <a:ea typeface="Bree Serif"/>
              <a:cs typeface="Bree Serif"/>
              <a:sym typeface="Bree Serif"/>
            </a:endParaRPr>
          </a:p>
        </p:txBody>
      </p:sp>
      <p:sp>
        <p:nvSpPr>
          <p:cNvPr id="161" name="Google Shape;161;p30"/>
          <p:cNvSpPr txBox="1"/>
          <p:nvPr/>
        </p:nvSpPr>
        <p:spPr>
          <a:xfrm>
            <a:off x="1385500" y="886188"/>
            <a:ext cx="14316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D05C5C"/>
                </a:solidFill>
                <a:latin typeface="Bree Serif"/>
                <a:ea typeface="Bree Serif"/>
                <a:cs typeface="Bree Serif"/>
                <a:sym typeface="Bree Serif"/>
              </a:rPr>
              <a:t>Components</a:t>
            </a:r>
            <a:endParaRPr b="1">
              <a:solidFill>
                <a:srgbClr val="D05C5C"/>
              </a:solidFill>
              <a:latin typeface="Bree Serif"/>
              <a:ea typeface="Bree Serif"/>
              <a:cs typeface="Bree Serif"/>
              <a:sym typeface="Bree Serif"/>
            </a:endParaRPr>
          </a:p>
        </p:txBody>
      </p:sp>
      <p:pic>
        <p:nvPicPr>
          <p:cNvPr id="162" name="Google Shape;162;p30"/>
          <p:cNvPicPr preferRelativeResize="0"/>
          <p:nvPr/>
        </p:nvPicPr>
        <p:blipFill rotWithShape="1">
          <a:blip r:embed="rId3">
            <a:alphaModFix/>
          </a:blip>
          <a:srcRect b="9366" l="4861" r="4599" t="9883"/>
          <a:stretch/>
        </p:blipFill>
        <p:spPr>
          <a:xfrm>
            <a:off x="3891850" y="1240958"/>
            <a:ext cx="5032249" cy="30013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nvSpPr>
        <p:spPr>
          <a:xfrm>
            <a:off x="311700" y="141500"/>
            <a:ext cx="8336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D05C5C"/>
                </a:solidFill>
                <a:latin typeface="Bree Serif"/>
                <a:ea typeface="Bree Serif"/>
                <a:cs typeface="Bree Serif"/>
                <a:sym typeface="Bree Serif"/>
              </a:rPr>
              <a:t>Conduction Velocity</a:t>
            </a:r>
            <a:endParaRPr sz="2200"/>
          </a:p>
        </p:txBody>
      </p:sp>
      <p:graphicFrame>
        <p:nvGraphicFramePr>
          <p:cNvPr id="168" name="Google Shape;168;p31"/>
          <p:cNvGraphicFramePr/>
          <p:nvPr/>
        </p:nvGraphicFramePr>
        <p:xfrm>
          <a:off x="347550" y="1449375"/>
          <a:ext cx="3000000" cy="3000000"/>
        </p:xfrm>
        <a:graphic>
          <a:graphicData uri="http://schemas.openxmlformats.org/drawingml/2006/table">
            <a:tbl>
              <a:tblPr>
                <a:noFill/>
                <a:tableStyleId>{C35BF6BA-968F-43CB-9C8E-21097C7FAF78}</a:tableStyleId>
              </a:tblPr>
              <a:tblGrid>
                <a:gridCol w="1559700"/>
                <a:gridCol w="1562125"/>
                <a:gridCol w="2075150"/>
              </a:tblGrid>
              <a:tr h="494900">
                <a:tc>
                  <a:txBody>
                    <a:bodyPr/>
                    <a:lstStyle/>
                    <a:p>
                      <a:pPr indent="0" lvl="0" marL="0" rtl="0" algn="ctr">
                        <a:spcBef>
                          <a:spcPts val="0"/>
                        </a:spcBef>
                        <a:spcAft>
                          <a:spcPts val="0"/>
                        </a:spcAft>
                        <a:buNone/>
                      </a:pPr>
                      <a:r>
                        <a:rPr b="1" lang="en" sz="1200">
                          <a:latin typeface="Bree Serif"/>
                          <a:ea typeface="Bree Serif"/>
                          <a:cs typeface="Bree Serif"/>
                          <a:sym typeface="Bree Serif"/>
                        </a:rPr>
                        <a:t>Tissue</a:t>
                      </a:r>
                      <a:endParaRPr b="1" sz="1200">
                        <a:latin typeface="Bree Serif"/>
                        <a:ea typeface="Bree Serif"/>
                        <a:cs typeface="Bree Serif"/>
                        <a:sym typeface="Bree Serif"/>
                      </a:endParaRPr>
                    </a:p>
                  </a:txBody>
                  <a:tcPr marT="91425" marB="91425" marR="91425" marL="91425">
                    <a:lnL cap="flat" cmpd="sng" w="28575">
                      <a:solidFill>
                        <a:srgbClr val="980000"/>
                      </a:solidFill>
                      <a:prstDash val="solid"/>
                      <a:round/>
                      <a:headEnd len="sm" w="sm" type="none"/>
                      <a:tailEnd len="sm" w="sm" type="none"/>
                    </a:lnL>
                    <a:lnR cap="flat" cmpd="sng" w="2857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2857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Bree Serif"/>
                          <a:ea typeface="Bree Serif"/>
                          <a:cs typeface="Bree Serif"/>
                          <a:sym typeface="Bree Serif"/>
                        </a:rPr>
                        <a:t>Conduction Velocity(m/sec)</a:t>
                      </a:r>
                      <a:endParaRPr b="1" sz="1200">
                        <a:latin typeface="Bree Serif"/>
                        <a:ea typeface="Bree Serif"/>
                        <a:cs typeface="Bree Serif"/>
                        <a:sym typeface="Bree Serif"/>
                      </a:endParaRPr>
                    </a:p>
                  </a:txBody>
                  <a:tcPr marT="91425" marB="91425" marR="91425" marL="91425">
                    <a:lnL cap="flat" cmpd="sng" w="28575">
                      <a:solidFill>
                        <a:srgbClr val="980000"/>
                      </a:solidFill>
                      <a:prstDash val="solid"/>
                      <a:round/>
                      <a:headEnd len="sm" w="sm" type="none"/>
                      <a:tailEnd len="sm" w="sm" type="none"/>
                    </a:lnL>
                    <a:lnR cap="flat" cmpd="sng" w="2857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2857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Bree Serif"/>
                          <a:ea typeface="Bree Serif"/>
                          <a:cs typeface="Bree Serif"/>
                          <a:sym typeface="Bree Serif"/>
                        </a:rPr>
                        <a:t>Importance</a:t>
                      </a:r>
                      <a:endParaRPr b="1" sz="1200">
                        <a:latin typeface="Bree Serif"/>
                        <a:ea typeface="Bree Serif"/>
                        <a:cs typeface="Bree Serif"/>
                        <a:sym typeface="Bree Serif"/>
                      </a:endParaRPr>
                    </a:p>
                  </a:txBody>
                  <a:tcPr marT="91425" marB="91425" marR="91425" marL="91425">
                    <a:lnL cap="flat" cmpd="sng" w="28575">
                      <a:solidFill>
                        <a:srgbClr val="980000"/>
                      </a:solidFill>
                      <a:prstDash val="solid"/>
                      <a:round/>
                      <a:headEnd len="sm" w="sm" type="none"/>
                      <a:tailEnd len="sm" w="sm" type="none"/>
                    </a:lnL>
                    <a:lnR cap="flat" cmpd="sng" w="2857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28575">
                      <a:solidFill>
                        <a:srgbClr val="980000"/>
                      </a:solidFill>
                      <a:prstDash val="solid"/>
                      <a:round/>
                      <a:headEnd len="sm" w="sm" type="none"/>
                      <a:tailEnd len="sm" w="sm" type="none"/>
                    </a:lnB>
                  </a:tcPr>
                </a:tc>
              </a:tr>
              <a:tr h="329925">
                <a:tc>
                  <a:txBody>
                    <a:bodyPr/>
                    <a:lstStyle/>
                    <a:p>
                      <a:pPr indent="0" lvl="0" marL="0" rtl="0" algn="ctr">
                        <a:spcBef>
                          <a:spcPts val="0"/>
                        </a:spcBef>
                        <a:spcAft>
                          <a:spcPts val="0"/>
                        </a:spcAft>
                        <a:buNone/>
                      </a:pPr>
                      <a:r>
                        <a:rPr lang="en" sz="1200">
                          <a:latin typeface="Bree Serif"/>
                          <a:ea typeface="Bree Serif"/>
                          <a:cs typeface="Bree Serif"/>
                          <a:sym typeface="Bree Serif"/>
                        </a:rPr>
                        <a:t>SA node</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0.05</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2857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494900">
                <a:tc>
                  <a:txBody>
                    <a:bodyPr/>
                    <a:lstStyle/>
                    <a:p>
                      <a:pPr indent="0" lvl="0" marL="0" rtl="0" algn="ctr">
                        <a:spcBef>
                          <a:spcPts val="0"/>
                        </a:spcBef>
                        <a:spcAft>
                          <a:spcPts val="0"/>
                        </a:spcAft>
                        <a:buNone/>
                      </a:pPr>
                      <a:r>
                        <a:rPr lang="en" sz="1200">
                          <a:latin typeface="Bree Serif"/>
                          <a:ea typeface="Bree Serif"/>
                          <a:cs typeface="Bree Serif"/>
                          <a:sym typeface="Bree Serif"/>
                        </a:rPr>
                        <a:t>AV node</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accent1"/>
                          </a:solidFill>
                          <a:latin typeface="Bree Serif"/>
                          <a:ea typeface="Bree Serif"/>
                          <a:cs typeface="Bree Serif"/>
                          <a:sym typeface="Bree Serif"/>
                        </a:rPr>
                        <a:t>0.05</a:t>
                      </a:r>
                      <a:r>
                        <a:rPr lang="en" sz="1200">
                          <a:latin typeface="Bree Serif"/>
                          <a:ea typeface="Bree Serif"/>
                          <a:cs typeface="Bree Serif"/>
                          <a:sym typeface="Bree Serif"/>
                        </a:rPr>
                        <a:t>  (</a:t>
                      </a:r>
                      <a:r>
                        <a:rPr lang="en" sz="1200">
                          <a:solidFill>
                            <a:srgbClr val="C27BA0"/>
                          </a:solidFill>
                          <a:latin typeface="Bree Serif"/>
                          <a:ea typeface="Bree Serif"/>
                          <a:cs typeface="Bree Serif"/>
                          <a:sym typeface="Bree Serif"/>
                        </a:rPr>
                        <a:t>0.01-0.05</a:t>
                      </a: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Allow filling of ventricles</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333150">
                <a:tc>
                  <a:txBody>
                    <a:bodyPr/>
                    <a:lstStyle/>
                    <a:p>
                      <a:pPr indent="0" lvl="0" marL="0" rtl="0" algn="ctr">
                        <a:spcBef>
                          <a:spcPts val="0"/>
                        </a:spcBef>
                        <a:spcAft>
                          <a:spcPts val="0"/>
                        </a:spcAft>
                        <a:buNone/>
                      </a:pPr>
                      <a:r>
                        <a:rPr lang="en" sz="1200">
                          <a:latin typeface="Bree Serif"/>
                          <a:ea typeface="Bree Serif"/>
                          <a:cs typeface="Bree Serif"/>
                          <a:sym typeface="Bree Serif"/>
                        </a:rPr>
                        <a:t>AV bundle ( His )</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accent1"/>
                          </a:solidFill>
                          <a:latin typeface="Bree Serif"/>
                          <a:ea typeface="Bree Serif"/>
                          <a:cs typeface="Bree Serif"/>
                          <a:sym typeface="Bree Serif"/>
                        </a:rPr>
                        <a:t>1</a:t>
                      </a:r>
                      <a:r>
                        <a:rPr lang="en" sz="1200">
                          <a:latin typeface="Bree Serif"/>
                          <a:ea typeface="Bree Serif"/>
                          <a:cs typeface="Bree Serif"/>
                          <a:sym typeface="Bree Serif"/>
                        </a:rPr>
                        <a:t> (</a:t>
                      </a:r>
                      <a:r>
                        <a:rPr lang="en" sz="1200">
                          <a:solidFill>
                            <a:srgbClr val="C27BA0"/>
                          </a:solidFill>
                          <a:latin typeface="Bree Serif"/>
                          <a:ea typeface="Bree Serif"/>
                          <a:cs typeface="Bree Serif"/>
                          <a:sym typeface="Bree Serif"/>
                        </a:rPr>
                        <a:t>1-2</a:t>
                      </a: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659875">
                <a:tc>
                  <a:txBody>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Purkinje</a:t>
                      </a:r>
                      <a:endParaRPr sz="1200">
                        <a:solidFill>
                          <a:srgbClr val="FF0000"/>
                        </a:solidFill>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accent1"/>
                          </a:solidFill>
                          <a:latin typeface="Bree Serif"/>
                          <a:ea typeface="Bree Serif"/>
                          <a:cs typeface="Bree Serif"/>
                          <a:sym typeface="Bree Serif"/>
                        </a:rPr>
                        <a:t>4 </a:t>
                      </a:r>
                      <a:r>
                        <a:rPr lang="en" sz="1200">
                          <a:latin typeface="Bree Serif"/>
                          <a:ea typeface="Bree Serif"/>
                          <a:cs typeface="Bree Serif"/>
                          <a:sym typeface="Bree Serif"/>
                        </a:rPr>
                        <a:t>(</a:t>
                      </a:r>
                      <a:r>
                        <a:rPr lang="en" sz="1200">
                          <a:solidFill>
                            <a:srgbClr val="C27BA0"/>
                          </a:solidFill>
                          <a:latin typeface="Bree Serif"/>
                          <a:ea typeface="Bree Serif"/>
                          <a:cs typeface="Bree Serif"/>
                          <a:sym typeface="Bree Serif"/>
                        </a:rPr>
                        <a:t>2-4</a:t>
                      </a: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To allow efficient ejection of blood</a:t>
                      </a:r>
                      <a:r>
                        <a:rPr lang="en" sz="1200">
                          <a:latin typeface="Bree Serif"/>
                          <a:ea typeface="Bree Serif"/>
                          <a:cs typeface="Bree Serif"/>
                          <a:sym typeface="Bree Serif"/>
                        </a:rPr>
                        <a:t> (</a:t>
                      </a:r>
                      <a:r>
                        <a:rPr lang="en" sz="1200">
                          <a:solidFill>
                            <a:srgbClr val="9E9E9E"/>
                          </a:solidFill>
                          <a:latin typeface="Bree Serif"/>
                          <a:ea typeface="Bree Serif"/>
                          <a:cs typeface="Bree Serif"/>
                          <a:sym typeface="Bree Serif"/>
                        </a:rPr>
                        <a:t>pump</a:t>
                      </a: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329925">
                <a:tc>
                  <a:txBody>
                    <a:bodyPr/>
                    <a:lstStyle/>
                    <a:p>
                      <a:pPr indent="0" lvl="0" marL="0" rtl="0" algn="ctr">
                        <a:spcBef>
                          <a:spcPts val="0"/>
                        </a:spcBef>
                        <a:spcAft>
                          <a:spcPts val="0"/>
                        </a:spcAft>
                        <a:buNone/>
                      </a:pPr>
                      <a:r>
                        <a:rPr lang="en" sz="1200">
                          <a:latin typeface="Bree Serif"/>
                          <a:ea typeface="Bree Serif"/>
                          <a:cs typeface="Bree Serif"/>
                          <a:sym typeface="Bree Serif"/>
                        </a:rPr>
                        <a:t>Ventricular muscle </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1</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r h="494900">
                <a:tc>
                  <a:txBody>
                    <a:bodyPr/>
                    <a:lstStyle/>
                    <a:p>
                      <a:pPr indent="0" lvl="0" marL="0" rtl="0" algn="ctr">
                        <a:spcBef>
                          <a:spcPts val="0"/>
                        </a:spcBef>
                        <a:spcAft>
                          <a:spcPts val="0"/>
                        </a:spcAft>
                        <a:buNone/>
                      </a:pPr>
                      <a:r>
                        <a:rPr lang="en" sz="1200">
                          <a:solidFill>
                            <a:schemeClr val="accent1"/>
                          </a:solidFill>
                          <a:latin typeface="Bree Serif"/>
                          <a:ea typeface="Bree Serif"/>
                          <a:cs typeface="Bree Serif"/>
                          <a:sym typeface="Bree Serif"/>
                        </a:rPr>
                        <a:t>Atrial pathways</a:t>
                      </a:r>
                      <a:r>
                        <a:rPr lang="en" sz="1200">
                          <a:latin typeface="Bree Serif"/>
                          <a:ea typeface="Bree Serif"/>
                          <a:cs typeface="Bree Serif"/>
                          <a:sym typeface="Bree Serif"/>
                        </a:rPr>
                        <a:t> (</a:t>
                      </a:r>
                      <a:r>
                        <a:rPr lang="en" sz="1200">
                          <a:solidFill>
                            <a:srgbClr val="C27BA0"/>
                          </a:solidFill>
                          <a:latin typeface="Bree Serif"/>
                          <a:ea typeface="Bree Serif"/>
                          <a:cs typeface="Bree Serif"/>
                          <a:sym typeface="Bree Serif"/>
                        </a:rPr>
                        <a:t>atria</a:t>
                      </a: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accent1"/>
                          </a:solidFill>
                          <a:latin typeface="Bree Serif"/>
                          <a:ea typeface="Bree Serif"/>
                          <a:cs typeface="Bree Serif"/>
                          <a:sym typeface="Bree Serif"/>
                        </a:rPr>
                        <a:t>1</a:t>
                      </a:r>
                      <a:r>
                        <a:rPr lang="en" sz="1200">
                          <a:latin typeface="Bree Serif"/>
                          <a:ea typeface="Bree Serif"/>
                          <a:cs typeface="Bree Serif"/>
                          <a:sym typeface="Bree Serif"/>
                        </a:rPr>
                        <a:t> (</a:t>
                      </a:r>
                      <a:r>
                        <a:rPr lang="en" sz="1200">
                          <a:solidFill>
                            <a:srgbClr val="C27BA0"/>
                          </a:solidFill>
                          <a:latin typeface="Bree Serif"/>
                          <a:ea typeface="Bree Serif"/>
                          <a:cs typeface="Bree Serif"/>
                          <a:sym typeface="Bree Serif"/>
                        </a:rPr>
                        <a:t>0.3-1</a:t>
                      </a:r>
                      <a:r>
                        <a:rPr lang="en" sz="1200">
                          <a:latin typeface="Bree Serif"/>
                          <a:ea typeface="Bree Serif"/>
                          <a:cs typeface="Bree Serif"/>
                          <a:sym typeface="Bree Serif"/>
                        </a:rPr>
                        <a:t>)</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Bree Serif"/>
                        <a:ea typeface="Bree Serif"/>
                        <a:cs typeface="Bree Serif"/>
                        <a:sym typeface="Bree Serif"/>
                      </a:endParaRPr>
                    </a:p>
                  </a:txBody>
                  <a:tcPr marT="91425" marB="91425" marR="91425" marL="91425">
                    <a:lnL cap="flat" cmpd="sng" w="9525">
                      <a:solidFill>
                        <a:srgbClr val="980000"/>
                      </a:solidFill>
                      <a:prstDash val="solid"/>
                      <a:round/>
                      <a:headEnd len="sm" w="sm" type="none"/>
                      <a:tailEnd len="sm" w="sm" type="none"/>
                    </a:lnL>
                    <a:lnR cap="flat" cmpd="sng" w="9525">
                      <a:solidFill>
                        <a:srgbClr val="980000"/>
                      </a:solidFill>
                      <a:prstDash val="solid"/>
                      <a:round/>
                      <a:headEnd len="sm" w="sm" type="none"/>
                      <a:tailEnd len="sm" w="sm" type="none"/>
                    </a:lnR>
                    <a:lnT cap="flat" cmpd="sng" w="9525">
                      <a:solidFill>
                        <a:srgbClr val="980000"/>
                      </a:solidFill>
                      <a:prstDash val="solid"/>
                      <a:round/>
                      <a:headEnd len="sm" w="sm" type="none"/>
                      <a:tailEnd len="sm" w="sm" type="none"/>
                    </a:lnT>
                    <a:lnB cap="flat" cmpd="sng" w="9525">
                      <a:solidFill>
                        <a:srgbClr val="980000"/>
                      </a:solidFill>
                      <a:prstDash val="solid"/>
                      <a:round/>
                      <a:headEnd len="sm" w="sm" type="none"/>
                      <a:tailEnd len="sm" w="sm" type="none"/>
                    </a:lnB>
                  </a:tcPr>
                </a:tc>
              </a:tr>
            </a:tbl>
          </a:graphicData>
        </a:graphic>
      </p:graphicFrame>
      <p:sp>
        <p:nvSpPr>
          <p:cNvPr id="169" name="Google Shape;169;p31"/>
          <p:cNvSpPr txBox="1"/>
          <p:nvPr/>
        </p:nvSpPr>
        <p:spPr>
          <a:xfrm>
            <a:off x="329588" y="709400"/>
            <a:ext cx="52329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latin typeface="Bree Serif"/>
                <a:ea typeface="Bree Serif"/>
                <a:cs typeface="Bree Serif"/>
                <a:sym typeface="Bree Serif"/>
              </a:rPr>
              <a:t>Conduction velocity differ in myocardial tissue: It is </a:t>
            </a:r>
            <a:r>
              <a:rPr b="1" lang="en">
                <a:latin typeface="Bree Serif"/>
                <a:ea typeface="Bree Serif"/>
                <a:cs typeface="Bree Serif"/>
                <a:sym typeface="Bree Serif"/>
              </a:rPr>
              <a:t>slowest </a:t>
            </a:r>
            <a:r>
              <a:rPr lang="en">
                <a:latin typeface="Bree Serif"/>
                <a:ea typeface="Bree Serif"/>
                <a:cs typeface="Bree Serif"/>
                <a:sym typeface="Bree Serif"/>
              </a:rPr>
              <a:t>in AV node and </a:t>
            </a:r>
            <a:r>
              <a:rPr b="1" lang="en">
                <a:latin typeface="Bree Serif"/>
                <a:ea typeface="Bree Serif"/>
                <a:cs typeface="Bree Serif"/>
                <a:sym typeface="Bree Serif"/>
              </a:rPr>
              <a:t>fastest </a:t>
            </a:r>
            <a:r>
              <a:rPr lang="en">
                <a:latin typeface="Bree Serif"/>
                <a:ea typeface="Bree Serif"/>
                <a:cs typeface="Bree Serif"/>
                <a:sym typeface="Bree Serif"/>
              </a:rPr>
              <a:t>in the Purkinje fibers</a:t>
            </a:r>
            <a:endParaRPr>
              <a:latin typeface="Bree Serif"/>
              <a:ea typeface="Bree Serif"/>
              <a:cs typeface="Bree Serif"/>
              <a:sym typeface="Bree Serif"/>
            </a:endParaRPr>
          </a:p>
        </p:txBody>
      </p:sp>
      <p:pic>
        <p:nvPicPr>
          <p:cNvPr id="170" name="Google Shape;170;p31"/>
          <p:cNvPicPr preferRelativeResize="0"/>
          <p:nvPr/>
        </p:nvPicPr>
        <p:blipFill>
          <a:blip r:embed="rId3">
            <a:alphaModFix/>
          </a:blip>
          <a:stretch>
            <a:fillRect/>
          </a:stretch>
        </p:blipFill>
        <p:spPr>
          <a:xfrm>
            <a:off x="5696953" y="1519688"/>
            <a:ext cx="3303100" cy="210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2"/>
          <p:cNvPicPr preferRelativeResize="0"/>
          <p:nvPr/>
        </p:nvPicPr>
        <p:blipFill>
          <a:blip r:embed="rId3">
            <a:alphaModFix/>
          </a:blip>
          <a:stretch>
            <a:fillRect/>
          </a:stretch>
        </p:blipFill>
        <p:spPr>
          <a:xfrm>
            <a:off x="4740750" y="2854800"/>
            <a:ext cx="3845725" cy="2221975"/>
          </a:xfrm>
          <a:prstGeom prst="rect">
            <a:avLst/>
          </a:prstGeom>
          <a:noFill/>
          <a:ln>
            <a:noFill/>
          </a:ln>
        </p:spPr>
      </p:pic>
      <p:sp>
        <p:nvSpPr>
          <p:cNvPr id="176" name="Google Shape;176;p32"/>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0441"/>
              <a:buFont typeface="Arial"/>
              <a:buNone/>
            </a:pPr>
            <a:r>
              <a:rPr b="1" lang="en" sz="2720">
                <a:solidFill>
                  <a:srgbClr val="D05C5C"/>
                </a:solidFill>
                <a:latin typeface="Bree Serif"/>
                <a:ea typeface="Bree Serif"/>
                <a:cs typeface="Bree Serif"/>
                <a:sym typeface="Bree Serif"/>
              </a:rPr>
              <a:t>Sinoatrial (SA) node</a:t>
            </a:r>
            <a:endParaRPr b="1" sz="272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177" name="Google Shape;177;p32"/>
          <p:cNvSpPr txBox="1"/>
          <p:nvPr/>
        </p:nvSpPr>
        <p:spPr>
          <a:xfrm>
            <a:off x="588450" y="636725"/>
            <a:ext cx="77589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Bree Serif"/>
              <a:buChar char="●"/>
            </a:pPr>
            <a:r>
              <a:rPr lang="en" sz="1200">
                <a:latin typeface="Bree Serif"/>
                <a:ea typeface="Bree Serif"/>
                <a:cs typeface="Bree Serif"/>
                <a:sym typeface="Bree Serif"/>
              </a:rPr>
              <a:t>It’s a small, flat </a:t>
            </a:r>
            <a:r>
              <a:rPr lang="en" sz="1200">
                <a:solidFill>
                  <a:srgbClr val="C27BA0"/>
                </a:solidFill>
                <a:latin typeface="Bree Serif"/>
                <a:ea typeface="Bree Serif"/>
                <a:cs typeface="Bree Serif"/>
                <a:sym typeface="Bree Serif"/>
              </a:rPr>
              <a:t>strip</a:t>
            </a:r>
            <a:r>
              <a:rPr lang="en" sz="1200">
                <a:latin typeface="Bree Serif"/>
                <a:ea typeface="Bree Serif"/>
                <a:cs typeface="Bree Serif"/>
                <a:sym typeface="Bree Serif"/>
              </a:rPr>
              <a:t> of specialized cardiac muscle.</a:t>
            </a:r>
            <a:endParaRPr sz="1200">
              <a:latin typeface="Bree Serif"/>
              <a:ea typeface="Bree Serif"/>
              <a:cs typeface="Bree Serif"/>
              <a:sym typeface="Bree Serif"/>
            </a:endParaRPr>
          </a:p>
          <a:p>
            <a:pPr indent="-304800" lvl="0" marL="457200" rtl="0" algn="l">
              <a:spcBef>
                <a:spcPts val="0"/>
              </a:spcBef>
              <a:spcAft>
                <a:spcPts val="0"/>
              </a:spcAft>
              <a:buSzPts val="1200"/>
              <a:buFont typeface="Bree Serif"/>
              <a:buChar char="●"/>
            </a:pPr>
            <a:r>
              <a:rPr lang="en" sz="1200">
                <a:latin typeface="Bree Serif"/>
                <a:ea typeface="Bree Serif"/>
                <a:cs typeface="Bree Serif"/>
                <a:sym typeface="Bree Serif"/>
              </a:rPr>
              <a:t>Known as : </a:t>
            </a:r>
            <a:r>
              <a:rPr lang="en" sz="1200">
                <a:solidFill>
                  <a:srgbClr val="FF0000"/>
                </a:solidFill>
                <a:latin typeface="Bree Serif"/>
                <a:ea typeface="Bree Serif"/>
                <a:cs typeface="Bree Serif"/>
                <a:sym typeface="Bree Serif"/>
              </a:rPr>
              <a:t>Pacemaker (controls HR)</a:t>
            </a:r>
            <a:r>
              <a:rPr lang="en" sz="1200">
                <a:latin typeface="Bree Serif"/>
                <a:ea typeface="Bree Serif"/>
                <a:cs typeface="Bree Serif"/>
                <a:sym typeface="Bree Serif"/>
              </a:rPr>
              <a:t> of the heart </a:t>
            </a:r>
            <a:r>
              <a:rPr lang="en" sz="1200">
                <a:solidFill>
                  <a:schemeClr val="accent1"/>
                </a:solidFill>
                <a:latin typeface="Bree Serif"/>
                <a:ea typeface="Bree Serif"/>
                <a:cs typeface="Bree Serif"/>
                <a:sym typeface="Bree Serif"/>
              </a:rPr>
              <a:t>(Responsible for generating the electrical impulses, that bring about the mechanical activity i.e contraction of the heart ).</a:t>
            </a:r>
            <a:endParaRPr sz="1200">
              <a:solidFill>
                <a:schemeClr val="accent1"/>
              </a:solidFill>
              <a:latin typeface="Bree Serif"/>
              <a:ea typeface="Bree Serif"/>
              <a:cs typeface="Bree Serif"/>
              <a:sym typeface="Bree Serif"/>
            </a:endParaRPr>
          </a:p>
          <a:p>
            <a:pPr indent="-304800" lvl="0" marL="457200" rtl="0" algn="l">
              <a:spcBef>
                <a:spcPts val="0"/>
              </a:spcBef>
              <a:spcAft>
                <a:spcPts val="0"/>
              </a:spcAft>
              <a:buClr>
                <a:schemeClr val="dk1"/>
              </a:buClr>
              <a:buSzPts val="1200"/>
              <a:buFont typeface="Bree Serif"/>
              <a:buChar char="●"/>
            </a:pPr>
            <a:r>
              <a:rPr lang="en" sz="1200">
                <a:solidFill>
                  <a:schemeClr val="dk1"/>
                </a:solidFill>
                <a:latin typeface="Bree Serif"/>
                <a:ea typeface="Bree Serif"/>
                <a:cs typeface="Bree Serif"/>
                <a:sym typeface="Bree Serif"/>
              </a:rPr>
              <a:t>SA node has the fastest rate of autorhythmicity.</a:t>
            </a:r>
            <a:endParaRPr sz="1200">
              <a:solidFill>
                <a:schemeClr val="dk1"/>
              </a:solidFill>
              <a:latin typeface="Bree Serif"/>
              <a:ea typeface="Bree Serif"/>
              <a:cs typeface="Bree Serif"/>
              <a:sym typeface="Bree Serif"/>
            </a:endParaRPr>
          </a:p>
          <a:p>
            <a:pPr indent="-304800" lvl="0" marL="457200" rtl="0" algn="l">
              <a:spcBef>
                <a:spcPts val="0"/>
              </a:spcBef>
              <a:spcAft>
                <a:spcPts val="0"/>
              </a:spcAft>
              <a:buSzPts val="1200"/>
              <a:buFont typeface="Bree Serif"/>
              <a:buChar char="●"/>
            </a:pPr>
            <a:r>
              <a:rPr lang="en" sz="1200">
                <a:latin typeface="Bree Serif"/>
                <a:ea typeface="Bree Serif"/>
                <a:cs typeface="Bree Serif"/>
                <a:sym typeface="Bree Serif"/>
              </a:rPr>
              <a:t>Located in :  </a:t>
            </a:r>
            <a:r>
              <a:rPr lang="en" sz="1200">
                <a:solidFill>
                  <a:srgbClr val="FF0000"/>
                </a:solidFill>
                <a:latin typeface="Bree Serif"/>
                <a:ea typeface="Bree Serif"/>
                <a:cs typeface="Bree Serif"/>
                <a:sym typeface="Bree Serif"/>
              </a:rPr>
              <a:t>superior posterolateral wall of RA</a:t>
            </a:r>
            <a:r>
              <a:rPr lang="en" sz="1200">
                <a:latin typeface="Bree Serif"/>
                <a:ea typeface="Bree Serif"/>
                <a:cs typeface="Bree Serif"/>
                <a:sym typeface="Bree Serif"/>
              </a:rPr>
              <a:t>.</a:t>
            </a:r>
            <a:endParaRPr sz="1200">
              <a:latin typeface="Bree Serif"/>
              <a:ea typeface="Bree Serif"/>
              <a:cs typeface="Bree Serif"/>
              <a:sym typeface="Bree Serif"/>
            </a:endParaRPr>
          </a:p>
          <a:p>
            <a:pPr indent="-304800" lvl="0" marL="457200" rtl="0" algn="l">
              <a:spcBef>
                <a:spcPts val="0"/>
              </a:spcBef>
              <a:spcAft>
                <a:spcPts val="0"/>
              </a:spcAft>
              <a:buClr>
                <a:srgbClr val="C27BA0"/>
              </a:buClr>
              <a:buSzPts val="1200"/>
              <a:buFont typeface="Bree Serif"/>
              <a:buChar char="●"/>
            </a:pPr>
            <a:r>
              <a:rPr lang="en" sz="1200">
                <a:solidFill>
                  <a:srgbClr val="C27BA0"/>
                </a:solidFill>
                <a:latin typeface="Bree Serif"/>
                <a:ea typeface="Bree Serif"/>
                <a:cs typeface="Bree Serif"/>
                <a:sym typeface="Bree Serif"/>
              </a:rPr>
              <a:t>It has few contractile fibers.</a:t>
            </a:r>
            <a:endParaRPr sz="1200">
              <a:solidFill>
                <a:srgbClr val="C27BA0"/>
              </a:solidFill>
              <a:latin typeface="Bree Serif"/>
              <a:ea typeface="Bree Serif"/>
              <a:cs typeface="Bree Serif"/>
              <a:sym typeface="Bree Serif"/>
            </a:endParaRPr>
          </a:p>
          <a:p>
            <a:pPr indent="-304800" lvl="0" marL="457200" rtl="0" algn="l">
              <a:spcBef>
                <a:spcPts val="0"/>
              </a:spcBef>
              <a:spcAft>
                <a:spcPts val="0"/>
              </a:spcAft>
              <a:buSzPts val="1200"/>
              <a:buFont typeface="Bree Serif"/>
              <a:buChar char="●"/>
            </a:pPr>
            <a:r>
              <a:rPr lang="en" sz="1200">
                <a:latin typeface="Bree Serif"/>
                <a:ea typeface="Bree Serif"/>
                <a:cs typeface="Bree Serif"/>
                <a:sym typeface="Bree Serif"/>
              </a:rPr>
              <a:t>It’s fibers connect directly with atrial muscle.</a:t>
            </a:r>
            <a:r>
              <a:rPr lang="en" sz="1200">
                <a:latin typeface="Bree Serif"/>
                <a:ea typeface="Bree Serif"/>
                <a:cs typeface="Bree Serif"/>
                <a:sym typeface="Bree Serif"/>
              </a:rPr>
              <a:t>(SA node APs spreads immediately into atrial muscle wall)</a:t>
            </a:r>
            <a:endParaRPr sz="1200">
              <a:latin typeface="Bree Serif"/>
              <a:ea typeface="Bree Serif"/>
              <a:cs typeface="Bree Serif"/>
              <a:sym typeface="Bree Serif"/>
            </a:endParaRPr>
          </a:p>
          <a:p>
            <a:pPr indent="0" lvl="0" marL="457200" rtl="0" algn="l">
              <a:spcBef>
                <a:spcPts val="0"/>
              </a:spcBef>
              <a:spcAft>
                <a:spcPts val="0"/>
              </a:spcAft>
              <a:buNone/>
            </a:pPr>
            <a:br>
              <a:rPr b="1" lang="en" sz="1200">
                <a:latin typeface="Bree Serif"/>
                <a:ea typeface="Bree Serif"/>
                <a:cs typeface="Bree Serif"/>
                <a:sym typeface="Bree Serif"/>
              </a:rPr>
            </a:br>
            <a:r>
              <a:rPr b="1" lang="en" sz="1200">
                <a:solidFill>
                  <a:schemeClr val="accent1"/>
                </a:solidFill>
                <a:latin typeface="Bree Serif"/>
                <a:ea typeface="Bree Serif"/>
                <a:cs typeface="Bree Serif"/>
                <a:sym typeface="Bree Serif"/>
              </a:rPr>
              <a:t>The cardiac impulse after it’s origin in the SA node spreads throughout atrial muscle through two routes:</a:t>
            </a:r>
            <a:endParaRPr b="1" sz="1200">
              <a:solidFill>
                <a:schemeClr val="accent1"/>
              </a:solidFill>
              <a:latin typeface="Bree Serif"/>
              <a:ea typeface="Bree Serif"/>
              <a:cs typeface="Bree Serif"/>
              <a:sym typeface="Bree Serif"/>
            </a:endParaRPr>
          </a:p>
          <a:p>
            <a:pPr indent="-304800" lvl="0" marL="457200" rtl="0" algn="l">
              <a:spcBef>
                <a:spcPts val="0"/>
              </a:spcBef>
              <a:spcAft>
                <a:spcPts val="0"/>
              </a:spcAft>
              <a:buClr>
                <a:schemeClr val="accent1"/>
              </a:buClr>
              <a:buSzPts val="1200"/>
              <a:buFont typeface="Bree Serif"/>
              <a:buChar char="●"/>
            </a:pPr>
            <a:r>
              <a:rPr lang="en" sz="1200">
                <a:solidFill>
                  <a:schemeClr val="accent1"/>
                </a:solidFill>
                <a:latin typeface="Bree Serif"/>
                <a:ea typeface="Bree Serif"/>
                <a:cs typeface="Bree Serif"/>
                <a:sym typeface="Bree Serif"/>
              </a:rPr>
              <a:t>Ordinary Atrial muscle fibers. (</a:t>
            </a:r>
            <a:r>
              <a:rPr lang="en" sz="1200">
                <a:solidFill>
                  <a:srgbClr val="9E9E9E"/>
                </a:solidFill>
                <a:latin typeface="Bree Serif"/>
                <a:ea typeface="Bree Serif"/>
                <a:cs typeface="Bree Serif"/>
                <a:sym typeface="Bree Serif"/>
              </a:rPr>
              <a:t>impulses العضلات نفسها تنقل الـ </a:t>
            </a:r>
            <a:r>
              <a:rPr lang="en" sz="1200">
                <a:solidFill>
                  <a:schemeClr val="accent1"/>
                </a:solidFill>
                <a:latin typeface="Bree Serif"/>
                <a:ea typeface="Bree Serif"/>
                <a:cs typeface="Bree Serif"/>
                <a:sym typeface="Bree Serif"/>
              </a:rPr>
              <a:t>)</a:t>
            </a:r>
            <a:endParaRPr sz="1200">
              <a:solidFill>
                <a:schemeClr val="accent1"/>
              </a:solidFill>
              <a:latin typeface="Bree Serif"/>
              <a:ea typeface="Bree Serif"/>
              <a:cs typeface="Bree Serif"/>
              <a:sym typeface="Bree Serif"/>
            </a:endParaRPr>
          </a:p>
          <a:p>
            <a:pPr indent="-304800" lvl="0" marL="457200" rtl="0" algn="l">
              <a:spcBef>
                <a:spcPts val="0"/>
              </a:spcBef>
              <a:spcAft>
                <a:spcPts val="0"/>
              </a:spcAft>
              <a:buClr>
                <a:schemeClr val="accent1"/>
              </a:buClr>
              <a:buSzPts val="1200"/>
              <a:buFont typeface="Bree Serif"/>
              <a:buChar char="●"/>
            </a:pPr>
            <a:r>
              <a:rPr lang="en" sz="1200">
                <a:solidFill>
                  <a:schemeClr val="accent1"/>
                </a:solidFill>
                <a:latin typeface="Bree Serif"/>
                <a:ea typeface="Bree Serif"/>
                <a:cs typeface="Bree Serif"/>
                <a:sym typeface="Bree Serif"/>
              </a:rPr>
              <a:t>Internodal pathway</a:t>
            </a:r>
            <a:endParaRPr sz="1200">
              <a:solidFill>
                <a:schemeClr val="accent1"/>
              </a:solidFill>
              <a:latin typeface="Bree Serif"/>
              <a:ea typeface="Bree Serif"/>
              <a:cs typeface="Bree Serif"/>
              <a:sym typeface="Bree Serif"/>
            </a:endParaRPr>
          </a:p>
        </p:txBody>
      </p:sp>
      <p:sp>
        <p:nvSpPr>
          <p:cNvPr id="178" name="Google Shape;178;p32"/>
          <p:cNvSpPr txBox="1"/>
          <p:nvPr/>
        </p:nvSpPr>
        <p:spPr>
          <a:xfrm>
            <a:off x="256500" y="2692175"/>
            <a:ext cx="3332100" cy="55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20">
                <a:solidFill>
                  <a:srgbClr val="D05C5C"/>
                </a:solidFill>
                <a:latin typeface="Bree Serif"/>
                <a:ea typeface="Bree Serif"/>
                <a:cs typeface="Bree Serif"/>
                <a:sym typeface="Bree Serif"/>
              </a:rPr>
              <a:t>Internodal Pathway</a:t>
            </a:r>
            <a:endParaRPr/>
          </a:p>
        </p:txBody>
      </p:sp>
      <p:sp>
        <p:nvSpPr>
          <p:cNvPr id="179" name="Google Shape;179;p32"/>
          <p:cNvSpPr txBox="1"/>
          <p:nvPr/>
        </p:nvSpPr>
        <p:spPr>
          <a:xfrm>
            <a:off x="359850" y="3132600"/>
            <a:ext cx="3775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1"/>
                </a:solidFill>
                <a:latin typeface="Bree Serif"/>
                <a:ea typeface="Bree Serif"/>
                <a:cs typeface="Bree Serif"/>
                <a:sym typeface="Bree Serif"/>
              </a:rPr>
              <a:t>-They conduct the impulses faster than atrial muscle fibers, because of specialized conduction fibers. </a:t>
            </a:r>
            <a:br>
              <a:rPr lang="en" sz="1200">
                <a:solidFill>
                  <a:schemeClr val="accent1"/>
                </a:solidFill>
                <a:latin typeface="Bree Serif"/>
                <a:ea typeface="Bree Serif"/>
                <a:cs typeface="Bree Serif"/>
                <a:sym typeface="Bree Serif"/>
              </a:rPr>
            </a:br>
            <a:endParaRPr sz="1200">
              <a:solidFill>
                <a:schemeClr val="accent1"/>
              </a:solidFill>
              <a:latin typeface="Bree Serif"/>
              <a:ea typeface="Bree Serif"/>
              <a:cs typeface="Bree Serif"/>
              <a:sym typeface="Bree Serif"/>
            </a:endParaRPr>
          </a:p>
          <a:p>
            <a:pPr indent="-304800" lvl="0" marL="457200" rtl="0" algn="l">
              <a:spcBef>
                <a:spcPts val="0"/>
              </a:spcBef>
              <a:spcAft>
                <a:spcPts val="0"/>
              </a:spcAft>
              <a:buClr>
                <a:schemeClr val="accent1"/>
              </a:buClr>
              <a:buSzPts val="1200"/>
              <a:buFont typeface="Bree Serif"/>
              <a:buChar char="●"/>
            </a:pPr>
            <a:r>
              <a:rPr lang="en" sz="1200">
                <a:solidFill>
                  <a:schemeClr val="accent1"/>
                </a:solidFill>
                <a:latin typeface="Bree Serif"/>
                <a:ea typeface="Bree Serif"/>
                <a:cs typeface="Bree Serif"/>
                <a:sym typeface="Bree Serif"/>
              </a:rPr>
              <a:t>Anterior internodal bundle of Bachman</a:t>
            </a:r>
            <a:endParaRPr sz="1200">
              <a:solidFill>
                <a:schemeClr val="accent1"/>
              </a:solidFill>
              <a:latin typeface="Bree Serif"/>
              <a:ea typeface="Bree Serif"/>
              <a:cs typeface="Bree Serif"/>
              <a:sym typeface="Bree Serif"/>
            </a:endParaRPr>
          </a:p>
          <a:p>
            <a:pPr indent="-304800" lvl="0" marL="457200" rtl="0" algn="l">
              <a:spcBef>
                <a:spcPts val="0"/>
              </a:spcBef>
              <a:spcAft>
                <a:spcPts val="0"/>
              </a:spcAft>
              <a:buClr>
                <a:schemeClr val="accent1"/>
              </a:buClr>
              <a:buSzPts val="1200"/>
              <a:buFont typeface="Bree Serif"/>
              <a:buChar char="●"/>
            </a:pPr>
            <a:r>
              <a:rPr lang="en" sz="1200">
                <a:solidFill>
                  <a:schemeClr val="accent1"/>
                </a:solidFill>
                <a:latin typeface="Bree Serif"/>
                <a:ea typeface="Bree Serif"/>
                <a:cs typeface="Bree Serif"/>
                <a:sym typeface="Bree Serif"/>
              </a:rPr>
              <a:t>Middle internodal bundle of Wenkebach</a:t>
            </a:r>
            <a:endParaRPr sz="1200">
              <a:solidFill>
                <a:schemeClr val="accent1"/>
              </a:solidFill>
              <a:latin typeface="Bree Serif"/>
              <a:ea typeface="Bree Serif"/>
              <a:cs typeface="Bree Serif"/>
              <a:sym typeface="Bree Serif"/>
            </a:endParaRPr>
          </a:p>
          <a:p>
            <a:pPr indent="-304800" lvl="0" marL="457200" rtl="0" algn="l">
              <a:spcBef>
                <a:spcPts val="0"/>
              </a:spcBef>
              <a:spcAft>
                <a:spcPts val="0"/>
              </a:spcAft>
              <a:buClr>
                <a:schemeClr val="accent1"/>
              </a:buClr>
              <a:buSzPts val="1200"/>
              <a:buFont typeface="Bree Serif"/>
              <a:buChar char="●"/>
            </a:pPr>
            <a:r>
              <a:rPr lang="en" sz="1200">
                <a:solidFill>
                  <a:schemeClr val="accent1"/>
                </a:solidFill>
                <a:latin typeface="Bree Serif"/>
                <a:ea typeface="Bree Serif"/>
                <a:cs typeface="Bree Serif"/>
                <a:sym typeface="Bree Serif"/>
              </a:rPr>
              <a:t>Posterior internodal bundle of Thoral</a:t>
            </a:r>
            <a:endParaRPr sz="1200">
              <a:solidFill>
                <a:schemeClr val="accent1"/>
              </a:solidFill>
              <a:latin typeface="Bree Serif"/>
              <a:ea typeface="Bree Serif"/>
              <a:cs typeface="Bree Serif"/>
              <a:sym typeface="Bree Serif"/>
            </a:endParaRPr>
          </a:p>
          <a:p>
            <a:pPr indent="0" lvl="0" marL="0" rtl="0" algn="l">
              <a:spcBef>
                <a:spcPts val="0"/>
              </a:spcBef>
              <a:spcAft>
                <a:spcPts val="0"/>
              </a:spcAft>
              <a:buNone/>
            </a:pPr>
            <a:r>
              <a:t/>
            </a:r>
            <a:endParaRPr sz="1200">
              <a:latin typeface="Bree Serif"/>
              <a:ea typeface="Bree Serif"/>
              <a:cs typeface="Bree Serif"/>
              <a:sym typeface="Bree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52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Font typeface="Arial"/>
              <a:buNone/>
            </a:pPr>
            <a:r>
              <a:rPr b="1" lang="en" sz="2720">
                <a:solidFill>
                  <a:srgbClr val="D05C5C"/>
                </a:solidFill>
                <a:latin typeface="Bree Serif"/>
                <a:ea typeface="Bree Serif"/>
                <a:cs typeface="Bree Serif"/>
                <a:sym typeface="Bree Serif"/>
              </a:rPr>
              <a:t>Atrioventricular (AV) node                                  </a:t>
            </a:r>
            <a:endParaRPr b="1" sz="272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a:p>
        </p:txBody>
      </p:sp>
      <p:sp>
        <p:nvSpPr>
          <p:cNvPr id="185" name="Google Shape;185;p33"/>
          <p:cNvSpPr txBox="1"/>
          <p:nvPr/>
        </p:nvSpPr>
        <p:spPr>
          <a:xfrm>
            <a:off x="386700" y="516450"/>
            <a:ext cx="83949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AV node is located: in the posterior wall of the right atrium immediately behind the tricuspid valve.</a:t>
            </a:r>
            <a:endParaRPr sz="1300">
              <a:latin typeface="Bree Serif"/>
              <a:ea typeface="Bree Serif"/>
              <a:cs typeface="Bree Serif"/>
              <a:sym typeface="Bree Serif"/>
            </a:endParaRPr>
          </a:p>
          <a:p>
            <a:pPr indent="-311150" lvl="0" marL="457200" rtl="0" algn="l">
              <a:spcBef>
                <a:spcPts val="0"/>
              </a:spcBef>
              <a:spcAft>
                <a:spcPts val="0"/>
              </a:spcAft>
              <a:buSzPts val="1300"/>
              <a:buChar char="●"/>
            </a:pPr>
            <a:r>
              <a:rPr b="1" lang="en" sz="1300">
                <a:latin typeface="Bree Serif"/>
                <a:ea typeface="Bree Serif"/>
                <a:cs typeface="Bree Serif"/>
                <a:sym typeface="Bree Serif"/>
              </a:rPr>
              <a:t>Slow Conduction in AV Node: </a:t>
            </a:r>
            <a:r>
              <a:rPr lang="en" sz="1300">
                <a:latin typeface="Bree Serif"/>
                <a:ea typeface="Bree Serif"/>
                <a:cs typeface="Bree Serif"/>
                <a:sym typeface="Bree Serif"/>
              </a:rPr>
              <a:t>cause of diminished number of gap junctions. (</a:t>
            </a:r>
            <a:r>
              <a:rPr lang="en" sz="1300">
                <a:solidFill>
                  <a:schemeClr val="accent1"/>
                </a:solidFill>
                <a:latin typeface="Bree Serif"/>
                <a:ea typeface="Bree Serif"/>
                <a:cs typeface="Bree Serif"/>
                <a:sym typeface="Bree Serif"/>
              </a:rPr>
              <a:t>between the successive cells in the conducting pathways</a:t>
            </a:r>
            <a:r>
              <a:rPr lang="en" sz="1300">
                <a:latin typeface="Bree Serif"/>
                <a:ea typeface="Bree Serif"/>
                <a:cs typeface="Bree Serif"/>
                <a:sym typeface="Bree Serif"/>
              </a:rPr>
              <a:t>). </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The impulse after leaving SA node takes </a:t>
            </a:r>
            <a:r>
              <a:rPr lang="en" sz="1300">
                <a:solidFill>
                  <a:srgbClr val="FF0000"/>
                </a:solidFill>
                <a:latin typeface="Bree Serif"/>
                <a:ea typeface="Bree Serif"/>
                <a:cs typeface="Bree Serif"/>
                <a:sym typeface="Bree Serif"/>
              </a:rPr>
              <a:t>0.03 sec</a:t>
            </a:r>
            <a:r>
              <a:rPr lang="en" sz="1300">
                <a:latin typeface="Bree Serif"/>
                <a:ea typeface="Bree Serif"/>
                <a:cs typeface="Bree Serif"/>
                <a:sym typeface="Bree Serif"/>
              </a:rPr>
              <a:t> to reach the AV node. (</a:t>
            </a:r>
            <a:r>
              <a:rPr lang="en" sz="1300">
                <a:solidFill>
                  <a:srgbClr val="9E9E9E"/>
                </a:solidFill>
                <a:latin typeface="Bree Serif"/>
                <a:ea typeface="Bree Serif"/>
                <a:cs typeface="Bree Serif"/>
                <a:sym typeface="Bree Serif"/>
              </a:rPr>
              <a:t>Delay</a:t>
            </a:r>
            <a:r>
              <a:rPr lang="en" sz="1300">
                <a:latin typeface="Bree Serif"/>
                <a:ea typeface="Bree Serif"/>
                <a:cs typeface="Bree Serif"/>
                <a:sym typeface="Bree Serif"/>
              </a:rPr>
              <a:t>)</a:t>
            </a:r>
            <a:endParaRPr sz="1300">
              <a:latin typeface="Bree Serif"/>
              <a:ea typeface="Bree Serif"/>
              <a:cs typeface="Bree Serif"/>
              <a:sym typeface="Bree Serif"/>
            </a:endParaRPr>
          </a:p>
        </p:txBody>
      </p:sp>
      <p:sp>
        <p:nvSpPr>
          <p:cNvPr id="186" name="Google Shape;186;p33"/>
          <p:cNvSpPr txBox="1"/>
          <p:nvPr/>
        </p:nvSpPr>
        <p:spPr>
          <a:xfrm>
            <a:off x="875200" y="3585450"/>
            <a:ext cx="4591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Bree Serif"/>
                <a:ea typeface="Bree Serif"/>
                <a:cs typeface="Bree Serif"/>
                <a:sym typeface="Bree Serif"/>
              </a:rPr>
              <a:t>This delay allows time for the atria to empty their blood into the ventricles before ventricular contraction begins &amp; thus </a:t>
            </a:r>
            <a:r>
              <a:rPr lang="en">
                <a:latin typeface="Bree Serif"/>
                <a:ea typeface="Bree Serif"/>
                <a:cs typeface="Bree Serif"/>
                <a:sym typeface="Bree Serif"/>
              </a:rPr>
              <a:t>↑ </a:t>
            </a:r>
            <a:r>
              <a:rPr lang="en">
                <a:latin typeface="Bree Serif"/>
                <a:ea typeface="Bree Serif"/>
                <a:cs typeface="Bree Serif"/>
                <a:sym typeface="Bree Serif"/>
              </a:rPr>
              <a:t>efficiency of the pumping action of the heart.</a:t>
            </a:r>
            <a:endParaRPr>
              <a:latin typeface="Bree Serif"/>
              <a:ea typeface="Bree Serif"/>
              <a:cs typeface="Bree Serif"/>
              <a:sym typeface="Bree Serif"/>
            </a:endParaRPr>
          </a:p>
        </p:txBody>
      </p:sp>
      <p:sp>
        <p:nvSpPr>
          <p:cNvPr id="187" name="Google Shape;187;p33"/>
          <p:cNvSpPr txBox="1"/>
          <p:nvPr/>
        </p:nvSpPr>
        <p:spPr>
          <a:xfrm>
            <a:off x="6902712" y="2037247"/>
            <a:ext cx="224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rPr>
              <a:t>Total delay = </a:t>
            </a:r>
            <a:r>
              <a:rPr b="1" lang="en">
                <a:solidFill>
                  <a:srgbClr val="FF0000"/>
                </a:solidFill>
              </a:rPr>
              <a:t>0.16 sec</a:t>
            </a:r>
            <a:endParaRPr b="1">
              <a:solidFill>
                <a:srgbClr val="FF0000"/>
              </a:solidFill>
            </a:endParaRPr>
          </a:p>
        </p:txBody>
      </p:sp>
      <p:pic>
        <p:nvPicPr>
          <p:cNvPr id="188" name="Google Shape;188;p33"/>
          <p:cNvPicPr preferRelativeResize="0"/>
          <p:nvPr/>
        </p:nvPicPr>
        <p:blipFill>
          <a:blip r:embed="rId3">
            <a:alphaModFix/>
          </a:blip>
          <a:stretch>
            <a:fillRect/>
          </a:stretch>
        </p:blipFill>
        <p:spPr>
          <a:xfrm>
            <a:off x="6047400" y="2634975"/>
            <a:ext cx="2645475" cy="2347225"/>
          </a:xfrm>
          <a:prstGeom prst="rect">
            <a:avLst/>
          </a:prstGeom>
          <a:noFill/>
          <a:ln>
            <a:noFill/>
          </a:ln>
        </p:spPr>
      </p:pic>
      <p:sp>
        <p:nvSpPr>
          <p:cNvPr id="189" name="Google Shape;189;p33"/>
          <p:cNvSpPr/>
          <p:nvPr/>
        </p:nvSpPr>
        <p:spPr>
          <a:xfrm>
            <a:off x="307600" y="1976200"/>
            <a:ext cx="1520400" cy="5223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ree Serif"/>
                <a:ea typeface="Bree Serif"/>
                <a:cs typeface="Bree Serif"/>
                <a:sym typeface="Bree Serif"/>
              </a:rPr>
              <a:t>Impulse originates</a:t>
            </a:r>
            <a:endParaRPr sz="12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 In </a:t>
            </a:r>
            <a:r>
              <a:rPr b="1" lang="en" sz="1200">
                <a:solidFill>
                  <a:schemeClr val="dk1"/>
                </a:solidFill>
                <a:latin typeface="Bree Serif"/>
                <a:ea typeface="Bree Serif"/>
                <a:cs typeface="Bree Serif"/>
                <a:sym typeface="Bree Serif"/>
              </a:rPr>
              <a:t>SA node</a:t>
            </a:r>
            <a:endParaRPr b="1" sz="1200">
              <a:solidFill>
                <a:schemeClr val="dk1"/>
              </a:solidFill>
              <a:latin typeface="Bree Serif"/>
              <a:ea typeface="Bree Serif"/>
              <a:cs typeface="Bree Serif"/>
              <a:sym typeface="Bree Serif"/>
            </a:endParaRPr>
          </a:p>
        </p:txBody>
      </p:sp>
      <p:sp>
        <p:nvSpPr>
          <p:cNvPr id="190" name="Google Shape;190;p33"/>
          <p:cNvSpPr/>
          <p:nvPr/>
        </p:nvSpPr>
        <p:spPr>
          <a:xfrm>
            <a:off x="2158854" y="1976200"/>
            <a:ext cx="1416000" cy="5223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ree Serif"/>
                <a:ea typeface="Bree Serif"/>
                <a:cs typeface="Bree Serif"/>
                <a:sym typeface="Bree Serif"/>
              </a:rPr>
              <a:t>Delay of </a:t>
            </a:r>
            <a:r>
              <a:rPr lang="en" sz="1200">
                <a:solidFill>
                  <a:srgbClr val="FF0000"/>
                </a:solidFill>
                <a:latin typeface="Bree Serif"/>
                <a:ea typeface="Bree Serif"/>
                <a:cs typeface="Bree Serif"/>
                <a:sym typeface="Bree Serif"/>
              </a:rPr>
              <a:t>0.09 sec</a:t>
            </a:r>
            <a:endParaRPr sz="1200">
              <a:solidFill>
                <a:srgbClr val="FF0000"/>
              </a:solidFill>
              <a:latin typeface="Bree Serif"/>
              <a:ea typeface="Bree Serif"/>
              <a:cs typeface="Bree Serif"/>
              <a:sym typeface="Bree Serif"/>
            </a:endParaRPr>
          </a:p>
          <a:p>
            <a:pPr indent="0" lvl="0" marL="0" rtl="0" algn="ctr">
              <a:spcBef>
                <a:spcPts val="0"/>
              </a:spcBef>
              <a:spcAft>
                <a:spcPts val="0"/>
              </a:spcAft>
              <a:buNone/>
            </a:pPr>
            <a:r>
              <a:rPr lang="en" sz="1200">
                <a:solidFill>
                  <a:schemeClr val="dk1"/>
                </a:solidFill>
                <a:latin typeface="Bree Serif"/>
                <a:ea typeface="Bree Serif"/>
                <a:cs typeface="Bree Serif"/>
                <a:sym typeface="Bree Serif"/>
              </a:rPr>
              <a:t> in </a:t>
            </a:r>
            <a:r>
              <a:rPr b="1" lang="en" sz="1200">
                <a:solidFill>
                  <a:schemeClr val="dk1"/>
                </a:solidFill>
                <a:latin typeface="Bree Serif"/>
                <a:ea typeface="Bree Serif"/>
                <a:cs typeface="Bree Serif"/>
                <a:sym typeface="Bree Serif"/>
              </a:rPr>
              <a:t>AV node</a:t>
            </a:r>
            <a:endParaRPr b="1" sz="1200">
              <a:solidFill>
                <a:schemeClr val="dk1"/>
              </a:solidFill>
              <a:latin typeface="Bree Serif"/>
              <a:ea typeface="Bree Serif"/>
              <a:cs typeface="Bree Serif"/>
              <a:sym typeface="Bree Serif"/>
            </a:endParaRPr>
          </a:p>
        </p:txBody>
      </p:sp>
      <p:sp>
        <p:nvSpPr>
          <p:cNvPr id="191" name="Google Shape;191;p33"/>
          <p:cNvSpPr/>
          <p:nvPr/>
        </p:nvSpPr>
        <p:spPr>
          <a:xfrm>
            <a:off x="4428745" y="1976205"/>
            <a:ext cx="2240700" cy="522300"/>
          </a:xfrm>
          <a:prstGeom prst="round2DiagRect">
            <a:avLst>
              <a:gd fmla="val 16667" name="adj1"/>
              <a:gd fmla="val 0" name="adj2"/>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ree Serif"/>
                <a:ea typeface="Bree Serif"/>
                <a:cs typeface="Bree Serif"/>
                <a:sym typeface="Bree Serif"/>
              </a:rPr>
              <a:t> Delay of </a:t>
            </a:r>
            <a:r>
              <a:rPr lang="en" sz="1200">
                <a:solidFill>
                  <a:srgbClr val="FF0000"/>
                </a:solidFill>
                <a:latin typeface="Bree Serif"/>
                <a:ea typeface="Bree Serif"/>
                <a:cs typeface="Bree Serif"/>
                <a:sym typeface="Bree Serif"/>
              </a:rPr>
              <a:t>0.04</a:t>
            </a:r>
            <a:r>
              <a:rPr lang="en" sz="1200">
                <a:solidFill>
                  <a:schemeClr val="dk1"/>
                </a:solidFill>
                <a:latin typeface="Bree Serif"/>
                <a:ea typeface="Bree Serif"/>
                <a:cs typeface="Bree Serif"/>
                <a:sym typeface="Bree Serif"/>
              </a:rPr>
              <a:t> sec occurs in </a:t>
            </a:r>
            <a:r>
              <a:rPr b="1" lang="en" sz="1200">
                <a:solidFill>
                  <a:schemeClr val="dk1"/>
                </a:solidFill>
                <a:latin typeface="Bree Serif"/>
                <a:ea typeface="Bree Serif"/>
                <a:cs typeface="Bree Serif"/>
                <a:sym typeface="Bree Serif"/>
              </a:rPr>
              <a:t>AV bundle</a:t>
            </a:r>
            <a:endParaRPr>
              <a:solidFill>
                <a:srgbClr val="F893F8"/>
              </a:solidFill>
              <a:latin typeface="Bree Serif"/>
              <a:ea typeface="Bree Serif"/>
              <a:cs typeface="Bree Serif"/>
              <a:sym typeface="Bree Serif"/>
            </a:endParaRPr>
          </a:p>
        </p:txBody>
      </p:sp>
      <p:sp>
        <p:nvSpPr>
          <p:cNvPr id="192" name="Google Shape;192;p33"/>
          <p:cNvSpPr/>
          <p:nvPr/>
        </p:nvSpPr>
        <p:spPr>
          <a:xfrm>
            <a:off x="1302743" y="2566199"/>
            <a:ext cx="1249500" cy="183300"/>
          </a:xfrm>
          <a:prstGeom prst="curvedUpArrow">
            <a:avLst>
              <a:gd fmla="val 25000" name="adj1"/>
              <a:gd fmla="val 50000" name="adj2"/>
              <a:gd fmla="val 25000" name="adj3"/>
            </a:avLst>
          </a:prstGeom>
          <a:solidFill>
            <a:srgbClr val="EA9999"/>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3"/>
          <p:cNvSpPr/>
          <p:nvPr/>
        </p:nvSpPr>
        <p:spPr>
          <a:xfrm>
            <a:off x="3206226" y="2545025"/>
            <a:ext cx="1745100" cy="183300"/>
          </a:xfrm>
          <a:prstGeom prst="curvedUpArrow">
            <a:avLst>
              <a:gd fmla="val 25000" name="adj1"/>
              <a:gd fmla="val 50000" name="adj2"/>
              <a:gd fmla="val 25000" name="adj3"/>
            </a:avLst>
          </a:prstGeom>
          <a:solidFill>
            <a:srgbClr val="EA9999"/>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3"/>
          <p:cNvSpPr/>
          <p:nvPr/>
        </p:nvSpPr>
        <p:spPr>
          <a:xfrm>
            <a:off x="758235" y="2780960"/>
            <a:ext cx="2240784" cy="383562"/>
          </a:xfrm>
          <a:prstGeom prst="flowChartTerminator">
            <a:avLst/>
          </a:prstGeom>
          <a:solidFill>
            <a:schemeClr val="lt1"/>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Reaches AV node </a:t>
            </a:r>
            <a:r>
              <a:rPr lang="en" sz="1200">
                <a:solidFill>
                  <a:srgbClr val="FF0000"/>
                </a:solidFill>
                <a:latin typeface="Bree Serif"/>
                <a:ea typeface="Bree Serif"/>
                <a:cs typeface="Bree Serif"/>
                <a:sym typeface="Bree Serif"/>
              </a:rPr>
              <a:t>0.03 sec </a:t>
            </a:r>
            <a:r>
              <a:rPr lang="en" sz="1200">
                <a:solidFill>
                  <a:schemeClr val="dk1"/>
                </a:solidFill>
                <a:latin typeface="Bree Serif"/>
                <a:ea typeface="Bree Serif"/>
                <a:cs typeface="Bree Serif"/>
                <a:sym typeface="Bree Serif"/>
              </a:rPr>
              <a:t>after its sent</a:t>
            </a:r>
            <a:endParaRPr sz="1200">
              <a:solidFill>
                <a:schemeClr val="dk1"/>
              </a:solidFill>
              <a:latin typeface="Bree Serif"/>
              <a:ea typeface="Bree Serif"/>
              <a:cs typeface="Bree Serif"/>
              <a:sym typeface="Bree Serif"/>
            </a:endParaRPr>
          </a:p>
        </p:txBody>
      </p:sp>
      <p:sp>
        <p:nvSpPr>
          <p:cNvPr id="195" name="Google Shape;195;p33"/>
          <p:cNvSpPr/>
          <p:nvPr/>
        </p:nvSpPr>
        <p:spPr>
          <a:xfrm>
            <a:off x="3206229" y="2783733"/>
            <a:ext cx="2240784" cy="383562"/>
          </a:xfrm>
          <a:prstGeom prst="flowChartTerminator">
            <a:avLst/>
          </a:prstGeom>
          <a:solidFill>
            <a:schemeClr val="lt1"/>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ree Serif"/>
                <a:ea typeface="Bree Serif"/>
                <a:cs typeface="Bree Serif"/>
                <a:sym typeface="Bree Serif"/>
              </a:rPr>
              <a:t>Enters A-V bundle, passes into ventricles.</a:t>
            </a:r>
            <a:endParaRPr sz="1200">
              <a:solidFill>
                <a:schemeClr val="dk1"/>
              </a:solidFill>
              <a:latin typeface="Bree Serif"/>
              <a:ea typeface="Bree Serif"/>
              <a:cs typeface="Bree Serif"/>
              <a:sym typeface="Bree Serif"/>
            </a:endParaRPr>
          </a:p>
        </p:txBody>
      </p:sp>
      <p:sp>
        <p:nvSpPr>
          <p:cNvPr id="196" name="Google Shape;196;p33"/>
          <p:cNvSpPr/>
          <p:nvPr/>
        </p:nvSpPr>
        <p:spPr>
          <a:xfrm>
            <a:off x="6978900" y="2059301"/>
            <a:ext cx="1853400" cy="356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197" name="Google Shape;197;p33"/>
          <p:cNvSpPr txBox="1"/>
          <p:nvPr/>
        </p:nvSpPr>
        <p:spPr>
          <a:xfrm>
            <a:off x="1224700" y="1501650"/>
            <a:ext cx="2073000" cy="384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300">
                <a:latin typeface="Bree Serif"/>
                <a:ea typeface="Bree Serif"/>
                <a:cs typeface="Bree Serif"/>
                <a:sym typeface="Bree Serif"/>
              </a:rPr>
              <a:t>Delay &amp; its significance</a:t>
            </a:r>
            <a:endParaRPr b="1" sz="1300">
              <a:latin typeface="Bree Serif"/>
              <a:ea typeface="Bree Serif"/>
              <a:cs typeface="Bree Serif"/>
              <a:sym typeface="Bree Serif"/>
            </a:endParaRPr>
          </a:p>
        </p:txBody>
      </p:sp>
      <p:sp>
        <p:nvSpPr>
          <p:cNvPr id="198" name="Google Shape;198;p33"/>
          <p:cNvSpPr/>
          <p:nvPr/>
        </p:nvSpPr>
        <p:spPr>
          <a:xfrm>
            <a:off x="875200" y="1602450"/>
            <a:ext cx="349500" cy="183300"/>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3"/>
          <p:cNvSpPr txBox="1"/>
          <p:nvPr/>
        </p:nvSpPr>
        <p:spPr>
          <a:xfrm>
            <a:off x="7150500" y="1368588"/>
            <a:ext cx="1745100" cy="523200"/>
          </a:xfrm>
          <a:prstGeom prst="rect">
            <a:avLst/>
          </a:prstGeom>
          <a:noFill/>
          <a:ln cap="flat" cmpd="sng" w="9525">
            <a:solidFill>
              <a:srgbClr val="6AA84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6AA84F"/>
                </a:solidFill>
                <a:latin typeface="Bree Serif"/>
                <a:ea typeface="Bree Serif"/>
                <a:cs typeface="Bree Serif"/>
                <a:sym typeface="Bree Serif"/>
              </a:rPr>
              <a:t>Female Doctor:</a:t>
            </a:r>
            <a:endParaRPr sz="1100">
              <a:solidFill>
                <a:srgbClr val="6AA84F"/>
              </a:solidFill>
              <a:latin typeface="Bree Serif"/>
              <a:ea typeface="Bree Serif"/>
              <a:cs typeface="Bree Serif"/>
              <a:sym typeface="Bree Serif"/>
            </a:endParaRPr>
          </a:p>
          <a:p>
            <a:pPr indent="0" lvl="0" marL="0" rtl="0" algn="l">
              <a:spcBef>
                <a:spcPts val="0"/>
              </a:spcBef>
              <a:spcAft>
                <a:spcPts val="0"/>
              </a:spcAft>
              <a:buNone/>
            </a:pPr>
            <a:r>
              <a:rPr lang="en" sz="1100">
                <a:solidFill>
                  <a:srgbClr val="6AA84F"/>
                </a:solidFill>
                <a:latin typeface="Bree Serif"/>
                <a:ea typeface="Bree Serif"/>
                <a:cs typeface="Bree Serif"/>
                <a:sym typeface="Bree Serif"/>
              </a:rPr>
              <a:t> Numbers are </a:t>
            </a:r>
            <a:r>
              <a:rPr lang="en" sz="1100">
                <a:solidFill>
                  <a:srgbClr val="6AA84F"/>
                </a:solidFill>
                <a:latin typeface="Bree Serif"/>
                <a:ea typeface="Bree Serif"/>
                <a:cs typeface="Bree Serif"/>
                <a:sym typeface="Bree Serif"/>
              </a:rPr>
              <a:t>important.</a:t>
            </a:r>
            <a:endParaRPr sz="1100">
              <a:solidFill>
                <a:srgbClr val="6AA84F"/>
              </a:solidFill>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80250" y="4186600"/>
            <a:ext cx="887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rgbClr val="D05C5C"/>
                </a:solidFill>
                <a:latin typeface="Bree Serif"/>
                <a:ea typeface="Bree Serif"/>
                <a:cs typeface="Bree Serif"/>
                <a:sym typeface="Bree Serif"/>
              </a:rPr>
              <a:t>Transmission of Cardiac Impulse in Ventricular Muscle</a:t>
            </a:r>
            <a:endParaRPr sz="2200"/>
          </a:p>
        </p:txBody>
      </p:sp>
      <p:sp>
        <p:nvSpPr>
          <p:cNvPr id="205" name="Google Shape;205;p34"/>
          <p:cNvSpPr txBox="1"/>
          <p:nvPr/>
        </p:nvSpPr>
        <p:spPr>
          <a:xfrm>
            <a:off x="257600" y="4558500"/>
            <a:ext cx="6974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Bree Serif"/>
                <a:ea typeface="Bree Serif"/>
                <a:cs typeface="Bree Serif"/>
                <a:sym typeface="Bree Serif"/>
              </a:rPr>
              <a:t>Once impulse reaches ends of Purkinje fibers, it is transmitted through ventricular muscle mass by ventricular muscle fibers themselves.</a:t>
            </a:r>
            <a:endParaRPr sz="1300">
              <a:latin typeface="Bree Serif"/>
              <a:ea typeface="Bree Serif"/>
              <a:cs typeface="Bree Serif"/>
              <a:sym typeface="Bree Serif"/>
            </a:endParaRPr>
          </a:p>
        </p:txBody>
      </p:sp>
      <p:sp>
        <p:nvSpPr>
          <p:cNvPr id="206" name="Google Shape;206;p34"/>
          <p:cNvSpPr txBox="1"/>
          <p:nvPr/>
        </p:nvSpPr>
        <p:spPr>
          <a:xfrm>
            <a:off x="0" y="2900100"/>
            <a:ext cx="8412600" cy="1441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V</a:t>
            </a:r>
            <a:r>
              <a:rPr lang="en" sz="1300">
                <a:latin typeface="Bree Serif"/>
                <a:ea typeface="Bree Serif"/>
                <a:cs typeface="Bree Serif"/>
                <a:sym typeface="Bree Serif"/>
              </a:rPr>
              <a:t>ery large fibers, transmit AP at a velocity of 1.5-4.0 m/sec (</a:t>
            </a:r>
            <a:r>
              <a:rPr lang="en" sz="1300">
                <a:solidFill>
                  <a:srgbClr val="C27BA0"/>
                </a:solidFill>
                <a:latin typeface="Bree Serif"/>
                <a:ea typeface="Bree Serif"/>
                <a:cs typeface="Bree Serif"/>
                <a:sym typeface="Bree Serif"/>
              </a:rPr>
              <a:t>6 times than ventricular muscle</a:t>
            </a:r>
            <a:r>
              <a:rPr lang="en" sz="1300">
                <a:latin typeface="Bree Serif"/>
                <a:ea typeface="Bree Serif"/>
                <a:cs typeface="Bree Serif"/>
                <a:sym typeface="Bree Serif"/>
              </a:rPr>
              <a:t>)</a:t>
            </a:r>
            <a:endParaRPr sz="1300">
              <a:latin typeface="Bree Serif"/>
              <a:ea typeface="Bree Serif"/>
              <a:cs typeface="Bree Serif"/>
              <a:sym typeface="Bree Serif"/>
            </a:endParaRPr>
          </a:p>
          <a:p>
            <a:pPr indent="-311150" lvl="0" marL="457200" rtl="0" algn="l">
              <a:spcBef>
                <a:spcPts val="1000"/>
              </a:spcBef>
              <a:spcAft>
                <a:spcPts val="0"/>
              </a:spcAft>
              <a:buSzPts val="1300"/>
              <a:buFont typeface="Bree Serif"/>
              <a:buChar char="●"/>
            </a:pPr>
            <a:r>
              <a:rPr b="1" lang="en" sz="1300">
                <a:latin typeface="Bree Serif"/>
                <a:ea typeface="Bree Serif"/>
                <a:cs typeface="Bree Serif"/>
                <a:sym typeface="Bree Serif"/>
              </a:rPr>
              <a:t>   </a:t>
            </a:r>
            <a:r>
              <a:rPr b="1" lang="en" sz="1300">
                <a:latin typeface="Bree Serif"/>
                <a:ea typeface="Bree Serif"/>
                <a:cs typeface="Bree Serif"/>
                <a:sym typeface="Bree Serif"/>
              </a:rPr>
              <a:t>Why the transmission of AP through purkinje fibers is rapid?</a:t>
            </a:r>
            <a:endParaRPr b="1" sz="1300">
              <a:latin typeface="Bree Serif"/>
              <a:ea typeface="Bree Serif"/>
              <a:cs typeface="Bree Serif"/>
              <a:sym typeface="Bree Serif"/>
            </a:endParaRPr>
          </a:p>
          <a:p>
            <a:pPr indent="0" lvl="0" marL="457200" rtl="0" algn="l">
              <a:spcBef>
                <a:spcPts val="0"/>
              </a:spcBef>
              <a:spcAft>
                <a:spcPts val="0"/>
              </a:spcAft>
              <a:buNone/>
            </a:pPr>
            <a:r>
              <a:rPr lang="en" sz="1300">
                <a:latin typeface="Bree Serif"/>
                <a:ea typeface="Bree Serif"/>
                <a:cs typeface="Bree Serif"/>
                <a:sym typeface="Bree Serif"/>
              </a:rPr>
              <a:t>caused by a very high level of permeability of </a:t>
            </a:r>
            <a:r>
              <a:rPr lang="en" sz="1300">
                <a:solidFill>
                  <a:srgbClr val="FF0000"/>
                </a:solidFill>
                <a:latin typeface="Bree Serif"/>
                <a:ea typeface="Bree Serif"/>
                <a:cs typeface="Bree Serif"/>
                <a:sym typeface="Bree Serif"/>
              </a:rPr>
              <a:t>gap junctions</a:t>
            </a:r>
            <a:r>
              <a:rPr lang="en" sz="1300">
                <a:latin typeface="Bree Serif"/>
                <a:ea typeface="Bree Serif"/>
                <a:cs typeface="Bree Serif"/>
                <a:sym typeface="Bree Serif"/>
              </a:rPr>
              <a:t>.</a:t>
            </a:r>
            <a:endParaRPr sz="1300">
              <a:latin typeface="Bree Serif"/>
              <a:ea typeface="Bree Serif"/>
              <a:cs typeface="Bree Serif"/>
              <a:sym typeface="Bree Serif"/>
            </a:endParaRPr>
          </a:p>
          <a:p>
            <a:pPr indent="0" lvl="0" marL="457200" rtl="0" algn="l">
              <a:spcBef>
                <a:spcPts val="1000"/>
              </a:spcBef>
              <a:spcAft>
                <a:spcPts val="0"/>
              </a:spcAft>
              <a:buNone/>
            </a:pPr>
            <a:r>
              <a:rPr lang="en" sz="1300">
                <a:solidFill>
                  <a:schemeClr val="accent1"/>
                </a:solidFill>
                <a:latin typeface="Bree Serif"/>
                <a:ea typeface="Bree Serif"/>
                <a:cs typeface="Bree Serif"/>
                <a:sym typeface="Bree Serif"/>
              </a:rPr>
              <a:t>The rapid conduction through the purkinje fibers ensures that different parts of ventricles are excited almost simultaneously; this greatly increases the efficiency of heart as a pump.</a:t>
            </a:r>
            <a:endParaRPr sz="1300">
              <a:solidFill>
                <a:schemeClr val="accent1"/>
              </a:solidFill>
              <a:latin typeface="Bree Serif"/>
              <a:ea typeface="Bree Serif"/>
              <a:cs typeface="Bree Serif"/>
              <a:sym typeface="Bree Serif"/>
            </a:endParaRPr>
          </a:p>
        </p:txBody>
      </p:sp>
      <p:sp>
        <p:nvSpPr>
          <p:cNvPr id="207" name="Google Shape;207;p34"/>
          <p:cNvSpPr txBox="1"/>
          <p:nvPr>
            <p:ph type="title"/>
          </p:nvPr>
        </p:nvSpPr>
        <p:spPr>
          <a:xfrm>
            <a:off x="182250" y="2503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200">
                <a:solidFill>
                  <a:srgbClr val="D05C5C"/>
                </a:solidFill>
                <a:latin typeface="Bree Serif"/>
                <a:ea typeface="Bree Serif"/>
                <a:cs typeface="Bree Serif"/>
                <a:sym typeface="Bree Serif"/>
              </a:rPr>
              <a:t>Purkinje Fibers</a:t>
            </a:r>
            <a:endParaRPr sz="2200"/>
          </a:p>
        </p:txBody>
      </p:sp>
      <p:sp>
        <p:nvSpPr>
          <p:cNvPr id="208" name="Google Shape;208;p34"/>
          <p:cNvSpPr txBox="1"/>
          <p:nvPr/>
        </p:nvSpPr>
        <p:spPr>
          <a:xfrm>
            <a:off x="182250" y="0"/>
            <a:ext cx="8238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D05C5C"/>
                </a:solidFill>
                <a:latin typeface="Bree Serif"/>
                <a:ea typeface="Bree Serif"/>
                <a:cs typeface="Bree Serif"/>
                <a:sym typeface="Bree Serif"/>
              </a:rPr>
              <a:t>AV Bundles (Bundle of His)</a:t>
            </a:r>
            <a:endParaRPr sz="2200"/>
          </a:p>
        </p:txBody>
      </p:sp>
      <p:sp>
        <p:nvSpPr>
          <p:cNvPr id="209" name="Google Shape;209;p34"/>
          <p:cNvSpPr txBox="1"/>
          <p:nvPr/>
        </p:nvSpPr>
        <p:spPr>
          <a:xfrm>
            <a:off x="5250" y="407100"/>
            <a:ext cx="88746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b="1" lang="en" sz="1300">
                <a:latin typeface="Bree Serif"/>
                <a:ea typeface="Bree Serif"/>
                <a:cs typeface="Bree Serif"/>
                <a:sym typeface="Bree Serif"/>
              </a:rPr>
              <a:t>One-Way Conduction</a:t>
            </a:r>
            <a:r>
              <a:rPr lang="en" sz="1300">
                <a:latin typeface="Bree Serif"/>
                <a:ea typeface="Bree Serif"/>
                <a:cs typeface="Bree Serif"/>
                <a:sym typeface="Bree Serif"/>
              </a:rPr>
              <a:t> is a characteristic feature of the A-V bundle, allows </a:t>
            </a:r>
            <a:r>
              <a:rPr b="1" lang="en" sz="1300">
                <a:latin typeface="Bree Serif"/>
                <a:ea typeface="Bree Serif"/>
                <a:cs typeface="Bree Serif"/>
                <a:sym typeface="Bree Serif"/>
              </a:rPr>
              <a:t>only forward conduction</a:t>
            </a:r>
            <a:endParaRPr b="1" sz="1300">
              <a:latin typeface="Bree Serif"/>
              <a:ea typeface="Bree Serif"/>
              <a:cs typeface="Bree Serif"/>
              <a:sym typeface="Bree Serif"/>
            </a:endParaRPr>
          </a:p>
          <a:p>
            <a:pPr indent="0" lvl="0" marL="457200" rtl="0" algn="l">
              <a:spcBef>
                <a:spcPts val="0"/>
              </a:spcBef>
              <a:spcAft>
                <a:spcPts val="0"/>
              </a:spcAft>
              <a:buNone/>
            </a:pPr>
            <a:r>
              <a:rPr lang="en" sz="1300">
                <a:latin typeface="Bree Serif"/>
                <a:ea typeface="Bree Serif"/>
                <a:cs typeface="Bree Serif"/>
                <a:sym typeface="Bree Serif"/>
              </a:rPr>
              <a:t> from atria to ventricles.(inability of AP  to travel backward from the ventricles to the atria)</a:t>
            </a:r>
            <a:endParaRPr sz="1300">
              <a:latin typeface="Bree Serif"/>
              <a:ea typeface="Bree Serif"/>
              <a:cs typeface="Bree Serif"/>
              <a:sym typeface="Bree Serif"/>
            </a:endParaRPr>
          </a:p>
          <a:p>
            <a:pPr indent="-311150" lvl="0" marL="457200" rtl="0" algn="l">
              <a:spcBef>
                <a:spcPts val="0"/>
              </a:spcBef>
              <a:spcAft>
                <a:spcPts val="0"/>
              </a:spcAft>
              <a:buSzPts val="1300"/>
              <a:buFont typeface="Bree Serif"/>
              <a:buChar char="●"/>
            </a:pPr>
            <a:r>
              <a:rPr lang="en" sz="1300">
                <a:latin typeface="Bree Serif"/>
                <a:ea typeface="Bree Serif"/>
                <a:cs typeface="Bree Serif"/>
                <a:sym typeface="Bree Serif"/>
              </a:rPr>
              <a:t>Atrial muscle is separated from ventricular muscle by a continuous </a:t>
            </a:r>
            <a:r>
              <a:rPr b="1" lang="en" sz="1300">
                <a:latin typeface="Bree Serif"/>
                <a:ea typeface="Bree Serif"/>
                <a:cs typeface="Bree Serif"/>
                <a:sym typeface="Bree Serif"/>
              </a:rPr>
              <a:t>fibrous barrier</a:t>
            </a:r>
            <a:r>
              <a:rPr lang="en" sz="1300">
                <a:latin typeface="Bree Serif"/>
                <a:ea typeface="Bree Serif"/>
                <a:cs typeface="Bree Serif"/>
                <a:sym typeface="Bree Serif"/>
              </a:rPr>
              <a:t> which acts as an insulator to prevent the passage of cardiac impulse between atria &amp; </a:t>
            </a:r>
            <a:r>
              <a:rPr lang="en" sz="1300">
                <a:latin typeface="Bree Serif"/>
                <a:ea typeface="Bree Serif"/>
                <a:cs typeface="Bree Serif"/>
                <a:sym typeface="Bree Serif"/>
              </a:rPr>
              <a:t>ventricle</a:t>
            </a:r>
            <a:r>
              <a:rPr lang="en" sz="1300">
                <a:latin typeface="Bree Serif"/>
                <a:ea typeface="Bree Serif"/>
                <a:cs typeface="Bree Serif"/>
                <a:sym typeface="Bree Serif"/>
              </a:rPr>
              <a:t>. (</a:t>
            </a:r>
            <a:r>
              <a:rPr b="1" lang="en" sz="1300">
                <a:latin typeface="Bree Serif"/>
                <a:ea typeface="Bree Serif"/>
                <a:cs typeface="Bree Serif"/>
                <a:sym typeface="Bree Serif"/>
              </a:rPr>
              <a:t>Except through AV bundle)</a:t>
            </a:r>
            <a:endParaRPr b="1" sz="1300">
              <a:latin typeface="Bree Serif"/>
              <a:ea typeface="Bree Serif"/>
              <a:cs typeface="Bree Serif"/>
              <a:sym typeface="Bree Serif"/>
            </a:endParaRPr>
          </a:p>
        </p:txBody>
      </p:sp>
      <p:sp>
        <p:nvSpPr>
          <p:cNvPr id="210" name="Google Shape;210;p34"/>
          <p:cNvSpPr txBox="1"/>
          <p:nvPr/>
        </p:nvSpPr>
        <p:spPr>
          <a:xfrm>
            <a:off x="7056150" y="4280500"/>
            <a:ext cx="1898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C27BA0"/>
                </a:solidFill>
                <a:latin typeface="Bree Serif"/>
                <a:ea typeface="Bree Serif"/>
                <a:cs typeface="Bree Serif"/>
                <a:sym typeface="Bree Serif"/>
              </a:rPr>
              <a:t>Girls</a:t>
            </a:r>
            <a:r>
              <a:rPr lang="en" sz="1300">
                <a:solidFill>
                  <a:srgbClr val="C27BA0"/>
                </a:solidFill>
                <a:latin typeface="Bree Serif"/>
                <a:ea typeface="Bree Serif"/>
                <a:cs typeface="Bree Serif"/>
                <a:sym typeface="Bree Serif"/>
              </a:rPr>
              <a:t> slides </a:t>
            </a:r>
            <a:endParaRPr sz="1300">
              <a:solidFill>
                <a:srgbClr val="C27BA0"/>
              </a:solidFill>
              <a:latin typeface="Bree Serif"/>
              <a:ea typeface="Bree Serif"/>
              <a:cs typeface="Bree Serif"/>
              <a:sym typeface="Bree Serif"/>
            </a:endParaRPr>
          </a:p>
        </p:txBody>
      </p:sp>
      <p:sp>
        <p:nvSpPr>
          <p:cNvPr id="211" name="Google Shape;211;p34"/>
          <p:cNvSpPr txBox="1"/>
          <p:nvPr/>
        </p:nvSpPr>
        <p:spPr>
          <a:xfrm>
            <a:off x="182250" y="1251550"/>
            <a:ext cx="8238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D05C5C"/>
                </a:solidFill>
                <a:latin typeface="Bree Serif"/>
                <a:ea typeface="Bree Serif"/>
                <a:cs typeface="Bree Serif"/>
                <a:sym typeface="Bree Serif"/>
              </a:rPr>
              <a:t>Bundle Branches (Right &amp; Left)</a:t>
            </a:r>
            <a:endParaRPr b="1" sz="22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b="1" sz="2200">
              <a:solidFill>
                <a:srgbClr val="D05C5C"/>
              </a:solidFill>
              <a:latin typeface="Bree Serif"/>
              <a:ea typeface="Bree Serif"/>
              <a:cs typeface="Bree Serif"/>
              <a:sym typeface="Bree Serif"/>
            </a:endParaRPr>
          </a:p>
        </p:txBody>
      </p:sp>
      <p:sp>
        <p:nvSpPr>
          <p:cNvPr id="212" name="Google Shape;212;p34"/>
          <p:cNvSpPr txBox="1"/>
          <p:nvPr/>
        </p:nvSpPr>
        <p:spPr>
          <a:xfrm>
            <a:off x="5250" y="1653600"/>
            <a:ext cx="9006900" cy="11853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Bree Serif"/>
              <a:buChar char="●"/>
            </a:pPr>
            <a:r>
              <a:rPr b="1" lang="en" sz="1300">
                <a:solidFill>
                  <a:schemeClr val="accent1"/>
                </a:solidFill>
                <a:latin typeface="Bree Serif"/>
                <a:ea typeface="Bree Serif"/>
                <a:cs typeface="Bree Serif"/>
                <a:sym typeface="Bree Serif"/>
              </a:rPr>
              <a:t>Bundle of His splits</a:t>
            </a:r>
            <a:r>
              <a:rPr lang="en" sz="1300">
                <a:solidFill>
                  <a:schemeClr val="accent1"/>
                </a:solidFill>
                <a:latin typeface="Bree Serif"/>
                <a:ea typeface="Bree Serif"/>
                <a:cs typeface="Bree Serif"/>
                <a:sym typeface="Bree Serif"/>
              </a:rPr>
              <a:t> into two branches which are called right and left bundle branches present on the sides</a:t>
            </a:r>
            <a:endParaRPr sz="1300">
              <a:solidFill>
                <a:schemeClr val="accent1"/>
              </a:solidFill>
              <a:latin typeface="Bree Serif"/>
              <a:ea typeface="Bree Serif"/>
              <a:cs typeface="Bree Serif"/>
              <a:sym typeface="Bree Serif"/>
            </a:endParaRPr>
          </a:p>
          <a:p>
            <a:pPr indent="0" lvl="0" marL="457200" rtl="0" algn="l">
              <a:spcBef>
                <a:spcPts val="0"/>
              </a:spcBef>
              <a:spcAft>
                <a:spcPts val="0"/>
              </a:spcAft>
              <a:buNone/>
            </a:pPr>
            <a:r>
              <a:rPr lang="en" sz="1300">
                <a:solidFill>
                  <a:schemeClr val="accent1"/>
                </a:solidFill>
                <a:latin typeface="Bree Serif"/>
                <a:ea typeface="Bree Serif"/>
                <a:cs typeface="Bree Serif"/>
                <a:sym typeface="Bree Serif"/>
              </a:rPr>
              <a:t> of the </a:t>
            </a:r>
            <a:r>
              <a:rPr b="1" lang="en" sz="1300">
                <a:solidFill>
                  <a:schemeClr val="accent1"/>
                </a:solidFill>
                <a:latin typeface="Bree Serif"/>
                <a:ea typeface="Bree Serif"/>
                <a:cs typeface="Bree Serif"/>
                <a:sym typeface="Bree Serif"/>
              </a:rPr>
              <a:t>ventricular septum</a:t>
            </a:r>
            <a:r>
              <a:rPr lang="en" sz="1300">
                <a:solidFill>
                  <a:schemeClr val="accent1"/>
                </a:solidFill>
                <a:latin typeface="Bree Serif"/>
                <a:ea typeface="Bree Serif"/>
                <a:cs typeface="Bree Serif"/>
                <a:sym typeface="Bree Serif"/>
              </a:rPr>
              <a:t>.</a:t>
            </a:r>
            <a:endParaRPr sz="1300">
              <a:solidFill>
                <a:schemeClr val="accent1"/>
              </a:solidFill>
              <a:latin typeface="Bree Serif"/>
              <a:ea typeface="Bree Serif"/>
              <a:cs typeface="Bree Serif"/>
              <a:sym typeface="Bree Serif"/>
            </a:endParaRPr>
          </a:p>
          <a:p>
            <a:pPr indent="-311150" lvl="0" marL="457200" rtl="0" algn="l">
              <a:spcBef>
                <a:spcPts val="0"/>
              </a:spcBef>
              <a:spcAft>
                <a:spcPts val="0"/>
              </a:spcAft>
              <a:buClr>
                <a:schemeClr val="accent1"/>
              </a:buClr>
              <a:buSzPts val="1300"/>
              <a:buFont typeface="Bree Serif"/>
              <a:buChar char="●"/>
            </a:pPr>
            <a:r>
              <a:rPr lang="en" sz="1300">
                <a:solidFill>
                  <a:schemeClr val="accent1"/>
                </a:solidFill>
                <a:latin typeface="Bree Serif"/>
                <a:ea typeface="Bree Serif"/>
                <a:cs typeface="Bree Serif"/>
                <a:sym typeface="Bree Serif"/>
              </a:rPr>
              <a:t>Total time of </a:t>
            </a:r>
            <a:r>
              <a:rPr b="1" lang="en" sz="1300">
                <a:solidFill>
                  <a:schemeClr val="accent1"/>
                </a:solidFill>
                <a:latin typeface="Bree Serif"/>
                <a:ea typeface="Bree Serif"/>
                <a:cs typeface="Bree Serif"/>
                <a:sym typeface="Bree Serif"/>
              </a:rPr>
              <a:t>Cardiac impulse transmission</a:t>
            </a:r>
            <a:r>
              <a:rPr lang="en" sz="1300">
                <a:solidFill>
                  <a:schemeClr val="accent1"/>
                </a:solidFill>
                <a:latin typeface="Bree Serif"/>
                <a:ea typeface="Bree Serif"/>
                <a:cs typeface="Bree Serif"/>
                <a:sym typeface="Bree Serif"/>
              </a:rPr>
              <a:t>: From entering </a:t>
            </a:r>
            <a:r>
              <a:rPr b="1" lang="en" sz="1300">
                <a:solidFill>
                  <a:schemeClr val="accent1"/>
                </a:solidFill>
                <a:latin typeface="Bree Serif"/>
                <a:ea typeface="Bree Serif"/>
                <a:cs typeface="Bree Serif"/>
                <a:sym typeface="Bree Serif"/>
              </a:rPr>
              <a:t>Bundle branches</a:t>
            </a:r>
            <a:r>
              <a:rPr lang="en" sz="1300">
                <a:solidFill>
                  <a:schemeClr val="accent1"/>
                </a:solidFill>
                <a:latin typeface="Bree Serif"/>
                <a:ea typeface="Bree Serif"/>
                <a:cs typeface="Bree Serif"/>
                <a:sym typeface="Bree Serif"/>
              </a:rPr>
              <a:t> to the termination of </a:t>
            </a:r>
            <a:r>
              <a:rPr b="1" lang="en" sz="1300">
                <a:solidFill>
                  <a:schemeClr val="accent1"/>
                </a:solidFill>
                <a:latin typeface="Bree Serif"/>
                <a:ea typeface="Bree Serif"/>
                <a:cs typeface="Bree Serif"/>
                <a:sym typeface="Bree Serif"/>
              </a:rPr>
              <a:t>Purkinje fibers </a:t>
            </a:r>
            <a:r>
              <a:rPr lang="en" sz="1300">
                <a:solidFill>
                  <a:schemeClr val="accent1"/>
                </a:solidFill>
                <a:latin typeface="Bree Serif"/>
                <a:ea typeface="Bree Serif"/>
                <a:cs typeface="Bree Serif"/>
                <a:sym typeface="Bree Serif"/>
              </a:rPr>
              <a:t>= </a:t>
            </a:r>
            <a:r>
              <a:rPr b="1" lang="en" sz="1300">
                <a:solidFill>
                  <a:schemeClr val="accent1"/>
                </a:solidFill>
                <a:latin typeface="Bree Serif"/>
                <a:ea typeface="Bree Serif"/>
                <a:cs typeface="Bree Serif"/>
                <a:sym typeface="Bree Serif"/>
              </a:rPr>
              <a:t>0.03sec</a:t>
            </a:r>
            <a:endParaRPr b="1" sz="1300">
              <a:solidFill>
                <a:schemeClr val="accent1"/>
              </a:solidFill>
              <a:latin typeface="Bree Serif"/>
              <a:ea typeface="Bree Serif"/>
              <a:cs typeface="Bree Serif"/>
              <a:sym typeface="Bree Serif"/>
            </a:endParaRPr>
          </a:p>
          <a:p>
            <a:pPr indent="0" lvl="0" marL="457200" rtl="0" algn="l">
              <a:spcBef>
                <a:spcPts val="0"/>
              </a:spcBef>
              <a:spcAft>
                <a:spcPts val="0"/>
              </a:spcAft>
              <a:buNone/>
            </a:pPr>
            <a:r>
              <a:t/>
            </a:r>
            <a:endParaRPr sz="13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