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6"/>
    <p:sldMasterId id="214748367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</p:sldIdLst>
  <p:sldSz cy="5143500" cx="9144000"/>
  <p:notesSz cx="6858000" cy="9144000"/>
  <p:embeddedFontLst>
    <p:embeddedFont>
      <p:font typeface="Bree Serif"/>
      <p:regular r:id="rId39"/>
    </p:embeddedFont>
    <p:embeddedFont>
      <p:font typeface="Century Gothic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Med 44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AD595A4-A7E9-4ED9-A736-7B59EBDE1EFC}">
  <a:tblStyle styleId="{0AD595A4-A7E9-4ED9-A736-7B59EBDE1E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regular.fntdata"/><Relationship Id="rId20" Type="http://schemas.openxmlformats.org/officeDocument/2006/relationships/slide" Target="slides/slide12.xml"/><Relationship Id="rId42" Type="http://schemas.openxmlformats.org/officeDocument/2006/relationships/font" Target="fonts/CenturyGothic-italic.fntdata"/><Relationship Id="rId41" Type="http://schemas.openxmlformats.org/officeDocument/2006/relationships/font" Target="fonts/CenturyGothic-bold.fntdata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43" Type="http://schemas.openxmlformats.org/officeDocument/2006/relationships/font" Target="fonts/CenturyGothic-boldItalic.fntdata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slide" Target="slides/slide29.xml"/><Relationship Id="rId14" Type="http://schemas.openxmlformats.org/officeDocument/2006/relationships/slide" Target="slides/slide6.xml"/><Relationship Id="rId36" Type="http://schemas.openxmlformats.org/officeDocument/2006/relationships/slide" Target="slides/slide28.xml"/><Relationship Id="rId17" Type="http://schemas.openxmlformats.org/officeDocument/2006/relationships/slide" Target="slides/slide9.xml"/><Relationship Id="rId39" Type="http://schemas.openxmlformats.org/officeDocument/2006/relationships/font" Target="fonts/BreeSerif-regular.fntdata"/><Relationship Id="rId16" Type="http://schemas.openxmlformats.org/officeDocument/2006/relationships/slide" Target="slides/slide8.xml"/><Relationship Id="rId38" Type="http://schemas.openxmlformats.org/officeDocument/2006/relationships/slide" Target="slides/slide30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3-03T22:40:03.570">
    <p:pos x="6000" y="0"/>
    <p:text>Amazing work, but write the information that was mentioned in male's slides in blue and female in pink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2-03-03T22:50:26.406">
    <p:pos x="6000" y="0"/>
    <p:text>Check the male's slides and write all the information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2-03-03T22:56:28.843">
    <p:pos x="6000" y="0"/>
    <p:text>Magnificent work, but check both slides and write each different information in different color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7de649c2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17de649c2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17de649c2b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17de649c2b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17cadf3087_0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17cadf3087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17de649c2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17de649c2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1693e0f13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1693e0f13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1693e0f13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1693e0f13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17cadf3087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17cadf3087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17de649c2b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17de649c2b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1693e0f13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1693e0f13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17d8c96dc3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17d8c96dc3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769b78be2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769b78be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17d8c96dc3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17d8c96dc3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17d8c96dc3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17d8c96dc3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7d8c96dc3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17d8c96dc3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17d8c96dc3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17d8c96dc3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17d8c96dc3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17d8c96dc3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17d8c96dc3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17d8c96dc3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168f5ea40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168f5ea40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1769b78be2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11769b78be2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1769b78be2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1769b78be2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168f5ea40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168f5ea40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769b78be2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769b78be2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16b6f996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16b6f996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7cadf308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7cadf308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7cadf308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7cadf308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68f5ea409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68f5ea409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7cadf308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17cadf308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7cadf3087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17cadf3087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693e0f1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1693e0f1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2217350" y="2368475"/>
            <a:ext cx="3855000" cy="151200"/>
          </a:xfrm>
          <a:prstGeom prst="rect">
            <a:avLst/>
          </a:prstGeom>
          <a:solidFill>
            <a:srgbClr val="D05C5C">
              <a:alpha val="698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52258" r="0" t="0"/>
          <a:stretch/>
        </p:blipFill>
        <p:spPr>
          <a:xfrm>
            <a:off x="2314729" y="733925"/>
            <a:ext cx="1704874" cy="342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43867" t="0"/>
          <a:stretch/>
        </p:blipFill>
        <p:spPr>
          <a:xfrm>
            <a:off x="1337825" y="846676"/>
            <a:ext cx="976901" cy="246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7625" y="94025"/>
            <a:ext cx="976900" cy="97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0851" y="-264951"/>
            <a:ext cx="1600800" cy="16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4"/>
          <p:cNvSpPr/>
          <p:nvPr/>
        </p:nvSpPr>
        <p:spPr>
          <a:xfrm rot="3703944">
            <a:off x="-754499" y="-2931194"/>
            <a:ext cx="3159260" cy="7953255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solidFill>
            <a:srgbClr val="F3F3F3"/>
          </a:solidFill>
          <a:ln cap="flat" cmpd="sng" w="38100">
            <a:solidFill>
              <a:srgbClr val="0844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 rot="2195149">
            <a:off x="-655632" y="-470802"/>
            <a:ext cx="1519779" cy="1326195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F3F3F3"/>
          </a:solidFill>
          <a:ln cap="flat" cmpd="sng" w="38100">
            <a:solidFill>
              <a:srgbClr val="0844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 b="0" l="49320" r="0" t="0"/>
          <a:stretch/>
        </p:blipFill>
        <p:spPr>
          <a:xfrm>
            <a:off x="7885450" y="2779750"/>
            <a:ext cx="1149076" cy="22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43146" t="0"/>
          <a:stretch/>
        </p:blipFill>
        <p:spPr>
          <a:xfrm>
            <a:off x="6604375" y="2377550"/>
            <a:ext cx="1281075" cy="327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6"/>
          <p:cNvSpPr/>
          <p:nvPr/>
        </p:nvSpPr>
        <p:spPr>
          <a:xfrm rot="6556165">
            <a:off x="8461830" y="-4159352"/>
            <a:ext cx="3159240" cy="7953259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/>
          <p:nvPr/>
        </p:nvSpPr>
        <p:spPr>
          <a:xfrm>
            <a:off x="0" y="0"/>
            <a:ext cx="5537400" cy="5143500"/>
          </a:xfrm>
          <a:prstGeom prst="rect">
            <a:avLst/>
          </a:prstGeom>
          <a:solidFill>
            <a:srgbClr val="D05C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9"/>
          <p:cNvSpPr/>
          <p:nvPr/>
        </p:nvSpPr>
        <p:spPr>
          <a:xfrm rot="6556165">
            <a:off x="8461830" y="-4159352"/>
            <a:ext cx="3159240" cy="7953259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2" name="Google Shape;92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3" name="Google Shape;93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0" name="Google Shape;100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2.xml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3.xml"/><Relationship Id="rId4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hyperlink" Target="https://www.youtube.com/watch?v=0O3FfHPE9PU&amp;list=PLTF9h-T1TcJhp-1zjtApt2lVbQ2JHkY7b&amp;index=11&amp;ab_channel=NinjaNerd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youtu.be/6iG3lqO1gf0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slide" Target="/ppt/slides/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hyperlink" Target="https://www.youtube.com/watch?v=xamYVlNF5Zo&amp;list=PLTF9h-T1TcJhp-1zjtApt2lVbQ2JHkY7b&amp;index=10&amp;ab_channel=NinjaNerd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/>
        </p:nvSpPr>
        <p:spPr>
          <a:xfrm>
            <a:off x="5558325" y="1977825"/>
            <a:ext cx="25395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Cardiac Cycle 1&amp;2</a:t>
            </a:r>
            <a:endParaRPr sz="26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9" name="Google Shape;109;p26"/>
          <p:cNvSpPr txBox="1"/>
          <p:nvPr/>
        </p:nvSpPr>
        <p:spPr>
          <a:xfrm>
            <a:off x="6140025" y="2528000"/>
            <a:ext cx="137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____________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110" name="Google Shape;110;p26"/>
          <p:cNvPicPr preferRelativeResize="0"/>
          <p:nvPr/>
        </p:nvPicPr>
        <p:blipFill rotWithShape="1">
          <a:blip r:embed="rId3">
            <a:alphaModFix/>
          </a:blip>
          <a:srcRect b="0" l="0" r="43867" t="0"/>
          <a:stretch/>
        </p:blipFill>
        <p:spPr>
          <a:xfrm>
            <a:off x="1337825" y="846676"/>
            <a:ext cx="976901" cy="246264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/>
          <p:nvPr/>
        </p:nvSpPr>
        <p:spPr>
          <a:xfrm>
            <a:off x="6027675" y="2975650"/>
            <a:ext cx="16008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Color Index:</a:t>
            </a:r>
            <a:endParaRPr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Main Text</a:t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Important</a:t>
            </a:r>
            <a:endParaRPr sz="13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Girl’s Slides</a:t>
            </a:r>
            <a:endParaRPr sz="13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Boy’s Slides</a:t>
            </a:r>
            <a:endParaRPr sz="13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Dr’s Notes</a:t>
            </a:r>
            <a:endParaRPr sz="1300"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Extra Info</a:t>
            </a:r>
            <a:endParaRPr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12" name="Google Shape;11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8325" y="94875"/>
            <a:ext cx="1297423" cy="96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146075" y="112475"/>
            <a:ext cx="6269700" cy="5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B-	Isovolumetric Ventricular Contraction</a:t>
            </a:r>
            <a:br>
              <a:rPr b="1" lang="en" sz="3600"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5" name="Google Shape;225;p35"/>
          <p:cNvSpPr/>
          <p:nvPr/>
        </p:nvSpPr>
        <p:spPr>
          <a:xfrm>
            <a:off x="406450" y="1139763"/>
            <a:ext cx="1359300" cy="8430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QRS </a:t>
            </a: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(electrical event) Depolarization of the ventricles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6" name="Google Shape;226;p35"/>
          <p:cNvSpPr/>
          <p:nvPr/>
        </p:nvSpPr>
        <p:spPr>
          <a:xfrm>
            <a:off x="1766024" y="1397900"/>
            <a:ext cx="528000" cy="324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5"/>
          <p:cNvSpPr/>
          <p:nvPr/>
        </p:nvSpPr>
        <p:spPr>
          <a:xfrm>
            <a:off x="2294300" y="1104675"/>
            <a:ext cx="1619700" cy="9132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LV contracts </a:t>
            </a:r>
            <a:r>
              <a:rPr i="1"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with no significant shortening of fibers </a:t>
            </a:r>
            <a:r>
              <a:rPr i="1"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(increase tension)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8" name="Google Shape;228;p35"/>
          <p:cNvSpPr/>
          <p:nvPr/>
        </p:nvSpPr>
        <p:spPr>
          <a:xfrm>
            <a:off x="4442550" y="1141463"/>
            <a:ext cx="1242000" cy="9132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LVP </a:t>
            </a:r>
            <a:r>
              <a:rPr b="1"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↑↑ </a:t>
            </a: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(slightly above 0-2 mmHg)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63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LVP &gt; LAP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9" name="Google Shape;229;p35"/>
          <p:cNvSpPr/>
          <p:nvPr/>
        </p:nvSpPr>
        <p:spPr>
          <a:xfrm>
            <a:off x="3914000" y="1399275"/>
            <a:ext cx="528000" cy="324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5"/>
          <p:cNvSpPr/>
          <p:nvPr/>
        </p:nvSpPr>
        <p:spPr>
          <a:xfrm flipH="1">
            <a:off x="6213100" y="1139775"/>
            <a:ext cx="1549800" cy="8430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IVP pushes the cusps of the AV valve up &amp;  AV orifices are closed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1" name="Google Shape;231;p35"/>
          <p:cNvSpPr/>
          <p:nvPr/>
        </p:nvSpPr>
        <p:spPr>
          <a:xfrm flipH="1">
            <a:off x="7570075" y="2283275"/>
            <a:ext cx="1439400" cy="10905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IVP &lt; pressure of large arteries → sudden </a:t>
            </a: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closure</a:t>
            </a: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of AV (Mitral </a:t>
            </a: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+Tricuspid</a:t>
            </a: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) valves →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S1</a:t>
            </a: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2" name="Google Shape;232;p35"/>
          <p:cNvSpPr/>
          <p:nvPr/>
        </p:nvSpPr>
        <p:spPr>
          <a:xfrm flipH="1">
            <a:off x="5065075" y="2310575"/>
            <a:ext cx="1977000" cy="9132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 All valves are closed.  The semilunar (SML) valves (aortic+pulmonary) remain closed. 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3" name="Google Shape;233;p35"/>
          <p:cNvSpPr/>
          <p:nvPr/>
        </p:nvSpPr>
        <p:spPr>
          <a:xfrm>
            <a:off x="5684553" y="1397900"/>
            <a:ext cx="528000" cy="324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450" y="2147826"/>
            <a:ext cx="4446949" cy="278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5"/>
          <p:cNvSpPr txBox="1"/>
          <p:nvPr/>
        </p:nvSpPr>
        <p:spPr>
          <a:xfrm>
            <a:off x="6150175" y="3551575"/>
            <a:ext cx="2311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Isovolumetric means “No change in volume” !!</a:t>
            </a:r>
            <a:endParaRPr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(No movement of blood)</a:t>
            </a:r>
            <a:endParaRPr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6" name="Google Shape;236;p35"/>
          <p:cNvSpPr/>
          <p:nvPr/>
        </p:nvSpPr>
        <p:spPr>
          <a:xfrm rot="5400000">
            <a:off x="7812025" y="1445450"/>
            <a:ext cx="775200" cy="873600"/>
          </a:xfrm>
          <a:prstGeom prst="bentArrow">
            <a:avLst>
              <a:gd fmla="val 25000" name="adj1"/>
              <a:gd fmla="val 25431" name="adj2"/>
              <a:gd fmla="val 25000" name="adj3"/>
              <a:gd fmla="val 43750" name="adj4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5"/>
          <p:cNvSpPr/>
          <p:nvPr/>
        </p:nvSpPr>
        <p:spPr>
          <a:xfrm rot="10800000">
            <a:off x="7042078" y="2605175"/>
            <a:ext cx="528000" cy="324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/>
          <p:nvPr>
            <p:ph type="title"/>
          </p:nvPr>
        </p:nvSpPr>
        <p:spPr>
          <a:xfrm>
            <a:off x="99750" y="198575"/>
            <a:ext cx="7914300" cy="5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C-	Rapid Ventricular Ejection (MAXIMUM EJECTION PHASE)</a:t>
            </a:r>
            <a:endParaRPr b="1" sz="22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3" name="Google Shape;243;p36"/>
          <p:cNvSpPr/>
          <p:nvPr/>
        </p:nvSpPr>
        <p:spPr>
          <a:xfrm>
            <a:off x="198750" y="845400"/>
            <a:ext cx="1593300" cy="7065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LV contracts </a:t>
            </a: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with shortening of the fibers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4" name="Google Shape;244;p36"/>
          <p:cNvSpPr/>
          <p:nvPr/>
        </p:nvSpPr>
        <p:spPr>
          <a:xfrm>
            <a:off x="2583150" y="845400"/>
            <a:ext cx="1593300" cy="7065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↑ </a:t>
            </a: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LVP, rises up to 120 mmHg → LVP &gt; Aortic pressure 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5" name="Google Shape;245;p36"/>
          <p:cNvSpPr/>
          <p:nvPr/>
        </p:nvSpPr>
        <p:spPr>
          <a:xfrm>
            <a:off x="4662750" y="795450"/>
            <a:ext cx="1593300" cy="8070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3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Aortic valve opens → 70% of stroke volume is ejected from the LV to aorta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6" name="Google Shape;246;p36"/>
          <p:cNvSpPr/>
          <p:nvPr/>
        </p:nvSpPr>
        <p:spPr>
          <a:xfrm>
            <a:off x="4176450" y="1046700"/>
            <a:ext cx="501000" cy="30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6"/>
          <p:cNvSpPr/>
          <p:nvPr/>
        </p:nvSpPr>
        <p:spPr>
          <a:xfrm>
            <a:off x="6742350" y="920550"/>
            <a:ext cx="963600" cy="5568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End of the ST segment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8" name="Google Shape;248;p36"/>
          <p:cNvSpPr/>
          <p:nvPr/>
        </p:nvSpPr>
        <p:spPr>
          <a:xfrm>
            <a:off x="6256050" y="1046700"/>
            <a:ext cx="428700" cy="30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36"/>
          <p:cNvPicPr preferRelativeResize="0"/>
          <p:nvPr/>
        </p:nvPicPr>
        <p:blipFill rotWithShape="1">
          <a:blip r:embed="rId3">
            <a:alphaModFix/>
          </a:blip>
          <a:srcRect b="0" l="1074" r="1288" t="8273"/>
          <a:stretch/>
        </p:blipFill>
        <p:spPr>
          <a:xfrm>
            <a:off x="253150" y="2463925"/>
            <a:ext cx="4936376" cy="24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6"/>
          <p:cNvSpPr txBox="1"/>
          <p:nvPr/>
        </p:nvSpPr>
        <p:spPr>
          <a:xfrm>
            <a:off x="6277350" y="1725025"/>
            <a:ext cx="2615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What part of the cardiac cycle most of the blood is ejected?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-Rapid ventricular ejection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5474400" y="2711600"/>
            <a:ext cx="3499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3300"/>
                </a:solidFill>
                <a:latin typeface="Bree Serif"/>
                <a:ea typeface="Bree Serif"/>
                <a:cs typeface="Bree Serif"/>
                <a:sym typeface="Bree Serif"/>
              </a:rPr>
              <a:t>Valves open: Semilunar valves (aortic and pulmonary valves)</a:t>
            </a:r>
            <a:endParaRPr>
              <a:solidFill>
                <a:srgbClr val="FF33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33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3300"/>
                </a:solidFill>
                <a:latin typeface="Bree Serif"/>
                <a:ea typeface="Bree Serif"/>
                <a:cs typeface="Bree Serif"/>
                <a:sym typeface="Bree Serif"/>
              </a:rPr>
              <a:t>At the end of this phase: intraventricular pressure reaches its peak level.	</a:t>
            </a:r>
            <a:endParaRPr>
              <a:solidFill>
                <a:srgbClr val="FF33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2" name="Google Shape;252;p36"/>
          <p:cNvSpPr/>
          <p:nvPr/>
        </p:nvSpPr>
        <p:spPr>
          <a:xfrm>
            <a:off x="2583150" y="1918825"/>
            <a:ext cx="1593300" cy="3513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RVP &gt; 25 mmHg 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3" name="Google Shape;253;p36"/>
          <p:cNvSpPr/>
          <p:nvPr/>
        </p:nvSpPr>
        <p:spPr>
          <a:xfrm>
            <a:off x="4677450" y="1816075"/>
            <a:ext cx="1098900" cy="5568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Pulmonary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 valve opens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54" name="Google Shape;254;p36"/>
          <p:cNvCxnSpPr>
            <a:stCxn id="243" idx="3"/>
            <a:endCxn id="244" idx="1"/>
          </p:cNvCxnSpPr>
          <p:nvPr/>
        </p:nvCxnSpPr>
        <p:spPr>
          <a:xfrm>
            <a:off x="1792050" y="1198650"/>
            <a:ext cx="791100" cy="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A9999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255" name="Google Shape;255;p36"/>
          <p:cNvCxnSpPr>
            <a:stCxn id="243" idx="3"/>
            <a:endCxn id="252" idx="1"/>
          </p:cNvCxnSpPr>
          <p:nvPr/>
        </p:nvCxnSpPr>
        <p:spPr>
          <a:xfrm>
            <a:off x="1792050" y="1198650"/>
            <a:ext cx="791100" cy="8958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A9999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256" name="Google Shape;256;p36"/>
          <p:cNvSpPr/>
          <p:nvPr/>
        </p:nvSpPr>
        <p:spPr>
          <a:xfrm>
            <a:off x="4176450" y="1942225"/>
            <a:ext cx="501000" cy="30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6"/>
          <p:cNvSpPr txBox="1"/>
          <p:nvPr/>
        </p:nvSpPr>
        <p:spPr>
          <a:xfrm>
            <a:off x="1854275" y="1642525"/>
            <a:ext cx="5376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Rt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58" name="Google Shape;258;p36"/>
          <p:cNvSpPr txBox="1"/>
          <p:nvPr/>
        </p:nvSpPr>
        <p:spPr>
          <a:xfrm>
            <a:off x="1908725" y="920550"/>
            <a:ext cx="4287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Lt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>
            <p:ph type="title"/>
          </p:nvPr>
        </p:nvSpPr>
        <p:spPr>
          <a:xfrm>
            <a:off x="150375" y="246900"/>
            <a:ext cx="8111400" cy="5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D-	Reduced Ventricular Ejection  (REDUCED EJECTION PHASE) </a:t>
            </a:r>
            <a:endParaRPr sz="2200"/>
          </a:p>
        </p:txBody>
      </p:sp>
      <p:sp>
        <p:nvSpPr>
          <p:cNvPr id="264" name="Google Shape;264;p37"/>
          <p:cNvSpPr/>
          <p:nvPr/>
        </p:nvSpPr>
        <p:spPr>
          <a:xfrm>
            <a:off x="797550" y="911675"/>
            <a:ext cx="1359600" cy="11082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V</a:t>
            </a: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entricles begin to repolarize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(T wave)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(</a:t>
            </a: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LV contraction is weaker)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(Electrical event)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5" name="Google Shape;265;p37"/>
          <p:cNvSpPr/>
          <p:nvPr/>
        </p:nvSpPr>
        <p:spPr>
          <a:xfrm>
            <a:off x="2157150" y="1313525"/>
            <a:ext cx="524700" cy="30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7"/>
          <p:cNvSpPr/>
          <p:nvPr/>
        </p:nvSpPr>
        <p:spPr>
          <a:xfrm>
            <a:off x="2681850" y="1031550"/>
            <a:ext cx="1502400" cy="8685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LVP falls but is still </a:t>
            </a:r>
            <a:r>
              <a:rPr lang="en" sz="1200" u="sng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higher</a:t>
            </a: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than aorta so ventricular emptying continues  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7" name="Google Shape;267;p37"/>
          <p:cNvSpPr/>
          <p:nvPr/>
        </p:nvSpPr>
        <p:spPr>
          <a:xfrm>
            <a:off x="4708950" y="1193525"/>
            <a:ext cx="1032300" cy="5445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Aortic valve is still open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8" name="Google Shape;268;p37"/>
          <p:cNvSpPr/>
          <p:nvPr/>
        </p:nvSpPr>
        <p:spPr>
          <a:xfrm>
            <a:off x="6265950" y="911700"/>
            <a:ext cx="2080500" cy="11082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Blood continues to be ejected into aorta.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Less volume of blood (30% of stroke volume) flows into aorta &amp; pulmonary artery 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69" name="Google Shape;269;p37"/>
          <p:cNvPicPr preferRelativeResize="0"/>
          <p:nvPr/>
        </p:nvPicPr>
        <p:blipFill rotWithShape="1">
          <a:blip r:embed="rId3">
            <a:alphaModFix/>
          </a:blip>
          <a:srcRect b="0" l="2274" r="958" t="2874"/>
          <a:stretch/>
        </p:blipFill>
        <p:spPr>
          <a:xfrm>
            <a:off x="2157150" y="2178900"/>
            <a:ext cx="4896475" cy="279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7"/>
          <p:cNvSpPr/>
          <p:nvPr/>
        </p:nvSpPr>
        <p:spPr>
          <a:xfrm>
            <a:off x="4184250" y="1313525"/>
            <a:ext cx="524700" cy="30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7"/>
          <p:cNvSpPr/>
          <p:nvPr/>
        </p:nvSpPr>
        <p:spPr>
          <a:xfrm>
            <a:off x="5741250" y="1313550"/>
            <a:ext cx="524700" cy="30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7"/>
          <p:cNvSpPr txBox="1"/>
          <p:nvPr/>
        </p:nvSpPr>
        <p:spPr>
          <a:xfrm>
            <a:off x="471775" y="2301350"/>
            <a:ext cx="1685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Marked by the </a:t>
            </a: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beginning</a:t>
            </a: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of the T wave on the ECG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/>
          <p:nvPr>
            <p:ph type="title"/>
          </p:nvPr>
        </p:nvSpPr>
        <p:spPr>
          <a:xfrm>
            <a:off x="150375" y="243375"/>
            <a:ext cx="89937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lang="en" sz="2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E-	Isovolumetric Ventricular Relaxation (diastole)</a:t>
            </a:r>
            <a:endParaRPr b="1" sz="2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8" name="Google Shape;278;p38"/>
          <p:cNvSpPr/>
          <p:nvPr/>
        </p:nvSpPr>
        <p:spPr>
          <a:xfrm>
            <a:off x="532475" y="848950"/>
            <a:ext cx="1521600" cy="6342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Full </a:t>
            </a: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repolarization</a:t>
            </a: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of ventricles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End of T wave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8"/>
          <p:cNvSpPr/>
          <p:nvPr/>
        </p:nvSpPr>
        <p:spPr>
          <a:xfrm>
            <a:off x="2054075" y="1013800"/>
            <a:ext cx="546600" cy="30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8"/>
          <p:cNvSpPr/>
          <p:nvPr/>
        </p:nvSpPr>
        <p:spPr>
          <a:xfrm>
            <a:off x="2600675" y="920650"/>
            <a:ext cx="1575900" cy="4908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LV relaxes 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→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Intraventricular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 pressure drops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1" name="Google Shape;281;p38"/>
          <p:cNvSpPr/>
          <p:nvPr/>
        </p:nvSpPr>
        <p:spPr>
          <a:xfrm>
            <a:off x="4723200" y="920650"/>
            <a:ext cx="1098900" cy="4908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LVP &lt; aortic pressure 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2" name="Google Shape;282;p38"/>
          <p:cNvSpPr/>
          <p:nvPr/>
        </p:nvSpPr>
        <p:spPr>
          <a:xfrm>
            <a:off x="6368700" y="920650"/>
            <a:ext cx="1402800" cy="4908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Sudden </a:t>
            </a: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closure</a:t>
            </a: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of SML valves → S2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83" name="Google Shape;28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450" y="1729450"/>
            <a:ext cx="5171349" cy="3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8"/>
          <p:cNvSpPr txBox="1"/>
          <p:nvPr/>
        </p:nvSpPr>
        <p:spPr>
          <a:xfrm>
            <a:off x="5747550" y="1525350"/>
            <a:ext cx="33276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Isovolumetric (either contraction or </a:t>
            </a: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relaxation</a:t>
            </a: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)  --&gt; all valves are closed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Semilunar valves remain closed (Intraventricular pressure &lt;arteries pressure). 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Ventricular pressure &gt; 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atrial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 pressure → AV valves remain closed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The blood does not enter or leave the ventricles.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5" name="Google Shape;285;p38"/>
          <p:cNvSpPr/>
          <p:nvPr/>
        </p:nvSpPr>
        <p:spPr>
          <a:xfrm>
            <a:off x="4176600" y="1013800"/>
            <a:ext cx="546600" cy="30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8"/>
          <p:cNvSpPr/>
          <p:nvPr/>
        </p:nvSpPr>
        <p:spPr>
          <a:xfrm>
            <a:off x="5822100" y="1013800"/>
            <a:ext cx="546600" cy="30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8"/>
          <p:cNvSpPr/>
          <p:nvPr/>
        </p:nvSpPr>
        <p:spPr>
          <a:xfrm>
            <a:off x="3632200" y="2908300"/>
            <a:ext cx="812700" cy="431700"/>
          </a:xfrm>
          <a:prstGeom prst="rect">
            <a:avLst/>
          </a:prstGeom>
          <a:noFill/>
          <a:ln cap="flat" cmpd="sng" w="19050">
            <a:solidFill>
              <a:srgbClr val="E5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8"/>
          <p:cNvSpPr/>
          <p:nvPr/>
        </p:nvSpPr>
        <p:spPr>
          <a:xfrm>
            <a:off x="3632200" y="2273300"/>
            <a:ext cx="1091100" cy="431700"/>
          </a:xfrm>
          <a:prstGeom prst="rect">
            <a:avLst/>
          </a:prstGeom>
          <a:noFill/>
          <a:ln cap="flat" cmpd="sng" w="19050">
            <a:solidFill>
              <a:srgbClr val="E5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 txBox="1"/>
          <p:nvPr>
            <p:ph type="title"/>
          </p:nvPr>
        </p:nvSpPr>
        <p:spPr>
          <a:xfrm>
            <a:off x="150375" y="135675"/>
            <a:ext cx="37923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2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F-	Rapid Ventricular Filling</a:t>
            </a:r>
            <a:endParaRPr b="1" sz="22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4" name="Google Shape;294;p39"/>
          <p:cNvSpPr/>
          <p:nvPr/>
        </p:nvSpPr>
        <p:spPr>
          <a:xfrm>
            <a:off x="1691363" y="747175"/>
            <a:ext cx="2830200" cy="8730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3300"/>
                </a:solidFill>
                <a:latin typeface="Bree Serif"/>
                <a:ea typeface="Bree Serif"/>
                <a:cs typeface="Bree Serif"/>
                <a:sym typeface="Bree Serif"/>
              </a:rPr>
              <a:t>LVP</a:t>
            </a: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falls 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(2-4 mmHg)</a:t>
            </a: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200">
                <a:solidFill>
                  <a:srgbClr val="FF3300"/>
                </a:solidFill>
                <a:latin typeface="Bree Serif"/>
                <a:ea typeface="Bree Serif"/>
                <a:cs typeface="Bree Serif"/>
                <a:sym typeface="Bree Serif"/>
              </a:rPr>
              <a:t>&lt;</a:t>
            </a: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200">
                <a:solidFill>
                  <a:srgbClr val="FF3300"/>
                </a:solidFill>
                <a:latin typeface="Bree Serif"/>
                <a:ea typeface="Bree Serif"/>
                <a:cs typeface="Bree Serif"/>
                <a:sym typeface="Bree Serif"/>
              </a:rPr>
              <a:t>LAP</a:t>
            </a: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(6-9 mmHg)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When ventricular volume increases, the ventricular pressure decreases lower than intra atrial pressure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5" name="Google Shape;295;p39"/>
          <p:cNvSpPr/>
          <p:nvPr/>
        </p:nvSpPr>
        <p:spPr>
          <a:xfrm>
            <a:off x="4521570" y="1031425"/>
            <a:ext cx="482400" cy="30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9"/>
          <p:cNvSpPr/>
          <p:nvPr/>
        </p:nvSpPr>
        <p:spPr>
          <a:xfrm>
            <a:off x="5003975" y="747175"/>
            <a:ext cx="1533300" cy="8730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Mitral 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/ bicuspid </a:t>
            </a: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valve opens &amp; v</a:t>
            </a: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entricle begins to fill with blood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7" name="Google Shape;297;p39"/>
          <p:cNvSpPr/>
          <p:nvPr/>
        </p:nvSpPr>
        <p:spPr>
          <a:xfrm>
            <a:off x="7019800" y="751275"/>
            <a:ext cx="1890000" cy="8730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LV volume ↑↑ rapidly (70-80% of ventricular volume)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Blood: left atrium → the left ventricle</a:t>
            </a: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. 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8" name="Google Shape;298;p39"/>
          <p:cNvSpPr/>
          <p:nvPr/>
        </p:nvSpPr>
        <p:spPr>
          <a:xfrm>
            <a:off x="1785100" y="1831550"/>
            <a:ext cx="1141200" cy="6156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R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VP falls (0-2 mmHg) 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&lt;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R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AP (6-8 mmHg)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9" name="Google Shape;299;p39"/>
          <p:cNvSpPr/>
          <p:nvPr/>
        </p:nvSpPr>
        <p:spPr>
          <a:xfrm>
            <a:off x="3408700" y="1817800"/>
            <a:ext cx="1369500" cy="7077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T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ricuspid valve opens &amp; ventricle begins to fill with blood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0" name="Google Shape;300;p39"/>
          <p:cNvSpPr/>
          <p:nvPr/>
        </p:nvSpPr>
        <p:spPr>
          <a:xfrm>
            <a:off x="5260600" y="1817800"/>
            <a:ext cx="2409900" cy="7077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R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V volume ↑↑ rapidly (70-80% of ventricular volume) 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Blood: right atrium → the right ventricle.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1" name="Google Shape;301;p39"/>
          <p:cNvSpPr txBox="1"/>
          <p:nvPr/>
        </p:nvSpPr>
        <p:spPr>
          <a:xfrm>
            <a:off x="356825" y="983575"/>
            <a:ext cx="1283100" cy="400200"/>
          </a:xfrm>
          <a:prstGeom prst="rect">
            <a:avLst/>
          </a:prstGeom>
          <a:noFill/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Left ventricle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2" name="Google Shape;302;p39"/>
          <p:cNvSpPr txBox="1"/>
          <p:nvPr/>
        </p:nvSpPr>
        <p:spPr>
          <a:xfrm>
            <a:off x="356825" y="1939250"/>
            <a:ext cx="1369500" cy="400200"/>
          </a:xfrm>
          <a:prstGeom prst="rect">
            <a:avLst/>
          </a:prstGeom>
          <a:noFill/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Right ventricle</a:t>
            </a:r>
            <a:endParaRPr b="1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3" name="Google Shape;303;p39"/>
          <p:cNvSpPr txBox="1"/>
          <p:nvPr/>
        </p:nvSpPr>
        <p:spPr>
          <a:xfrm>
            <a:off x="4252150" y="205775"/>
            <a:ext cx="39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No contraction, blood moves because of gravity</a:t>
            </a:r>
            <a:endParaRPr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4" name="Google Shape;304;p39"/>
          <p:cNvSpPr txBox="1"/>
          <p:nvPr/>
        </p:nvSpPr>
        <p:spPr>
          <a:xfrm>
            <a:off x="795375" y="3340225"/>
            <a:ext cx="3147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Rapid flow of blood from atria to ventricles ►</a:t>
            </a:r>
            <a:r>
              <a:rPr b="1"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S3, which 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is normal in children but is not heard in normal adults. S3, is known as the “ventricular gallop,” </a:t>
            </a:r>
            <a:endParaRPr b="1"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5" name="Google Shape;305;p39"/>
          <p:cNvSpPr/>
          <p:nvPr/>
        </p:nvSpPr>
        <p:spPr>
          <a:xfrm>
            <a:off x="6537395" y="1076350"/>
            <a:ext cx="482400" cy="30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9"/>
          <p:cNvSpPr/>
          <p:nvPr/>
        </p:nvSpPr>
        <p:spPr>
          <a:xfrm>
            <a:off x="4778195" y="2019400"/>
            <a:ext cx="482400" cy="30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9"/>
          <p:cNvSpPr/>
          <p:nvPr/>
        </p:nvSpPr>
        <p:spPr>
          <a:xfrm>
            <a:off x="2926295" y="2019400"/>
            <a:ext cx="482400" cy="30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3000" y="2723125"/>
            <a:ext cx="2953650" cy="230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0"/>
          <p:cNvSpPr txBox="1"/>
          <p:nvPr>
            <p:ph type="title"/>
          </p:nvPr>
        </p:nvSpPr>
        <p:spPr>
          <a:xfrm>
            <a:off x="150375" y="144800"/>
            <a:ext cx="5716500" cy="5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2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G-	Reduced Ventricular Filling (Diastasis)</a:t>
            </a:r>
            <a:endParaRPr b="1" sz="22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4" name="Google Shape;314;p40"/>
          <p:cNvSpPr/>
          <p:nvPr/>
        </p:nvSpPr>
        <p:spPr>
          <a:xfrm>
            <a:off x="1037413" y="789325"/>
            <a:ext cx="1593300" cy="11082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It is the final portion ,of ventricular filling which occurs at a slower rate than in the previous phas</a:t>
            </a: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e </a:t>
            </a: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(longest)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2807475" y="1191175"/>
            <a:ext cx="791100" cy="30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0"/>
          <p:cNvSpPr/>
          <p:nvPr/>
        </p:nvSpPr>
        <p:spPr>
          <a:xfrm>
            <a:off x="3745525" y="789325"/>
            <a:ext cx="1593300" cy="11082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In this phase blood has already (70-80% filled) &amp; remaining &lt;(5%) is filling then the atrial systole again with (20%)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6513288" y="789325"/>
            <a:ext cx="1593300" cy="11082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Heart rate alters the time available for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diastasis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8" name="Google Shape;318;p40"/>
          <p:cNvSpPr/>
          <p:nvPr/>
        </p:nvSpPr>
        <p:spPr>
          <a:xfrm>
            <a:off x="5530500" y="1191175"/>
            <a:ext cx="791100" cy="30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0"/>
          <p:cNvSpPr txBox="1"/>
          <p:nvPr/>
        </p:nvSpPr>
        <p:spPr>
          <a:xfrm>
            <a:off x="199350" y="2444425"/>
            <a:ext cx="5716500" cy="40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Then the atrial will contract and will begin a new cycle (atrial systole)</a:t>
            </a:r>
            <a:endParaRPr>
              <a:solidFill>
                <a:schemeClr val="dk2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20" name="Google Shape;32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500" y="2053275"/>
            <a:ext cx="2604125" cy="294265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0"/>
          <p:cNvSpPr txBox="1"/>
          <p:nvPr/>
        </p:nvSpPr>
        <p:spPr>
          <a:xfrm>
            <a:off x="199350" y="2883375"/>
            <a:ext cx="4805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Contraction in ventricular filling moves only 20% of the blood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Note that in </a:t>
            </a: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 Rapid Ventricular Ejection 70% of blood movement is due to contraction while in this phase (Reduced Ventricular Filling) contraction contributes to movement of only 20% of the blood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In other words;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Ejection →most of the blood moves with contraction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Filling → most of the blood moves with no contraction (gravity)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AV valves are open (mitral and tricuspid valves)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2" name="Google Shape;322;p40"/>
          <p:cNvSpPr txBox="1"/>
          <p:nvPr/>
        </p:nvSpPr>
        <p:spPr>
          <a:xfrm>
            <a:off x="246000" y="1967650"/>
            <a:ext cx="3601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It’s the longest phase in the cardiac cycle </a:t>
            </a:r>
            <a:endParaRPr sz="13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 txBox="1"/>
          <p:nvPr>
            <p:ph type="title"/>
          </p:nvPr>
        </p:nvSpPr>
        <p:spPr>
          <a:xfrm>
            <a:off x="48075" y="66375"/>
            <a:ext cx="3930600" cy="5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Summary of cardiac cycle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328" name="Google Shape;328;p41"/>
          <p:cNvGraphicFramePr/>
          <p:nvPr/>
        </p:nvGraphicFramePr>
        <p:xfrm>
          <a:off x="537638" y="6859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{0AD595A4-A7E9-4ED9-A736-7B59EBDE1EFC}</a:tableStyleId>
              </a:tblPr>
              <a:tblGrid>
                <a:gridCol w="1800125"/>
                <a:gridCol w="1387925"/>
                <a:gridCol w="2060000"/>
                <a:gridCol w="1486500"/>
                <a:gridCol w="1334150"/>
              </a:tblGrid>
              <a:tr h="279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Electrical event</a:t>
                      </a:r>
                      <a:endParaRPr b="1"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solidFill>
                      <a:srgbClr val="F1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Mechanical event</a:t>
                      </a:r>
                      <a:endParaRPr b="1"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solidFill>
                      <a:srgbClr val="F1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Valves + Heart Sound</a:t>
                      </a:r>
                      <a:endParaRPr b="1"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solidFill>
                      <a:srgbClr val="F1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Pressure</a:t>
                      </a:r>
                      <a:endParaRPr b="1"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solidFill>
                      <a:srgbClr val="F1E0E0"/>
                    </a:solidFill>
                  </a:tcPr>
                </a:tc>
              </a:tr>
              <a:tr h="410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A.Atrial Systole (atrial contraction)</a:t>
                      </a:r>
                      <a:endParaRPr sz="900" u="sng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 wave </a:t>
                      </a:r>
                      <a:endParaRPr sz="900">
                        <a:solidFill>
                          <a:srgbClr val="C27BA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Atrial contraction  </a:t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AV valves open (mitral + tricuspid)</a:t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Atrial  pressure increases  </a:t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</a:tr>
              <a:tr h="512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596D"/>
                        </a:buClr>
                        <a:buSzPts val="3600"/>
                        <a:buFont typeface="Century Gothic"/>
                        <a:buNone/>
                      </a:pPr>
                      <a:r>
                        <a:rPr lang="en" sz="900" u="sng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B. Isovolumetric Ventricular Contraction </a:t>
                      </a:r>
                      <a:br>
                        <a:rPr lang="en" sz="900" u="sng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</a:br>
                      <a:endParaRPr sz="900" u="sng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QRS</a:t>
                      </a:r>
                      <a:endParaRPr sz="900">
                        <a:solidFill>
                          <a:srgbClr val="C27BA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LV contracts </a:t>
                      </a:r>
                      <a:r>
                        <a:rPr i="1"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with no significant shortening of fibers.</a:t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MV closes (S1) All are closed</a:t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LVP increases </a:t>
                      </a:r>
                      <a:endParaRPr sz="9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LVP &gt; LAP</a:t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</a:tr>
              <a:tr h="524025">
                <a:tc>
                  <a:txBody>
                    <a:bodyPr/>
                    <a:lstStyle/>
                    <a:p>
                      <a:pPr indent="-514350" lvl="0" marL="51435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596D"/>
                        </a:buClr>
                        <a:buSzPts val="3600"/>
                        <a:buFont typeface="Century Gothic"/>
                        <a:buNone/>
                      </a:pPr>
                      <a:r>
                        <a:rPr lang="en" sz="900" u="sng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C. Rapid Ventricular Ejection</a:t>
                      </a:r>
                      <a:endParaRPr sz="900" u="sng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End of the ST segment</a:t>
                      </a:r>
                      <a:endParaRPr sz="900">
                        <a:solidFill>
                          <a:srgbClr val="C27BA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LV contracts</a:t>
                      </a:r>
                      <a:endParaRPr sz="9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blood is ejected from LV into aorta</a:t>
                      </a:r>
                      <a:endParaRPr sz="9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Semilunar valves: Aortic and pulmonary valve opens </a:t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increasing LVP </a:t>
                      </a:r>
                      <a:endParaRPr sz="9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LVP &gt; aortic pressure </a:t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</a:tr>
              <a:tr h="545275">
                <a:tc>
                  <a:txBody>
                    <a:bodyPr/>
                    <a:lstStyle/>
                    <a:p>
                      <a:pPr indent="-514350" lvl="0" marL="51435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596D"/>
                        </a:buClr>
                        <a:buSzPts val="3600"/>
                        <a:buFont typeface="Century Gothic"/>
                        <a:buNone/>
                      </a:pPr>
                      <a:r>
                        <a:rPr lang="en" sz="900" u="sng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D. Reduced Ventricular Ejection</a:t>
                      </a:r>
                      <a:endParaRPr sz="900" u="sng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ventricles </a:t>
                      </a:r>
                      <a:r>
                        <a:rPr lang="en" sz="900" u="sng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begin to </a:t>
                      </a:r>
                      <a:r>
                        <a:rPr lang="en" sz="9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repolarize</a:t>
                      </a:r>
                      <a:endParaRPr sz="900">
                        <a:solidFill>
                          <a:srgbClr val="C27BA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(T wave) </a:t>
                      </a:r>
                      <a:endParaRPr sz="900">
                        <a:solidFill>
                          <a:srgbClr val="C27BA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LV contraction is weaker</a:t>
                      </a:r>
                      <a:endParaRPr sz="9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blood continues t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be ejected into aorta</a:t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aortic valve is still open</a:t>
                      </a:r>
                      <a:endParaRPr sz="9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LVP falls but is still higher than aorta </a:t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</a:tr>
              <a:tr h="363450">
                <a:tc>
                  <a:txBody>
                    <a:bodyPr/>
                    <a:lstStyle/>
                    <a:p>
                      <a:pPr indent="-514350" lvl="0" marL="51435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596D"/>
                        </a:buClr>
                        <a:buSzPts val="3600"/>
                        <a:buFont typeface="Century Gothic"/>
                        <a:buNone/>
                      </a:pPr>
                      <a:r>
                        <a:rPr lang="en" sz="900" u="sng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E. Isovolumetric Ventricular Relaxation</a:t>
                      </a:r>
                      <a:endParaRPr sz="900" u="sng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Full </a:t>
                      </a:r>
                      <a:r>
                        <a:rPr lang="en" sz="9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repolarization</a:t>
                      </a:r>
                      <a:r>
                        <a:rPr lang="en" sz="9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of ventricles: End of T wave</a:t>
                      </a:r>
                      <a:endParaRPr sz="900">
                        <a:solidFill>
                          <a:srgbClr val="C27BA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LV relaxes </a:t>
                      </a:r>
                      <a:endParaRPr sz="9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aortic valve closes (S2)</a:t>
                      </a:r>
                      <a:endParaRPr sz="9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All are closed</a:t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LVP &lt; aortic pressure </a:t>
                      </a:r>
                      <a:endParaRPr sz="9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</a:tr>
              <a:tr h="555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596D"/>
                        </a:buClr>
                        <a:buSzPts val="3600"/>
                        <a:buFont typeface="Century Gothic"/>
                        <a:buNone/>
                      </a:pPr>
                      <a:r>
                        <a:rPr lang="en" sz="900" u="sng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F. Rapid Ventricular Filling</a:t>
                      </a:r>
                      <a:endParaRPr sz="900" u="sng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C27BA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ventricle begins to fill with blood</a:t>
                      </a:r>
                      <a:endParaRPr sz="9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LV volume increases rapidly.  </a:t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MV opens</a:t>
                      </a:r>
                      <a:endParaRPr sz="9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767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(S3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)</a:t>
                      </a:r>
                      <a:endParaRPr sz="9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LVP falls&lt; LA pressure</a:t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</a:tr>
              <a:tr h="638900">
                <a:tc>
                  <a:txBody>
                    <a:bodyPr/>
                    <a:lstStyle/>
                    <a:p>
                      <a:pPr indent="-514350" lvl="0" marL="51435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596D"/>
                        </a:buClr>
                        <a:buSzPts val="3600"/>
                        <a:buFont typeface="Century Gothic"/>
                        <a:buNone/>
                      </a:pPr>
                      <a:r>
                        <a:rPr lang="en" sz="900" u="sng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G. Reduced Ventricular Filling (Diastasis)</a:t>
                      </a:r>
                      <a:endParaRPr sz="900" u="sng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It is the final portion of ventricular filling, which occurs at a slower rate than in the previous phase. </a:t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329" name="Google Shape;329;p41"/>
          <p:cNvSpPr txBox="1"/>
          <p:nvPr/>
        </p:nvSpPr>
        <p:spPr>
          <a:xfrm>
            <a:off x="5016575" y="182875"/>
            <a:ext cx="294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These events are very important</a:t>
            </a:r>
            <a:endParaRPr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"/>
          <p:cNvSpPr txBox="1"/>
          <p:nvPr>
            <p:ph type="title"/>
          </p:nvPr>
        </p:nvSpPr>
        <p:spPr>
          <a:xfrm>
            <a:off x="794088" y="521150"/>
            <a:ext cx="7555800" cy="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</a:pPr>
            <a:r>
              <a:rPr b="1" lang="en" sz="19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SUMMARY CARDIAC CYCLE EVENTS :  OPENING &amp; CLOSING OF VALVE</a:t>
            </a:r>
            <a:endParaRPr b="1" sz="19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5" name="Google Shape;335;p42"/>
          <p:cNvSpPr txBox="1"/>
          <p:nvPr/>
        </p:nvSpPr>
        <p:spPr>
          <a:xfrm>
            <a:off x="8159700" y="0"/>
            <a:ext cx="98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Male slide</a:t>
            </a:r>
            <a:endParaRPr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336" name="Google Shape;336;p42"/>
          <p:cNvGraphicFramePr/>
          <p:nvPr/>
        </p:nvGraphicFramePr>
        <p:xfrm>
          <a:off x="486500" y="1280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{0AD595A4-A7E9-4ED9-A736-7B59EBDE1EFC}</a:tableStyleId>
              </a:tblPr>
              <a:tblGrid>
                <a:gridCol w="1653525"/>
                <a:gridCol w="864900"/>
                <a:gridCol w="1381850"/>
                <a:gridCol w="4270700"/>
              </a:tblGrid>
              <a:tr h="396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Stage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90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AV valves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90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Semilunar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valves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90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Status of ventricles &amp; atria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9090"/>
                    </a:solidFill>
                  </a:tcPr>
                </a:tc>
              </a:tr>
              <a:tr h="387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Early diastole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90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Open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90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Closed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Whole heart is relaxed , Ventricles are expanding &amp; filling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8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Atrial systole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90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Open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90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Closed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Atria contract &amp; pump blood , Additional 10-40% filling of ventricles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Isovolumic ventricular contraction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90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Closed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90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Closed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Ventricular myocytes begin to contract , Ventricle volume unchanged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Ventricular ejection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90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Closed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90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Open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Ventricles fully contract , Pump blood to rest of blood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Isovolumic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ventricular relaxation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90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Closed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90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Closed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Ventricles relax , Ventricle volume unchanged , Atria expand &amp; are filling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3"/>
          <p:cNvSpPr txBox="1"/>
          <p:nvPr>
            <p:ph type="title"/>
          </p:nvPr>
        </p:nvSpPr>
        <p:spPr>
          <a:xfrm>
            <a:off x="150375" y="243375"/>
            <a:ext cx="89937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End-Diastolic Volume, End-Systolic Volume, and Stroke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Volume Output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42" name="Google Shape;342;p43"/>
          <p:cNvSpPr txBox="1"/>
          <p:nvPr/>
        </p:nvSpPr>
        <p:spPr>
          <a:xfrm>
            <a:off x="254625" y="1247675"/>
            <a:ext cx="8695500" cy="3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•</a:t>
            </a:r>
            <a:r>
              <a:rPr b="1" lang="en" sz="1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During diastole</a:t>
            </a: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, filling of ventricles </a:t>
            </a:r>
            <a:r>
              <a:rPr lang="en" sz="15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increases</a:t>
            </a: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 volume of </a:t>
            </a:r>
            <a:r>
              <a:rPr lang="en" sz="15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ventricle to 110 -120 ml</a:t>
            </a: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this is called the </a:t>
            </a:r>
            <a:r>
              <a:rPr b="1" lang="en" sz="1500" u="sng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end-diastolic volume, EDV</a:t>
            </a: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•</a:t>
            </a:r>
            <a:r>
              <a:rPr b="1" lang="en" sz="1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During systole</a:t>
            </a: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, the volume </a:t>
            </a:r>
            <a:r>
              <a:rPr lang="en" sz="15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ejected</a:t>
            </a: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 is about </a:t>
            </a:r>
            <a:r>
              <a:rPr lang="en" sz="15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70 ml</a:t>
            </a: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, this is called the </a:t>
            </a:r>
            <a:r>
              <a:rPr b="1" lang="en" sz="1500" u="sng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stroke volume (SV)</a:t>
            </a: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 output.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• The </a:t>
            </a:r>
            <a:r>
              <a:rPr lang="en" sz="15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remaining</a:t>
            </a:r>
            <a:r>
              <a:rPr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volume in </a:t>
            </a:r>
            <a:r>
              <a:rPr lang="en" sz="15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each ventricle </a:t>
            </a:r>
            <a:r>
              <a:rPr lang="en" sz="15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(after ejection)</a:t>
            </a:r>
            <a:r>
              <a:rPr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, about </a:t>
            </a:r>
            <a:r>
              <a:rPr lang="en" sz="15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40 to 50 ml</a:t>
            </a:r>
            <a:r>
              <a:rPr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, is called the </a:t>
            </a:r>
            <a:r>
              <a:rPr b="1" lang="en" sz="1500" u="sng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end-systolic volume (ESV)</a:t>
            </a:r>
            <a:r>
              <a:rPr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 </a:t>
            </a:r>
            <a:r>
              <a:rPr lang="en" sz="15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Ventricle is never completely empty</a:t>
            </a:r>
            <a:endParaRPr sz="15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Stroke Volume</a:t>
            </a: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: The </a:t>
            </a:r>
            <a:r>
              <a:rPr lang="en" sz="15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volume</a:t>
            </a: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 of blood </a:t>
            </a:r>
            <a:r>
              <a:rPr lang="en" sz="15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ejected</a:t>
            </a: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 on </a:t>
            </a:r>
            <a:r>
              <a:rPr lang="en" sz="15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one ventricular contraction</a:t>
            </a:r>
            <a:endParaRPr sz="15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Stroke volume</a:t>
            </a: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 = </a:t>
            </a:r>
            <a:r>
              <a:rPr b="1" lang="en" sz="1500">
                <a:latin typeface="Bree Serif"/>
                <a:ea typeface="Bree Serif"/>
                <a:cs typeface="Bree Serif"/>
                <a:sym typeface="Bree Serif"/>
              </a:rPr>
              <a:t>end-diastolic volume – end-systolic volume</a:t>
            </a:r>
            <a:endParaRPr b="1" sz="15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•By increasing the EDV and decreasing the ESV, the SV output can be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increased.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43" name="Google Shape;343;p43"/>
          <p:cNvSpPr txBox="1"/>
          <p:nvPr/>
        </p:nvSpPr>
        <p:spPr>
          <a:xfrm>
            <a:off x="8102275" y="115050"/>
            <a:ext cx="117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 slides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44" name="Google Shape;344;p43"/>
          <p:cNvSpPr txBox="1"/>
          <p:nvPr/>
        </p:nvSpPr>
        <p:spPr>
          <a:xfrm>
            <a:off x="3844975" y="783800"/>
            <a:ext cx="674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Understand and memorise all of the definitions (important)</a:t>
            </a:r>
            <a:endParaRPr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4"/>
          <p:cNvSpPr txBox="1"/>
          <p:nvPr>
            <p:ph type="title"/>
          </p:nvPr>
        </p:nvSpPr>
        <p:spPr>
          <a:xfrm>
            <a:off x="146304" y="24688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Ejection Fraction, and Cardiac Output</a:t>
            </a:r>
            <a:endParaRPr b="1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D05C5C"/>
              </a:solidFill>
            </a:endParaRPr>
          </a:p>
        </p:txBody>
      </p:sp>
      <p:sp>
        <p:nvSpPr>
          <p:cNvPr id="350" name="Google Shape;350;p44"/>
          <p:cNvSpPr txBox="1"/>
          <p:nvPr/>
        </p:nvSpPr>
        <p:spPr>
          <a:xfrm>
            <a:off x="311700" y="1018525"/>
            <a:ext cx="53028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Cardiac output</a:t>
            </a:r>
            <a:r>
              <a:rPr lang="en" sz="1700">
                <a:latin typeface="Bree Serif"/>
                <a:ea typeface="Bree Serif"/>
                <a:cs typeface="Bree Serif"/>
                <a:sym typeface="Bree Serif"/>
              </a:rPr>
              <a:t> = </a:t>
            </a:r>
            <a:r>
              <a:rPr b="1" lang="en" sz="1700">
                <a:latin typeface="Bree Serif"/>
                <a:ea typeface="Bree Serif"/>
                <a:cs typeface="Bree Serif"/>
                <a:sym typeface="Bree Serif"/>
              </a:rPr>
              <a:t>Volume ejected per minute</a:t>
            </a:r>
            <a:r>
              <a:rPr lang="en" sz="1700">
                <a:latin typeface="Bree Serif"/>
                <a:ea typeface="Bree Serif"/>
                <a:cs typeface="Bree Serif"/>
                <a:sym typeface="Bree Serif"/>
              </a:rPr>
              <a:t> (mL/min) </a:t>
            </a:r>
            <a:r>
              <a:rPr lang="en" sz="15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average of 5-7L but can pump up to 20L (from tissues and veins) physiologically</a:t>
            </a:r>
            <a:endParaRPr sz="15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Cardiac output</a:t>
            </a:r>
            <a:r>
              <a:rPr lang="en" sz="1700">
                <a:latin typeface="Bree Serif"/>
                <a:ea typeface="Bree Serif"/>
                <a:cs typeface="Bree Serif"/>
                <a:sym typeface="Bree Serif"/>
              </a:rPr>
              <a:t> = </a:t>
            </a:r>
            <a:r>
              <a:rPr b="1" lang="en" sz="1700">
                <a:latin typeface="Bree Serif"/>
                <a:ea typeface="Bree Serif"/>
                <a:cs typeface="Bree Serif"/>
                <a:sym typeface="Bree Serif"/>
              </a:rPr>
              <a:t>Stroke volume</a:t>
            </a:r>
            <a:r>
              <a:rPr lang="en" sz="1700">
                <a:latin typeface="Bree Serif"/>
                <a:ea typeface="Bree Serif"/>
                <a:cs typeface="Bree Serif"/>
                <a:sym typeface="Bree Serif"/>
              </a:rPr>
              <a:t> × </a:t>
            </a:r>
            <a:r>
              <a:rPr b="1" lang="en" sz="1700">
                <a:latin typeface="Bree Serif"/>
                <a:ea typeface="Bree Serif"/>
                <a:cs typeface="Bree Serif"/>
                <a:sym typeface="Bree Serif"/>
              </a:rPr>
              <a:t>Heart rate</a:t>
            </a:r>
            <a:endParaRPr b="1" sz="1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Ejection fraction</a:t>
            </a:r>
            <a:r>
              <a:rPr lang="en" sz="1700">
                <a:latin typeface="Bree Serif"/>
                <a:ea typeface="Bree Serif"/>
                <a:cs typeface="Bree Serif"/>
                <a:sym typeface="Bree Serif"/>
              </a:rPr>
              <a:t>: the fraction (%) of the end-diastolic;</a:t>
            </a:r>
            <a:r>
              <a:rPr lang="en" sz="17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700">
                <a:latin typeface="Bree Serif"/>
                <a:ea typeface="Bree Serif"/>
                <a:cs typeface="Bree Serif"/>
                <a:sym typeface="Bree Serif"/>
              </a:rPr>
              <a:t>volume that is ejected in one stroke volume. </a:t>
            </a:r>
            <a:r>
              <a:rPr lang="en" sz="17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(</a:t>
            </a:r>
            <a:r>
              <a:rPr lang="en" sz="17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shows ventricular function)</a:t>
            </a:r>
            <a:endParaRPr sz="1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Ejection fraction</a:t>
            </a:r>
            <a:r>
              <a:rPr lang="en" sz="1700">
                <a:latin typeface="Bree Serif"/>
                <a:ea typeface="Bree Serif"/>
                <a:cs typeface="Bree Serif"/>
                <a:sym typeface="Bree Serif"/>
              </a:rPr>
              <a:t>=</a:t>
            </a:r>
            <a:endParaRPr sz="1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latin typeface="Bree Serif"/>
                <a:ea typeface="Bree Serif"/>
                <a:cs typeface="Bree Serif"/>
                <a:sym typeface="Bree Serif"/>
              </a:rPr>
              <a:t>Stroke volume</a:t>
            </a:r>
            <a:r>
              <a:rPr lang="en" sz="1700">
                <a:latin typeface="Bree Serif"/>
                <a:ea typeface="Bree Serif"/>
                <a:cs typeface="Bree Serif"/>
                <a:sym typeface="Bree Serif"/>
              </a:rPr>
              <a:t> / </a:t>
            </a:r>
            <a:r>
              <a:rPr b="1" lang="en" sz="1700">
                <a:latin typeface="Bree Serif"/>
                <a:ea typeface="Bree Serif"/>
                <a:cs typeface="Bree Serif"/>
                <a:sym typeface="Bree Serif"/>
              </a:rPr>
              <a:t>End-diastolic volume</a:t>
            </a:r>
            <a:r>
              <a:rPr lang="en" sz="17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 sz="1700">
                <a:latin typeface="Bree Serif"/>
                <a:ea typeface="Bree Serif"/>
                <a:cs typeface="Bree Serif"/>
                <a:sym typeface="Bree Serif"/>
              </a:rPr>
              <a:t>X100</a:t>
            </a:r>
            <a:endParaRPr b="1" sz="1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51" name="Google Shape;35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4576" y="1119925"/>
            <a:ext cx="3210375" cy="2912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2" name="Google Shape;352;p44"/>
          <p:cNvGrpSpPr/>
          <p:nvPr/>
        </p:nvGrpSpPr>
        <p:grpSpPr>
          <a:xfrm>
            <a:off x="146294" y="3808192"/>
            <a:ext cx="4604265" cy="784714"/>
            <a:chOff x="5626035" y="4241417"/>
            <a:chExt cx="4298632" cy="784714"/>
          </a:xfrm>
        </p:grpSpPr>
        <p:grpSp>
          <p:nvGrpSpPr>
            <p:cNvPr id="353" name="Google Shape;353;p44"/>
            <p:cNvGrpSpPr/>
            <p:nvPr/>
          </p:nvGrpSpPr>
          <p:grpSpPr>
            <a:xfrm>
              <a:off x="5626035" y="4241417"/>
              <a:ext cx="958396" cy="784714"/>
              <a:chOff x="5549861" y="3817349"/>
              <a:chExt cx="345642" cy="345674"/>
            </a:xfrm>
          </p:grpSpPr>
          <p:sp>
            <p:nvSpPr>
              <p:cNvPr id="354" name="Google Shape;354;p44"/>
              <p:cNvSpPr/>
              <p:nvPr/>
            </p:nvSpPr>
            <p:spPr>
              <a:xfrm>
                <a:off x="5549861" y="3817349"/>
                <a:ext cx="345642" cy="345674"/>
              </a:xfrm>
              <a:custGeom>
                <a:rect b="b" l="l" r="r" t="t"/>
                <a:pathLst>
                  <a:path extrusionOk="0" h="10860" w="10859">
                    <a:moveTo>
                      <a:pt x="5429" y="334"/>
                    </a:moveTo>
                    <a:cubicBezTo>
                      <a:pt x="8239" y="334"/>
                      <a:pt x="10513" y="2608"/>
                      <a:pt x="10513" y="5430"/>
                    </a:cubicBezTo>
                    <a:cubicBezTo>
                      <a:pt x="10513" y="8240"/>
                      <a:pt x="8227" y="10514"/>
                      <a:pt x="5429" y="10514"/>
                    </a:cubicBezTo>
                    <a:cubicBezTo>
                      <a:pt x="2619" y="10514"/>
                      <a:pt x="333" y="8240"/>
                      <a:pt x="333" y="5430"/>
                    </a:cubicBezTo>
                    <a:cubicBezTo>
                      <a:pt x="333" y="2608"/>
                      <a:pt x="2619" y="334"/>
                      <a:pt x="5429" y="334"/>
                    </a:cubicBezTo>
                    <a:close/>
                    <a:moveTo>
                      <a:pt x="5429" y="1"/>
                    </a:moveTo>
                    <a:cubicBezTo>
                      <a:pt x="3989" y="1"/>
                      <a:pt x="2619" y="560"/>
                      <a:pt x="1584" y="1584"/>
                    </a:cubicBezTo>
                    <a:cubicBezTo>
                      <a:pt x="560" y="2620"/>
                      <a:pt x="0" y="3989"/>
                      <a:pt x="0" y="5430"/>
                    </a:cubicBezTo>
                    <a:cubicBezTo>
                      <a:pt x="0" y="6871"/>
                      <a:pt x="560" y="8240"/>
                      <a:pt x="1584" y="9264"/>
                    </a:cubicBezTo>
                    <a:cubicBezTo>
                      <a:pt x="2619" y="10300"/>
                      <a:pt x="3989" y="10859"/>
                      <a:pt x="5429" y="10859"/>
                    </a:cubicBezTo>
                    <a:cubicBezTo>
                      <a:pt x="6870" y="10859"/>
                      <a:pt x="8239" y="10300"/>
                      <a:pt x="9263" y="9264"/>
                    </a:cubicBezTo>
                    <a:cubicBezTo>
                      <a:pt x="10299" y="8240"/>
                      <a:pt x="10859" y="6871"/>
                      <a:pt x="10859" y="5430"/>
                    </a:cubicBezTo>
                    <a:cubicBezTo>
                      <a:pt x="10859" y="3989"/>
                      <a:pt x="10299" y="2620"/>
                      <a:pt x="9263" y="1584"/>
                    </a:cubicBezTo>
                    <a:cubicBezTo>
                      <a:pt x="8239" y="560"/>
                      <a:pt x="6870" y="1"/>
                      <a:pt x="5429" y="1"/>
                    </a:cubicBezTo>
                    <a:close/>
                  </a:path>
                </a:pathLst>
              </a:custGeom>
              <a:solidFill>
                <a:srgbClr val="D05C5C"/>
              </a:solidFill>
              <a:ln cap="flat" cmpd="sng" w="9525">
                <a:solidFill>
                  <a:srgbClr val="8888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44"/>
              <p:cNvSpPr/>
              <p:nvPr/>
            </p:nvSpPr>
            <p:spPr>
              <a:xfrm>
                <a:off x="5590763" y="3890208"/>
                <a:ext cx="262661" cy="200052"/>
              </a:xfrm>
              <a:custGeom>
                <a:rect b="b" l="l" r="r" t="t"/>
                <a:pathLst>
                  <a:path extrusionOk="0" h="6285" w="8252">
                    <a:moveTo>
                      <a:pt x="4123" y="1"/>
                    </a:moveTo>
                    <a:cubicBezTo>
                      <a:pt x="3010" y="1"/>
                      <a:pt x="1900" y="63"/>
                      <a:pt x="799" y="188"/>
                    </a:cubicBezTo>
                    <a:cubicBezTo>
                      <a:pt x="513" y="224"/>
                      <a:pt x="287" y="450"/>
                      <a:pt x="239" y="712"/>
                    </a:cubicBezTo>
                    <a:cubicBezTo>
                      <a:pt x="1" y="2319"/>
                      <a:pt x="1" y="3963"/>
                      <a:pt x="239" y="5570"/>
                    </a:cubicBezTo>
                    <a:cubicBezTo>
                      <a:pt x="287" y="5844"/>
                      <a:pt x="513" y="6058"/>
                      <a:pt x="799" y="6082"/>
                    </a:cubicBezTo>
                    <a:cubicBezTo>
                      <a:pt x="1894" y="6201"/>
                      <a:pt x="3013" y="6284"/>
                      <a:pt x="4132" y="6284"/>
                    </a:cubicBezTo>
                    <a:cubicBezTo>
                      <a:pt x="4609" y="6284"/>
                      <a:pt x="5085" y="6260"/>
                      <a:pt x="5561" y="6249"/>
                    </a:cubicBezTo>
                    <a:cubicBezTo>
                      <a:pt x="5644" y="6249"/>
                      <a:pt x="5716" y="6177"/>
                      <a:pt x="5716" y="6070"/>
                    </a:cubicBezTo>
                    <a:cubicBezTo>
                      <a:pt x="5716" y="5963"/>
                      <a:pt x="5633" y="5891"/>
                      <a:pt x="5537" y="5891"/>
                    </a:cubicBezTo>
                    <a:cubicBezTo>
                      <a:pt x="5051" y="5914"/>
                      <a:pt x="4564" y="5925"/>
                      <a:pt x="4076" y="5925"/>
                    </a:cubicBezTo>
                    <a:cubicBezTo>
                      <a:pt x="2998" y="5925"/>
                      <a:pt x="1916" y="5868"/>
                      <a:pt x="834" y="5737"/>
                    </a:cubicBezTo>
                    <a:cubicBezTo>
                      <a:pt x="715" y="5725"/>
                      <a:pt x="620" y="5641"/>
                      <a:pt x="596" y="5498"/>
                    </a:cubicBezTo>
                    <a:cubicBezTo>
                      <a:pt x="382" y="3927"/>
                      <a:pt x="382" y="2319"/>
                      <a:pt x="596" y="736"/>
                    </a:cubicBezTo>
                    <a:cubicBezTo>
                      <a:pt x="620" y="617"/>
                      <a:pt x="715" y="522"/>
                      <a:pt x="834" y="498"/>
                    </a:cubicBezTo>
                    <a:cubicBezTo>
                      <a:pt x="1942" y="379"/>
                      <a:pt x="3037" y="319"/>
                      <a:pt x="4144" y="319"/>
                    </a:cubicBezTo>
                    <a:cubicBezTo>
                      <a:pt x="5240" y="319"/>
                      <a:pt x="6347" y="379"/>
                      <a:pt x="7442" y="498"/>
                    </a:cubicBezTo>
                    <a:cubicBezTo>
                      <a:pt x="7561" y="522"/>
                      <a:pt x="7669" y="605"/>
                      <a:pt x="7680" y="736"/>
                    </a:cubicBezTo>
                    <a:cubicBezTo>
                      <a:pt x="7907" y="2319"/>
                      <a:pt x="7907" y="3927"/>
                      <a:pt x="7680" y="5498"/>
                    </a:cubicBezTo>
                    <a:cubicBezTo>
                      <a:pt x="7669" y="5617"/>
                      <a:pt x="7561" y="5725"/>
                      <a:pt x="7442" y="5737"/>
                    </a:cubicBezTo>
                    <a:cubicBezTo>
                      <a:pt x="7085" y="5784"/>
                      <a:pt x="6752" y="5820"/>
                      <a:pt x="6395" y="5844"/>
                    </a:cubicBezTo>
                    <a:cubicBezTo>
                      <a:pt x="6299" y="5844"/>
                      <a:pt x="6228" y="5927"/>
                      <a:pt x="6228" y="6010"/>
                    </a:cubicBezTo>
                    <a:cubicBezTo>
                      <a:pt x="6228" y="6110"/>
                      <a:pt x="6299" y="6178"/>
                      <a:pt x="6386" y="6178"/>
                    </a:cubicBezTo>
                    <a:cubicBezTo>
                      <a:pt x="6393" y="6178"/>
                      <a:pt x="6399" y="6178"/>
                      <a:pt x="6406" y="6177"/>
                    </a:cubicBezTo>
                    <a:cubicBezTo>
                      <a:pt x="6764" y="6141"/>
                      <a:pt x="7121" y="6118"/>
                      <a:pt x="7478" y="6070"/>
                    </a:cubicBezTo>
                    <a:cubicBezTo>
                      <a:pt x="7764" y="6034"/>
                      <a:pt x="7978" y="5820"/>
                      <a:pt x="8026" y="5546"/>
                    </a:cubicBezTo>
                    <a:cubicBezTo>
                      <a:pt x="8252" y="3963"/>
                      <a:pt x="8252" y="2319"/>
                      <a:pt x="8014" y="712"/>
                    </a:cubicBezTo>
                    <a:cubicBezTo>
                      <a:pt x="7966" y="426"/>
                      <a:pt x="7740" y="224"/>
                      <a:pt x="7466" y="188"/>
                    </a:cubicBezTo>
                    <a:cubicBezTo>
                      <a:pt x="6353" y="63"/>
                      <a:pt x="5237" y="1"/>
                      <a:pt x="412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8888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44"/>
              <p:cNvSpPr/>
              <p:nvPr/>
            </p:nvSpPr>
            <p:spPr>
              <a:xfrm>
                <a:off x="5680587" y="3935024"/>
                <a:ext cx="105389" cy="110514"/>
              </a:xfrm>
              <a:custGeom>
                <a:rect b="b" l="l" r="r" t="t"/>
                <a:pathLst>
                  <a:path extrusionOk="0" h="3472" w="3311">
                    <a:moveTo>
                      <a:pt x="334" y="447"/>
                    </a:moveTo>
                    <a:lnTo>
                      <a:pt x="2763" y="1733"/>
                    </a:lnTo>
                    <a:lnTo>
                      <a:pt x="334" y="3007"/>
                    </a:lnTo>
                    <a:lnTo>
                      <a:pt x="334" y="447"/>
                    </a:lnTo>
                    <a:close/>
                    <a:moveTo>
                      <a:pt x="163" y="1"/>
                    </a:moveTo>
                    <a:cubicBezTo>
                      <a:pt x="135" y="1"/>
                      <a:pt x="108" y="7"/>
                      <a:pt x="84" y="18"/>
                    </a:cubicBezTo>
                    <a:cubicBezTo>
                      <a:pt x="36" y="54"/>
                      <a:pt x="1" y="114"/>
                      <a:pt x="1" y="173"/>
                    </a:cubicBezTo>
                    <a:lnTo>
                      <a:pt x="1" y="3293"/>
                    </a:lnTo>
                    <a:cubicBezTo>
                      <a:pt x="1" y="3352"/>
                      <a:pt x="24" y="3412"/>
                      <a:pt x="84" y="3447"/>
                    </a:cubicBezTo>
                    <a:cubicBezTo>
                      <a:pt x="120" y="3459"/>
                      <a:pt x="144" y="3471"/>
                      <a:pt x="179" y="3471"/>
                    </a:cubicBezTo>
                    <a:cubicBezTo>
                      <a:pt x="203" y="3471"/>
                      <a:pt x="239" y="3471"/>
                      <a:pt x="251" y="3459"/>
                    </a:cubicBezTo>
                    <a:lnTo>
                      <a:pt x="3227" y="1900"/>
                    </a:lnTo>
                    <a:cubicBezTo>
                      <a:pt x="3287" y="1864"/>
                      <a:pt x="3311" y="1804"/>
                      <a:pt x="3311" y="1745"/>
                    </a:cubicBezTo>
                    <a:cubicBezTo>
                      <a:pt x="3311" y="1673"/>
                      <a:pt x="3287" y="1614"/>
                      <a:pt x="3227" y="1578"/>
                    </a:cubicBezTo>
                    <a:lnTo>
                      <a:pt x="251" y="18"/>
                    </a:lnTo>
                    <a:cubicBezTo>
                      <a:pt x="221" y="7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rgbClr val="D05C5C"/>
              </a:solidFill>
              <a:ln cap="flat" cmpd="sng" w="9525">
                <a:solidFill>
                  <a:srgbClr val="8888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7" name="Google Shape;357;p44"/>
            <p:cNvSpPr txBox="1"/>
            <p:nvPr/>
          </p:nvSpPr>
          <p:spPr>
            <a:xfrm>
              <a:off x="6655567" y="4433675"/>
              <a:ext cx="3269100" cy="400200"/>
            </a:xfrm>
            <a:prstGeom prst="rect">
              <a:avLst/>
            </a:prstGeom>
            <a:noFill/>
            <a:ln cap="flat" cmpd="sng" w="9525">
              <a:solidFill>
                <a:srgbClr val="8888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u="sng">
                  <a:solidFill>
                    <a:schemeClr val="hlink"/>
                  </a:solidFill>
                  <a:hlinkClick r:id="rId4"/>
                </a:rPr>
                <a:t>Video about cardiac output (Ninja nerd)</a:t>
              </a:r>
              <a:endParaRPr/>
            </a:p>
          </p:txBody>
        </p:sp>
      </p:grpSp>
      <p:sp>
        <p:nvSpPr>
          <p:cNvPr id="358" name="Google Shape;358;p44"/>
          <p:cNvSpPr txBox="1"/>
          <p:nvPr/>
        </p:nvSpPr>
        <p:spPr>
          <a:xfrm>
            <a:off x="4750550" y="4241325"/>
            <a:ext cx="446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Stroke volume is the amount of blood ejected in one CYCLE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Cardiac output is the amount of blood ejected in one MINUTE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9" name="Google Shape;359;p44"/>
          <p:cNvSpPr txBox="1"/>
          <p:nvPr/>
        </p:nvSpPr>
        <p:spPr>
          <a:xfrm>
            <a:off x="8102275" y="115050"/>
            <a:ext cx="117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 slides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0" name="Google Shape;360;p44"/>
          <p:cNvSpPr txBox="1"/>
          <p:nvPr/>
        </p:nvSpPr>
        <p:spPr>
          <a:xfrm>
            <a:off x="5995000" y="529300"/>
            <a:ext cx="193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Know the definitions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311700" y="262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Objectives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18" name="Google Shape;11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50" y="1247076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850" y="834725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50" y="2071779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850" y="1659428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50" y="2896481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850" y="2484130"/>
            <a:ext cx="477425" cy="4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7"/>
          <p:cNvSpPr txBox="1"/>
          <p:nvPr/>
        </p:nvSpPr>
        <p:spPr>
          <a:xfrm>
            <a:off x="614600" y="834725"/>
            <a:ext cx="7973400" cy="3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General principle of the cardiac cycle</a:t>
            </a:r>
            <a:endParaRPr sz="1200">
              <a:solidFill>
                <a:schemeClr val="accen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Identify events occurring during cardiac cycle: </a:t>
            </a: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mechanical, electrical, volume &amp; pressure changes</a:t>
            </a:r>
            <a:r>
              <a:rPr lang="en" sz="12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, heart sounds.</a:t>
            </a:r>
            <a:endParaRPr sz="1200">
              <a:solidFill>
                <a:schemeClr val="accen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Understand and 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enumerate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the various phases of the cardiac cycle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1574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Explain the effect of heart rate on duration of systole and diastole 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1574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1574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Recognize the pressure, electrical, sound and volume changes  during cardiac cycle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1574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Correlate different phases of cardiac cycle with various changes in events.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Compare and contrast left and right ventricular pressures and  volumes during the normal cardiac cycle.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Describe atrial pressure waves &amp; their relationship to cardiac cycle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Describe the use of the pressure-volume loop in describing the  phases of the cardiac cycle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25" name="Google Shape;12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50" y="3721184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850" y="3308833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850" y="4133535"/>
            <a:ext cx="477425" cy="47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5"/>
          <p:cNvSpPr txBox="1"/>
          <p:nvPr>
            <p:ph type="title"/>
          </p:nvPr>
        </p:nvSpPr>
        <p:spPr>
          <a:xfrm>
            <a:off x="146304" y="24688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Stroke Volume, Ejection Fraction, and Cardiac Output</a:t>
            </a:r>
            <a:endParaRPr b="1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6" name="Google Shape;366;p45"/>
          <p:cNvSpPr txBox="1"/>
          <p:nvPr/>
        </p:nvSpPr>
        <p:spPr>
          <a:xfrm>
            <a:off x="483800" y="993050"/>
            <a:ext cx="80844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Exercise to memorise</a:t>
            </a:r>
            <a:endParaRPr b="1" sz="20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A man has an EDV of 110 mL, an ESV volume of 40 mL, and a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heart rate of 75 beats/min. What is his stroke volume, his cardiac output, and his ejection fraction?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Stroke volume</a:t>
            </a: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 = </a:t>
            </a:r>
            <a:r>
              <a:rPr lang="en" sz="18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EDV − ESV</a:t>
            </a: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 = </a:t>
            </a: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110 - 40 = 70ml</a:t>
            </a:r>
            <a:endParaRPr sz="1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Cardiac output</a:t>
            </a: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= </a:t>
            </a:r>
            <a:r>
              <a:rPr lang="en" sz="18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SV × HR</a:t>
            </a: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= 70 X 75 = 5250 mL/min</a:t>
            </a:r>
            <a:endParaRPr sz="1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Ejection fraction</a:t>
            </a: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= </a:t>
            </a:r>
            <a:r>
              <a:rPr lang="en" sz="18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SV / EDV X 100</a:t>
            </a: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 = </a:t>
            </a: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70 /110 X 100 = 0.64 X 100 = 64%</a:t>
            </a:r>
            <a:endParaRPr sz="1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Normal ejection fraction</a:t>
            </a: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 is about </a:t>
            </a:r>
            <a:r>
              <a:rPr lang="en" sz="18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60 – 65 %</a:t>
            </a: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. </a:t>
            </a:r>
            <a:r>
              <a:rPr lang="en" sz="18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(might be 50-65%)</a:t>
            </a:r>
            <a:endParaRPr sz="18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Ejection fraction is good index of </a:t>
            </a:r>
            <a:r>
              <a:rPr b="1" lang="en" sz="1800" u="sng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ventricular function.</a:t>
            </a:r>
            <a:endParaRPr b="1" sz="1800" u="sng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7" name="Google Shape;367;p45"/>
          <p:cNvSpPr txBox="1"/>
          <p:nvPr/>
        </p:nvSpPr>
        <p:spPr>
          <a:xfrm>
            <a:off x="8102275" y="115050"/>
            <a:ext cx="117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 slides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6"/>
          <p:cNvSpPr txBox="1"/>
          <p:nvPr>
            <p:ph type="title"/>
          </p:nvPr>
        </p:nvSpPr>
        <p:spPr>
          <a:xfrm>
            <a:off x="146304" y="24688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Pressure Changes in the Atria—a, c, and v Waves</a:t>
            </a:r>
            <a:endParaRPr b="1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E69138"/>
                </a:solidFill>
                <a:latin typeface="Bree Serif"/>
                <a:ea typeface="Bree Serif"/>
                <a:cs typeface="Bree Serif"/>
                <a:sym typeface="Bree Serif"/>
              </a:rPr>
              <a:t>(ALL yellow line)</a:t>
            </a:r>
            <a:endParaRPr b="1" u="sng">
              <a:solidFill>
                <a:srgbClr val="E69138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73" name="Google Shape;37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400" y="1273138"/>
            <a:ext cx="4095750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6"/>
          <p:cNvSpPr txBox="1"/>
          <p:nvPr/>
        </p:nvSpPr>
        <p:spPr>
          <a:xfrm>
            <a:off x="483800" y="1273150"/>
            <a:ext cx="43413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E51111"/>
                </a:solidFill>
                <a:latin typeface="Bree Serif"/>
                <a:ea typeface="Bree Serif"/>
                <a:cs typeface="Bree Serif"/>
                <a:sym typeface="Bree Serif"/>
              </a:rPr>
              <a:t>Curve </a:t>
            </a:r>
            <a:r>
              <a:rPr lang="en" sz="2000">
                <a:solidFill>
                  <a:srgbClr val="E51111"/>
                </a:solidFill>
                <a:latin typeface="Bree Serif"/>
                <a:ea typeface="Bree Serif"/>
                <a:cs typeface="Bree Serif"/>
                <a:sym typeface="Bree Serif"/>
              </a:rPr>
              <a:t>a: </a:t>
            </a:r>
            <a:r>
              <a:rPr lang="en" sz="2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atrial contraction </a:t>
            </a:r>
            <a:r>
              <a:rPr lang="en" sz="20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(increases pressure) </a:t>
            </a:r>
            <a:endParaRPr b="1" sz="2000" u="sng">
              <a:solidFill>
                <a:srgbClr val="E5111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Curve c : </a:t>
            </a:r>
            <a:r>
              <a:rPr lang="en" sz="2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bulging of the A-V valves backwards (due to increase in pressure i</a:t>
            </a:r>
            <a:r>
              <a:rPr lang="en" sz="2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n </a:t>
            </a:r>
            <a:r>
              <a:rPr lang="en" sz="2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ventricles), at beginning of ventricular contraction</a:t>
            </a:r>
            <a:r>
              <a:rPr lang="en" sz="20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1" sz="2000" u="sng">
              <a:solidFill>
                <a:srgbClr val="E5111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00FF"/>
                </a:solidFill>
                <a:latin typeface="Bree Serif"/>
                <a:ea typeface="Bree Serif"/>
                <a:cs typeface="Bree Serif"/>
                <a:sym typeface="Bree Serif"/>
              </a:rPr>
              <a:t>Curve V: </a:t>
            </a:r>
            <a:r>
              <a:rPr lang="en" sz="2000">
                <a:latin typeface="Bree Serif"/>
                <a:ea typeface="Bree Serif"/>
                <a:cs typeface="Bree Serif"/>
                <a:sym typeface="Bree Serif"/>
              </a:rPr>
              <a:t>Results from flow of blood into atria at end of ventricular contraction. </a:t>
            </a:r>
            <a:endParaRPr b="1" sz="2000" u="sng">
              <a:solidFill>
                <a:srgbClr val="E5111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5" name="Google Shape;375;p46"/>
          <p:cNvSpPr txBox="1"/>
          <p:nvPr/>
        </p:nvSpPr>
        <p:spPr>
          <a:xfrm>
            <a:off x="3054650" y="819600"/>
            <a:ext cx="1171200" cy="400200"/>
          </a:xfrm>
          <a:prstGeom prst="rect">
            <a:avLst/>
          </a:prstGeom>
          <a:noFill/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</a:rPr>
              <a:t>Girls slides</a:t>
            </a:r>
            <a:endParaRPr>
              <a:solidFill>
                <a:srgbClr val="C27BA0"/>
              </a:solidFill>
            </a:endParaRPr>
          </a:p>
        </p:txBody>
      </p:sp>
      <p:sp>
        <p:nvSpPr>
          <p:cNvPr id="376" name="Google Shape;376;p46"/>
          <p:cNvSpPr txBox="1"/>
          <p:nvPr/>
        </p:nvSpPr>
        <p:spPr>
          <a:xfrm>
            <a:off x="7240725" y="2905675"/>
            <a:ext cx="445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9900FF"/>
                </a:solidFill>
              </a:rPr>
              <a:t>V</a:t>
            </a:r>
            <a:endParaRPr b="1" sz="15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7"/>
          <p:cNvSpPr txBox="1"/>
          <p:nvPr>
            <p:ph type="title"/>
          </p:nvPr>
        </p:nvSpPr>
        <p:spPr>
          <a:xfrm>
            <a:off x="146296" y="246900"/>
            <a:ext cx="72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Aortic Pressure Curve </a:t>
            </a:r>
            <a:r>
              <a:rPr b="1" lang="en">
                <a:solidFill>
                  <a:srgbClr val="E51111"/>
                </a:solidFill>
                <a:latin typeface="Bree Serif"/>
                <a:ea typeface="Bree Serif"/>
                <a:cs typeface="Bree Serif"/>
                <a:sym typeface="Bree Serif"/>
              </a:rPr>
              <a:t>(RED line)</a:t>
            </a:r>
            <a:endParaRPr b="1">
              <a:solidFill>
                <a:srgbClr val="E5111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2" name="Google Shape;382;p47"/>
          <p:cNvSpPr txBox="1"/>
          <p:nvPr/>
        </p:nvSpPr>
        <p:spPr>
          <a:xfrm>
            <a:off x="8102275" y="115050"/>
            <a:ext cx="117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 slides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descr="ÙØªÙØ¬Ø© Ø¨Ø­Ø« Ø§ÙØµÙØ± Ø¹Ù âªPressure Changes in  Atriaâa, c, and v Wavesâ¬â" id="383" name="Google Shape;38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8324" y="1917574"/>
            <a:ext cx="4073500" cy="308037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  <p:sp>
        <p:nvSpPr>
          <p:cNvPr id="384" name="Google Shape;384;p47"/>
          <p:cNvSpPr txBox="1"/>
          <p:nvPr/>
        </p:nvSpPr>
        <p:spPr>
          <a:xfrm>
            <a:off x="2335850" y="915100"/>
            <a:ext cx="3256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The entry of blood into the arteries causes the walls of these arteries to stretch and the pressure to increase to about 120 mm Hg</a:t>
            </a:r>
            <a:endParaRPr b="1"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385" name="Google Shape;385;p47"/>
          <p:cNvCxnSpPr/>
          <p:nvPr/>
        </p:nvCxnSpPr>
        <p:spPr>
          <a:xfrm flipH="1">
            <a:off x="4240288" y="1506071"/>
            <a:ext cx="80700" cy="551400"/>
          </a:xfrm>
          <a:prstGeom prst="straightConnector1">
            <a:avLst/>
          </a:prstGeom>
          <a:noFill/>
          <a:ln cap="flat" cmpd="sng" w="19050">
            <a:solidFill>
              <a:srgbClr val="D05C5C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86" name="Google Shape;386;p47"/>
          <p:cNvCxnSpPr/>
          <p:nvPr/>
        </p:nvCxnSpPr>
        <p:spPr>
          <a:xfrm flipH="1">
            <a:off x="4527089" y="1561727"/>
            <a:ext cx="2003700" cy="833700"/>
          </a:xfrm>
          <a:prstGeom prst="straightConnector1">
            <a:avLst/>
          </a:prstGeom>
          <a:noFill/>
          <a:ln cap="flat" cmpd="sng" w="19050">
            <a:solidFill>
              <a:srgbClr val="D05C5C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87" name="Google Shape;387;p47"/>
          <p:cNvSpPr txBox="1"/>
          <p:nvPr/>
        </p:nvSpPr>
        <p:spPr>
          <a:xfrm>
            <a:off x="5820526" y="890525"/>
            <a:ext cx="303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Incisura (dicrotic notch)</a:t>
            </a:r>
            <a:r>
              <a:rPr b="1"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 </a:t>
            </a:r>
            <a:endParaRPr b="1"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caused by backward flow of blood immediately before closure of valve.</a:t>
            </a:r>
            <a:endParaRPr b="1"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388" name="Google Shape;388;p47"/>
          <p:cNvCxnSpPr/>
          <p:nvPr/>
        </p:nvCxnSpPr>
        <p:spPr>
          <a:xfrm rot="10800000">
            <a:off x="6122900" y="2832675"/>
            <a:ext cx="1241400" cy="573300"/>
          </a:xfrm>
          <a:prstGeom prst="straightConnector1">
            <a:avLst/>
          </a:prstGeom>
          <a:noFill/>
          <a:ln cap="flat" cmpd="sng" w="19050">
            <a:solidFill>
              <a:srgbClr val="D05C5C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89" name="Google Shape;389;p47"/>
          <p:cNvSpPr txBox="1"/>
          <p:nvPr/>
        </p:nvSpPr>
        <p:spPr>
          <a:xfrm>
            <a:off x="7441225" y="2832675"/>
            <a:ext cx="1751700" cy="1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After Aortic valve has closed, pressure in the aorta decreases slowly throughout diastole to 80 mm Hg (diastolic pressure).</a:t>
            </a:r>
            <a:endParaRPr b="1"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8"/>
          <p:cNvSpPr txBox="1"/>
          <p:nvPr>
            <p:ph type="title"/>
          </p:nvPr>
        </p:nvSpPr>
        <p:spPr>
          <a:xfrm>
            <a:off x="146304" y="246888"/>
            <a:ext cx="756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Volume-Pressure Diagram” During the Cardiac Cycle; Cardiac Work Output</a:t>
            </a:r>
            <a:endParaRPr b="1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5" name="Google Shape;395;p48"/>
          <p:cNvSpPr txBox="1"/>
          <p:nvPr/>
        </p:nvSpPr>
        <p:spPr>
          <a:xfrm>
            <a:off x="311700" y="1209600"/>
            <a:ext cx="43032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It is divided into four phases.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Phase I:</a:t>
            </a: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 Period of filling. </a:t>
            </a:r>
            <a:r>
              <a:rPr lang="en" sz="15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Volume is increasing.</a:t>
            </a:r>
            <a:endParaRPr sz="15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Phase II:</a:t>
            </a: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 Period of isovolumic contraction. All valves are closed. </a:t>
            </a:r>
            <a:r>
              <a:rPr lang="en" sz="15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Volume is constant but pressure is increased.</a:t>
            </a:r>
            <a:endParaRPr sz="15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Phase III:</a:t>
            </a: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 Period of ejection. </a:t>
            </a:r>
            <a:r>
              <a:rPr lang="en" sz="15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Volume is decreased.</a:t>
            </a:r>
            <a:endParaRPr sz="15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Phase IV:</a:t>
            </a: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 Period of isovolumic relaxation. All valves are closed. </a:t>
            </a:r>
            <a:r>
              <a:rPr lang="en" sz="15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Volume is constant but pressure is decreasing.</a:t>
            </a:r>
            <a:endParaRPr sz="15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6" name="Google Shape;396;p48"/>
          <p:cNvSpPr txBox="1"/>
          <p:nvPr/>
        </p:nvSpPr>
        <p:spPr>
          <a:xfrm>
            <a:off x="5534925" y="618250"/>
            <a:ext cx="674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51111"/>
                </a:solidFill>
                <a:latin typeface="Bree Serif"/>
                <a:ea typeface="Bree Serif"/>
                <a:cs typeface="Bree Serif"/>
                <a:sym typeface="Bree Serif"/>
              </a:rPr>
              <a:t>Dr said :</a:t>
            </a:r>
            <a:r>
              <a:rPr b="1" lang="en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 very</a:t>
            </a:r>
            <a:r>
              <a:rPr b="1" lang="en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 important diagram</a:t>
            </a:r>
            <a:endParaRPr b="1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7" name="Google Shape;397;p48"/>
          <p:cNvSpPr txBox="1"/>
          <p:nvPr/>
        </p:nvSpPr>
        <p:spPr>
          <a:xfrm>
            <a:off x="219650" y="3746725"/>
            <a:ext cx="4931400" cy="1293000"/>
          </a:xfrm>
          <a:prstGeom prst="rect">
            <a:avLst/>
          </a:prstGeom>
          <a:noFill/>
          <a:ln cap="flat" cmpd="sng" w="19050">
            <a:solidFill>
              <a:srgbClr val="E5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Questions from Dr.: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What is point A? End-systolic pressure +Mitral valve open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What is point B?End- diastolic volume + Mitral valve close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What is point C? Aortic-valve opens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What is point D? Aortic-valve close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Calculate stroke volume? End-diastolic v- end-systolic v=70ml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398" name="Google Shape;398;p48"/>
          <p:cNvGrpSpPr/>
          <p:nvPr/>
        </p:nvGrpSpPr>
        <p:grpSpPr>
          <a:xfrm>
            <a:off x="5201234" y="960289"/>
            <a:ext cx="3428257" cy="4079448"/>
            <a:chOff x="6212603" y="366372"/>
            <a:chExt cx="5962186" cy="6254904"/>
          </a:xfrm>
        </p:grpSpPr>
        <p:pic>
          <p:nvPicPr>
            <p:cNvPr id="399" name="Google Shape;399;p48"/>
            <p:cNvPicPr preferRelativeResize="0"/>
            <p:nvPr/>
          </p:nvPicPr>
          <p:blipFill rotWithShape="1">
            <a:blip r:embed="rId3">
              <a:alphaModFix/>
            </a:blip>
            <a:srcRect b="20348" l="23791" r="26163" t="9652"/>
            <a:stretch/>
          </p:blipFill>
          <p:spPr>
            <a:xfrm>
              <a:off x="6212603" y="366372"/>
              <a:ext cx="5962186" cy="6254904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2750"/>
                </a:srgbClr>
              </a:outerShdw>
            </a:effectLst>
          </p:spPr>
        </p:pic>
        <p:sp>
          <p:nvSpPr>
            <p:cNvPr id="400" name="Google Shape;400;p48"/>
            <p:cNvSpPr txBox="1"/>
            <p:nvPr/>
          </p:nvSpPr>
          <p:spPr>
            <a:xfrm>
              <a:off x="8706676" y="4976191"/>
              <a:ext cx="861300" cy="3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Phase I</a:t>
              </a:r>
              <a:endParaRPr sz="7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401" name="Google Shape;401;p48"/>
            <p:cNvSpPr txBox="1"/>
            <p:nvPr/>
          </p:nvSpPr>
          <p:spPr>
            <a:xfrm>
              <a:off x="10939893" y="3314909"/>
              <a:ext cx="11112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Phase II</a:t>
              </a:r>
              <a:endParaRPr sz="800"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All valves closed</a:t>
              </a:r>
              <a:endParaRPr sz="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402" name="Google Shape;402;p48"/>
            <p:cNvSpPr txBox="1"/>
            <p:nvPr/>
          </p:nvSpPr>
          <p:spPr>
            <a:xfrm>
              <a:off x="8750629" y="459075"/>
              <a:ext cx="11994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Phase III</a:t>
              </a:r>
              <a:endParaRPr sz="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403" name="Google Shape;403;p48"/>
            <p:cNvSpPr txBox="1"/>
            <p:nvPr/>
          </p:nvSpPr>
          <p:spPr>
            <a:xfrm>
              <a:off x="6934542" y="2546280"/>
              <a:ext cx="1111200" cy="89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Phase IV</a:t>
              </a:r>
              <a:endParaRPr sz="800"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All valves closed</a:t>
              </a:r>
              <a:endParaRPr sz="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sp>
        <p:nvSpPr>
          <p:cNvPr id="404" name="Google Shape;404;p48"/>
          <p:cNvSpPr txBox="1"/>
          <p:nvPr/>
        </p:nvSpPr>
        <p:spPr>
          <a:xfrm>
            <a:off x="8102275" y="115050"/>
            <a:ext cx="117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 slides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9"/>
          <p:cNvSpPr txBox="1"/>
          <p:nvPr>
            <p:ph type="title"/>
          </p:nvPr>
        </p:nvSpPr>
        <p:spPr>
          <a:xfrm>
            <a:off x="146304" y="246888"/>
            <a:ext cx="736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Concepts of Preload and Afterload of ventricle</a:t>
            </a:r>
            <a:endParaRPr b="1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0" name="Google Shape;410;p49"/>
          <p:cNvSpPr txBox="1"/>
          <p:nvPr/>
        </p:nvSpPr>
        <p:spPr>
          <a:xfrm>
            <a:off x="252750" y="839475"/>
            <a:ext cx="31719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Preload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: the </a:t>
            </a:r>
            <a:r>
              <a:rPr lang="en" sz="13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end-diastolic pressure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when the </a:t>
            </a:r>
            <a:r>
              <a:rPr lang="en" sz="13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ventricle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has become </a:t>
            </a:r>
            <a:r>
              <a:rPr lang="en" sz="13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filled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. </a:t>
            </a:r>
            <a:r>
              <a:rPr lang="en" sz="13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(If you increase the volume, you increase the preload). It is when the volume coming to the heart is MORE than it can take. Increase in volume = increase in pressure. More common in children.</a:t>
            </a:r>
            <a:endParaRPr sz="13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Afterload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: the pressure in the aorta leading from the ventricle. </a:t>
            </a:r>
            <a:r>
              <a:rPr lang="en" sz="13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Hypertension → resistance (increased pressure) in the blood going from the heart to the aorta → may lead to heart failure. More </a:t>
            </a:r>
            <a:r>
              <a:rPr lang="en" sz="13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common</a:t>
            </a:r>
            <a:r>
              <a:rPr lang="en" sz="13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 in adults.</a:t>
            </a:r>
            <a:endParaRPr sz="13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In many abnormal functional states of the heart or circulation, the preload and afterload, or both are severely altered from normal.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11" name="Google Shape;41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7713" y="3129125"/>
            <a:ext cx="5242726" cy="202785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2" name="Google Shape;412;p49"/>
          <p:cNvSpPr txBox="1"/>
          <p:nvPr/>
        </p:nvSpPr>
        <p:spPr>
          <a:xfrm>
            <a:off x="3424675" y="922300"/>
            <a:ext cx="5608800" cy="19086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A.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Increased preload: venous return → </a:t>
            </a:r>
            <a:r>
              <a:rPr lang="en" u="sng">
                <a:latin typeface="Bree Serif"/>
                <a:ea typeface="Bree Serif"/>
                <a:cs typeface="Bree Serif"/>
                <a:sym typeface="Bree Serif"/>
              </a:rPr>
              <a:t>increase in SV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based on the Frank–Starling relationship....reflected in</a:t>
            </a: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increased width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of the PV loop.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B.</a:t>
            </a:r>
            <a:r>
              <a:rPr lang="en" u="sng">
                <a:latin typeface="Bree Serif"/>
                <a:ea typeface="Bree Serif"/>
                <a:cs typeface="Bree Serif"/>
                <a:sym typeface="Bree Serif"/>
              </a:rPr>
              <a:t> Increased afterload: due to an increase in aortic pressure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→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latin typeface="Bree Serif"/>
                <a:ea typeface="Bree Serif"/>
                <a:cs typeface="Bree Serif"/>
                <a:sym typeface="Bree Serif"/>
              </a:rPr>
              <a:t>decrease in stroke volume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....is reflected in </a:t>
            </a:r>
            <a:r>
              <a:rPr b="1"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decreased width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of the PV loop.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C.</a:t>
            </a:r>
            <a:r>
              <a:rPr lang="en" u="sng">
                <a:latin typeface="Bree Serif"/>
                <a:ea typeface="Bree Serif"/>
                <a:cs typeface="Bree Serif"/>
                <a:sym typeface="Bree Serif"/>
              </a:rPr>
              <a:t> Increased contractility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: → </a:t>
            </a:r>
            <a:r>
              <a:rPr lang="en" u="sng">
                <a:latin typeface="Bree Serif"/>
                <a:ea typeface="Bree Serif"/>
                <a:cs typeface="Bree Serif"/>
                <a:sym typeface="Bree Serif"/>
              </a:rPr>
              <a:t>increased width &amp; height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of the PV loop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. </a:t>
            </a:r>
            <a:r>
              <a:rPr lang="en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(Athletes)</a:t>
            </a:r>
            <a:endParaRPr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3" name="Google Shape;413;p49"/>
          <p:cNvSpPr txBox="1"/>
          <p:nvPr/>
        </p:nvSpPr>
        <p:spPr>
          <a:xfrm>
            <a:off x="8102275" y="115050"/>
            <a:ext cx="117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 slides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0"/>
          <p:cNvSpPr txBox="1"/>
          <p:nvPr>
            <p:ph type="title"/>
          </p:nvPr>
        </p:nvSpPr>
        <p:spPr>
          <a:xfrm>
            <a:off x="146304" y="24688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Heart sounds</a:t>
            </a:r>
            <a:endParaRPr b="1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9" name="Google Shape;419;p50"/>
          <p:cNvSpPr txBox="1"/>
          <p:nvPr/>
        </p:nvSpPr>
        <p:spPr>
          <a:xfrm>
            <a:off x="311700" y="620450"/>
            <a:ext cx="7333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Function of the Valves</a:t>
            </a:r>
            <a:endParaRPr b="1" sz="13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• Atrioventricular 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(A-V) valves (tricuspid and mitral) 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prevent backflow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of blood from 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ventricles to atria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during </a:t>
            </a:r>
            <a:r>
              <a:rPr lang="en" sz="13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systole</a:t>
            </a:r>
            <a:endParaRPr sz="13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• Semilunar valves 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(aortic and pulmonary artery) 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prevent backflow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from aorta and pulmonary arteries into ventricles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during </a:t>
            </a:r>
            <a:r>
              <a:rPr lang="en" sz="13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diastole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• These valves, close and open 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passively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(pressure gradients)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20" name="Google Shape;420;p50"/>
          <p:cNvSpPr txBox="1"/>
          <p:nvPr/>
        </p:nvSpPr>
        <p:spPr>
          <a:xfrm>
            <a:off x="311700" y="1879050"/>
            <a:ext cx="8520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• Closing of valves causes audible sounds.</a:t>
            </a:r>
            <a:endParaRPr b="1" sz="13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• No sounds occur when valves are open.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• Listening with a stethoscope to a normal heart, one hears </a:t>
            </a:r>
            <a:r>
              <a:rPr b="1" lang="en" sz="1300">
                <a:latin typeface="Bree Serif"/>
                <a:ea typeface="Bree Serif"/>
                <a:cs typeface="Bree Serif"/>
                <a:sym typeface="Bree Serif"/>
              </a:rPr>
              <a:t>“lub, dub, lub, dub”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• First heart sound </a:t>
            </a:r>
            <a:r>
              <a:rPr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(S1)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: ” The </a:t>
            </a:r>
            <a:r>
              <a:rPr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“lub”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is associated with </a:t>
            </a:r>
            <a:r>
              <a:rPr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closure of A-V valves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at beginning of systole </a:t>
            </a:r>
            <a:r>
              <a:rPr lang="en" sz="13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(of ventricle)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• Second heart sound </a:t>
            </a:r>
            <a:r>
              <a:rPr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(S2)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“dub” is associated with </a:t>
            </a:r>
            <a:r>
              <a:rPr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closure of the semilunar (aortic and pulmonary) valves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 at end of systole </a:t>
            </a:r>
            <a:r>
              <a:rPr lang="en" sz="13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(of ventricle)</a:t>
            </a:r>
            <a:r>
              <a:rPr lang="en" sz="13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21" name="Google Shape;421;p50"/>
          <p:cNvSpPr txBox="1"/>
          <p:nvPr/>
        </p:nvSpPr>
        <p:spPr>
          <a:xfrm>
            <a:off x="311700" y="3658800"/>
            <a:ext cx="45279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Are </a:t>
            </a:r>
            <a:r>
              <a:rPr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abnormal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sounds</a:t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Occurs in:</a:t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• Valvular disease.</a:t>
            </a:r>
            <a:endParaRPr sz="13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• Congenital heart disease.</a:t>
            </a:r>
            <a:endParaRPr sz="13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• Hyperdynamic circulations.</a:t>
            </a:r>
            <a:endParaRPr sz="13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22" name="Google Shape;422;p50"/>
          <p:cNvSpPr txBox="1"/>
          <p:nvPr>
            <p:ph type="title"/>
          </p:nvPr>
        </p:nvSpPr>
        <p:spPr>
          <a:xfrm>
            <a:off x="146300" y="3168600"/>
            <a:ext cx="605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Murmurs</a:t>
            </a:r>
            <a:endParaRPr b="1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23" name="Google Shape;42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4125" y="3168600"/>
            <a:ext cx="3683098" cy="184154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0"/>
          <p:cNvSpPr txBox="1"/>
          <p:nvPr/>
        </p:nvSpPr>
        <p:spPr>
          <a:xfrm>
            <a:off x="8102275" y="115050"/>
            <a:ext cx="117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 slides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1"/>
          <p:cNvSpPr txBox="1"/>
          <p:nvPr>
            <p:ph type="title"/>
          </p:nvPr>
        </p:nvSpPr>
        <p:spPr>
          <a:xfrm>
            <a:off x="146304" y="24688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Causes of heart sounds</a:t>
            </a:r>
            <a:endParaRPr b="1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430" name="Google Shape;430;p51"/>
          <p:cNvGraphicFramePr/>
          <p:nvPr/>
        </p:nvGraphicFramePr>
        <p:xfrm>
          <a:off x="759475" y="104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{0AD595A4-A7E9-4ED9-A736-7B59EBDE1EFC}</a:tableStyleId>
              </a:tblPr>
              <a:tblGrid>
                <a:gridCol w="1292625"/>
                <a:gridCol w="1407225"/>
                <a:gridCol w="4925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Heart sound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FC8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Occurs during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FC8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Associated with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FC8C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S1</a:t>
                      </a:r>
                      <a:endParaRPr>
                        <a:solidFill>
                          <a:srgbClr val="D05C5C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Isovolumetric contraction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Closure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of </a:t>
                      </a:r>
                      <a:r>
                        <a:rPr lang="en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mitral and tricuspid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valves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S2</a:t>
                      </a:r>
                      <a:endParaRPr>
                        <a:solidFill>
                          <a:srgbClr val="D05C5C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Isovolumetric relaxation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Closure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of </a:t>
                      </a:r>
                      <a:r>
                        <a:rPr lang="en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aortic and pulmonary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valves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S3</a:t>
                      </a:r>
                      <a:endParaRPr>
                        <a:solidFill>
                          <a:srgbClr val="D05C5C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Early ventricular filling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It is normal in children,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But in adults is associated with </a:t>
                      </a:r>
                      <a:r>
                        <a:rPr lang="en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ventricular dilation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(e.g. ventricular systolic failure), </a:t>
                      </a:r>
                      <a:r>
                        <a:rPr lang="en">
                          <a:solidFill>
                            <a:srgbClr val="00B05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anemia</a:t>
                      </a:r>
                      <a:endParaRPr>
                        <a:solidFill>
                          <a:srgbClr val="00B05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S4</a:t>
                      </a:r>
                      <a:endParaRPr>
                        <a:solidFill>
                          <a:srgbClr val="D05C5C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Atrial contraction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Associated with stiff, </a:t>
                      </a:r>
                      <a:r>
                        <a:rPr lang="en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low compliant ventricle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(e.g. ventricular hypertrophy, ischemic ventricle)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31" name="Google Shape;431;p51"/>
          <p:cNvSpPr txBox="1"/>
          <p:nvPr/>
        </p:nvSpPr>
        <p:spPr>
          <a:xfrm>
            <a:off x="759475" y="4325975"/>
            <a:ext cx="454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S1, S2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, are the normal </a:t>
            </a:r>
            <a:r>
              <a:rPr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“lub” “dub”</a:t>
            </a:r>
            <a:endParaRPr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S3, S4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are associated with </a:t>
            </a:r>
            <a:r>
              <a:rPr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abnormality in adults</a:t>
            </a:r>
            <a:endParaRPr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432" name="Google Shape;432;p51"/>
          <p:cNvGrpSpPr/>
          <p:nvPr/>
        </p:nvGrpSpPr>
        <p:grpSpPr>
          <a:xfrm>
            <a:off x="4572010" y="140892"/>
            <a:ext cx="3337090" cy="784714"/>
            <a:chOff x="5626035" y="4241417"/>
            <a:chExt cx="3337090" cy="784714"/>
          </a:xfrm>
        </p:grpSpPr>
        <p:grpSp>
          <p:nvGrpSpPr>
            <p:cNvPr id="433" name="Google Shape;433;p51"/>
            <p:cNvGrpSpPr/>
            <p:nvPr/>
          </p:nvGrpSpPr>
          <p:grpSpPr>
            <a:xfrm>
              <a:off x="5626035" y="4241417"/>
              <a:ext cx="958396" cy="784714"/>
              <a:chOff x="5549861" y="3817349"/>
              <a:chExt cx="345642" cy="345674"/>
            </a:xfrm>
          </p:grpSpPr>
          <p:sp>
            <p:nvSpPr>
              <p:cNvPr id="434" name="Google Shape;434;p51"/>
              <p:cNvSpPr/>
              <p:nvPr/>
            </p:nvSpPr>
            <p:spPr>
              <a:xfrm>
                <a:off x="5549861" y="3817349"/>
                <a:ext cx="345642" cy="345674"/>
              </a:xfrm>
              <a:custGeom>
                <a:rect b="b" l="l" r="r" t="t"/>
                <a:pathLst>
                  <a:path extrusionOk="0" h="10860" w="10859">
                    <a:moveTo>
                      <a:pt x="5429" y="334"/>
                    </a:moveTo>
                    <a:cubicBezTo>
                      <a:pt x="8239" y="334"/>
                      <a:pt x="10513" y="2608"/>
                      <a:pt x="10513" y="5430"/>
                    </a:cubicBezTo>
                    <a:cubicBezTo>
                      <a:pt x="10513" y="8240"/>
                      <a:pt x="8227" y="10514"/>
                      <a:pt x="5429" y="10514"/>
                    </a:cubicBezTo>
                    <a:cubicBezTo>
                      <a:pt x="2619" y="10514"/>
                      <a:pt x="333" y="8240"/>
                      <a:pt x="333" y="5430"/>
                    </a:cubicBezTo>
                    <a:cubicBezTo>
                      <a:pt x="333" y="2608"/>
                      <a:pt x="2619" y="334"/>
                      <a:pt x="5429" y="334"/>
                    </a:cubicBezTo>
                    <a:close/>
                    <a:moveTo>
                      <a:pt x="5429" y="1"/>
                    </a:moveTo>
                    <a:cubicBezTo>
                      <a:pt x="3989" y="1"/>
                      <a:pt x="2619" y="560"/>
                      <a:pt x="1584" y="1584"/>
                    </a:cubicBezTo>
                    <a:cubicBezTo>
                      <a:pt x="560" y="2620"/>
                      <a:pt x="0" y="3989"/>
                      <a:pt x="0" y="5430"/>
                    </a:cubicBezTo>
                    <a:cubicBezTo>
                      <a:pt x="0" y="6871"/>
                      <a:pt x="560" y="8240"/>
                      <a:pt x="1584" y="9264"/>
                    </a:cubicBezTo>
                    <a:cubicBezTo>
                      <a:pt x="2619" y="10300"/>
                      <a:pt x="3989" y="10859"/>
                      <a:pt x="5429" y="10859"/>
                    </a:cubicBezTo>
                    <a:cubicBezTo>
                      <a:pt x="6870" y="10859"/>
                      <a:pt x="8239" y="10300"/>
                      <a:pt x="9263" y="9264"/>
                    </a:cubicBezTo>
                    <a:cubicBezTo>
                      <a:pt x="10299" y="8240"/>
                      <a:pt x="10859" y="6871"/>
                      <a:pt x="10859" y="5430"/>
                    </a:cubicBezTo>
                    <a:cubicBezTo>
                      <a:pt x="10859" y="3989"/>
                      <a:pt x="10299" y="2620"/>
                      <a:pt x="9263" y="1584"/>
                    </a:cubicBezTo>
                    <a:cubicBezTo>
                      <a:pt x="8239" y="560"/>
                      <a:pt x="6870" y="1"/>
                      <a:pt x="5429" y="1"/>
                    </a:cubicBezTo>
                    <a:close/>
                  </a:path>
                </a:pathLst>
              </a:custGeom>
              <a:solidFill>
                <a:srgbClr val="D05C5C"/>
              </a:solidFill>
              <a:ln cap="flat" cmpd="sng" w="9525">
                <a:solidFill>
                  <a:srgbClr val="8888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51"/>
              <p:cNvSpPr/>
              <p:nvPr/>
            </p:nvSpPr>
            <p:spPr>
              <a:xfrm>
                <a:off x="5590763" y="3890208"/>
                <a:ext cx="262661" cy="200052"/>
              </a:xfrm>
              <a:custGeom>
                <a:rect b="b" l="l" r="r" t="t"/>
                <a:pathLst>
                  <a:path extrusionOk="0" h="6285" w="8252">
                    <a:moveTo>
                      <a:pt x="4123" y="1"/>
                    </a:moveTo>
                    <a:cubicBezTo>
                      <a:pt x="3010" y="1"/>
                      <a:pt x="1900" y="63"/>
                      <a:pt x="799" y="188"/>
                    </a:cubicBezTo>
                    <a:cubicBezTo>
                      <a:pt x="513" y="224"/>
                      <a:pt x="287" y="450"/>
                      <a:pt x="239" y="712"/>
                    </a:cubicBezTo>
                    <a:cubicBezTo>
                      <a:pt x="1" y="2319"/>
                      <a:pt x="1" y="3963"/>
                      <a:pt x="239" y="5570"/>
                    </a:cubicBezTo>
                    <a:cubicBezTo>
                      <a:pt x="287" y="5844"/>
                      <a:pt x="513" y="6058"/>
                      <a:pt x="799" y="6082"/>
                    </a:cubicBezTo>
                    <a:cubicBezTo>
                      <a:pt x="1894" y="6201"/>
                      <a:pt x="3013" y="6284"/>
                      <a:pt x="4132" y="6284"/>
                    </a:cubicBezTo>
                    <a:cubicBezTo>
                      <a:pt x="4609" y="6284"/>
                      <a:pt x="5085" y="6260"/>
                      <a:pt x="5561" y="6249"/>
                    </a:cubicBezTo>
                    <a:cubicBezTo>
                      <a:pt x="5644" y="6249"/>
                      <a:pt x="5716" y="6177"/>
                      <a:pt x="5716" y="6070"/>
                    </a:cubicBezTo>
                    <a:cubicBezTo>
                      <a:pt x="5716" y="5963"/>
                      <a:pt x="5633" y="5891"/>
                      <a:pt x="5537" y="5891"/>
                    </a:cubicBezTo>
                    <a:cubicBezTo>
                      <a:pt x="5051" y="5914"/>
                      <a:pt x="4564" y="5925"/>
                      <a:pt x="4076" y="5925"/>
                    </a:cubicBezTo>
                    <a:cubicBezTo>
                      <a:pt x="2998" y="5925"/>
                      <a:pt x="1916" y="5868"/>
                      <a:pt x="834" y="5737"/>
                    </a:cubicBezTo>
                    <a:cubicBezTo>
                      <a:pt x="715" y="5725"/>
                      <a:pt x="620" y="5641"/>
                      <a:pt x="596" y="5498"/>
                    </a:cubicBezTo>
                    <a:cubicBezTo>
                      <a:pt x="382" y="3927"/>
                      <a:pt x="382" y="2319"/>
                      <a:pt x="596" y="736"/>
                    </a:cubicBezTo>
                    <a:cubicBezTo>
                      <a:pt x="620" y="617"/>
                      <a:pt x="715" y="522"/>
                      <a:pt x="834" y="498"/>
                    </a:cubicBezTo>
                    <a:cubicBezTo>
                      <a:pt x="1942" y="379"/>
                      <a:pt x="3037" y="319"/>
                      <a:pt x="4144" y="319"/>
                    </a:cubicBezTo>
                    <a:cubicBezTo>
                      <a:pt x="5240" y="319"/>
                      <a:pt x="6347" y="379"/>
                      <a:pt x="7442" y="498"/>
                    </a:cubicBezTo>
                    <a:cubicBezTo>
                      <a:pt x="7561" y="522"/>
                      <a:pt x="7669" y="605"/>
                      <a:pt x="7680" y="736"/>
                    </a:cubicBezTo>
                    <a:cubicBezTo>
                      <a:pt x="7907" y="2319"/>
                      <a:pt x="7907" y="3927"/>
                      <a:pt x="7680" y="5498"/>
                    </a:cubicBezTo>
                    <a:cubicBezTo>
                      <a:pt x="7669" y="5617"/>
                      <a:pt x="7561" y="5725"/>
                      <a:pt x="7442" y="5737"/>
                    </a:cubicBezTo>
                    <a:cubicBezTo>
                      <a:pt x="7085" y="5784"/>
                      <a:pt x="6752" y="5820"/>
                      <a:pt x="6395" y="5844"/>
                    </a:cubicBezTo>
                    <a:cubicBezTo>
                      <a:pt x="6299" y="5844"/>
                      <a:pt x="6228" y="5927"/>
                      <a:pt x="6228" y="6010"/>
                    </a:cubicBezTo>
                    <a:cubicBezTo>
                      <a:pt x="6228" y="6110"/>
                      <a:pt x="6299" y="6178"/>
                      <a:pt x="6386" y="6178"/>
                    </a:cubicBezTo>
                    <a:cubicBezTo>
                      <a:pt x="6393" y="6178"/>
                      <a:pt x="6399" y="6178"/>
                      <a:pt x="6406" y="6177"/>
                    </a:cubicBezTo>
                    <a:cubicBezTo>
                      <a:pt x="6764" y="6141"/>
                      <a:pt x="7121" y="6118"/>
                      <a:pt x="7478" y="6070"/>
                    </a:cubicBezTo>
                    <a:cubicBezTo>
                      <a:pt x="7764" y="6034"/>
                      <a:pt x="7978" y="5820"/>
                      <a:pt x="8026" y="5546"/>
                    </a:cubicBezTo>
                    <a:cubicBezTo>
                      <a:pt x="8252" y="3963"/>
                      <a:pt x="8252" y="2319"/>
                      <a:pt x="8014" y="712"/>
                    </a:cubicBezTo>
                    <a:cubicBezTo>
                      <a:pt x="7966" y="426"/>
                      <a:pt x="7740" y="224"/>
                      <a:pt x="7466" y="188"/>
                    </a:cubicBezTo>
                    <a:cubicBezTo>
                      <a:pt x="6353" y="63"/>
                      <a:pt x="5237" y="1"/>
                      <a:pt x="412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8888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51"/>
              <p:cNvSpPr/>
              <p:nvPr/>
            </p:nvSpPr>
            <p:spPr>
              <a:xfrm>
                <a:off x="5680587" y="3935024"/>
                <a:ext cx="105389" cy="110514"/>
              </a:xfrm>
              <a:custGeom>
                <a:rect b="b" l="l" r="r" t="t"/>
                <a:pathLst>
                  <a:path extrusionOk="0" h="3472" w="3311">
                    <a:moveTo>
                      <a:pt x="334" y="447"/>
                    </a:moveTo>
                    <a:lnTo>
                      <a:pt x="2763" y="1733"/>
                    </a:lnTo>
                    <a:lnTo>
                      <a:pt x="334" y="3007"/>
                    </a:lnTo>
                    <a:lnTo>
                      <a:pt x="334" y="447"/>
                    </a:lnTo>
                    <a:close/>
                    <a:moveTo>
                      <a:pt x="163" y="1"/>
                    </a:moveTo>
                    <a:cubicBezTo>
                      <a:pt x="135" y="1"/>
                      <a:pt x="108" y="7"/>
                      <a:pt x="84" y="18"/>
                    </a:cubicBezTo>
                    <a:cubicBezTo>
                      <a:pt x="36" y="54"/>
                      <a:pt x="1" y="114"/>
                      <a:pt x="1" y="173"/>
                    </a:cubicBezTo>
                    <a:lnTo>
                      <a:pt x="1" y="3293"/>
                    </a:lnTo>
                    <a:cubicBezTo>
                      <a:pt x="1" y="3352"/>
                      <a:pt x="24" y="3412"/>
                      <a:pt x="84" y="3447"/>
                    </a:cubicBezTo>
                    <a:cubicBezTo>
                      <a:pt x="120" y="3459"/>
                      <a:pt x="144" y="3471"/>
                      <a:pt x="179" y="3471"/>
                    </a:cubicBezTo>
                    <a:cubicBezTo>
                      <a:pt x="203" y="3471"/>
                      <a:pt x="239" y="3471"/>
                      <a:pt x="251" y="3459"/>
                    </a:cubicBezTo>
                    <a:lnTo>
                      <a:pt x="3227" y="1900"/>
                    </a:lnTo>
                    <a:cubicBezTo>
                      <a:pt x="3287" y="1864"/>
                      <a:pt x="3311" y="1804"/>
                      <a:pt x="3311" y="1745"/>
                    </a:cubicBezTo>
                    <a:cubicBezTo>
                      <a:pt x="3311" y="1673"/>
                      <a:pt x="3287" y="1614"/>
                      <a:pt x="3227" y="1578"/>
                    </a:cubicBezTo>
                    <a:lnTo>
                      <a:pt x="251" y="18"/>
                    </a:lnTo>
                    <a:cubicBezTo>
                      <a:pt x="221" y="7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rgbClr val="D05C5C"/>
              </a:solidFill>
              <a:ln cap="flat" cmpd="sng" w="9525">
                <a:solidFill>
                  <a:srgbClr val="8888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7" name="Google Shape;437;p51"/>
            <p:cNvSpPr txBox="1"/>
            <p:nvPr/>
          </p:nvSpPr>
          <p:spPr>
            <a:xfrm>
              <a:off x="6584425" y="4433675"/>
              <a:ext cx="2378700" cy="400200"/>
            </a:xfrm>
            <a:prstGeom prst="rect">
              <a:avLst/>
            </a:prstGeom>
            <a:noFill/>
            <a:ln cap="flat" cmpd="sng" w="9525">
              <a:solidFill>
                <a:srgbClr val="8888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u="sng">
                  <a:solidFill>
                    <a:schemeClr val="hlink"/>
                  </a:solidFill>
                  <a:hlinkClick r:id="rId3"/>
                </a:rPr>
                <a:t>Video about heart sounds</a:t>
              </a:r>
              <a:endParaRPr/>
            </a:p>
          </p:txBody>
        </p:sp>
      </p:grpSp>
      <p:sp>
        <p:nvSpPr>
          <p:cNvPr id="438" name="Google Shape;438;p51"/>
          <p:cNvSpPr txBox="1"/>
          <p:nvPr/>
        </p:nvSpPr>
        <p:spPr>
          <a:xfrm>
            <a:off x="8102275" y="115050"/>
            <a:ext cx="117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 slides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2"/>
          <p:cNvSpPr txBox="1"/>
          <p:nvPr>
            <p:ph type="title"/>
          </p:nvPr>
        </p:nvSpPr>
        <p:spPr>
          <a:xfrm>
            <a:off x="255525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MCQs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44" name="Google Shape;444;p52"/>
          <p:cNvSpPr txBox="1"/>
          <p:nvPr/>
        </p:nvSpPr>
        <p:spPr>
          <a:xfrm>
            <a:off x="6698325" y="4743300"/>
            <a:ext cx="275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Answers: 1.C 2.D 3.B 4.B 5.A </a:t>
            </a:r>
            <a:endParaRPr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445" name="Google Shape;445;p52"/>
          <p:cNvGraphicFramePr/>
          <p:nvPr/>
        </p:nvGraphicFramePr>
        <p:xfrm>
          <a:off x="255525" y="515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{0AD595A4-A7E9-4ED9-A736-7B59EBDE1EFC}</a:tableStyleId>
              </a:tblPr>
              <a:tblGrid>
                <a:gridCol w="2194325"/>
                <a:gridCol w="2194325"/>
                <a:gridCol w="2194325"/>
                <a:gridCol w="2194325"/>
              </a:tblGrid>
              <a:tr h="3657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Q1:</a:t>
                      </a:r>
                      <a:r>
                        <a:rPr b="1"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 a resting adult, the typical ventricular ejection fraction has what value?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A- 20%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B- 40%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C- 60%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D- 80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%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Q2:</a:t>
                      </a:r>
                      <a:r>
                        <a:rPr b="1"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What happens at the end of ventricular isovolumic relaxation?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AV valves open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AV valves close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Semilunar valves open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Semilunar valves close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Q3:</a:t>
                      </a:r>
                      <a:r>
                        <a:rPr b="1" lang="en" sz="1200">
                          <a:solidFill>
                            <a:srgbClr val="705C84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Which event is associated with the first heart sound (S1) ?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 A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 valves open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 AV val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ves close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Semilunar valves open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 Semilunar valves clo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se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Q4: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Which phase of cardiac cycle follows immediately after beginning of QRS wave?</a:t>
                      </a:r>
                      <a:endParaRPr b="1" sz="1200">
                        <a:solidFill>
                          <a:srgbClr val="D05C5C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 Isovolumic relaxation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Isovolumic contraction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trial systole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 ventric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ular</a:t>
                      </a: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ejection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Q5:</a:t>
                      </a:r>
                      <a:r>
                        <a:rPr b="1" lang="en" sz="1200">
                          <a:solidFill>
                            <a:srgbClr val="705C84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What is the total duration of one cardiac cycle (at 75bpm) ?</a:t>
                      </a:r>
                      <a:endParaRPr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0.8 sec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0.5 sec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 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0.3 sec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D- 1 sec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3"/>
          <p:cNvSpPr txBox="1"/>
          <p:nvPr>
            <p:ph type="title"/>
          </p:nvPr>
        </p:nvSpPr>
        <p:spPr>
          <a:xfrm>
            <a:off x="311700" y="27707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SAQs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51" name="Google Shape;451;p53"/>
          <p:cNvSpPr txBox="1"/>
          <p:nvPr/>
        </p:nvSpPr>
        <p:spPr>
          <a:xfrm>
            <a:off x="311700" y="849775"/>
            <a:ext cx="7733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Q1:</a:t>
            </a:r>
            <a:r>
              <a:rPr b="1" lang="en" sz="1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A patient has a resting heart rate of 82 beats/min, normal blood pressure, and normal body temperature. Use the pressure-volume diagram of the left ventricle below to answer Question.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52" name="Google Shape;45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9750" y="1711678"/>
            <a:ext cx="3175040" cy="29398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3" name="Google Shape;453;p53"/>
          <p:cNvSpPr txBox="1"/>
          <p:nvPr/>
        </p:nvSpPr>
        <p:spPr>
          <a:xfrm>
            <a:off x="311700" y="2081213"/>
            <a:ext cx="356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 What is the stroke volume in milliliters?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54" name="Google Shape;454;p53"/>
          <p:cNvSpPr txBox="1"/>
          <p:nvPr/>
        </p:nvSpPr>
        <p:spPr>
          <a:xfrm>
            <a:off x="311700" y="3666300"/>
            <a:ext cx="369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What is the cardiac output of this patient?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55" name="Google Shape;455;p53"/>
          <p:cNvSpPr txBox="1"/>
          <p:nvPr/>
        </p:nvSpPr>
        <p:spPr>
          <a:xfrm>
            <a:off x="311700" y="2417963"/>
            <a:ext cx="39228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Stroke volume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= </a:t>
            </a:r>
            <a:r>
              <a:rPr lang="en" sz="13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End Diastolic Volume − End Systolic Volume</a:t>
            </a:r>
            <a:endParaRPr sz="13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150-50 = 100 ml</a:t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56" name="Google Shape;456;p53"/>
          <p:cNvSpPr txBox="1"/>
          <p:nvPr/>
        </p:nvSpPr>
        <p:spPr>
          <a:xfrm>
            <a:off x="311700" y="4066500"/>
            <a:ext cx="3565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Cardiac output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= </a:t>
            </a:r>
            <a:r>
              <a:rPr lang="en" sz="13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Stroke Volume × Heart Rate</a:t>
            </a:r>
            <a:endParaRPr sz="13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100x82 = 8200 ml/min</a:t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4"/>
          <p:cNvSpPr txBox="1"/>
          <p:nvPr/>
        </p:nvSpPr>
        <p:spPr>
          <a:xfrm>
            <a:off x="311700" y="1077325"/>
            <a:ext cx="6003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Q2:</a:t>
            </a:r>
            <a:r>
              <a:rPr b="1" lang="en" sz="1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List sounds of the heart. When do they occur? Associated with?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62" name="Google Shape;462;p54"/>
          <p:cNvSpPr txBox="1"/>
          <p:nvPr/>
        </p:nvSpPr>
        <p:spPr>
          <a:xfrm>
            <a:off x="311700" y="2136800"/>
            <a:ext cx="852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Q3: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 man has an EDV of 90 mL, an ESV volume of 35 mL, and a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heart rate of 90 beats/min. What is his stroke volume, his cardiac output, and his ejection fraction?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63" name="Google Shape;463;p54"/>
          <p:cNvSpPr txBox="1"/>
          <p:nvPr/>
        </p:nvSpPr>
        <p:spPr>
          <a:xfrm>
            <a:off x="311700" y="1622500"/>
            <a:ext cx="275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Bree Serif"/>
                <a:ea typeface="Bree Serif"/>
                <a:cs typeface="Bree Serif"/>
                <a:sym typeface="Bree Serif"/>
                <a:hlinkClick action="ppaction://hlinksldjump" r:id="rId3"/>
              </a:rPr>
              <a:t>Answer</a:t>
            </a:r>
            <a:endParaRPr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64" name="Google Shape;464;p54"/>
          <p:cNvSpPr txBox="1"/>
          <p:nvPr/>
        </p:nvSpPr>
        <p:spPr>
          <a:xfrm>
            <a:off x="311700" y="2866500"/>
            <a:ext cx="7924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Stroke volume = EDV − ESV = 90 - 35 = 55ml</a:t>
            </a:r>
            <a:endParaRPr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Cardiac output= SV × HR = 55 X 90 = 4950 mL/min</a:t>
            </a:r>
            <a:endParaRPr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Ejection fraction= SV / EDV X 100 = 55 /90  X 100 = 0.61 X 100 = 61%</a:t>
            </a:r>
            <a:endParaRPr b="1" u="sng"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65" name="Google Shape;465;p54"/>
          <p:cNvSpPr txBox="1"/>
          <p:nvPr>
            <p:ph type="title"/>
          </p:nvPr>
        </p:nvSpPr>
        <p:spPr>
          <a:xfrm>
            <a:off x="311700" y="27707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SAQs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150375" y="90975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Cardiac Cycle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3" name="Google Shape;133;p28"/>
          <p:cNvSpPr txBox="1"/>
          <p:nvPr/>
        </p:nvSpPr>
        <p:spPr>
          <a:xfrm>
            <a:off x="473625" y="538875"/>
            <a:ext cx="78741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76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14E52"/>
              </a:buClr>
              <a:buSzPts val="1200"/>
              <a:buFont typeface="Bree Serif"/>
              <a:buChar char="•"/>
            </a:pPr>
            <a:r>
              <a:rPr lang="en" sz="1200">
                <a:solidFill>
                  <a:srgbClr val="014E52"/>
                </a:solidFill>
                <a:latin typeface="Bree Serif"/>
                <a:ea typeface="Bree Serif"/>
                <a:cs typeface="Bree Serif"/>
                <a:sym typeface="Bree Serif"/>
              </a:rPr>
              <a:t>The </a:t>
            </a:r>
            <a:r>
              <a:rPr i="1"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cardiac (mechanical and  electrical) events </a:t>
            </a:r>
            <a:r>
              <a:rPr lang="en" sz="1200">
                <a:solidFill>
                  <a:srgbClr val="014E52"/>
                </a:solidFill>
                <a:latin typeface="Bree Serif"/>
                <a:ea typeface="Bree Serif"/>
                <a:cs typeface="Bree Serif"/>
                <a:sym typeface="Bree Serif"/>
              </a:rPr>
              <a:t>that occur from the beginning of one heartbeat to the beginning of the next beat</a:t>
            </a:r>
            <a:r>
              <a:rPr i="1" lang="en" sz="1200">
                <a:solidFill>
                  <a:srgbClr val="014E52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200">
                <a:solidFill>
                  <a:srgbClr val="014E52"/>
                </a:solidFill>
                <a:latin typeface="Bree Serif"/>
                <a:ea typeface="Bree Serif"/>
                <a:cs typeface="Bree Serif"/>
                <a:sym typeface="Bree Serif"/>
              </a:rPr>
              <a:t>is called the </a:t>
            </a:r>
            <a:r>
              <a:rPr b="1"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cardiac cycle. 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“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Cardiac cycle is a complete beat of the heart” </a:t>
            </a:r>
            <a:endParaRPr b="1"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3F4E"/>
              </a:buClr>
              <a:buSzPts val="2400"/>
              <a:buFont typeface="Arial"/>
              <a:buNone/>
            </a:pPr>
            <a:r>
              <a:rPr b="1"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Mechanical Events :</a:t>
            </a:r>
            <a:endParaRPr b="1"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81000" lvl="0" marL="46926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200"/>
              <a:buFont typeface="Bree Serif"/>
              <a:buAutoNum type="arabicPeriod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Pressure changes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81000" lvl="0" marL="46926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200"/>
              <a:buFont typeface="Bree Serif"/>
              <a:buAutoNum type="arabicPeriod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Volume changes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81000" lvl="0" marL="469900" marR="40538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200"/>
              <a:buFont typeface="Bree Serif"/>
              <a:buAutoNum type="arabicPeriod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Heart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sounds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12700" marR="40538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9E1F"/>
              </a:buClr>
              <a:buSzPts val="2400"/>
              <a:buFont typeface="Arial"/>
              <a:buNone/>
            </a:pPr>
            <a:r>
              <a:rPr b="1"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Electrical Events : 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Electrocardiogram (ECG)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How does the cardiac cycle start ?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-</a:t>
            </a:r>
            <a:r>
              <a:rPr i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Each cycle is initiated by spontaneous 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generation of an action potential in the </a:t>
            </a:r>
            <a:r>
              <a:rPr i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sinus node (SA node).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The cardiac cycle consists of a period of </a:t>
            </a:r>
            <a:r>
              <a:rPr lang="en" sz="1200" u="sng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relaxation called </a:t>
            </a:r>
            <a:r>
              <a:rPr lang="en" sz="1200" u="sng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diastole 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during which the heart fills with blood. This period is followed by a period of </a:t>
            </a:r>
            <a:r>
              <a:rPr lang="en" sz="1200" u="sng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contraction called </a:t>
            </a:r>
            <a:r>
              <a:rPr lang="en" sz="1200" u="sng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systole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4" name="Google Shape;134;p28"/>
          <p:cNvSpPr txBox="1"/>
          <p:nvPr>
            <p:ph type="title"/>
          </p:nvPr>
        </p:nvSpPr>
        <p:spPr>
          <a:xfrm>
            <a:off x="150375" y="3266200"/>
            <a:ext cx="4063800" cy="6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Diastole and systole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5" name="Google Shape;135;p28"/>
          <p:cNvSpPr txBox="1"/>
          <p:nvPr/>
        </p:nvSpPr>
        <p:spPr>
          <a:xfrm>
            <a:off x="473625" y="3690750"/>
            <a:ext cx="34515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14E52"/>
                </a:solidFill>
                <a:latin typeface="Bree Serif"/>
                <a:ea typeface="Bree Serif"/>
                <a:cs typeface="Bree Serif"/>
                <a:sym typeface="Bree Serif"/>
              </a:rPr>
              <a:t>The cardiac cycle consists: </a:t>
            </a:r>
            <a:r>
              <a:rPr lang="en" sz="1200">
                <a:solidFill>
                  <a:srgbClr val="014E52"/>
                </a:solidFill>
                <a:latin typeface="Bree Serif"/>
                <a:ea typeface="Bree Serif"/>
                <a:cs typeface="Bree Serif"/>
                <a:sym typeface="Bree Serif"/>
              </a:rPr>
              <a:t> </a:t>
            </a:r>
            <a:endParaRPr sz="1200">
              <a:solidFill>
                <a:srgbClr val="014E52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12750" lvl="0" marL="51435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Bree Serif"/>
              <a:buAutoNum type="arabicPeriod"/>
            </a:pPr>
            <a:r>
              <a:rPr i="1"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Atrial and ventricular systole  </a:t>
            </a:r>
            <a:endParaRPr i="1" sz="1200">
              <a:solidFill>
                <a:srgbClr val="014E52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12750" lvl="0" marL="51435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Bree Serif"/>
              <a:buAutoNum type="arabicPeriod"/>
            </a:pPr>
            <a:r>
              <a:rPr i="1"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Atrial and ventricular diastole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36" name="Google Shape;1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3980" y="2875073"/>
            <a:ext cx="3451500" cy="2268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5"/>
          <p:cNvSpPr txBox="1"/>
          <p:nvPr/>
        </p:nvSpPr>
        <p:spPr>
          <a:xfrm>
            <a:off x="1622900" y="257625"/>
            <a:ext cx="192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Team Leaders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71" name="Google Shape;471;p55"/>
          <p:cNvSpPr txBox="1"/>
          <p:nvPr/>
        </p:nvSpPr>
        <p:spPr>
          <a:xfrm>
            <a:off x="1622900" y="1237600"/>
            <a:ext cx="192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Team Members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72" name="Google Shape;472;p55"/>
          <p:cNvSpPr txBox="1"/>
          <p:nvPr/>
        </p:nvSpPr>
        <p:spPr>
          <a:xfrm>
            <a:off x="411525" y="1637800"/>
            <a:ext cx="2694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Othman Aldraihem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Abdulaziz Alqahtani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Abdullah Alshahri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Saad Al Hammad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b="1"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MOHAMMED ALDAWSARI </a:t>
            </a:r>
            <a:endParaRPr b="1"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Ahmad Almarshed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Rayan Alahmari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ABDULRAHMAN BINBAKHIT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Abdulaziz Alymni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Faisal Alkhunein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Abdullah Alqarni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Raid Almadi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Mohammad Alrashed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Abdulrahman bin Ateeq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Amer Alghamdi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Mishal Alsuwayegh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Nawaf alturki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Hussam Aleid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Raid almadi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Mohammed AlShehri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73" name="Google Shape;473;p55"/>
          <p:cNvSpPr txBox="1"/>
          <p:nvPr/>
        </p:nvSpPr>
        <p:spPr>
          <a:xfrm>
            <a:off x="2645925" y="1637800"/>
            <a:ext cx="25572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Nouf Aldhalaan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Amani Alotaibi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b="1"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Shahed bukhari</a:t>
            </a:r>
            <a:endParaRPr b="1"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Shahad Aljeri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Maha Alkoryshy 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Alhnouf Hadi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Mayssam Aljaloud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Hissa Alshiqari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Mashael Albugami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Renad Alayidh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Ghada Binslmah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Razan Alsulami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Shaden albassam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Razan Almanjomi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Reem Alhazmi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Dhai hamdan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Shahad alaskar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Haifa Almuddahi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Reema alquraini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deema aljuribah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Kadi Khalid aldossari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Farah alhalafi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74" name="Google Shape;474;p55"/>
          <p:cNvSpPr txBox="1"/>
          <p:nvPr/>
        </p:nvSpPr>
        <p:spPr>
          <a:xfrm>
            <a:off x="448700" y="712700"/>
            <a:ext cx="199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ree Serif"/>
              <a:buChar char="●"/>
            </a:pPr>
            <a:r>
              <a:rPr b="1"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Saleh aldeligan</a:t>
            </a:r>
            <a:endParaRPr b="1"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ree Serif"/>
              <a:buChar char="●"/>
            </a:pPr>
            <a:r>
              <a:rPr b="1"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Qusai Alsultan</a:t>
            </a:r>
            <a:endParaRPr b="1"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75" name="Google Shape;475;p55"/>
          <p:cNvSpPr txBox="1"/>
          <p:nvPr/>
        </p:nvSpPr>
        <p:spPr>
          <a:xfrm>
            <a:off x="2868025" y="712700"/>
            <a:ext cx="199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ree Serif"/>
              <a:buChar char="●"/>
            </a:pPr>
            <a:r>
              <a:rPr b="1"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Raghad Alkhudair </a:t>
            </a:r>
            <a:endParaRPr b="1"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ree Serif"/>
              <a:buChar char="●"/>
            </a:pPr>
            <a:r>
              <a:rPr b="1"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Raghad Alnadeef </a:t>
            </a:r>
            <a:endParaRPr b="1"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76" name="Google Shape;476;p55"/>
          <p:cNvSpPr/>
          <p:nvPr/>
        </p:nvSpPr>
        <p:spPr>
          <a:xfrm flipH="1">
            <a:off x="7795800" y="4405025"/>
            <a:ext cx="1348200" cy="446400"/>
          </a:xfrm>
          <a:prstGeom prst="homePlate">
            <a:avLst>
              <a:gd fmla="val 50000" name="adj"/>
            </a:avLst>
          </a:prstGeom>
          <a:solidFill>
            <a:srgbClr val="D05C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55"/>
          <p:cNvSpPr txBox="1"/>
          <p:nvPr/>
        </p:nvSpPr>
        <p:spPr>
          <a:xfrm>
            <a:off x="7693350" y="4443575"/>
            <a:ext cx="169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Editing File</a:t>
            </a:r>
            <a:endParaRPr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78" name="Google Shape;478;p55"/>
          <p:cNvSpPr txBox="1"/>
          <p:nvPr/>
        </p:nvSpPr>
        <p:spPr>
          <a:xfrm>
            <a:off x="6426200" y="455100"/>
            <a:ext cx="2043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THANK YOU</a:t>
            </a:r>
            <a:endParaRPr sz="36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79" name="Google Shape;47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8700" y="3758750"/>
            <a:ext cx="446400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5"/>
          <p:cNvSpPr txBox="1"/>
          <p:nvPr/>
        </p:nvSpPr>
        <p:spPr>
          <a:xfrm>
            <a:off x="6895100" y="3797300"/>
            <a:ext cx="212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Physio442@gmail.com</a:t>
            </a:r>
            <a:endParaRPr sz="12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81" name="Google Shape;481;p55"/>
          <p:cNvSpPr txBox="1"/>
          <p:nvPr/>
        </p:nvSpPr>
        <p:spPr>
          <a:xfrm>
            <a:off x="6448700" y="2460925"/>
            <a:ext cx="1998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Theme was done by Mohammad Alrashed</a:t>
            </a:r>
            <a:endParaRPr sz="13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82" name="Google Shape;482;p55"/>
          <p:cNvSpPr txBox="1"/>
          <p:nvPr/>
        </p:nvSpPr>
        <p:spPr>
          <a:xfrm>
            <a:off x="4572000" y="2023000"/>
            <a:ext cx="4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83" name="Google Shape;483;p55"/>
          <p:cNvSpPr txBox="1"/>
          <p:nvPr/>
        </p:nvSpPr>
        <p:spPr>
          <a:xfrm>
            <a:off x="4458725" y="1340250"/>
            <a:ext cx="263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150375" y="90975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Cardiac valves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42" name="Google Shape;1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0225" y="688300"/>
            <a:ext cx="2777450" cy="26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7425" y="655275"/>
            <a:ext cx="3566345" cy="26759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144" name="Google Shape;144;p29"/>
          <p:cNvSpPr txBox="1"/>
          <p:nvPr/>
        </p:nvSpPr>
        <p:spPr>
          <a:xfrm>
            <a:off x="1445100" y="3338475"/>
            <a:ext cx="6253800" cy="18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1. Open tricuspid and mitral valves —&gt; </a:t>
            </a:r>
            <a:r>
              <a:rPr lang="en" sz="1300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A.Atrial Systole (atrial contraction)</a:t>
            </a:r>
            <a:endParaRPr b="1"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2. Closed tricuspid and mitral valves → </a:t>
            </a:r>
            <a:r>
              <a:rPr lang="en" sz="1300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B. Isovolumetric Ventricular Contraction </a:t>
            </a:r>
            <a:endParaRPr b="1"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3. Open pulmonic and aortic valve → </a:t>
            </a:r>
            <a:r>
              <a:rPr lang="en" sz="1300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C. Rapid Ventricular Ejection</a:t>
            </a:r>
            <a:endParaRPr b="1"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4. Closed pulmonic and aortic valves → </a:t>
            </a:r>
            <a:r>
              <a:rPr lang="en" sz="1300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E. Isovolumetric Ventricular Relaxation</a:t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>
            <p:ph type="title"/>
          </p:nvPr>
        </p:nvSpPr>
        <p:spPr>
          <a:xfrm>
            <a:off x="150375" y="90975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Pressure changes in the heart chambers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50" name="Google Shape;150;p30"/>
          <p:cNvPicPr preferRelativeResize="0"/>
          <p:nvPr/>
        </p:nvPicPr>
        <p:blipFill rotWithShape="1">
          <a:blip r:embed="rId3">
            <a:alphaModFix/>
          </a:blip>
          <a:srcRect b="5571" l="8199" r="27644" t="11275"/>
          <a:stretch/>
        </p:blipFill>
        <p:spPr>
          <a:xfrm>
            <a:off x="4092800" y="1566363"/>
            <a:ext cx="2570037" cy="228018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1" name="Google Shape;151;p30"/>
          <p:cNvGraphicFramePr/>
          <p:nvPr/>
        </p:nvGraphicFramePr>
        <p:xfrm>
          <a:off x="228775" y="66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{0AD595A4-A7E9-4ED9-A736-7B59EBDE1EFC}</a:tableStyleId>
              </a:tblPr>
              <a:tblGrid>
                <a:gridCol w="1572500"/>
                <a:gridCol w="19943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Chambers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1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Normal range (mmHg)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1E0E0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ight atrium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2-8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Left atrium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2-10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Right ventricle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Systolic: 25-30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Diastolic: 3-12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Left ventricle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Systolic: 100-120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Diastolic: 3-12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Pulmonary artery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Systolic: 25-30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Diastolic: 4-12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</a:tr>
              <a:tr h="1280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Aorta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Systolic: 120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Diastolic: 80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Pulse pressure (difference between systolic and diastolic): 120-80 = 40 mm Hg.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52" name="Google Shape;152;p30"/>
          <p:cNvSpPr txBox="1"/>
          <p:nvPr/>
        </p:nvSpPr>
        <p:spPr>
          <a:xfrm>
            <a:off x="6836400" y="817050"/>
            <a:ext cx="2238600" cy="3879000"/>
          </a:xfrm>
          <a:prstGeom prst="rect">
            <a:avLst/>
          </a:prstGeom>
          <a:noFill/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065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Remember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47650" lvl="0" marL="297815" marR="5080" rtl="0" algn="l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200"/>
              <a:buFont typeface="Bree Serif"/>
              <a:buChar char="⮚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Events are the same in the right &amp;  left sides of the heart, but with lower pressures  in the right side. </a:t>
            </a:r>
            <a:r>
              <a:rPr lang="en" sz="12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Why? Because in the right side we have less muscle size and less distance to move the blood.</a:t>
            </a:r>
            <a:endParaRPr sz="1200"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47650" lvl="0" marL="285750" rtl="0" algn="l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200"/>
              <a:buFont typeface="Bree Serif"/>
              <a:buChar char="⮚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Fluids, flow according to pressure gradients—that is, they move from regions that are higher in pressure to regions that are lower in pressure. 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47650" lvl="0" marL="28575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Bree Serif"/>
              <a:buChar char="⮚"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Atrium pressures are not very important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47650" lvl="0" marL="28575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Bree Serif"/>
              <a:buChar char="⮚"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Ventricular pressures are very important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3" name="Google Shape;153;p30"/>
          <p:cNvSpPr/>
          <p:nvPr/>
        </p:nvSpPr>
        <p:spPr>
          <a:xfrm>
            <a:off x="3109800" y="2079625"/>
            <a:ext cx="468650" cy="1253648"/>
          </a:xfrm>
          <a:custGeom>
            <a:rect b="b" l="l" r="r" t="t"/>
            <a:pathLst>
              <a:path extrusionOk="0" h="52958" w="18746">
                <a:moveTo>
                  <a:pt x="1406" y="468"/>
                </a:moveTo>
                <a:lnTo>
                  <a:pt x="18746" y="0"/>
                </a:lnTo>
                <a:lnTo>
                  <a:pt x="18746" y="52958"/>
                </a:lnTo>
                <a:lnTo>
                  <a:pt x="0" y="52958"/>
                </a:lnTo>
              </a:path>
            </a:pathLst>
          </a:custGeom>
          <a:noFill/>
          <a:ln cap="flat" cmpd="sng" w="28575">
            <a:solidFill>
              <a:srgbClr val="674EA7"/>
            </a:solidFill>
            <a:prstDash val="solid"/>
            <a:round/>
            <a:headEnd len="med" w="med" type="stealth"/>
            <a:tailEnd len="med" w="med" type="stealth"/>
          </a:ln>
        </p:spPr>
      </p:sp>
      <p:sp>
        <p:nvSpPr>
          <p:cNvPr id="154" name="Google Shape;154;p30"/>
          <p:cNvSpPr txBox="1"/>
          <p:nvPr/>
        </p:nvSpPr>
        <p:spPr>
          <a:xfrm>
            <a:off x="228774" y="4407825"/>
            <a:ext cx="133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Around the same pressure to allow movement of blood</a:t>
            </a:r>
            <a:endParaRPr sz="800"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5" name="Google Shape;155;p30"/>
          <p:cNvSpPr/>
          <p:nvPr/>
        </p:nvSpPr>
        <p:spPr>
          <a:xfrm>
            <a:off x="3221050" y="2735725"/>
            <a:ext cx="404164" cy="1253648"/>
          </a:xfrm>
          <a:custGeom>
            <a:rect b="b" l="l" r="r" t="t"/>
            <a:pathLst>
              <a:path extrusionOk="0" h="52958" w="18746">
                <a:moveTo>
                  <a:pt x="1406" y="468"/>
                </a:moveTo>
                <a:lnTo>
                  <a:pt x="18746" y="0"/>
                </a:lnTo>
                <a:lnTo>
                  <a:pt x="18746" y="52958"/>
                </a:lnTo>
                <a:lnTo>
                  <a:pt x="0" y="52958"/>
                </a:lnTo>
              </a:path>
            </a:pathLst>
          </a:custGeom>
          <a:noFill/>
          <a:ln cap="flat" cmpd="sng" w="28575">
            <a:solidFill>
              <a:srgbClr val="F9CB9C"/>
            </a:solidFill>
            <a:prstDash val="solid"/>
            <a:round/>
            <a:headEnd len="med" w="med" type="triangle"/>
            <a:tailEnd len="med" w="med" type="triangle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>
            <p:ph type="title"/>
          </p:nvPr>
        </p:nvSpPr>
        <p:spPr>
          <a:xfrm>
            <a:off x="2552850" y="103475"/>
            <a:ext cx="4038300" cy="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Phases of the cardiac cycle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61" name="Google Shape;161;p31"/>
          <p:cNvSpPr/>
          <p:nvPr/>
        </p:nvSpPr>
        <p:spPr>
          <a:xfrm>
            <a:off x="5832433" y="984082"/>
            <a:ext cx="1935900" cy="386100"/>
          </a:xfrm>
          <a:prstGeom prst="roundRect">
            <a:avLst>
              <a:gd fmla="val 50000" name="adj"/>
            </a:avLst>
          </a:prstGeom>
          <a:solidFill>
            <a:srgbClr val="D05C5C">
              <a:alpha val="698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Ventricular events</a:t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62" name="Google Shape;162;p31"/>
          <p:cNvSpPr/>
          <p:nvPr/>
        </p:nvSpPr>
        <p:spPr>
          <a:xfrm>
            <a:off x="1375655" y="984082"/>
            <a:ext cx="1935900" cy="386100"/>
          </a:xfrm>
          <a:prstGeom prst="roundRect">
            <a:avLst>
              <a:gd fmla="val 50000" name="adj"/>
            </a:avLst>
          </a:prstGeom>
          <a:solidFill>
            <a:srgbClr val="D05C5C">
              <a:alpha val="698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Atrial events</a:t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63" name="Google Shape;163;p31"/>
          <p:cNvSpPr/>
          <p:nvPr/>
        </p:nvSpPr>
        <p:spPr>
          <a:xfrm>
            <a:off x="311688" y="1616915"/>
            <a:ext cx="1935900" cy="386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5D0D0">
                  <a:alpha val="69830"/>
                </a:srgbClr>
              </a:gs>
              <a:gs pos="100000">
                <a:srgbClr val="D96868">
                  <a:alpha val="6983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Atrial systole</a:t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64" name="Google Shape;164;p31"/>
          <p:cNvSpPr/>
          <p:nvPr/>
        </p:nvSpPr>
        <p:spPr>
          <a:xfrm>
            <a:off x="2439623" y="1616915"/>
            <a:ext cx="1935900" cy="386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Atrial diastole</a:t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65" name="Google Shape;165;p31"/>
          <p:cNvSpPr/>
          <p:nvPr/>
        </p:nvSpPr>
        <p:spPr>
          <a:xfrm>
            <a:off x="4768474" y="1616915"/>
            <a:ext cx="1935900" cy="386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Ventricular systole</a:t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66" name="Google Shape;166;p31"/>
          <p:cNvSpPr/>
          <p:nvPr/>
        </p:nvSpPr>
        <p:spPr>
          <a:xfrm>
            <a:off x="6896409" y="1616915"/>
            <a:ext cx="1935900" cy="386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Ventricular diastole</a:t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167" name="Google Shape;167;p31"/>
          <p:cNvCxnSpPr>
            <a:stCxn id="162" idx="2"/>
            <a:endCxn id="164" idx="0"/>
          </p:cNvCxnSpPr>
          <p:nvPr/>
        </p:nvCxnSpPr>
        <p:spPr>
          <a:xfrm flipH="1" rot="-5400000">
            <a:off x="2752355" y="961432"/>
            <a:ext cx="246600" cy="1064100"/>
          </a:xfrm>
          <a:prstGeom prst="bentConnector3">
            <a:avLst>
              <a:gd fmla="val 5002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p31"/>
          <p:cNvCxnSpPr>
            <a:stCxn id="163" idx="0"/>
            <a:endCxn id="162" idx="2"/>
          </p:cNvCxnSpPr>
          <p:nvPr/>
        </p:nvCxnSpPr>
        <p:spPr>
          <a:xfrm rot="-5400000">
            <a:off x="1688388" y="961565"/>
            <a:ext cx="246600" cy="1064100"/>
          </a:xfrm>
          <a:prstGeom prst="bentConnector3">
            <a:avLst>
              <a:gd fmla="val 5002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p31"/>
          <p:cNvCxnSpPr>
            <a:stCxn id="161" idx="2"/>
            <a:endCxn id="166" idx="0"/>
          </p:cNvCxnSpPr>
          <p:nvPr/>
        </p:nvCxnSpPr>
        <p:spPr>
          <a:xfrm flipH="1" rot="-5400000">
            <a:off x="7209133" y="961432"/>
            <a:ext cx="246600" cy="1064100"/>
          </a:xfrm>
          <a:prstGeom prst="bentConnector3">
            <a:avLst>
              <a:gd fmla="val 5002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p31"/>
          <p:cNvCxnSpPr>
            <a:stCxn id="165" idx="0"/>
            <a:endCxn id="161" idx="2"/>
          </p:cNvCxnSpPr>
          <p:nvPr/>
        </p:nvCxnSpPr>
        <p:spPr>
          <a:xfrm rot="-5400000">
            <a:off x="6145174" y="961565"/>
            <a:ext cx="246600" cy="1064100"/>
          </a:xfrm>
          <a:prstGeom prst="bentConnector3">
            <a:avLst>
              <a:gd fmla="val 5002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" name="Google Shape;171;p31"/>
          <p:cNvSpPr txBox="1"/>
          <p:nvPr/>
        </p:nvSpPr>
        <p:spPr>
          <a:xfrm>
            <a:off x="3826375" y="2707125"/>
            <a:ext cx="2475600" cy="1293000"/>
          </a:xfrm>
          <a:prstGeom prst="rect">
            <a:avLst/>
          </a:prstGeom>
          <a:noFill/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Isovolumetric contraction  of ventricles(0.05 s) 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Maximum ejection phase (0.112 s)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Reduced ejection phase. (0.141 s)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Total of 0.303 Sec</a:t>
            </a:r>
            <a:endParaRPr b="1"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72" name="Google Shape;172;p31"/>
          <p:cNvSpPr txBox="1"/>
          <p:nvPr/>
        </p:nvSpPr>
        <p:spPr>
          <a:xfrm>
            <a:off x="6431150" y="2706975"/>
            <a:ext cx="2475600" cy="1293000"/>
          </a:xfrm>
          <a:prstGeom prst="rect">
            <a:avLst/>
          </a:prstGeom>
          <a:noFill/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Protodiastole (0. 033 s)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Isovolumetric relaxation (0. 071 s)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Rapid inflow (0.110  s)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Reduced inflow (0.161  s) 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Atrial systole (0.12   s)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Total of 0.495 sec. </a:t>
            </a:r>
            <a:endParaRPr b="1"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173" name="Google Shape;173;p31"/>
          <p:cNvCxnSpPr>
            <a:stCxn id="165" idx="2"/>
            <a:endCxn id="171" idx="0"/>
          </p:cNvCxnSpPr>
          <p:nvPr/>
        </p:nvCxnSpPr>
        <p:spPr>
          <a:xfrm flipH="1">
            <a:off x="5064124" y="2003015"/>
            <a:ext cx="672300" cy="704100"/>
          </a:xfrm>
          <a:prstGeom prst="straightConnector1">
            <a:avLst/>
          </a:prstGeom>
          <a:noFill/>
          <a:ln cap="flat" cmpd="sng" w="19050">
            <a:solidFill>
              <a:srgbClr val="D05C5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4" name="Google Shape;174;p31"/>
          <p:cNvCxnSpPr>
            <a:stCxn id="166" idx="2"/>
            <a:endCxn id="172" idx="0"/>
          </p:cNvCxnSpPr>
          <p:nvPr/>
        </p:nvCxnSpPr>
        <p:spPr>
          <a:xfrm flipH="1">
            <a:off x="7669059" y="2003015"/>
            <a:ext cx="195300" cy="704100"/>
          </a:xfrm>
          <a:prstGeom prst="straightConnector1">
            <a:avLst/>
          </a:prstGeom>
          <a:noFill/>
          <a:ln cap="flat" cmpd="sng" w="19050">
            <a:solidFill>
              <a:srgbClr val="D05C5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5" name="Google Shape;175;p31"/>
          <p:cNvSpPr/>
          <p:nvPr/>
        </p:nvSpPr>
        <p:spPr>
          <a:xfrm>
            <a:off x="4785575" y="4076725"/>
            <a:ext cx="2965800" cy="923400"/>
          </a:xfrm>
          <a:prstGeom prst="rect">
            <a:avLst/>
          </a:prstGeom>
          <a:noFill/>
          <a:ln cap="flat" cmpd="sng" w="9525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Total duration of Cardiac cycle 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=Ventricular systole duration +ventricular diastole duration  =0.303 + 0.495 = </a:t>
            </a:r>
            <a:r>
              <a:rPr b="1"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0.8 seconds at 75 bpm</a:t>
            </a:r>
            <a:endParaRPr b="1"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176" name="Google Shape;176;p31"/>
          <p:cNvCxnSpPr>
            <a:stCxn id="160" idx="2"/>
            <a:endCxn id="162" idx="0"/>
          </p:cNvCxnSpPr>
          <p:nvPr/>
        </p:nvCxnSpPr>
        <p:spPr>
          <a:xfrm rot="5400000">
            <a:off x="3274950" y="-313075"/>
            <a:ext cx="365700" cy="2228400"/>
          </a:xfrm>
          <a:prstGeom prst="curvedConnector3">
            <a:avLst>
              <a:gd fmla="val 5001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" name="Google Shape;177;p31"/>
          <p:cNvCxnSpPr>
            <a:stCxn id="160" idx="2"/>
            <a:endCxn id="161" idx="0"/>
          </p:cNvCxnSpPr>
          <p:nvPr/>
        </p:nvCxnSpPr>
        <p:spPr>
          <a:xfrm flipH="1" rot="-5400000">
            <a:off x="5503350" y="-313075"/>
            <a:ext cx="365700" cy="2228400"/>
          </a:xfrm>
          <a:prstGeom prst="curvedConnector3">
            <a:avLst>
              <a:gd fmla="val 5001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8" name="Google Shape;178;p31"/>
          <p:cNvPicPr preferRelativeResize="0"/>
          <p:nvPr/>
        </p:nvPicPr>
        <p:blipFill rotWithShape="1">
          <a:blip r:embed="rId3">
            <a:alphaModFix/>
          </a:blip>
          <a:srcRect b="7594" l="0" r="0" t="37805"/>
          <a:stretch/>
        </p:blipFill>
        <p:spPr>
          <a:xfrm>
            <a:off x="532050" y="2141625"/>
            <a:ext cx="2875650" cy="28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>
            <p:ph type="title"/>
          </p:nvPr>
        </p:nvSpPr>
        <p:spPr>
          <a:xfrm>
            <a:off x="150375" y="243375"/>
            <a:ext cx="39000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Duration of cardiac cycle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195175" y="797475"/>
            <a:ext cx="3075600" cy="36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76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4E52"/>
              </a:buClr>
              <a:buSzPts val="1200"/>
              <a:buChar char="•"/>
            </a:pP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 </a:t>
            </a:r>
            <a:r>
              <a:rPr i="1"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Duration</a:t>
            </a:r>
            <a:r>
              <a:rPr i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of cardiac cycle 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= reciprocal of heart rate </a:t>
            </a:r>
            <a:r>
              <a:rPr b="1"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=1/HR  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Average duration = 0.8 seconds</a:t>
            </a:r>
            <a:endParaRPr b="1"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76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•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Example: heart rate is 75 beats/min,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Duration of cardiac cycle is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  =  1/75 = 0.0133 min x 60 (1 minute=60 sec)=0.8 sec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(Numbers are important)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Atrial total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en" sz="1200">
                <a:solidFill>
                  <a:srgbClr val="FF3300"/>
                </a:solidFill>
                <a:latin typeface="Bree Serif"/>
                <a:ea typeface="Bree Serif"/>
                <a:cs typeface="Bree Serif"/>
                <a:sym typeface="Bree Serif"/>
              </a:rPr>
              <a:t>0.8 sec</a:t>
            </a:r>
            <a:endParaRPr sz="1200">
              <a:solidFill>
                <a:srgbClr val="FF33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Atrial systole (AS)= </a:t>
            </a:r>
            <a:r>
              <a:rPr lang="en" sz="1200">
                <a:solidFill>
                  <a:srgbClr val="FF3300"/>
                </a:solidFill>
                <a:latin typeface="Bree Serif"/>
                <a:ea typeface="Bree Serif"/>
                <a:cs typeface="Bree Serif"/>
                <a:sym typeface="Bree Serif"/>
              </a:rPr>
              <a:t>0.1 sec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Atrial diastole=</a:t>
            </a:r>
            <a:r>
              <a:rPr lang="en" sz="1200">
                <a:solidFill>
                  <a:srgbClr val="FF3300"/>
                </a:solidFill>
                <a:latin typeface="Bree Serif"/>
                <a:ea typeface="Bree Serif"/>
                <a:cs typeface="Bree Serif"/>
                <a:sym typeface="Bree Serif"/>
              </a:rPr>
              <a:t> 0.7 sec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(Long duration because the ventricle is filling with the blood from all over the body)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Ventricular total duration</a:t>
            </a: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: 0.8 sec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Ventricular systole duration= 0.3 sec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Ventricular diastole duration= 0.5 sec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Diastole is usually longer than systole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185" name="Google Shape;185;p32"/>
          <p:cNvGraphicFramePr/>
          <p:nvPr/>
        </p:nvGraphicFramePr>
        <p:xfrm>
          <a:off x="3288250" y="1161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{0AD595A4-A7E9-4ED9-A736-7B59EBDE1EFC}</a:tableStyleId>
              </a:tblPr>
              <a:tblGrid>
                <a:gridCol w="1267700"/>
                <a:gridCol w="998550"/>
                <a:gridCol w="927025"/>
              </a:tblGrid>
              <a:tr h="50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90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Heart Rate 75/min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90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Heart rate 200/min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9090"/>
                    </a:solidFill>
                  </a:tcPr>
                </a:tc>
              </a:tr>
              <a:tr h="51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Duration of cardiac cycle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90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0.8s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0.3s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Duration of systole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90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0.27s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0.16s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Duration of diastole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90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0.53s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0.14s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86" name="Google Shape;1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1389" y="1359600"/>
            <a:ext cx="2412300" cy="2690425"/>
          </a:xfrm>
          <a:prstGeom prst="rect">
            <a:avLst/>
          </a:prstGeom>
          <a:noFill/>
          <a:ln cap="flat" cmpd="sng" w="19050">
            <a:solidFill>
              <a:srgbClr val="C27BA0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187" name="Google Shape;187;p32"/>
          <p:cNvSpPr/>
          <p:nvPr/>
        </p:nvSpPr>
        <p:spPr>
          <a:xfrm>
            <a:off x="3808988" y="3438075"/>
            <a:ext cx="2178600" cy="100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>
              <a:alpha val="0"/>
            </a:srgbClr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Increase in heart rate</a:t>
            </a:r>
            <a:endParaRPr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Decrease in duration</a:t>
            </a:r>
            <a:endParaRPr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3725538" y="4354825"/>
            <a:ext cx="231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E9E9E"/>
                </a:solidFill>
              </a:rPr>
              <a:t>*no need to memorise numbers of 200/min, understand the relationship</a:t>
            </a:r>
            <a:endParaRPr sz="1000">
              <a:solidFill>
                <a:srgbClr val="9E9E9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150375" y="243375"/>
            <a:ext cx="41238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Events of the cardiac cycle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4" name="Google Shape;194;p33"/>
          <p:cNvSpPr txBox="1"/>
          <p:nvPr/>
        </p:nvSpPr>
        <p:spPr>
          <a:xfrm>
            <a:off x="309975" y="808525"/>
            <a:ext cx="47316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254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596D"/>
              </a:buClr>
              <a:buSzPts val="1400"/>
              <a:buFont typeface="Bree Serif"/>
              <a:buAutoNum type="alphaUcPeriod"/>
            </a:pPr>
            <a:r>
              <a:rPr b="1" lang="en">
                <a:solidFill>
                  <a:srgbClr val="0C596D"/>
                </a:solidFill>
                <a:latin typeface="Bree Serif"/>
                <a:ea typeface="Bree Serif"/>
                <a:cs typeface="Bree Serif"/>
                <a:sym typeface="Bree Serif"/>
              </a:rPr>
              <a:t>Atrial Systole </a:t>
            </a:r>
            <a:endParaRPr>
              <a:solidFill>
                <a:srgbClr val="3F3F3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254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Bree Serif"/>
              <a:buAutoNum type="alphaUcPeriod"/>
            </a:pPr>
            <a:r>
              <a:rPr b="1"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Isovolumetric </a:t>
            </a:r>
            <a:r>
              <a:rPr b="1" lang="en">
                <a:solidFill>
                  <a:srgbClr val="0C596D"/>
                </a:solidFill>
                <a:latin typeface="Bree Serif"/>
                <a:ea typeface="Bree Serif"/>
                <a:cs typeface="Bree Serif"/>
                <a:sym typeface="Bree Serif"/>
              </a:rPr>
              <a:t>Ventricular Contraction </a:t>
            </a:r>
            <a:endParaRPr>
              <a:solidFill>
                <a:srgbClr val="3F3F3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254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596D"/>
              </a:buClr>
              <a:buSzPts val="1400"/>
              <a:buFont typeface="Bree Serif"/>
              <a:buAutoNum type="alphaUcPeriod"/>
            </a:pPr>
            <a:r>
              <a:rPr b="1" lang="en">
                <a:solidFill>
                  <a:srgbClr val="0C596D"/>
                </a:solidFill>
                <a:latin typeface="Bree Serif"/>
                <a:ea typeface="Bree Serif"/>
                <a:cs typeface="Bree Serif"/>
                <a:sym typeface="Bree Serif"/>
              </a:rPr>
              <a:t>Rapid Ventricular Ejection </a:t>
            </a:r>
            <a:endParaRPr>
              <a:solidFill>
                <a:srgbClr val="3F3F3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254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596D"/>
              </a:buClr>
              <a:buSzPts val="1400"/>
              <a:buFont typeface="Bree Serif"/>
              <a:buAutoNum type="alphaUcPeriod"/>
            </a:pPr>
            <a:r>
              <a:rPr b="1" lang="en">
                <a:solidFill>
                  <a:srgbClr val="0C596D"/>
                </a:solidFill>
                <a:latin typeface="Bree Serif"/>
                <a:ea typeface="Bree Serif"/>
                <a:cs typeface="Bree Serif"/>
                <a:sym typeface="Bree Serif"/>
              </a:rPr>
              <a:t>Reduced Ventricular Ejection </a:t>
            </a:r>
            <a:endParaRPr>
              <a:solidFill>
                <a:srgbClr val="3F3F3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254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Bree Serif"/>
              <a:buAutoNum type="alphaUcPeriod"/>
            </a:pPr>
            <a:r>
              <a:rPr b="1"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Isovolumetric</a:t>
            </a:r>
            <a:r>
              <a:rPr b="1" lang="en">
                <a:solidFill>
                  <a:srgbClr val="0C596D"/>
                </a:solidFill>
                <a:latin typeface="Bree Serif"/>
                <a:ea typeface="Bree Serif"/>
                <a:cs typeface="Bree Serif"/>
                <a:sym typeface="Bree Serif"/>
              </a:rPr>
              <a:t> Ventricular Relaxation </a:t>
            </a:r>
            <a:endParaRPr>
              <a:solidFill>
                <a:srgbClr val="3F3F3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254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596D"/>
              </a:buClr>
              <a:buSzPts val="1400"/>
              <a:buFont typeface="Bree Serif"/>
              <a:buAutoNum type="alphaUcPeriod"/>
            </a:pPr>
            <a:r>
              <a:rPr b="1" lang="en">
                <a:solidFill>
                  <a:srgbClr val="0C596D"/>
                </a:solidFill>
                <a:latin typeface="Bree Serif"/>
                <a:ea typeface="Bree Serif"/>
                <a:cs typeface="Bree Serif"/>
                <a:sym typeface="Bree Serif"/>
              </a:rPr>
              <a:t>Rapid Ventricular Filling </a:t>
            </a:r>
            <a:endParaRPr>
              <a:solidFill>
                <a:srgbClr val="3F3F3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254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596D"/>
              </a:buClr>
              <a:buSzPts val="1400"/>
              <a:buFont typeface="Bree Serif"/>
              <a:buAutoNum type="alphaUcPeriod"/>
            </a:pPr>
            <a:r>
              <a:rPr b="1" lang="en">
                <a:solidFill>
                  <a:srgbClr val="0C596D"/>
                </a:solidFill>
                <a:latin typeface="Bree Serif"/>
                <a:ea typeface="Bree Serif"/>
                <a:cs typeface="Bree Serif"/>
                <a:sym typeface="Bree Serif"/>
              </a:rPr>
              <a:t>Reduced Ventricular Filling (Diastasis)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4567000" y="1885750"/>
            <a:ext cx="4185300" cy="7389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Bree Serif"/>
              <a:buChar char="●"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Know the Mechanical event, Electrical event, Valves (opened/closed), and Pressure in each phase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Bree Serif"/>
              <a:buChar char="●"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Focus on the events in the left side of the heart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96" name="Google Shape;196;p33"/>
          <p:cNvPicPr preferRelativeResize="0"/>
          <p:nvPr/>
        </p:nvPicPr>
        <p:blipFill rotWithShape="1">
          <a:blip r:embed="rId3">
            <a:alphaModFix/>
          </a:blip>
          <a:srcRect b="13197" l="0" r="0" t="12701"/>
          <a:stretch/>
        </p:blipFill>
        <p:spPr>
          <a:xfrm>
            <a:off x="543838" y="3194975"/>
            <a:ext cx="8056325" cy="18025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p33"/>
          <p:cNvGrpSpPr/>
          <p:nvPr/>
        </p:nvGrpSpPr>
        <p:grpSpPr>
          <a:xfrm>
            <a:off x="6319194" y="76206"/>
            <a:ext cx="1593291" cy="587280"/>
            <a:chOff x="5125010" y="3421230"/>
            <a:chExt cx="2367798" cy="784714"/>
          </a:xfrm>
        </p:grpSpPr>
        <p:grpSp>
          <p:nvGrpSpPr>
            <p:cNvPr id="198" name="Google Shape;198;p33"/>
            <p:cNvGrpSpPr/>
            <p:nvPr/>
          </p:nvGrpSpPr>
          <p:grpSpPr>
            <a:xfrm>
              <a:off x="5125010" y="3421230"/>
              <a:ext cx="958396" cy="784714"/>
              <a:chOff x="5549861" y="3817349"/>
              <a:chExt cx="345642" cy="345674"/>
            </a:xfrm>
          </p:grpSpPr>
          <p:sp>
            <p:nvSpPr>
              <p:cNvPr id="199" name="Google Shape;199;p33"/>
              <p:cNvSpPr/>
              <p:nvPr/>
            </p:nvSpPr>
            <p:spPr>
              <a:xfrm>
                <a:off x="5590763" y="3890208"/>
                <a:ext cx="262661" cy="200052"/>
              </a:xfrm>
              <a:custGeom>
                <a:rect b="b" l="l" r="r" t="t"/>
                <a:pathLst>
                  <a:path extrusionOk="0" h="6285" w="8252">
                    <a:moveTo>
                      <a:pt x="4123" y="1"/>
                    </a:moveTo>
                    <a:cubicBezTo>
                      <a:pt x="3010" y="1"/>
                      <a:pt x="1900" y="63"/>
                      <a:pt x="799" y="188"/>
                    </a:cubicBezTo>
                    <a:cubicBezTo>
                      <a:pt x="513" y="224"/>
                      <a:pt x="287" y="450"/>
                      <a:pt x="239" y="712"/>
                    </a:cubicBezTo>
                    <a:cubicBezTo>
                      <a:pt x="1" y="2319"/>
                      <a:pt x="1" y="3963"/>
                      <a:pt x="239" y="5570"/>
                    </a:cubicBezTo>
                    <a:cubicBezTo>
                      <a:pt x="287" y="5844"/>
                      <a:pt x="513" y="6058"/>
                      <a:pt x="799" y="6082"/>
                    </a:cubicBezTo>
                    <a:cubicBezTo>
                      <a:pt x="1894" y="6201"/>
                      <a:pt x="3013" y="6284"/>
                      <a:pt x="4132" y="6284"/>
                    </a:cubicBezTo>
                    <a:cubicBezTo>
                      <a:pt x="4609" y="6284"/>
                      <a:pt x="5085" y="6260"/>
                      <a:pt x="5561" y="6249"/>
                    </a:cubicBezTo>
                    <a:cubicBezTo>
                      <a:pt x="5644" y="6249"/>
                      <a:pt x="5716" y="6177"/>
                      <a:pt x="5716" y="6070"/>
                    </a:cubicBezTo>
                    <a:cubicBezTo>
                      <a:pt x="5716" y="5963"/>
                      <a:pt x="5633" y="5891"/>
                      <a:pt x="5537" y="5891"/>
                    </a:cubicBezTo>
                    <a:cubicBezTo>
                      <a:pt x="5051" y="5914"/>
                      <a:pt x="4564" y="5925"/>
                      <a:pt x="4076" y="5925"/>
                    </a:cubicBezTo>
                    <a:cubicBezTo>
                      <a:pt x="2998" y="5925"/>
                      <a:pt x="1916" y="5868"/>
                      <a:pt x="834" y="5737"/>
                    </a:cubicBezTo>
                    <a:cubicBezTo>
                      <a:pt x="715" y="5725"/>
                      <a:pt x="620" y="5641"/>
                      <a:pt x="596" y="5498"/>
                    </a:cubicBezTo>
                    <a:cubicBezTo>
                      <a:pt x="382" y="3927"/>
                      <a:pt x="382" y="2319"/>
                      <a:pt x="596" y="736"/>
                    </a:cubicBezTo>
                    <a:cubicBezTo>
                      <a:pt x="620" y="617"/>
                      <a:pt x="715" y="522"/>
                      <a:pt x="834" y="498"/>
                    </a:cubicBezTo>
                    <a:cubicBezTo>
                      <a:pt x="1942" y="379"/>
                      <a:pt x="3037" y="319"/>
                      <a:pt x="4144" y="319"/>
                    </a:cubicBezTo>
                    <a:cubicBezTo>
                      <a:pt x="5240" y="319"/>
                      <a:pt x="6347" y="379"/>
                      <a:pt x="7442" y="498"/>
                    </a:cubicBezTo>
                    <a:cubicBezTo>
                      <a:pt x="7561" y="522"/>
                      <a:pt x="7669" y="605"/>
                      <a:pt x="7680" y="736"/>
                    </a:cubicBezTo>
                    <a:cubicBezTo>
                      <a:pt x="7907" y="2319"/>
                      <a:pt x="7907" y="3927"/>
                      <a:pt x="7680" y="5498"/>
                    </a:cubicBezTo>
                    <a:cubicBezTo>
                      <a:pt x="7669" y="5617"/>
                      <a:pt x="7561" y="5725"/>
                      <a:pt x="7442" y="5737"/>
                    </a:cubicBezTo>
                    <a:cubicBezTo>
                      <a:pt x="7085" y="5784"/>
                      <a:pt x="6752" y="5820"/>
                      <a:pt x="6395" y="5844"/>
                    </a:cubicBezTo>
                    <a:cubicBezTo>
                      <a:pt x="6299" y="5844"/>
                      <a:pt x="6228" y="5927"/>
                      <a:pt x="6228" y="6010"/>
                    </a:cubicBezTo>
                    <a:cubicBezTo>
                      <a:pt x="6228" y="6110"/>
                      <a:pt x="6299" y="6178"/>
                      <a:pt x="6386" y="6178"/>
                    </a:cubicBezTo>
                    <a:cubicBezTo>
                      <a:pt x="6393" y="6178"/>
                      <a:pt x="6399" y="6178"/>
                      <a:pt x="6406" y="6177"/>
                    </a:cubicBezTo>
                    <a:cubicBezTo>
                      <a:pt x="6764" y="6141"/>
                      <a:pt x="7121" y="6118"/>
                      <a:pt x="7478" y="6070"/>
                    </a:cubicBezTo>
                    <a:cubicBezTo>
                      <a:pt x="7764" y="6034"/>
                      <a:pt x="7978" y="5820"/>
                      <a:pt x="8026" y="5546"/>
                    </a:cubicBezTo>
                    <a:cubicBezTo>
                      <a:pt x="8252" y="3963"/>
                      <a:pt x="8252" y="2319"/>
                      <a:pt x="8014" y="712"/>
                    </a:cubicBezTo>
                    <a:cubicBezTo>
                      <a:pt x="7966" y="426"/>
                      <a:pt x="7740" y="224"/>
                      <a:pt x="7466" y="188"/>
                    </a:cubicBezTo>
                    <a:cubicBezTo>
                      <a:pt x="6353" y="63"/>
                      <a:pt x="5237" y="1"/>
                      <a:pt x="412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33"/>
              <p:cNvSpPr/>
              <p:nvPr/>
            </p:nvSpPr>
            <p:spPr>
              <a:xfrm>
                <a:off x="5680587" y="3935024"/>
                <a:ext cx="105389" cy="110514"/>
              </a:xfrm>
              <a:custGeom>
                <a:rect b="b" l="l" r="r" t="t"/>
                <a:pathLst>
                  <a:path extrusionOk="0" h="3472" w="3311">
                    <a:moveTo>
                      <a:pt x="334" y="447"/>
                    </a:moveTo>
                    <a:lnTo>
                      <a:pt x="2763" y="1733"/>
                    </a:lnTo>
                    <a:lnTo>
                      <a:pt x="334" y="3007"/>
                    </a:lnTo>
                    <a:lnTo>
                      <a:pt x="334" y="447"/>
                    </a:lnTo>
                    <a:close/>
                    <a:moveTo>
                      <a:pt x="163" y="1"/>
                    </a:moveTo>
                    <a:cubicBezTo>
                      <a:pt x="135" y="1"/>
                      <a:pt x="108" y="7"/>
                      <a:pt x="84" y="18"/>
                    </a:cubicBezTo>
                    <a:cubicBezTo>
                      <a:pt x="36" y="54"/>
                      <a:pt x="1" y="114"/>
                      <a:pt x="1" y="173"/>
                    </a:cubicBezTo>
                    <a:lnTo>
                      <a:pt x="1" y="3293"/>
                    </a:lnTo>
                    <a:cubicBezTo>
                      <a:pt x="1" y="3352"/>
                      <a:pt x="24" y="3412"/>
                      <a:pt x="84" y="3447"/>
                    </a:cubicBezTo>
                    <a:cubicBezTo>
                      <a:pt x="120" y="3459"/>
                      <a:pt x="144" y="3471"/>
                      <a:pt x="179" y="3471"/>
                    </a:cubicBezTo>
                    <a:cubicBezTo>
                      <a:pt x="203" y="3471"/>
                      <a:pt x="239" y="3471"/>
                      <a:pt x="251" y="3459"/>
                    </a:cubicBezTo>
                    <a:lnTo>
                      <a:pt x="3227" y="1900"/>
                    </a:lnTo>
                    <a:cubicBezTo>
                      <a:pt x="3287" y="1864"/>
                      <a:pt x="3311" y="1804"/>
                      <a:pt x="3311" y="1745"/>
                    </a:cubicBezTo>
                    <a:cubicBezTo>
                      <a:pt x="3311" y="1673"/>
                      <a:pt x="3287" y="1614"/>
                      <a:pt x="3227" y="1578"/>
                    </a:cubicBezTo>
                    <a:lnTo>
                      <a:pt x="251" y="18"/>
                    </a:lnTo>
                    <a:cubicBezTo>
                      <a:pt x="221" y="7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rgbClr val="D05C5C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33"/>
              <p:cNvSpPr/>
              <p:nvPr/>
            </p:nvSpPr>
            <p:spPr>
              <a:xfrm>
                <a:off x="5549861" y="3817349"/>
                <a:ext cx="345642" cy="345674"/>
              </a:xfrm>
              <a:custGeom>
                <a:rect b="b" l="l" r="r" t="t"/>
                <a:pathLst>
                  <a:path extrusionOk="0" h="10860" w="10859">
                    <a:moveTo>
                      <a:pt x="5429" y="334"/>
                    </a:moveTo>
                    <a:cubicBezTo>
                      <a:pt x="8239" y="334"/>
                      <a:pt x="10513" y="2608"/>
                      <a:pt x="10513" y="5430"/>
                    </a:cubicBezTo>
                    <a:cubicBezTo>
                      <a:pt x="10513" y="8240"/>
                      <a:pt x="8227" y="10514"/>
                      <a:pt x="5429" y="10514"/>
                    </a:cubicBezTo>
                    <a:cubicBezTo>
                      <a:pt x="2619" y="10514"/>
                      <a:pt x="333" y="8240"/>
                      <a:pt x="333" y="5430"/>
                    </a:cubicBezTo>
                    <a:cubicBezTo>
                      <a:pt x="333" y="2608"/>
                      <a:pt x="2619" y="334"/>
                      <a:pt x="5429" y="334"/>
                    </a:cubicBezTo>
                    <a:close/>
                    <a:moveTo>
                      <a:pt x="5429" y="1"/>
                    </a:moveTo>
                    <a:cubicBezTo>
                      <a:pt x="3989" y="1"/>
                      <a:pt x="2619" y="560"/>
                      <a:pt x="1584" y="1584"/>
                    </a:cubicBezTo>
                    <a:cubicBezTo>
                      <a:pt x="560" y="2620"/>
                      <a:pt x="0" y="3989"/>
                      <a:pt x="0" y="5430"/>
                    </a:cubicBezTo>
                    <a:cubicBezTo>
                      <a:pt x="0" y="6871"/>
                      <a:pt x="560" y="8240"/>
                      <a:pt x="1584" y="9264"/>
                    </a:cubicBezTo>
                    <a:cubicBezTo>
                      <a:pt x="2619" y="10300"/>
                      <a:pt x="3989" y="10859"/>
                      <a:pt x="5429" y="10859"/>
                    </a:cubicBezTo>
                    <a:cubicBezTo>
                      <a:pt x="6870" y="10859"/>
                      <a:pt x="8239" y="10300"/>
                      <a:pt x="9263" y="9264"/>
                    </a:cubicBezTo>
                    <a:cubicBezTo>
                      <a:pt x="10299" y="8240"/>
                      <a:pt x="10859" y="6871"/>
                      <a:pt x="10859" y="5430"/>
                    </a:cubicBezTo>
                    <a:cubicBezTo>
                      <a:pt x="10859" y="3989"/>
                      <a:pt x="10299" y="2620"/>
                      <a:pt x="9263" y="1584"/>
                    </a:cubicBezTo>
                    <a:cubicBezTo>
                      <a:pt x="8239" y="560"/>
                      <a:pt x="6870" y="1"/>
                      <a:pt x="5429" y="1"/>
                    </a:cubicBezTo>
                    <a:close/>
                  </a:path>
                </a:pathLst>
              </a:custGeom>
              <a:solidFill>
                <a:srgbClr val="D05C5C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2" name="Google Shape;202;p33"/>
            <p:cNvSpPr txBox="1"/>
            <p:nvPr/>
          </p:nvSpPr>
          <p:spPr>
            <a:xfrm>
              <a:off x="6083407" y="3597565"/>
              <a:ext cx="14094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88888"/>
                  </a:solidFill>
                  <a:uFill>
                    <a:noFill/>
                  </a:uFill>
                  <a:latin typeface="Bree Serif"/>
                  <a:ea typeface="Bree Serif"/>
                  <a:cs typeface="Bree Serif"/>
                  <a:sym typeface="Bree Serif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Ninja nerd: Cardiac cycle</a:t>
              </a:r>
              <a:endParaRPr sz="900">
                <a:solidFill>
                  <a:srgbClr val="888888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sp>
        <p:nvSpPr>
          <p:cNvPr id="203" name="Google Shape;203;p33"/>
          <p:cNvSpPr txBox="1"/>
          <p:nvPr/>
        </p:nvSpPr>
        <p:spPr>
          <a:xfrm>
            <a:off x="4567000" y="1531750"/>
            <a:ext cx="1535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Realise </a:t>
            </a:r>
            <a:r>
              <a:rPr lang="en" sz="11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the pattern</a:t>
            </a:r>
            <a:endParaRPr sz="11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/>
          <p:nvPr>
            <p:ph type="title"/>
          </p:nvPr>
        </p:nvSpPr>
        <p:spPr>
          <a:xfrm>
            <a:off x="150375" y="243375"/>
            <a:ext cx="89937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1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A-	Atrial Systole (atrial contraction)</a:t>
            </a:r>
            <a:endParaRPr b="1" sz="21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9" name="Google Shape;209;p34"/>
          <p:cNvSpPr/>
          <p:nvPr/>
        </p:nvSpPr>
        <p:spPr>
          <a:xfrm>
            <a:off x="596675" y="896663"/>
            <a:ext cx="1237200" cy="9186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SA node fires AP -&gt; P wave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(</a:t>
            </a: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electrical</a:t>
            </a:r>
            <a:r>
              <a:rPr lang="en" sz="1200">
                <a:solidFill>
                  <a:srgbClr val="00B050"/>
                </a:solidFill>
                <a:latin typeface="Bree Serif"/>
                <a:ea typeface="Bree Serif"/>
                <a:cs typeface="Bree Serif"/>
                <a:sym typeface="Bree Serif"/>
              </a:rPr>
              <a:t> activity)</a:t>
            </a:r>
            <a:endParaRPr sz="1200">
              <a:solidFill>
                <a:srgbClr val="00B05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0" name="Google Shape;210;p34"/>
          <p:cNvSpPr/>
          <p:nvPr/>
        </p:nvSpPr>
        <p:spPr>
          <a:xfrm>
            <a:off x="1833875" y="1203713"/>
            <a:ext cx="525300" cy="30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4"/>
          <p:cNvSpPr/>
          <p:nvPr/>
        </p:nvSpPr>
        <p:spPr>
          <a:xfrm>
            <a:off x="2352425" y="1046063"/>
            <a:ext cx="1100700" cy="6198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Atrial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</a:t>
            </a: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ontraction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2" name="Google Shape;212;p34"/>
          <p:cNvSpPr/>
          <p:nvPr/>
        </p:nvSpPr>
        <p:spPr>
          <a:xfrm>
            <a:off x="4029525" y="1046063"/>
            <a:ext cx="1005900" cy="6198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↑↑↑ Atrial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pressure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3" name="Google Shape;213;p34"/>
          <p:cNvSpPr/>
          <p:nvPr/>
        </p:nvSpPr>
        <p:spPr>
          <a:xfrm>
            <a:off x="3453128" y="1203713"/>
            <a:ext cx="525300" cy="30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4"/>
          <p:cNvSpPr/>
          <p:nvPr/>
        </p:nvSpPr>
        <p:spPr>
          <a:xfrm>
            <a:off x="5611825" y="1028213"/>
            <a:ext cx="1482900" cy="6555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3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Tricuspid &amp; bicuspid (mitral) valves open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15" name="Google Shape;2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112" y="1950175"/>
            <a:ext cx="3975325" cy="298151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/>
          <p:nvPr/>
        </p:nvSpPr>
        <p:spPr>
          <a:xfrm>
            <a:off x="5035425" y="1203713"/>
            <a:ext cx="525300" cy="30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4"/>
          <p:cNvSpPr/>
          <p:nvPr/>
        </p:nvSpPr>
        <p:spPr>
          <a:xfrm>
            <a:off x="7620025" y="988013"/>
            <a:ext cx="927300" cy="7359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Left Ventricle filling (20%)</a:t>
            </a:r>
            <a:endParaRPr sz="1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8" name="Google Shape;218;p34"/>
          <p:cNvSpPr/>
          <p:nvPr/>
        </p:nvSpPr>
        <p:spPr>
          <a:xfrm>
            <a:off x="7094719" y="1203713"/>
            <a:ext cx="525300" cy="30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4"/>
          <p:cNvSpPr txBox="1"/>
          <p:nvPr/>
        </p:nvSpPr>
        <p:spPr>
          <a:xfrm>
            <a:off x="5509850" y="1950175"/>
            <a:ext cx="34608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C27B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Heart sound: </a:t>
            </a:r>
            <a:r>
              <a:rPr b="1" lang="en" sz="1300">
                <a:solidFill>
                  <a:srgbClr val="C27B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S4</a:t>
            </a:r>
            <a:r>
              <a:rPr lang="en" sz="1300">
                <a:solidFill>
                  <a:srgbClr val="C27B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not audible in normal adults </a:t>
            </a:r>
            <a:r>
              <a:rPr lang="en" sz="13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→If heard it is caused by stiffness in ventricles, atria needs to contract strongly to fill the ventricles, producing the sound S4</a:t>
            </a:r>
            <a:endParaRPr sz="13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