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y="5143500" cx="9144000"/>
  <p:notesSz cx="6858000" cy="9144000"/>
  <p:embeddedFontLst>
    <p:embeddedFont>
      <p:font typeface="Bree Serif"/>
      <p:regular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1522FE4-6716-4BF4-883E-F0EF2B4721A9}">
  <a:tblStyle styleId="{31522FE4-6716-4BF4-883E-F0EF2B4721A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20" Type="http://schemas.openxmlformats.org/officeDocument/2006/relationships/slide" Target="slides/slide13.xml"/><Relationship Id="rId42" Type="http://schemas.openxmlformats.org/officeDocument/2006/relationships/slide" Target="slides/slide35.xml"/><Relationship Id="rId41" Type="http://schemas.openxmlformats.org/officeDocument/2006/relationships/slide" Target="slides/slide34.xml"/><Relationship Id="rId22" Type="http://schemas.openxmlformats.org/officeDocument/2006/relationships/slide" Target="slides/slide15.xml"/><Relationship Id="rId44" Type="http://schemas.openxmlformats.org/officeDocument/2006/relationships/slide" Target="slides/slide37.xml"/><Relationship Id="rId21" Type="http://schemas.openxmlformats.org/officeDocument/2006/relationships/slide" Target="slides/slide14.xml"/><Relationship Id="rId43" Type="http://schemas.openxmlformats.org/officeDocument/2006/relationships/slide" Target="slides/slide36.xml"/><Relationship Id="rId24" Type="http://schemas.openxmlformats.org/officeDocument/2006/relationships/slide" Target="slides/slide17.xml"/><Relationship Id="rId23" Type="http://schemas.openxmlformats.org/officeDocument/2006/relationships/slide" Target="slides/slide16.xml"/><Relationship Id="rId45" Type="http://schemas.openxmlformats.org/officeDocument/2006/relationships/font" Target="fonts/BreeSerif-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16a2320c86_3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16a2320c86_3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47a9921f2307df4f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47a9921f2307df4f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16a2320c86_3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16a2320c86_3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4bf8ac9b365caca4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4bf8ac9b365caca4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1802656193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1802656193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4bf8ac9b365caca4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4bf8ac9b365caca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4bf8ac9b365caca4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4bf8ac9b365caca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60d2e68b6e1fc937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60d2e68b6e1fc937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fe111ac5839c4d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1fe111ac5839c4d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fe111ac5839c4d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1fe111ac5839c4d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1769b78be2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1769b78be2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b0cc8097b4b0364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2b0cc8097b4b036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1fe111ac5839c4d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1fe111ac5839c4d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1fe111ac5839c4d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1fe111ac5839c4d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180265619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1180265619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11802656193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11802656193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11802656193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11802656193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11802656193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11802656193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11802656193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11802656193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11802656193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11802656193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11802656193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11802656193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16a2320c86_3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16a2320c86_3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11802656193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11802656193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5912485c6dd9ee5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5912485c6dd9ee5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11802656193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11802656193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11802656193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11802656193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11802656193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11802656193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11769b78be2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11769b78be2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11769b78be2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11769b78be2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118065f0cd4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118065f0cd4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16a2320c86_3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16a2320c86_3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16a2320c86_3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16a2320c86_3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16a2320c86_3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16a2320c86_3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60e234ce5fdf7906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60e234ce5fdf7906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16a2320c86_3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16a2320c86_3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16a2320c86_3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16a2320c86_3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4.png"/><Relationship Id="rId3"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1" name="Google Shape;11;p2"/>
          <p:cNvSpPr/>
          <p:nvPr/>
        </p:nvSpPr>
        <p:spPr>
          <a:xfrm rot="5400000">
            <a:off x="2217350" y="2368475"/>
            <a:ext cx="3855000" cy="151200"/>
          </a:xfrm>
          <a:prstGeom prst="rect">
            <a:avLst/>
          </a:prstGeom>
          <a:solidFill>
            <a:srgbClr val="D05C5C">
              <a:alpha val="698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 name="Google Shape;12;p2"/>
          <p:cNvPicPr preferRelativeResize="0"/>
          <p:nvPr/>
        </p:nvPicPr>
        <p:blipFill rotWithShape="1">
          <a:blip r:embed="rId2">
            <a:alphaModFix/>
          </a:blip>
          <a:srcRect b="0" l="52258" r="0" t="0"/>
          <a:stretch/>
        </p:blipFill>
        <p:spPr>
          <a:xfrm>
            <a:off x="2314729" y="733925"/>
            <a:ext cx="1704874" cy="3420301"/>
          </a:xfrm>
          <a:prstGeom prst="rect">
            <a:avLst/>
          </a:prstGeom>
          <a:noFill/>
          <a:ln>
            <a:noFill/>
          </a:ln>
        </p:spPr>
      </p:pic>
      <p:pic>
        <p:nvPicPr>
          <p:cNvPr id="13" name="Google Shape;13;p2"/>
          <p:cNvPicPr preferRelativeResize="0"/>
          <p:nvPr/>
        </p:nvPicPr>
        <p:blipFill rotWithShape="1">
          <a:blip r:embed="rId3">
            <a:alphaModFix/>
          </a:blip>
          <a:srcRect b="0" l="0" r="43867" t="0"/>
          <a:stretch/>
        </p:blipFill>
        <p:spPr>
          <a:xfrm>
            <a:off x="1337825" y="846676"/>
            <a:ext cx="976901" cy="2462648"/>
          </a:xfrm>
          <a:prstGeom prst="rect">
            <a:avLst/>
          </a:prstGeom>
          <a:noFill/>
          <a:ln>
            <a:noFill/>
          </a:ln>
        </p:spPr>
      </p:pic>
      <p:pic>
        <p:nvPicPr>
          <p:cNvPr id="14" name="Google Shape;14;p2"/>
          <p:cNvPicPr preferRelativeResize="0"/>
          <p:nvPr/>
        </p:nvPicPr>
        <p:blipFill>
          <a:blip r:embed="rId4">
            <a:alphaModFix/>
          </a:blip>
          <a:stretch>
            <a:fillRect/>
          </a:stretch>
        </p:blipFill>
        <p:spPr>
          <a:xfrm>
            <a:off x="8057625" y="94025"/>
            <a:ext cx="976900" cy="976900"/>
          </a:xfrm>
          <a:prstGeom prst="rect">
            <a:avLst/>
          </a:prstGeom>
          <a:noFill/>
          <a:ln>
            <a:noFill/>
          </a:ln>
        </p:spPr>
      </p:pic>
      <p:pic>
        <p:nvPicPr>
          <p:cNvPr id="15" name="Google Shape;15;p2"/>
          <p:cNvPicPr preferRelativeResize="0"/>
          <p:nvPr/>
        </p:nvPicPr>
        <p:blipFill>
          <a:blip r:embed="rId5">
            <a:alphaModFix/>
          </a:blip>
          <a:stretch>
            <a:fillRect/>
          </a:stretch>
        </p:blipFill>
        <p:spPr>
          <a:xfrm>
            <a:off x="6550851" y="-264951"/>
            <a:ext cx="1600800" cy="16008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 name="Shape 47"/>
        <p:cNvGrpSpPr/>
        <p:nvPr/>
      </p:nvGrpSpPr>
      <p:grpSpPr>
        <a:xfrm>
          <a:off x="0" y="0"/>
          <a:ext cx="0" cy="0"/>
          <a:chOff x="0" y="0"/>
          <a:chExt cx="0" cy="0"/>
        </a:xfrm>
      </p:grpSpPr>
      <p:sp>
        <p:nvSpPr>
          <p:cNvPr id="48" name="Google Shape;48;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9" name="Google Shape;49;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0" name="Google Shape;50;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 name="Shape 51"/>
        <p:cNvGrpSpPr/>
        <p:nvPr/>
      </p:nvGrpSpPr>
      <p:grpSpPr>
        <a:xfrm>
          <a:off x="0" y="0"/>
          <a:ext cx="0" cy="0"/>
          <a:chOff x="0" y="0"/>
          <a:chExt cx="0" cy="0"/>
        </a:xfrm>
      </p:grpSpPr>
      <p:sp>
        <p:nvSpPr>
          <p:cNvPr id="52" name="Google Shape;52;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7" name="Shape 57"/>
        <p:cNvGrpSpPr/>
        <p:nvPr/>
      </p:nvGrpSpPr>
      <p:grpSpPr>
        <a:xfrm>
          <a:off x="0" y="0"/>
          <a:ext cx="0" cy="0"/>
          <a:chOff x="0" y="0"/>
          <a:chExt cx="0" cy="0"/>
        </a:xfrm>
      </p:grpSpPr>
      <p:sp>
        <p:nvSpPr>
          <p:cNvPr id="58" name="Google Shape;58;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9" name="Google Shape;59;p14"/>
          <p:cNvSpPr/>
          <p:nvPr/>
        </p:nvSpPr>
        <p:spPr>
          <a:xfrm rot="3703944">
            <a:off x="-754499" y="-2931194"/>
            <a:ext cx="3159260" cy="7953255"/>
          </a:xfrm>
          <a:custGeom>
            <a:rect b="b" l="l" r="r" t="t"/>
            <a:pathLst>
              <a:path extrusionOk="0" h="101348" w="52669">
                <a:moveTo>
                  <a:pt x="0" y="1"/>
                </a:moveTo>
                <a:lnTo>
                  <a:pt x="0" y="101348"/>
                </a:lnTo>
                <a:lnTo>
                  <a:pt x="4232" y="101348"/>
                </a:lnTo>
                <a:cubicBezTo>
                  <a:pt x="5157" y="99969"/>
                  <a:pt x="6162" y="98640"/>
                  <a:pt x="7265" y="97375"/>
                </a:cubicBezTo>
                <a:cubicBezTo>
                  <a:pt x="17902" y="85294"/>
                  <a:pt x="34296" y="83673"/>
                  <a:pt x="45225" y="72014"/>
                </a:cubicBezTo>
                <a:cubicBezTo>
                  <a:pt x="47820" y="69225"/>
                  <a:pt x="50106" y="65803"/>
                  <a:pt x="51030" y="61717"/>
                </a:cubicBezTo>
                <a:cubicBezTo>
                  <a:pt x="52668" y="54371"/>
                  <a:pt x="49620" y="46702"/>
                  <a:pt x="45971" y="40540"/>
                </a:cubicBezTo>
                <a:cubicBezTo>
                  <a:pt x="42323" y="34378"/>
                  <a:pt x="37912" y="28573"/>
                  <a:pt x="36242" y="21227"/>
                </a:cubicBezTo>
                <a:cubicBezTo>
                  <a:pt x="34604" y="13979"/>
                  <a:pt x="36080" y="5806"/>
                  <a:pt x="39955" y="1"/>
                </a:cubicBezTo>
                <a:close/>
              </a:path>
            </a:pathLst>
          </a:custGeom>
          <a:solidFill>
            <a:srgbClr val="F3F3F3"/>
          </a:solidFill>
          <a:ln cap="flat" cmpd="sng" w="38100">
            <a:solidFill>
              <a:srgbClr val="08444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p:nvPr/>
        </p:nvSpPr>
        <p:spPr>
          <a:xfrm rot="2195149">
            <a:off x="-655632" y="-470802"/>
            <a:ext cx="1519779" cy="1326195"/>
          </a:xfrm>
          <a:custGeom>
            <a:rect b="b" l="l" r="r" t="t"/>
            <a:pathLst>
              <a:path extrusionOk="0" h="53146" w="57522">
                <a:moveTo>
                  <a:pt x="38824" y="0"/>
                </a:moveTo>
                <a:cubicBezTo>
                  <a:pt x="36106" y="0"/>
                  <a:pt x="34222" y="1704"/>
                  <a:pt x="30325" y="3209"/>
                </a:cubicBezTo>
                <a:cubicBezTo>
                  <a:pt x="28876" y="3933"/>
                  <a:pt x="27395" y="4167"/>
                  <a:pt x="25907" y="4167"/>
                </a:cubicBezTo>
                <a:cubicBezTo>
                  <a:pt x="23199" y="4167"/>
                  <a:pt x="20471" y="3393"/>
                  <a:pt x="17884" y="3393"/>
                </a:cubicBezTo>
                <a:cubicBezTo>
                  <a:pt x="16641" y="3393"/>
                  <a:pt x="15430" y="3571"/>
                  <a:pt x="14270" y="4101"/>
                </a:cubicBezTo>
                <a:cubicBezTo>
                  <a:pt x="0" y="10344"/>
                  <a:pt x="24973" y="34425"/>
                  <a:pt x="8467" y="44676"/>
                </a:cubicBezTo>
                <a:lnTo>
                  <a:pt x="8919" y="45128"/>
                </a:lnTo>
                <a:cubicBezTo>
                  <a:pt x="8467" y="50920"/>
                  <a:pt x="14710" y="51812"/>
                  <a:pt x="19170" y="52704"/>
                </a:cubicBezTo>
                <a:cubicBezTo>
                  <a:pt x="21169" y="52998"/>
                  <a:pt x="23137" y="53146"/>
                  <a:pt x="25060" y="53146"/>
                </a:cubicBezTo>
                <a:cubicBezTo>
                  <a:pt x="37720" y="53146"/>
                  <a:pt x="48416" y="46755"/>
                  <a:pt x="53062" y="33974"/>
                </a:cubicBezTo>
                <a:cubicBezTo>
                  <a:pt x="57522" y="22831"/>
                  <a:pt x="55738" y="7668"/>
                  <a:pt x="43703" y="1425"/>
                </a:cubicBezTo>
                <a:cubicBezTo>
                  <a:pt x="41662" y="402"/>
                  <a:pt x="40144" y="0"/>
                  <a:pt x="38824" y="0"/>
                </a:cubicBezTo>
                <a:close/>
              </a:path>
            </a:pathLst>
          </a:custGeom>
          <a:solidFill>
            <a:srgbClr val="F3F3F3"/>
          </a:solidFill>
          <a:ln cap="flat" cmpd="sng" w="38100">
            <a:solidFill>
              <a:srgbClr val="08444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34F5C"/>
              </a:solidFill>
            </a:endParaRPr>
          </a:p>
        </p:txBody>
      </p:sp>
      <p:pic>
        <p:nvPicPr>
          <p:cNvPr id="61" name="Google Shape;61;p14"/>
          <p:cNvPicPr preferRelativeResize="0"/>
          <p:nvPr/>
        </p:nvPicPr>
        <p:blipFill rotWithShape="1">
          <a:blip r:embed="rId2">
            <a:alphaModFix/>
          </a:blip>
          <a:srcRect b="0" l="49320" r="0" t="0"/>
          <a:stretch/>
        </p:blipFill>
        <p:spPr>
          <a:xfrm>
            <a:off x="7885450" y="2779750"/>
            <a:ext cx="1149076" cy="2267300"/>
          </a:xfrm>
          <a:prstGeom prst="rect">
            <a:avLst/>
          </a:prstGeom>
          <a:noFill/>
          <a:ln>
            <a:noFill/>
          </a:ln>
        </p:spPr>
      </p:pic>
      <p:pic>
        <p:nvPicPr>
          <p:cNvPr id="62" name="Google Shape;62;p14"/>
          <p:cNvPicPr preferRelativeResize="0"/>
          <p:nvPr/>
        </p:nvPicPr>
        <p:blipFill rotWithShape="1">
          <a:blip r:embed="rId3">
            <a:alphaModFix/>
          </a:blip>
          <a:srcRect b="0" l="0" r="43146" t="0"/>
          <a:stretch/>
        </p:blipFill>
        <p:spPr>
          <a:xfrm>
            <a:off x="6604375" y="2377550"/>
            <a:ext cx="1281075" cy="327705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3" name="Shape 63"/>
        <p:cNvGrpSpPr/>
        <p:nvPr/>
      </p:nvGrpSpPr>
      <p:grpSpPr>
        <a:xfrm>
          <a:off x="0" y="0"/>
          <a:ext cx="0" cy="0"/>
          <a:chOff x="0" y="0"/>
          <a:chExt cx="0" cy="0"/>
        </a:xfrm>
      </p:grpSpPr>
      <p:sp>
        <p:nvSpPr>
          <p:cNvPr id="64" name="Google Shape;64;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5" name="Google Shape;65;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6" name="Shape 66"/>
        <p:cNvGrpSpPr/>
        <p:nvPr/>
      </p:nvGrpSpPr>
      <p:grpSpPr>
        <a:xfrm>
          <a:off x="0" y="0"/>
          <a:ext cx="0" cy="0"/>
          <a:chOff x="0" y="0"/>
          <a:chExt cx="0" cy="0"/>
        </a:xfrm>
      </p:grpSpPr>
      <p:sp>
        <p:nvSpPr>
          <p:cNvPr id="67" name="Google Shape;67;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8" name="Google Shape;68;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9" name="Google Shape;69;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0" name="Google Shape;70;p16"/>
          <p:cNvSpPr/>
          <p:nvPr/>
        </p:nvSpPr>
        <p:spPr>
          <a:xfrm rot="6556165">
            <a:off x="8461830" y="-4159352"/>
            <a:ext cx="3159240" cy="7953259"/>
          </a:xfrm>
          <a:custGeom>
            <a:rect b="b" l="l" r="r" t="t"/>
            <a:pathLst>
              <a:path extrusionOk="0" h="101348" w="52669">
                <a:moveTo>
                  <a:pt x="0" y="1"/>
                </a:moveTo>
                <a:lnTo>
                  <a:pt x="0" y="101348"/>
                </a:lnTo>
                <a:lnTo>
                  <a:pt x="4232" y="101348"/>
                </a:lnTo>
                <a:cubicBezTo>
                  <a:pt x="5157" y="99969"/>
                  <a:pt x="6162" y="98640"/>
                  <a:pt x="7265" y="97375"/>
                </a:cubicBezTo>
                <a:cubicBezTo>
                  <a:pt x="17902" y="85294"/>
                  <a:pt x="34296" y="83673"/>
                  <a:pt x="45225" y="72014"/>
                </a:cubicBezTo>
                <a:cubicBezTo>
                  <a:pt x="47820" y="69225"/>
                  <a:pt x="50106" y="65803"/>
                  <a:pt x="51030" y="61717"/>
                </a:cubicBezTo>
                <a:cubicBezTo>
                  <a:pt x="52668" y="54371"/>
                  <a:pt x="49620" y="46702"/>
                  <a:pt x="45971" y="40540"/>
                </a:cubicBezTo>
                <a:cubicBezTo>
                  <a:pt x="42323" y="34378"/>
                  <a:pt x="37912" y="28573"/>
                  <a:pt x="36242" y="21227"/>
                </a:cubicBezTo>
                <a:cubicBezTo>
                  <a:pt x="34604" y="13979"/>
                  <a:pt x="36080" y="5806"/>
                  <a:pt x="39955" y="1"/>
                </a:cubicBezTo>
                <a:close/>
              </a:path>
            </a:pathLst>
          </a:custGeom>
          <a:noFill/>
          <a:ln cap="flat" cmpd="sng" w="38100">
            <a:solidFill>
              <a:srgbClr val="D05C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1" name="Shape 71"/>
        <p:cNvGrpSpPr/>
        <p:nvPr/>
      </p:nvGrpSpPr>
      <p:grpSpPr>
        <a:xfrm>
          <a:off x="0" y="0"/>
          <a:ext cx="0" cy="0"/>
          <a:chOff x="0" y="0"/>
          <a:chExt cx="0" cy="0"/>
        </a:xfrm>
      </p:grpSpPr>
      <p:sp>
        <p:nvSpPr>
          <p:cNvPr id="72" name="Google Shape;72;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3" name="Google Shape;73;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4" name="Google Shape;74;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5" name="Google Shape;75;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76" name="Shape 76"/>
        <p:cNvGrpSpPr/>
        <p:nvPr/>
      </p:nvGrpSpPr>
      <p:grpSpPr>
        <a:xfrm>
          <a:off x="0" y="0"/>
          <a:ext cx="0" cy="0"/>
          <a:chOff x="0" y="0"/>
          <a:chExt cx="0" cy="0"/>
        </a:xfrm>
      </p:grpSpPr>
      <p:sp>
        <p:nvSpPr>
          <p:cNvPr id="77" name="Google Shape;77;p18"/>
          <p:cNvSpPr/>
          <p:nvPr/>
        </p:nvSpPr>
        <p:spPr>
          <a:xfrm>
            <a:off x="0" y="0"/>
            <a:ext cx="5537400" cy="5143500"/>
          </a:xfrm>
          <a:prstGeom prst="rect">
            <a:avLst/>
          </a:prstGeom>
          <a:solidFill>
            <a:srgbClr val="D05C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8" name="Shape 78"/>
        <p:cNvGrpSpPr/>
        <p:nvPr/>
      </p:nvGrpSpPr>
      <p:grpSpPr>
        <a:xfrm>
          <a:off x="0" y="0"/>
          <a:ext cx="0" cy="0"/>
          <a:chOff x="0" y="0"/>
          <a:chExt cx="0" cy="0"/>
        </a:xfrm>
      </p:grpSpPr>
      <p:sp>
        <p:nvSpPr>
          <p:cNvPr id="79" name="Google Shape;79;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0" name="Google Shape;80;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1" name="Google Shape;81;p19"/>
          <p:cNvSpPr/>
          <p:nvPr/>
        </p:nvSpPr>
        <p:spPr>
          <a:xfrm rot="6556165">
            <a:off x="8461830" y="-4159352"/>
            <a:ext cx="3159240" cy="7953259"/>
          </a:xfrm>
          <a:custGeom>
            <a:rect b="b" l="l" r="r" t="t"/>
            <a:pathLst>
              <a:path extrusionOk="0" h="101348" w="52669">
                <a:moveTo>
                  <a:pt x="0" y="1"/>
                </a:moveTo>
                <a:lnTo>
                  <a:pt x="0" y="101348"/>
                </a:lnTo>
                <a:lnTo>
                  <a:pt x="4232" y="101348"/>
                </a:lnTo>
                <a:cubicBezTo>
                  <a:pt x="5157" y="99969"/>
                  <a:pt x="6162" y="98640"/>
                  <a:pt x="7265" y="97375"/>
                </a:cubicBezTo>
                <a:cubicBezTo>
                  <a:pt x="17902" y="85294"/>
                  <a:pt x="34296" y="83673"/>
                  <a:pt x="45225" y="72014"/>
                </a:cubicBezTo>
                <a:cubicBezTo>
                  <a:pt x="47820" y="69225"/>
                  <a:pt x="50106" y="65803"/>
                  <a:pt x="51030" y="61717"/>
                </a:cubicBezTo>
                <a:cubicBezTo>
                  <a:pt x="52668" y="54371"/>
                  <a:pt x="49620" y="46702"/>
                  <a:pt x="45971" y="40540"/>
                </a:cubicBezTo>
                <a:cubicBezTo>
                  <a:pt x="42323" y="34378"/>
                  <a:pt x="37912" y="28573"/>
                  <a:pt x="36242" y="21227"/>
                </a:cubicBezTo>
                <a:cubicBezTo>
                  <a:pt x="34604" y="13979"/>
                  <a:pt x="36080" y="5806"/>
                  <a:pt x="39955" y="1"/>
                </a:cubicBezTo>
                <a:close/>
              </a:path>
            </a:pathLst>
          </a:custGeom>
          <a:noFill/>
          <a:ln cap="flat" cmpd="sng" w="38100">
            <a:solidFill>
              <a:srgbClr val="D05C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2" name="Shape 82"/>
        <p:cNvGrpSpPr/>
        <p:nvPr/>
      </p:nvGrpSpPr>
      <p:grpSpPr>
        <a:xfrm>
          <a:off x="0" y="0"/>
          <a:ext cx="0" cy="0"/>
          <a:chOff x="0" y="0"/>
          <a:chExt cx="0" cy="0"/>
        </a:xfrm>
      </p:grpSpPr>
      <p:sp>
        <p:nvSpPr>
          <p:cNvPr id="83" name="Google Shape;83;p2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4" name="Google Shape;84;p2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5" name="Google Shape;85;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6" name="Shape 86"/>
        <p:cNvGrpSpPr/>
        <p:nvPr/>
      </p:nvGrpSpPr>
      <p:grpSpPr>
        <a:xfrm>
          <a:off x="0" y="0"/>
          <a:ext cx="0" cy="0"/>
          <a:chOff x="0" y="0"/>
          <a:chExt cx="0" cy="0"/>
        </a:xfrm>
      </p:grpSpPr>
      <p:sp>
        <p:nvSpPr>
          <p:cNvPr id="87" name="Google Shape;87;p21"/>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8" name="Google Shape;88;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9" name="Shape 89"/>
        <p:cNvGrpSpPr/>
        <p:nvPr/>
      </p:nvGrpSpPr>
      <p:grpSpPr>
        <a:xfrm>
          <a:off x="0" y="0"/>
          <a:ext cx="0" cy="0"/>
          <a:chOff x="0" y="0"/>
          <a:chExt cx="0" cy="0"/>
        </a:xfrm>
      </p:grpSpPr>
      <p:sp>
        <p:nvSpPr>
          <p:cNvPr id="90" name="Google Shape;90;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2" name="Google Shape;92;p2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3" name="Google Shape;93;p2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94" name="Google Shape;94;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5" name="Shape 95"/>
        <p:cNvGrpSpPr/>
        <p:nvPr/>
      </p:nvGrpSpPr>
      <p:grpSpPr>
        <a:xfrm>
          <a:off x="0" y="0"/>
          <a:ext cx="0" cy="0"/>
          <a:chOff x="0" y="0"/>
          <a:chExt cx="0" cy="0"/>
        </a:xfrm>
      </p:grpSpPr>
      <p:sp>
        <p:nvSpPr>
          <p:cNvPr id="96" name="Google Shape;96;p2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97" name="Google Shape;97;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8" name="Shape 98"/>
        <p:cNvGrpSpPr/>
        <p:nvPr/>
      </p:nvGrpSpPr>
      <p:grpSpPr>
        <a:xfrm>
          <a:off x="0" y="0"/>
          <a:ext cx="0" cy="0"/>
          <a:chOff x="0" y="0"/>
          <a:chExt cx="0" cy="0"/>
        </a:xfrm>
      </p:grpSpPr>
      <p:sp>
        <p:nvSpPr>
          <p:cNvPr id="99" name="Google Shape;99;p2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0" name="Google Shape;100;p2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01" name="Google Shape;101;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2" name="Shape 102"/>
        <p:cNvGrpSpPr/>
        <p:nvPr/>
      </p:nvGrpSpPr>
      <p:grpSpPr>
        <a:xfrm>
          <a:off x="0" y="0"/>
          <a:ext cx="0" cy="0"/>
          <a:chOff x="0" y="0"/>
          <a:chExt cx="0" cy="0"/>
        </a:xfrm>
      </p:grpSpPr>
      <p:sp>
        <p:nvSpPr>
          <p:cNvPr id="103" name="Google Shape;103;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 name="Shape 35"/>
        <p:cNvGrpSpPr/>
        <p:nvPr/>
      </p:nvGrpSpPr>
      <p:grpSpPr>
        <a:xfrm>
          <a:off x="0" y="0"/>
          <a:ext cx="0" cy="0"/>
          <a:chOff x="0" y="0"/>
          <a:chExt cx="0" cy="0"/>
        </a:xfrm>
      </p:grpSpPr>
      <p:sp>
        <p:nvSpPr>
          <p:cNvPr id="36" name="Google Shape;36;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1" name="Google Shape;41;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3" name="Google Shape;4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6" name="Google Shape;46;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1.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3" name="Shape 53"/>
        <p:cNvGrpSpPr/>
        <p:nvPr/>
      </p:nvGrpSpPr>
      <p:grpSpPr>
        <a:xfrm>
          <a:off x="0" y="0"/>
          <a:ext cx="0" cy="0"/>
          <a:chOff x="0" y="0"/>
          <a:chExt cx="0" cy="0"/>
        </a:xfrm>
      </p:grpSpPr>
      <p:sp>
        <p:nvSpPr>
          <p:cNvPr id="54" name="Google Shape;54;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5" name="Google Shape;55;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56" name="Google Shape;56;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13.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19.jpg"/><Relationship Id="rId4" Type="http://schemas.openxmlformats.org/officeDocument/2006/relationships/image" Target="../media/image28.jpg"/><Relationship Id="rId5" Type="http://schemas.openxmlformats.org/officeDocument/2006/relationships/image" Target="../media/image29.jpg"/><Relationship Id="rId6"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30.jpg"/><Relationship Id="rId5" Type="http://schemas.openxmlformats.org/officeDocument/2006/relationships/image" Target="../media/image34.png"/><Relationship Id="rId6" Type="http://schemas.openxmlformats.org/officeDocument/2006/relationships/image" Target="../media/image4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3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37.jp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31.png"/><Relationship Id="rId5" Type="http://schemas.openxmlformats.org/officeDocument/2006/relationships/image" Target="../media/image38.png"/><Relationship Id="rId6"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56.jpg"/><Relationship Id="rId4" Type="http://schemas.openxmlformats.org/officeDocument/2006/relationships/image" Target="../media/image49.jpg"/><Relationship Id="rId5" Type="http://schemas.openxmlformats.org/officeDocument/2006/relationships/image" Target="../media/image5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43.png"/><Relationship Id="rId4" Type="http://schemas.openxmlformats.org/officeDocument/2006/relationships/image" Target="../media/image40.gif"/><Relationship Id="rId5"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61.jpg"/><Relationship Id="rId4" Type="http://schemas.openxmlformats.org/officeDocument/2006/relationships/image" Target="../media/image5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68.jpg"/><Relationship Id="rId4" Type="http://schemas.openxmlformats.org/officeDocument/2006/relationships/image" Target="../media/image45.jpg"/><Relationship Id="rId5" Type="http://schemas.openxmlformats.org/officeDocument/2006/relationships/image" Target="../media/image6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48.jpg"/><Relationship Id="rId4" Type="http://schemas.openxmlformats.org/officeDocument/2006/relationships/image" Target="../media/image5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44.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46.png"/><Relationship Id="rId4" Type="http://schemas.openxmlformats.org/officeDocument/2006/relationships/image" Target="../media/image52.png"/><Relationship Id="rId5" Type="http://schemas.openxmlformats.org/officeDocument/2006/relationships/image" Target="../media/image47.jpg"/><Relationship Id="rId6" Type="http://schemas.openxmlformats.org/officeDocument/2006/relationships/image" Target="../media/image51.png"/><Relationship Id="rId7"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50.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53.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image" Target="../media/image59.jp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71.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1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hyperlink" Target="https://www.youtube.com/watch?v=GgM9h3tk4m4" TargetMode="External"/><Relationship Id="rId4" Type="http://schemas.openxmlformats.org/officeDocument/2006/relationships/image" Target="../media/image7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 Id="rId3" Type="http://schemas.openxmlformats.org/officeDocument/2006/relationships/image" Target="../media/image63.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 Id="rId3" Type="http://schemas.openxmlformats.org/officeDocument/2006/relationships/image" Target="../media/image72.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image" Target="../media/image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9.jpg"/><Relationship Id="rId5" Type="http://schemas.openxmlformats.org/officeDocument/2006/relationships/image" Target="../media/image2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20.jpg"/><Relationship Id="rId4" Type="http://schemas.openxmlformats.org/officeDocument/2006/relationships/image" Target="../media/image18.jpg"/><Relationship Id="rId5"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25.jpg"/><Relationship Id="rId4" Type="http://schemas.openxmlformats.org/officeDocument/2006/relationships/image" Target="../media/image21.jpg"/><Relationship Id="rId5" Type="http://schemas.openxmlformats.org/officeDocument/2006/relationships/image" Target="../media/image2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10.jp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6"/>
          <p:cNvSpPr txBox="1"/>
          <p:nvPr/>
        </p:nvSpPr>
        <p:spPr>
          <a:xfrm>
            <a:off x="4953525" y="2130225"/>
            <a:ext cx="3749100" cy="56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rgbClr val="666666"/>
                </a:solidFill>
                <a:latin typeface="Bree Serif"/>
                <a:ea typeface="Bree Serif"/>
                <a:cs typeface="Bree Serif"/>
                <a:sym typeface="Bree Serif"/>
              </a:rPr>
              <a:t>Electrocardiogram (ECG)</a:t>
            </a:r>
            <a:endParaRPr sz="2500">
              <a:solidFill>
                <a:srgbClr val="666666"/>
              </a:solidFill>
              <a:latin typeface="Bree Serif"/>
              <a:ea typeface="Bree Serif"/>
              <a:cs typeface="Bree Serif"/>
              <a:sym typeface="Bree Serif"/>
            </a:endParaRPr>
          </a:p>
        </p:txBody>
      </p:sp>
      <p:sp>
        <p:nvSpPr>
          <p:cNvPr id="109" name="Google Shape;109;p26"/>
          <p:cNvSpPr txBox="1"/>
          <p:nvPr/>
        </p:nvSpPr>
        <p:spPr>
          <a:xfrm>
            <a:off x="6140025" y="2528000"/>
            <a:ext cx="137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666666"/>
                </a:solidFill>
              </a:rPr>
              <a:t>____________</a:t>
            </a:r>
            <a:endParaRPr>
              <a:solidFill>
                <a:srgbClr val="666666"/>
              </a:solidFill>
            </a:endParaRPr>
          </a:p>
        </p:txBody>
      </p:sp>
      <p:pic>
        <p:nvPicPr>
          <p:cNvPr id="110" name="Google Shape;110;p26"/>
          <p:cNvPicPr preferRelativeResize="0"/>
          <p:nvPr/>
        </p:nvPicPr>
        <p:blipFill rotWithShape="1">
          <a:blip r:embed="rId3">
            <a:alphaModFix/>
          </a:blip>
          <a:srcRect b="0" l="0" r="43867" t="0"/>
          <a:stretch/>
        </p:blipFill>
        <p:spPr>
          <a:xfrm>
            <a:off x="1337825" y="846676"/>
            <a:ext cx="976901" cy="2462648"/>
          </a:xfrm>
          <a:prstGeom prst="rect">
            <a:avLst/>
          </a:prstGeom>
          <a:noFill/>
          <a:ln>
            <a:noFill/>
          </a:ln>
        </p:spPr>
      </p:pic>
      <p:sp>
        <p:nvSpPr>
          <p:cNvPr id="111" name="Google Shape;111;p26"/>
          <p:cNvSpPr txBox="1"/>
          <p:nvPr/>
        </p:nvSpPr>
        <p:spPr>
          <a:xfrm>
            <a:off x="6027675" y="2975650"/>
            <a:ext cx="1600800" cy="1600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666666"/>
                </a:solidFill>
                <a:latin typeface="Bree Serif"/>
                <a:ea typeface="Bree Serif"/>
                <a:cs typeface="Bree Serif"/>
                <a:sym typeface="Bree Serif"/>
              </a:rPr>
              <a:t>Color Index:</a:t>
            </a:r>
            <a:endParaRPr>
              <a:solidFill>
                <a:srgbClr val="666666"/>
              </a:solidFill>
              <a:latin typeface="Bree Serif"/>
              <a:ea typeface="Bree Serif"/>
              <a:cs typeface="Bree Serif"/>
              <a:sym typeface="Bree Serif"/>
            </a:endParaRPr>
          </a:p>
          <a:p>
            <a:pPr indent="-311150" lvl="0" marL="457200" rtl="0" algn="l">
              <a:spcBef>
                <a:spcPts val="0"/>
              </a:spcBef>
              <a:spcAft>
                <a:spcPts val="0"/>
              </a:spcAft>
              <a:buClr>
                <a:srgbClr val="666666"/>
              </a:buClr>
              <a:buSzPts val="1300"/>
              <a:buFont typeface="Bree Serif"/>
              <a:buChar char="●"/>
            </a:pPr>
            <a:r>
              <a:rPr lang="en" sz="1300">
                <a:solidFill>
                  <a:schemeClr val="dk1"/>
                </a:solidFill>
                <a:latin typeface="Bree Serif"/>
                <a:ea typeface="Bree Serif"/>
                <a:cs typeface="Bree Serif"/>
                <a:sym typeface="Bree Serif"/>
              </a:rPr>
              <a:t>Main Text</a:t>
            </a:r>
            <a:endParaRPr sz="1300">
              <a:solidFill>
                <a:schemeClr val="dk1"/>
              </a:solidFill>
              <a:latin typeface="Bree Serif"/>
              <a:ea typeface="Bree Serif"/>
              <a:cs typeface="Bree Serif"/>
              <a:sym typeface="Bree Serif"/>
            </a:endParaRPr>
          </a:p>
          <a:p>
            <a:pPr indent="-311150" lvl="0" marL="457200" rtl="0" algn="l">
              <a:spcBef>
                <a:spcPts val="0"/>
              </a:spcBef>
              <a:spcAft>
                <a:spcPts val="0"/>
              </a:spcAft>
              <a:buClr>
                <a:srgbClr val="666666"/>
              </a:buClr>
              <a:buSzPts val="1300"/>
              <a:buFont typeface="Bree Serif"/>
              <a:buChar char="●"/>
            </a:pPr>
            <a:r>
              <a:rPr lang="en" sz="1300">
                <a:solidFill>
                  <a:srgbClr val="FF0000"/>
                </a:solidFill>
                <a:latin typeface="Bree Serif"/>
                <a:ea typeface="Bree Serif"/>
                <a:cs typeface="Bree Serif"/>
                <a:sym typeface="Bree Serif"/>
              </a:rPr>
              <a:t>Important</a:t>
            </a:r>
            <a:endParaRPr sz="1300">
              <a:solidFill>
                <a:srgbClr val="FF0000"/>
              </a:solidFill>
              <a:latin typeface="Bree Serif"/>
              <a:ea typeface="Bree Serif"/>
              <a:cs typeface="Bree Serif"/>
              <a:sym typeface="Bree Serif"/>
            </a:endParaRPr>
          </a:p>
          <a:p>
            <a:pPr indent="-311150" lvl="0" marL="457200" rtl="0" algn="l">
              <a:spcBef>
                <a:spcPts val="0"/>
              </a:spcBef>
              <a:spcAft>
                <a:spcPts val="0"/>
              </a:spcAft>
              <a:buClr>
                <a:srgbClr val="666666"/>
              </a:buClr>
              <a:buSzPts val="1300"/>
              <a:buFont typeface="Bree Serif"/>
              <a:buChar char="●"/>
            </a:pPr>
            <a:r>
              <a:rPr lang="en" sz="1300">
                <a:solidFill>
                  <a:srgbClr val="C27BA0"/>
                </a:solidFill>
                <a:latin typeface="Bree Serif"/>
                <a:ea typeface="Bree Serif"/>
                <a:cs typeface="Bree Serif"/>
                <a:sym typeface="Bree Serif"/>
              </a:rPr>
              <a:t>Girl’s Slides</a:t>
            </a:r>
            <a:endParaRPr sz="1300">
              <a:solidFill>
                <a:srgbClr val="C27BA0"/>
              </a:solidFill>
              <a:latin typeface="Bree Serif"/>
              <a:ea typeface="Bree Serif"/>
              <a:cs typeface="Bree Serif"/>
              <a:sym typeface="Bree Serif"/>
            </a:endParaRPr>
          </a:p>
          <a:p>
            <a:pPr indent="-311150" lvl="0" marL="457200" rtl="0" algn="l">
              <a:spcBef>
                <a:spcPts val="0"/>
              </a:spcBef>
              <a:spcAft>
                <a:spcPts val="0"/>
              </a:spcAft>
              <a:buClr>
                <a:srgbClr val="666666"/>
              </a:buClr>
              <a:buSzPts val="1300"/>
              <a:buFont typeface="Bree Serif"/>
              <a:buChar char="●"/>
            </a:pPr>
            <a:r>
              <a:rPr lang="en" sz="1300">
                <a:solidFill>
                  <a:srgbClr val="6FA8DC"/>
                </a:solidFill>
                <a:latin typeface="Bree Serif"/>
                <a:ea typeface="Bree Serif"/>
                <a:cs typeface="Bree Serif"/>
                <a:sym typeface="Bree Serif"/>
              </a:rPr>
              <a:t>Boy’s Slides</a:t>
            </a:r>
            <a:endParaRPr sz="1300">
              <a:solidFill>
                <a:srgbClr val="6FA8DC"/>
              </a:solidFill>
              <a:latin typeface="Bree Serif"/>
              <a:ea typeface="Bree Serif"/>
              <a:cs typeface="Bree Serif"/>
              <a:sym typeface="Bree Serif"/>
            </a:endParaRPr>
          </a:p>
          <a:p>
            <a:pPr indent="-311150" lvl="0" marL="457200" rtl="0" algn="l">
              <a:spcBef>
                <a:spcPts val="0"/>
              </a:spcBef>
              <a:spcAft>
                <a:spcPts val="0"/>
              </a:spcAft>
              <a:buClr>
                <a:srgbClr val="666666"/>
              </a:buClr>
              <a:buSzPts val="1300"/>
              <a:buFont typeface="Bree Serif"/>
              <a:buChar char="●"/>
            </a:pPr>
            <a:r>
              <a:rPr lang="en" sz="1300">
                <a:solidFill>
                  <a:srgbClr val="6AA84F"/>
                </a:solidFill>
                <a:latin typeface="Bree Serif"/>
                <a:ea typeface="Bree Serif"/>
                <a:cs typeface="Bree Serif"/>
                <a:sym typeface="Bree Serif"/>
              </a:rPr>
              <a:t>Dr’s Notes</a:t>
            </a:r>
            <a:endParaRPr sz="1300">
              <a:solidFill>
                <a:srgbClr val="6AA84F"/>
              </a:solidFill>
              <a:latin typeface="Bree Serif"/>
              <a:ea typeface="Bree Serif"/>
              <a:cs typeface="Bree Serif"/>
              <a:sym typeface="Bree Serif"/>
            </a:endParaRPr>
          </a:p>
          <a:p>
            <a:pPr indent="-311150" lvl="0" marL="457200" rtl="0" algn="l">
              <a:spcBef>
                <a:spcPts val="0"/>
              </a:spcBef>
              <a:spcAft>
                <a:spcPts val="0"/>
              </a:spcAft>
              <a:buClr>
                <a:srgbClr val="666666"/>
              </a:buClr>
              <a:buSzPts val="1300"/>
              <a:buFont typeface="Bree Serif"/>
              <a:buChar char="●"/>
            </a:pPr>
            <a:r>
              <a:rPr lang="en" sz="1300">
                <a:solidFill>
                  <a:srgbClr val="999999"/>
                </a:solidFill>
                <a:latin typeface="Bree Serif"/>
                <a:ea typeface="Bree Serif"/>
                <a:cs typeface="Bree Serif"/>
                <a:sym typeface="Bree Serif"/>
              </a:rPr>
              <a:t>Extra Info</a:t>
            </a:r>
            <a:endParaRPr>
              <a:solidFill>
                <a:srgbClr val="666666"/>
              </a:solidFill>
              <a:latin typeface="Bree Serif"/>
              <a:ea typeface="Bree Serif"/>
              <a:cs typeface="Bree Serif"/>
              <a:sym typeface="Bree Serif"/>
            </a:endParaRPr>
          </a:p>
        </p:txBody>
      </p:sp>
      <p:pic>
        <p:nvPicPr>
          <p:cNvPr id="112" name="Google Shape;112;p26"/>
          <p:cNvPicPr preferRelativeResize="0"/>
          <p:nvPr/>
        </p:nvPicPr>
        <p:blipFill>
          <a:blip r:embed="rId4">
            <a:alphaModFix/>
          </a:blip>
          <a:stretch>
            <a:fillRect/>
          </a:stretch>
        </p:blipFill>
        <p:spPr>
          <a:xfrm rot="6">
            <a:off x="6001203" y="1199235"/>
            <a:ext cx="1653750" cy="931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5"/>
          <p:cNvSpPr txBox="1"/>
          <p:nvPr/>
        </p:nvSpPr>
        <p:spPr>
          <a:xfrm>
            <a:off x="6344545" y="4171647"/>
            <a:ext cx="2217900" cy="9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900">
                <a:solidFill>
                  <a:srgbClr val="FF0000"/>
                </a:solidFill>
                <a:latin typeface="Bree Serif"/>
                <a:ea typeface="Bree Serif"/>
                <a:cs typeface="Bree Serif"/>
                <a:sym typeface="Bree Serif"/>
              </a:rPr>
              <a:t>Segment is the region between two waves (</a:t>
            </a:r>
            <a:r>
              <a:rPr i="1" lang="en" sz="900">
                <a:latin typeface="Bree Serif"/>
                <a:ea typeface="Bree Serif"/>
                <a:cs typeface="Bree Serif"/>
                <a:sym typeface="Bree Serif"/>
              </a:rPr>
              <a:t>elevation or depression or progression</a:t>
            </a:r>
            <a:r>
              <a:rPr i="1" lang="en" sz="900">
                <a:solidFill>
                  <a:srgbClr val="FF0000"/>
                </a:solidFill>
                <a:latin typeface="Bree Serif"/>
                <a:ea typeface="Bree Serif"/>
                <a:cs typeface="Bree Serif"/>
                <a:sym typeface="Bree Serif"/>
              </a:rPr>
              <a:t>)</a:t>
            </a:r>
            <a:endParaRPr i="1" sz="900">
              <a:solidFill>
                <a:srgbClr val="FF0000"/>
              </a:solidFill>
              <a:latin typeface="Bree Serif"/>
              <a:ea typeface="Bree Serif"/>
              <a:cs typeface="Bree Serif"/>
              <a:sym typeface="Bree Serif"/>
            </a:endParaRPr>
          </a:p>
          <a:p>
            <a:pPr indent="0" lvl="0" marL="0" rtl="0" algn="ctr">
              <a:spcBef>
                <a:spcPts val="0"/>
              </a:spcBef>
              <a:spcAft>
                <a:spcPts val="0"/>
              </a:spcAft>
              <a:buNone/>
            </a:pPr>
            <a:r>
              <a:rPr i="1" lang="en" sz="900">
                <a:solidFill>
                  <a:srgbClr val="FF0000"/>
                </a:solidFill>
                <a:latin typeface="Bree Serif"/>
                <a:ea typeface="Bree Serif"/>
                <a:cs typeface="Bree Serif"/>
                <a:sym typeface="Bree Serif"/>
              </a:rPr>
              <a:t>Interval is a duration of</a:t>
            </a:r>
            <a:endParaRPr i="1" sz="900">
              <a:solidFill>
                <a:srgbClr val="FF0000"/>
              </a:solidFill>
              <a:latin typeface="Bree Serif"/>
              <a:ea typeface="Bree Serif"/>
              <a:cs typeface="Bree Serif"/>
              <a:sym typeface="Bree Serif"/>
            </a:endParaRPr>
          </a:p>
          <a:p>
            <a:pPr indent="0" lvl="0" marL="0" rtl="0" algn="ctr">
              <a:spcBef>
                <a:spcPts val="0"/>
              </a:spcBef>
              <a:spcAft>
                <a:spcPts val="0"/>
              </a:spcAft>
              <a:buNone/>
            </a:pPr>
            <a:r>
              <a:rPr i="1" lang="en" sz="900">
                <a:solidFill>
                  <a:srgbClr val="FF0000"/>
                </a:solidFill>
                <a:latin typeface="Bree Serif"/>
                <a:ea typeface="Bree Serif"/>
                <a:cs typeface="Bree Serif"/>
                <a:sym typeface="Bree Serif"/>
              </a:rPr>
              <a:t>time that includes one segment and</a:t>
            </a:r>
            <a:endParaRPr i="1" sz="900">
              <a:solidFill>
                <a:srgbClr val="FF0000"/>
              </a:solidFill>
              <a:latin typeface="Bree Serif"/>
              <a:ea typeface="Bree Serif"/>
              <a:cs typeface="Bree Serif"/>
              <a:sym typeface="Bree Serif"/>
            </a:endParaRPr>
          </a:p>
          <a:p>
            <a:pPr indent="0" lvl="0" marL="0" rtl="0" algn="ctr">
              <a:spcBef>
                <a:spcPts val="0"/>
              </a:spcBef>
              <a:spcAft>
                <a:spcPts val="0"/>
              </a:spcAft>
              <a:buNone/>
            </a:pPr>
            <a:r>
              <a:rPr i="1" lang="en" sz="900">
                <a:solidFill>
                  <a:srgbClr val="FF0000"/>
                </a:solidFill>
                <a:latin typeface="Bree Serif"/>
                <a:ea typeface="Bree Serif"/>
                <a:cs typeface="Bree Serif"/>
                <a:sym typeface="Bree Serif"/>
              </a:rPr>
              <a:t> one or more waves.</a:t>
            </a:r>
            <a:endParaRPr i="1" sz="900">
              <a:solidFill>
                <a:srgbClr val="FF0000"/>
              </a:solidFill>
              <a:latin typeface="Bree Serif"/>
              <a:ea typeface="Bree Serif"/>
              <a:cs typeface="Bree Serif"/>
              <a:sym typeface="Bree Serif"/>
            </a:endParaRPr>
          </a:p>
        </p:txBody>
      </p:sp>
      <p:sp>
        <p:nvSpPr>
          <p:cNvPr id="231" name="Google Shape;231;p35"/>
          <p:cNvSpPr txBox="1"/>
          <p:nvPr>
            <p:ph type="title"/>
          </p:nvPr>
        </p:nvSpPr>
        <p:spPr>
          <a:xfrm>
            <a:off x="174750" y="-57000"/>
            <a:ext cx="7074300" cy="51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00">
                <a:solidFill>
                  <a:srgbClr val="D05C5C"/>
                </a:solidFill>
                <a:latin typeface="Bree Serif"/>
                <a:ea typeface="Bree Serif"/>
                <a:cs typeface="Bree Serif"/>
                <a:sym typeface="Bree Serif"/>
              </a:rPr>
              <a:t>ECG waves, segments and intervals (detailed)</a:t>
            </a:r>
            <a:endParaRPr b="1" sz="2200">
              <a:solidFill>
                <a:srgbClr val="D05C5C"/>
              </a:solidFill>
              <a:latin typeface="Bree Serif"/>
              <a:ea typeface="Bree Serif"/>
              <a:cs typeface="Bree Serif"/>
              <a:sym typeface="Bree Serif"/>
            </a:endParaRPr>
          </a:p>
        </p:txBody>
      </p:sp>
      <p:sp>
        <p:nvSpPr>
          <p:cNvPr id="232" name="Google Shape;232;p35"/>
          <p:cNvSpPr txBox="1"/>
          <p:nvPr/>
        </p:nvSpPr>
        <p:spPr>
          <a:xfrm>
            <a:off x="174750" y="328816"/>
            <a:ext cx="5466000" cy="4937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Char char="-"/>
            </a:pPr>
            <a:r>
              <a:rPr b="1" i="1" lang="en" sz="1200">
                <a:solidFill>
                  <a:schemeClr val="dk1"/>
                </a:solidFill>
                <a:latin typeface="Bree Serif"/>
                <a:ea typeface="Bree Serif"/>
                <a:cs typeface="Bree Serif"/>
                <a:sym typeface="Bree Serif"/>
              </a:rPr>
              <a:t>P wave =</a:t>
            </a:r>
            <a:r>
              <a:rPr lang="en" sz="1200">
                <a:solidFill>
                  <a:schemeClr val="dk1"/>
                </a:solidFill>
                <a:latin typeface="Bree Serif"/>
                <a:ea typeface="Bree Serif"/>
                <a:cs typeface="Bree Serif"/>
                <a:sym typeface="Bree Serif"/>
              </a:rPr>
              <a:t> atrial depolarization.</a:t>
            </a:r>
            <a:endParaRPr sz="1200">
              <a:solidFill>
                <a:schemeClr val="dk1"/>
              </a:solidFill>
              <a:latin typeface="Bree Serif"/>
              <a:ea typeface="Bree Serif"/>
              <a:cs typeface="Bree Serif"/>
              <a:sym typeface="Bree Serif"/>
            </a:endParaRPr>
          </a:p>
          <a:p>
            <a:pPr indent="-304800" lvl="0" marL="457200" rtl="0" algn="l">
              <a:spcBef>
                <a:spcPts val="0"/>
              </a:spcBef>
              <a:spcAft>
                <a:spcPts val="0"/>
              </a:spcAft>
              <a:buClr>
                <a:srgbClr val="6D9EEB"/>
              </a:buClr>
              <a:buSzPts val="1200"/>
              <a:buChar char="-"/>
            </a:pPr>
            <a:r>
              <a:rPr b="1" i="1" lang="en" sz="1200">
                <a:solidFill>
                  <a:srgbClr val="6D9EEB"/>
                </a:solidFill>
                <a:latin typeface="Bree Serif"/>
                <a:ea typeface="Bree Serif"/>
                <a:cs typeface="Bree Serif"/>
                <a:sym typeface="Bree Serif"/>
              </a:rPr>
              <a:t>PR segment = </a:t>
            </a:r>
            <a:r>
              <a:rPr lang="en" sz="1200">
                <a:solidFill>
                  <a:srgbClr val="6D9EEB"/>
                </a:solidFill>
                <a:latin typeface="Bree Serif"/>
                <a:ea typeface="Bree Serif"/>
                <a:cs typeface="Bree Serif"/>
                <a:sym typeface="Bree Serif"/>
              </a:rPr>
              <a:t>depolarization of AV node. It’s a flat line because the wave is not strong enough to be recorded on the voltmeter.</a:t>
            </a:r>
            <a:endParaRPr sz="1200">
              <a:solidFill>
                <a:srgbClr val="6D9EEB"/>
              </a:solidFill>
              <a:latin typeface="Bree Serif"/>
              <a:ea typeface="Bree Serif"/>
              <a:cs typeface="Bree Serif"/>
              <a:sym typeface="Bree Serif"/>
            </a:endParaRPr>
          </a:p>
          <a:p>
            <a:pPr indent="-304800" lvl="0" marL="457200" rtl="0" algn="l">
              <a:spcBef>
                <a:spcPts val="0"/>
              </a:spcBef>
              <a:spcAft>
                <a:spcPts val="0"/>
              </a:spcAft>
              <a:buClr>
                <a:srgbClr val="93C47D"/>
              </a:buClr>
              <a:buSzPts val="1200"/>
              <a:buChar char="-"/>
            </a:pPr>
            <a:r>
              <a:rPr b="1" i="1" lang="en" sz="1200">
                <a:solidFill>
                  <a:srgbClr val="93C47D"/>
                </a:solidFill>
                <a:latin typeface="Bree Serif"/>
                <a:ea typeface="Bree Serif"/>
                <a:cs typeface="Bree Serif"/>
                <a:sym typeface="Bree Serif"/>
              </a:rPr>
              <a:t>PR interval =</a:t>
            </a:r>
            <a:r>
              <a:rPr lang="en" sz="1200">
                <a:solidFill>
                  <a:srgbClr val="93C47D"/>
                </a:solidFill>
                <a:latin typeface="Bree Serif"/>
                <a:ea typeface="Bree Serif"/>
                <a:cs typeface="Bree Serif"/>
                <a:sym typeface="Bree Serif"/>
              </a:rPr>
              <a:t> wave goes over the atrium and through AV node and ends just before it activates the ventricles to depolarize.</a:t>
            </a:r>
            <a:endParaRPr sz="1200">
              <a:solidFill>
                <a:srgbClr val="93C47D"/>
              </a:solidFill>
              <a:latin typeface="Bree Serif"/>
              <a:ea typeface="Bree Serif"/>
              <a:cs typeface="Bree Serif"/>
              <a:sym typeface="Bree Serif"/>
            </a:endParaRPr>
          </a:p>
          <a:p>
            <a:pPr indent="-304800" lvl="0" marL="457200" rtl="0" algn="l">
              <a:spcBef>
                <a:spcPts val="0"/>
              </a:spcBef>
              <a:spcAft>
                <a:spcPts val="0"/>
              </a:spcAft>
              <a:buClr>
                <a:schemeClr val="dk1"/>
              </a:buClr>
              <a:buSzPts val="1200"/>
              <a:buChar char="-"/>
            </a:pPr>
            <a:r>
              <a:rPr b="1" i="1" lang="en" sz="1200">
                <a:solidFill>
                  <a:schemeClr val="dk1"/>
                </a:solidFill>
                <a:latin typeface="Bree Serif"/>
                <a:ea typeface="Bree Serif"/>
                <a:cs typeface="Bree Serif"/>
                <a:sym typeface="Bree Serif"/>
              </a:rPr>
              <a:t>Q wave =</a:t>
            </a:r>
            <a:r>
              <a:rPr lang="en" sz="1200">
                <a:solidFill>
                  <a:schemeClr val="dk1"/>
                </a:solidFill>
                <a:latin typeface="Bree Serif"/>
                <a:ea typeface="Bree Serif"/>
                <a:cs typeface="Bree Serif"/>
                <a:sym typeface="Bree Serif"/>
              </a:rPr>
              <a:t> ventricular Septal Depolarization</a:t>
            </a:r>
            <a:endParaRPr sz="1200">
              <a:solidFill>
                <a:schemeClr val="dk1"/>
              </a:solidFill>
              <a:latin typeface="Bree Serif"/>
              <a:ea typeface="Bree Serif"/>
              <a:cs typeface="Bree Serif"/>
              <a:sym typeface="Bree Serif"/>
            </a:endParaRPr>
          </a:p>
          <a:p>
            <a:pPr indent="-304800" lvl="0" marL="457200" rtl="0" algn="l">
              <a:spcBef>
                <a:spcPts val="0"/>
              </a:spcBef>
              <a:spcAft>
                <a:spcPts val="0"/>
              </a:spcAft>
              <a:buClr>
                <a:schemeClr val="dk1"/>
              </a:buClr>
              <a:buSzPts val="1200"/>
              <a:buChar char="-"/>
            </a:pPr>
            <a:r>
              <a:rPr b="1" i="1" lang="en" sz="1200">
                <a:solidFill>
                  <a:schemeClr val="dk1"/>
                </a:solidFill>
                <a:latin typeface="Bree Serif"/>
                <a:ea typeface="Bree Serif"/>
                <a:cs typeface="Bree Serif"/>
                <a:sym typeface="Bree Serif"/>
              </a:rPr>
              <a:t>R wave = </a:t>
            </a:r>
            <a:r>
              <a:rPr lang="en" sz="1200">
                <a:solidFill>
                  <a:schemeClr val="dk1"/>
                </a:solidFill>
                <a:latin typeface="Bree Serif"/>
                <a:ea typeface="Bree Serif"/>
                <a:cs typeface="Bree Serif"/>
                <a:sym typeface="Bree Serif"/>
              </a:rPr>
              <a:t>major ventricular muscle depolarization.</a:t>
            </a:r>
            <a:endParaRPr sz="1200">
              <a:solidFill>
                <a:schemeClr val="dk1"/>
              </a:solidFill>
              <a:latin typeface="Bree Serif"/>
              <a:ea typeface="Bree Serif"/>
              <a:cs typeface="Bree Serif"/>
              <a:sym typeface="Bree Serif"/>
            </a:endParaRPr>
          </a:p>
          <a:p>
            <a:pPr indent="-304800" lvl="0" marL="457200" rtl="0" algn="l">
              <a:spcBef>
                <a:spcPts val="0"/>
              </a:spcBef>
              <a:spcAft>
                <a:spcPts val="0"/>
              </a:spcAft>
              <a:buClr>
                <a:schemeClr val="dk1"/>
              </a:buClr>
              <a:buSzPts val="1200"/>
              <a:buChar char="-"/>
            </a:pPr>
            <a:r>
              <a:rPr b="1" i="1" lang="en" sz="1200">
                <a:solidFill>
                  <a:schemeClr val="dk1"/>
                </a:solidFill>
                <a:latin typeface="Bree Serif"/>
                <a:ea typeface="Bree Serif"/>
                <a:cs typeface="Bree Serif"/>
                <a:sym typeface="Bree Serif"/>
              </a:rPr>
              <a:t>S Wave =</a:t>
            </a:r>
            <a:r>
              <a:rPr lang="en" sz="1200">
                <a:solidFill>
                  <a:schemeClr val="dk1"/>
                </a:solidFill>
                <a:latin typeface="Bree Serif"/>
                <a:ea typeface="Bree Serif"/>
                <a:cs typeface="Bree Serif"/>
                <a:sym typeface="Bree Serif"/>
              </a:rPr>
              <a:t> basal Ventricular depolarization.</a:t>
            </a:r>
            <a:endParaRPr sz="1200">
              <a:solidFill>
                <a:schemeClr val="dk1"/>
              </a:solidFill>
              <a:latin typeface="Bree Serif"/>
              <a:ea typeface="Bree Serif"/>
              <a:cs typeface="Bree Serif"/>
              <a:sym typeface="Bree Serif"/>
            </a:endParaRPr>
          </a:p>
          <a:p>
            <a:pPr indent="0" lvl="0" marL="0" rtl="0" algn="l">
              <a:spcBef>
                <a:spcPts val="0"/>
              </a:spcBef>
              <a:spcAft>
                <a:spcPts val="0"/>
              </a:spcAft>
              <a:buNone/>
            </a:pPr>
            <a:r>
              <a:rPr b="1" lang="en" sz="1200">
                <a:latin typeface="Bree Serif"/>
                <a:ea typeface="Bree Serif"/>
                <a:cs typeface="Bree Serif"/>
                <a:sym typeface="Bree Serif"/>
              </a:rPr>
              <a:t>The beginning of QRS complex is the start of ventricular systole &amp; that goes until end of T wave. Ventricular diastole starts when T wave ends. </a:t>
            </a:r>
            <a:endParaRPr b="1" sz="1200">
              <a:latin typeface="Bree Serif"/>
              <a:ea typeface="Bree Serif"/>
              <a:cs typeface="Bree Serif"/>
              <a:sym typeface="Bree Serif"/>
            </a:endParaRPr>
          </a:p>
          <a:p>
            <a:pPr indent="-304800" lvl="0" marL="457200" rtl="0" algn="l">
              <a:spcBef>
                <a:spcPts val="0"/>
              </a:spcBef>
              <a:spcAft>
                <a:spcPts val="0"/>
              </a:spcAft>
              <a:buClr>
                <a:srgbClr val="6D9EEB"/>
              </a:buClr>
              <a:buSzPts val="1200"/>
              <a:buChar char="-"/>
            </a:pPr>
            <a:r>
              <a:rPr b="1" i="1" lang="en" sz="1200">
                <a:solidFill>
                  <a:srgbClr val="6D9EEB"/>
                </a:solidFill>
                <a:latin typeface="Bree Serif"/>
                <a:ea typeface="Bree Serif"/>
                <a:cs typeface="Bree Serif"/>
                <a:sym typeface="Bree Serif"/>
              </a:rPr>
              <a:t>ST segment =</a:t>
            </a:r>
            <a:r>
              <a:rPr lang="en" sz="1200">
                <a:solidFill>
                  <a:srgbClr val="6D9EEB"/>
                </a:solidFill>
                <a:latin typeface="Bree Serif"/>
                <a:ea typeface="Bree Serif"/>
                <a:cs typeface="Bree Serif"/>
                <a:sym typeface="Bree Serif"/>
              </a:rPr>
              <a:t> during which, all ventricular myocardium is depolarized. All have positive charges. So there is no potential difference to be recorded by the voltmeter (ECG machine). So there is a flat line.</a:t>
            </a:r>
            <a:endParaRPr sz="1200">
              <a:solidFill>
                <a:srgbClr val="6D9EEB"/>
              </a:solidFill>
              <a:latin typeface="Bree Serif"/>
              <a:ea typeface="Bree Serif"/>
              <a:cs typeface="Bree Serif"/>
              <a:sym typeface="Bree Serif"/>
            </a:endParaRPr>
          </a:p>
          <a:p>
            <a:pPr indent="-304800" lvl="0" marL="457200" rtl="0" algn="l">
              <a:spcBef>
                <a:spcPts val="0"/>
              </a:spcBef>
              <a:spcAft>
                <a:spcPts val="0"/>
              </a:spcAft>
              <a:buClr>
                <a:srgbClr val="93C47D"/>
              </a:buClr>
              <a:buSzPts val="1200"/>
              <a:buChar char="-"/>
            </a:pPr>
            <a:r>
              <a:rPr b="1" i="1" lang="en" sz="1200">
                <a:solidFill>
                  <a:srgbClr val="93C47D"/>
                </a:solidFill>
                <a:latin typeface="Bree Serif"/>
                <a:ea typeface="Bree Serif"/>
                <a:cs typeface="Bree Serif"/>
                <a:sym typeface="Bree Serif"/>
              </a:rPr>
              <a:t>ST interval =</a:t>
            </a:r>
            <a:r>
              <a:rPr lang="en" sz="1200">
                <a:solidFill>
                  <a:srgbClr val="93C47D"/>
                </a:solidFill>
                <a:latin typeface="Bree Serif"/>
                <a:ea typeface="Bree Serif"/>
                <a:cs typeface="Bree Serif"/>
                <a:sym typeface="Bree Serif"/>
              </a:rPr>
              <a:t> initial, slow phase of ventricular repolarization</a:t>
            </a:r>
            <a:endParaRPr sz="1200">
              <a:solidFill>
                <a:srgbClr val="93C47D"/>
              </a:solidFill>
              <a:latin typeface="Bree Serif"/>
              <a:ea typeface="Bree Serif"/>
              <a:cs typeface="Bree Serif"/>
              <a:sym typeface="Bree Serif"/>
            </a:endParaRPr>
          </a:p>
          <a:p>
            <a:pPr indent="-304800" lvl="0" marL="457200" rtl="0" algn="l">
              <a:spcBef>
                <a:spcPts val="0"/>
              </a:spcBef>
              <a:spcAft>
                <a:spcPts val="0"/>
              </a:spcAft>
              <a:buClr>
                <a:srgbClr val="93C47D"/>
              </a:buClr>
              <a:buSzPts val="1200"/>
              <a:buChar char="-"/>
            </a:pPr>
            <a:r>
              <a:rPr b="1" i="1" lang="en" sz="1200">
                <a:solidFill>
                  <a:srgbClr val="93C47D"/>
                </a:solidFill>
                <a:latin typeface="Bree Serif"/>
                <a:ea typeface="Bree Serif"/>
                <a:cs typeface="Bree Serif"/>
                <a:sym typeface="Bree Serif"/>
              </a:rPr>
              <a:t>TP interval =</a:t>
            </a:r>
            <a:r>
              <a:rPr lang="en" sz="1200">
                <a:solidFill>
                  <a:srgbClr val="93C47D"/>
                </a:solidFill>
                <a:latin typeface="Bree Serif"/>
                <a:ea typeface="Bree Serif"/>
                <a:cs typeface="Bree Serif"/>
                <a:sym typeface="Bree Serif"/>
              </a:rPr>
              <a:t> represents the time when heart muscle cells are electrically silent</a:t>
            </a:r>
            <a:endParaRPr sz="1200">
              <a:solidFill>
                <a:srgbClr val="93C47D"/>
              </a:solidFill>
              <a:latin typeface="Bree Serif"/>
              <a:ea typeface="Bree Serif"/>
              <a:cs typeface="Bree Serif"/>
              <a:sym typeface="Bree Serif"/>
            </a:endParaRPr>
          </a:p>
          <a:p>
            <a:pPr indent="-304800" lvl="0" marL="457200" rtl="0" algn="l">
              <a:spcBef>
                <a:spcPts val="0"/>
              </a:spcBef>
              <a:spcAft>
                <a:spcPts val="0"/>
              </a:spcAft>
              <a:buClr>
                <a:schemeClr val="dk1"/>
              </a:buClr>
              <a:buSzPts val="1200"/>
              <a:buChar char="-"/>
            </a:pPr>
            <a:r>
              <a:rPr b="1" i="1" lang="en" sz="1200">
                <a:solidFill>
                  <a:schemeClr val="dk1"/>
                </a:solidFill>
                <a:latin typeface="Bree Serif"/>
                <a:ea typeface="Bree Serif"/>
                <a:cs typeface="Bree Serif"/>
                <a:sym typeface="Bree Serif"/>
              </a:rPr>
              <a:t>T wave = </a:t>
            </a:r>
            <a:r>
              <a:rPr lang="en" sz="1200">
                <a:solidFill>
                  <a:schemeClr val="dk1"/>
                </a:solidFill>
                <a:latin typeface="Bree Serif"/>
                <a:ea typeface="Bree Serif"/>
                <a:cs typeface="Bree Serif"/>
                <a:sym typeface="Bree Serif"/>
              </a:rPr>
              <a:t>ventricular repolarization.</a:t>
            </a:r>
            <a:endParaRPr sz="1200">
              <a:solidFill>
                <a:schemeClr val="dk1"/>
              </a:solidFill>
              <a:latin typeface="Bree Serif"/>
              <a:ea typeface="Bree Serif"/>
              <a:cs typeface="Bree Serif"/>
              <a:sym typeface="Bree Serif"/>
            </a:endParaRPr>
          </a:p>
          <a:p>
            <a:pPr indent="-304800" lvl="0" marL="457200" rtl="0" algn="l">
              <a:spcBef>
                <a:spcPts val="0"/>
              </a:spcBef>
              <a:spcAft>
                <a:spcPts val="0"/>
              </a:spcAft>
              <a:buClr>
                <a:srgbClr val="93C47D"/>
              </a:buClr>
              <a:buSzPts val="1200"/>
              <a:buChar char="-"/>
            </a:pPr>
            <a:r>
              <a:rPr b="1" i="1" lang="en" sz="1200">
                <a:solidFill>
                  <a:srgbClr val="93C47D"/>
                </a:solidFill>
                <a:latin typeface="Bree Serif"/>
                <a:ea typeface="Bree Serif"/>
                <a:cs typeface="Bree Serif"/>
                <a:sym typeface="Bree Serif"/>
              </a:rPr>
              <a:t>QT interval =</a:t>
            </a:r>
            <a:r>
              <a:rPr lang="en" sz="1200">
                <a:solidFill>
                  <a:srgbClr val="93C47D"/>
                </a:solidFill>
                <a:latin typeface="Bree Serif"/>
                <a:ea typeface="Bree Serif"/>
                <a:cs typeface="Bree Serif"/>
                <a:sym typeface="Bree Serif"/>
              </a:rPr>
              <a:t> Important because it captures the beginning of ventricular depolarization through the plateau phase to ventricular repolarization. It covers the entire ventricular activity.</a:t>
            </a:r>
            <a:endParaRPr sz="1200">
              <a:solidFill>
                <a:srgbClr val="93C47D"/>
              </a:solidFill>
              <a:latin typeface="Bree Serif"/>
              <a:ea typeface="Bree Serif"/>
              <a:cs typeface="Bree Serif"/>
              <a:sym typeface="Bree Serif"/>
            </a:endParaRPr>
          </a:p>
          <a:p>
            <a:pPr indent="-304800" lvl="0" marL="457200" rtl="0" algn="l">
              <a:spcBef>
                <a:spcPts val="0"/>
              </a:spcBef>
              <a:spcAft>
                <a:spcPts val="0"/>
              </a:spcAft>
              <a:buClr>
                <a:srgbClr val="93C47D"/>
              </a:buClr>
              <a:buSzPts val="1200"/>
              <a:buChar char="-"/>
            </a:pPr>
            <a:r>
              <a:rPr b="1" i="1" lang="en" sz="1200">
                <a:solidFill>
                  <a:srgbClr val="93C47D"/>
                </a:solidFill>
                <a:latin typeface="Bree Serif"/>
                <a:ea typeface="Bree Serif"/>
                <a:cs typeface="Bree Serif"/>
                <a:sym typeface="Bree Serif"/>
              </a:rPr>
              <a:t>RR interval =</a:t>
            </a:r>
            <a:r>
              <a:rPr lang="en" sz="1200">
                <a:solidFill>
                  <a:srgbClr val="93C47D"/>
                </a:solidFill>
                <a:latin typeface="Bree Serif"/>
                <a:ea typeface="Bree Serif"/>
                <a:cs typeface="Bree Serif"/>
                <a:sym typeface="Bree Serif"/>
              </a:rPr>
              <a:t> duration between each cardiac cycle</a:t>
            </a:r>
            <a:endParaRPr sz="1200">
              <a:solidFill>
                <a:srgbClr val="93C47D"/>
              </a:solidFill>
              <a:latin typeface="Bree Serif"/>
              <a:ea typeface="Bree Serif"/>
              <a:cs typeface="Bree Serif"/>
              <a:sym typeface="Bree Serif"/>
            </a:endParaRPr>
          </a:p>
          <a:p>
            <a:pPr indent="-304800" lvl="0" marL="457200" rtl="0" algn="l">
              <a:spcBef>
                <a:spcPts val="0"/>
              </a:spcBef>
              <a:spcAft>
                <a:spcPts val="0"/>
              </a:spcAft>
              <a:buClr>
                <a:schemeClr val="dk1"/>
              </a:buClr>
              <a:buSzPts val="1200"/>
              <a:buChar char="-"/>
            </a:pPr>
            <a:r>
              <a:rPr b="1" i="1" lang="en" sz="1200">
                <a:solidFill>
                  <a:schemeClr val="dk1"/>
                </a:solidFill>
                <a:latin typeface="Bree Serif"/>
                <a:ea typeface="Bree Serif"/>
                <a:cs typeface="Bree Serif"/>
                <a:sym typeface="Bree Serif"/>
              </a:rPr>
              <a:t>U wave =</a:t>
            </a:r>
            <a:r>
              <a:rPr lang="en" sz="1200">
                <a:solidFill>
                  <a:schemeClr val="dk1"/>
                </a:solidFill>
                <a:latin typeface="Bree Serif"/>
                <a:ea typeface="Bree Serif"/>
                <a:cs typeface="Bree Serif"/>
                <a:sym typeface="Bree Serif"/>
              </a:rPr>
              <a:t> electrical activity of ventricular papillary muscle is out of phase with rest of the ventricles and will record as a “U” wave that shows after the T wave.</a:t>
            </a:r>
            <a:endParaRPr sz="1200">
              <a:solidFill>
                <a:schemeClr val="dk1"/>
              </a:solidFill>
              <a:latin typeface="Bree Serif"/>
              <a:ea typeface="Bree Serif"/>
              <a:cs typeface="Bree Serif"/>
              <a:sym typeface="Bree Serif"/>
            </a:endParaRPr>
          </a:p>
        </p:txBody>
      </p:sp>
      <p:pic>
        <p:nvPicPr>
          <p:cNvPr id="233" name="Google Shape;233;p35"/>
          <p:cNvPicPr preferRelativeResize="0"/>
          <p:nvPr/>
        </p:nvPicPr>
        <p:blipFill>
          <a:blip r:embed="rId3">
            <a:alphaModFix/>
          </a:blip>
          <a:stretch>
            <a:fillRect/>
          </a:stretch>
        </p:blipFill>
        <p:spPr>
          <a:xfrm>
            <a:off x="6460551" y="3097354"/>
            <a:ext cx="1985901" cy="1154075"/>
          </a:xfrm>
          <a:prstGeom prst="rect">
            <a:avLst/>
          </a:prstGeom>
          <a:noFill/>
          <a:ln>
            <a:noFill/>
          </a:ln>
        </p:spPr>
      </p:pic>
      <p:sp>
        <p:nvSpPr>
          <p:cNvPr id="234" name="Google Shape;234;p35"/>
          <p:cNvSpPr/>
          <p:nvPr/>
        </p:nvSpPr>
        <p:spPr>
          <a:xfrm>
            <a:off x="6431245" y="3037930"/>
            <a:ext cx="2044500" cy="2026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5"/>
          <p:cNvSpPr txBox="1"/>
          <p:nvPr/>
        </p:nvSpPr>
        <p:spPr>
          <a:xfrm>
            <a:off x="8069100" y="0"/>
            <a:ext cx="11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C27BA0"/>
                </a:solidFill>
                <a:latin typeface="Bree Serif"/>
                <a:ea typeface="Bree Serif"/>
                <a:cs typeface="Bree Serif"/>
                <a:sym typeface="Bree Serif"/>
              </a:rPr>
              <a:t>Girls slides</a:t>
            </a:r>
            <a:endParaRPr sz="800">
              <a:solidFill>
                <a:srgbClr val="C27BA0"/>
              </a:solidFill>
              <a:latin typeface="Bree Serif"/>
              <a:ea typeface="Bree Serif"/>
              <a:cs typeface="Bree Serif"/>
              <a:sym typeface="Bree Serif"/>
            </a:endParaRPr>
          </a:p>
        </p:txBody>
      </p:sp>
      <p:pic>
        <p:nvPicPr>
          <p:cNvPr id="236" name="Google Shape;236;p35"/>
          <p:cNvPicPr preferRelativeResize="0"/>
          <p:nvPr/>
        </p:nvPicPr>
        <p:blipFill>
          <a:blip r:embed="rId4">
            <a:alphaModFix/>
          </a:blip>
          <a:stretch>
            <a:fillRect/>
          </a:stretch>
        </p:blipFill>
        <p:spPr>
          <a:xfrm>
            <a:off x="5536371" y="519087"/>
            <a:ext cx="3529823" cy="24569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6"/>
          <p:cNvSpPr txBox="1"/>
          <p:nvPr>
            <p:ph type="title"/>
          </p:nvPr>
        </p:nvSpPr>
        <p:spPr>
          <a:xfrm>
            <a:off x="150375" y="2322400"/>
            <a:ext cx="2349600" cy="42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400">
                <a:solidFill>
                  <a:srgbClr val="D05C5C"/>
                </a:solidFill>
                <a:latin typeface="Bree Serif"/>
                <a:ea typeface="Bree Serif"/>
                <a:cs typeface="Bree Serif"/>
                <a:sym typeface="Bree Serif"/>
              </a:rPr>
              <a:t>Abnormal QRS complexes </a:t>
            </a:r>
            <a:endParaRPr b="1" sz="1400">
              <a:solidFill>
                <a:srgbClr val="D05C5C"/>
              </a:solidFill>
              <a:latin typeface="Bree Serif"/>
              <a:ea typeface="Bree Serif"/>
              <a:cs typeface="Bree Serif"/>
              <a:sym typeface="Bree Serif"/>
            </a:endParaRPr>
          </a:p>
        </p:txBody>
      </p:sp>
      <p:sp>
        <p:nvSpPr>
          <p:cNvPr id="242" name="Google Shape;242;p36"/>
          <p:cNvSpPr txBox="1"/>
          <p:nvPr/>
        </p:nvSpPr>
        <p:spPr>
          <a:xfrm>
            <a:off x="150375" y="2723875"/>
            <a:ext cx="3030600" cy="2216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Bree Serif"/>
              <a:buAutoNum type="arabicPeriod"/>
            </a:pPr>
            <a:r>
              <a:rPr lang="en" sz="1200">
                <a:latin typeface="Bree Serif"/>
                <a:ea typeface="Bree Serif"/>
                <a:cs typeface="Bree Serif"/>
                <a:sym typeface="Bree Serif"/>
              </a:rPr>
              <a:t>Broad QRS complex (&gt;100ms) (↑↑ width indicates that depolarization has spread through ventricles by an </a:t>
            </a:r>
            <a:r>
              <a:rPr lang="en" sz="1200">
                <a:latin typeface="Bree Serif"/>
                <a:ea typeface="Bree Serif"/>
                <a:cs typeface="Bree Serif"/>
                <a:sym typeface="Bree Serif"/>
              </a:rPr>
              <a:t>abnormal and</a:t>
            </a:r>
            <a:r>
              <a:rPr lang="en" sz="1200">
                <a:latin typeface="Bree Serif"/>
                <a:ea typeface="Bree Serif"/>
                <a:cs typeface="Bree Serif"/>
                <a:sym typeface="Bree Serif"/>
              </a:rPr>
              <a:t> therefore slow pathway): Ex. BBB, hyperkalemia (</a:t>
            </a:r>
            <a:r>
              <a:rPr lang="en" sz="1200">
                <a:solidFill>
                  <a:schemeClr val="dk1"/>
                </a:solidFill>
                <a:latin typeface="Bree Serif"/>
                <a:ea typeface="Bree Serif"/>
                <a:cs typeface="Bree Serif"/>
                <a:sym typeface="Bree Serif"/>
              </a:rPr>
              <a:t>↑</a:t>
            </a:r>
            <a:r>
              <a:rPr lang="en" sz="1200">
                <a:latin typeface="Bree Serif"/>
                <a:ea typeface="Bree Serif"/>
                <a:cs typeface="Bree Serif"/>
                <a:sym typeface="Bree Serif"/>
              </a:rPr>
              <a:t>K</a:t>
            </a:r>
            <a:r>
              <a:rPr baseline="30000" lang="en" sz="1200">
                <a:latin typeface="Bree Serif"/>
                <a:ea typeface="Bree Serif"/>
                <a:cs typeface="Bree Serif"/>
                <a:sym typeface="Bree Serif"/>
              </a:rPr>
              <a:t>+</a:t>
            </a:r>
            <a:r>
              <a:rPr lang="en" sz="1200">
                <a:latin typeface="Bree Serif"/>
                <a:ea typeface="Bree Serif"/>
                <a:cs typeface="Bree Serif"/>
                <a:sym typeface="Bree Serif"/>
              </a:rPr>
              <a:t>)</a:t>
            </a:r>
            <a:endParaRPr sz="1200">
              <a:latin typeface="Bree Serif"/>
              <a:ea typeface="Bree Serif"/>
              <a:cs typeface="Bree Serif"/>
              <a:sym typeface="Bree Serif"/>
            </a:endParaRPr>
          </a:p>
          <a:p>
            <a:pPr indent="0" lvl="0" marL="0" rtl="0" algn="l">
              <a:spcBef>
                <a:spcPts val="0"/>
              </a:spcBef>
              <a:spcAft>
                <a:spcPts val="0"/>
              </a:spcAft>
              <a:buNone/>
            </a:pPr>
            <a:r>
              <a:t/>
            </a:r>
            <a:endParaRPr sz="1200">
              <a:latin typeface="Bree Serif"/>
              <a:ea typeface="Bree Serif"/>
              <a:cs typeface="Bree Serif"/>
              <a:sym typeface="Bree Serif"/>
            </a:endParaRPr>
          </a:p>
          <a:p>
            <a:pPr indent="-304800" lvl="0" marL="457200" rtl="0" algn="l">
              <a:spcBef>
                <a:spcPts val="0"/>
              </a:spcBef>
              <a:spcAft>
                <a:spcPts val="0"/>
              </a:spcAft>
              <a:buSzPts val="1200"/>
              <a:buFont typeface="Bree Serif"/>
              <a:buAutoNum type="arabicPeriod"/>
            </a:pPr>
            <a:r>
              <a:rPr lang="en" sz="1200">
                <a:solidFill>
                  <a:schemeClr val="dk1"/>
                </a:solidFill>
                <a:latin typeface="Bree Serif"/>
                <a:ea typeface="Bree Serif"/>
                <a:cs typeface="Bree Serif"/>
                <a:sym typeface="Bree Serif"/>
              </a:rPr>
              <a:t>↑↑ </a:t>
            </a:r>
            <a:r>
              <a:rPr lang="en" sz="1200">
                <a:latin typeface="Bree Serif"/>
                <a:ea typeface="Bree Serif"/>
                <a:cs typeface="Bree Serif"/>
                <a:sym typeface="Bree Serif"/>
              </a:rPr>
              <a:t>height (</a:t>
            </a:r>
            <a:r>
              <a:rPr lang="en" sz="1200">
                <a:solidFill>
                  <a:schemeClr val="dk1"/>
                </a:solidFill>
                <a:latin typeface="Bree Serif"/>
                <a:ea typeface="Bree Serif"/>
                <a:cs typeface="Bree Serif"/>
                <a:sym typeface="Bree Serif"/>
              </a:rPr>
              <a:t>↑↑</a:t>
            </a:r>
            <a:r>
              <a:rPr lang="en" sz="1200">
                <a:latin typeface="Bree Serif"/>
                <a:ea typeface="Bree Serif"/>
                <a:cs typeface="Bree Serif"/>
                <a:sym typeface="Bree Serif"/>
              </a:rPr>
              <a:t> in muscle mass in either ventricle will lead to </a:t>
            </a:r>
            <a:r>
              <a:rPr lang="en" sz="1200">
                <a:solidFill>
                  <a:schemeClr val="dk1"/>
                </a:solidFill>
                <a:latin typeface="Bree Serif"/>
                <a:ea typeface="Bree Serif"/>
                <a:cs typeface="Bree Serif"/>
                <a:sym typeface="Bree Serif"/>
              </a:rPr>
              <a:t>↑↑ </a:t>
            </a:r>
            <a:r>
              <a:rPr lang="en" sz="1200">
                <a:latin typeface="Bree Serif"/>
                <a:ea typeface="Bree Serif"/>
                <a:cs typeface="Bree Serif"/>
                <a:sym typeface="Bree Serif"/>
              </a:rPr>
              <a:t>electrical activity): Ex. ventricular hypertrophy</a:t>
            </a:r>
            <a:endParaRPr sz="1200">
              <a:latin typeface="Bree Serif"/>
              <a:ea typeface="Bree Serif"/>
              <a:cs typeface="Bree Serif"/>
              <a:sym typeface="Bree Serif"/>
            </a:endParaRPr>
          </a:p>
        </p:txBody>
      </p:sp>
      <p:pic>
        <p:nvPicPr>
          <p:cNvPr id="243" name="Google Shape;243;p36"/>
          <p:cNvPicPr preferRelativeResize="0"/>
          <p:nvPr/>
        </p:nvPicPr>
        <p:blipFill>
          <a:blip r:embed="rId3">
            <a:alphaModFix/>
          </a:blip>
          <a:stretch>
            <a:fillRect/>
          </a:stretch>
        </p:blipFill>
        <p:spPr>
          <a:xfrm>
            <a:off x="3487751" y="2679903"/>
            <a:ext cx="5595724" cy="2216400"/>
          </a:xfrm>
          <a:prstGeom prst="rect">
            <a:avLst/>
          </a:prstGeom>
          <a:noFill/>
          <a:ln>
            <a:noFill/>
          </a:ln>
        </p:spPr>
      </p:pic>
      <p:sp>
        <p:nvSpPr>
          <p:cNvPr id="244" name="Google Shape;244;p36"/>
          <p:cNvSpPr txBox="1"/>
          <p:nvPr/>
        </p:nvSpPr>
        <p:spPr>
          <a:xfrm>
            <a:off x="5574004" y="4757375"/>
            <a:ext cx="1423200"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Bree Serif"/>
                <a:ea typeface="Bree Serif"/>
                <a:cs typeface="Bree Serif"/>
                <a:sym typeface="Bree Serif"/>
              </a:rPr>
              <a:t>Hyperkalemia</a:t>
            </a:r>
            <a:endParaRPr sz="1200">
              <a:latin typeface="Bree Serif"/>
              <a:ea typeface="Bree Serif"/>
              <a:cs typeface="Bree Serif"/>
              <a:sym typeface="Bree Serif"/>
            </a:endParaRPr>
          </a:p>
        </p:txBody>
      </p:sp>
      <p:sp>
        <p:nvSpPr>
          <p:cNvPr id="245" name="Google Shape;245;p36"/>
          <p:cNvSpPr txBox="1"/>
          <p:nvPr/>
        </p:nvSpPr>
        <p:spPr>
          <a:xfrm>
            <a:off x="150375" y="75100"/>
            <a:ext cx="174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D05C5C"/>
                </a:solidFill>
                <a:latin typeface="Bree Serif"/>
                <a:ea typeface="Bree Serif"/>
                <a:cs typeface="Bree Serif"/>
                <a:sym typeface="Bree Serif"/>
              </a:rPr>
              <a:t>Abnormal P wave </a:t>
            </a:r>
            <a:endParaRPr/>
          </a:p>
        </p:txBody>
      </p:sp>
      <p:sp>
        <p:nvSpPr>
          <p:cNvPr id="246" name="Google Shape;246;p36"/>
          <p:cNvSpPr txBox="1"/>
          <p:nvPr/>
        </p:nvSpPr>
        <p:spPr>
          <a:xfrm>
            <a:off x="150375" y="475300"/>
            <a:ext cx="2976900" cy="2031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Bree Serif"/>
              <a:buAutoNum type="arabicPeriod"/>
            </a:pPr>
            <a:r>
              <a:rPr lang="en" sz="1200">
                <a:solidFill>
                  <a:schemeClr val="dk1"/>
                </a:solidFill>
                <a:latin typeface="Bree Serif"/>
                <a:ea typeface="Bree Serif"/>
                <a:cs typeface="Bree Serif"/>
                <a:sym typeface="Bree Serif"/>
              </a:rPr>
              <a:t>Anything that causes the </a:t>
            </a:r>
            <a:r>
              <a:rPr b="1" lang="en" sz="1200" u="sng">
                <a:solidFill>
                  <a:schemeClr val="dk1"/>
                </a:solidFill>
                <a:latin typeface="Bree Serif"/>
                <a:ea typeface="Bree Serif"/>
                <a:cs typeface="Bree Serif"/>
                <a:sym typeface="Bree Serif"/>
              </a:rPr>
              <a:t>right </a:t>
            </a:r>
            <a:r>
              <a:rPr lang="en" sz="1200">
                <a:solidFill>
                  <a:schemeClr val="dk1"/>
                </a:solidFill>
                <a:latin typeface="Bree Serif"/>
                <a:ea typeface="Bree Serif"/>
                <a:cs typeface="Bree Serif"/>
                <a:sym typeface="Bree Serif"/>
              </a:rPr>
              <a:t>atrium to become </a:t>
            </a:r>
            <a:r>
              <a:rPr b="1" i="1" lang="en" sz="1200">
                <a:solidFill>
                  <a:schemeClr val="dk1"/>
                </a:solidFill>
                <a:latin typeface="Bree Serif"/>
                <a:ea typeface="Bree Serif"/>
                <a:cs typeface="Bree Serif"/>
                <a:sym typeface="Bree Serif"/>
              </a:rPr>
              <a:t>hypertrophied </a:t>
            </a:r>
            <a:r>
              <a:rPr lang="en" sz="1200">
                <a:solidFill>
                  <a:schemeClr val="dk1"/>
                </a:solidFill>
                <a:latin typeface="Bree Serif"/>
                <a:ea typeface="Bree Serif"/>
                <a:cs typeface="Bree Serif"/>
                <a:sym typeface="Bree Serif"/>
              </a:rPr>
              <a:t>(such as tricuspid valve stenosis or pulmonary hypertension) causes the P wave to become </a:t>
            </a:r>
            <a:r>
              <a:rPr b="1" lang="en" sz="1200" u="sng">
                <a:solidFill>
                  <a:schemeClr val="dk1"/>
                </a:solidFill>
                <a:latin typeface="Bree Serif"/>
                <a:ea typeface="Bree Serif"/>
                <a:cs typeface="Bree Serif"/>
                <a:sym typeface="Bree Serif"/>
              </a:rPr>
              <a:t>peaked</a:t>
            </a:r>
            <a:r>
              <a:rPr lang="en" sz="1200">
                <a:solidFill>
                  <a:schemeClr val="dk1"/>
                </a:solidFill>
                <a:latin typeface="Bree Serif"/>
                <a:ea typeface="Bree Serif"/>
                <a:cs typeface="Bree Serif"/>
                <a:sym typeface="Bree Serif"/>
              </a:rPr>
              <a:t>.</a:t>
            </a:r>
            <a:endParaRPr sz="1200">
              <a:solidFill>
                <a:schemeClr val="dk1"/>
              </a:solidFill>
              <a:latin typeface="Bree Serif"/>
              <a:ea typeface="Bree Serif"/>
              <a:cs typeface="Bree Serif"/>
              <a:sym typeface="Bree Serif"/>
            </a:endParaRPr>
          </a:p>
          <a:p>
            <a:pPr indent="0" lvl="0" marL="0" rtl="0" algn="l">
              <a:spcBef>
                <a:spcPts val="0"/>
              </a:spcBef>
              <a:spcAft>
                <a:spcPts val="0"/>
              </a:spcAft>
              <a:buClr>
                <a:schemeClr val="dk1"/>
              </a:buClr>
              <a:buSzPts val="1100"/>
              <a:buFont typeface="Arial"/>
              <a:buNone/>
            </a:pPr>
            <a:r>
              <a:t/>
            </a:r>
            <a:endParaRPr sz="1200">
              <a:solidFill>
                <a:schemeClr val="dk1"/>
              </a:solidFill>
              <a:latin typeface="Bree Serif"/>
              <a:ea typeface="Bree Serif"/>
              <a:cs typeface="Bree Serif"/>
              <a:sym typeface="Bree Serif"/>
            </a:endParaRPr>
          </a:p>
          <a:p>
            <a:pPr indent="-304800" lvl="0" marL="457200" rtl="0" algn="l">
              <a:spcBef>
                <a:spcPts val="0"/>
              </a:spcBef>
              <a:spcAft>
                <a:spcPts val="0"/>
              </a:spcAft>
              <a:buClr>
                <a:schemeClr val="dk1"/>
              </a:buClr>
              <a:buSzPts val="1200"/>
              <a:buFont typeface="Bree Serif"/>
              <a:buAutoNum type="arabicPeriod"/>
            </a:pPr>
            <a:r>
              <a:rPr lang="en" sz="1200">
                <a:solidFill>
                  <a:schemeClr val="dk1"/>
                </a:solidFill>
                <a:latin typeface="Bree Serif"/>
                <a:ea typeface="Bree Serif"/>
                <a:cs typeface="Bree Serif"/>
                <a:sym typeface="Bree Serif"/>
              </a:rPr>
              <a:t> </a:t>
            </a:r>
            <a:r>
              <a:rPr b="1" lang="en" sz="1200" u="sng">
                <a:solidFill>
                  <a:schemeClr val="dk1"/>
                </a:solidFill>
                <a:latin typeface="Bree Serif"/>
                <a:ea typeface="Bree Serif"/>
                <a:cs typeface="Bree Serif"/>
                <a:sym typeface="Bree Serif"/>
              </a:rPr>
              <a:t>Left </a:t>
            </a:r>
            <a:r>
              <a:rPr lang="en" sz="1200">
                <a:solidFill>
                  <a:schemeClr val="dk1"/>
                </a:solidFill>
                <a:latin typeface="Bree Serif"/>
                <a:ea typeface="Bree Serif"/>
                <a:cs typeface="Bree Serif"/>
                <a:sym typeface="Bree Serif"/>
              </a:rPr>
              <a:t>atrial </a:t>
            </a:r>
            <a:r>
              <a:rPr b="1" i="1" lang="en" sz="1200">
                <a:solidFill>
                  <a:schemeClr val="dk1"/>
                </a:solidFill>
                <a:latin typeface="Bree Serif"/>
                <a:ea typeface="Bree Serif"/>
                <a:cs typeface="Bree Serif"/>
                <a:sym typeface="Bree Serif"/>
              </a:rPr>
              <a:t>hypertrophy </a:t>
            </a:r>
            <a:r>
              <a:rPr lang="en" sz="1200">
                <a:solidFill>
                  <a:schemeClr val="dk1"/>
                </a:solidFill>
                <a:latin typeface="Bree Serif"/>
                <a:ea typeface="Bree Serif"/>
                <a:cs typeface="Bree Serif"/>
                <a:sym typeface="Bree Serif"/>
              </a:rPr>
              <a:t>(usually due to mitral stenosis) causes a </a:t>
            </a:r>
            <a:r>
              <a:rPr b="1" lang="en" sz="1200" u="sng">
                <a:solidFill>
                  <a:schemeClr val="dk1"/>
                </a:solidFill>
                <a:latin typeface="Bree Serif"/>
                <a:ea typeface="Bree Serif"/>
                <a:cs typeface="Bree Serif"/>
                <a:sym typeface="Bree Serif"/>
              </a:rPr>
              <a:t>broad &amp; bifid</a:t>
            </a:r>
            <a:r>
              <a:rPr lang="en" sz="1200">
                <a:solidFill>
                  <a:schemeClr val="dk1"/>
                </a:solidFill>
                <a:latin typeface="Bree Serif"/>
                <a:ea typeface="Bree Serif"/>
                <a:cs typeface="Bree Serif"/>
                <a:sym typeface="Bree Serif"/>
              </a:rPr>
              <a:t> P wave.</a:t>
            </a:r>
            <a:endParaRPr sz="1200"/>
          </a:p>
        </p:txBody>
      </p:sp>
      <p:sp>
        <p:nvSpPr>
          <p:cNvPr id="247" name="Google Shape;247;p36"/>
          <p:cNvSpPr txBox="1"/>
          <p:nvPr>
            <p:ph type="title"/>
          </p:nvPr>
        </p:nvSpPr>
        <p:spPr>
          <a:xfrm>
            <a:off x="3598800" y="107050"/>
            <a:ext cx="1946400" cy="3363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 sz="1400">
                <a:solidFill>
                  <a:srgbClr val="D05C5C"/>
                </a:solidFill>
                <a:latin typeface="Bree Serif"/>
                <a:ea typeface="Bree Serif"/>
                <a:cs typeface="Bree Serif"/>
                <a:sym typeface="Bree Serif"/>
              </a:rPr>
              <a:t>A</a:t>
            </a:r>
            <a:r>
              <a:rPr b="1" lang="en" sz="1400">
                <a:solidFill>
                  <a:srgbClr val="D05C5C"/>
                </a:solidFill>
                <a:latin typeface="Bree Serif"/>
                <a:ea typeface="Bree Serif"/>
                <a:cs typeface="Bree Serif"/>
                <a:sym typeface="Bree Serif"/>
              </a:rPr>
              <a:t>bnormal T wave </a:t>
            </a:r>
            <a:endParaRPr b="1" sz="1400">
              <a:solidFill>
                <a:srgbClr val="D05C5C"/>
              </a:solidFill>
              <a:latin typeface="Bree Serif"/>
              <a:ea typeface="Bree Serif"/>
              <a:cs typeface="Bree Serif"/>
              <a:sym typeface="Bree Serif"/>
            </a:endParaRPr>
          </a:p>
        </p:txBody>
      </p:sp>
      <p:sp>
        <p:nvSpPr>
          <p:cNvPr id="248" name="Google Shape;248;p36"/>
          <p:cNvSpPr txBox="1"/>
          <p:nvPr/>
        </p:nvSpPr>
        <p:spPr>
          <a:xfrm>
            <a:off x="3598800" y="475300"/>
            <a:ext cx="2826000" cy="1108200"/>
          </a:xfrm>
          <a:prstGeom prst="rect">
            <a:avLst/>
          </a:prstGeom>
          <a:noFill/>
          <a:ln>
            <a:noFill/>
          </a:ln>
        </p:spPr>
        <p:txBody>
          <a:bodyPr anchorCtr="0" anchor="t" bIns="91425" lIns="91425" spcFirstLastPara="1" rIns="91425" wrap="square" tIns="91425">
            <a:spAutoFit/>
          </a:bodyPr>
          <a:lstStyle/>
          <a:p>
            <a:pPr indent="-304800" lvl="0" marL="457200" marR="0" rtl="0" algn="l">
              <a:lnSpc>
                <a:spcPct val="100000"/>
              </a:lnSpc>
              <a:spcBef>
                <a:spcPts val="0"/>
              </a:spcBef>
              <a:spcAft>
                <a:spcPts val="0"/>
              </a:spcAft>
              <a:buClr>
                <a:schemeClr val="dk1"/>
              </a:buClr>
              <a:buSzPts val="1200"/>
              <a:buFont typeface="Bree Serif"/>
              <a:buAutoNum type="arabicPeriod"/>
            </a:pPr>
            <a:r>
              <a:rPr lang="en" sz="1200">
                <a:solidFill>
                  <a:schemeClr val="dk1"/>
                </a:solidFill>
                <a:latin typeface="Bree Serif"/>
                <a:ea typeface="Bree Serif"/>
                <a:cs typeface="Bree Serif"/>
                <a:sym typeface="Bree Serif"/>
              </a:rPr>
              <a:t>Peaked T waves : hyperkalemia</a:t>
            </a:r>
            <a:endParaRPr sz="1200">
              <a:solidFill>
                <a:schemeClr val="dk1"/>
              </a:solidFill>
              <a:latin typeface="Bree Serif"/>
              <a:ea typeface="Bree Serif"/>
              <a:cs typeface="Bree Serif"/>
              <a:sym typeface="Bree Serif"/>
            </a:endParaRPr>
          </a:p>
          <a:p>
            <a:pPr indent="0" lvl="0" marL="457200" marR="0" rtl="0" algn="l">
              <a:lnSpc>
                <a:spcPct val="100000"/>
              </a:lnSpc>
              <a:spcBef>
                <a:spcPts val="0"/>
              </a:spcBef>
              <a:spcAft>
                <a:spcPts val="0"/>
              </a:spcAft>
              <a:buNone/>
            </a:pPr>
            <a:r>
              <a:t/>
            </a:r>
            <a:endParaRPr sz="1200">
              <a:solidFill>
                <a:schemeClr val="dk1"/>
              </a:solidFill>
              <a:latin typeface="Bree Serif"/>
              <a:ea typeface="Bree Serif"/>
              <a:cs typeface="Bree Serif"/>
              <a:sym typeface="Bree Serif"/>
            </a:endParaRPr>
          </a:p>
          <a:p>
            <a:pPr indent="-304800" lvl="0" marL="457200" marR="0" rtl="0" algn="l">
              <a:lnSpc>
                <a:spcPct val="100000"/>
              </a:lnSpc>
              <a:spcBef>
                <a:spcPts val="0"/>
              </a:spcBef>
              <a:spcAft>
                <a:spcPts val="0"/>
              </a:spcAft>
              <a:buClr>
                <a:schemeClr val="dk1"/>
              </a:buClr>
              <a:buSzPts val="1200"/>
              <a:buFont typeface="Bree Serif"/>
              <a:buAutoNum type="arabicPeriod"/>
            </a:pPr>
            <a:r>
              <a:rPr lang="en" sz="1200">
                <a:solidFill>
                  <a:schemeClr val="dk1"/>
                </a:solidFill>
                <a:latin typeface="Bree Serif"/>
                <a:ea typeface="Bree Serif"/>
                <a:cs typeface="Bree Serif"/>
                <a:sym typeface="Bree Serif"/>
              </a:rPr>
              <a:t>Inverted T waves : ischemia</a:t>
            </a:r>
            <a:endParaRPr sz="1200">
              <a:solidFill>
                <a:schemeClr val="dk1"/>
              </a:solidFill>
              <a:latin typeface="Bree Serif"/>
              <a:ea typeface="Bree Serif"/>
              <a:cs typeface="Bree Serif"/>
              <a:sym typeface="Bree Serif"/>
            </a:endParaRPr>
          </a:p>
          <a:p>
            <a:pPr indent="0" lvl="0" marL="457200" marR="0" rtl="0" algn="l">
              <a:lnSpc>
                <a:spcPct val="100000"/>
              </a:lnSpc>
              <a:spcBef>
                <a:spcPts val="0"/>
              </a:spcBef>
              <a:spcAft>
                <a:spcPts val="0"/>
              </a:spcAft>
              <a:buNone/>
            </a:pPr>
            <a:r>
              <a:t/>
            </a:r>
            <a:endParaRPr sz="1200">
              <a:solidFill>
                <a:schemeClr val="dk1"/>
              </a:solidFill>
              <a:latin typeface="Bree Serif"/>
              <a:ea typeface="Bree Serif"/>
              <a:cs typeface="Bree Serif"/>
              <a:sym typeface="Bree Serif"/>
            </a:endParaRPr>
          </a:p>
          <a:p>
            <a:pPr indent="-304800" lvl="0" marL="457200" marR="0" rtl="0" algn="l">
              <a:lnSpc>
                <a:spcPct val="100000"/>
              </a:lnSpc>
              <a:spcBef>
                <a:spcPts val="0"/>
              </a:spcBef>
              <a:spcAft>
                <a:spcPts val="0"/>
              </a:spcAft>
              <a:buClr>
                <a:schemeClr val="dk1"/>
              </a:buClr>
              <a:buSzPts val="1200"/>
              <a:buFont typeface="Bree Serif"/>
              <a:buAutoNum type="arabicPeriod"/>
            </a:pPr>
            <a:r>
              <a:rPr lang="en" sz="1200">
                <a:solidFill>
                  <a:schemeClr val="dk1"/>
                </a:solidFill>
                <a:latin typeface="Bree Serif"/>
                <a:ea typeface="Bree Serif"/>
                <a:cs typeface="Bree Serif"/>
                <a:sym typeface="Bree Serif"/>
              </a:rPr>
              <a:t>Biphasic T waves :Hypokalemia</a:t>
            </a:r>
            <a:endParaRPr sz="1200">
              <a:solidFill>
                <a:schemeClr val="dk1"/>
              </a:solidFill>
              <a:latin typeface="Bree Serif"/>
              <a:ea typeface="Bree Serif"/>
              <a:cs typeface="Bree Serif"/>
              <a:sym typeface="Bree Serif"/>
            </a:endParaRPr>
          </a:p>
        </p:txBody>
      </p:sp>
      <p:pic>
        <p:nvPicPr>
          <p:cNvPr id="249" name="Google Shape;249;p36"/>
          <p:cNvPicPr preferRelativeResize="0"/>
          <p:nvPr/>
        </p:nvPicPr>
        <p:blipFill>
          <a:blip r:embed="rId4">
            <a:alphaModFix/>
          </a:blip>
          <a:stretch>
            <a:fillRect/>
          </a:stretch>
        </p:blipFill>
        <p:spPr>
          <a:xfrm>
            <a:off x="6424800" y="1508981"/>
            <a:ext cx="2171775" cy="1170950"/>
          </a:xfrm>
          <a:prstGeom prst="rect">
            <a:avLst/>
          </a:prstGeom>
          <a:noFill/>
          <a:ln>
            <a:noFill/>
          </a:ln>
        </p:spPr>
      </p:pic>
      <p:pic>
        <p:nvPicPr>
          <p:cNvPr id="250" name="Google Shape;250;p36"/>
          <p:cNvPicPr preferRelativeResize="0"/>
          <p:nvPr/>
        </p:nvPicPr>
        <p:blipFill>
          <a:blip r:embed="rId5">
            <a:alphaModFix/>
          </a:blip>
          <a:stretch>
            <a:fillRect/>
          </a:stretch>
        </p:blipFill>
        <p:spPr>
          <a:xfrm>
            <a:off x="6959325" y="212400"/>
            <a:ext cx="746975" cy="1170950"/>
          </a:xfrm>
          <a:prstGeom prst="rect">
            <a:avLst/>
          </a:prstGeom>
          <a:noFill/>
          <a:ln>
            <a:noFill/>
          </a:ln>
        </p:spPr>
      </p:pic>
      <p:pic>
        <p:nvPicPr>
          <p:cNvPr id="251" name="Google Shape;251;p36"/>
          <p:cNvPicPr preferRelativeResize="0"/>
          <p:nvPr/>
        </p:nvPicPr>
        <p:blipFill>
          <a:blip r:embed="rId6">
            <a:alphaModFix/>
          </a:blip>
          <a:stretch>
            <a:fillRect/>
          </a:stretch>
        </p:blipFill>
        <p:spPr>
          <a:xfrm>
            <a:off x="4358123" y="1533424"/>
            <a:ext cx="1491750" cy="1122000"/>
          </a:xfrm>
          <a:prstGeom prst="rect">
            <a:avLst/>
          </a:prstGeom>
          <a:noFill/>
          <a:ln>
            <a:noFill/>
          </a:ln>
        </p:spPr>
      </p:pic>
      <p:sp>
        <p:nvSpPr>
          <p:cNvPr id="252" name="Google Shape;252;p36"/>
          <p:cNvSpPr/>
          <p:nvPr/>
        </p:nvSpPr>
        <p:spPr>
          <a:xfrm>
            <a:off x="6449463" y="1533600"/>
            <a:ext cx="2122500" cy="11217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6"/>
          <p:cNvSpPr/>
          <p:nvPr/>
        </p:nvSpPr>
        <p:spPr>
          <a:xfrm>
            <a:off x="6975993" y="225981"/>
            <a:ext cx="711300" cy="11220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6"/>
          <p:cNvSpPr/>
          <p:nvPr/>
        </p:nvSpPr>
        <p:spPr>
          <a:xfrm>
            <a:off x="4380904" y="1556850"/>
            <a:ext cx="1446300" cy="10752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6"/>
          <p:cNvSpPr txBox="1"/>
          <p:nvPr/>
        </p:nvSpPr>
        <p:spPr>
          <a:xfrm>
            <a:off x="8069100" y="0"/>
            <a:ext cx="11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C27BA0"/>
                </a:solidFill>
                <a:latin typeface="Bree Serif"/>
                <a:ea typeface="Bree Serif"/>
                <a:cs typeface="Bree Serif"/>
                <a:sym typeface="Bree Serif"/>
              </a:rPr>
              <a:t>Girls slides</a:t>
            </a:r>
            <a:endParaRPr sz="800">
              <a:solidFill>
                <a:srgbClr val="C27BA0"/>
              </a:solidFill>
              <a:latin typeface="Bree Serif"/>
              <a:ea typeface="Bree Serif"/>
              <a:cs typeface="Bree Serif"/>
              <a:sym typeface="Bree Serif"/>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7"/>
          <p:cNvSpPr txBox="1"/>
          <p:nvPr>
            <p:ph type="title"/>
          </p:nvPr>
        </p:nvSpPr>
        <p:spPr>
          <a:xfrm>
            <a:off x="3005851" y="83813"/>
            <a:ext cx="3380100" cy="466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200">
                <a:solidFill>
                  <a:srgbClr val="D05C5C"/>
                </a:solidFill>
                <a:latin typeface="Bree Serif"/>
                <a:ea typeface="Bree Serif"/>
                <a:cs typeface="Bree Serif"/>
                <a:sym typeface="Bree Serif"/>
              </a:rPr>
              <a:t>Special ECGs </a:t>
            </a:r>
            <a:r>
              <a:rPr lang="en" sz="2200">
                <a:solidFill>
                  <a:srgbClr val="D05C5C"/>
                </a:solidFill>
                <a:latin typeface="Bree Serif"/>
                <a:ea typeface="Bree Serif"/>
                <a:cs typeface="Bree Serif"/>
                <a:sym typeface="Bree Serif"/>
              </a:rPr>
              <a:t>abnormalities</a:t>
            </a:r>
            <a:endParaRPr sz="2200">
              <a:solidFill>
                <a:srgbClr val="D05C5C"/>
              </a:solidFill>
              <a:latin typeface="Bree Serif"/>
              <a:ea typeface="Bree Serif"/>
              <a:cs typeface="Bree Serif"/>
              <a:sym typeface="Bree Serif"/>
            </a:endParaRPr>
          </a:p>
        </p:txBody>
      </p:sp>
      <p:sp>
        <p:nvSpPr>
          <p:cNvPr id="261" name="Google Shape;261;p37"/>
          <p:cNvSpPr txBox="1"/>
          <p:nvPr/>
        </p:nvSpPr>
        <p:spPr>
          <a:xfrm>
            <a:off x="5734841" y="3212275"/>
            <a:ext cx="26937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424456"/>
              </a:buClr>
              <a:buSzPts val="4000"/>
              <a:buFont typeface="Trebuchet MS"/>
              <a:buNone/>
            </a:pPr>
            <a:r>
              <a:rPr lang="en">
                <a:solidFill>
                  <a:srgbClr val="C27BA0"/>
                </a:solidFill>
                <a:latin typeface="Bree Serif"/>
                <a:ea typeface="Bree Serif"/>
                <a:cs typeface="Bree Serif"/>
                <a:sym typeface="Bree Serif"/>
              </a:rPr>
              <a:t>ECG in Presence of</a:t>
            </a:r>
            <a:r>
              <a:rPr lang="en">
                <a:solidFill>
                  <a:srgbClr val="424456"/>
                </a:solidFill>
                <a:latin typeface="Bree Serif"/>
                <a:ea typeface="Bree Serif"/>
                <a:cs typeface="Bree Serif"/>
                <a:sym typeface="Bree Serif"/>
              </a:rPr>
              <a:t> </a:t>
            </a:r>
            <a:r>
              <a:rPr lang="en">
                <a:solidFill>
                  <a:srgbClr val="FF0000"/>
                </a:solidFill>
                <a:latin typeface="Bree Serif"/>
                <a:ea typeface="Bree Serif"/>
                <a:cs typeface="Bree Serif"/>
                <a:sym typeface="Bree Serif"/>
              </a:rPr>
              <a:t>ischemia</a:t>
            </a:r>
            <a:endParaRPr>
              <a:latin typeface="Bree Serif"/>
              <a:ea typeface="Bree Serif"/>
              <a:cs typeface="Bree Serif"/>
              <a:sym typeface="Bree Serif"/>
            </a:endParaRPr>
          </a:p>
        </p:txBody>
      </p:sp>
      <p:grpSp>
        <p:nvGrpSpPr>
          <p:cNvPr id="262" name="Google Shape;262;p37"/>
          <p:cNvGrpSpPr/>
          <p:nvPr/>
        </p:nvGrpSpPr>
        <p:grpSpPr>
          <a:xfrm>
            <a:off x="4186505" y="1961876"/>
            <a:ext cx="1420340" cy="1250394"/>
            <a:chOff x="3161917" y="2170682"/>
            <a:chExt cx="458870" cy="404737"/>
          </a:xfrm>
        </p:grpSpPr>
        <p:sp>
          <p:nvSpPr>
            <p:cNvPr id="263" name="Google Shape;263;p37"/>
            <p:cNvSpPr/>
            <p:nvPr/>
          </p:nvSpPr>
          <p:spPr>
            <a:xfrm>
              <a:off x="3161917" y="2170682"/>
              <a:ext cx="277174" cy="291676"/>
            </a:xfrm>
            <a:custGeom>
              <a:rect b="b" l="l" r="r" t="t"/>
              <a:pathLst>
                <a:path extrusionOk="0" h="13395" w="12729">
                  <a:moveTo>
                    <a:pt x="11294" y="0"/>
                  </a:moveTo>
                  <a:cubicBezTo>
                    <a:pt x="4442" y="46"/>
                    <a:pt x="0" y="7242"/>
                    <a:pt x="3019" y="13394"/>
                  </a:cubicBezTo>
                  <a:lnTo>
                    <a:pt x="4522" y="10915"/>
                  </a:lnTo>
                  <a:lnTo>
                    <a:pt x="7598" y="10835"/>
                  </a:lnTo>
                  <a:cubicBezTo>
                    <a:pt x="6531" y="8195"/>
                    <a:pt x="8436" y="5291"/>
                    <a:pt x="11294" y="5234"/>
                  </a:cubicBezTo>
                  <a:lnTo>
                    <a:pt x="12729" y="2606"/>
                  </a:lnTo>
                  <a:lnTo>
                    <a:pt x="11294" y="0"/>
                  </a:lnTo>
                  <a:close/>
                </a:path>
              </a:pathLst>
            </a:custGeom>
            <a:noFill/>
            <a:ln cap="flat" cmpd="sng" w="9525">
              <a:solidFill>
                <a:srgbClr val="D05C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7"/>
            <p:cNvSpPr/>
            <p:nvPr/>
          </p:nvSpPr>
          <p:spPr>
            <a:xfrm>
              <a:off x="3420326" y="2170922"/>
              <a:ext cx="200461" cy="302934"/>
            </a:xfrm>
            <a:custGeom>
              <a:rect b="b" l="l" r="r" t="t"/>
              <a:pathLst>
                <a:path extrusionOk="0" h="13912" w="9206">
                  <a:moveTo>
                    <a:pt x="24" y="1"/>
                  </a:moveTo>
                  <a:lnTo>
                    <a:pt x="1447" y="2583"/>
                  </a:lnTo>
                  <a:lnTo>
                    <a:pt x="1" y="5246"/>
                  </a:lnTo>
                  <a:cubicBezTo>
                    <a:pt x="2893" y="5602"/>
                    <a:pt x="4488" y="8815"/>
                    <a:pt x="3008" y="11329"/>
                  </a:cubicBezTo>
                  <a:lnTo>
                    <a:pt x="4557" y="13854"/>
                  </a:lnTo>
                  <a:lnTo>
                    <a:pt x="7564" y="13911"/>
                  </a:lnTo>
                  <a:cubicBezTo>
                    <a:pt x="9171" y="11122"/>
                    <a:pt x="9206" y="7691"/>
                    <a:pt x="7679" y="4856"/>
                  </a:cubicBezTo>
                  <a:cubicBezTo>
                    <a:pt x="6141" y="2021"/>
                    <a:pt x="3237" y="184"/>
                    <a:pt x="24" y="1"/>
                  </a:cubicBezTo>
                  <a:close/>
                </a:path>
              </a:pathLst>
            </a:custGeom>
            <a:noFill/>
            <a:ln cap="flat" cmpd="sng" w="9525">
              <a:solidFill>
                <a:srgbClr val="D05C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7"/>
            <p:cNvSpPr/>
            <p:nvPr/>
          </p:nvSpPr>
          <p:spPr>
            <a:xfrm>
              <a:off x="3233645" y="2417594"/>
              <a:ext cx="344393" cy="157825"/>
            </a:xfrm>
            <a:custGeom>
              <a:rect b="b" l="l" r="r" t="t"/>
              <a:pathLst>
                <a:path extrusionOk="0" h="7248" w="15816">
                  <a:moveTo>
                    <a:pt x="4557" y="1"/>
                  </a:moveTo>
                  <a:lnTo>
                    <a:pt x="1515" y="81"/>
                  </a:lnTo>
                  <a:lnTo>
                    <a:pt x="0" y="2583"/>
                  </a:lnTo>
                  <a:cubicBezTo>
                    <a:pt x="1607" y="5372"/>
                    <a:pt x="4545" y="7140"/>
                    <a:pt x="7770" y="7243"/>
                  </a:cubicBezTo>
                  <a:cubicBezTo>
                    <a:pt x="7870" y="7246"/>
                    <a:pt x="7970" y="7248"/>
                    <a:pt x="8070" y="7248"/>
                  </a:cubicBezTo>
                  <a:cubicBezTo>
                    <a:pt x="11183" y="7248"/>
                    <a:pt x="14092" y="5691"/>
                    <a:pt x="15816" y="3088"/>
                  </a:cubicBezTo>
                  <a:lnTo>
                    <a:pt x="12832" y="3019"/>
                  </a:lnTo>
                  <a:lnTo>
                    <a:pt x="11260" y="471"/>
                  </a:lnTo>
                  <a:cubicBezTo>
                    <a:pt x="10437" y="1506"/>
                    <a:pt x="9252" y="2011"/>
                    <a:pt x="8072" y="2011"/>
                  </a:cubicBezTo>
                  <a:cubicBezTo>
                    <a:pt x="6699" y="2011"/>
                    <a:pt x="5334" y="1328"/>
                    <a:pt x="4557" y="1"/>
                  </a:cubicBezTo>
                  <a:close/>
                </a:path>
              </a:pathLst>
            </a:custGeom>
            <a:noFill/>
            <a:ln cap="flat" cmpd="sng" w="9525">
              <a:solidFill>
                <a:srgbClr val="D05C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CV Physiology | Electrophysiological Changes During Cardiac Ischemia" id="266" name="Google Shape;266;p37"/>
          <p:cNvPicPr preferRelativeResize="0"/>
          <p:nvPr/>
        </p:nvPicPr>
        <p:blipFill rotWithShape="1">
          <a:blip r:embed="rId3">
            <a:alphaModFix/>
          </a:blip>
          <a:srcRect b="0" l="0" r="0" t="0"/>
          <a:stretch/>
        </p:blipFill>
        <p:spPr>
          <a:xfrm>
            <a:off x="4899225" y="3649075"/>
            <a:ext cx="3994800" cy="1402800"/>
          </a:xfrm>
          <a:prstGeom prst="rect">
            <a:avLst/>
          </a:prstGeom>
          <a:noFill/>
          <a:ln>
            <a:noFill/>
          </a:ln>
        </p:spPr>
      </p:pic>
      <p:sp>
        <p:nvSpPr>
          <p:cNvPr id="267" name="Google Shape;267;p37"/>
          <p:cNvSpPr txBox="1"/>
          <p:nvPr/>
        </p:nvSpPr>
        <p:spPr>
          <a:xfrm>
            <a:off x="5734850" y="603813"/>
            <a:ext cx="2886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424456"/>
              </a:buClr>
              <a:buSzPts val="4000"/>
              <a:buFont typeface="Trebuchet MS"/>
              <a:buNone/>
            </a:pPr>
            <a:r>
              <a:rPr lang="en">
                <a:solidFill>
                  <a:srgbClr val="C27BA0"/>
                </a:solidFill>
                <a:latin typeface="Bree Serif"/>
                <a:ea typeface="Bree Serif"/>
                <a:cs typeface="Bree Serif"/>
                <a:sym typeface="Bree Serif"/>
              </a:rPr>
              <a:t>ECG</a:t>
            </a:r>
            <a:r>
              <a:rPr lang="en">
                <a:solidFill>
                  <a:srgbClr val="424456"/>
                </a:solidFill>
                <a:latin typeface="Bree Serif"/>
                <a:ea typeface="Bree Serif"/>
                <a:cs typeface="Bree Serif"/>
                <a:sym typeface="Bree Serif"/>
              </a:rPr>
              <a:t> -</a:t>
            </a:r>
            <a:r>
              <a:rPr lang="en">
                <a:solidFill>
                  <a:srgbClr val="FF0000"/>
                </a:solidFill>
                <a:latin typeface="Bree Serif"/>
                <a:ea typeface="Bree Serif"/>
                <a:cs typeface="Bree Serif"/>
                <a:sym typeface="Bree Serif"/>
              </a:rPr>
              <a:t>Drug</a:t>
            </a:r>
            <a:r>
              <a:rPr lang="en">
                <a:solidFill>
                  <a:srgbClr val="424456"/>
                </a:solidFill>
                <a:latin typeface="Bree Serif"/>
                <a:ea typeface="Bree Serif"/>
                <a:cs typeface="Bree Serif"/>
                <a:sym typeface="Bree Serif"/>
              </a:rPr>
              <a:t> </a:t>
            </a:r>
            <a:r>
              <a:rPr lang="en">
                <a:solidFill>
                  <a:srgbClr val="C27BA0"/>
                </a:solidFill>
                <a:latin typeface="Bree Serif"/>
                <a:ea typeface="Bree Serif"/>
                <a:cs typeface="Bree Serif"/>
                <a:sym typeface="Bree Serif"/>
              </a:rPr>
              <a:t>effects</a:t>
            </a:r>
            <a:r>
              <a:rPr lang="en">
                <a:solidFill>
                  <a:srgbClr val="424456"/>
                </a:solidFill>
                <a:latin typeface="Bree Serif"/>
                <a:ea typeface="Bree Serif"/>
                <a:cs typeface="Bree Serif"/>
                <a:sym typeface="Bree Serif"/>
              </a:rPr>
              <a:t> (</a:t>
            </a:r>
            <a:r>
              <a:rPr lang="en">
                <a:solidFill>
                  <a:srgbClr val="FF0000"/>
                </a:solidFill>
                <a:latin typeface="Bree Serif"/>
                <a:ea typeface="Bree Serif"/>
                <a:cs typeface="Bree Serif"/>
                <a:sym typeface="Bree Serif"/>
              </a:rPr>
              <a:t>scooping of the ST-T complex produced by digitalis</a:t>
            </a:r>
            <a:r>
              <a:rPr lang="en">
                <a:solidFill>
                  <a:schemeClr val="dk1"/>
                </a:solidFill>
                <a:latin typeface="Bree Serif"/>
                <a:ea typeface="Bree Serif"/>
                <a:cs typeface="Bree Serif"/>
                <a:sym typeface="Bree Serif"/>
              </a:rPr>
              <a:t>)</a:t>
            </a:r>
            <a:endParaRPr>
              <a:solidFill>
                <a:schemeClr val="dk1"/>
              </a:solidFill>
              <a:latin typeface="Bree Serif"/>
              <a:ea typeface="Bree Serif"/>
              <a:cs typeface="Bree Serif"/>
              <a:sym typeface="Bree Serif"/>
            </a:endParaRPr>
          </a:p>
        </p:txBody>
      </p:sp>
      <p:pic>
        <p:nvPicPr>
          <p:cNvPr descr="image" id="268" name="Google Shape;268;p37"/>
          <p:cNvPicPr preferRelativeResize="0"/>
          <p:nvPr/>
        </p:nvPicPr>
        <p:blipFill rotWithShape="1">
          <a:blip r:embed="rId4">
            <a:alphaModFix/>
          </a:blip>
          <a:srcRect b="0" l="0" r="0" t="0"/>
          <a:stretch/>
        </p:blipFill>
        <p:spPr>
          <a:xfrm>
            <a:off x="5734850" y="1476600"/>
            <a:ext cx="3057600" cy="1250400"/>
          </a:xfrm>
          <a:prstGeom prst="rect">
            <a:avLst/>
          </a:prstGeom>
          <a:noFill/>
          <a:ln>
            <a:noFill/>
          </a:ln>
        </p:spPr>
      </p:pic>
      <p:pic>
        <p:nvPicPr>
          <p:cNvPr descr="D:\My Scans\2010-01 (Jan)\scan0005.tif" id="269" name="Google Shape;269;p37"/>
          <p:cNvPicPr preferRelativeResize="0"/>
          <p:nvPr/>
        </p:nvPicPr>
        <p:blipFill rotWithShape="1">
          <a:blip r:embed="rId5">
            <a:alphaModFix/>
          </a:blip>
          <a:srcRect b="0" l="0" r="0" t="0"/>
          <a:stretch/>
        </p:blipFill>
        <p:spPr>
          <a:xfrm>
            <a:off x="219628" y="651606"/>
            <a:ext cx="3629400" cy="2139300"/>
          </a:xfrm>
          <a:prstGeom prst="rect">
            <a:avLst/>
          </a:prstGeom>
          <a:noFill/>
          <a:ln cap="flat" cmpd="sng" w="28575">
            <a:solidFill>
              <a:srgbClr val="6FA8DC"/>
            </a:solidFill>
            <a:prstDash val="solid"/>
            <a:round/>
            <a:headEnd len="sm" w="sm" type="none"/>
            <a:tailEnd len="sm" w="sm" type="none"/>
          </a:ln>
        </p:spPr>
      </p:pic>
      <p:sp>
        <p:nvSpPr>
          <p:cNvPr id="270" name="Google Shape;270;p37"/>
          <p:cNvSpPr txBox="1"/>
          <p:nvPr/>
        </p:nvSpPr>
        <p:spPr>
          <a:xfrm>
            <a:off x="3849025" y="1525048"/>
            <a:ext cx="11895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424456"/>
              </a:buClr>
              <a:buSzPts val="4000"/>
              <a:buFont typeface="Trebuchet MS"/>
              <a:buNone/>
            </a:pPr>
            <a:r>
              <a:rPr lang="en">
                <a:solidFill>
                  <a:srgbClr val="424456"/>
                </a:solidFill>
                <a:latin typeface="Bree Serif"/>
                <a:ea typeface="Bree Serif"/>
                <a:cs typeface="Bree Serif"/>
                <a:sym typeface="Bree Serif"/>
              </a:rPr>
              <a:t>K</a:t>
            </a:r>
            <a:r>
              <a:rPr baseline="30000" lang="en">
                <a:solidFill>
                  <a:srgbClr val="424456"/>
                </a:solidFill>
                <a:latin typeface="Bree Serif"/>
                <a:ea typeface="Bree Serif"/>
                <a:cs typeface="Bree Serif"/>
                <a:sym typeface="Bree Serif"/>
              </a:rPr>
              <a:t>+ </a:t>
            </a:r>
            <a:r>
              <a:rPr lang="en">
                <a:solidFill>
                  <a:srgbClr val="424456"/>
                </a:solidFill>
                <a:latin typeface="Bree Serif"/>
                <a:ea typeface="Bree Serif"/>
                <a:cs typeface="Bree Serif"/>
                <a:sym typeface="Bree Serif"/>
              </a:rPr>
              <a:t>changes</a:t>
            </a:r>
            <a:endParaRPr>
              <a:latin typeface="Bree Serif"/>
              <a:ea typeface="Bree Serif"/>
              <a:cs typeface="Bree Serif"/>
              <a:sym typeface="Bree Serif"/>
            </a:endParaRPr>
          </a:p>
        </p:txBody>
      </p:sp>
      <p:sp>
        <p:nvSpPr>
          <p:cNvPr id="271" name="Google Shape;271;p37"/>
          <p:cNvSpPr txBox="1"/>
          <p:nvPr/>
        </p:nvSpPr>
        <p:spPr>
          <a:xfrm>
            <a:off x="219625" y="2853425"/>
            <a:ext cx="3994800" cy="60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C27BA0"/>
                </a:solidFill>
                <a:latin typeface="Bree Serif"/>
                <a:ea typeface="Bree Serif"/>
                <a:cs typeface="Bree Serif"/>
                <a:sym typeface="Bree Serif"/>
              </a:rPr>
              <a:t>Peak T wave</a:t>
            </a:r>
            <a:endParaRPr>
              <a:solidFill>
                <a:srgbClr val="C27BA0"/>
              </a:solidFill>
              <a:latin typeface="Bree Serif"/>
              <a:ea typeface="Bree Serif"/>
              <a:cs typeface="Bree Serif"/>
              <a:sym typeface="Bree Serif"/>
            </a:endParaRPr>
          </a:p>
          <a:p>
            <a:pPr indent="0" lvl="0" marL="0" rtl="0" algn="ctr">
              <a:spcBef>
                <a:spcPts val="0"/>
              </a:spcBef>
              <a:spcAft>
                <a:spcPts val="0"/>
              </a:spcAft>
              <a:buNone/>
            </a:pPr>
            <a:r>
              <a:rPr lang="en">
                <a:solidFill>
                  <a:srgbClr val="C27BA0"/>
                </a:solidFill>
                <a:latin typeface="Bree Serif"/>
                <a:ea typeface="Bree Serif"/>
                <a:cs typeface="Bree Serif"/>
                <a:sym typeface="Bree Serif"/>
              </a:rPr>
              <a:t>ECG in Electrolyte imbalance (hyperkalemia)</a:t>
            </a:r>
            <a:endParaRPr>
              <a:solidFill>
                <a:srgbClr val="C27BA0"/>
              </a:solidFill>
              <a:latin typeface="Bree Serif"/>
              <a:ea typeface="Bree Serif"/>
              <a:cs typeface="Bree Serif"/>
              <a:sym typeface="Bree Serif"/>
            </a:endParaRPr>
          </a:p>
        </p:txBody>
      </p:sp>
      <p:pic>
        <p:nvPicPr>
          <p:cNvPr id="272" name="Google Shape;272;p37"/>
          <p:cNvPicPr preferRelativeResize="0"/>
          <p:nvPr/>
        </p:nvPicPr>
        <p:blipFill rotWithShape="1">
          <a:blip r:embed="rId6">
            <a:alphaModFix/>
          </a:blip>
          <a:srcRect b="0" l="0" r="2334" t="5633"/>
          <a:stretch/>
        </p:blipFill>
        <p:spPr>
          <a:xfrm>
            <a:off x="304500" y="3461525"/>
            <a:ext cx="3744849" cy="1527825"/>
          </a:xfrm>
          <a:prstGeom prst="rect">
            <a:avLst/>
          </a:prstGeom>
          <a:noFill/>
          <a:ln cap="flat" cmpd="sng" w="9525">
            <a:solidFill>
              <a:srgbClr val="C27BA0"/>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8"/>
          <p:cNvSpPr txBox="1"/>
          <p:nvPr>
            <p:ph type="title"/>
          </p:nvPr>
        </p:nvSpPr>
        <p:spPr>
          <a:xfrm>
            <a:off x="361275" y="196325"/>
            <a:ext cx="5422800" cy="5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00">
                <a:solidFill>
                  <a:srgbClr val="D05C5C"/>
                </a:solidFill>
                <a:latin typeface="Bree Serif"/>
                <a:ea typeface="Bree Serif"/>
                <a:cs typeface="Bree Serif"/>
                <a:sym typeface="Bree Serif"/>
              </a:rPr>
              <a:t>What information can be obtained?</a:t>
            </a:r>
            <a:endParaRPr b="1" sz="2200">
              <a:solidFill>
                <a:srgbClr val="D05C5C"/>
              </a:solidFill>
              <a:latin typeface="Bree Serif"/>
              <a:ea typeface="Bree Serif"/>
              <a:cs typeface="Bree Serif"/>
              <a:sym typeface="Bree Serif"/>
            </a:endParaRPr>
          </a:p>
        </p:txBody>
      </p:sp>
      <p:cxnSp>
        <p:nvCxnSpPr>
          <p:cNvPr id="278" name="Google Shape;278;p38"/>
          <p:cNvCxnSpPr/>
          <p:nvPr/>
        </p:nvCxnSpPr>
        <p:spPr>
          <a:xfrm>
            <a:off x="241976" y="2832357"/>
            <a:ext cx="4509300" cy="0"/>
          </a:xfrm>
          <a:prstGeom prst="straightConnector1">
            <a:avLst/>
          </a:prstGeom>
          <a:noFill/>
          <a:ln cap="flat" cmpd="sng" w="9525">
            <a:solidFill>
              <a:srgbClr val="E06666"/>
            </a:solidFill>
            <a:prstDash val="lgDash"/>
            <a:round/>
            <a:headEnd len="med" w="med" type="none"/>
            <a:tailEnd len="med" w="med" type="none"/>
          </a:ln>
        </p:spPr>
      </p:cxnSp>
      <p:cxnSp>
        <p:nvCxnSpPr>
          <p:cNvPr id="279" name="Google Shape;279;p38"/>
          <p:cNvCxnSpPr/>
          <p:nvPr/>
        </p:nvCxnSpPr>
        <p:spPr>
          <a:xfrm rot="-5400000">
            <a:off x="365422" y="2095988"/>
            <a:ext cx="1071900" cy="400800"/>
          </a:xfrm>
          <a:prstGeom prst="curvedConnector3">
            <a:avLst>
              <a:gd fmla="val 50000" name="adj1"/>
            </a:avLst>
          </a:prstGeom>
          <a:noFill/>
          <a:ln cap="flat" cmpd="sng" w="9525">
            <a:solidFill>
              <a:srgbClr val="E06666"/>
            </a:solidFill>
            <a:prstDash val="solid"/>
            <a:round/>
            <a:headEnd len="med" w="med" type="oval"/>
            <a:tailEnd len="med" w="med" type="triangle"/>
          </a:ln>
        </p:spPr>
      </p:cxnSp>
      <p:cxnSp>
        <p:nvCxnSpPr>
          <p:cNvPr id="280" name="Google Shape;280;p38"/>
          <p:cNvCxnSpPr/>
          <p:nvPr/>
        </p:nvCxnSpPr>
        <p:spPr>
          <a:xfrm rot="-5400000">
            <a:off x="1712186" y="2095988"/>
            <a:ext cx="1071900" cy="400800"/>
          </a:xfrm>
          <a:prstGeom prst="curvedConnector3">
            <a:avLst>
              <a:gd fmla="val 50000" name="adj1"/>
            </a:avLst>
          </a:prstGeom>
          <a:noFill/>
          <a:ln cap="flat" cmpd="sng" w="9525">
            <a:solidFill>
              <a:srgbClr val="E06666"/>
            </a:solidFill>
            <a:prstDash val="solid"/>
            <a:round/>
            <a:headEnd len="med" w="med" type="oval"/>
            <a:tailEnd len="med" w="med" type="triangle"/>
          </a:ln>
        </p:spPr>
      </p:cxnSp>
      <p:cxnSp>
        <p:nvCxnSpPr>
          <p:cNvPr id="281" name="Google Shape;281;p38"/>
          <p:cNvCxnSpPr/>
          <p:nvPr/>
        </p:nvCxnSpPr>
        <p:spPr>
          <a:xfrm rot="-5400000">
            <a:off x="2193693" y="3167888"/>
            <a:ext cx="1071900" cy="400800"/>
          </a:xfrm>
          <a:prstGeom prst="curvedConnector3">
            <a:avLst>
              <a:gd fmla="val 50000" name="adj1"/>
            </a:avLst>
          </a:prstGeom>
          <a:noFill/>
          <a:ln cap="flat" cmpd="sng" w="9525">
            <a:solidFill>
              <a:srgbClr val="E06666"/>
            </a:solidFill>
            <a:prstDash val="solid"/>
            <a:round/>
            <a:headEnd len="med" w="med" type="triangle"/>
            <a:tailEnd len="med" w="med" type="oval"/>
          </a:ln>
        </p:spPr>
      </p:cxnSp>
      <p:cxnSp>
        <p:nvCxnSpPr>
          <p:cNvPr id="282" name="Google Shape;282;p38"/>
          <p:cNvCxnSpPr/>
          <p:nvPr/>
        </p:nvCxnSpPr>
        <p:spPr>
          <a:xfrm rot="-5400000">
            <a:off x="574004" y="3172688"/>
            <a:ext cx="1071900" cy="400800"/>
          </a:xfrm>
          <a:prstGeom prst="curvedConnector3">
            <a:avLst>
              <a:gd fmla="val 50000" name="adj1"/>
            </a:avLst>
          </a:prstGeom>
          <a:noFill/>
          <a:ln cap="flat" cmpd="sng" w="9525">
            <a:solidFill>
              <a:srgbClr val="E06666"/>
            </a:solidFill>
            <a:prstDash val="solid"/>
            <a:round/>
            <a:headEnd len="med" w="med" type="stealth"/>
            <a:tailEnd len="med" w="med" type="oval"/>
          </a:ln>
        </p:spPr>
      </p:cxnSp>
      <p:cxnSp>
        <p:nvCxnSpPr>
          <p:cNvPr id="283" name="Google Shape;283;p38"/>
          <p:cNvCxnSpPr/>
          <p:nvPr/>
        </p:nvCxnSpPr>
        <p:spPr>
          <a:xfrm rot="-5400000">
            <a:off x="3338195" y="2095988"/>
            <a:ext cx="1071900" cy="400800"/>
          </a:xfrm>
          <a:prstGeom prst="curvedConnector3">
            <a:avLst>
              <a:gd fmla="val 50000" name="adj1"/>
            </a:avLst>
          </a:prstGeom>
          <a:noFill/>
          <a:ln cap="flat" cmpd="sng" w="9525">
            <a:solidFill>
              <a:srgbClr val="E06666"/>
            </a:solidFill>
            <a:prstDash val="solid"/>
            <a:round/>
            <a:headEnd len="med" w="med" type="oval"/>
            <a:tailEnd len="med" w="med" type="triangle"/>
          </a:ln>
        </p:spPr>
      </p:cxnSp>
      <p:sp>
        <p:nvSpPr>
          <p:cNvPr id="284" name="Google Shape;284;p38"/>
          <p:cNvSpPr txBox="1"/>
          <p:nvPr/>
        </p:nvSpPr>
        <p:spPr>
          <a:xfrm>
            <a:off x="507021" y="1162249"/>
            <a:ext cx="12057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0000"/>
                </a:solidFill>
                <a:latin typeface="Bree Serif"/>
                <a:ea typeface="Bree Serif"/>
                <a:cs typeface="Bree Serif"/>
                <a:sym typeface="Bree Serif"/>
              </a:rPr>
              <a:t>Rate</a:t>
            </a:r>
            <a:r>
              <a:rPr lang="en" sz="1200">
                <a:latin typeface="Bree Serif"/>
                <a:ea typeface="Bree Serif"/>
                <a:cs typeface="Bree Serif"/>
                <a:sym typeface="Bree Serif"/>
              </a:rPr>
              <a:t> &amp; </a:t>
            </a:r>
            <a:r>
              <a:rPr lang="en" sz="1200">
                <a:solidFill>
                  <a:srgbClr val="FF0000"/>
                </a:solidFill>
                <a:latin typeface="Bree Serif"/>
                <a:ea typeface="Bree Serif"/>
                <a:cs typeface="Bree Serif"/>
                <a:sym typeface="Bree Serif"/>
              </a:rPr>
              <a:t>Rhythm</a:t>
            </a:r>
            <a:r>
              <a:rPr lang="en" sz="1200">
                <a:latin typeface="Bree Serif"/>
                <a:ea typeface="Bree Serif"/>
                <a:cs typeface="Bree Serif"/>
                <a:sym typeface="Bree Serif"/>
              </a:rPr>
              <a:t> </a:t>
            </a:r>
            <a:endParaRPr sz="1200">
              <a:latin typeface="Bree Serif"/>
              <a:ea typeface="Bree Serif"/>
              <a:cs typeface="Bree Serif"/>
              <a:sym typeface="Bree Serif"/>
            </a:endParaRPr>
          </a:p>
          <a:p>
            <a:pPr indent="0" lvl="0" marL="0" rtl="0" algn="ctr">
              <a:spcBef>
                <a:spcPts val="0"/>
              </a:spcBef>
              <a:spcAft>
                <a:spcPts val="0"/>
              </a:spcAft>
              <a:buNone/>
            </a:pPr>
            <a:r>
              <a:rPr lang="en" sz="1200">
                <a:latin typeface="Bree Serif"/>
                <a:ea typeface="Bree Serif"/>
                <a:cs typeface="Bree Serif"/>
                <a:sym typeface="Bree Serif"/>
              </a:rPr>
              <a:t>of heart</a:t>
            </a:r>
            <a:endParaRPr sz="1200">
              <a:latin typeface="Bree Serif"/>
              <a:ea typeface="Bree Serif"/>
              <a:cs typeface="Bree Serif"/>
              <a:sym typeface="Bree Serif"/>
            </a:endParaRPr>
          </a:p>
        </p:txBody>
      </p:sp>
      <p:sp>
        <p:nvSpPr>
          <p:cNvPr id="285" name="Google Shape;285;p38"/>
          <p:cNvSpPr txBox="1"/>
          <p:nvPr/>
        </p:nvSpPr>
        <p:spPr>
          <a:xfrm>
            <a:off x="298446" y="3913849"/>
            <a:ext cx="1205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Bree Serif"/>
                <a:ea typeface="Bree Serif"/>
                <a:cs typeface="Bree Serif"/>
                <a:sym typeface="Bree Serif"/>
              </a:rPr>
              <a:t>Heart’s </a:t>
            </a:r>
            <a:r>
              <a:rPr lang="en" sz="1200">
                <a:solidFill>
                  <a:srgbClr val="FF0000"/>
                </a:solidFill>
                <a:latin typeface="Bree Serif"/>
                <a:ea typeface="Bree Serif"/>
                <a:cs typeface="Bree Serif"/>
                <a:sym typeface="Bree Serif"/>
              </a:rPr>
              <a:t>orientation</a:t>
            </a:r>
            <a:endParaRPr sz="1200">
              <a:solidFill>
                <a:srgbClr val="FF0000"/>
              </a:solidFill>
              <a:latin typeface="Bree Serif"/>
              <a:ea typeface="Bree Serif"/>
              <a:cs typeface="Bree Serif"/>
              <a:sym typeface="Bree Serif"/>
            </a:endParaRPr>
          </a:p>
        </p:txBody>
      </p:sp>
      <p:sp>
        <p:nvSpPr>
          <p:cNvPr id="286" name="Google Shape;286;p38"/>
          <p:cNvSpPr txBox="1"/>
          <p:nvPr/>
        </p:nvSpPr>
        <p:spPr>
          <a:xfrm>
            <a:off x="1874351" y="1162249"/>
            <a:ext cx="1160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0000"/>
                </a:solidFill>
                <a:latin typeface="Bree Serif"/>
                <a:ea typeface="Bree Serif"/>
                <a:cs typeface="Bree Serif"/>
                <a:sym typeface="Bree Serif"/>
              </a:rPr>
              <a:t>Size</a:t>
            </a:r>
            <a:r>
              <a:rPr lang="en" sz="1200">
                <a:latin typeface="Bree Serif"/>
                <a:ea typeface="Bree Serif"/>
                <a:cs typeface="Bree Serif"/>
                <a:sym typeface="Bree Serif"/>
              </a:rPr>
              <a:t> of its chambers</a:t>
            </a:r>
            <a:endParaRPr sz="1200">
              <a:latin typeface="Bree Serif"/>
              <a:ea typeface="Bree Serif"/>
              <a:cs typeface="Bree Serif"/>
              <a:sym typeface="Bree Serif"/>
            </a:endParaRPr>
          </a:p>
        </p:txBody>
      </p:sp>
      <p:sp>
        <p:nvSpPr>
          <p:cNvPr id="287" name="Google Shape;287;p38"/>
          <p:cNvSpPr txBox="1"/>
          <p:nvPr/>
        </p:nvSpPr>
        <p:spPr>
          <a:xfrm>
            <a:off x="3141567" y="931250"/>
            <a:ext cx="19977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Bree Serif"/>
                <a:ea typeface="Bree Serif"/>
                <a:cs typeface="Bree Serif"/>
                <a:sym typeface="Bree Serif"/>
              </a:rPr>
              <a:t>Presence of </a:t>
            </a:r>
            <a:r>
              <a:rPr lang="en" sz="1200">
                <a:solidFill>
                  <a:srgbClr val="FF0000"/>
                </a:solidFill>
                <a:latin typeface="Bree Serif"/>
                <a:ea typeface="Bree Serif"/>
                <a:cs typeface="Bree Serif"/>
                <a:sym typeface="Bree Serif"/>
              </a:rPr>
              <a:t>ischemia</a:t>
            </a:r>
            <a:r>
              <a:rPr lang="en" sz="1200">
                <a:latin typeface="Bree Serif"/>
                <a:ea typeface="Bree Serif"/>
                <a:cs typeface="Bree Serif"/>
                <a:sym typeface="Bree Serif"/>
              </a:rPr>
              <a:t> or </a:t>
            </a:r>
            <a:r>
              <a:rPr lang="en" sz="1200">
                <a:solidFill>
                  <a:srgbClr val="FF0000"/>
                </a:solidFill>
                <a:latin typeface="Bree Serif"/>
                <a:ea typeface="Bree Serif"/>
                <a:cs typeface="Bree Serif"/>
                <a:sym typeface="Bree Serif"/>
              </a:rPr>
              <a:t>infarction</a:t>
            </a:r>
            <a:r>
              <a:rPr lang="en" sz="1200">
                <a:latin typeface="Bree Serif"/>
                <a:ea typeface="Bree Serif"/>
                <a:cs typeface="Bree Serif"/>
                <a:sym typeface="Bree Serif"/>
              </a:rPr>
              <a:t> in the heart along with its location and extent</a:t>
            </a:r>
            <a:endParaRPr sz="1200">
              <a:latin typeface="Bree Serif"/>
              <a:ea typeface="Bree Serif"/>
              <a:cs typeface="Bree Serif"/>
              <a:sym typeface="Bree Serif"/>
            </a:endParaRPr>
          </a:p>
        </p:txBody>
      </p:sp>
      <p:sp>
        <p:nvSpPr>
          <p:cNvPr id="288" name="Google Shape;288;p38"/>
          <p:cNvSpPr txBox="1"/>
          <p:nvPr/>
        </p:nvSpPr>
        <p:spPr>
          <a:xfrm>
            <a:off x="1817886" y="3913842"/>
            <a:ext cx="1451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0000"/>
                </a:solidFill>
                <a:latin typeface="Bree Serif"/>
                <a:ea typeface="Bree Serif"/>
                <a:cs typeface="Bree Serif"/>
                <a:sym typeface="Bree Serif"/>
              </a:rPr>
              <a:t>Electrolyte</a:t>
            </a:r>
            <a:r>
              <a:rPr lang="en" sz="1200">
                <a:latin typeface="Bree Serif"/>
                <a:ea typeface="Bree Serif"/>
                <a:cs typeface="Bree Serif"/>
                <a:sym typeface="Bree Serif"/>
              </a:rPr>
              <a:t> imbalance</a:t>
            </a:r>
            <a:endParaRPr sz="1200">
              <a:latin typeface="Bree Serif"/>
              <a:ea typeface="Bree Serif"/>
              <a:cs typeface="Bree Serif"/>
              <a:sym typeface="Bree Serif"/>
            </a:endParaRPr>
          </a:p>
        </p:txBody>
      </p:sp>
      <p:cxnSp>
        <p:nvCxnSpPr>
          <p:cNvPr id="289" name="Google Shape;289;p38"/>
          <p:cNvCxnSpPr/>
          <p:nvPr/>
        </p:nvCxnSpPr>
        <p:spPr>
          <a:xfrm rot="-5400000">
            <a:off x="3895489" y="3167911"/>
            <a:ext cx="1071900" cy="400800"/>
          </a:xfrm>
          <a:prstGeom prst="curvedConnector3">
            <a:avLst>
              <a:gd fmla="val 50000" name="adj1"/>
            </a:avLst>
          </a:prstGeom>
          <a:noFill/>
          <a:ln cap="flat" cmpd="sng" w="9525">
            <a:solidFill>
              <a:srgbClr val="E06666"/>
            </a:solidFill>
            <a:prstDash val="solid"/>
            <a:round/>
            <a:headEnd len="med" w="med" type="triangle"/>
            <a:tailEnd len="med" w="med" type="oval"/>
          </a:ln>
        </p:spPr>
      </p:cxnSp>
      <p:sp>
        <p:nvSpPr>
          <p:cNvPr id="290" name="Google Shape;290;p38"/>
          <p:cNvSpPr txBox="1"/>
          <p:nvPr/>
        </p:nvSpPr>
        <p:spPr>
          <a:xfrm>
            <a:off x="3718464" y="3913850"/>
            <a:ext cx="1050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0000"/>
                </a:solidFill>
                <a:latin typeface="Bree Serif"/>
                <a:ea typeface="Bree Serif"/>
                <a:cs typeface="Bree Serif"/>
                <a:sym typeface="Bree Serif"/>
              </a:rPr>
              <a:t>Drug</a:t>
            </a:r>
            <a:r>
              <a:rPr lang="en" sz="1200">
                <a:latin typeface="Bree Serif"/>
                <a:ea typeface="Bree Serif"/>
                <a:cs typeface="Bree Serif"/>
                <a:sym typeface="Bree Serif"/>
              </a:rPr>
              <a:t> effects</a:t>
            </a:r>
            <a:endParaRPr sz="1200"/>
          </a:p>
        </p:txBody>
      </p:sp>
      <p:sp>
        <p:nvSpPr>
          <p:cNvPr id="291" name="Google Shape;291;p38"/>
          <p:cNvSpPr txBox="1"/>
          <p:nvPr/>
        </p:nvSpPr>
        <p:spPr>
          <a:xfrm>
            <a:off x="7950300" y="20650"/>
            <a:ext cx="1344900" cy="60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a:solidFill>
                  <a:srgbClr val="C27BA0"/>
                </a:solidFill>
                <a:latin typeface="Bree Serif"/>
                <a:ea typeface="Bree Serif"/>
                <a:cs typeface="Bree Serif"/>
                <a:sym typeface="Bree Serif"/>
              </a:rPr>
              <a:t>Girls slides</a:t>
            </a:r>
            <a:endParaRPr sz="800">
              <a:solidFill>
                <a:srgbClr val="C27BA0"/>
              </a:solidFill>
              <a:latin typeface="Bree Serif"/>
              <a:ea typeface="Bree Serif"/>
              <a:cs typeface="Bree Serif"/>
              <a:sym typeface="Bree Serif"/>
            </a:endParaRPr>
          </a:p>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9"/>
          <p:cNvSpPr txBox="1"/>
          <p:nvPr>
            <p:ph type="title"/>
          </p:nvPr>
        </p:nvSpPr>
        <p:spPr>
          <a:xfrm>
            <a:off x="156175" y="328550"/>
            <a:ext cx="82203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FF0000"/>
              </a:buClr>
              <a:buSzPts val="2800"/>
              <a:buFont typeface="Times New Roman"/>
              <a:buNone/>
            </a:pPr>
            <a:r>
              <a:rPr b="1" lang="en" sz="2200">
                <a:solidFill>
                  <a:srgbClr val="D05C5C"/>
                </a:solidFill>
                <a:latin typeface="Bree Serif"/>
                <a:ea typeface="Bree Serif"/>
                <a:cs typeface="Bree Serif"/>
                <a:sym typeface="Bree Serif"/>
              </a:rPr>
              <a:t>Clinical Significance of different waves &amp; segments of ECG</a:t>
            </a:r>
            <a:endParaRPr sz="2200">
              <a:solidFill>
                <a:srgbClr val="D05C5C"/>
              </a:solidFill>
              <a:latin typeface="Bree Serif"/>
              <a:ea typeface="Bree Serif"/>
              <a:cs typeface="Bree Serif"/>
              <a:sym typeface="Bree Serif"/>
            </a:endParaRPr>
          </a:p>
        </p:txBody>
      </p:sp>
      <p:sp>
        <p:nvSpPr>
          <p:cNvPr id="297" name="Google Shape;297;p39"/>
          <p:cNvSpPr txBox="1"/>
          <p:nvPr/>
        </p:nvSpPr>
        <p:spPr>
          <a:xfrm>
            <a:off x="8056200" y="0"/>
            <a:ext cx="1087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6FA8DC"/>
                </a:solidFill>
                <a:latin typeface="Bree Serif"/>
                <a:ea typeface="Bree Serif"/>
                <a:cs typeface="Bree Serif"/>
                <a:sym typeface="Bree Serif"/>
              </a:rPr>
              <a:t>Boy’s Slides</a:t>
            </a:r>
            <a:endParaRPr/>
          </a:p>
        </p:txBody>
      </p:sp>
      <p:sp>
        <p:nvSpPr>
          <p:cNvPr id="298" name="Google Shape;298;p39"/>
          <p:cNvSpPr txBox="1"/>
          <p:nvPr/>
        </p:nvSpPr>
        <p:spPr>
          <a:xfrm>
            <a:off x="623542" y="986850"/>
            <a:ext cx="775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nvGrpSpPr>
          <p:cNvPr id="299" name="Google Shape;299;p39"/>
          <p:cNvGrpSpPr/>
          <p:nvPr/>
        </p:nvGrpSpPr>
        <p:grpSpPr>
          <a:xfrm>
            <a:off x="3466344" y="1447927"/>
            <a:ext cx="2401407" cy="1250537"/>
            <a:chOff x="2413923" y="3711366"/>
            <a:chExt cx="1374117" cy="703260"/>
          </a:xfrm>
        </p:grpSpPr>
        <p:grpSp>
          <p:nvGrpSpPr>
            <p:cNvPr id="300" name="Google Shape;300;p39"/>
            <p:cNvGrpSpPr/>
            <p:nvPr/>
          </p:nvGrpSpPr>
          <p:grpSpPr>
            <a:xfrm>
              <a:off x="2413923" y="3711366"/>
              <a:ext cx="1374117" cy="703260"/>
              <a:chOff x="2413923" y="3711366"/>
              <a:chExt cx="1374117" cy="703260"/>
            </a:xfrm>
          </p:grpSpPr>
          <p:sp>
            <p:nvSpPr>
              <p:cNvPr id="301" name="Google Shape;301;p39"/>
              <p:cNvSpPr/>
              <p:nvPr/>
            </p:nvSpPr>
            <p:spPr>
              <a:xfrm>
                <a:off x="2484774" y="3827200"/>
                <a:ext cx="1231201" cy="587426"/>
              </a:xfrm>
              <a:custGeom>
                <a:rect b="b" l="l" r="r" t="t"/>
                <a:pathLst>
                  <a:path extrusionOk="0" h="33020" w="66087">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2" name="Google Shape;302;p39"/>
              <p:cNvGrpSpPr/>
              <p:nvPr/>
            </p:nvGrpSpPr>
            <p:grpSpPr>
              <a:xfrm>
                <a:off x="2600284" y="3808654"/>
                <a:ext cx="234506" cy="138009"/>
                <a:chOff x="2600284" y="3808654"/>
                <a:chExt cx="234506" cy="138009"/>
              </a:xfrm>
            </p:grpSpPr>
            <p:sp>
              <p:nvSpPr>
                <p:cNvPr id="303" name="Google Shape;303;p39"/>
                <p:cNvSpPr/>
                <p:nvPr/>
              </p:nvSpPr>
              <p:spPr>
                <a:xfrm>
                  <a:off x="2767890" y="3879764"/>
                  <a:ext cx="66900" cy="66900"/>
                </a:xfrm>
                <a:prstGeom prst="ellipse">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4" name="Google Shape;304;p39"/>
                <p:cNvCxnSpPr/>
                <p:nvPr/>
              </p:nvCxnSpPr>
              <p:spPr>
                <a:xfrm rot="10800000">
                  <a:off x="2600284" y="3808654"/>
                  <a:ext cx="201000" cy="72300"/>
                </a:xfrm>
                <a:prstGeom prst="bentConnector3">
                  <a:avLst>
                    <a:gd fmla="val 50000" name="adj1"/>
                  </a:avLst>
                </a:prstGeom>
                <a:noFill/>
                <a:ln cap="flat" cmpd="sng" w="19050">
                  <a:solidFill>
                    <a:srgbClr val="869FB2"/>
                  </a:solidFill>
                  <a:prstDash val="solid"/>
                  <a:round/>
                  <a:headEnd len="med" w="med" type="none"/>
                  <a:tailEnd len="med" w="med" type="none"/>
                </a:ln>
              </p:spPr>
            </p:cxnSp>
          </p:grpSp>
          <p:grpSp>
            <p:nvGrpSpPr>
              <p:cNvPr id="305" name="Google Shape;305;p39"/>
              <p:cNvGrpSpPr/>
              <p:nvPr/>
            </p:nvGrpSpPr>
            <p:grpSpPr>
              <a:xfrm>
                <a:off x="3359659" y="3805664"/>
                <a:ext cx="232294" cy="141000"/>
                <a:chOff x="3359659" y="3805664"/>
                <a:chExt cx="232294" cy="141000"/>
              </a:xfrm>
            </p:grpSpPr>
            <p:sp>
              <p:nvSpPr>
                <p:cNvPr id="306" name="Google Shape;306;p39"/>
                <p:cNvSpPr/>
                <p:nvPr/>
              </p:nvSpPr>
              <p:spPr>
                <a:xfrm>
                  <a:off x="3359659" y="3879764"/>
                  <a:ext cx="66900" cy="66900"/>
                </a:xfrm>
                <a:prstGeom prst="ellipse">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7" name="Google Shape;307;p39"/>
                <p:cNvCxnSpPr/>
                <p:nvPr/>
              </p:nvCxnSpPr>
              <p:spPr>
                <a:xfrm flipH="1" rot="10800000">
                  <a:off x="3393053" y="3805664"/>
                  <a:ext cx="198900" cy="78000"/>
                </a:xfrm>
                <a:prstGeom prst="bentConnector3">
                  <a:avLst>
                    <a:gd fmla="val 50000" name="adj1"/>
                  </a:avLst>
                </a:prstGeom>
                <a:noFill/>
                <a:ln cap="flat" cmpd="sng" w="19050">
                  <a:solidFill>
                    <a:srgbClr val="869FB2"/>
                  </a:solidFill>
                  <a:prstDash val="solid"/>
                  <a:round/>
                  <a:headEnd len="med" w="med" type="none"/>
                  <a:tailEnd len="med" w="med" type="none"/>
                </a:ln>
              </p:spPr>
            </p:cxnSp>
          </p:grpSp>
          <p:grpSp>
            <p:nvGrpSpPr>
              <p:cNvPr id="308" name="Google Shape;308;p39"/>
              <p:cNvGrpSpPr/>
              <p:nvPr/>
            </p:nvGrpSpPr>
            <p:grpSpPr>
              <a:xfrm>
                <a:off x="3067316" y="3711366"/>
                <a:ext cx="66900" cy="166809"/>
                <a:chOff x="3067316" y="3711366"/>
                <a:chExt cx="66900" cy="166809"/>
              </a:xfrm>
            </p:grpSpPr>
            <p:sp>
              <p:nvSpPr>
                <p:cNvPr id="309" name="Google Shape;309;p39"/>
                <p:cNvSpPr/>
                <p:nvPr/>
              </p:nvSpPr>
              <p:spPr>
                <a:xfrm>
                  <a:off x="3067316" y="3811276"/>
                  <a:ext cx="66900" cy="66900"/>
                </a:xfrm>
                <a:prstGeom prst="ellipse">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0" name="Google Shape;310;p39"/>
                <p:cNvCxnSpPr/>
                <p:nvPr/>
              </p:nvCxnSpPr>
              <p:spPr>
                <a:xfrm rot="-5400000">
                  <a:off x="3050460" y="3761616"/>
                  <a:ext cx="101100" cy="600"/>
                </a:xfrm>
                <a:prstGeom prst="bentConnector3">
                  <a:avLst>
                    <a:gd fmla="val 50000" name="adj1"/>
                  </a:avLst>
                </a:prstGeom>
                <a:noFill/>
                <a:ln cap="flat" cmpd="sng" w="19050">
                  <a:solidFill>
                    <a:srgbClr val="869FB2"/>
                  </a:solidFill>
                  <a:prstDash val="solid"/>
                  <a:round/>
                  <a:headEnd len="med" w="med" type="none"/>
                  <a:tailEnd len="med" w="med" type="none"/>
                </a:ln>
              </p:spPr>
            </p:cxnSp>
          </p:grpSp>
          <p:grpSp>
            <p:nvGrpSpPr>
              <p:cNvPr id="311" name="Google Shape;311;p39"/>
              <p:cNvGrpSpPr/>
              <p:nvPr/>
            </p:nvGrpSpPr>
            <p:grpSpPr>
              <a:xfrm>
                <a:off x="2413923" y="4058666"/>
                <a:ext cx="224119" cy="66900"/>
                <a:chOff x="2413923" y="4058666"/>
                <a:chExt cx="224119" cy="66900"/>
              </a:xfrm>
            </p:grpSpPr>
            <p:sp>
              <p:nvSpPr>
                <p:cNvPr id="312" name="Google Shape;312;p39"/>
                <p:cNvSpPr/>
                <p:nvPr/>
              </p:nvSpPr>
              <p:spPr>
                <a:xfrm>
                  <a:off x="2571142" y="4058666"/>
                  <a:ext cx="66900" cy="66900"/>
                </a:xfrm>
                <a:prstGeom prst="ellipse">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3" name="Google Shape;313;p39"/>
                <p:cNvCxnSpPr/>
                <p:nvPr/>
              </p:nvCxnSpPr>
              <p:spPr>
                <a:xfrm flipH="1">
                  <a:off x="2413923" y="4092060"/>
                  <a:ext cx="159600" cy="600"/>
                </a:xfrm>
                <a:prstGeom prst="bentConnector3">
                  <a:avLst>
                    <a:gd fmla="val 50000" name="adj1"/>
                  </a:avLst>
                </a:prstGeom>
                <a:noFill/>
                <a:ln cap="flat" cmpd="sng" w="19050">
                  <a:solidFill>
                    <a:srgbClr val="869FB2"/>
                  </a:solidFill>
                  <a:prstDash val="solid"/>
                  <a:round/>
                  <a:headEnd len="med" w="med" type="none"/>
                  <a:tailEnd len="med" w="med" type="none"/>
                </a:ln>
              </p:spPr>
            </p:cxnSp>
          </p:grpSp>
          <p:grpSp>
            <p:nvGrpSpPr>
              <p:cNvPr id="314" name="Google Shape;314;p39"/>
              <p:cNvGrpSpPr/>
              <p:nvPr/>
            </p:nvGrpSpPr>
            <p:grpSpPr>
              <a:xfrm>
                <a:off x="3564643" y="4058666"/>
                <a:ext cx="223397" cy="66900"/>
                <a:chOff x="3564643" y="4058666"/>
                <a:chExt cx="223397" cy="66900"/>
              </a:xfrm>
            </p:grpSpPr>
            <p:sp>
              <p:nvSpPr>
                <p:cNvPr id="315" name="Google Shape;315;p39"/>
                <p:cNvSpPr/>
                <p:nvPr/>
              </p:nvSpPr>
              <p:spPr>
                <a:xfrm>
                  <a:off x="3564643" y="4058666"/>
                  <a:ext cx="66900" cy="66900"/>
                </a:xfrm>
                <a:prstGeom prst="ellipse">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6" name="Google Shape;316;p39"/>
                <p:cNvCxnSpPr/>
                <p:nvPr/>
              </p:nvCxnSpPr>
              <p:spPr>
                <a:xfrm>
                  <a:off x="3630240" y="4092060"/>
                  <a:ext cx="157800" cy="600"/>
                </a:xfrm>
                <a:prstGeom prst="bentConnector3">
                  <a:avLst>
                    <a:gd fmla="val 50000" name="adj1"/>
                  </a:avLst>
                </a:prstGeom>
                <a:noFill/>
                <a:ln cap="flat" cmpd="sng" w="19050">
                  <a:solidFill>
                    <a:srgbClr val="869FB2"/>
                  </a:solidFill>
                  <a:prstDash val="solid"/>
                  <a:round/>
                  <a:headEnd len="med" w="med" type="none"/>
                  <a:tailEnd len="med" w="med" type="none"/>
                </a:ln>
              </p:spPr>
            </p:cxnSp>
          </p:grpSp>
        </p:grpSp>
        <p:grpSp>
          <p:nvGrpSpPr>
            <p:cNvPr id="317" name="Google Shape;317;p39"/>
            <p:cNvGrpSpPr/>
            <p:nvPr/>
          </p:nvGrpSpPr>
          <p:grpSpPr>
            <a:xfrm>
              <a:off x="2633353" y="3965763"/>
              <a:ext cx="933975" cy="445687"/>
              <a:chOff x="2633353" y="3965763"/>
              <a:chExt cx="933975" cy="445687"/>
            </a:xfrm>
          </p:grpSpPr>
          <p:sp>
            <p:nvSpPr>
              <p:cNvPr id="318" name="Google Shape;318;p39"/>
              <p:cNvSpPr/>
              <p:nvPr/>
            </p:nvSpPr>
            <p:spPr>
              <a:xfrm>
                <a:off x="2633353" y="3965763"/>
                <a:ext cx="933975" cy="445687"/>
              </a:xfrm>
              <a:custGeom>
                <a:rect b="b" l="l" r="r" t="t"/>
                <a:pathLst>
                  <a:path extrusionOk="0" h="33020" w="66087">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9"/>
              <p:cNvSpPr/>
              <p:nvPr/>
            </p:nvSpPr>
            <p:spPr>
              <a:xfrm>
                <a:off x="2702006" y="4030399"/>
                <a:ext cx="798496" cy="381051"/>
              </a:xfrm>
              <a:custGeom>
                <a:rect b="b" l="l" r="r" t="t"/>
                <a:pathLst>
                  <a:path extrusionOk="0" h="33020" w="66087">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20" name="Google Shape;320;p39"/>
          <p:cNvGrpSpPr/>
          <p:nvPr/>
        </p:nvGrpSpPr>
        <p:grpSpPr>
          <a:xfrm rot="10800000">
            <a:off x="3466347" y="3075936"/>
            <a:ext cx="2401407" cy="1250537"/>
            <a:chOff x="2413923" y="3711366"/>
            <a:chExt cx="1374117" cy="703260"/>
          </a:xfrm>
        </p:grpSpPr>
        <p:grpSp>
          <p:nvGrpSpPr>
            <p:cNvPr id="321" name="Google Shape;321;p39"/>
            <p:cNvGrpSpPr/>
            <p:nvPr/>
          </p:nvGrpSpPr>
          <p:grpSpPr>
            <a:xfrm>
              <a:off x="2413923" y="3711366"/>
              <a:ext cx="1374117" cy="703260"/>
              <a:chOff x="2413923" y="3711366"/>
              <a:chExt cx="1374117" cy="703260"/>
            </a:xfrm>
          </p:grpSpPr>
          <p:sp>
            <p:nvSpPr>
              <p:cNvPr id="322" name="Google Shape;322;p39"/>
              <p:cNvSpPr/>
              <p:nvPr/>
            </p:nvSpPr>
            <p:spPr>
              <a:xfrm>
                <a:off x="2484774" y="3827200"/>
                <a:ext cx="1231201" cy="587426"/>
              </a:xfrm>
              <a:custGeom>
                <a:rect b="b" l="l" r="r" t="t"/>
                <a:pathLst>
                  <a:path extrusionOk="0" h="33020" w="66087">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3" name="Google Shape;323;p39"/>
              <p:cNvGrpSpPr/>
              <p:nvPr/>
            </p:nvGrpSpPr>
            <p:grpSpPr>
              <a:xfrm>
                <a:off x="2600284" y="3808654"/>
                <a:ext cx="234506" cy="138009"/>
                <a:chOff x="2600284" y="3808654"/>
                <a:chExt cx="234506" cy="138009"/>
              </a:xfrm>
            </p:grpSpPr>
            <p:sp>
              <p:nvSpPr>
                <p:cNvPr id="324" name="Google Shape;324;p39"/>
                <p:cNvSpPr/>
                <p:nvPr/>
              </p:nvSpPr>
              <p:spPr>
                <a:xfrm>
                  <a:off x="2767890" y="3879764"/>
                  <a:ext cx="66900" cy="66900"/>
                </a:xfrm>
                <a:prstGeom prst="ellipse">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5" name="Google Shape;325;p39"/>
                <p:cNvCxnSpPr/>
                <p:nvPr/>
              </p:nvCxnSpPr>
              <p:spPr>
                <a:xfrm rot="10800000">
                  <a:off x="2600284" y="3808654"/>
                  <a:ext cx="201000" cy="72300"/>
                </a:xfrm>
                <a:prstGeom prst="bentConnector3">
                  <a:avLst>
                    <a:gd fmla="val 50000" name="adj1"/>
                  </a:avLst>
                </a:prstGeom>
                <a:noFill/>
                <a:ln cap="flat" cmpd="sng" w="19050">
                  <a:solidFill>
                    <a:srgbClr val="869FB2"/>
                  </a:solidFill>
                  <a:prstDash val="solid"/>
                  <a:round/>
                  <a:headEnd len="med" w="med" type="none"/>
                  <a:tailEnd len="med" w="med" type="none"/>
                </a:ln>
              </p:spPr>
            </p:cxnSp>
          </p:grpSp>
          <p:grpSp>
            <p:nvGrpSpPr>
              <p:cNvPr id="326" name="Google Shape;326;p39"/>
              <p:cNvGrpSpPr/>
              <p:nvPr/>
            </p:nvGrpSpPr>
            <p:grpSpPr>
              <a:xfrm>
                <a:off x="3359659" y="3805664"/>
                <a:ext cx="232294" cy="141000"/>
                <a:chOff x="3359659" y="3805664"/>
                <a:chExt cx="232294" cy="141000"/>
              </a:xfrm>
            </p:grpSpPr>
            <p:sp>
              <p:nvSpPr>
                <p:cNvPr id="327" name="Google Shape;327;p39"/>
                <p:cNvSpPr/>
                <p:nvPr/>
              </p:nvSpPr>
              <p:spPr>
                <a:xfrm>
                  <a:off x="3359659" y="3879764"/>
                  <a:ext cx="66900" cy="66900"/>
                </a:xfrm>
                <a:prstGeom prst="ellipse">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8" name="Google Shape;328;p39"/>
                <p:cNvCxnSpPr/>
                <p:nvPr/>
              </p:nvCxnSpPr>
              <p:spPr>
                <a:xfrm flipH="1" rot="10800000">
                  <a:off x="3393053" y="3805664"/>
                  <a:ext cx="198900" cy="78000"/>
                </a:xfrm>
                <a:prstGeom prst="bentConnector3">
                  <a:avLst>
                    <a:gd fmla="val 50000" name="adj1"/>
                  </a:avLst>
                </a:prstGeom>
                <a:noFill/>
                <a:ln cap="flat" cmpd="sng" w="19050">
                  <a:solidFill>
                    <a:srgbClr val="869FB2"/>
                  </a:solidFill>
                  <a:prstDash val="solid"/>
                  <a:round/>
                  <a:headEnd len="med" w="med" type="none"/>
                  <a:tailEnd len="med" w="med" type="none"/>
                </a:ln>
              </p:spPr>
            </p:cxnSp>
          </p:grpSp>
          <p:grpSp>
            <p:nvGrpSpPr>
              <p:cNvPr id="329" name="Google Shape;329;p39"/>
              <p:cNvGrpSpPr/>
              <p:nvPr/>
            </p:nvGrpSpPr>
            <p:grpSpPr>
              <a:xfrm>
                <a:off x="3067316" y="3711366"/>
                <a:ext cx="66900" cy="166809"/>
                <a:chOff x="3067316" y="3711366"/>
                <a:chExt cx="66900" cy="166809"/>
              </a:xfrm>
            </p:grpSpPr>
            <p:sp>
              <p:nvSpPr>
                <p:cNvPr id="330" name="Google Shape;330;p39"/>
                <p:cNvSpPr/>
                <p:nvPr/>
              </p:nvSpPr>
              <p:spPr>
                <a:xfrm>
                  <a:off x="3067316" y="3811276"/>
                  <a:ext cx="66900" cy="66900"/>
                </a:xfrm>
                <a:prstGeom prst="ellipse">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1" name="Google Shape;331;p39"/>
                <p:cNvCxnSpPr/>
                <p:nvPr/>
              </p:nvCxnSpPr>
              <p:spPr>
                <a:xfrm rot="-5400000">
                  <a:off x="3050460" y="3761616"/>
                  <a:ext cx="101100" cy="600"/>
                </a:xfrm>
                <a:prstGeom prst="bentConnector3">
                  <a:avLst>
                    <a:gd fmla="val 50000" name="adj1"/>
                  </a:avLst>
                </a:prstGeom>
                <a:noFill/>
                <a:ln cap="flat" cmpd="sng" w="19050">
                  <a:solidFill>
                    <a:srgbClr val="869FB2"/>
                  </a:solidFill>
                  <a:prstDash val="solid"/>
                  <a:round/>
                  <a:headEnd len="med" w="med" type="none"/>
                  <a:tailEnd len="med" w="med" type="none"/>
                </a:ln>
              </p:spPr>
            </p:cxnSp>
          </p:grpSp>
          <p:grpSp>
            <p:nvGrpSpPr>
              <p:cNvPr id="332" name="Google Shape;332;p39"/>
              <p:cNvGrpSpPr/>
              <p:nvPr/>
            </p:nvGrpSpPr>
            <p:grpSpPr>
              <a:xfrm>
                <a:off x="2413923" y="4058666"/>
                <a:ext cx="224119" cy="66900"/>
                <a:chOff x="2413923" y="4058666"/>
                <a:chExt cx="224119" cy="66900"/>
              </a:xfrm>
            </p:grpSpPr>
            <p:sp>
              <p:nvSpPr>
                <p:cNvPr id="333" name="Google Shape;333;p39"/>
                <p:cNvSpPr/>
                <p:nvPr/>
              </p:nvSpPr>
              <p:spPr>
                <a:xfrm>
                  <a:off x="2571142" y="4058666"/>
                  <a:ext cx="66900" cy="66900"/>
                </a:xfrm>
                <a:prstGeom prst="ellipse">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4" name="Google Shape;334;p39"/>
                <p:cNvCxnSpPr/>
                <p:nvPr/>
              </p:nvCxnSpPr>
              <p:spPr>
                <a:xfrm flipH="1">
                  <a:off x="2413923" y="4092060"/>
                  <a:ext cx="159600" cy="600"/>
                </a:xfrm>
                <a:prstGeom prst="bentConnector3">
                  <a:avLst>
                    <a:gd fmla="val 50000" name="adj1"/>
                  </a:avLst>
                </a:prstGeom>
                <a:noFill/>
                <a:ln cap="flat" cmpd="sng" w="19050">
                  <a:solidFill>
                    <a:srgbClr val="869FB2"/>
                  </a:solidFill>
                  <a:prstDash val="solid"/>
                  <a:round/>
                  <a:headEnd len="med" w="med" type="none"/>
                  <a:tailEnd len="med" w="med" type="none"/>
                </a:ln>
              </p:spPr>
            </p:cxnSp>
          </p:grpSp>
          <p:grpSp>
            <p:nvGrpSpPr>
              <p:cNvPr id="335" name="Google Shape;335;p39"/>
              <p:cNvGrpSpPr/>
              <p:nvPr/>
            </p:nvGrpSpPr>
            <p:grpSpPr>
              <a:xfrm>
                <a:off x="3564643" y="4058666"/>
                <a:ext cx="223397" cy="66900"/>
                <a:chOff x="3564643" y="4058666"/>
                <a:chExt cx="223397" cy="66900"/>
              </a:xfrm>
            </p:grpSpPr>
            <p:sp>
              <p:nvSpPr>
                <p:cNvPr id="336" name="Google Shape;336;p39"/>
                <p:cNvSpPr/>
                <p:nvPr/>
              </p:nvSpPr>
              <p:spPr>
                <a:xfrm>
                  <a:off x="3564643" y="4058666"/>
                  <a:ext cx="66900" cy="66900"/>
                </a:xfrm>
                <a:prstGeom prst="ellipse">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7" name="Google Shape;337;p39"/>
                <p:cNvCxnSpPr/>
                <p:nvPr/>
              </p:nvCxnSpPr>
              <p:spPr>
                <a:xfrm>
                  <a:off x="3630240" y="4092060"/>
                  <a:ext cx="157800" cy="600"/>
                </a:xfrm>
                <a:prstGeom prst="bentConnector3">
                  <a:avLst>
                    <a:gd fmla="val 50000" name="adj1"/>
                  </a:avLst>
                </a:prstGeom>
                <a:noFill/>
                <a:ln cap="flat" cmpd="sng" w="19050">
                  <a:solidFill>
                    <a:srgbClr val="869FB2"/>
                  </a:solidFill>
                  <a:prstDash val="solid"/>
                  <a:round/>
                  <a:headEnd len="med" w="med" type="none"/>
                  <a:tailEnd len="med" w="med" type="none"/>
                </a:ln>
              </p:spPr>
            </p:cxnSp>
          </p:grpSp>
        </p:grpSp>
        <p:grpSp>
          <p:nvGrpSpPr>
            <p:cNvPr id="338" name="Google Shape;338;p39"/>
            <p:cNvGrpSpPr/>
            <p:nvPr/>
          </p:nvGrpSpPr>
          <p:grpSpPr>
            <a:xfrm>
              <a:off x="2633353" y="3965763"/>
              <a:ext cx="933975" cy="445687"/>
              <a:chOff x="2633353" y="3965763"/>
              <a:chExt cx="933975" cy="445687"/>
            </a:xfrm>
          </p:grpSpPr>
          <p:sp>
            <p:nvSpPr>
              <p:cNvPr id="339" name="Google Shape;339;p39"/>
              <p:cNvSpPr/>
              <p:nvPr/>
            </p:nvSpPr>
            <p:spPr>
              <a:xfrm>
                <a:off x="2633353" y="3965763"/>
                <a:ext cx="933975" cy="445687"/>
              </a:xfrm>
              <a:custGeom>
                <a:rect b="b" l="l" r="r" t="t"/>
                <a:pathLst>
                  <a:path extrusionOk="0" h="33020" w="66087">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9"/>
              <p:cNvSpPr/>
              <p:nvPr/>
            </p:nvSpPr>
            <p:spPr>
              <a:xfrm>
                <a:off x="2702006" y="4030399"/>
                <a:ext cx="798496" cy="381051"/>
              </a:xfrm>
              <a:custGeom>
                <a:rect b="b" l="l" r="r" t="t"/>
                <a:pathLst>
                  <a:path extrusionOk="0" h="33020" w="66087">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41" name="Google Shape;341;p39"/>
          <p:cNvSpPr txBox="1"/>
          <p:nvPr/>
        </p:nvSpPr>
        <p:spPr>
          <a:xfrm>
            <a:off x="3466446" y="986850"/>
            <a:ext cx="2462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Times New Roman"/>
              <a:buNone/>
            </a:pPr>
            <a:r>
              <a:rPr lang="en" sz="1200">
                <a:solidFill>
                  <a:schemeClr val="dk1"/>
                </a:solidFill>
                <a:latin typeface="Bree Serif"/>
                <a:ea typeface="Bree Serif"/>
                <a:cs typeface="Bree Serif"/>
                <a:sym typeface="Bree Serif"/>
              </a:rPr>
              <a:t>ST Elevation - Acute MI or Angina</a:t>
            </a:r>
            <a:endParaRPr sz="200">
              <a:latin typeface="Bree Serif"/>
              <a:ea typeface="Bree Serif"/>
              <a:cs typeface="Bree Serif"/>
              <a:sym typeface="Bree Serif"/>
            </a:endParaRPr>
          </a:p>
        </p:txBody>
      </p:sp>
      <p:sp>
        <p:nvSpPr>
          <p:cNvPr id="342" name="Google Shape;342;p39"/>
          <p:cNvSpPr txBox="1"/>
          <p:nvPr/>
        </p:nvSpPr>
        <p:spPr>
          <a:xfrm>
            <a:off x="5557394" y="1301092"/>
            <a:ext cx="3310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Times New Roman"/>
              <a:buNone/>
            </a:pPr>
            <a:r>
              <a:rPr lang="en" sz="1200">
                <a:solidFill>
                  <a:schemeClr val="dk1"/>
                </a:solidFill>
                <a:latin typeface="Bree Serif"/>
                <a:ea typeface="Bree Serif"/>
                <a:cs typeface="Bree Serif"/>
                <a:sym typeface="Bree Serif"/>
              </a:rPr>
              <a:t>ST depression &gt;1 mm - Ischemia/Angina (flat), digoxin (sloping)</a:t>
            </a:r>
            <a:endParaRPr sz="200">
              <a:latin typeface="Bree Serif"/>
              <a:ea typeface="Bree Serif"/>
              <a:cs typeface="Bree Serif"/>
              <a:sym typeface="Bree Serif"/>
            </a:endParaRPr>
          </a:p>
        </p:txBody>
      </p:sp>
      <p:sp>
        <p:nvSpPr>
          <p:cNvPr id="343" name="Google Shape;343;p39"/>
          <p:cNvSpPr txBox="1"/>
          <p:nvPr/>
        </p:nvSpPr>
        <p:spPr>
          <a:xfrm>
            <a:off x="5867846" y="1866594"/>
            <a:ext cx="3120000" cy="55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Times New Roman"/>
              <a:buNone/>
            </a:pPr>
            <a:r>
              <a:rPr lang="en" sz="1200">
                <a:solidFill>
                  <a:schemeClr val="dk1"/>
                </a:solidFill>
                <a:latin typeface="Bree Serif"/>
                <a:ea typeface="Bree Serif"/>
                <a:cs typeface="Bree Serif"/>
                <a:sym typeface="Bree Serif"/>
              </a:rPr>
              <a:t>Q waves in 2 or more leads - Previous MI (Transmural)</a:t>
            </a:r>
            <a:endParaRPr sz="200">
              <a:latin typeface="Bree Serif"/>
              <a:ea typeface="Bree Serif"/>
              <a:cs typeface="Bree Serif"/>
              <a:sym typeface="Bree Serif"/>
            </a:endParaRPr>
          </a:p>
        </p:txBody>
      </p:sp>
      <p:sp>
        <p:nvSpPr>
          <p:cNvPr id="344" name="Google Shape;344;p39"/>
          <p:cNvSpPr txBox="1"/>
          <p:nvPr/>
        </p:nvSpPr>
        <p:spPr>
          <a:xfrm>
            <a:off x="5867846" y="3263747"/>
            <a:ext cx="2639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Times New Roman"/>
              <a:buNone/>
            </a:pPr>
            <a:r>
              <a:rPr lang="en" sz="1200">
                <a:solidFill>
                  <a:schemeClr val="dk1"/>
                </a:solidFill>
                <a:latin typeface="Bree Serif"/>
                <a:ea typeface="Bree Serif"/>
                <a:cs typeface="Bree Serif"/>
                <a:sym typeface="Bree Serif"/>
              </a:rPr>
              <a:t>Diffuse ST elevation with PR depression – Pericarditis</a:t>
            </a:r>
            <a:endParaRPr sz="200">
              <a:latin typeface="Bree Serif"/>
              <a:ea typeface="Bree Serif"/>
              <a:cs typeface="Bree Serif"/>
              <a:sym typeface="Bree Serif"/>
            </a:endParaRPr>
          </a:p>
        </p:txBody>
      </p:sp>
      <p:sp>
        <p:nvSpPr>
          <p:cNvPr id="345" name="Google Shape;345;p39"/>
          <p:cNvSpPr txBox="1"/>
          <p:nvPr/>
        </p:nvSpPr>
        <p:spPr>
          <a:xfrm>
            <a:off x="5506754" y="3902406"/>
            <a:ext cx="312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Times New Roman"/>
              <a:buNone/>
            </a:pPr>
            <a:r>
              <a:rPr lang="en" sz="1200">
                <a:solidFill>
                  <a:schemeClr val="dk1"/>
                </a:solidFill>
                <a:latin typeface="Bree Serif"/>
                <a:ea typeface="Bree Serif"/>
                <a:cs typeface="Bree Serif"/>
                <a:sym typeface="Bree Serif"/>
              </a:rPr>
              <a:t>Tall P waves - Right atrial hypertrophy</a:t>
            </a:r>
            <a:endParaRPr sz="200">
              <a:latin typeface="Bree Serif"/>
              <a:ea typeface="Bree Serif"/>
              <a:cs typeface="Bree Serif"/>
              <a:sym typeface="Bree Serif"/>
            </a:endParaRPr>
          </a:p>
        </p:txBody>
      </p:sp>
      <p:sp>
        <p:nvSpPr>
          <p:cNvPr id="346" name="Google Shape;346;p39"/>
          <p:cNvSpPr txBox="1"/>
          <p:nvPr/>
        </p:nvSpPr>
        <p:spPr>
          <a:xfrm>
            <a:off x="2559215" y="4326084"/>
            <a:ext cx="4292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Times New Roman"/>
              <a:buNone/>
            </a:pPr>
            <a:r>
              <a:rPr lang="en" sz="1200">
                <a:solidFill>
                  <a:schemeClr val="dk1"/>
                </a:solidFill>
                <a:latin typeface="Bree Serif"/>
                <a:ea typeface="Bree Serif"/>
                <a:cs typeface="Bree Serif"/>
                <a:sym typeface="Bree Serif"/>
              </a:rPr>
              <a:t>Broad (and often bifid) P waves - Left atrial hypertrophy</a:t>
            </a:r>
            <a:endParaRPr sz="200">
              <a:latin typeface="Bree Serif"/>
              <a:ea typeface="Bree Serif"/>
              <a:cs typeface="Bree Serif"/>
              <a:sym typeface="Bree Serif"/>
            </a:endParaRPr>
          </a:p>
        </p:txBody>
      </p:sp>
      <p:sp>
        <p:nvSpPr>
          <p:cNvPr id="347" name="Google Shape;347;p39"/>
          <p:cNvSpPr txBox="1"/>
          <p:nvPr/>
        </p:nvSpPr>
        <p:spPr>
          <a:xfrm>
            <a:off x="382822" y="3902406"/>
            <a:ext cx="3580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Times New Roman"/>
              <a:buNone/>
            </a:pPr>
            <a:r>
              <a:rPr lang="en" sz="1200">
                <a:solidFill>
                  <a:schemeClr val="dk1"/>
                </a:solidFill>
                <a:latin typeface="Bree Serif"/>
                <a:ea typeface="Bree Serif"/>
                <a:cs typeface="Bree Serif"/>
                <a:sym typeface="Bree Serif"/>
              </a:rPr>
              <a:t>Peaked T waves or loss of P wave – Hyperkalemia</a:t>
            </a:r>
            <a:endParaRPr sz="200">
              <a:latin typeface="Bree Serif"/>
              <a:ea typeface="Bree Serif"/>
              <a:cs typeface="Bree Serif"/>
              <a:sym typeface="Bree Serif"/>
            </a:endParaRPr>
          </a:p>
        </p:txBody>
      </p:sp>
      <p:sp>
        <p:nvSpPr>
          <p:cNvPr id="348" name="Google Shape;348;p39"/>
          <p:cNvSpPr txBox="1"/>
          <p:nvPr/>
        </p:nvSpPr>
        <p:spPr>
          <a:xfrm>
            <a:off x="156163" y="3319302"/>
            <a:ext cx="3310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2400"/>
              <a:buFont typeface="Times New Roman"/>
              <a:buNone/>
            </a:pPr>
            <a:r>
              <a:rPr lang="en" sz="1200">
                <a:solidFill>
                  <a:schemeClr val="dk1"/>
                </a:solidFill>
                <a:latin typeface="Bree Serif"/>
                <a:ea typeface="Bree Serif"/>
                <a:cs typeface="Bree Serif"/>
                <a:sym typeface="Bree Serif"/>
              </a:rPr>
              <a:t>U waves - Hypokalemia ('Hump' at the end of T wave)</a:t>
            </a:r>
            <a:endParaRPr sz="1200">
              <a:latin typeface="Bree Serif"/>
              <a:ea typeface="Bree Serif"/>
              <a:cs typeface="Bree Serif"/>
              <a:sym typeface="Bree Serif"/>
            </a:endParaRPr>
          </a:p>
        </p:txBody>
      </p:sp>
      <p:sp>
        <p:nvSpPr>
          <p:cNvPr id="349" name="Google Shape;349;p39"/>
          <p:cNvSpPr txBox="1"/>
          <p:nvPr/>
        </p:nvSpPr>
        <p:spPr>
          <a:xfrm>
            <a:off x="628839" y="1916319"/>
            <a:ext cx="2837400" cy="36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Times New Roman"/>
              <a:buNone/>
            </a:pPr>
            <a:r>
              <a:rPr lang="en" sz="1200">
                <a:solidFill>
                  <a:schemeClr val="dk1"/>
                </a:solidFill>
                <a:latin typeface="Bree Serif"/>
                <a:ea typeface="Bree Serif"/>
                <a:cs typeface="Bree Serif"/>
                <a:sym typeface="Bree Serif"/>
              </a:rPr>
              <a:t>Prolonged QT interval – Hypocalcemia</a:t>
            </a:r>
            <a:endParaRPr sz="1200">
              <a:latin typeface="Bree Serif"/>
              <a:ea typeface="Bree Serif"/>
              <a:cs typeface="Bree Serif"/>
              <a:sym typeface="Bree Serif"/>
            </a:endParaRPr>
          </a:p>
        </p:txBody>
      </p:sp>
      <p:sp>
        <p:nvSpPr>
          <p:cNvPr id="350" name="Google Shape;350;p39"/>
          <p:cNvSpPr txBox="1"/>
          <p:nvPr/>
        </p:nvSpPr>
        <p:spPr>
          <a:xfrm>
            <a:off x="957582" y="1393499"/>
            <a:ext cx="2837400" cy="36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Bree Serif"/>
                <a:ea typeface="Bree Serif"/>
                <a:cs typeface="Bree Serif"/>
                <a:sym typeface="Bree Serif"/>
              </a:rPr>
              <a:t>Shortened QT interval - Hypercalcemia</a:t>
            </a:r>
            <a:endParaRPr/>
          </a:p>
        </p:txBody>
      </p:sp>
      <p:sp>
        <p:nvSpPr>
          <p:cNvPr id="351" name="Google Shape;351;p39"/>
          <p:cNvSpPr txBox="1"/>
          <p:nvPr/>
        </p:nvSpPr>
        <p:spPr>
          <a:xfrm>
            <a:off x="2113450" y="2614938"/>
            <a:ext cx="5107200" cy="55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Bree Serif"/>
                <a:ea typeface="Bree Serif"/>
                <a:cs typeface="Bree Serif"/>
                <a:sym typeface="Bree Serif"/>
              </a:rPr>
              <a:t>T wave inversions and non-specific ST changes - Can be seen both in normal cases and in many diseases, therefore not useful for diagnosis.</a:t>
            </a:r>
            <a:endParaRPr sz="1200">
              <a:latin typeface="Bree Serif"/>
              <a:ea typeface="Bree Serif"/>
              <a:cs typeface="Bree Serif"/>
              <a:sym typeface="Bree Serif"/>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0"/>
          <p:cNvSpPr txBox="1"/>
          <p:nvPr>
            <p:ph type="title"/>
          </p:nvPr>
        </p:nvSpPr>
        <p:spPr>
          <a:xfrm>
            <a:off x="988700" y="87325"/>
            <a:ext cx="2803800" cy="527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720">
                <a:solidFill>
                  <a:srgbClr val="D05C5C"/>
                </a:solidFill>
                <a:latin typeface="Bree Serif"/>
                <a:ea typeface="Bree Serif"/>
                <a:cs typeface="Bree Serif"/>
                <a:sym typeface="Bree Serif"/>
              </a:rPr>
              <a:t>12-Lead ECG</a:t>
            </a:r>
            <a:endParaRPr b="1" sz="2720">
              <a:solidFill>
                <a:srgbClr val="D05C5C"/>
              </a:solidFill>
              <a:latin typeface="Bree Serif"/>
              <a:ea typeface="Bree Serif"/>
              <a:cs typeface="Bree Serif"/>
              <a:sym typeface="Bree Serif"/>
            </a:endParaRPr>
          </a:p>
          <a:p>
            <a:pPr indent="0" lvl="0" marL="0" rtl="0" algn="ctr">
              <a:spcBef>
                <a:spcPts val="0"/>
              </a:spcBef>
              <a:spcAft>
                <a:spcPts val="0"/>
              </a:spcAft>
              <a:buSzPts val="990"/>
              <a:buNone/>
            </a:pPr>
            <a:r>
              <a:t/>
            </a:r>
            <a:endParaRPr b="1" sz="2720">
              <a:solidFill>
                <a:srgbClr val="D05C5C"/>
              </a:solidFill>
              <a:latin typeface="Bree Serif"/>
              <a:ea typeface="Bree Serif"/>
              <a:cs typeface="Bree Serif"/>
              <a:sym typeface="Bree Serif"/>
            </a:endParaRPr>
          </a:p>
        </p:txBody>
      </p:sp>
      <p:sp>
        <p:nvSpPr>
          <p:cNvPr id="357" name="Google Shape;357;p40"/>
          <p:cNvSpPr txBox="1"/>
          <p:nvPr/>
        </p:nvSpPr>
        <p:spPr>
          <a:xfrm>
            <a:off x="169100" y="659850"/>
            <a:ext cx="3623400" cy="2586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Bree Serif"/>
              <a:buChar char="●"/>
            </a:pPr>
            <a:r>
              <a:rPr lang="en" sz="1200">
                <a:latin typeface="Bree Serif"/>
                <a:ea typeface="Bree Serif"/>
                <a:cs typeface="Bree Serif"/>
                <a:sym typeface="Bree Serif"/>
              </a:rPr>
              <a:t>A lead means a </a:t>
            </a:r>
            <a:r>
              <a:rPr lang="en" sz="1200">
                <a:solidFill>
                  <a:srgbClr val="FF0000"/>
                </a:solidFill>
                <a:latin typeface="Bree Serif"/>
                <a:ea typeface="Bree Serif"/>
                <a:cs typeface="Bree Serif"/>
                <a:sym typeface="Bree Serif"/>
              </a:rPr>
              <a:t>viewpoint</a:t>
            </a:r>
            <a:r>
              <a:rPr lang="en" sz="1200">
                <a:latin typeface="Bree Serif"/>
                <a:ea typeface="Bree Serif"/>
                <a:cs typeface="Bree Serif"/>
                <a:sym typeface="Bree Serif"/>
              </a:rPr>
              <a:t> of the heart</a:t>
            </a:r>
            <a:endParaRPr sz="1200">
              <a:latin typeface="Bree Serif"/>
              <a:ea typeface="Bree Serif"/>
              <a:cs typeface="Bree Serif"/>
              <a:sym typeface="Bree Serif"/>
            </a:endParaRPr>
          </a:p>
          <a:p>
            <a:pPr indent="0" lvl="0" marL="0" rtl="0" algn="l">
              <a:spcBef>
                <a:spcPts val="0"/>
              </a:spcBef>
              <a:spcAft>
                <a:spcPts val="0"/>
              </a:spcAft>
              <a:buNone/>
            </a:pPr>
            <a:r>
              <a:t/>
            </a:r>
            <a:endParaRPr sz="1200">
              <a:latin typeface="Bree Serif"/>
              <a:ea typeface="Bree Serif"/>
              <a:cs typeface="Bree Serif"/>
              <a:sym typeface="Bree Serif"/>
            </a:endParaRPr>
          </a:p>
          <a:p>
            <a:pPr indent="-304800" lvl="0" marL="457200" rtl="0" algn="l">
              <a:spcBef>
                <a:spcPts val="0"/>
              </a:spcBef>
              <a:spcAft>
                <a:spcPts val="0"/>
              </a:spcAft>
              <a:buSzPts val="1200"/>
              <a:buFont typeface="Bree Serif"/>
              <a:buChar char="●"/>
            </a:pPr>
            <a:r>
              <a:rPr lang="en" sz="1200">
                <a:latin typeface="Bree Serif"/>
                <a:ea typeface="Bree Serif"/>
                <a:cs typeface="Bree Serif"/>
                <a:sym typeface="Bree Serif"/>
              </a:rPr>
              <a:t>12-lead ECG is an ECG recording that looks at the heart from </a:t>
            </a:r>
            <a:r>
              <a:rPr lang="en" sz="1200">
                <a:solidFill>
                  <a:srgbClr val="FF0000"/>
                </a:solidFill>
                <a:latin typeface="Bree Serif"/>
                <a:ea typeface="Bree Serif"/>
                <a:cs typeface="Bree Serif"/>
                <a:sym typeface="Bree Serif"/>
              </a:rPr>
              <a:t>12 different viewpoints</a:t>
            </a:r>
            <a:r>
              <a:rPr lang="en" sz="1200">
                <a:latin typeface="Bree Serif"/>
                <a:ea typeface="Bree Serif"/>
                <a:cs typeface="Bree Serif"/>
                <a:sym typeface="Bree Serif"/>
              </a:rPr>
              <a:t> providing a complete picture of the heart’s electrical activity</a:t>
            </a:r>
            <a:endParaRPr sz="1200">
              <a:latin typeface="Bree Serif"/>
              <a:ea typeface="Bree Serif"/>
              <a:cs typeface="Bree Serif"/>
              <a:sym typeface="Bree Serif"/>
            </a:endParaRPr>
          </a:p>
          <a:p>
            <a:pPr indent="0" lvl="0" marL="0" rtl="0" algn="l">
              <a:spcBef>
                <a:spcPts val="0"/>
              </a:spcBef>
              <a:spcAft>
                <a:spcPts val="0"/>
              </a:spcAft>
              <a:buNone/>
            </a:pPr>
            <a:r>
              <a:t/>
            </a:r>
            <a:endParaRPr sz="1200">
              <a:latin typeface="Bree Serif"/>
              <a:ea typeface="Bree Serif"/>
              <a:cs typeface="Bree Serif"/>
              <a:sym typeface="Bree Serif"/>
            </a:endParaRPr>
          </a:p>
          <a:p>
            <a:pPr indent="-304800" lvl="0" marL="457200" rtl="0" algn="l">
              <a:spcBef>
                <a:spcPts val="0"/>
              </a:spcBef>
              <a:spcAft>
                <a:spcPts val="0"/>
              </a:spcAft>
              <a:buSzPts val="1200"/>
              <a:buFont typeface="Bree Serif"/>
              <a:buChar char="●"/>
            </a:pPr>
            <a:r>
              <a:rPr lang="en" sz="1200">
                <a:latin typeface="Bree Serif"/>
                <a:ea typeface="Bree Serif"/>
                <a:cs typeface="Bree Serif"/>
                <a:sym typeface="Bree Serif"/>
              </a:rPr>
              <a:t>12-lead ECG is composed of </a:t>
            </a:r>
            <a:r>
              <a:rPr lang="en" sz="1200">
                <a:solidFill>
                  <a:srgbClr val="FF0000"/>
                </a:solidFill>
                <a:latin typeface="Bree Serif"/>
                <a:ea typeface="Bree Serif"/>
                <a:cs typeface="Bree Serif"/>
                <a:sym typeface="Bree Serif"/>
              </a:rPr>
              <a:t>six</a:t>
            </a:r>
            <a:r>
              <a:rPr lang="en" sz="1200">
                <a:latin typeface="Bree Serif"/>
                <a:ea typeface="Bree Serif"/>
                <a:cs typeface="Bree Serif"/>
                <a:sym typeface="Bree Serif"/>
              </a:rPr>
              <a:t> limb leads and </a:t>
            </a:r>
            <a:r>
              <a:rPr lang="en" sz="1200">
                <a:solidFill>
                  <a:srgbClr val="FF0000"/>
                </a:solidFill>
                <a:latin typeface="Bree Serif"/>
                <a:ea typeface="Bree Serif"/>
                <a:cs typeface="Bree Serif"/>
                <a:sym typeface="Bree Serif"/>
              </a:rPr>
              <a:t>six</a:t>
            </a:r>
            <a:r>
              <a:rPr lang="en" sz="1200">
                <a:latin typeface="Bree Serif"/>
                <a:ea typeface="Bree Serif"/>
                <a:cs typeface="Bree Serif"/>
                <a:sym typeface="Bree Serif"/>
              </a:rPr>
              <a:t> chest leads</a:t>
            </a:r>
            <a:endParaRPr sz="1200">
              <a:latin typeface="Bree Serif"/>
              <a:ea typeface="Bree Serif"/>
              <a:cs typeface="Bree Serif"/>
              <a:sym typeface="Bree Serif"/>
            </a:endParaRPr>
          </a:p>
          <a:p>
            <a:pPr indent="0" lvl="0" marL="0" rtl="0" algn="l">
              <a:spcBef>
                <a:spcPts val="0"/>
              </a:spcBef>
              <a:spcAft>
                <a:spcPts val="0"/>
              </a:spcAft>
              <a:buNone/>
            </a:pPr>
            <a:r>
              <a:t/>
            </a:r>
            <a:endParaRPr sz="1200">
              <a:latin typeface="Bree Serif"/>
              <a:ea typeface="Bree Serif"/>
              <a:cs typeface="Bree Serif"/>
              <a:sym typeface="Bree Serif"/>
            </a:endParaRPr>
          </a:p>
          <a:p>
            <a:pPr indent="-304800" lvl="0" marL="457200" rtl="0" algn="l">
              <a:spcBef>
                <a:spcPts val="0"/>
              </a:spcBef>
              <a:spcAft>
                <a:spcPts val="0"/>
              </a:spcAft>
              <a:buSzPts val="1200"/>
              <a:buFont typeface="Bree Serif"/>
              <a:buChar char="●"/>
            </a:pPr>
            <a:r>
              <a:rPr lang="en" sz="1200">
                <a:latin typeface="Bree Serif"/>
                <a:ea typeface="Bree Serif"/>
                <a:cs typeface="Bree Serif"/>
                <a:sym typeface="Bree Serif"/>
              </a:rPr>
              <a:t>Limb leads look at the heart in the </a:t>
            </a:r>
            <a:r>
              <a:rPr lang="en" sz="1200">
                <a:solidFill>
                  <a:srgbClr val="FF0000"/>
                </a:solidFill>
                <a:latin typeface="Bree Serif"/>
                <a:ea typeface="Bree Serif"/>
                <a:cs typeface="Bree Serif"/>
                <a:sym typeface="Bree Serif"/>
              </a:rPr>
              <a:t>coronal</a:t>
            </a:r>
            <a:r>
              <a:rPr lang="en" sz="1200">
                <a:latin typeface="Bree Serif"/>
                <a:ea typeface="Bree Serif"/>
                <a:cs typeface="Bree Serif"/>
                <a:sym typeface="Bree Serif"/>
              </a:rPr>
              <a:t> (</a:t>
            </a:r>
            <a:r>
              <a:rPr lang="en" sz="1200">
                <a:solidFill>
                  <a:srgbClr val="FF0000"/>
                </a:solidFill>
                <a:latin typeface="Bree Serif"/>
                <a:ea typeface="Bree Serif"/>
                <a:cs typeface="Bree Serif"/>
                <a:sym typeface="Bree Serif"/>
              </a:rPr>
              <a:t>frontal</a:t>
            </a:r>
            <a:r>
              <a:rPr lang="en" sz="1200">
                <a:latin typeface="Bree Serif"/>
                <a:ea typeface="Bree Serif"/>
                <a:cs typeface="Bree Serif"/>
                <a:sym typeface="Bree Serif"/>
              </a:rPr>
              <a:t>) plane while chest leads look at the heart in a </a:t>
            </a:r>
            <a:r>
              <a:rPr lang="en" sz="1200">
                <a:solidFill>
                  <a:srgbClr val="FF0000"/>
                </a:solidFill>
                <a:latin typeface="Bree Serif"/>
                <a:ea typeface="Bree Serif"/>
                <a:cs typeface="Bree Serif"/>
                <a:sym typeface="Bree Serif"/>
              </a:rPr>
              <a:t>horizontal</a:t>
            </a:r>
            <a:r>
              <a:rPr lang="en" sz="1200">
                <a:latin typeface="Bree Serif"/>
                <a:ea typeface="Bree Serif"/>
                <a:cs typeface="Bree Serif"/>
                <a:sym typeface="Bree Serif"/>
              </a:rPr>
              <a:t> plane</a:t>
            </a:r>
            <a:endParaRPr sz="1200">
              <a:latin typeface="Bree Serif"/>
              <a:ea typeface="Bree Serif"/>
              <a:cs typeface="Bree Serif"/>
              <a:sym typeface="Bree Serif"/>
            </a:endParaRPr>
          </a:p>
        </p:txBody>
      </p:sp>
      <p:cxnSp>
        <p:nvCxnSpPr>
          <p:cNvPr id="358" name="Google Shape;358;p40"/>
          <p:cNvCxnSpPr/>
          <p:nvPr/>
        </p:nvCxnSpPr>
        <p:spPr>
          <a:xfrm flipH="1">
            <a:off x="3973309" y="404481"/>
            <a:ext cx="30600" cy="4644900"/>
          </a:xfrm>
          <a:prstGeom prst="straightConnector1">
            <a:avLst/>
          </a:prstGeom>
          <a:noFill/>
          <a:ln cap="flat" cmpd="sng" w="19050">
            <a:solidFill>
              <a:srgbClr val="CC4125"/>
            </a:solidFill>
            <a:prstDash val="dash"/>
            <a:round/>
            <a:headEnd len="med" w="med" type="none"/>
            <a:tailEnd len="med" w="med" type="none"/>
          </a:ln>
        </p:spPr>
      </p:cxnSp>
      <p:sp>
        <p:nvSpPr>
          <p:cNvPr id="359" name="Google Shape;359;p40"/>
          <p:cNvSpPr txBox="1"/>
          <p:nvPr/>
        </p:nvSpPr>
        <p:spPr>
          <a:xfrm>
            <a:off x="169100" y="3245850"/>
            <a:ext cx="3828000" cy="1293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Bree Serif"/>
              <a:buChar char="●"/>
            </a:pPr>
            <a:r>
              <a:rPr lang="en" sz="1200">
                <a:solidFill>
                  <a:srgbClr val="FF0000"/>
                </a:solidFill>
                <a:latin typeface="Bree Serif"/>
                <a:ea typeface="Bree Serif"/>
                <a:cs typeface="Bree Serif"/>
                <a:sym typeface="Bree Serif"/>
              </a:rPr>
              <a:t>Bipolar</a:t>
            </a:r>
            <a:r>
              <a:rPr lang="en" sz="1200">
                <a:latin typeface="Bree Serif"/>
                <a:ea typeface="Bree Serif"/>
                <a:cs typeface="Bree Serif"/>
                <a:sym typeface="Bree Serif"/>
              </a:rPr>
              <a:t> lead records the potential difference between two electrodes, e.g. </a:t>
            </a:r>
            <a:r>
              <a:rPr lang="en" sz="1200">
                <a:solidFill>
                  <a:srgbClr val="FF0000"/>
                </a:solidFill>
                <a:latin typeface="Bree Serif"/>
                <a:ea typeface="Bree Serif"/>
                <a:cs typeface="Bree Serif"/>
                <a:sym typeface="Bree Serif"/>
              </a:rPr>
              <a:t>limb leads I, II &amp; III</a:t>
            </a:r>
            <a:endParaRPr sz="1200">
              <a:solidFill>
                <a:srgbClr val="FF0000"/>
              </a:solidFill>
              <a:latin typeface="Bree Serif"/>
              <a:ea typeface="Bree Serif"/>
              <a:cs typeface="Bree Serif"/>
              <a:sym typeface="Bree Serif"/>
            </a:endParaRPr>
          </a:p>
          <a:p>
            <a:pPr indent="0" lvl="0" marL="0" rtl="0" algn="l">
              <a:spcBef>
                <a:spcPts val="0"/>
              </a:spcBef>
              <a:spcAft>
                <a:spcPts val="0"/>
              </a:spcAft>
              <a:buNone/>
            </a:pPr>
            <a:r>
              <a:t/>
            </a:r>
            <a:endParaRPr sz="1200">
              <a:latin typeface="Bree Serif"/>
              <a:ea typeface="Bree Serif"/>
              <a:cs typeface="Bree Serif"/>
              <a:sym typeface="Bree Serif"/>
            </a:endParaRPr>
          </a:p>
          <a:p>
            <a:pPr indent="-304800" lvl="0" marL="457200" rtl="0" algn="l">
              <a:spcBef>
                <a:spcPts val="0"/>
              </a:spcBef>
              <a:spcAft>
                <a:spcPts val="0"/>
              </a:spcAft>
              <a:buSzPts val="1200"/>
              <a:buFont typeface="Bree Serif"/>
              <a:buChar char="●"/>
            </a:pPr>
            <a:r>
              <a:rPr lang="en" sz="1200">
                <a:solidFill>
                  <a:srgbClr val="FF0000"/>
                </a:solidFill>
                <a:latin typeface="Bree Serif"/>
                <a:ea typeface="Bree Serif"/>
                <a:cs typeface="Bree Serif"/>
                <a:sym typeface="Bree Serif"/>
              </a:rPr>
              <a:t>Unipolar</a:t>
            </a:r>
            <a:r>
              <a:rPr lang="en" sz="1200">
                <a:latin typeface="Bree Serif"/>
                <a:ea typeface="Bree Serif"/>
                <a:cs typeface="Bree Serif"/>
                <a:sym typeface="Bree Serif"/>
              </a:rPr>
              <a:t> lead records the potential of one electrode, e.g. </a:t>
            </a:r>
            <a:r>
              <a:rPr lang="en" sz="1200">
                <a:solidFill>
                  <a:srgbClr val="FF0000"/>
                </a:solidFill>
                <a:latin typeface="Bree Serif"/>
                <a:ea typeface="Bree Serif"/>
                <a:cs typeface="Bree Serif"/>
                <a:sym typeface="Bree Serif"/>
              </a:rPr>
              <a:t>limb leads aVR, aVL and aVF as well as chest leads are unipolar</a:t>
            </a:r>
            <a:endParaRPr sz="1200">
              <a:solidFill>
                <a:srgbClr val="FF0000"/>
              </a:solidFill>
              <a:latin typeface="Bree Serif"/>
              <a:ea typeface="Bree Serif"/>
              <a:cs typeface="Bree Serif"/>
              <a:sym typeface="Bree Serif"/>
            </a:endParaRPr>
          </a:p>
        </p:txBody>
      </p:sp>
      <p:sp>
        <p:nvSpPr>
          <p:cNvPr id="360" name="Google Shape;360;p40"/>
          <p:cNvSpPr txBox="1"/>
          <p:nvPr/>
        </p:nvSpPr>
        <p:spPr>
          <a:xfrm>
            <a:off x="457550" y="4544100"/>
            <a:ext cx="30465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FF0000"/>
                </a:solidFill>
                <a:latin typeface="Bree Serif"/>
                <a:ea typeface="Bree Serif"/>
                <a:cs typeface="Bree Serif"/>
                <a:sym typeface="Bree Serif"/>
              </a:rPr>
              <a:t>The ECG has 12 leads and 10 electrodes </a:t>
            </a:r>
            <a:endParaRPr sz="1100">
              <a:solidFill>
                <a:srgbClr val="FF0000"/>
              </a:solidFill>
              <a:latin typeface="Bree Serif"/>
              <a:ea typeface="Bree Serif"/>
              <a:cs typeface="Bree Serif"/>
              <a:sym typeface="Bree Serif"/>
            </a:endParaRPr>
          </a:p>
          <a:p>
            <a:pPr indent="0" lvl="0" marL="0" rtl="0" algn="ctr">
              <a:spcBef>
                <a:spcPts val="0"/>
              </a:spcBef>
              <a:spcAft>
                <a:spcPts val="0"/>
              </a:spcAft>
              <a:buNone/>
            </a:pPr>
            <a:r>
              <a:rPr lang="en" sz="1100">
                <a:solidFill>
                  <a:srgbClr val="FF0000"/>
                </a:solidFill>
                <a:latin typeface="Bree Serif"/>
                <a:ea typeface="Bree Serif"/>
                <a:cs typeface="Bree Serif"/>
                <a:sym typeface="Bree Serif"/>
              </a:rPr>
              <a:t>(6 chest + 3 limb and augmented + 1 earth)</a:t>
            </a:r>
            <a:endParaRPr sz="1100">
              <a:solidFill>
                <a:srgbClr val="FF0000"/>
              </a:solidFill>
              <a:latin typeface="Bree Serif"/>
              <a:ea typeface="Bree Serif"/>
              <a:cs typeface="Bree Serif"/>
              <a:sym typeface="Bree Serif"/>
            </a:endParaRPr>
          </a:p>
        </p:txBody>
      </p:sp>
      <p:pic>
        <p:nvPicPr>
          <p:cNvPr id="361" name="Google Shape;361;p40"/>
          <p:cNvPicPr preferRelativeResize="0"/>
          <p:nvPr/>
        </p:nvPicPr>
        <p:blipFill>
          <a:blip r:embed="rId3">
            <a:alphaModFix/>
          </a:blip>
          <a:stretch>
            <a:fillRect/>
          </a:stretch>
        </p:blipFill>
        <p:spPr>
          <a:xfrm>
            <a:off x="4191000" y="1817900"/>
            <a:ext cx="4807576" cy="3247476"/>
          </a:xfrm>
          <a:prstGeom prst="rect">
            <a:avLst/>
          </a:prstGeom>
          <a:noFill/>
          <a:ln cap="flat" cmpd="sng" w="19050">
            <a:solidFill>
              <a:srgbClr val="CC4125"/>
            </a:solidFill>
            <a:prstDash val="dash"/>
            <a:round/>
            <a:headEnd len="sm" w="sm" type="none"/>
            <a:tailEnd len="sm" w="sm" type="none"/>
          </a:ln>
        </p:spPr>
      </p:pic>
      <p:sp>
        <p:nvSpPr>
          <p:cNvPr id="362" name="Google Shape;362;p40"/>
          <p:cNvSpPr txBox="1"/>
          <p:nvPr/>
        </p:nvSpPr>
        <p:spPr>
          <a:xfrm>
            <a:off x="8069100" y="0"/>
            <a:ext cx="11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C27BA0"/>
                </a:solidFill>
                <a:latin typeface="Bree Serif"/>
                <a:ea typeface="Bree Serif"/>
                <a:cs typeface="Bree Serif"/>
                <a:sym typeface="Bree Serif"/>
              </a:rPr>
              <a:t>Girls slides</a:t>
            </a:r>
            <a:endParaRPr sz="800">
              <a:solidFill>
                <a:srgbClr val="C27BA0"/>
              </a:solidFill>
              <a:latin typeface="Bree Serif"/>
              <a:ea typeface="Bree Serif"/>
              <a:cs typeface="Bree Serif"/>
              <a:sym typeface="Bree Serif"/>
            </a:endParaRPr>
          </a:p>
        </p:txBody>
      </p:sp>
      <p:sp>
        <p:nvSpPr>
          <p:cNvPr id="363" name="Google Shape;363;p40"/>
          <p:cNvSpPr txBox="1"/>
          <p:nvPr/>
        </p:nvSpPr>
        <p:spPr>
          <a:xfrm>
            <a:off x="4184702" y="263579"/>
            <a:ext cx="4331100" cy="164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4A86E8"/>
                </a:solidFill>
                <a:latin typeface="Bree Serif"/>
                <a:ea typeface="Bree Serif"/>
                <a:cs typeface="Bree Serif"/>
                <a:sym typeface="Bree Serif"/>
              </a:rPr>
              <a:t>Leads  are  electrodes  which  measure  the difference in electrical potential between either:</a:t>
            </a:r>
            <a:endParaRPr sz="1200">
              <a:solidFill>
                <a:srgbClr val="4A86E8"/>
              </a:solidFill>
              <a:latin typeface="Bree Serif"/>
              <a:ea typeface="Bree Serif"/>
              <a:cs typeface="Bree Serif"/>
              <a:sym typeface="Bree Serif"/>
            </a:endParaRPr>
          </a:p>
          <a:p>
            <a:pPr indent="0" lvl="0" marL="0" rtl="0" algn="l">
              <a:spcBef>
                <a:spcPts val="0"/>
              </a:spcBef>
              <a:spcAft>
                <a:spcPts val="0"/>
              </a:spcAft>
              <a:buNone/>
            </a:pPr>
            <a:r>
              <a:t/>
            </a:r>
            <a:endParaRPr sz="1200">
              <a:solidFill>
                <a:srgbClr val="4A86E8"/>
              </a:solidFill>
              <a:latin typeface="Bree Serif"/>
              <a:ea typeface="Bree Serif"/>
              <a:cs typeface="Bree Serif"/>
              <a:sym typeface="Bree Serif"/>
            </a:endParaRPr>
          </a:p>
          <a:p>
            <a:pPr indent="0" lvl="0" marL="0" rtl="0" algn="l">
              <a:spcBef>
                <a:spcPts val="0"/>
              </a:spcBef>
              <a:spcAft>
                <a:spcPts val="0"/>
              </a:spcAft>
              <a:buNone/>
            </a:pPr>
            <a:r>
              <a:rPr lang="en" sz="1200">
                <a:solidFill>
                  <a:srgbClr val="4A86E8"/>
                </a:solidFill>
                <a:latin typeface="Bree Serif"/>
                <a:ea typeface="Bree Serif"/>
                <a:cs typeface="Bree Serif"/>
                <a:sym typeface="Bree Serif"/>
              </a:rPr>
              <a:t>Two different points on the body (bipolar leads) One  point  on  the  body  and  a  virtual  reference point  with  zero  electrical  potential,  located  in  the center of the heart (unipolar leads)</a:t>
            </a:r>
            <a:endParaRPr sz="1200">
              <a:solidFill>
                <a:srgbClr val="4A86E8"/>
              </a:solidFill>
              <a:latin typeface="Bree Serif"/>
              <a:ea typeface="Bree Serif"/>
              <a:cs typeface="Bree Serif"/>
              <a:sym typeface="Bree Serif"/>
            </a:endParaRPr>
          </a:p>
          <a:p>
            <a:pPr indent="0" lvl="0" marL="0" rtl="0" algn="l">
              <a:spcBef>
                <a:spcPts val="0"/>
              </a:spcBef>
              <a:spcAft>
                <a:spcPts val="0"/>
              </a:spcAft>
              <a:buNone/>
            </a:pPr>
            <a:r>
              <a:t/>
            </a:r>
            <a:endParaRPr sz="1200">
              <a:latin typeface="Bree Serif"/>
              <a:ea typeface="Bree Serif"/>
              <a:cs typeface="Bree Serif"/>
              <a:sym typeface="Bree Serif"/>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1"/>
          <p:cNvSpPr txBox="1"/>
          <p:nvPr>
            <p:ph type="title"/>
          </p:nvPr>
        </p:nvSpPr>
        <p:spPr>
          <a:xfrm>
            <a:off x="150375" y="112600"/>
            <a:ext cx="2090700" cy="55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00">
                <a:solidFill>
                  <a:srgbClr val="D05C5C"/>
                </a:solidFill>
                <a:latin typeface="Bree Serif"/>
                <a:ea typeface="Bree Serif"/>
                <a:cs typeface="Bree Serif"/>
                <a:sym typeface="Bree Serif"/>
              </a:rPr>
              <a:t>Limb leads</a:t>
            </a:r>
            <a:endParaRPr b="1" sz="2200">
              <a:solidFill>
                <a:srgbClr val="D05C5C"/>
              </a:solidFill>
              <a:latin typeface="Bree Serif"/>
              <a:ea typeface="Bree Serif"/>
              <a:cs typeface="Bree Serif"/>
              <a:sym typeface="Bree Serif"/>
            </a:endParaRPr>
          </a:p>
        </p:txBody>
      </p:sp>
      <p:sp>
        <p:nvSpPr>
          <p:cNvPr id="369" name="Google Shape;369;p41"/>
          <p:cNvSpPr txBox="1"/>
          <p:nvPr/>
        </p:nvSpPr>
        <p:spPr>
          <a:xfrm>
            <a:off x="150375" y="664900"/>
            <a:ext cx="2610900" cy="2878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rgbClr val="FF0000"/>
              </a:buClr>
              <a:buSzPts val="1400"/>
              <a:buFont typeface="Bree Serif"/>
              <a:buChar char="●"/>
            </a:pPr>
            <a:r>
              <a:rPr lang="en">
                <a:solidFill>
                  <a:srgbClr val="FF0000"/>
                </a:solidFill>
                <a:latin typeface="Bree Serif"/>
                <a:ea typeface="Bree Serif"/>
                <a:cs typeface="Bree Serif"/>
                <a:sym typeface="Bree Serif"/>
              </a:rPr>
              <a:t> 4 electrodes placed on :</a:t>
            </a:r>
            <a:endParaRPr>
              <a:solidFill>
                <a:schemeClr val="dk1"/>
              </a:solidFill>
              <a:latin typeface="Bree Serif"/>
              <a:ea typeface="Bree Serif"/>
              <a:cs typeface="Bree Serif"/>
              <a:sym typeface="Bree Serif"/>
            </a:endParaRPr>
          </a:p>
          <a:p>
            <a:pPr indent="-317500" lvl="0" marL="457200" rtl="0" algn="l">
              <a:lnSpc>
                <a:spcPct val="115000"/>
              </a:lnSpc>
              <a:spcBef>
                <a:spcPts val="0"/>
              </a:spcBef>
              <a:spcAft>
                <a:spcPts val="0"/>
              </a:spcAft>
              <a:buClr>
                <a:schemeClr val="dk1"/>
              </a:buClr>
              <a:buSzPts val="1400"/>
              <a:buFont typeface="Bree Serif"/>
              <a:buChar char="●"/>
            </a:pPr>
            <a:r>
              <a:rPr lang="en">
                <a:solidFill>
                  <a:schemeClr val="dk1"/>
                </a:solidFill>
                <a:latin typeface="Bree Serif"/>
                <a:ea typeface="Bree Serif"/>
                <a:cs typeface="Bree Serif"/>
                <a:sym typeface="Bree Serif"/>
              </a:rPr>
              <a:t>Left arm (LA) </a:t>
            </a:r>
            <a:endParaRPr>
              <a:solidFill>
                <a:schemeClr val="dk1"/>
              </a:solidFill>
              <a:latin typeface="Bree Serif"/>
              <a:ea typeface="Bree Serif"/>
              <a:cs typeface="Bree Serif"/>
              <a:sym typeface="Bree Serif"/>
            </a:endParaRPr>
          </a:p>
          <a:p>
            <a:pPr indent="-317500" lvl="0" marL="457200" rtl="0" algn="l">
              <a:lnSpc>
                <a:spcPct val="115000"/>
              </a:lnSpc>
              <a:spcBef>
                <a:spcPts val="0"/>
              </a:spcBef>
              <a:spcAft>
                <a:spcPts val="0"/>
              </a:spcAft>
              <a:buClr>
                <a:schemeClr val="dk1"/>
              </a:buClr>
              <a:buSzPts val="1400"/>
              <a:buFont typeface="Bree Serif"/>
              <a:buChar char="●"/>
            </a:pPr>
            <a:r>
              <a:rPr lang="en">
                <a:solidFill>
                  <a:schemeClr val="dk1"/>
                </a:solidFill>
                <a:latin typeface="Bree Serif"/>
                <a:ea typeface="Bree Serif"/>
                <a:cs typeface="Bree Serif"/>
                <a:sym typeface="Bree Serif"/>
              </a:rPr>
              <a:t>Right arm (RA)   </a:t>
            </a:r>
            <a:endParaRPr>
              <a:solidFill>
                <a:schemeClr val="dk1"/>
              </a:solidFill>
              <a:latin typeface="Bree Serif"/>
              <a:ea typeface="Bree Serif"/>
              <a:cs typeface="Bree Serif"/>
              <a:sym typeface="Bree Serif"/>
            </a:endParaRPr>
          </a:p>
          <a:p>
            <a:pPr indent="-317500" lvl="0" marL="457200" rtl="0" algn="l">
              <a:lnSpc>
                <a:spcPct val="115000"/>
              </a:lnSpc>
              <a:spcBef>
                <a:spcPts val="0"/>
              </a:spcBef>
              <a:spcAft>
                <a:spcPts val="0"/>
              </a:spcAft>
              <a:buClr>
                <a:schemeClr val="dk1"/>
              </a:buClr>
              <a:buSzPts val="1400"/>
              <a:buFont typeface="Bree Serif"/>
              <a:buChar char="●"/>
            </a:pPr>
            <a:r>
              <a:rPr lang="en">
                <a:solidFill>
                  <a:schemeClr val="dk1"/>
                </a:solidFill>
                <a:latin typeface="Bree Serif"/>
                <a:ea typeface="Bree Serif"/>
                <a:cs typeface="Bree Serif"/>
                <a:sym typeface="Bree Serif"/>
              </a:rPr>
              <a:t>left leg (LL)  </a:t>
            </a:r>
            <a:endParaRPr>
              <a:solidFill>
                <a:schemeClr val="dk1"/>
              </a:solidFill>
              <a:latin typeface="Bree Serif"/>
              <a:ea typeface="Bree Serif"/>
              <a:cs typeface="Bree Serif"/>
              <a:sym typeface="Bree Serif"/>
            </a:endParaRPr>
          </a:p>
          <a:p>
            <a:pPr indent="-317500" lvl="0" marL="457200" rtl="0" algn="l">
              <a:lnSpc>
                <a:spcPct val="115000"/>
              </a:lnSpc>
              <a:spcBef>
                <a:spcPts val="0"/>
              </a:spcBef>
              <a:spcAft>
                <a:spcPts val="0"/>
              </a:spcAft>
              <a:buClr>
                <a:schemeClr val="dk1"/>
              </a:buClr>
              <a:buSzPts val="1400"/>
              <a:buFont typeface="Bree Serif"/>
              <a:buChar char="●"/>
            </a:pPr>
            <a:r>
              <a:rPr lang="en">
                <a:solidFill>
                  <a:schemeClr val="dk1"/>
                </a:solidFill>
                <a:latin typeface="Bree Serif"/>
                <a:ea typeface="Bree Serif"/>
                <a:cs typeface="Bree Serif"/>
                <a:sym typeface="Bree Serif"/>
              </a:rPr>
              <a:t>Right leg (RL)-earth  </a:t>
            </a:r>
            <a:endParaRPr>
              <a:solidFill>
                <a:schemeClr val="dk1"/>
              </a:solidFill>
              <a:latin typeface="Bree Serif"/>
              <a:ea typeface="Bree Serif"/>
              <a:cs typeface="Bree Serif"/>
              <a:sym typeface="Bree Serif"/>
            </a:endParaRPr>
          </a:p>
          <a:p>
            <a:pPr indent="-317500" lvl="0" marL="457200" rtl="0" algn="l">
              <a:lnSpc>
                <a:spcPct val="115000"/>
              </a:lnSpc>
              <a:spcBef>
                <a:spcPts val="0"/>
              </a:spcBef>
              <a:spcAft>
                <a:spcPts val="0"/>
              </a:spcAft>
              <a:buClr>
                <a:schemeClr val="dk1"/>
              </a:buClr>
              <a:buSzPts val="1400"/>
              <a:buFont typeface="Bree Serif"/>
              <a:buChar char="●"/>
            </a:pPr>
            <a:r>
              <a:rPr lang="en">
                <a:solidFill>
                  <a:schemeClr val="dk1"/>
                </a:solidFill>
                <a:latin typeface="Bree Serif"/>
                <a:ea typeface="Bree Serif"/>
                <a:cs typeface="Bree Serif"/>
                <a:sym typeface="Bree Serif"/>
              </a:rPr>
              <a:t>3 electrodes will record six leads (views) of the heart in the </a:t>
            </a:r>
            <a:r>
              <a:rPr lang="en">
                <a:solidFill>
                  <a:srgbClr val="FF0000"/>
                </a:solidFill>
                <a:latin typeface="Bree Serif"/>
                <a:ea typeface="Bree Serif"/>
                <a:cs typeface="Bree Serif"/>
                <a:sym typeface="Bree Serif"/>
              </a:rPr>
              <a:t>coronal</a:t>
            </a:r>
            <a:r>
              <a:rPr lang="en">
                <a:solidFill>
                  <a:schemeClr val="dk1"/>
                </a:solidFill>
                <a:latin typeface="Bree Serif"/>
                <a:ea typeface="Bree Serif"/>
                <a:cs typeface="Bree Serif"/>
                <a:sym typeface="Bree Serif"/>
              </a:rPr>
              <a:t> plane, namely;                   Lead I, lead II, lead III, aVR, aVL and aVF.</a:t>
            </a:r>
            <a:endParaRPr>
              <a:solidFill>
                <a:schemeClr val="dk1"/>
              </a:solidFill>
              <a:latin typeface="Bree Serif"/>
              <a:ea typeface="Bree Serif"/>
              <a:cs typeface="Bree Serif"/>
              <a:sym typeface="Bree Serif"/>
            </a:endParaRPr>
          </a:p>
        </p:txBody>
      </p:sp>
      <p:cxnSp>
        <p:nvCxnSpPr>
          <p:cNvPr id="370" name="Google Shape;370;p41"/>
          <p:cNvCxnSpPr/>
          <p:nvPr/>
        </p:nvCxnSpPr>
        <p:spPr>
          <a:xfrm flipH="1">
            <a:off x="4014582" y="858954"/>
            <a:ext cx="22200" cy="4103700"/>
          </a:xfrm>
          <a:prstGeom prst="straightConnector1">
            <a:avLst/>
          </a:prstGeom>
          <a:noFill/>
          <a:ln cap="flat" cmpd="sng" w="19050">
            <a:solidFill>
              <a:srgbClr val="E06666"/>
            </a:solidFill>
            <a:prstDash val="dash"/>
            <a:round/>
            <a:headEnd len="med" w="med" type="none"/>
            <a:tailEnd len="med" w="med" type="none"/>
          </a:ln>
        </p:spPr>
      </p:cxnSp>
      <p:sp>
        <p:nvSpPr>
          <p:cNvPr id="371" name="Google Shape;371;p41"/>
          <p:cNvSpPr txBox="1"/>
          <p:nvPr/>
        </p:nvSpPr>
        <p:spPr>
          <a:xfrm>
            <a:off x="4318675" y="817950"/>
            <a:ext cx="37377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ree Serif"/>
                <a:ea typeface="Bree Serif"/>
                <a:cs typeface="Bree Serif"/>
                <a:sym typeface="Bree Serif"/>
              </a:rPr>
              <a:t>Each lead is a pair of electrodes connected to the body on opposite sides of the heart, </a:t>
            </a:r>
            <a:r>
              <a:rPr lang="en">
                <a:solidFill>
                  <a:srgbClr val="FF0000"/>
                </a:solidFill>
                <a:latin typeface="Bree Serif"/>
                <a:ea typeface="Bree Serif"/>
                <a:cs typeface="Bree Serif"/>
                <a:sym typeface="Bree Serif"/>
              </a:rPr>
              <a:t>&amp; the direction from negative electrode to positive electrode is called the “axis” of the lead</a:t>
            </a:r>
            <a:r>
              <a:rPr lang="en">
                <a:latin typeface="Bree Serif"/>
                <a:ea typeface="Bree Serif"/>
                <a:cs typeface="Bree Serif"/>
                <a:sym typeface="Bree Serif"/>
              </a:rPr>
              <a:t>.</a:t>
            </a:r>
            <a:endParaRPr>
              <a:latin typeface="Bree Serif"/>
              <a:ea typeface="Bree Serif"/>
              <a:cs typeface="Bree Serif"/>
              <a:sym typeface="Bree Serif"/>
            </a:endParaRPr>
          </a:p>
          <a:p>
            <a:pPr indent="0" lvl="0" marL="0" rtl="0" algn="l">
              <a:spcBef>
                <a:spcPts val="0"/>
              </a:spcBef>
              <a:spcAft>
                <a:spcPts val="0"/>
              </a:spcAft>
              <a:buNone/>
            </a:pPr>
            <a:r>
              <a:t/>
            </a:r>
            <a:endParaRPr>
              <a:latin typeface="Bree Serif"/>
              <a:ea typeface="Bree Serif"/>
              <a:cs typeface="Bree Serif"/>
              <a:sym typeface="Bree Serif"/>
            </a:endParaRPr>
          </a:p>
        </p:txBody>
      </p:sp>
      <p:sp>
        <p:nvSpPr>
          <p:cNvPr id="372" name="Google Shape;372;p41"/>
          <p:cNvSpPr txBox="1"/>
          <p:nvPr>
            <p:ph type="title"/>
          </p:nvPr>
        </p:nvSpPr>
        <p:spPr>
          <a:xfrm>
            <a:off x="4354675" y="112600"/>
            <a:ext cx="3665700" cy="65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1600">
                <a:solidFill>
                  <a:srgbClr val="D05C5C"/>
                </a:solidFill>
                <a:latin typeface="Bree Serif"/>
                <a:ea typeface="Bree Serif"/>
                <a:cs typeface="Bree Serif"/>
                <a:sym typeface="Bree Serif"/>
              </a:rPr>
              <a:t>Axis for Each Standard Bipolar Lead &amp; Each Unipolar Limb Lead</a:t>
            </a:r>
            <a:endParaRPr b="1" sz="1600">
              <a:solidFill>
                <a:srgbClr val="D05C5C"/>
              </a:solidFill>
              <a:latin typeface="Bree Serif"/>
              <a:ea typeface="Bree Serif"/>
              <a:cs typeface="Bree Serif"/>
              <a:sym typeface="Bree Serif"/>
            </a:endParaRPr>
          </a:p>
        </p:txBody>
      </p:sp>
      <p:sp>
        <p:nvSpPr>
          <p:cNvPr id="373" name="Google Shape;373;p41"/>
          <p:cNvSpPr txBox="1"/>
          <p:nvPr/>
        </p:nvSpPr>
        <p:spPr>
          <a:xfrm>
            <a:off x="5203706" y="4714868"/>
            <a:ext cx="3000000" cy="38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FF0000"/>
                </a:solidFill>
                <a:latin typeface="Bree Serif"/>
                <a:ea typeface="Bree Serif"/>
                <a:cs typeface="Bree Serif"/>
                <a:sym typeface="Bree Serif"/>
              </a:rPr>
              <a:t>The hexagonal reference system</a:t>
            </a:r>
            <a:endParaRPr sz="1300">
              <a:solidFill>
                <a:srgbClr val="FF0000"/>
              </a:solidFill>
              <a:latin typeface="Bree Serif"/>
              <a:ea typeface="Bree Serif"/>
              <a:cs typeface="Bree Serif"/>
              <a:sym typeface="Bree Serif"/>
            </a:endParaRPr>
          </a:p>
        </p:txBody>
      </p:sp>
      <p:pic>
        <p:nvPicPr>
          <p:cNvPr id="374" name="Google Shape;374;p41"/>
          <p:cNvPicPr preferRelativeResize="0"/>
          <p:nvPr/>
        </p:nvPicPr>
        <p:blipFill>
          <a:blip r:embed="rId3">
            <a:alphaModFix/>
          </a:blip>
          <a:stretch>
            <a:fillRect/>
          </a:stretch>
        </p:blipFill>
        <p:spPr>
          <a:xfrm>
            <a:off x="4297916" y="1880450"/>
            <a:ext cx="3779225" cy="2834425"/>
          </a:xfrm>
          <a:prstGeom prst="rect">
            <a:avLst/>
          </a:prstGeom>
          <a:noFill/>
          <a:ln cap="flat" cmpd="sng" w="19050">
            <a:solidFill>
              <a:srgbClr val="E06666"/>
            </a:solidFill>
            <a:prstDash val="dash"/>
            <a:round/>
            <a:headEnd len="sm" w="sm" type="none"/>
            <a:tailEnd len="sm" w="sm" type="none"/>
          </a:ln>
        </p:spPr>
      </p:pic>
      <p:pic>
        <p:nvPicPr>
          <p:cNvPr id="375" name="Google Shape;375;p41"/>
          <p:cNvPicPr preferRelativeResize="0"/>
          <p:nvPr/>
        </p:nvPicPr>
        <p:blipFill>
          <a:blip r:embed="rId4">
            <a:alphaModFix/>
          </a:blip>
          <a:stretch>
            <a:fillRect/>
          </a:stretch>
        </p:blipFill>
        <p:spPr>
          <a:xfrm>
            <a:off x="1733025" y="3290600"/>
            <a:ext cx="2224274" cy="1743250"/>
          </a:xfrm>
          <a:prstGeom prst="rect">
            <a:avLst/>
          </a:prstGeom>
          <a:noFill/>
          <a:ln>
            <a:noFill/>
          </a:ln>
        </p:spPr>
      </p:pic>
      <p:sp>
        <p:nvSpPr>
          <p:cNvPr id="376" name="Google Shape;376;p41"/>
          <p:cNvSpPr txBox="1"/>
          <p:nvPr/>
        </p:nvSpPr>
        <p:spPr>
          <a:xfrm>
            <a:off x="8069100" y="0"/>
            <a:ext cx="11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C27BA0"/>
                </a:solidFill>
                <a:latin typeface="Bree Serif"/>
                <a:ea typeface="Bree Serif"/>
                <a:cs typeface="Bree Serif"/>
                <a:sym typeface="Bree Serif"/>
              </a:rPr>
              <a:t>Girls slides</a:t>
            </a:r>
            <a:endParaRPr sz="800">
              <a:solidFill>
                <a:srgbClr val="C27BA0"/>
              </a:solidFill>
              <a:latin typeface="Bree Serif"/>
              <a:ea typeface="Bree Serif"/>
              <a:cs typeface="Bree Serif"/>
              <a:sym typeface="Bree Serif"/>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2"/>
          <p:cNvSpPr txBox="1"/>
          <p:nvPr>
            <p:ph type="title"/>
          </p:nvPr>
        </p:nvSpPr>
        <p:spPr>
          <a:xfrm>
            <a:off x="150375" y="243375"/>
            <a:ext cx="2926500" cy="80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solidFill>
                  <a:srgbClr val="D05C5C"/>
                </a:solidFill>
                <a:latin typeface="Bree Serif"/>
                <a:ea typeface="Bree Serif"/>
                <a:cs typeface="Bree Serif"/>
                <a:sym typeface="Bree Serif"/>
              </a:rPr>
              <a:t>Limb leads</a:t>
            </a:r>
            <a:endParaRPr b="1" sz="2720">
              <a:solidFill>
                <a:srgbClr val="D05C5C"/>
              </a:solidFill>
              <a:latin typeface="Bree Serif"/>
              <a:ea typeface="Bree Serif"/>
              <a:cs typeface="Bree Serif"/>
              <a:sym typeface="Bree Serif"/>
            </a:endParaRPr>
          </a:p>
          <a:p>
            <a:pPr indent="0" lvl="0" marL="0" rtl="0" algn="l">
              <a:spcBef>
                <a:spcPts val="0"/>
              </a:spcBef>
              <a:spcAft>
                <a:spcPts val="0"/>
              </a:spcAft>
              <a:buSzPts val="990"/>
              <a:buNone/>
            </a:pPr>
            <a:r>
              <a:t/>
            </a:r>
            <a:endParaRPr b="1" sz="2720">
              <a:solidFill>
                <a:srgbClr val="D05C5C"/>
              </a:solidFill>
              <a:latin typeface="Bree Serif"/>
              <a:ea typeface="Bree Serif"/>
              <a:cs typeface="Bree Serif"/>
              <a:sym typeface="Bree Serif"/>
            </a:endParaRPr>
          </a:p>
        </p:txBody>
      </p:sp>
      <p:pic>
        <p:nvPicPr>
          <p:cNvPr id="382" name="Google Shape;382;p42"/>
          <p:cNvPicPr preferRelativeResize="0"/>
          <p:nvPr/>
        </p:nvPicPr>
        <p:blipFill>
          <a:blip r:embed="rId3">
            <a:alphaModFix/>
          </a:blip>
          <a:stretch>
            <a:fillRect/>
          </a:stretch>
        </p:blipFill>
        <p:spPr>
          <a:xfrm>
            <a:off x="425176" y="1124977"/>
            <a:ext cx="1812949" cy="2029825"/>
          </a:xfrm>
          <a:prstGeom prst="rect">
            <a:avLst/>
          </a:prstGeom>
          <a:noFill/>
          <a:ln cap="flat" cmpd="sng" w="19050">
            <a:solidFill>
              <a:srgbClr val="E06666"/>
            </a:solidFill>
            <a:prstDash val="dash"/>
            <a:round/>
            <a:headEnd len="sm" w="sm" type="none"/>
            <a:tailEnd len="sm" w="sm" type="none"/>
          </a:ln>
        </p:spPr>
      </p:pic>
      <p:sp>
        <p:nvSpPr>
          <p:cNvPr id="383" name="Google Shape;383;p42"/>
          <p:cNvSpPr txBox="1"/>
          <p:nvPr/>
        </p:nvSpPr>
        <p:spPr>
          <a:xfrm>
            <a:off x="306650" y="3235025"/>
            <a:ext cx="19719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Bree Serif"/>
                <a:ea typeface="Bree Serif"/>
                <a:cs typeface="Bree Serif"/>
                <a:sym typeface="Bree Serif"/>
              </a:rPr>
              <a:t>Bipolar lead : have a - &amp; + pole. Electrical potential differences are measured between the poles</a:t>
            </a:r>
            <a:endParaRPr sz="1200">
              <a:latin typeface="Bree Serif"/>
              <a:ea typeface="Bree Serif"/>
              <a:cs typeface="Bree Serif"/>
              <a:sym typeface="Bree Serif"/>
            </a:endParaRPr>
          </a:p>
          <a:p>
            <a:pPr indent="0" lvl="0" marL="0" rtl="0" algn="ctr">
              <a:spcBef>
                <a:spcPts val="0"/>
              </a:spcBef>
              <a:spcAft>
                <a:spcPts val="0"/>
              </a:spcAft>
              <a:buNone/>
            </a:pPr>
            <a:r>
              <a:t/>
            </a:r>
            <a:endParaRPr sz="1200">
              <a:latin typeface="Bree Serif"/>
              <a:ea typeface="Bree Serif"/>
              <a:cs typeface="Bree Serif"/>
              <a:sym typeface="Bree Serif"/>
            </a:endParaRPr>
          </a:p>
        </p:txBody>
      </p:sp>
      <p:pic>
        <p:nvPicPr>
          <p:cNvPr id="384" name="Google Shape;384;p42"/>
          <p:cNvPicPr preferRelativeResize="0"/>
          <p:nvPr/>
        </p:nvPicPr>
        <p:blipFill rotWithShape="1">
          <a:blip r:embed="rId4">
            <a:alphaModFix/>
          </a:blip>
          <a:srcRect b="6278" l="0" r="0" t="6278"/>
          <a:stretch/>
        </p:blipFill>
        <p:spPr>
          <a:xfrm>
            <a:off x="2455287" y="1124975"/>
            <a:ext cx="1812949" cy="2030358"/>
          </a:xfrm>
          <a:prstGeom prst="rect">
            <a:avLst/>
          </a:prstGeom>
          <a:noFill/>
          <a:ln cap="flat" cmpd="sng" w="19050">
            <a:solidFill>
              <a:srgbClr val="E06666"/>
            </a:solidFill>
            <a:prstDash val="dash"/>
            <a:round/>
            <a:headEnd len="sm" w="sm" type="none"/>
            <a:tailEnd len="sm" w="sm" type="none"/>
          </a:ln>
        </p:spPr>
      </p:pic>
      <p:sp>
        <p:nvSpPr>
          <p:cNvPr id="385" name="Google Shape;385;p42"/>
          <p:cNvSpPr txBox="1"/>
          <p:nvPr/>
        </p:nvSpPr>
        <p:spPr>
          <a:xfrm>
            <a:off x="4823700" y="3235550"/>
            <a:ext cx="2030700" cy="147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Bree Serif"/>
                <a:ea typeface="Bree Serif"/>
                <a:cs typeface="Bree Serif"/>
                <a:sym typeface="Bree Serif"/>
              </a:rPr>
              <a:t>Unipolar lead :  No - lead, heart is the - pole.  Electrical potential difference is measured between the lead &amp; the heart.</a:t>
            </a:r>
            <a:endParaRPr sz="1200">
              <a:latin typeface="Bree Serif"/>
              <a:ea typeface="Bree Serif"/>
              <a:cs typeface="Bree Serif"/>
              <a:sym typeface="Bree Serif"/>
            </a:endParaRPr>
          </a:p>
          <a:p>
            <a:pPr indent="0" lvl="0" marL="0" rtl="0" algn="l">
              <a:spcBef>
                <a:spcPts val="0"/>
              </a:spcBef>
              <a:spcAft>
                <a:spcPts val="0"/>
              </a:spcAft>
              <a:buNone/>
            </a:pPr>
            <a:r>
              <a:t/>
            </a:r>
            <a:endParaRPr sz="1200">
              <a:latin typeface="Bree Serif"/>
              <a:ea typeface="Bree Serif"/>
              <a:cs typeface="Bree Serif"/>
              <a:sym typeface="Bree Serif"/>
            </a:endParaRPr>
          </a:p>
        </p:txBody>
      </p:sp>
      <p:pic>
        <p:nvPicPr>
          <p:cNvPr id="386" name="Google Shape;386;p42"/>
          <p:cNvPicPr preferRelativeResize="0"/>
          <p:nvPr/>
        </p:nvPicPr>
        <p:blipFill rotWithShape="1">
          <a:blip r:embed="rId5">
            <a:alphaModFix/>
          </a:blip>
          <a:srcRect b="19" l="0" r="0" t="9"/>
          <a:stretch/>
        </p:blipFill>
        <p:spPr>
          <a:xfrm>
            <a:off x="4865010" y="1124975"/>
            <a:ext cx="1812949" cy="2029826"/>
          </a:xfrm>
          <a:prstGeom prst="rect">
            <a:avLst/>
          </a:prstGeom>
          <a:noFill/>
          <a:ln cap="flat" cmpd="sng" w="19050">
            <a:solidFill>
              <a:srgbClr val="E06666"/>
            </a:solidFill>
            <a:prstDash val="dash"/>
            <a:round/>
            <a:headEnd len="sm" w="sm" type="none"/>
            <a:tailEnd len="sm" w="sm" type="none"/>
          </a:ln>
        </p:spPr>
      </p:pic>
      <p:sp>
        <p:nvSpPr>
          <p:cNvPr id="387" name="Google Shape;387;p42"/>
          <p:cNvSpPr txBox="1"/>
          <p:nvPr/>
        </p:nvSpPr>
        <p:spPr>
          <a:xfrm>
            <a:off x="2388350" y="3235550"/>
            <a:ext cx="20307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Bree Serif"/>
                <a:ea typeface="Bree Serif"/>
                <a:cs typeface="Bree Serif"/>
                <a:sym typeface="Bree Serif"/>
              </a:rPr>
              <a:t>Normal ECG recorded from the three standard ECG leads</a:t>
            </a:r>
            <a:endParaRPr sz="1200">
              <a:latin typeface="Bree Serif"/>
              <a:ea typeface="Bree Serif"/>
              <a:cs typeface="Bree Serif"/>
              <a:sym typeface="Bree Serif"/>
            </a:endParaRPr>
          </a:p>
        </p:txBody>
      </p:sp>
      <p:pic>
        <p:nvPicPr>
          <p:cNvPr id="388" name="Google Shape;388;p42"/>
          <p:cNvPicPr preferRelativeResize="0"/>
          <p:nvPr/>
        </p:nvPicPr>
        <p:blipFill rotWithShape="1">
          <a:blip r:embed="rId6">
            <a:alphaModFix/>
          </a:blip>
          <a:srcRect b="13043" l="0" r="0" t="0"/>
          <a:stretch/>
        </p:blipFill>
        <p:spPr>
          <a:xfrm>
            <a:off x="6905920" y="1125225"/>
            <a:ext cx="1812900" cy="2029825"/>
          </a:xfrm>
          <a:prstGeom prst="rect">
            <a:avLst/>
          </a:prstGeom>
          <a:noFill/>
          <a:ln cap="flat" cmpd="sng" w="19050">
            <a:solidFill>
              <a:srgbClr val="E06666"/>
            </a:solidFill>
            <a:prstDash val="dash"/>
            <a:round/>
            <a:headEnd len="sm" w="sm" type="none"/>
            <a:tailEnd len="sm" w="sm" type="none"/>
          </a:ln>
        </p:spPr>
      </p:pic>
      <p:sp>
        <p:nvSpPr>
          <p:cNvPr id="389" name="Google Shape;389;p42"/>
          <p:cNvSpPr txBox="1"/>
          <p:nvPr/>
        </p:nvSpPr>
        <p:spPr>
          <a:xfrm>
            <a:off x="6946443" y="3235550"/>
            <a:ext cx="18909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Bree Serif"/>
                <a:ea typeface="Bree Serif"/>
                <a:cs typeface="Bree Serif"/>
                <a:sym typeface="Bree Serif"/>
              </a:rPr>
              <a:t>normal electrocardiograms recorded from the three augmented unipolar limb leads</a:t>
            </a:r>
            <a:endParaRPr sz="1200">
              <a:latin typeface="Bree Serif"/>
              <a:ea typeface="Bree Serif"/>
              <a:cs typeface="Bree Serif"/>
              <a:sym typeface="Bree Serif"/>
            </a:endParaRPr>
          </a:p>
        </p:txBody>
      </p:sp>
      <p:sp>
        <p:nvSpPr>
          <p:cNvPr id="390" name="Google Shape;390;p42"/>
          <p:cNvSpPr txBox="1"/>
          <p:nvPr/>
        </p:nvSpPr>
        <p:spPr>
          <a:xfrm>
            <a:off x="8069100" y="0"/>
            <a:ext cx="11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C27BA0"/>
                </a:solidFill>
                <a:latin typeface="Bree Serif"/>
                <a:ea typeface="Bree Serif"/>
                <a:cs typeface="Bree Serif"/>
                <a:sym typeface="Bree Serif"/>
              </a:rPr>
              <a:t>Girls slides</a:t>
            </a:r>
            <a:endParaRPr sz="800">
              <a:solidFill>
                <a:srgbClr val="C27BA0"/>
              </a:solidFill>
              <a:latin typeface="Bree Serif"/>
              <a:ea typeface="Bree Serif"/>
              <a:cs typeface="Bree Serif"/>
              <a:sym typeface="Bree Serif"/>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43"/>
          <p:cNvSpPr txBox="1"/>
          <p:nvPr>
            <p:ph type="title"/>
          </p:nvPr>
        </p:nvSpPr>
        <p:spPr>
          <a:xfrm>
            <a:off x="150000" y="111578"/>
            <a:ext cx="2485500" cy="8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solidFill>
                  <a:srgbClr val="D05C5C"/>
                </a:solidFill>
                <a:latin typeface="Bree Serif"/>
                <a:ea typeface="Bree Serif"/>
                <a:cs typeface="Bree Serif"/>
                <a:sym typeface="Bree Serif"/>
              </a:rPr>
              <a:t>Limb leads</a:t>
            </a:r>
            <a:endParaRPr b="1" sz="2720">
              <a:solidFill>
                <a:srgbClr val="D05C5C"/>
              </a:solidFill>
              <a:latin typeface="Bree Serif"/>
              <a:ea typeface="Bree Serif"/>
              <a:cs typeface="Bree Serif"/>
              <a:sym typeface="Bree Serif"/>
            </a:endParaRPr>
          </a:p>
        </p:txBody>
      </p:sp>
      <p:pic>
        <p:nvPicPr>
          <p:cNvPr id="396" name="Google Shape;396;p43"/>
          <p:cNvPicPr preferRelativeResize="0"/>
          <p:nvPr/>
        </p:nvPicPr>
        <p:blipFill>
          <a:blip r:embed="rId3">
            <a:alphaModFix/>
          </a:blip>
          <a:stretch>
            <a:fillRect/>
          </a:stretch>
        </p:blipFill>
        <p:spPr>
          <a:xfrm>
            <a:off x="245821" y="857498"/>
            <a:ext cx="2949126" cy="2075175"/>
          </a:xfrm>
          <a:prstGeom prst="rect">
            <a:avLst/>
          </a:prstGeom>
          <a:noFill/>
          <a:ln>
            <a:noFill/>
          </a:ln>
        </p:spPr>
      </p:pic>
      <p:pic>
        <p:nvPicPr>
          <p:cNvPr id="397" name="Google Shape;397;p43"/>
          <p:cNvPicPr preferRelativeResize="0"/>
          <p:nvPr/>
        </p:nvPicPr>
        <p:blipFill>
          <a:blip r:embed="rId4">
            <a:alphaModFix/>
          </a:blip>
          <a:stretch>
            <a:fillRect/>
          </a:stretch>
        </p:blipFill>
        <p:spPr>
          <a:xfrm>
            <a:off x="5075639" y="857496"/>
            <a:ext cx="3391448" cy="2174500"/>
          </a:xfrm>
          <a:prstGeom prst="rect">
            <a:avLst/>
          </a:prstGeom>
          <a:noFill/>
          <a:ln>
            <a:noFill/>
          </a:ln>
        </p:spPr>
      </p:pic>
      <p:pic>
        <p:nvPicPr>
          <p:cNvPr id="398" name="Google Shape;398;p43"/>
          <p:cNvPicPr preferRelativeResize="0"/>
          <p:nvPr/>
        </p:nvPicPr>
        <p:blipFill>
          <a:blip r:embed="rId5">
            <a:alphaModFix/>
          </a:blip>
          <a:stretch>
            <a:fillRect/>
          </a:stretch>
        </p:blipFill>
        <p:spPr>
          <a:xfrm>
            <a:off x="2772568" y="3150151"/>
            <a:ext cx="2725451" cy="1929399"/>
          </a:xfrm>
          <a:prstGeom prst="rect">
            <a:avLst/>
          </a:prstGeom>
          <a:noFill/>
          <a:ln>
            <a:noFill/>
          </a:ln>
        </p:spPr>
      </p:pic>
      <p:cxnSp>
        <p:nvCxnSpPr>
          <p:cNvPr id="399" name="Google Shape;399;p43"/>
          <p:cNvCxnSpPr/>
          <p:nvPr/>
        </p:nvCxnSpPr>
        <p:spPr>
          <a:xfrm flipH="1">
            <a:off x="4135159" y="713298"/>
            <a:ext cx="300" cy="2318700"/>
          </a:xfrm>
          <a:prstGeom prst="straightConnector1">
            <a:avLst/>
          </a:prstGeom>
          <a:noFill/>
          <a:ln cap="flat" cmpd="sng" w="19050">
            <a:solidFill>
              <a:srgbClr val="E06666"/>
            </a:solidFill>
            <a:prstDash val="dash"/>
            <a:round/>
            <a:headEnd len="med" w="med" type="none"/>
            <a:tailEnd len="med" w="med" type="none"/>
          </a:ln>
        </p:spPr>
      </p:cxnSp>
      <p:cxnSp>
        <p:nvCxnSpPr>
          <p:cNvPr id="400" name="Google Shape;400;p43"/>
          <p:cNvCxnSpPr/>
          <p:nvPr/>
        </p:nvCxnSpPr>
        <p:spPr>
          <a:xfrm rot="10800000">
            <a:off x="150012" y="3079671"/>
            <a:ext cx="8844000" cy="22800"/>
          </a:xfrm>
          <a:prstGeom prst="straightConnector1">
            <a:avLst/>
          </a:prstGeom>
          <a:noFill/>
          <a:ln cap="flat" cmpd="sng" w="19050">
            <a:solidFill>
              <a:srgbClr val="E06666"/>
            </a:solidFill>
            <a:prstDash val="dash"/>
            <a:round/>
            <a:headEnd len="med" w="med" type="none"/>
            <a:tailEnd len="med" w="med" type="none"/>
          </a:ln>
        </p:spPr>
      </p:cxnSp>
      <p:sp>
        <p:nvSpPr>
          <p:cNvPr id="401" name="Google Shape;401;p43"/>
          <p:cNvSpPr txBox="1"/>
          <p:nvPr/>
        </p:nvSpPr>
        <p:spPr>
          <a:xfrm>
            <a:off x="8108792" y="50545"/>
            <a:ext cx="1087800" cy="38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6FA8DC"/>
                </a:solidFill>
                <a:latin typeface="Bree Serif"/>
                <a:ea typeface="Bree Serif"/>
                <a:cs typeface="Bree Serif"/>
                <a:sym typeface="Bree Serif"/>
              </a:rPr>
              <a:t>Boy’s Slides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4"/>
          <p:cNvSpPr txBox="1"/>
          <p:nvPr>
            <p:ph type="title"/>
          </p:nvPr>
        </p:nvSpPr>
        <p:spPr>
          <a:xfrm>
            <a:off x="669350" y="184350"/>
            <a:ext cx="2772000" cy="74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solidFill>
                  <a:srgbClr val="D05C5C"/>
                </a:solidFill>
                <a:latin typeface="Bree Serif"/>
                <a:ea typeface="Bree Serif"/>
                <a:cs typeface="Bree Serif"/>
                <a:sym typeface="Bree Serif"/>
              </a:rPr>
              <a:t>Einthoven’s Law</a:t>
            </a:r>
            <a:endParaRPr b="1" sz="2720">
              <a:solidFill>
                <a:srgbClr val="D05C5C"/>
              </a:solidFill>
              <a:latin typeface="Bree Serif"/>
              <a:ea typeface="Bree Serif"/>
              <a:cs typeface="Bree Serif"/>
              <a:sym typeface="Bree Serif"/>
            </a:endParaRPr>
          </a:p>
        </p:txBody>
      </p:sp>
      <p:sp>
        <p:nvSpPr>
          <p:cNvPr id="407" name="Google Shape;407;p44"/>
          <p:cNvSpPr txBox="1"/>
          <p:nvPr>
            <p:ph type="title"/>
          </p:nvPr>
        </p:nvSpPr>
        <p:spPr>
          <a:xfrm>
            <a:off x="4142800" y="303200"/>
            <a:ext cx="4163100" cy="67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00">
                <a:solidFill>
                  <a:srgbClr val="D05C5C"/>
                </a:solidFill>
                <a:latin typeface="Bree Serif"/>
                <a:ea typeface="Bree Serif"/>
                <a:cs typeface="Bree Serif"/>
                <a:sym typeface="Bree Serif"/>
              </a:rPr>
              <a:t>Precordial (chest Wilsons) leads</a:t>
            </a:r>
            <a:endParaRPr b="1" sz="2200">
              <a:solidFill>
                <a:srgbClr val="D05C5C"/>
              </a:solidFill>
              <a:latin typeface="Bree Serif"/>
              <a:ea typeface="Bree Serif"/>
              <a:cs typeface="Bree Serif"/>
              <a:sym typeface="Bree Serif"/>
            </a:endParaRPr>
          </a:p>
        </p:txBody>
      </p:sp>
      <p:sp>
        <p:nvSpPr>
          <p:cNvPr id="408" name="Google Shape;408;p44"/>
          <p:cNvSpPr txBox="1"/>
          <p:nvPr/>
        </p:nvSpPr>
        <p:spPr>
          <a:xfrm>
            <a:off x="667806" y="3497557"/>
            <a:ext cx="26493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Bree Serif"/>
                <a:ea typeface="Bree Serif"/>
                <a:cs typeface="Bree Serif"/>
                <a:sym typeface="Bree Serif"/>
              </a:rPr>
              <a:t>sum of the  potentials recorded in leads I and III  will = the potential in lead II.</a:t>
            </a:r>
            <a:endParaRPr>
              <a:latin typeface="Bree Serif"/>
              <a:ea typeface="Bree Serif"/>
              <a:cs typeface="Bree Serif"/>
              <a:sym typeface="Bree Serif"/>
            </a:endParaRPr>
          </a:p>
          <a:p>
            <a:pPr indent="0" lvl="0" marL="0" rtl="0" algn="ctr">
              <a:spcBef>
                <a:spcPts val="0"/>
              </a:spcBef>
              <a:spcAft>
                <a:spcPts val="0"/>
              </a:spcAft>
              <a:buNone/>
            </a:pPr>
            <a:r>
              <a:t/>
            </a:r>
            <a:endParaRPr>
              <a:latin typeface="Bree Serif"/>
              <a:ea typeface="Bree Serif"/>
              <a:cs typeface="Bree Serif"/>
              <a:sym typeface="Bree Serif"/>
            </a:endParaRPr>
          </a:p>
          <a:p>
            <a:pPr indent="0" lvl="0" marL="0" rtl="0" algn="ctr">
              <a:spcBef>
                <a:spcPts val="0"/>
              </a:spcBef>
              <a:spcAft>
                <a:spcPts val="0"/>
              </a:spcAft>
              <a:buNone/>
            </a:pPr>
            <a:r>
              <a:rPr lang="en">
                <a:solidFill>
                  <a:srgbClr val="FF0000"/>
                </a:solidFill>
                <a:latin typeface="Bree Serif"/>
                <a:ea typeface="Bree Serif"/>
                <a:cs typeface="Bree Serif"/>
                <a:sym typeface="Bree Serif"/>
              </a:rPr>
              <a:t>Lead I + Lead III= Lead II</a:t>
            </a:r>
            <a:endParaRPr>
              <a:solidFill>
                <a:srgbClr val="FF0000"/>
              </a:solidFill>
              <a:latin typeface="Bree Serif"/>
              <a:ea typeface="Bree Serif"/>
              <a:cs typeface="Bree Serif"/>
              <a:sym typeface="Bree Serif"/>
            </a:endParaRPr>
          </a:p>
        </p:txBody>
      </p:sp>
      <p:pic>
        <p:nvPicPr>
          <p:cNvPr id="409" name="Google Shape;409;p44"/>
          <p:cNvPicPr preferRelativeResize="0"/>
          <p:nvPr/>
        </p:nvPicPr>
        <p:blipFill>
          <a:blip r:embed="rId3">
            <a:alphaModFix/>
          </a:blip>
          <a:stretch>
            <a:fillRect/>
          </a:stretch>
        </p:blipFill>
        <p:spPr>
          <a:xfrm>
            <a:off x="769917" y="1115100"/>
            <a:ext cx="2717775" cy="2236225"/>
          </a:xfrm>
          <a:prstGeom prst="rect">
            <a:avLst/>
          </a:prstGeom>
          <a:noFill/>
          <a:ln>
            <a:noFill/>
          </a:ln>
        </p:spPr>
      </p:pic>
      <p:pic>
        <p:nvPicPr>
          <p:cNvPr id="410" name="Google Shape;410;p44"/>
          <p:cNvPicPr preferRelativeResize="0"/>
          <p:nvPr/>
        </p:nvPicPr>
        <p:blipFill>
          <a:blip r:embed="rId3">
            <a:alphaModFix/>
          </a:blip>
          <a:stretch>
            <a:fillRect/>
          </a:stretch>
        </p:blipFill>
        <p:spPr>
          <a:xfrm>
            <a:off x="633575" y="1115100"/>
            <a:ext cx="2717775" cy="2236225"/>
          </a:xfrm>
          <a:prstGeom prst="rect">
            <a:avLst/>
          </a:prstGeom>
          <a:noFill/>
          <a:ln cap="flat" cmpd="sng" w="19050">
            <a:solidFill>
              <a:srgbClr val="E06666"/>
            </a:solidFill>
            <a:prstDash val="dash"/>
            <a:round/>
            <a:headEnd len="sm" w="sm" type="none"/>
            <a:tailEnd len="sm" w="sm" type="none"/>
          </a:ln>
        </p:spPr>
      </p:pic>
      <p:cxnSp>
        <p:nvCxnSpPr>
          <p:cNvPr id="411" name="Google Shape;411;p44"/>
          <p:cNvCxnSpPr/>
          <p:nvPr/>
        </p:nvCxnSpPr>
        <p:spPr>
          <a:xfrm flipH="1">
            <a:off x="3782913" y="818052"/>
            <a:ext cx="18300" cy="4135800"/>
          </a:xfrm>
          <a:prstGeom prst="straightConnector1">
            <a:avLst/>
          </a:prstGeom>
          <a:noFill/>
          <a:ln cap="flat" cmpd="sng" w="19050">
            <a:solidFill>
              <a:srgbClr val="E06666"/>
            </a:solidFill>
            <a:prstDash val="dash"/>
            <a:round/>
            <a:headEnd len="med" w="med" type="none"/>
            <a:tailEnd len="med" w="med" type="none"/>
          </a:ln>
        </p:spPr>
      </p:cxnSp>
      <p:sp>
        <p:nvSpPr>
          <p:cNvPr id="412" name="Google Shape;412;p44"/>
          <p:cNvSpPr txBox="1"/>
          <p:nvPr/>
        </p:nvSpPr>
        <p:spPr>
          <a:xfrm>
            <a:off x="4142800" y="976735"/>
            <a:ext cx="4572000" cy="14775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SzPts val="1300"/>
              <a:buFont typeface="Bree Serif"/>
              <a:buChar char="●"/>
            </a:pPr>
            <a:r>
              <a:rPr lang="en">
                <a:solidFill>
                  <a:srgbClr val="FF0000"/>
                </a:solidFill>
                <a:latin typeface="Bree Serif"/>
                <a:ea typeface="Bree Serif"/>
                <a:cs typeface="Bree Serif"/>
                <a:sym typeface="Bree Serif"/>
              </a:rPr>
              <a:t> V1</a:t>
            </a:r>
            <a:r>
              <a:rPr lang="en" sz="1300">
                <a:latin typeface="Bree Serif"/>
                <a:ea typeface="Bree Serif"/>
                <a:cs typeface="Bree Serif"/>
                <a:sym typeface="Bree Serif"/>
              </a:rPr>
              <a:t>: 4th intercostal space (ICS), right sternal border</a:t>
            </a:r>
            <a:endParaRPr sz="1300">
              <a:latin typeface="Bree Serif"/>
              <a:ea typeface="Bree Serif"/>
              <a:cs typeface="Bree Serif"/>
              <a:sym typeface="Bree Serif"/>
            </a:endParaRPr>
          </a:p>
          <a:p>
            <a:pPr indent="-311150" lvl="0" marL="457200" rtl="0" algn="l">
              <a:spcBef>
                <a:spcPts val="0"/>
              </a:spcBef>
              <a:spcAft>
                <a:spcPts val="0"/>
              </a:spcAft>
              <a:buSzPts val="1300"/>
              <a:buFont typeface="Bree Serif"/>
              <a:buChar char="●"/>
            </a:pPr>
            <a:r>
              <a:rPr lang="en">
                <a:solidFill>
                  <a:srgbClr val="FF0000"/>
                </a:solidFill>
                <a:latin typeface="Bree Serif"/>
                <a:ea typeface="Bree Serif"/>
                <a:cs typeface="Bree Serif"/>
                <a:sym typeface="Bree Serif"/>
              </a:rPr>
              <a:t> V2</a:t>
            </a:r>
            <a:r>
              <a:rPr lang="en" sz="1300">
                <a:latin typeface="Bree Serif"/>
                <a:ea typeface="Bree Serif"/>
                <a:cs typeface="Bree Serif"/>
                <a:sym typeface="Bree Serif"/>
              </a:rPr>
              <a:t>: 4th ICS, left sternal border</a:t>
            </a:r>
            <a:endParaRPr sz="1300">
              <a:latin typeface="Bree Serif"/>
              <a:ea typeface="Bree Serif"/>
              <a:cs typeface="Bree Serif"/>
              <a:sym typeface="Bree Serif"/>
            </a:endParaRPr>
          </a:p>
          <a:p>
            <a:pPr indent="-311150" lvl="0" marL="457200" rtl="0" algn="l">
              <a:spcBef>
                <a:spcPts val="0"/>
              </a:spcBef>
              <a:spcAft>
                <a:spcPts val="0"/>
              </a:spcAft>
              <a:buSzPts val="1300"/>
              <a:buFont typeface="Bree Serif"/>
              <a:buChar char="●"/>
            </a:pPr>
            <a:r>
              <a:rPr lang="en" sz="1300">
                <a:latin typeface="Bree Serif"/>
                <a:ea typeface="Bree Serif"/>
                <a:cs typeface="Bree Serif"/>
                <a:sym typeface="Bree Serif"/>
              </a:rPr>
              <a:t> </a:t>
            </a:r>
            <a:r>
              <a:rPr lang="en">
                <a:solidFill>
                  <a:srgbClr val="FF0000"/>
                </a:solidFill>
                <a:latin typeface="Bree Serif"/>
                <a:ea typeface="Bree Serif"/>
                <a:cs typeface="Bree Serif"/>
                <a:sym typeface="Bree Serif"/>
              </a:rPr>
              <a:t>V3</a:t>
            </a:r>
            <a:r>
              <a:rPr lang="en" sz="1300">
                <a:latin typeface="Bree Serif"/>
                <a:ea typeface="Bree Serif"/>
                <a:cs typeface="Bree Serif"/>
                <a:sym typeface="Bree Serif"/>
              </a:rPr>
              <a:t>: midway between V2 and V4</a:t>
            </a:r>
            <a:endParaRPr sz="1300">
              <a:latin typeface="Bree Serif"/>
              <a:ea typeface="Bree Serif"/>
              <a:cs typeface="Bree Serif"/>
              <a:sym typeface="Bree Serif"/>
            </a:endParaRPr>
          </a:p>
          <a:p>
            <a:pPr indent="-311150" lvl="0" marL="457200" rtl="0" algn="l">
              <a:spcBef>
                <a:spcPts val="0"/>
              </a:spcBef>
              <a:spcAft>
                <a:spcPts val="0"/>
              </a:spcAft>
              <a:buSzPts val="1300"/>
              <a:buFont typeface="Bree Serif"/>
              <a:buChar char="●"/>
            </a:pPr>
            <a:r>
              <a:rPr lang="en" sz="1300">
                <a:latin typeface="Bree Serif"/>
                <a:ea typeface="Bree Serif"/>
                <a:cs typeface="Bree Serif"/>
                <a:sym typeface="Bree Serif"/>
              </a:rPr>
              <a:t> </a:t>
            </a:r>
            <a:r>
              <a:rPr lang="en">
                <a:solidFill>
                  <a:srgbClr val="FF0000"/>
                </a:solidFill>
                <a:latin typeface="Bree Serif"/>
                <a:ea typeface="Bree Serif"/>
                <a:cs typeface="Bree Serif"/>
                <a:sym typeface="Bree Serif"/>
              </a:rPr>
              <a:t>V4</a:t>
            </a:r>
            <a:r>
              <a:rPr lang="en" sz="1300">
                <a:latin typeface="Bree Serif"/>
                <a:ea typeface="Bree Serif"/>
                <a:cs typeface="Bree Serif"/>
                <a:sym typeface="Bree Serif"/>
              </a:rPr>
              <a:t>: 5th ICS, mid -clavicular line</a:t>
            </a:r>
            <a:endParaRPr sz="1300">
              <a:latin typeface="Bree Serif"/>
              <a:ea typeface="Bree Serif"/>
              <a:cs typeface="Bree Serif"/>
              <a:sym typeface="Bree Serif"/>
            </a:endParaRPr>
          </a:p>
          <a:p>
            <a:pPr indent="-311150" lvl="0" marL="457200" rtl="0" algn="l">
              <a:spcBef>
                <a:spcPts val="0"/>
              </a:spcBef>
              <a:spcAft>
                <a:spcPts val="0"/>
              </a:spcAft>
              <a:buSzPts val="1300"/>
              <a:buFont typeface="Bree Serif"/>
              <a:buChar char="●"/>
            </a:pPr>
            <a:r>
              <a:rPr lang="en" sz="1300">
                <a:latin typeface="Bree Serif"/>
                <a:ea typeface="Bree Serif"/>
                <a:cs typeface="Bree Serif"/>
                <a:sym typeface="Bree Serif"/>
              </a:rPr>
              <a:t> </a:t>
            </a:r>
            <a:r>
              <a:rPr lang="en">
                <a:solidFill>
                  <a:srgbClr val="FF0000"/>
                </a:solidFill>
                <a:latin typeface="Bree Serif"/>
                <a:ea typeface="Bree Serif"/>
                <a:cs typeface="Bree Serif"/>
                <a:sym typeface="Bree Serif"/>
              </a:rPr>
              <a:t>V5</a:t>
            </a:r>
            <a:r>
              <a:rPr lang="en" sz="1300">
                <a:latin typeface="Bree Serif"/>
                <a:ea typeface="Bree Serif"/>
                <a:cs typeface="Bree Serif"/>
                <a:sym typeface="Bree Serif"/>
              </a:rPr>
              <a:t>: 5th ICS (horizontal to V4), anterior axillary line.</a:t>
            </a:r>
            <a:endParaRPr sz="1300">
              <a:latin typeface="Bree Serif"/>
              <a:ea typeface="Bree Serif"/>
              <a:cs typeface="Bree Serif"/>
              <a:sym typeface="Bree Serif"/>
            </a:endParaRPr>
          </a:p>
          <a:p>
            <a:pPr indent="-311150" lvl="0" marL="457200" rtl="0" algn="l">
              <a:spcBef>
                <a:spcPts val="0"/>
              </a:spcBef>
              <a:spcAft>
                <a:spcPts val="0"/>
              </a:spcAft>
              <a:buSzPts val="1300"/>
              <a:buFont typeface="Bree Serif"/>
              <a:buChar char="●"/>
            </a:pPr>
            <a:r>
              <a:rPr lang="en" sz="1300">
                <a:latin typeface="Bree Serif"/>
                <a:ea typeface="Bree Serif"/>
                <a:cs typeface="Bree Serif"/>
                <a:sym typeface="Bree Serif"/>
              </a:rPr>
              <a:t> </a:t>
            </a:r>
            <a:r>
              <a:rPr lang="en">
                <a:solidFill>
                  <a:srgbClr val="FF0000"/>
                </a:solidFill>
                <a:latin typeface="Bree Serif"/>
                <a:ea typeface="Bree Serif"/>
                <a:cs typeface="Bree Serif"/>
                <a:sym typeface="Bree Serif"/>
              </a:rPr>
              <a:t>V6</a:t>
            </a:r>
            <a:r>
              <a:rPr lang="en" sz="1300">
                <a:latin typeface="Bree Serif"/>
                <a:ea typeface="Bree Serif"/>
                <a:cs typeface="Bree Serif"/>
                <a:sym typeface="Bree Serif"/>
              </a:rPr>
              <a:t>: 5th ICS (horizontal to V4), mid-axillary line.</a:t>
            </a:r>
            <a:endParaRPr sz="1300"/>
          </a:p>
        </p:txBody>
      </p:sp>
      <p:pic>
        <p:nvPicPr>
          <p:cNvPr id="413" name="Google Shape;413;p44"/>
          <p:cNvPicPr preferRelativeResize="0"/>
          <p:nvPr/>
        </p:nvPicPr>
        <p:blipFill>
          <a:blip r:embed="rId4">
            <a:alphaModFix/>
          </a:blip>
          <a:stretch>
            <a:fillRect/>
          </a:stretch>
        </p:blipFill>
        <p:spPr>
          <a:xfrm>
            <a:off x="6602875" y="2527149"/>
            <a:ext cx="2413150" cy="2059600"/>
          </a:xfrm>
          <a:prstGeom prst="rect">
            <a:avLst/>
          </a:prstGeom>
          <a:noFill/>
          <a:ln cap="flat" cmpd="sng" w="19050">
            <a:solidFill>
              <a:srgbClr val="E06666"/>
            </a:solidFill>
            <a:prstDash val="dash"/>
            <a:round/>
            <a:headEnd len="sm" w="sm" type="none"/>
            <a:tailEnd len="sm" w="sm" type="none"/>
          </a:ln>
        </p:spPr>
      </p:pic>
      <p:pic>
        <p:nvPicPr>
          <p:cNvPr id="414" name="Google Shape;414;p44"/>
          <p:cNvPicPr preferRelativeResize="0"/>
          <p:nvPr/>
        </p:nvPicPr>
        <p:blipFill>
          <a:blip r:embed="rId5">
            <a:alphaModFix/>
          </a:blip>
          <a:stretch>
            <a:fillRect/>
          </a:stretch>
        </p:blipFill>
        <p:spPr>
          <a:xfrm>
            <a:off x="4000404" y="2527154"/>
            <a:ext cx="2318150" cy="2107975"/>
          </a:xfrm>
          <a:prstGeom prst="rect">
            <a:avLst/>
          </a:prstGeom>
          <a:noFill/>
          <a:ln cap="flat" cmpd="sng" w="19050">
            <a:solidFill>
              <a:srgbClr val="E06666"/>
            </a:solidFill>
            <a:prstDash val="dash"/>
            <a:round/>
            <a:headEnd len="sm" w="sm" type="none"/>
            <a:tailEnd len="sm" w="sm" type="none"/>
          </a:ln>
        </p:spPr>
      </p:pic>
      <p:sp>
        <p:nvSpPr>
          <p:cNvPr id="415" name="Google Shape;415;p44"/>
          <p:cNvSpPr txBox="1"/>
          <p:nvPr/>
        </p:nvSpPr>
        <p:spPr>
          <a:xfrm>
            <a:off x="8069100" y="0"/>
            <a:ext cx="11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C27BA0"/>
                </a:solidFill>
                <a:latin typeface="Bree Serif"/>
                <a:ea typeface="Bree Serif"/>
                <a:cs typeface="Bree Serif"/>
                <a:sym typeface="Bree Serif"/>
              </a:rPr>
              <a:t>Girls slides</a:t>
            </a:r>
            <a:endParaRPr sz="800">
              <a:solidFill>
                <a:srgbClr val="C27BA0"/>
              </a:solidFill>
              <a:latin typeface="Bree Serif"/>
              <a:ea typeface="Bree Serif"/>
              <a:cs typeface="Bree Serif"/>
              <a:sym typeface="Bree Serif"/>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7"/>
          <p:cNvSpPr txBox="1"/>
          <p:nvPr>
            <p:ph type="title"/>
          </p:nvPr>
        </p:nvSpPr>
        <p:spPr>
          <a:xfrm>
            <a:off x="150375" y="116925"/>
            <a:ext cx="1892700" cy="523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sz="2720">
                <a:solidFill>
                  <a:srgbClr val="D05C5C"/>
                </a:solidFill>
                <a:latin typeface="Bree Serif"/>
                <a:ea typeface="Bree Serif"/>
                <a:cs typeface="Bree Serif"/>
                <a:sym typeface="Bree Serif"/>
              </a:rPr>
              <a:t>Objectives</a:t>
            </a:r>
            <a:endParaRPr b="1" sz="2720">
              <a:solidFill>
                <a:srgbClr val="D05C5C"/>
              </a:solidFill>
              <a:latin typeface="Bree Serif"/>
              <a:ea typeface="Bree Serif"/>
              <a:cs typeface="Bree Serif"/>
              <a:sym typeface="Bree Serif"/>
            </a:endParaRPr>
          </a:p>
        </p:txBody>
      </p:sp>
      <p:sp>
        <p:nvSpPr>
          <p:cNvPr id="118" name="Google Shape;118;p27"/>
          <p:cNvSpPr/>
          <p:nvPr/>
        </p:nvSpPr>
        <p:spPr>
          <a:xfrm flipH="1" rot="-771">
            <a:off x="7548602" y="-372527"/>
            <a:ext cx="1762173" cy="6182481"/>
          </a:xfrm>
          <a:custGeom>
            <a:rect b="b" l="l" r="r" t="t"/>
            <a:pathLst>
              <a:path extrusionOk="0" h="101348" w="52669">
                <a:moveTo>
                  <a:pt x="0" y="1"/>
                </a:moveTo>
                <a:lnTo>
                  <a:pt x="0" y="101348"/>
                </a:lnTo>
                <a:lnTo>
                  <a:pt x="4232" y="101348"/>
                </a:lnTo>
                <a:cubicBezTo>
                  <a:pt x="5157" y="99969"/>
                  <a:pt x="6162" y="98640"/>
                  <a:pt x="7265" y="97375"/>
                </a:cubicBezTo>
                <a:cubicBezTo>
                  <a:pt x="17902" y="85294"/>
                  <a:pt x="34296" y="83673"/>
                  <a:pt x="45225" y="72014"/>
                </a:cubicBezTo>
                <a:cubicBezTo>
                  <a:pt x="47820" y="69225"/>
                  <a:pt x="50106" y="65803"/>
                  <a:pt x="51030" y="61717"/>
                </a:cubicBezTo>
                <a:cubicBezTo>
                  <a:pt x="52668" y="54371"/>
                  <a:pt x="49620" y="46702"/>
                  <a:pt x="45971" y="40540"/>
                </a:cubicBezTo>
                <a:cubicBezTo>
                  <a:pt x="42323" y="34378"/>
                  <a:pt x="37912" y="28573"/>
                  <a:pt x="36242" y="21227"/>
                </a:cubicBezTo>
                <a:cubicBezTo>
                  <a:pt x="34604" y="13979"/>
                  <a:pt x="36080" y="5806"/>
                  <a:pt x="39955" y="1"/>
                </a:cubicBezTo>
                <a:close/>
              </a:path>
            </a:pathLst>
          </a:custGeom>
          <a:noFill/>
          <a:ln cap="flat" cmpd="sng" w="38100">
            <a:solidFill>
              <a:srgbClr val="D05C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9" name="Google Shape;119;p27"/>
          <p:cNvPicPr preferRelativeResize="0"/>
          <p:nvPr/>
        </p:nvPicPr>
        <p:blipFill rotWithShape="1">
          <a:blip r:embed="rId3">
            <a:alphaModFix/>
          </a:blip>
          <a:srcRect b="0" l="0" r="0" t="0"/>
          <a:stretch/>
        </p:blipFill>
        <p:spPr>
          <a:xfrm>
            <a:off x="204850" y="1059664"/>
            <a:ext cx="477425" cy="477425"/>
          </a:xfrm>
          <a:prstGeom prst="rect">
            <a:avLst/>
          </a:prstGeom>
          <a:noFill/>
          <a:ln>
            <a:noFill/>
          </a:ln>
        </p:spPr>
      </p:pic>
      <p:pic>
        <p:nvPicPr>
          <p:cNvPr id="120" name="Google Shape;120;p27"/>
          <p:cNvPicPr preferRelativeResize="0"/>
          <p:nvPr/>
        </p:nvPicPr>
        <p:blipFill rotWithShape="1">
          <a:blip r:embed="rId4">
            <a:alphaModFix/>
          </a:blip>
          <a:srcRect b="0" l="0" r="0" t="0"/>
          <a:stretch/>
        </p:blipFill>
        <p:spPr>
          <a:xfrm>
            <a:off x="204850" y="682600"/>
            <a:ext cx="477425" cy="477425"/>
          </a:xfrm>
          <a:prstGeom prst="rect">
            <a:avLst/>
          </a:prstGeom>
          <a:noFill/>
          <a:ln>
            <a:noFill/>
          </a:ln>
        </p:spPr>
      </p:pic>
      <p:pic>
        <p:nvPicPr>
          <p:cNvPr id="121" name="Google Shape;121;p27"/>
          <p:cNvPicPr preferRelativeResize="0"/>
          <p:nvPr/>
        </p:nvPicPr>
        <p:blipFill rotWithShape="1">
          <a:blip r:embed="rId3">
            <a:alphaModFix/>
          </a:blip>
          <a:srcRect b="0" l="0" r="0" t="0"/>
          <a:stretch/>
        </p:blipFill>
        <p:spPr>
          <a:xfrm>
            <a:off x="204850" y="1795962"/>
            <a:ext cx="477425" cy="477425"/>
          </a:xfrm>
          <a:prstGeom prst="rect">
            <a:avLst/>
          </a:prstGeom>
          <a:noFill/>
          <a:ln>
            <a:noFill/>
          </a:ln>
        </p:spPr>
      </p:pic>
      <p:pic>
        <p:nvPicPr>
          <p:cNvPr id="122" name="Google Shape;122;p27"/>
          <p:cNvPicPr preferRelativeResize="0"/>
          <p:nvPr/>
        </p:nvPicPr>
        <p:blipFill rotWithShape="1">
          <a:blip r:embed="rId4">
            <a:alphaModFix/>
          </a:blip>
          <a:srcRect b="0" l="0" r="0" t="0"/>
          <a:stretch/>
        </p:blipFill>
        <p:spPr>
          <a:xfrm>
            <a:off x="204850" y="1421275"/>
            <a:ext cx="477425" cy="477425"/>
          </a:xfrm>
          <a:prstGeom prst="rect">
            <a:avLst/>
          </a:prstGeom>
          <a:noFill/>
          <a:ln>
            <a:noFill/>
          </a:ln>
        </p:spPr>
      </p:pic>
      <p:pic>
        <p:nvPicPr>
          <p:cNvPr id="123" name="Google Shape;123;p27"/>
          <p:cNvPicPr preferRelativeResize="0"/>
          <p:nvPr/>
        </p:nvPicPr>
        <p:blipFill rotWithShape="1">
          <a:blip r:embed="rId3">
            <a:alphaModFix/>
          </a:blip>
          <a:srcRect b="0" l="0" r="0" t="0"/>
          <a:stretch/>
        </p:blipFill>
        <p:spPr>
          <a:xfrm>
            <a:off x="204850" y="2532225"/>
            <a:ext cx="477425" cy="477425"/>
          </a:xfrm>
          <a:prstGeom prst="rect">
            <a:avLst/>
          </a:prstGeom>
          <a:noFill/>
          <a:ln>
            <a:noFill/>
          </a:ln>
        </p:spPr>
      </p:pic>
      <p:pic>
        <p:nvPicPr>
          <p:cNvPr id="124" name="Google Shape;124;p27"/>
          <p:cNvPicPr preferRelativeResize="0"/>
          <p:nvPr/>
        </p:nvPicPr>
        <p:blipFill rotWithShape="1">
          <a:blip r:embed="rId4">
            <a:alphaModFix/>
          </a:blip>
          <a:srcRect b="0" l="0" r="0" t="0"/>
          <a:stretch/>
        </p:blipFill>
        <p:spPr>
          <a:xfrm>
            <a:off x="204850" y="2159950"/>
            <a:ext cx="477425" cy="477425"/>
          </a:xfrm>
          <a:prstGeom prst="rect">
            <a:avLst/>
          </a:prstGeom>
          <a:noFill/>
          <a:ln>
            <a:noFill/>
          </a:ln>
        </p:spPr>
      </p:pic>
      <p:sp>
        <p:nvSpPr>
          <p:cNvPr id="125" name="Google Shape;125;p27"/>
          <p:cNvSpPr txBox="1"/>
          <p:nvPr/>
        </p:nvSpPr>
        <p:spPr>
          <a:xfrm>
            <a:off x="592336" y="723265"/>
            <a:ext cx="71988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ree Serif"/>
                <a:ea typeface="Bree Serif"/>
                <a:cs typeface="Bree Serif"/>
                <a:sym typeface="Bree Serif"/>
              </a:rPr>
              <a:t>Define ECG </a:t>
            </a:r>
            <a:r>
              <a:rPr lang="en">
                <a:solidFill>
                  <a:srgbClr val="C27BA0"/>
                </a:solidFill>
                <a:latin typeface="Bree Serif"/>
                <a:ea typeface="Bree Serif"/>
                <a:cs typeface="Bree Serif"/>
                <a:sym typeface="Bree Serif"/>
              </a:rPr>
              <a:t>&amp; list uses of ECG</a:t>
            </a:r>
            <a:endParaRPr>
              <a:solidFill>
                <a:srgbClr val="C27BA0"/>
              </a:solidFill>
              <a:latin typeface="Bree Serif"/>
              <a:ea typeface="Bree Serif"/>
              <a:cs typeface="Bree Serif"/>
              <a:sym typeface="Bree Serif"/>
            </a:endParaRPr>
          </a:p>
        </p:txBody>
      </p:sp>
      <p:sp>
        <p:nvSpPr>
          <p:cNvPr id="126" name="Google Shape;126;p27"/>
          <p:cNvSpPr txBox="1"/>
          <p:nvPr/>
        </p:nvSpPr>
        <p:spPr>
          <a:xfrm>
            <a:off x="592314" y="1059665"/>
            <a:ext cx="71988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C27BA0"/>
                </a:solidFill>
                <a:latin typeface="Bree Serif"/>
                <a:ea typeface="Bree Serif"/>
                <a:cs typeface="Bree Serif"/>
                <a:sym typeface="Bree Serif"/>
              </a:rPr>
              <a:t>Understand basic ECG principles</a:t>
            </a:r>
            <a:endParaRPr>
              <a:solidFill>
                <a:srgbClr val="C27BA0"/>
              </a:solidFill>
              <a:latin typeface="Bree Serif"/>
              <a:ea typeface="Bree Serif"/>
              <a:cs typeface="Bree Serif"/>
              <a:sym typeface="Bree Serif"/>
            </a:endParaRPr>
          </a:p>
        </p:txBody>
      </p:sp>
      <p:sp>
        <p:nvSpPr>
          <p:cNvPr id="127" name="Google Shape;127;p27"/>
          <p:cNvSpPr txBox="1"/>
          <p:nvPr/>
        </p:nvSpPr>
        <p:spPr>
          <a:xfrm>
            <a:off x="592325" y="1404850"/>
            <a:ext cx="71988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C27BA0"/>
                </a:solidFill>
                <a:latin typeface="Bree Serif"/>
                <a:ea typeface="Bree Serif"/>
                <a:cs typeface="Bree Serif"/>
                <a:sym typeface="Bree Serif"/>
              </a:rPr>
              <a:t>Define </a:t>
            </a:r>
            <a:r>
              <a:rPr lang="en">
                <a:solidFill>
                  <a:srgbClr val="C27BA0"/>
                </a:solidFill>
                <a:latin typeface="Bree Serif"/>
                <a:ea typeface="Bree Serif"/>
                <a:cs typeface="Bree Serif"/>
                <a:sym typeface="Bree Serif"/>
              </a:rPr>
              <a:t>ECG &amp; list uses of ECG</a:t>
            </a:r>
            <a:endParaRPr>
              <a:solidFill>
                <a:srgbClr val="C27BA0"/>
              </a:solidFill>
            </a:endParaRPr>
          </a:p>
        </p:txBody>
      </p:sp>
      <p:sp>
        <p:nvSpPr>
          <p:cNvPr id="128" name="Google Shape;128;p27"/>
          <p:cNvSpPr txBox="1"/>
          <p:nvPr/>
        </p:nvSpPr>
        <p:spPr>
          <a:xfrm>
            <a:off x="592323" y="1765471"/>
            <a:ext cx="71988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C27BA0"/>
                </a:solidFill>
                <a:latin typeface="Bree Serif"/>
                <a:ea typeface="Bree Serif"/>
                <a:cs typeface="Bree Serif"/>
                <a:sym typeface="Bree Serif"/>
              </a:rPr>
              <a:t>Recognize ECG waves, Intervals and, segments</a:t>
            </a:r>
            <a:endParaRPr>
              <a:solidFill>
                <a:srgbClr val="C27BA0"/>
              </a:solidFill>
              <a:latin typeface="Bree Serif"/>
              <a:ea typeface="Bree Serif"/>
              <a:cs typeface="Bree Serif"/>
              <a:sym typeface="Bree Serif"/>
            </a:endParaRPr>
          </a:p>
        </p:txBody>
      </p:sp>
      <p:sp>
        <p:nvSpPr>
          <p:cNvPr id="129" name="Google Shape;129;p27"/>
          <p:cNvSpPr txBox="1"/>
          <p:nvPr/>
        </p:nvSpPr>
        <p:spPr>
          <a:xfrm>
            <a:off x="592323" y="2159948"/>
            <a:ext cx="71988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C27BA0"/>
                </a:solidFill>
                <a:latin typeface="Bree Serif"/>
                <a:ea typeface="Bree Serif"/>
                <a:cs typeface="Bree Serif"/>
                <a:sym typeface="Bree Serif"/>
              </a:rPr>
              <a:t>Determine rate and normal heart rhythm</a:t>
            </a:r>
            <a:endParaRPr>
              <a:solidFill>
                <a:srgbClr val="C27BA0"/>
              </a:solidFill>
              <a:latin typeface="Bree Serif"/>
              <a:ea typeface="Bree Serif"/>
              <a:cs typeface="Bree Serif"/>
              <a:sym typeface="Bree Serif"/>
            </a:endParaRPr>
          </a:p>
        </p:txBody>
      </p:sp>
      <p:sp>
        <p:nvSpPr>
          <p:cNvPr id="130" name="Google Shape;130;p27"/>
          <p:cNvSpPr txBox="1"/>
          <p:nvPr/>
        </p:nvSpPr>
        <p:spPr>
          <a:xfrm>
            <a:off x="592336" y="2532223"/>
            <a:ext cx="71988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C27BA0"/>
                </a:solidFill>
                <a:latin typeface="Bree Serif"/>
                <a:ea typeface="Bree Serif"/>
                <a:cs typeface="Bree Serif"/>
                <a:sym typeface="Bree Serif"/>
              </a:rPr>
              <a:t>Have some idea about ECG abnormalities in common clinical conditions</a:t>
            </a:r>
            <a:endParaRPr>
              <a:solidFill>
                <a:srgbClr val="C27BA0"/>
              </a:solidFill>
              <a:latin typeface="Bree Serif"/>
              <a:ea typeface="Bree Serif"/>
              <a:cs typeface="Bree Serif"/>
              <a:sym typeface="Bree Serif"/>
            </a:endParaRPr>
          </a:p>
        </p:txBody>
      </p:sp>
      <p:pic>
        <p:nvPicPr>
          <p:cNvPr id="131" name="Google Shape;131;p27"/>
          <p:cNvPicPr preferRelativeResize="0"/>
          <p:nvPr/>
        </p:nvPicPr>
        <p:blipFill rotWithShape="1">
          <a:blip r:embed="rId3">
            <a:alphaModFix/>
          </a:blip>
          <a:srcRect b="0" l="0" r="0" t="0"/>
          <a:stretch/>
        </p:blipFill>
        <p:spPr>
          <a:xfrm>
            <a:off x="204850" y="3268500"/>
            <a:ext cx="477425" cy="477425"/>
          </a:xfrm>
          <a:prstGeom prst="rect">
            <a:avLst/>
          </a:prstGeom>
          <a:noFill/>
          <a:ln>
            <a:noFill/>
          </a:ln>
        </p:spPr>
      </p:pic>
      <p:pic>
        <p:nvPicPr>
          <p:cNvPr id="132" name="Google Shape;132;p27"/>
          <p:cNvPicPr preferRelativeResize="0"/>
          <p:nvPr/>
        </p:nvPicPr>
        <p:blipFill rotWithShape="1">
          <a:blip r:embed="rId4">
            <a:alphaModFix/>
          </a:blip>
          <a:srcRect b="0" l="0" r="0" t="0"/>
          <a:stretch/>
        </p:blipFill>
        <p:spPr>
          <a:xfrm>
            <a:off x="204850" y="2898625"/>
            <a:ext cx="477425" cy="477425"/>
          </a:xfrm>
          <a:prstGeom prst="rect">
            <a:avLst/>
          </a:prstGeom>
          <a:noFill/>
          <a:ln>
            <a:noFill/>
          </a:ln>
        </p:spPr>
      </p:pic>
      <p:pic>
        <p:nvPicPr>
          <p:cNvPr id="133" name="Google Shape;133;p27"/>
          <p:cNvPicPr preferRelativeResize="0"/>
          <p:nvPr/>
        </p:nvPicPr>
        <p:blipFill rotWithShape="1">
          <a:blip r:embed="rId4">
            <a:alphaModFix/>
          </a:blip>
          <a:srcRect b="0" l="0" r="0" t="0"/>
          <a:stretch/>
        </p:blipFill>
        <p:spPr>
          <a:xfrm>
            <a:off x="204850" y="3637300"/>
            <a:ext cx="477425" cy="477425"/>
          </a:xfrm>
          <a:prstGeom prst="rect">
            <a:avLst/>
          </a:prstGeom>
          <a:noFill/>
          <a:ln>
            <a:noFill/>
          </a:ln>
        </p:spPr>
      </p:pic>
      <p:pic>
        <p:nvPicPr>
          <p:cNvPr id="134" name="Google Shape;134;p27"/>
          <p:cNvPicPr preferRelativeResize="0"/>
          <p:nvPr/>
        </p:nvPicPr>
        <p:blipFill rotWithShape="1">
          <a:blip r:embed="rId3">
            <a:alphaModFix/>
          </a:blip>
          <a:srcRect b="0" l="0" r="0" t="0"/>
          <a:stretch/>
        </p:blipFill>
        <p:spPr>
          <a:xfrm>
            <a:off x="204850" y="4004775"/>
            <a:ext cx="477425" cy="477425"/>
          </a:xfrm>
          <a:prstGeom prst="rect">
            <a:avLst/>
          </a:prstGeom>
          <a:noFill/>
          <a:ln>
            <a:noFill/>
          </a:ln>
        </p:spPr>
      </p:pic>
      <p:pic>
        <p:nvPicPr>
          <p:cNvPr id="135" name="Google Shape;135;p27"/>
          <p:cNvPicPr preferRelativeResize="0"/>
          <p:nvPr/>
        </p:nvPicPr>
        <p:blipFill rotWithShape="1">
          <a:blip r:embed="rId4">
            <a:alphaModFix/>
          </a:blip>
          <a:srcRect b="0" l="0" r="0" t="0"/>
          <a:stretch/>
        </p:blipFill>
        <p:spPr>
          <a:xfrm>
            <a:off x="204850" y="4375975"/>
            <a:ext cx="477425" cy="477425"/>
          </a:xfrm>
          <a:prstGeom prst="rect">
            <a:avLst/>
          </a:prstGeom>
          <a:noFill/>
          <a:ln>
            <a:noFill/>
          </a:ln>
        </p:spPr>
      </p:pic>
      <p:pic>
        <p:nvPicPr>
          <p:cNvPr id="136" name="Google Shape;136;p27"/>
          <p:cNvPicPr preferRelativeResize="0"/>
          <p:nvPr/>
        </p:nvPicPr>
        <p:blipFill rotWithShape="1">
          <a:blip r:embed="rId3">
            <a:alphaModFix/>
          </a:blip>
          <a:srcRect b="0" l="0" r="0" t="0"/>
          <a:stretch/>
        </p:blipFill>
        <p:spPr>
          <a:xfrm>
            <a:off x="204850" y="4741050"/>
            <a:ext cx="477425" cy="477425"/>
          </a:xfrm>
          <a:prstGeom prst="rect">
            <a:avLst/>
          </a:prstGeom>
          <a:noFill/>
          <a:ln>
            <a:noFill/>
          </a:ln>
        </p:spPr>
      </p:pic>
      <p:sp>
        <p:nvSpPr>
          <p:cNvPr id="137" name="Google Shape;137;p27"/>
          <p:cNvSpPr txBox="1"/>
          <p:nvPr/>
        </p:nvSpPr>
        <p:spPr>
          <a:xfrm>
            <a:off x="592328" y="2915750"/>
            <a:ext cx="4493400" cy="511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solidFill>
                  <a:srgbClr val="3D85C6"/>
                </a:solidFill>
                <a:latin typeface="Bree Serif"/>
                <a:ea typeface="Bree Serif"/>
                <a:cs typeface="Bree Serif"/>
                <a:sym typeface="Bree Serif"/>
              </a:rPr>
              <a:t>Identify waves of ECG and the physiological causes</a:t>
            </a:r>
            <a:endParaRPr>
              <a:solidFill>
                <a:srgbClr val="3D85C6"/>
              </a:solidFill>
            </a:endParaRPr>
          </a:p>
        </p:txBody>
      </p:sp>
      <p:sp>
        <p:nvSpPr>
          <p:cNvPr id="138" name="Google Shape;138;p27"/>
          <p:cNvSpPr txBox="1"/>
          <p:nvPr/>
        </p:nvSpPr>
        <p:spPr>
          <a:xfrm>
            <a:off x="592325" y="3298963"/>
            <a:ext cx="4203000" cy="511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solidFill>
                  <a:srgbClr val="3D85C6"/>
                </a:solidFill>
                <a:latin typeface="Bree Serif"/>
                <a:ea typeface="Bree Serif"/>
                <a:cs typeface="Bree Serif"/>
                <a:sym typeface="Bree Serif"/>
              </a:rPr>
              <a:t>Define the normal intervals and segments</a:t>
            </a:r>
            <a:endParaRPr>
              <a:solidFill>
                <a:srgbClr val="3D85C6"/>
              </a:solidFill>
            </a:endParaRPr>
          </a:p>
        </p:txBody>
      </p:sp>
      <p:sp>
        <p:nvSpPr>
          <p:cNvPr id="139" name="Google Shape;139;p27"/>
          <p:cNvSpPr txBox="1"/>
          <p:nvPr/>
        </p:nvSpPr>
        <p:spPr>
          <a:xfrm>
            <a:off x="592325" y="3645850"/>
            <a:ext cx="4774500" cy="511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solidFill>
                  <a:srgbClr val="3D85C6"/>
                </a:solidFill>
                <a:latin typeface="Bree Serif"/>
                <a:ea typeface="Bree Serif"/>
                <a:cs typeface="Bree Serif"/>
                <a:sym typeface="Bree Serif"/>
              </a:rPr>
              <a:t>Discuss the bipolar and unipolar leads and their locations</a:t>
            </a:r>
            <a:endParaRPr>
              <a:solidFill>
                <a:srgbClr val="3D85C6"/>
              </a:solidFill>
            </a:endParaRPr>
          </a:p>
        </p:txBody>
      </p:sp>
      <p:sp>
        <p:nvSpPr>
          <p:cNvPr id="140" name="Google Shape;140;p27"/>
          <p:cNvSpPr txBox="1"/>
          <p:nvPr/>
        </p:nvSpPr>
        <p:spPr>
          <a:xfrm>
            <a:off x="592325" y="4020013"/>
            <a:ext cx="4493400" cy="511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solidFill>
                  <a:srgbClr val="3D85C6"/>
                </a:solidFill>
                <a:latin typeface="Bree Serif"/>
                <a:ea typeface="Bree Serif"/>
                <a:cs typeface="Bree Serif"/>
                <a:sym typeface="Bree Serif"/>
              </a:rPr>
              <a:t>Discuss the bipolar limb lead and the cardiac axis</a:t>
            </a:r>
            <a:endParaRPr>
              <a:solidFill>
                <a:srgbClr val="3D85C6"/>
              </a:solidFill>
            </a:endParaRPr>
          </a:p>
        </p:txBody>
      </p:sp>
      <p:sp>
        <p:nvSpPr>
          <p:cNvPr id="141" name="Google Shape;141;p27"/>
          <p:cNvSpPr txBox="1"/>
          <p:nvPr/>
        </p:nvSpPr>
        <p:spPr>
          <a:xfrm>
            <a:off x="592325" y="4375950"/>
            <a:ext cx="3000000" cy="511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solidFill>
                  <a:srgbClr val="3D85C6"/>
                </a:solidFill>
                <a:latin typeface="Bree Serif"/>
                <a:ea typeface="Bree Serif"/>
                <a:cs typeface="Bree Serif"/>
                <a:sym typeface="Bree Serif"/>
              </a:rPr>
              <a:t>Calculate the Heart Rate</a:t>
            </a:r>
            <a:endParaRPr>
              <a:solidFill>
                <a:srgbClr val="3D85C6"/>
              </a:solidFill>
            </a:endParaRPr>
          </a:p>
        </p:txBody>
      </p:sp>
      <p:sp>
        <p:nvSpPr>
          <p:cNvPr id="142" name="Google Shape;142;p27"/>
          <p:cNvSpPr txBox="1"/>
          <p:nvPr/>
        </p:nvSpPr>
        <p:spPr>
          <a:xfrm>
            <a:off x="592325" y="4741075"/>
            <a:ext cx="3000000" cy="511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solidFill>
                  <a:srgbClr val="3D85C6"/>
                </a:solidFill>
                <a:latin typeface="Bree Serif"/>
                <a:ea typeface="Bree Serif"/>
                <a:cs typeface="Bree Serif"/>
                <a:sym typeface="Bree Serif"/>
              </a:rPr>
              <a:t>ECG changes and body Electrolytes</a:t>
            </a:r>
            <a:endParaRPr>
              <a:solidFill>
                <a:srgbClr val="3D85C6"/>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5"/>
          <p:cNvSpPr txBox="1"/>
          <p:nvPr>
            <p:ph type="title"/>
          </p:nvPr>
        </p:nvSpPr>
        <p:spPr>
          <a:xfrm>
            <a:off x="332164" y="243375"/>
            <a:ext cx="2885400" cy="8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solidFill>
                  <a:srgbClr val="D05C5C"/>
                </a:solidFill>
                <a:latin typeface="Bree Serif"/>
                <a:ea typeface="Bree Serif"/>
                <a:cs typeface="Bree Serif"/>
                <a:sym typeface="Bree Serif"/>
              </a:rPr>
              <a:t>Precordial leads</a:t>
            </a:r>
            <a:endParaRPr b="1" sz="2720">
              <a:solidFill>
                <a:srgbClr val="D05C5C"/>
              </a:solidFill>
              <a:latin typeface="Bree Serif"/>
              <a:ea typeface="Bree Serif"/>
              <a:cs typeface="Bree Serif"/>
              <a:sym typeface="Bree Serif"/>
            </a:endParaRPr>
          </a:p>
        </p:txBody>
      </p:sp>
      <p:sp>
        <p:nvSpPr>
          <p:cNvPr id="421" name="Google Shape;421;p45"/>
          <p:cNvSpPr txBox="1"/>
          <p:nvPr>
            <p:ph type="title"/>
          </p:nvPr>
        </p:nvSpPr>
        <p:spPr>
          <a:xfrm>
            <a:off x="4867050" y="243375"/>
            <a:ext cx="3190500" cy="8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solidFill>
                  <a:srgbClr val="D05C5C"/>
                </a:solidFill>
                <a:latin typeface="Bree Serif"/>
                <a:ea typeface="Bree Serif"/>
                <a:cs typeface="Bree Serif"/>
                <a:sym typeface="Bree Serif"/>
              </a:rPr>
              <a:t>Summary of </a:t>
            </a:r>
            <a:r>
              <a:rPr b="1" lang="en" sz="2720">
                <a:solidFill>
                  <a:srgbClr val="D05C5C"/>
                </a:solidFill>
                <a:latin typeface="Bree Serif"/>
                <a:ea typeface="Bree Serif"/>
                <a:cs typeface="Bree Serif"/>
                <a:sym typeface="Bree Serif"/>
              </a:rPr>
              <a:t>leads</a:t>
            </a:r>
            <a:endParaRPr b="1" sz="2720">
              <a:solidFill>
                <a:srgbClr val="D05C5C"/>
              </a:solidFill>
              <a:latin typeface="Bree Serif"/>
              <a:ea typeface="Bree Serif"/>
              <a:cs typeface="Bree Serif"/>
              <a:sym typeface="Bree Serif"/>
            </a:endParaRPr>
          </a:p>
        </p:txBody>
      </p:sp>
      <p:pic>
        <p:nvPicPr>
          <p:cNvPr id="422" name="Google Shape;422;p45"/>
          <p:cNvPicPr preferRelativeResize="0"/>
          <p:nvPr/>
        </p:nvPicPr>
        <p:blipFill>
          <a:blip r:embed="rId3">
            <a:alphaModFix/>
          </a:blip>
          <a:stretch>
            <a:fillRect/>
          </a:stretch>
        </p:blipFill>
        <p:spPr>
          <a:xfrm>
            <a:off x="82200" y="1237575"/>
            <a:ext cx="3705600" cy="2670901"/>
          </a:xfrm>
          <a:prstGeom prst="rect">
            <a:avLst/>
          </a:prstGeom>
          <a:noFill/>
          <a:ln>
            <a:noFill/>
          </a:ln>
        </p:spPr>
      </p:pic>
      <p:pic>
        <p:nvPicPr>
          <p:cNvPr id="423" name="Google Shape;423;p45"/>
          <p:cNvPicPr preferRelativeResize="0"/>
          <p:nvPr/>
        </p:nvPicPr>
        <p:blipFill>
          <a:blip r:embed="rId4">
            <a:alphaModFix/>
          </a:blip>
          <a:stretch>
            <a:fillRect/>
          </a:stretch>
        </p:blipFill>
        <p:spPr>
          <a:xfrm>
            <a:off x="4794336" y="1346251"/>
            <a:ext cx="4022987" cy="2670899"/>
          </a:xfrm>
          <a:prstGeom prst="rect">
            <a:avLst/>
          </a:prstGeom>
          <a:noFill/>
          <a:ln>
            <a:noFill/>
          </a:ln>
        </p:spPr>
      </p:pic>
      <p:cxnSp>
        <p:nvCxnSpPr>
          <p:cNvPr id="424" name="Google Shape;424;p45"/>
          <p:cNvCxnSpPr/>
          <p:nvPr/>
        </p:nvCxnSpPr>
        <p:spPr>
          <a:xfrm flipH="1">
            <a:off x="4149219" y="645352"/>
            <a:ext cx="18300" cy="3926700"/>
          </a:xfrm>
          <a:prstGeom prst="straightConnector1">
            <a:avLst/>
          </a:prstGeom>
          <a:noFill/>
          <a:ln cap="flat" cmpd="sng" w="19050">
            <a:solidFill>
              <a:srgbClr val="E06666"/>
            </a:solidFill>
            <a:prstDash val="dash"/>
            <a:round/>
            <a:headEnd len="med" w="med" type="none"/>
            <a:tailEnd len="med" w="med" type="none"/>
          </a:ln>
        </p:spPr>
      </p:cxnSp>
      <p:sp>
        <p:nvSpPr>
          <p:cNvPr id="425" name="Google Shape;425;p45"/>
          <p:cNvSpPr txBox="1"/>
          <p:nvPr/>
        </p:nvSpPr>
        <p:spPr>
          <a:xfrm>
            <a:off x="8117882" y="50545"/>
            <a:ext cx="1087800" cy="38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6FA8DC"/>
                </a:solidFill>
                <a:latin typeface="Bree Serif"/>
                <a:ea typeface="Bree Serif"/>
                <a:cs typeface="Bree Serif"/>
                <a:sym typeface="Bree Serif"/>
              </a:rPr>
              <a:t>Boy’s Slides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46"/>
          <p:cNvSpPr txBox="1"/>
          <p:nvPr>
            <p:ph type="title"/>
          </p:nvPr>
        </p:nvSpPr>
        <p:spPr>
          <a:xfrm>
            <a:off x="263001" y="-65273"/>
            <a:ext cx="3458100" cy="83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00">
                <a:solidFill>
                  <a:srgbClr val="D05C5C"/>
                </a:solidFill>
                <a:latin typeface="Bree Serif"/>
                <a:ea typeface="Bree Serif"/>
                <a:cs typeface="Bree Serif"/>
                <a:sym typeface="Bree Serif"/>
              </a:rPr>
              <a:t>ANATOMICAL PRESENTATION OF LEADS</a:t>
            </a:r>
            <a:endParaRPr b="1" sz="2200">
              <a:solidFill>
                <a:srgbClr val="D05C5C"/>
              </a:solidFill>
              <a:latin typeface="Bree Serif"/>
              <a:ea typeface="Bree Serif"/>
              <a:cs typeface="Bree Serif"/>
              <a:sym typeface="Bree Serif"/>
            </a:endParaRPr>
          </a:p>
        </p:txBody>
      </p:sp>
      <p:pic>
        <p:nvPicPr>
          <p:cNvPr id="431" name="Google Shape;431;p46"/>
          <p:cNvPicPr preferRelativeResize="0"/>
          <p:nvPr/>
        </p:nvPicPr>
        <p:blipFill rotWithShape="1">
          <a:blip r:embed="rId3">
            <a:alphaModFix/>
          </a:blip>
          <a:srcRect b="9619" l="8282" r="10752" t="6516"/>
          <a:stretch/>
        </p:blipFill>
        <p:spPr>
          <a:xfrm>
            <a:off x="5653925" y="2823450"/>
            <a:ext cx="3212275" cy="1871500"/>
          </a:xfrm>
          <a:prstGeom prst="rect">
            <a:avLst/>
          </a:prstGeom>
          <a:noFill/>
          <a:ln cap="flat" cmpd="sng" w="19050">
            <a:solidFill>
              <a:srgbClr val="E06666"/>
            </a:solidFill>
            <a:prstDash val="dash"/>
            <a:round/>
            <a:headEnd len="sm" w="sm" type="none"/>
            <a:tailEnd len="sm" w="sm" type="none"/>
          </a:ln>
        </p:spPr>
      </p:pic>
      <p:sp>
        <p:nvSpPr>
          <p:cNvPr id="432" name="Google Shape;432;p46"/>
          <p:cNvSpPr txBox="1"/>
          <p:nvPr>
            <p:ph type="title"/>
          </p:nvPr>
        </p:nvSpPr>
        <p:spPr>
          <a:xfrm>
            <a:off x="5585125" y="534626"/>
            <a:ext cx="2573400" cy="89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20">
                <a:solidFill>
                  <a:srgbClr val="D05C5C"/>
                </a:solidFill>
                <a:latin typeface="Bree Serif"/>
                <a:ea typeface="Bree Serif"/>
                <a:cs typeface="Bree Serif"/>
                <a:sym typeface="Bree Serif"/>
              </a:rPr>
              <a:t>ECG Interpretation</a:t>
            </a:r>
            <a:endParaRPr b="1" sz="2220">
              <a:solidFill>
                <a:srgbClr val="D05C5C"/>
              </a:solidFill>
              <a:latin typeface="Bree Serif"/>
              <a:ea typeface="Bree Serif"/>
              <a:cs typeface="Bree Serif"/>
              <a:sym typeface="Bree Serif"/>
            </a:endParaRPr>
          </a:p>
        </p:txBody>
      </p:sp>
      <p:sp>
        <p:nvSpPr>
          <p:cNvPr id="433" name="Google Shape;433;p46"/>
          <p:cNvSpPr txBox="1"/>
          <p:nvPr/>
        </p:nvSpPr>
        <p:spPr>
          <a:xfrm>
            <a:off x="5495399" y="1232550"/>
            <a:ext cx="3370800" cy="13392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Font typeface="Bree Serif"/>
              <a:buChar char="●"/>
            </a:pPr>
            <a:r>
              <a:rPr lang="en" sz="1500">
                <a:latin typeface="Bree Serif"/>
                <a:ea typeface="Bree Serif"/>
                <a:cs typeface="Bree Serif"/>
                <a:sym typeface="Bree Serif"/>
              </a:rPr>
              <a:t>The ECG paper</a:t>
            </a:r>
            <a:endParaRPr sz="1500">
              <a:latin typeface="Bree Serif"/>
              <a:ea typeface="Bree Serif"/>
              <a:cs typeface="Bree Serif"/>
              <a:sym typeface="Bree Serif"/>
            </a:endParaRPr>
          </a:p>
          <a:p>
            <a:pPr indent="-323850" lvl="0" marL="457200" rtl="0" algn="l">
              <a:spcBef>
                <a:spcPts val="0"/>
              </a:spcBef>
              <a:spcAft>
                <a:spcPts val="0"/>
              </a:spcAft>
              <a:buSzPts val="1500"/>
              <a:buFont typeface="Bree Serif"/>
              <a:buChar char="●"/>
            </a:pPr>
            <a:r>
              <a:rPr lang="en" sz="1500">
                <a:latin typeface="Bree Serif"/>
                <a:ea typeface="Bree Serif"/>
                <a:cs typeface="Bree Serif"/>
                <a:sym typeface="Bree Serif"/>
              </a:rPr>
              <a:t>ECG waves and intervals  </a:t>
            </a:r>
            <a:endParaRPr sz="1500">
              <a:latin typeface="Bree Serif"/>
              <a:ea typeface="Bree Serif"/>
              <a:cs typeface="Bree Serif"/>
              <a:sym typeface="Bree Serif"/>
            </a:endParaRPr>
          </a:p>
          <a:p>
            <a:pPr indent="-323850" lvl="0" marL="457200" rtl="0" algn="l">
              <a:spcBef>
                <a:spcPts val="0"/>
              </a:spcBef>
              <a:spcAft>
                <a:spcPts val="0"/>
              </a:spcAft>
              <a:buSzPts val="1500"/>
              <a:buFont typeface="Bree Serif"/>
              <a:buChar char="●"/>
            </a:pPr>
            <a:r>
              <a:rPr lang="en" sz="1500">
                <a:latin typeface="Bree Serif"/>
                <a:ea typeface="Bree Serif"/>
                <a:cs typeface="Bree Serif"/>
                <a:sym typeface="Bree Serif"/>
              </a:rPr>
              <a:t>Heart rhythm determination  </a:t>
            </a:r>
            <a:endParaRPr sz="1500">
              <a:latin typeface="Bree Serif"/>
              <a:ea typeface="Bree Serif"/>
              <a:cs typeface="Bree Serif"/>
              <a:sym typeface="Bree Serif"/>
            </a:endParaRPr>
          </a:p>
          <a:p>
            <a:pPr indent="-323850" lvl="0" marL="457200" rtl="0" algn="l">
              <a:spcBef>
                <a:spcPts val="0"/>
              </a:spcBef>
              <a:spcAft>
                <a:spcPts val="0"/>
              </a:spcAft>
              <a:buSzPts val="1500"/>
              <a:buFont typeface="Bree Serif"/>
              <a:buChar char="●"/>
            </a:pPr>
            <a:r>
              <a:rPr lang="en" sz="1500">
                <a:latin typeface="Bree Serif"/>
                <a:ea typeface="Bree Serif"/>
                <a:cs typeface="Bree Serif"/>
                <a:sym typeface="Bree Serif"/>
              </a:rPr>
              <a:t>Heart rate calculation</a:t>
            </a:r>
            <a:endParaRPr sz="1500">
              <a:latin typeface="Bree Serif"/>
              <a:ea typeface="Bree Serif"/>
              <a:cs typeface="Bree Serif"/>
              <a:sym typeface="Bree Serif"/>
            </a:endParaRPr>
          </a:p>
          <a:p>
            <a:pPr indent="-323850" lvl="0" marL="457200" rtl="0" algn="l">
              <a:spcBef>
                <a:spcPts val="0"/>
              </a:spcBef>
              <a:spcAft>
                <a:spcPts val="0"/>
              </a:spcAft>
              <a:buSzPts val="1500"/>
              <a:buFont typeface="Bree Serif"/>
              <a:buChar char="●"/>
            </a:pPr>
            <a:r>
              <a:rPr lang="en" sz="1500">
                <a:latin typeface="Bree Serif"/>
                <a:ea typeface="Bree Serif"/>
                <a:cs typeface="Bree Serif"/>
                <a:sym typeface="Bree Serif"/>
              </a:rPr>
              <a:t>Calculation of the cardiac axis</a:t>
            </a:r>
            <a:endParaRPr sz="1500">
              <a:latin typeface="Bree Serif"/>
              <a:ea typeface="Bree Serif"/>
              <a:cs typeface="Bree Serif"/>
              <a:sym typeface="Bree Serif"/>
            </a:endParaRPr>
          </a:p>
        </p:txBody>
      </p:sp>
      <p:pic>
        <p:nvPicPr>
          <p:cNvPr id="434" name="Google Shape;434;p46"/>
          <p:cNvPicPr preferRelativeResize="0"/>
          <p:nvPr/>
        </p:nvPicPr>
        <p:blipFill>
          <a:blip r:embed="rId4">
            <a:alphaModFix/>
          </a:blip>
          <a:stretch>
            <a:fillRect/>
          </a:stretch>
        </p:blipFill>
        <p:spPr>
          <a:xfrm>
            <a:off x="372367" y="1032582"/>
            <a:ext cx="4590773" cy="2007850"/>
          </a:xfrm>
          <a:prstGeom prst="rect">
            <a:avLst/>
          </a:prstGeom>
          <a:noFill/>
          <a:ln cap="flat" cmpd="sng" w="19050">
            <a:solidFill>
              <a:srgbClr val="E06666"/>
            </a:solidFill>
            <a:prstDash val="dash"/>
            <a:round/>
            <a:headEnd len="sm" w="sm" type="none"/>
            <a:tailEnd len="sm" w="sm" type="none"/>
          </a:ln>
        </p:spPr>
      </p:pic>
      <p:sp>
        <p:nvSpPr>
          <p:cNvPr id="435" name="Google Shape;435;p46"/>
          <p:cNvSpPr/>
          <p:nvPr/>
        </p:nvSpPr>
        <p:spPr>
          <a:xfrm>
            <a:off x="5574600" y="629775"/>
            <a:ext cx="3212400" cy="1871400"/>
          </a:xfrm>
          <a:prstGeom prst="rect">
            <a:avLst/>
          </a:prstGeom>
          <a:noFill/>
          <a:ln cap="flat" cmpd="sng" w="9525">
            <a:solidFill>
              <a:srgbClr val="D05C5C"/>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46"/>
          <p:cNvSpPr txBox="1"/>
          <p:nvPr/>
        </p:nvSpPr>
        <p:spPr>
          <a:xfrm>
            <a:off x="8069100" y="0"/>
            <a:ext cx="11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C27BA0"/>
                </a:solidFill>
                <a:latin typeface="Bree Serif"/>
                <a:ea typeface="Bree Serif"/>
                <a:cs typeface="Bree Serif"/>
                <a:sym typeface="Bree Serif"/>
              </a:rPr>
              <a:t>Girls slides</a:t>
            </a:r>
            <a:endParaRPr sz="800">
              <a:solidFill>
                <a:srgbClr val="C27BA0"/>
              </a:solidFill>
              <a:latin typeface="Bree Serif"/>
              <a:ea typeface="Bree Serif"/>
              <a:cs typeface="Bree Serif"/>
              <a:sym typeface="Bree Serif"/>
            </a:endParaRPr>
          </a:p>
        </p:txBody>
      </p:sp>
      <p:pic>
        <p:nvPicPr>
          <p:cNvPr id="437" name="Google Shape;437;p46"/>
          <p:cNvPicPr preferRelativeResize="0"/>
          <p:nvPr/>
        </p:nvPicPr>
        <p:blipFill>
          <a:blip r:embed="rId5">
            <a:alphaModFix/>
          </a:blip>
          <a:stretch>
            <a:fillRect/>
          </a:stretch>
        </p:blipFill>
        <p:spPr>
          <a:xfrm>
            <a:off x="370900" y="3173875"/>
            <a:ext cx="4590777" cy="1871400"/>
          </a:xfrm>
          <a:prstGeom prst="rect">
            <a:avLst/>
          </a:prstGeom>
          <a:noFill/>
          <a:ln cap="flat" cmpd="sng" w="19050">
            <a:solidFill>
              <a:srgbClr val="3C78D8"/>
            </a:solidFill>
            <a:prstDash val="dash"/>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47"/>
          <p:cNvSpPr txBox="1"/>
          <p:nvPr>
            <p:ph type="title"/>
          </p:nvPr>
        </p:nvSpPr>
        <p:spPr>
          <a:xfrm>
            <a:off x="150375" y="243375"/>
            <a:ext cx="2562900" cy="8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solidFill>
                  <a:srgbClr val="D05C5C"/>
                </a:solidFill>
                <a:latin typeface="Bree Serif"/>
                <a:ea typeface="Bree Serif"/>
                <a:cs typeface="Bree Serif"/>
                <a:sym typeface="Bree Serif"/>
              </a:rPr>
              <a:t>ECG paper</a:t>
            </a:r>
            <a:endParaRPr b="1" sz="2720">
              <a:solidFill>
                <a:srgbClr val="D05C5C"/>
              </a:solidFill>
              <a:latin typeface="Bree Serif"/>
              <a:ea typeface="Bree Serif"/>
              <a:cs typeface="Bree Serif"/>
              <a:sym typeface="Bree Serif"/>
            </a:endParaRPr>
          </a:p>
          <a:p>
            <a:pPr indent="0" lvl="0" marL="0" rtl="0" algn="l">
              <a:spcBef>
                <a:spcPts val="0"/>
              </a:spcBef>
              <a:spcAft>
                <a:spcPts val="0"/>
              </a:spcAft>
              <a:buSzPts val="990"/>
              <a:buNone/>
            </a:pPr>
            <a:r>
              <a:t/>
            </a:r>
            <a:endParaRPr b="1" sz="2720">
              <a:solidFill>
                <a:srgbClr val="D05C5C"/>
              </a:solidFill>
              <a:latin typeface="Bree Serif"/>
              <a:ea typeface="Bree Serif"/>
              <a:cs typeface="Bree Serif"/>
              <a:sym typeface="Bree Serif"/>
            </a:endParaRPr>
          </a:p>
        </p:txBody>
      </p:sp>
      <p:sp>
        <p:nvSpPr>
          <p:cNvPr id="443" name="Google Shape;443;p47"/>
          <p:cNvSpPr txBox="1"/>
          <p:nvPr/>
        </p:nvSpPr>
        <p:spPr>
          <a:xfrm>
            <a:off x="150375" y="926105"/>
            <a:ext cx="4340100" cy="24069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SzPts val="1300"/>
              <a:buFont typeface="Bree Serif"/>
              <a:buChar char="●"/>
            </a:pPr>
            <a:r>
              <a:rPr lang="en" sz="1300">
                <a:latin typeface="Bree Serif"/>
                <a:ea typeface="Bree Serif"/>
                <a:cs typeface="Bree Serif"/>
                <a:sym typeface="Bree Serif"/>
              </a:rPr>
              <a:t>The ECG is recorded on graph paper.  </a:t>
            </a:r>
            <a:endParaRPr sz="1300">
              <a:latin typeface="Bree Serif"/>
              <a:ea typeface="Bree Serif"/>
              <a:cs typeface="Bree Serif"/>
              <a:sym typeface="Bree Serif"/>
            </a:endParaRPr>
          </a:p>
          <a:p>
            <a:pPr indent="-311150" lvl="0" marL="457200" rtl="0" algn="l">
              <a:spcBef>
                <a:spcPts val="0"/>
              </a:spcBef>
              <a:spcAft>
                <a:spcPts val="0"/>
              </a:spcAft>
              <a:buSzPts val="1300"/>
              <a:buFont typeface="Bree Serif"/>
              <a:buChar char="●"/>
            </a:pPr>
            <a:r>
              <a:rPr lang="en" sz="1300">
                <a:latin typeface="Bree Serif"/>
                <a:ea typeface="Bree Serif"/>
                <a:cs typeface="Bree Serif"/>
                <a:sym typeface="Bree Serif"/>
              </a:rPr>
              <a:t>The paper runs at a standard </a:t>
            </a:r>
            <a:r>
              <a:rPr lang="en" sz="1300">
                <a:solidFill>
                  <a:srgbClr val="FF0000"/>
                </a:solidFill>
                <a:latin typeface="Bree Serif"/>
                <a:ea typeface="Bree Serif"/>
                <a:cs typeface="Bree Serif"/>
                <a:sym typeface="Bree Serif"/>
              </a:rPr>
              <a:t>speed of 25mm/sec.</a:t>
            </a:r>
            <a:r>
              <a:rPr lang="en" sz="1300">
                <a:latin typeface="Bree Serif"/>
                <a:ea typeface="Bree Serif"/>
                <a:cs typeface="Bree Serif"/>
                <a:sym typeface="Bree Serif"/>
              </a:rPr>
              <a:t>  </a:t>
            </a:r>
            <a:endParaRPr sz="1300">
              <a:latin typeface="Bree Serif"/>
              <a:ea typeface="Bree Serif"/>
              <a:cs typeface="Bree Serif"/>
              <a:sym typeface="Bree Serif"/>
            </a:endParaRPr>
          </a:p>
          <a:p>
            <a:pPr indent="-311150" lvl="0" marL="457200" rtl="0" algn="l">
              <a:spcBef>
                <a:spcPts val="0"/>
              </a:spcBef>
              <a:spcAft>
                <a:spcPts val="0"/>
              </a:spcAft>
              <a:buSzPts val="1300"/>
              <a:buFont typeface="Bree Serif"/>
              <a:buChar char="●"/>
            </a:pPr>
            <a:r>
              <a:rPr lang="en" sz="1300">
                <a:latin typeface="Bree Serif"/>
                <a:ea typeface="Bree Serif"/>
                <a:cs typeface="Bree Serif"/>
                <a:sym typeface="Bree Serif"/>
              </a:rPr>
              <a:t>The horizontal axis denotes </a:t>
            </a:r>
            <a:r>
              <a:rPr lang="en" sz="1300">
                <a:solidFill>
                  <a:srgbClr val="FF0000"/>
                </a:solidFill>
                <a:latin typeface="Bree Serif"/>
                <a:ea typeface="Bree Serif"/>
                <a:cs typeface="Bree Serif"/>
                <a:sym typeface="Bree Serif"/>
              </a:rPr>
              <a:t>time</a:t>
            </a:r>
            <a:r>
              <a:rPr lang="en" sz="1300">
                <a:latin typeface="Bree Serif"/>
                <a:ea typeface="Bree Serif"/>
                <a:cs typeface="Bree Serif"/>
                <a:sym typeface="Bree Serif"/>
              </a:rPr>
              <a:t> while the vertical axis denotes </a:t>
            </a:r>
            <a:r>
              <a:rPr lang="en" sz="1300">
                <a:solidFill>
                  <a:srgbClr val="FF0000"/>
                </a:solidFill>
                <a:latin typeface="Bree Serif"/>
                <a:ea typeface="Bree Serif"/>
                <a:cs typeface="Bree Serif"/>
                <a:sym typeface="Bree Serif"/>
              </a:rPr>
              <a:t>voltage</a:t>
            </a:r>
            <a:r>
              <a:rPr lang="en" sz="1300">
                <a:latin typeface="Bree Serif"/>
                <a:ea typeface="Bree Serif"/>
                <a:cs typeface="Bree Serif"/>
                <a:sym typeface="Bree Serif"/>
              </a:rPr>
              <a:t>.  </a:t>
            </a:r>
            <a:endParaRPr sz="1300">
              <a:latin typeface="Bree Serif"/>
              <a:ea typeface="Bree Serif"/>
              <a:cs typeface="Bree Serif"/>
              <a:sym typeface="Bree Serif"/>
            </a:endParaRPr>
          </a:p>
          <a:p>
            <a:pPr indent="-311150" lvl="0" marL="457200" rtl="0" algn="l">
              <a:spcBef>
                <a:spcPts val="0"/>
              </a:spcBef>
              <a:spcAft>
                <a:spcPts val="0"/>
              </a:spcAft>
              <a:buSzPts val="1300"/>
              <a:buFont typeface="Bree Serif"/>
              <a:buChar char="●"/>
            </a:pPr>
            <a:r>
              <a:rPr lang="en" sz="1300">
                <a:latin typeface="Bree Serif"/>
                <a:ea typeface="Bree Serif"/>
                <a:cs typeface="Bree Serif"/>
                <a:sym typeface="Bree Serif"/>
              </a:rPr>
              <a:t>The graph paper is divided into </a:t>
            </a:r>
            <a:r>
              <a:rPr lang="en" sz="1300">
                <a:solidFill>
                  <a:srgbClr val="FF0000"/>
                </a:solidFill>
                <a:latin typeface="Bree Serif"/>
                <a:ea typeface="Bree Serif"/>
                <a:cs typeface="Bree Serif"/>
                <a:sym typeface="Bree Serif"/>
              </a:rPr>
              <a:t>large and small</a:t>
            </a:r>
            <a:r>
              <a:rPr lang="en" sz="1300">
                <a:latin typeface="Bree Serif"/>
                <a:ea typeface="Bree Serif"/>
                <a:cs typeface="Bree Serif"/>
                <a:sym typeface="Bree Serif"/>
              </a:rPr>
              <a:t> squares.  </a:t>
            </a:r>
            <a:endParaRPr sz="1300">
              <a:latin typeface="Bree Serif"/>
              <a:ea typeface="Bree Serif"/>
              <a:cs typeface="Bree Serif"/>
              <a:sym typeface="Bree Serif"/>
            </a:endParaRPr>
          </a:p>
          <a:p>
            <a:pPr indent="-311150" lvl="0" marL="457200" rtl="0" algn="l">
              <a:spcBef>
                <a:spcPts val="0"/>
              </a:spcBef>
              <a:spcAft>
                <a:spcPts val="0"/>
              </a:spcAft>
              <a:buSzPts val="1300"/>
              <a:buFont typeface="Bree Serif"/>
              <a:buChar char="●"/>
            </a:pPr>
            <a:r>
              <a:rPr lang="en" sz="1300">
                <a:latin typeface="Bree Serif"/>
                <a:ea typeface="Bree Serif"/>
                <a:cs typeface="Bree Serif"/>
                <a:sym typeface="Bree Serif"/>
              </a:rPr>
              <a:t>Each </a:t>
            </a:r>
            <a:r>
              <a:rPr lang="en" sz="1300">
                <a:solidFill>
                  <a:srgbClr val="FF0000"/>
                </a:solidFill>
                <a:latin typeface="Bree Serif"/>
                <a:ea typeface="Bree Serif"/>
                <a:cs typeface="Bree Serif"/>
                <a:sym typeface="Bree Serif"/>
              </a:rPr>
              <a:t>large square contains 5 small squares</a:t>
            </a:r>
            <a:r>
              <a:rPr lang="en" sz="1300">
                <a:latin typeface="Bree Serif"/>
                <a:ea typeface="Bree Serif"/>
                <a:cs typeface="Bree Serif"/>
                <a:sym typeface="Bree Serif"/>
              </a:rPr>
              <a:t> of 1 mm length.   </a:t>
            </a:r>
            <a:endParaRPr sz="1300">
              <a:latin typeface="Bree Serif"/>
              <a:ea typeface="Bree Serif"/>
              <a:cs typeface="Bree Serif"/>
              <a:sym typeface="Bree Serif"/>
            </a:endParaRPr>
          </a:p>
          <a:p>
            <a:pPr indent="-311150" lvl="0" marL="457200" rtl="0" algn="l">
              <a:spcBef>
                <a:spcPts val="0"/>
              </a:spcBef>
              <a:spcAft>
                <a:spcPts val="0"/>
              </a:spcAft>
              <a:buSzPts val="1300"/>
              <a:buFont typeface="Bree Serif"/>
              <a:buChar char="●"/>
            </a:pPr>
            <a:r>
              <a:rPr lang="en" sz="1300">
                <a:latin typeface="Bree Serif"/>
                <a:ea typeface="Bree Serif"/>
                <a:cs typeface="Bree Serif"/>
                <a:sym typeface="Bree Serif"/>
              </a:rPr>
              <a:t>Given that the paper runs at a rate of </a:t>
            </a:r>
            <a:r>
              <a:rPr lang="en" sz="1300">
                <a:solidFill>
                  <a:srgbClr val="FF0000"/>
                </a:solidFill>
                <a:latin typeface="Bree Serif"/>
                <a:ea typeface="Bree Serif"/>
                <a:cs typeface="Bree Serif"/>
                <a:sym typeface="Bree Serif"/>
              </a:rPr>
              <a:t>25 mm/sec, </a:t>
            </a:r>
            <a:r>
              <a:rPr lang="en" sz="1300">
                <a:solidFill>
                  <a:schemeClr val="dk1"/>
                </a:solidFill>
                <a:latin typeface="Bree Serif"/>
                <a:ea typeface="Bree Serif"/>
                <a:cs typeface="Bree Serif"/>
                <a:sym typeface="Bree Serif"/>
              </a:rPr>
              <a:t>horizontally</a:t>
            </a:r>
            <a:r>
              <a:rPr lang="en" sz="1300">
                <a:solidFill>
                  <a:srgbClr val="FF0000"/>
                </a:solidFill>
                <a:latin typeface="Bree Serif"/>
                <a:ea typeface="Bree Serif"/>
                <a:cs typeface="Bree Serif"/>
                <a:sym typeface="Bree Serif"/>
              </a:rPr>
              <a:t>, one small square of 1 mm length represents 0.04 sec.</a:t>
            </a:r>
            <a:endParaRPr sz="1300">
              <a:solidFill>
                <a:srgbClr val="FF0000"/>
              </a:solidFill>
              <a:latin typeface="Bree Serif"/>
              <a:ea typeface="Bree Serif"/>
              <a:cs typeface="Bree Serif"/>
              <a:sym typeface="Bree Serif"/>
            </a:endParaRPr>
          </a:p>
        </p:txBody>
      </p:sp>
      <p:pic>
        <p:nvPicPr>
          <p:cNvPr id="444" name="Google Shape;444;p47"/>
          <p:cNvPicPr preferRelativeResize="0"/>
          <p:nvPr/>
        </p:nvPicPr>
        <p:blipFill rotWithShape="1">
          <a:blip r:embed="rId3">
            <a:alphaModFix/>
          </a:blip>
          <a:srcRect b="3325" l="6773" r="2060" t="7762"/>
          <a:stretch/>
        </p:blipFill>
        <p:spPr>
          <a:xfrm>
            <a:off x="479802" y="3387541"/>
            <a:ext cx="3681224" cy="1586100"/>
          </a:xfrm>
          <a:prstGeom prst="rect">
            <a:avLst/>
          </a:prstGeom>
          <a:noFill/>
          <a:ln cap="flat" cmpd="sng" w="19050">
            <a:solidFill>
              <a:srgbClr val="E06666"/>
            </a:solidFill>
            <a:prstDash val="dash"/>
            <a:round/>
            <a:headEnd len="sm" w="sm" type="none"/>
            <a:tailEnd len="sm" w="sm" type="none"/>
          </a:ln>
        </p:spPr>
      </p:pic>
      <p:cxnSp>
        <p:nvCxnSpPr>
          <p:cNvPr id="445" name="Google Shape;445;p47"/>
          <p:cNvCxnSpPr/>
          <p:nvPr/>
        </p:nvCxnSpPr>
        <p:spPr>
          <a:xfrm flipH="1">
            <a:off x="4403655" y="877133"/>
            <a:ext cx="11400" cy="4096500"/>
          </a:xfrm>
          <a:prstGeom prst="straightConnector1">
            <a:avLst/>
          </a:prstGeom>
          <a:noFill/>
          <a:ln cap="flat" cmpd="sng" w="19050">
            <a:solidFill>
              <a:srgbClr val="E06666"/>
            </a:solidFill>
            <a:prstDash val="dash"/>
            <a:round/>
            <a:headEnd len="med" w="med" type="none"/>
            <a:tailEnd len="med" w="med" type="none"/>
          </a:ln>
        </p:spPr>
      </p:cxnSp>
      <p:sp>
        <p:nvSpPr>
          <p:cNvPr id="446" name="Google Shape;446;p47"/>
          <p:cNvSpPr txBox="1"/>
          <p:nvPr>
            <p:ph type="title"/>
          </p:nvPr>
        </p:nvSpPr>
        <p:spPr>
          <a:xfrm>
            <a:off x="4949250" y="444050"/>
            <a:ext cx="3937500" cy="8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20">
                <a:solidFill>
                  <a:srgbClr val="D05C5C"/>
                </a:solidFill>
                <a:latin typeface="Bree Serif"/>
                <a:ea typeface="Bree Serif"/>
                <a:cs typeface="Bree Serif"/>
                <a:sym typeface="Bree Serif"/>
              </a:rPr>
              <a:t>Heart rhythm determination</a:t>
            </a:r>
            <a:endParaRPr b="1" sz="2220">
              <a:solidFill>
                <a:srgbClr val="D05C5C"/>
              </a:solidFill>
              <a:latin typeface="Bree Serif"/>
              <a:ea typeface="Bree Serif"/>
              <a:cs typeface="Bree Serif"/>
              <a:sym typeface="Bree Serif"/>
            </a:endParaRPr>
          </a:p>
        </p:txBody>
      </p:sp>
      <p:cxnSp>
        <p:nvCxnSpPr>
          <p:cNvPr id="447" name="Google Shape;447;p47"/>
          <p:cNvCxnSpPr/>
          <p:nvPr/>
        </p:nvCxnSpPr>
        <p:spPr>
          <a:xfrm>
            <a:off x="2602923" y="3690505"/>
            <a:ext cx="3600" cy="181800"/>
          </a:xfrm>
          <a:prstGeom prst="straightConnector1">
            <a:avLst/>
          </a:prstGeom>
          <a:noFill/>
          <a:ln cap="flat" cmpd="sng" w="9525">
            <a:solidFill>
              <a:srgbClr val="999999"/>
            </a:solidFill>
            <a:prstDash val="solid"/>
            <a:round/>
            <a:headEnd len="med" w="med" type="none"/>
            <a:tailEnd len="med" w="med" type="stealth"/>
          </a:ln>
        </p:spPr>
      </p:cxnSp>
      <p:sp>
        <p:nvSpPr>
          <p:cNvPr id="448" name="Google Shape;448;p47"/>
          <p:cNvSpPr txBox="1"/>
          <p:nvPr/>
        </p:nvSpPr>
        <p:spPr>
          <a:xfrm>
            <a:off x="2999184" y="3581900"/>
            <a:ext cx="767400" cy="29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FF0000"/>
                </a:solidFill>
                <a:latin typeface="Bree Serif"/>
                <a:ea typeface="Bree Serif"/>
                <a:cs typeface="Bree Serif"/>
                <a:sym typeface="Bree Serif"/>
              </a:rPr>
              <a:t>Small</a:t>
            </a:r>
            <a:r>
              <a:rPr lang="en" sz="700">
                <a:solidFill>
                  <a:srgbClr val="FF0000"/>
                </a:solidFill>
                <a:latin typeface="Bree Serif"/>
                <a:ea typeface="Bree Serif"/>
                <a:cs typeface="Bree Serif"/>
                <a:sym typeface="Bree Serif"/>
              </a:rPr>
              <a:t> square</a:t>
            </a:r>
            <a:endParaRPr sz="700">
              <a:solidFill>
                <a:srgbClr val="FF0000"/>
              </a:solidFill>
              <a:latin typeface="Bree Serif"/>
              <a:ea typeface="Bree Serif"/>
              <a:cs typeface="Bree Serif"/>
              <a:sym typeface="Bree Serif"/>
            </a:endParaRPr>
          </a:p>
        </p:txBody>
      </p:sp>
      <p:cxnSp>
        <p:nvCxnSpPr>
          <p:cNvPr id="449" name="Google Shape;449;p47"/>
          <p:cNvCxnSpPr/>
          <p:nvPr/>
        </p:nvCxnSpPr>
        <p:spPr>
          <a:xfrm flipH="1">
            <a:off x="2848800" y="3771900"/>
            <a:ext cx="237300" cy="81300"/>
          </a:xfrm>
          <a:prstGeom prst="straightConnector1">
            <a:avLst/>
          </a:prstGeom>
          <a:noFill/>
          <a:ln cap="flat" cmpd="sng" w="9525">
            <a:solidFill>
              <a:srgbClr val="999999"/>
            </a:solidFill>
            <a:prstDash val="solid"/>
            <a:round/>
            <a:headEnd len="med" w="med" type="none"/>
            <a:tailEnd len="med" w="med" type="triangle"/>
          </a:ln>
        </p:spPr>
      </p:cxnSp>
      <p:sp>
        <p:nvSpPr>
          <p:cNvPr id="450" name="Google Shape;450;p47"/>
          <p:cNvSpPr txBox="1"/>
          <p:nvPr/>
        </p:nvSpPr>
        <p:spPr>
          <a:xfrm>
            <a:off x="2238737" y="3567432"/>
            <a:ext cx="732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FF0000"/>
                </a:solidFill>
                <a:latin typeface="Bree Serif"/>
                <a:ea typeface="Bree Serif"/>
                <a:cs typeface="Bree Serif"/>
                <a:sym typeface="Bree Serif"/>
              </a:rPr>
              <a:t>Large square</a:t>
            </a:r>
            <a:endParaRPr sz="700">
              <a:solidFill>
                <a:srgbClr val="FF0000"/>
              </a:solidFill>
              <a:latin typeface="Bree Serif"/>
              <a:ea typeface="Bree Serif"/>
              <a:cs typeface="Bree Serif"/>
              <a:sym typeface="Bree Serif"/>
            </a:endParaRPr>
          </a:p>
        </p:txBody>
      </p:sp>
      <p:sp>
        <p:nvSpPr>
          <p:cNvPr id="451" name="Google Shape;451;p47"/>
          <p:cNvSpPr txBox="1"/>
          <p:nvPr/>
        </p:nvSpPr>
        <p:spPr>
          <a:xfrm>
            <a:off x="4864807" y="1212975"/>
            <a:ext cx="4106400" cy="20934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chemeClr val="dk1"/>
              </a:buClr>
              <a:buSzPts val="1300"/>
              <a:buFont typeface="Bree Serif"/>
              <a:buChar char="●"/>
            </a:pPr>
            <a:r>
              <a:rPr lang="en" sz="1300">
                <a:solidFill>
                  <a:schemeClr val="dk1"/>
                </a:solidFill>
                <a:latin typeface="Bree Serif"/>
                <a:ea typeface="Bree Serif"/>
                <a:cs typeface="Bree Serif"/>
                <a:sym typeface="Bree Serif"/>
              </a:rPr>
              <a:t>The heart rhythm refers to the regularity of heart beat.  </a:t>
            </a:r>
            <a:endParaRPr sz="1300">
              <a:solidFill>
                <a:schemeClr val="dk1"/>
              </a:solidFill>
              <a:latin typeface="Bree Serif"/>
              <a:ea typeface="Bree Serif"/>
              <a:cs typeface="Bree Serif"/>
              <a:sym typeface="Bree Serif"/>
            </a:endParaRPr>
          </a:p>
          <a:p>
            <a:pPr indent="-311150" lvl="0" marL="457200" rtl="0" algn="l">
              <a:spcBef>
                <a:spcPts val="0"/>
              </a:spcBef>
              <a:spcAft>
                <a:spcPts val="0"/>
              </a:spcAft>
              <a:buClr>
                <a:schemeClr val="dk1"/>
              </a:buClr>
              <a:buSzPts val="1300"/>
              <a:buFont typeface="Bree Serif"/>
              <a:buChar char="●"/>
            </a:pPr>
            <a:r>
              <a:rPr lang="en" sz="1300">
                <a:solidFill>
                  <a:schemeClr val="dk1"/>
                </a:solidFill>
                <a:latin typeface="Bree Serif"/>
                <a:ea typeface="Bree Serif"/>
                <a:cs typeface="Bree Serif"/>
                <a:sym typeface="Bree Serif"/>
              </a:rPr>
              <a:t>Heart rhythm can be determined by </a:t>
            </a:r>
            <a:r>
              <a:rPr lang="en" sz="1300">
                <a:solidFill>
                  <a:srgbClr val="FF0000"/>
                </a:solidFill>
                <a:latin typeface="Bree Serif"/>
                <a:ea typeface="Bree Serif"/>
                <a:cs typeface="Bree Serif"/>
                <a:sym typeface="Bree Serif"/>
              </a:rPr>
              <a:t>observing R-R intervals</a:t>
            </a:r>
            <a:r>
              <a:rPr lang="en" sz="1300">
                <a:solidFill>
                  <a:schemeClr val="dk1"/>
                </a:solidFill>
                <a:latin typeface="Bree Serif"/>
                <a:ea typeface="Bree Serif"/>
                <a:cs typeface="Bree Serif"/>
                <a:sym typeface="Bree Serif"/>
              </a:rPr>
              <a:t> on ECG. </a:t>
            </a:r>
            <a:endParaRPr sz="1300">
              <a:solidFill>
                <a:schemeClr val="dk1"/>
              </a:solidFill>
              <a:latin typeface="Bree Serif"/>
              <a:ea typeface="Bree Serif"/>
              <a:cs typeface="Bree Serif"/>
              <a:sym typeface="Bree Serif"/>
            </a:endParaRPr>
          </a:p>
          <a:p>
            <a:pPr indent="-311150" lvl="0" marL="457200" rtl="0" algn="l">
              <a:spcBef>
                <a:spcPts val="0"/>
              </a:spcBef>
              <a:spcAft>
                <a:spcPts val="0"/>
              </a:spcAft>
              <a:buClr>
                <a:schemeClr val="dk1"/>
              </a:buClr>
              <a:buSzPts val="1300"/>
              <a:buFont typeface="Bree Serif"/>
              <a:buChar char="●"/>
            </a:pPr>
            <a:r>
              <a:rPr lang="en" sz="1300">
                <a:solidFill>
                  <a:schemeClr val="dk1"/>
                </a:solidFill>
                <a:latin typeface="Bree Serif"/>
                <a:ea typeface="Bree Serif"/>
                <a:cs typeface="Bree Serif"/>
                <a:sym typeface="Bree Serif"/>
              </a:rPr>
              <a:t> If R-R intervals are the same duration, the rhythm is said to be regular </a:t>
            </a:r>
            <a:r>
              <a:rPr lang="en" sz="1300">
                <a:solidFill>
                  <a:srgbClr val="FF0000"/>
                </a:solidFill>
                <a:latin typeface="Bree Serif"/>
                <a:ea typeface="Bree Serif"/>
                <a:cs typeface="Bree Serif"/>
                <a:sym typeface="Bree Serif"/>
              </a:rPr>
              <a:t>(sinus rhythm)</a:t>
            </a:r>
            <a:r>
              <a:rPr lang="en" sz="1300">
                <a:solidFill>
                  <a:schemeClr val="dk1"/>
                </a:solidFill>
                <a:latin typeface="Bree Serif"/>
                <a:ea typeface="Bree Serif"/>
                <a:cs typeface="Bree Serif"/>
                <a:sym typeface="Bree Serif"/>
              </a:rPr>
              <a:t>, whereas if  R-R intervals are variable in length the rhythm is said to be irregular </a:t>
            </a:r>
            <a:r>
              <a:rPr lang="en" sz="1300">
                <a:solidFill>
                  <a:srgbClr val="FF0000"/>
                </a:solidFill>
                <a:latin typeface="Bree Serif"/>
                <a:ea typeface="Bree Serif"/>
                <a:cs typeface="Bree Serif"/>
                <a:sym typeface="Bree Serif"/>
              </a:rPr>
              <a:t>(arrhythmia)</a:t>
            </a:r>
            <a:r>
              <a:rPr lang="en" sz="1300">
                <a:solidFill>
                  <a:schemeClr val="dk1"/>
                </a:solidFill>
                <a:latin typeface="Bree Serif"/>
                <a:ea typeface="Bree Serif"/>
                <a:cs typeface="Bree Serif"/>
                <a:sym typeface="Bree Serif"/>
              </a:rPr>
              <a:t>.</a:t>
            </a:r>
            <a:endParaRPr sz="1300">
              <a:solidFill>
                <a:schemeClr val="dk1"/>
              </a:solidFill>
              <a:latin typeface="Bree Serif"/>
              <a:ea typeface="Bree Serif"/>
              <a:cs typeface="Bree Serif"/>
              <a:sym typeface="Bree Serif"/>
            </a:endParaRPr>
          </a:p>
          <a:p>
            <a:pPr indent="0" lvl="0" marL="0" rtl="0" algn="l">
              <a:spcBef>
                <a:spcPts val="0"/>
              </a:spcBef>
              <a:spcAft>
                <a:spcPts val="0"/>
              </a:spcAft>
              <a:buNone/>
            </a:pPr>
            <a:r>
              <a:t/>
            </a:r>
            <a:endParaRPr sz="700">
              <a:solidFill>
                <a:schemeClr val="dk1"/>
              </a:solidFill>
              <a:latin typeface="Bree Serif"/>
              <a:ea typeface="Bree Serif"/>
              <a:cs typeface="Bree Serif"/>
              <a:sym typeface="Bree Serif"/>
            </a:endParaRPr>
          </a:p>
        </p:txBody>
      </p:sp>
      <p:pic>
        <p:nvPicPr>
          <p:cNvPr id="452" name="Google Shape;452;p47"/>
          <p:cNvPicPr preferRelativeResize="0"/>
          <p:nvPr/>
        </p:nvPicPr>
        <p:blipFill>
          <a:blip r:embed="rId4">
            <a:alphaModFix/>
          </a:blip>
          <a:stretch>
            <a:fillRect/>
          </a:stretch>
        </p:blipFill>
        <p:spPr>
          <a:xfrm>
            <a:off x="4523888" y="3199725"/>
            <a:ext cx="4483423" cy="1773925"/>
          </a:xfrm>
          <a:prstGeom prst="rect">
            <a:avLst/>
          </a:prstGeom>
          <a:noFill/>
          <a:ln cap="flat" cmpd="sng" w="19050">
            <a:solidFill>
              <a:srgbClr val="E06666"/>
            </a:solidFill>
            <a:prstDash val="dash"/>
            <a:round/>
            <a:headEnd len="sm" w="sm" type="none"/>
            <a:tailEnd len="sm" w="sm" type="none"/>
          </a:ln>
        </p:spPr>
      </p:pic>
      <p:sp>
        <p:nvSpPr>
          <p:cNvPr id="453" name="Google Shape;453;p47"/>
          <p:cNvSpPr txBox="1"/>
          <p:nvPr/>
        </p:nvSpPr>
        <p:spPr>
          <a:xfrm>
            <a:off x="8069100" y="0"/>
            <a:ext cx="11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C27BA0"/>
                </a:solidFill>
                <a:latin typeface="Bree Serif"/>
                <a:ea typeface="Bree Serif"/>
                <a:cs typeface="Bree Serif"/>
                <a:sym typeface="Bree Serif"/>
              </a:rPr>
              <a:t>Girls slides</a:t>
            </a:r>
            <a:endParaRPr sz="800">
              <a:solidFill>
                <a:srgbClr val="C27BA0"/>
              </a:solidFill>
              <a:latin typeface="Bree Serif"/>
              <a:ea typeface="Bree Serif"/>
              <a:cs typeface="Bree Serif"/>
              <a:sym typeface="Bree Serif"/>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48"/>
          <p:cNvSpPr txBox="1"/>
          <p:nvPr>
            <p:ph type="title"/>
          </p:nvPr>
        </p:nvSpPr>
        <p:spPr>
          <a:xfrm>
            <a:off x="58775" y="445025"/>
            <a:ext cx="9038100" cy="460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00">
                <a:solidFill>
                  <a:srgbClr val="D05C5C"/>
                </a:solidFill>
                <a:latin typeface="Bree Serif"/>
                <a:ea typeface="Bree Serif"/>
                <a:cs typeface="Bree Serif"/>
                <a:sym typeface="Bree Serif"/>
              </a:rPr>
              <a:t>  Sinus Arrhythmia</a:t>
            </a:r>
            <a:endParaRPr sz="2500">
              <a:solidFill>
                <a:srgbClr val="D05C5C"/>
              </a:solidFill>
              <a:latin typeface="Bree Serif"/>
              <a:ea typeface="Bree Serif"/>
              <a:cs typeface="Bree Serif"/>
              <a:sym typeface="Bree Serif"/>
            </a:endParaRPr>
          </a:p>
          <a:p>
            <a:pPr indent="0" lvl="0" marL="0" rtl="0" algn="l">
              <a:spcBef>
                <a:spcPts val="0"/>
              </a:spcBef>
              <a:spcAft>
                <a:spcPts val="0"/>
              </a:spcAft>
              <a:buSzPts val="990"/>
              <a:buNone/>
            </a:pPr>
            <a:r>
              <a:t/>
            </a:r>
            <a:endParaRPr sz="2500">
              <a:solidFill>
                <a:srgbClr val="D05C5C"/>
              </a:solidFill>
              <a:latin typeface="Bree Serif"/>
              <a:ea typeface="Bree Serif"/>
              <a:cs typeface="Bree Serif"/>
              <a:sym typeface="Bree Serif"/>
            </a:endParaRPr>
          </a:p>
          <a:p>
            <a:pPr indent="0" lvl="0" marL="0" rtl="0" algn="l">
              <a:spcBef>
                <a:spcPts val="0"/>
              </a:spcBef>
              <a:spcAft>
                <a:spcPts val="0"/>
              </a:spcAft>
              <a:buSzPts val="990"/>
              <a:buNone/>
            </a:pPr>
            <a:r>
              <a:t/>
            </a:r>
            <a:endParaRPr sz="2500">
              <a:solidFill>
                <a:srgbClr val="D05C5C"/>
              </a:solidFill>
              <a:latin typeface="Bree Serif"/>
              <a:ea typeface="Bree Serif"/>
              <a:cs typeface="Bree Serif"/>
              <a:sym typeface="Bree Serif"/>
            </a:endParaRPr>
          </a:p>
          <a:p>
            <a:pPr indent="0" lvl="0" marL="0" rtl="0" algn="l">
              <a:spcBef>
                <a:spcPts val="0"/>
              </a:spcBef>
              <a:spcAft>
                <a:spcPts val="0"/>
              </a:spcAft>
              <a:buSzPts val="990"/>
              <a:buNone/>
            </a:pPr>
            <a:r>
              <a:t/>
            </a:r>
            <a:endParaRPr sz="2500">
              <a:solidFill>
                <a:srgbClr val="D05C5C"/>
              </a:solidFill>
              <a:latin typeface="Bree Serif"/>
              <a:ea typeface="Bree Serif"/>
              <a:cs typeface="Bree Serif"/>
              <a:sym typeface="Bree Serif"/>
            </a:endParaRPr>
          </a:p>
          <a:p>
            <a:pPr indent="0" lvl="0" marL="0" rtl="0" algn="l">
              <a:spcBef>
                <a:spcPts val="0"/>
              </a:spcBef>
              <a:spcAft>
                <a:spcPts val="0"/>
              </a:spcAft>
              <a:buClr>
                <a:srgbClr val="424456"/>
              </a:buClr>
              <a:buSzPts val="990"/>
              <a:buFont typeface="Trebuchet MS"/>
              <a:buNone/>
            </a:pPr>
            <a:r>
              <a:t/>
            </a:r>
            <a:endParaRPr sz="2500">
              <a:solidFill>
                <a:srgbClr val="D05C5C"/>
              </a:solidFill>
              <a:latin typeface="Bree Serif"/>
              <a:ea typeface="Bree Serif"/>
              <a:cs typeface="Bree Serif"/>
              <a:sym typeface="Bree Serif"/>
            </a:endParaRPr>
          </a:p>
        </p:txBody>
      </p:sp>
      <p:sp>
        <p:nvSpPr>
          <p:cNvPr id="459" name="Google Shape;459;p48"/>
          <p:cNvSpPr txBox="1"/>
          <p:nvPr/>
        </p:nvSpPr>
        <p:spPr>
          <a:xfrm>
            <a:off x="1045500" y="2288325"/>
            <a:ext cx="170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nvGrpSpPr>
          <p:cNvPr id="460" name="Google Shape;460;p48"/>
          <p:cNvGrpSpPr/>
          <p:nvPr/>
        </p:nvGrpSpPr>
        <p:grpSpPr>
          <a:xfrm>
            <a:off x="3433139" y="1299144"/>
            <a:ext cx="1937333" cy="1596720"/>
            <a:chOff x="649648" y="271400"/>
            <a:chExt cx="6215377" cy="5455143"/>
          </a:xfrm>
        </p:grpSpPr>
        <p:sp>
          <p:nvSpPr>
            <p:cNvPr id="461" name="Google Shape;461;p48"/>
            <p:cNvSpPr/>
            <p:nvPr/>
          </p:nvSpPr>
          <p:spPr>
            <a:xfrm>
              <a:off x="2641907" y="3717593"/>
              <a:ext cx="3573900" cy="2008950"/>
            </a:xfrm>
            <a:custGeom>
              <a:rect b="b" l="l" r="r" t="t"/>
              <a:pathLst>
                <a:path extrusionOk="0" fill="none" h="80358" w="142956">
                  <a:moveTo>
                    <a:pt x="0" y="50612"/>
                  </a:moveTo>
                  <a:cubicBezTo>
                    <a:pt x="53053" y="80357"/>
                    <a:pt x="120314" y="56605"/>
                    <a:pt x="142956" y="0"/>
                  </a:cubicBezTo>
                </a:path>
              </a:pathLst>
            </a:custGeom>
            <a:noFill/>
            <a:ln cap="flat" cmpd="sng" w="9525">
              <a:solidFill>
                <a:srgbClr val="325D79"/>
              </a:solidFill>
              <a:prstDash val="solid"/>
              <a:miter lim="22198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400">
                <a:solidFill>
                  <a:srgbClr val="D05C5C"/>
                </a:solidFill>
              </a:endParaRPr>
            </a:p>
          </p:txBody>
        </p:sp>
        <p:sp>
          <p:nvSpPr>
            <p:cNvPr id="462" name="Google Shape;462;p48"/>
            <p:cNvSpPr/>
            <p:nvPr/>
          </p:nvSpPr>
          <p:spPr>
            <a:xfrm>
              <a:off x="1359875" y="2446825"/>
              <a:ext cx="338550" cy="1598275"/>
            </a:xfrm>
            <a:custGeom>
              <a:rect b="b" l="l" r="r" t="t"/>
              <a:pathLst>
                <a:path extrusionOk="0" fill="none" h="63931" w="13542">
                  <a:moveTo>
                    <a:pt x="888" y="0"/>
                  </a:moveTo>
                  <a:cubicBezTo>
                    <a:pt x="223" y="4440"/>
                    <a:pt x="1" y="9102"/>
                    <a:pt x="1" y="13763"/>
                  </a:cubicBezTo>
                  <a:cubicBezTo>
                    <a:pt x="1" y="31300"/>
                    <a:pt x="4662" y="48614"/>
                    <a:pt x="13541" y="63931"/>
                  </a:cubicBezTo>
                </a:path>
              </a:pathLst>
            </a:custGeom>
            <a:noFill/>
            <a:ln cap="flat" cmpd="sng" w="9525">
              <a:solidFill>
                <a:srgbClr val="325D79"/>
              </a:solidFill>
              <a:prstDash val="solid"/>
              <a:miter lim="22198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400">
                <a:solidFill>
                  <a:srgbClr val="D05C5C"/>
                </a:solidFill>
              </a:endParaRPr>
            </a:p>
          </p:txBody>
        </p:sp>
        <p:sp>
          <p:nvSpPr>
            <p:cNvPr id="463" name="Google Shape;463;p48"/>
            <p:cNvSpPr/>
            <p:nvPr/>
          </p:nvSpPr>
          <p:spPr>
            <a:xfrm>
              <a:off x="1709500" y="271400"/>
              <a:ext cx="5149975" cy="2519525"/>
            </a:xfrm>
            <a:custGeom>
              <a:rect b="b" l="l" r="r" t="t"/>
              <a:pathLst>
                <a:path extrusionOk="0" fill="none" h="100781" w="205999">
                  <a:moveTo>
                    <a:pt x="187352" y="100780"/>
                  </a:moveTo>
                  <a:cubicBezTo>
                    <a:pt x="187352" y="77694"/>
                    <a:pt x="179361" y="55496"/>
                    <a:pt x="165154" y="37738"/>
                  </a:cubicBezTo>
                  <a:lnTo>
                    <a:pt x="187352" y="37738"/>
                  </a:lnTo>
                  <a:cubicBezTo>
                    <a:pt x="197563" y="37738"/>
                    <a:pt x="205998" y="29302"/>
                    <a:pt x="205998" y="18869"/>
                  </a:cubicBezTo>
                  <a:cubicBezTo>
                    <a:pt x="205998" y="8436"/>
                    <a:pt x="197563" y="1"/>
                    <a:pt x="187352" y="1"/>
                  </a:cubicBezTo>
                  <a:lnTo>
                    <a:pt x="91012" y="1"/>
                  </a:lnTo>
                  <a:lnTo>
                    <a:pt x="89681" y="1"/>
                  </a:lnTo>
                  <a:lnTo>
                    <a:pt x="86573" y="1"/>
                  </a:lnTo>
                  <a:cubicBezTo>
                    <a:pt x="51056" y="1"/>
                    <a:pt x="17981" y="18869"/>
                    <a:pt x="0" y="49725"/>
                  </a:cubicBezTo>
                </a:path>
              </a:pathLst>
            </a:custGeom>
            <a:noFill/>
            <a:ln cap="flat" cmpd="sng" w="9525">
              <a:solidFill>
                <a:srgbClr val="325D79"/>
              </a:solidFill>
              <a:prstDash val="solid"/>
              <a:miter lim="22198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400">
                <a:solidFill>
                  <a:srgbClr val="D05C5C"/>
                </a:solidFill>
              </a:endParaRPr>
            </a:p>
          </p:txBody>
        </p:sp>
        <p:sp>
          <p:nvSpPr>
            <p:cNvPr id="464" name="Google Shape;464;p48"/>
            <p:cNvSpPr/>
            <p:nvPr/>
          </p:nvSpPr>
          <p:spPr>
            <a:xfrm>
              <a:off x="5965975" y="415700"/>
              <a:ext cx="754750" cy="754750"/>
            </a:xfrm>
            <a:custGeom>
              <a:rect b="b" l="l" r="r" t="t"/>
              <a:pathLst>
                <a:path extrusionOk="0" fill="none" h="30190" w="30190">
                  <a:moveTo>
                    <a:pt x="17315" y="0"/>
                  </a:moveTo>
                  <a:cubicBezTo>
                    <a:pt x="5772" y="0"/>
                    <a:pt x="0" y="13763"/>
                    <a:pt x="7992" y="21977"/>
                  </a:cubicBezTo>
                  <a:cubicBezTo>
                    <a:pt x="16205" y="30190"/>
                    <a:pt x="30190" y="24418"/>
                    <a:pt x="30190" y="12875"/>
                  </a:cubicBezTo>
                  <a:cubicBezTo>
                    <a:pt x="30190" y="5772"/>
                    <a:pt x="24418" y="0"/>
                    <a:pt x="17315" y="0"/>
                  </a:cubicBezTo>
                  <a:close/>
                </a:path>
              </a:pathLst>
            </a:custGeom>
            <a:noFill/>
            <a:ln cap="flat" cmpd="sng" w="9525">
              <a:solidFill>
                <a:srgbClr val="E3E9ED"/>
              </a:solidFill>
              <a:prstDash val="solid"/>
              <a:miter lim="22198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400">
                <a:solidFill>
                  <a:srgbClr val="D05C5C"/>
                </a:solidFill>
              </a:endParaRPr>
            </a:p>
          </p:txBody>
        </p:sp>
        <p:sp>
          <p:nvSpPr>
            <p:cNvPr id="465" name="Google Shape;465;p48"/>
            <p:cNvSpPr/>
            <p:nvPr/>
          </p:nvSpPr>
          <p:spPr>
            <a:xfrm>
              <a:off x="699475" y="2457925"/>
              <a:ext cx="5183275" cy="2647150"/>
            </a:xfrm>
            <a:custGeom>
              <a:rect b="b" l="l" r="r" t="t"/>
              <a:pathLst>
                <a:path extrusionOk="0" fill="none" h="105886" w="207331">
                  <a:moveTo>
                    <a:pt x="39513" y="0"/>
                  </a:moveTo>
                  <a:cubicBezTo>
                    <a:pt x="38847" y="4440"/>
                    <a:pt x="38404" y="8880"/>
                    <a:pt x="38626" y="13319"/>
                  </a:cubicBezTo>
                  <a:cubicBezTo>
                    <a:pt x="38404" y="31300"/>
                    <a:pt x="43953" y="48836"/>
                    <a:pt x="54164" y="63487"/>
                  </a:cubicBezTo>
                  <a:lnTo>
                    <a:pt x="18869" y="63487"/>
                  </a:lnTo>
                  <a:cubicBezTo>
                    <a:pt x="8436" y="63487"/>
                    <a:pt x="1" y="71922"/>
                    <a:pt x="1" y="82355"/>
                  </a:cubicBezTo>
                  <a:cubicBezTo>
                    <a:pt x="1" y="92566"/>
                    <a:pt x="8436" y="101002"/>
                    <a:pt x="18869" y="101002"/>
                  </a:cubicBezTo>
                  <a:lnTo>
                    <a:pt x="116097" y="101002"/>
                  </a:lnTo>
                  <a:cubicBezTo>
                    <a:pt x="154277" y="105885"/>
                    <a:pt x="191126" y="85463"/>
                    <a:pt x="207331" y="50390"/>
                  </a:cubicBezTo>
                </a:path>
              </a:pathLst>
            </a:custGeom>
            <a:noFill/>
            <a:ln cap="flat" cmpd="sng" w="9525">
              <a:solidFill>
                <a:srgbClr val="667E92"/>
              </a:solidFill>
              <a:prstDash val="solid"/>
              <a:miter lim="22198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400">
                <a:solidFill>
                  <a:srgbClr val="D05C5C"/>
                </a:solidFill>
              </a:endParaRPr>
            </a:p>
          </p:txBody>
        </p:sp>
        <p:sp>
          <p:nvSpPr>
            <p:cNvPr id="466" name="Google Shape;466;p48"/>
            <p:cNvSpPr/>
            <p:nvPr/>
          </p:nvSpPr>
          <p:spPr>
            <a:xfrm>
              <a:off x="2075775" y="387950"/>
              <a:ext cx="4012325" cy="2402975"/>
            </a:xfrm>
            <a:custGeom>
              <a:rect b="b" l="l" r="r" t="t"/>
              <a:pathLst>
                <a:path extrusionOk="0" fill="none" h="96119" w="160493">
                  <a:moveTo>
                    <a:pt x="160492" y="96118"/>
                  </a:moveTo>
                  <a:cubicBezTo>
                    <a:pt x="160492" y="57494"/>
                    <a:pt x="135630" y="23530"/>
                    <a:pt x="99003" y="11765"/>
                  </a:cubicBezTo>
                  <a:cubicBezTo>
                    <a:pt x="62377" y="0"/>
                    <a:pt x="22420" y="13097"/>
                    <a:pt x="0" y="44397"/>
                  </a:cubicBezTo>
                </a:path>
              </a:pathLst>
            </a:custGeom>
            <a:noFill/>
            <a:ln cap="flat" cmpd="sng" w="9525">
              <a:solidFill>
                <a:srgbClr val="667E92"/>
              </a:solidFill>
              <a:prstDash val="solid"/>
              <a:miter lim="22198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400">
                <a:solidFill>
                  <a:srgbClr val="D05C5C"/>
                </a:solidFill>
              </a:endParaRPr>
            </a:p>
          </p:txBody>
        </p:sp>
        <p:sp>
          <p:nvSpPr>
            <p:cNvPr id="467" name="Google Shape;467;p48"/>
            <p:cNvSpPr/>
            <p:nvPr/>
          </p:nvSpPr>
          <p:spPr>
            <a:xfrm>
              <a:off x="649648" y="670971"/>
              <a:ext cx="5183118" cy="4298214"/>
            </a:xfrm>
            <a:custGeom>
              <a:rect b="b" l="l" r="r" t="t"/>
              <a:pathLst>
                <a:path extrusionOk="0" fill="none" h="170260" w="205333">
                  <a:moveTo>
                    <a:pt x="205333" y="84575"/>
                  </a:moveTo>
                  <a:cubicBezTo>
                    <a:pt x="205333" y="51944"/>
                    <a:pt x="185133" y="22865"/>
                    <a:pt x="154721" y="11322"/>
                  </a:cubicBezTo>
                  <a:cubicBezTo>
                    <a:pt x="124088" y="1"/>
                    <a:pt x="89681" y="8880"/>
                    <a:pt x="68371" y="33520"/>
                  </a:cubicBezTo>
                  <a:lnTo>
                    <a:pt x="18869" y="33520"/>
                  </a:lnTo>
                  <a:cubicBezTo>
                    <a:pt x="8436" y="33520"/>
                    <a:pt x="1" y="41955"/>
                    <a:pt x="1" y="52388"/>
                  </a:cubicBezTo>
                  <a:cubicBezTo>
                    <a:pt x="1" y="62599"/>
                    <a:pt x="8436" y="71034"/>
                    <a:pt x="18869" y="71034"/>
                  </a:cubicBezTo>
                  <a:lnTo>
                    <a:pt x="50612" y="71034"/>
                  </a:lnTo>
                  <a:cubicBezTo>
                    <a:pt x="44175" y="108549"/>
                    <a:pt x="65929" y="145176"/>
                    <a:pt x="101668" y="157607"/>
                  </a:cubicBezTo>
                  <a:cubicBezTo>
                    <a:pt x="137629" y="170260"/>
                    <a:pt x="177363" y="155165"/>
                    <a:pt x="195788" y="121868"/>
                  </a:cubicBezTo>
                </a:path>
              </a:pathLst>
            </a:custGeom>
            <a:noFill/>
            <a:ln cap="flat" cmpd="sng" w="9525">
              <a:solidFill>
                <a:srgbClr val="445D73"/>
              </a:solidFill>
              <a:prstDash val="solid"/>
              <a:miter lim="22198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400">
                <a:solidFill>
                  <a:srgbClr val="D05C5C"/>
                </a:solidFill>
              </a:endParaRPr>
            </a:p>
          </p:txBody>
        </p:sp>
        <p:sp>
          <p:nvSpPr>
            <p:cNvPr id="468" name="Google Shape;468;p48"/>
            <p:cNvSpPr/>
            <p:nvPr/>
          </p:nvSpPr>
          <p:spPr>
            <a:xfrm>
              <a:off x="1731700" y="1059450"/>
              <a:ext cx="5133325" cy="3762600"/>
            </a:xfrm>
            <a:custGeom>
              <a:rect b="b" l="l" r="r" t="t"/>
              <a:pathLst>
                <a:path extrusionOk="0" fill="none" h="150504" w="205333">
                  <a:moveTo>
                    <a:pt x="85685" y="0"/>
                  </a:moveTo>
                  <a:cubicBezTo>
                    <a:pt x="33297" y="222"/>
                    <a:pt x="0" y="56383"/>
                    <a:pt x="25306" y="102333"/>
                  </a:cubicBezTo>
                  <a:cubicBezTo>
                    <a:pt x="50390" y="148283"/>
                    <a:pt x="115652" y="150503"/>
                    <a:pt x="144066" y="106551"/>
                  </a:cubicBezTo>
                  <a:lnTo>
                    <a:pt x="186464" y="106551"/>
                  </a:lnTo>
                  <a:cubicBezTo>
                    <a:pt x="196897" y="106551"/>
                    <a:pt x="205332" y="98116"/>
                    <a:pt x="205332" y="87683"/>
                  </a:cubicBezTo>
                  <a:cubicBezTo>
                    <a:pt x="205332" y="77250"/>
                    <a:pt x="196897" y="68814"/>
                    <a:pt x="186464" y="68814"/>
                  </a:cubicBezTo>
                  <a:lnTo>
                    <a:pt x="154943" y="68814"/>
                  </a:lnTo>
                  <a:cubicBezTo>
                    <a:pt x="154721" y="30856"/>
                    <a:pt x="123865" y="0"/>
                    <a:pt x="85685" y="0"/>
                  </a:cubicBezTo>
                  <a:close/>
                </a:path>
              </a:pathLst>
            </a:custGeom>
            <a:noFill/>
            <a:ln cap="flat" cmpd="sng" w="9525">
              <a:solidFill>
                <a:srgbClr val="869FB1"/>
              </a:solidFill>
              <a:prstDash val="solid"/>
              <a:miter lim="22198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400">
                <a:solidFill>
                  <a:srgbClr val="D05C5C"/>
                </a:solidFill>
              </a:endParaRPr>
            </a:p>
          </p:txBody>
        </p:sp>
        <p:sp>
          <p:nvSpPr>
            <p:cNvPr id="469" name="Google Shape;469;p48"/>
            <p:cNvSpPr/>
            <p:nvPr/>
          </p:nvSpPr>
          <p:spPr>
            <a:xfrm>
              <a:off x="5965975" y="2912975"/>
              <a:ext cx="754750" cy="754775"/>
            </a:xfrm>
            <a:custGeom>
              <a:rect b="b" l="l" r="r" t="t"/>
              <a:pathLst>
                <a:path extrusionOk="0" fill="none" h="30191" w="30190">
                  <a:moveTo>
                    <a:pt x="17315" y="1"/>
                  </a:moveTo>
                  <a:cubicBezTo>
                    <a:pt x="5772" y="1"/>
                    <a:pt x="0" y="13764"/>
                    <a:pt x="7992" y="21977"/>
                  </a:cubicBezTo>
                  <a:cubicBezTo>
                    <a:pt x="16205" y="30190"/>
                    <a:pt x="30190" y="24419"/>
                    <a:pt x="30190" y="12876"/>
                  </a:cubicBezTo>
                  <a:cubicBezTo>
                    <a:pt x="30190" y="5772"/>
                    <a:pt x="24418" y="1"/>
                    <a:pt x="17315" y="1"/>
                  </a:cubicBezTo>
                  <a:close/>
                </a:path>
              </a:pathLst>
            </a:custGeom>
            <a:noFill/>
            <a:ln cap="flat" cmpd="sng" w="9525">
              <a:solidFill>
                <a:srgbClr val="E3E9ED"/>
              </a:solidFill>
              <a:prstDash val="solid"/>
              <a:miter lim="22198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400">
                <a:solidFill>
                  <a:srgbClr val="D05C5C"/>
                </a:solidFill>
              </a:endParaRPr>
            </a:p>
          </p:txBody>
        </p:sp>
        <p:sp>
          <p:nvSpPr>
            <p:cNvPr id="470" name="Google Shape;470;p48"/>
            <p:cNvSpPr/>
            <p:nvPr/>
          </p:nvSpPr>
          <p:spPr>
            <a:xfrm>
              <a:off x="2453125" y="1464550"/>
              <a:ext cx="2874675" cy="2785900"/>
            </a:xfrm>
            <a:custGeom>
              <a:rect b="b" l="l" r="r" t="t"/>
              <a:pathLst>
                <a:path extrusionOk="0" fill="none" h="111436" w="114987">
                  <a:moveTo>
                    <a:pt x="56828" y="1"/>
                  </a:moveTo>
                  <a:cubicBezTo>
                    <a:pt x="31744" y="1"/>
                    <a:pt x="9990" y="17759"/>
                    <a:pt x="4884" y="42621"/>
                  </a:cubicBezTo>
                  <a:cubicBezTo>
                    <a:pt x="1" y="67483"/>
                    <a:pt x="13320" y="92123"/>
                    <a:pt x="36628" y="101890"/>
                  </a:cubicBezTo>
                  <a:cubicBezTo>
                    <a:pt x="59936" y="111435"/>
                    <a:pt x="87017" y="103444"/>
                    <a:pt x="101002" y="82356"/>
                  </a:cubicBezTo>
                  <a:cubicBezTo>
                    <a:pt x="114987" y="61268"/>
                    <a:pt x="112323" y="33298"/>
                    <a:pt x="94343" y="15539"/>
                  </a:cubicBezTo>
                  <a:cubicBezTo>
                    <a:pt x="84353" y="5550"/>
                    <a:pt x="71035" y="1"/>
                    <a:pt x="56828" y="1"/>
                  </a:cubicBezTo>
                  <a:close/>
                </a:path>
              </a:pathLst>
            </a:custGeom>
            <a:noFill/>
            <a:ln cap="flat" cmpd="sng" w="9525">
              <a:solidFill>
                <a:srgbClr val="E3E9ED"/>
              </a:solidFill>
              <a:prstDash val="solid"/>
              <a:miter lim="22198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400">
                <a:solidFill>
                  <a:srgbClr val="D05C5C"/>
                </a:solidFill>
              </a:endParaRPr>
            </a:p>
          </p:txBody>
        </p:sp>
        <p:sp>
          <p:nvSpPr>
            <p:cNvPr id="471" name="Google Shape;471;p48"/>
            <p:cNvSpPr/>
            <p:nvPr/>
          </p:nvSpPr>
          <p:spPr>
            <a:xfrm>
              <a:off x="732775" y="4183825"/>
              <a:ext cx="754775" cy="760300"/>
            </a:xfrm>
            <a:custGeom>
              <a:rect b="b" l="l" r="r" t="t"/>
              <a:pathLst>
                <a:path extrusionOk="0" fill="none" h="30412" w="30191">
                  <a:moveTo>
                    <a:pt x="17315" y="0"/>
                  </a:moveTo>
                  <a:cubicBezTo>
                    <a:pt x="5772" y="0"/>
                    <a:pt x="1" y="13985"/>
                    <a:pt x="7992" y="22199"/>
                  </a:cubicBezTo>
                  <a:cubicBezTo>
                    <a:pt x="16205" y="30412"/>
                    <a:pt x="30190" y="24640"/>
                    <a:pt x="30190" y="13097"/>
                  </a:cubicBezTo>
                  <a:cubicBezTo>
                    <a:pt x="30190" y="5772"/>
                    <a:pt x="24419" y="0"/>
                    <a:pt x="17315" y="0"/>
                  </a:cubicBezTo>
                  <a:close/>
                </a:path>
              </a:pathLst>
            </a:custGeom>
            <a:noFill/>
            <a:ln cap="flat" cmpd="sng" w="9525">
              <a:solidFill>
                <a:srgbClr val="E3E9ED"/>
              </a:solidFill>
              <a:prstDash val="solid"/>
              <a:miter lim="22198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400">
                <a:solidFill>
                  <a:srgbClr val="D05C5C"/>
                </a:solidFill>
              </a:endParaRPr>
            </a:p>
          </p:txBody>
        </p:sp>
        <p:sp>
          <p:nvSpPr>
            <p:cNvPr id="472" name="Google Shape;472;p48"/>
            <p:cNvSpPr/>
            <p:nvPr/>
          </p:nvSpPr>
          <p:spPr>
            <a:xfrm>
              <a:off x="732775" y="1669900"/>
              <a:ext cx="754775" cy="754750"/>
            </a:xfrm>
            <a:custGeom>
              <a:rect b="b" l="l" r="r" t="t"/>
              <a:pathLst>
                <a:path extrusionOk="0" fill="none" h="30190" w="30191">
                  <a:moveTo>
                    <a:pt x="17315" y="0"/>
                  </a:moveTo>
                  <a:cubicBezTo>
                    <a:pt x="5772" y="0"/>
                    <a:pt x="1" y="13985"/>
                    <a:pt x="8214" y="22198"/>
                  </a:cubicBezTo>
                  <a:cubicBezTo>
                    <a:pt x="16205" y="30189"/>
                    <a:pt x="30190" y="24418"/>
                    <a:pt x="30190" y="12875"/>
                  </a:cubicBezTo>
                  <a:cubicBezTo>
                    <a:pt x="30190" y="5772"/>
                    <a:pt x="24419" y="0"/>
                    <a:pt x="17315" y="0"/>
                  </a:cubicBezTo>
                  <a:close/>
                </a:path>
              </a:pathLst>
            </a:custGeom>
            <a:noFill/>
            <a:ln cap="flat" cmpd="sng" w="9525">
              <a:solidFill>
                <a:srgbClr val="E3E9ED"/>
              </a:solidFill>
              <a:prstDash val="solid"/>
              <a:miter lim="22198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400">
                <a:solidFill>
                  <a:srgbClr val="D05C5C"/>
                </a:solidFill>
              </a:endParaRPr>
            </a:p>
          </p:txBody>
        </p:sp>
      </p:grpSp>
      <p:sp>
        <p:nvSpPr>
          <p:cNvPr id="473" name="Google Shape;473;p48"/>
          <p:cNvSpPr txBox="1"/>
          <p:nvPr/>
        </p:nvSpPr>
        <p:spPr>
          <a:xfrm>
            <a:off x="367950" y="1091675"/>
            <a:ext cx="3065100" cy="1262100"/>
          </a:xfrm>
          <a:prstGeom prst="rect">
            <a:avLst/>
          </a:prstGeom>
          <a:noFill/>
          <a:ln>
            <a:noFill/>
          </a:ln>
        </p:spPr>
        <p:txBody>
          <a:bodyPr anchorCtr="0" anchor="t" bIns="91425" lIns="91425" spcFirstLastPara="1" rIns="91425" wrap="square" tIns="91425">
            <a:spAutoFit/>
          </a:bodyPr>
          <a:lstStyle/>
          <a:p>
            <a:pPr indent="0" lvl="0" marL="365760" rtl="0" algn="l">
              <a:spcBef>
                <a:spcPts val="0"/>
              </a:spcBef>
              <a:spcAft>
                <a:spcPts val="0"/>
              </a:spcAft>
              <a:buNone/>
            </a:pPr>
            <a:r>
              <a:rPr lang="en">
                <a:solidFill>
                  <a:schemeClr val="dk1"/>
                </a:solidFill>
                <a:latin typeface="Bree Serif"/>
                <a:ea typeface="Bree Serif"/>
                <a:cs typeface="Bree Serif"/>
                <a:sym typeface="Bree Serif"/>
              </a:rPr>
              <a:t>The heart usually beats faster during inspiration and slower during expiration, showing unequal R-R intervals on ECG strip.</a:t>
            </a:r>
            <a:endParaRPr sz="100">
              <a:latin typeface="Bree Serif"/>
              <a:ea typeface="Bree Serif"/>
              <a:cs typeface="Bree Serif"/>
              <a:sym typeface="Bree Serif"/>
            </a:endParaRPr>
          </a:p>
        </p:txBody>
      </p:sp>
      <p:sp>
        <p:nvSpPr>
          <p:cNvPr id="474" name="Google Shape;474;p48"/>
          <p:cNvSpPr txBox="1"/>
          <p:nvPr/>
        </p:nvSpPr>
        <p:spPr>
          <a:xfrm>
            <a:off x="-77675" y="2353775"/>
            <a:ext cx="3726300" cy="615600"/>
          </a:xfrm>
          <a:prstGeom prst="rect">
            <a:avLst/>
          </a:prstGeom>
          <a:noFill/>
          <a:ln>
            <a:noFill/>
          </a:ln>
        </p:spPr>
        <p:txBody>
          <a:bodyPr anchorCtr="0" anchor="t" bIns="91425" lIns="91425" spcFirstLastPara="1" rIns="91425" wrap="square" tIns="91425">
            <a:spAutoFit/>
          </a:bodyPr>
          <a:lstStyle/>
          <a:p>
            <a:pPr indent="0" lvl="0" marL="365760" rtl="0" algn="l">
              <a:spcBef>
                <a:spcPts val="300"/>
              </a:spcBef>
              <a:spcAft>
                <a:spcPts val="0"/>
              </a:spcAft>
              <a:buNone/>
            </a:pPr>
            <a:r>
              <a:rPr i="1" lang="en">
                <a:solidFill>
                  <a:schemeClr val="dk1"/>
                </a:solidFill>
                <a:latin typeface="Bree Serif"/>
                <a:ea typeface="Bree Serif"/>
                <a:cs typeface="Bree Serif"/>
                <a:sym typeface="Bree Serif"/>
              </a:rPr>
              <a:t>The RR intervals are </a:t>
            </a:r>
            <a:r>
              <a:rPr i="1" lang="en">
                <a:solidFill>
                  <a:srgbClr val="FF0000"/>
                </a:solidFill>
                <a:latin typeface="Bree Serif"/>
                <a:ea typeface="Bree Serif"/>
                <a:cs typeface="Bree Serif"/>
                <a:sym typeface="Bree Serif"/>
              </a:rPr>
              <a:t>shorter </a:t>
            </a:r>
            <a:r>
              <a:rPr i="1" lang="en">
                <a:solidFill>
                  <a:schemeClr val="dk1"/>
                </a:solidFill>
                <a:latin typeface="Bree Serif"/>
                <a:ea typeface="Bree Serif"/>
                <a:cs typeface="Bree Serif"/>
                <a:sym typeface="Bree Serif"/>
              </a:rPr>
              <a:t>during </a:t>
            </a:r>
            <a:r>
              <a:rPr i="1" lang="en">
                <a:solidFill>
                  <a:srgbClr val="FF0000"/>
                </a:solidFill>
                <a:latin typeface="Bree Serif"/>
                <a:ea typeface="Bree Serif"/>
                <a:cs typeface="Bree Serif"/>
                <a:sym typeface="Bree Serif"/>
              </a:rPr>
              <a:t>inspiration </a:t>
            </a:r>
            <a:r>
              <a:rPr lang="en">
                <a:solidFill>
                  <a:schemeClr val="dk1"/>
                </a:solidFill>
                <a:latin typeface="Bree Serif"/>
                <a:ea typeface="Bree Serif"/>
                <a:cs typeface="Bree Serif"/>
                <a:sym typeface="Bree Serif"/>
              </a:rPr>
              <a:t>&amp; </a:t>
            </a:r>
            <a:r>
              <a:rPr lang="en">
                <a:solidFill>
                  <a:srgbClr val="FF0000"/>
                </a:solidFill>
                <a:latin typeface="Bree Serif"/>
                <a:ea typeface="Bree Serif"/>
                <a:cs typeface="Bree Serif"/>
                <a:sym typeface="Bree Serif"/>
              </a:rPr>
              <a:t>wider </a:t>
            </a:r>
            <a:r>
              <a:rPr lang="en">
                <a:solidFill>
                  <a:schemeClr val="dk1"/>
                </a:solidFill>
                <a:latin typeface="Bree Serif"/>
                <a:ea typeface="Bree Serif"/>
                <a:cs typeface="Bree Serif"/>
                <a:sym typeface="Bree Serif"/>
              </a:rPr>
              <a:t>during </a:t>
            </a:r>
            <a:r>
              <a:rPr lang="en">
                <a:solidFill>
                  <a:srgbClr val="FF0000"/>
                </a:solidFill>
                <a:latin typeface="Bree Serif"/>
                <a:ea typeface="Bree Serif"/>
                <a:cs typeface="Bree Serif"/>
                <a:sym typeface="Bree Serif"/>
              </a:rPr>
              <a:t>expiration</a:t>
            </a:r>
            <a:r>
              <a:rPr lang="en">
                <a:solidFill>
                  <a:schemeClr val="dk1"/>
                </a:solidFill>
                <a:latin typeface="Bree Serif"/>
                <a:ea typeface="Bree Serif"/>
                <a:cs typeface="Bree Serif"/>
                <a:sym typeface="Bree Serif"/>
              </a:rPr>
              <a:t>.</a:t>
            </a:r>
            <a:endParaRPr>
              <a:latin typeface="Bree Serif"/>
              <a:ea typeface="Bree Serif"/>
              <a:cs typeface="Bree Serif"/>
              <a:sym typeface="Bree Serif"/>
            </a:endParaRPr>
          </a:p>
        </p:txBody>
      </p:sp>
      <p:sp>
        <p:nvSpPr>
          <p:cNvPr id="475" name="Google Shape;475;p48"/>
          <p:cNvSpPr txBox="1"/>
          <p:nvPr/>
        </p:nvSpPr>
        <p:spPr>
          <a:xfrm>
            <a:off x="5160300" y="892250"/>
            <a:ext cx="3936600" cy="1046700"/>
          </a:xfrm>
          <a:prstGeom prst="rect">
            <a:avLst/>
          </a:prstGeom>
          <a:noFill/>
          <a:ln>
            <a:noFill/>
          </a:ln>
        </p:spPr>
        <p:txBody>
          <a:bodyPr anchorCtr="0" anchor="t" bIns="91425" lIns="91425" spcFirstLastPara="1" rIns="91425" wrap="square" tIns="91425">
            <a:spAutoFit/>
          </a:bodyPr>
          <a:lstStyle/>
          <a:p>
            <a:pPr indent="0" lvl="0" marL="365760" rtl="0" algn="l">
              <a:spcBef>
                <a:spcPts val="300"/>
              </a:spcBef>
              <a:spcAft>
                <a:spcPts val="0"/>
              </a:spcAft>
              <a:buNone/>
            </a:pPr>
            <a:r>
              <a:rPr lang="en">
                <a:solidFill>
                  <a:schemeClr val="dk1"/>
                </a:solidFill>
                <a:latin typeface="Bree Serif"/>
                <a:ea typeface="Bree Serif"/>
                <a:cs typeface="Bree Serif"/>
                <a:sym typeface="Bree Serif"/>
              </a:rPr>
              <a:t>This pattern of arrhythmia is </a:t>
            </a:r>
            <a:r>
              <a:rPr lang="en">
                <a:solidFill>
                  <a:srgbClr val="FF0000"/>
                </a:solidFill>
                <a:latin typeface="Bree Serif"/>
                <a:ea typeface="Bree Serif"/>
                <a:cs typeface="Bree Serif"/>
                <a:sym typeface="Bree Serif"/>
              </a:rPr>
              <a:t>physiologic </a:t>
            </a:r>
            <a:r>
              <a:rPr lang="en">
                <a:solidFill>
                  <a:schemeClr val="dk1"/>
                </a:solidFill>
                <a:latin typeface="Bree Serif"/>
                <a:ea typeface="Bree Serif"/>
                <a:cs typeface="Bree Serif"/>
                <a:sym typeface="Bree Serif"/>
              </a:rPr>
              <a:t>and is due to the different firing rate of SA node during inspiration &amp; expiration.</a:t>
            </a:r>
            <a:endParaRPr>
              <a:solidFill>
                <a:schemeClr val="dk1"/>
              </a:solidFill>
              <a:latin typeface="Bree Serif"/>
              <a:ea typeface="Bree Serif"/>
              <a:cs typeface="Bree Serif"/>
              <a:sym typeface="Bree Serif"/>
            </a:endParaRPr>
          </a:p>
          <a:p>
            <a:pPr indent="0" lvl="0" marL="0" rtl="0" algn="l">
              <a:spcBef>
                <a:spcPts val="0"/>
              </a:spcBef>
              <a:spcAft>
                <a:spcPts val="0"/>
              </a:spcAft>
              <a:buNone/>
            </a:pPr>
            <a:r>
              <a:t/>
            </a:r>
            <a:endParaRPr>
              <a:latin typeface="Bree Serif"/>
              <a:ea typeface="Bree Serif"/>
              <a:cs typeface="Bree Serif"/>
              <a:sym typeface="Bree Serif"/>
            </a:endParaRPr>
          </a:p>
        </p:txBody>
      </p:sp>
      <p:sp>
        <p:nvSpPr>
          <p:cNvPr id="476" name="Google Shape;476;p48"/>
          <p:cNvSpPr txBox="1"/>
          <p:nvPr/>
        </p:nvSpPr>
        <p:spPr>
          <a:xfrm>
            <a:off x="5695650" y="2256850"/>
            <a:ext cx="306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477" name="Google Shape;477;p48"/>
          <p:cNvPicPr preferRelativeResize="0"/>
          <p:nvPr/>
        </p:nvPicPr>
        <p:blipFill rotWithShape="1">
          <a:blip r:embed="rId3">
            <a:alphaModFix/>
          </a:blip>
          <a:srcRect b="0" l="0" r="0" t="0"/>
          <a:stretch/>
        </p:blipFill>
        <p:spPr>
          <a:xfrm>
            <a:off x="5370575" y="1961486"/>
            <a:ext cx="3726300" cy="3021300"/>
          </a:xfrm>
          <a:prstGeom prst="rect">
            <a:avLst/>
          </a:prstGeom>
          <a:noFill/>
          <a:ln>
            <a:noFill/>
          </a:ln>
        </p:spPr>
      </p:pic>
      <p:sp>
        <p:nvSpPr>
          <p:cNvPr id="478" name="Google Shape;478;p48"/>
          <p:cNvSpPr txBox="1"/>
          <p:nvPr/>
        </p:nvSpPr>
        <p:spPr>
          <a:xfrm>
            <a:off x="531150" y="3112725"/>
            <a:ext cx="4093800" cy="59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Font typeface="Arial"/>
              <a:buNone/>
            </a:pPr>
            <a:r>
              <a:rPr lang="en" sz="1300">
                <a:solidFill>
                  <a:srgbClr val="FF0000"/>
                </a:solidFill>
                <a:latin typeface="Bree Serif"/>
                <a:ea typeface="Bree Serif"/>
                <a:cs typeface="Bree Serif"/>
                <a:sym typeface="Bree Serif"/>
              </a:rPr>
              <a:t>Inspiration ↑ heart rate by ↓ vagal tone.</a:t>
            </a:r>
            <a:endParaRPr sz="1500">
              <a:solidFill>
                <a:schemeClr val="dk1"/>
              </a:solidFill>
              <a:latin typeface="Bree Serif"/>
              <a:ea typeface="Bree Serif"/>
              <a:cs typeface="Bree Serif"/>
              <a:sym typeface="Bree Serif"/>
            </a:endParaRPr>
          </a:p>
          <a:p>
            <a:pPr indent="0" lvl="0" marL="0" rtl="0" algn="l">
              <a:spcBef>
                <a:spcPts val="0"/>
              </a:spcBef>
              <a:spcAft>
                <a:spcPts val="0"/>
              </a:spcAft>
              <a:buNone/>
            </a:pPr>
            <a:r>
              <a:t/>
            </a:r>
            <a:endParaRPr/>
          </a:p>
        </p:txBody>
      </p:sp>
      <p:sp>
        <p:nvSpPr>
          <p:cNvPr id="479" name="Google Shape;479;p48"/>
          <p:cNvSpPr txBox="1"/>
          <p:nvPr/>
        </p:nvSpPr>
        <p:spPr>
          <a:xfrm>
            <a:off x="5370575" y="1962925"/>
            <a:ext cx="287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80" name="Google Shape;480;p48"/>
          <p:cNvSpPr/>
          <p:nvPr/>
        </p:nvSpPr>
        <p:spPr>
          <a:xfrm>
            <a:off x="5370575" y="1796825"/>
            <a:ext cx="3726300" cy="4914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lang="en">
                <a:solidFill>
                  <a:schemeClr val="dk1"/>
                </a:solidFill>
                <a:latin typeface="Bree Serif"/>
                <a:ea typeface="Bree Serif"/>
                <a:cs typeface="Bree Serif"/>
                <a:sym typeface="Bree Serif"/>
              </a:rPr>
              <a:t>Impulses originate at SA node at </a:t>
            </a:r>
            <a:r>
              <a:rPr lang="en">
                <a:solidFill>
                  <a:srgbClr val="FF0000"/>
                </a:solidFill>
                <a:latin typeface="Bree Serif"/>
                <a:ea typeface="Bree Serif"/>
                <a:cs typeface="Bree Serif"/>
                <a:sym typeface="Bree Serif"/>
              </a:rPr>
              <a:t>varying </a:t>
            </a:r>
            <a:r>
              <a:rPr lang="en">
                <a:solidFill>
                  <a:schemeClr val="dk1"/>
                </a:solidFill>
                <a:latin typeface="Bree Serif"/>
                <a:ea typeface="Bree Serif"/>
                <a:cs typeface="Bree Serif"/>
                <a:sym typeface="Bree Serif"/>
              </a:rPr>
              <a:t>rate</a:t>
            </a:r>
            <a:endParaRPr>
              <a:solidFill>
                <a:schemeClr val="dk1"/>
              </a:solidFill>
              <a:latin typeface="Bree Serif"/>
              <a:ea typeface="Bree Serif"/>
              <a:cs typeface="Bree Serif"/>
              <a:sym typeface="Bree Serif"/>
            </a:endParaRPr>
          </a:p>
        </p:txBody>
      </p:sp>
      <p:sp>
        <p:nvSpPr>
          <p:cNvPr id="481" name="Google Shape;481;p48"/>
          <p:cNvSpPr/>
          <p:nvPr/>
        </p:nvSpPr>
        <p:spPr>
          <a:xfrm>
            <a:off x="1541025" y="3482200"/>
            <a:ext cx="1803300" cy="228600"/>
          </a:xfrm>
          <a:prstGeom prst="stripedRightArrow">
            <a:avLst>
              <a:gd fmla="val 40399" name="adj1"/>
              <a:gd fmla="val 5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48"/>
          <p:cNvSpPr txBox="1"/>
          <p:nvPr/>
        </p:nvSpPr>
        <p:spPr>
          <a:xfrm>
            <a:off x="8069100" y="0"/>
            <a:ext cx="11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C27BA0"/>
                </a:solidFill>
                <a:latin typeface="Bree Serif"/>
                <a:ea typeface="Bree Serif"/>
                <a:cs typeface="Bree Serif"/>
                <a:sym typeface="Bree Serif"/>
              </a:rPr>
              <a:t>Girls slides</a:t>
            </a:r>
            <a:endParaRPr sz="800">
              <a:solidFill>
                <a:srgbClr val="C27BA0"/>
              </a:solidFill>
              <a:latin typeface="Bree Serif"/>
              <a:ea typeface="Bree Serif"/>
              <a:cs typeface="Bree Serif"/>
              <a:sym typeface="Bree Serif"/>
            </a:endParaRPr>
          </a:p>
        </p:txBody>
      </p:sp>
      <p:sp>
        <p:nvSpPr>
          <p:cNvPr id="483" name="Google Shape;483;p48"/>
          <p:cNvSpPr/>
          <p:nvPr/>
        </p:nvSpPr>
        <p:spPr>
          <a:xfrm flipH="1">
            <a:off x="531167" y="3710800"/>
            <a:ext cx="3487433" cy="1357525"/>
          </a:xfrm>
          <a:custGeom>
            <a:rect b="b" l="l" r="r" t="t"/>
            <a:pathLst>
              <a:path extrusionOk="0" h="3499" w="13250">
                <a:moveTo>
                  <a:pt x="1" y="0"/>
                </a:moveTo>
                <a:lnTo>
                  <a:pt x="1495" y="1494"/>
                </a:lnTo>
                <a:cubicBezTo>
                  <a:pt x="1635" y="1635"/>
                  <a:pt x="1635" y="1866"/>
                  <a:pt x="1495" y="2007"/>
                </a:cubicBezTo>
                <a:lnTo>
                  <a:pt x="2" y="3499"/>
                </a:lnTo>
                <a:lnTo>
                  <a:pt x="11527" y="3499"/>
                </a:lnTo>
                <a:lnTo>
                  <a:pt x="13250" y="1750"/>
                </a:lnTo>
                <a:lnTo>
                  <a:pt x="11527" y="0"/>
                </a:lnTo>
                <a:close/>
              </a:path>
            </a:pathLst>
          </a:custGeom>
          <a:noFill/>
          <a:ln cap="flat" cmpd="sng" w="9525">
            <a:solidFill>
              <a:srgbClr val="A5B7C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200">
              <a:solidFill>
                <a:schemeClr val="dk1"/>
              </a:solidFill>
            </a:endParaRPr>
          </a:p>
        </p:txBody>
      </p:sp>
      <p:sp>
        <p:nvSpPr>
          <p:cNvPr id="484" name="Google Shape;484;p48"/>
          <p:cNvSpPr txBox="1"/>
          <p:nvPr/>
        </p:nvSpPr>
        <p:spPr>
          <a:xfrm>
            <a:off x="914400" y="3710925"/>
            <a:ext cx="2734200" cy="185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200">
                <a:solidFill>
                  <a:schemeClr val="accent1"/>
                </a:solidFill>
                <a:latin typeface="Bree Serif"/>
                <a:ea typeface="Bree Serif"/>
                <a:cs typeface="Bree Serif"/>
                <a:sym typeface="Bree Serif"/>
              </a:rPr>
              <a:t>10 second rule</a:t>
            </a:r>
            <a:endParaRPr sz="1200">
              <a:solidFill>
                <a:schemeClr val="accent1"/>
              </a:solidFill>
              <a:latin typeface="Bree Serif"/>
              <a:ea typeface="Bree Serif"/>
              <a:cs typeface="Bree Serif"/>
              <a:sym typeface="Bree Serif"/>
            </a:endParaRPr>
          </a:p>
          <a:p>
            <a:pPr indent="0" lvl="0" marL="0" rtl="0" algn="l">
              <a:spcBef>
                <a:spcPts val="0"/>
              </a:spcBef>
              <a:spcAft>
                <a:spcPts val="0"/>
              </a:spcAft>
              <a:buClr>
                <a:schemeClr val="dk1"/>
              </a:buClr>
              <a:buSzPts val="1100"/>
              <a:buFont typeface="Arial"/>
              <a:buNone/>
            </a:pPr>
            <a:r>
              <a:rPr lang="en" sz="1200">
                <a:solidFill>
                  <a:schemeClr val="accent1"/>
                </a:solidFill>
                <a:latin typeface="Bree Serif"/>
                <a:ea typeface="Bree Serif"/>
                <a:cs typeface="Bree Serif"/>
                <a:sym typeface="Bree Serif"/>
              </a:rPr>
              <a:t>most ECGs record 10 seconds of rhythm per page, one can simply count the number of beats present on the ECG and multiply by 6 to get the number of beats per 60 seconds.</a:t>
            </a:r>
            <a:endParaRPr sz="1200">
              <a:solidFill>
                <a:schemeClr val="accent1"/>
              </a:solidFill>
              <a:latin typeface="Bree Serif"/>
              <a:ea typeface="Bree Serif"/>
              <a:cs typeface="Bree Serif"/>
              <a:sym typeface="Bree Serif"/>
            </a:endParaRPr>
          </a:p>
          <a:p>
            <a:pPr indent="0" lvl="0" marL="0" rtl="0" algn="l">
              <a:spcBef>
                <a:spcPts val="0"/>
              </a:spcBef>
              <a:spcAft>
                <a:spcPts val="0"/>
              </a:spcAft>
              <a:buClr>
                <a:schemeClr val="dk1"/>
              </a:buClr>
              <a:buSzPts val="1100"/>
              <a:buFont typeface="Arial"/>
              <a:buNone/>
            </a:pPr>
            <a:r>
              <a:t/>
            </a:r>
            <a:endParaRPr sz="1200">
              <a:solidFill>
                <a:schemeClr val="accent1"/>
              </a:solidFill>
              <a:latin typeface="Bree Serif"/>
              <a:ea typeface="Bree Serif"/>
              <a:cs typeface="Bree Serif"/>
              <a:sym typeface="Bree Serif"/>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a:p>
        </p:txBody>
      </p:sp>
      <p:sp>
        <p:nvSpPr>
          <p:cNvPr id="485" name="Google Shape;485;p48"/>
          <p:cNvSpPr txBox="1"/>
          <p:nvPr/>
        </p:nvSpPr>
        <p:spPr>
          <a:xfrm>
            <a:off x="3737800" y="3927775"/>
            <a:ext cx="1422600" cy="81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666666"/>
                </a:solidFill>
              </a:rPr>
              <a:t>More </a:t>
            </a:r>
            <a:r>
              <a:rPr lang="en">
                <a:solidFill>
                  <a:srgbClr val="666666"/>
                </a:solidFill>
              </a:rPr>
              <a:t>explanation in next slides(26)</a:t>
            </a:r>
            <a:endParaRPr>
              <a:solidFill>
                <a:srgbClr val="666666"/>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id="490" name="Google Shape;490;p49"/>
          <p:cNvPicPr preferRelativeResize="0"/>
          <p:nvPr/>
        </p:nvPicPr>
        <p:blipFill>
          <a:blip r:embed="rId3">
            <a:alphaModFix/>
          </a:blip>
          <a:stretch>
            <a:fillRect/>
          </a:stretch>
        </p:blipFill>
        <p:spPr>
          <a:xfrm>
            <a:off x="6092900" y="4043125"/>
            <a:ext cx="2954250" cy="698400"/>
          </a:xfrm>
          <a:prstGeom prst="rect">
            <a:avLst/>
          </a:prstGeom>
          <a:noFill/>
          <a:ln>
            <a:noFill/>
          </a:ln>
        </p:spPr>
      </p:pic>
      <p:sp>
        <p:nvSpPr>
          <p:cNvPr id="491" name="Google Shape;491;p49"/>
          <p:cNvSpPr txBox="1"/>
          <p:nvPr>
            <p:ph type="title"/>
          </p:nvPr>
        </p:nvSpPr>
        <p:spPr>
          <a:xfrm>
            <a:off x="311700" y="288250"/>
            <a:ext cx="8520600" cy="69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424456"/>
              </a:buClr>
              <a:buSzPts val="990"/>
              <a:buFont typeface="Trebuchet MS"/>
              <a:buNone/>
            </a:pPr>
            <a:r>
              <a:rPr b="1" lang="en" sz="2500">
                <a:solidFill>
                  <a:srgbClr val="D05C5C"/>
                </a:solidFill>
                <a:latin typeface="Trebuchet MS"/>
                <a:ea typeface="Trebuchet MS"/>
                <a:cs typeface="Trebuchet MS"/>
                <a:sym typeface="Trebuchet MS"/>
              </a:rPr>
              <a:t>Heart rate calculation</a:t>
            </a:r>
            <a:endParaRPr sz="1420">
              <a:solidFill>
                <a:srgbClr val="D05C5C"/>
              </a:solidFill>
            </a:endParaRPr>
          </a:p>
        </p:txBody>
      </p:sp>
      <p:sp>
        <p:nvSpPr>
          <p:cNvPr id="492" name="Google Shape;492;p49"/>
          <p:cNvSpPr txBox="1"/>
          <p:nvPr/>
        </p:nvSpPr>
        <p:spPr>
          <a:xfrm>
            <a:off x="170375" y="688450"/>
            <a:ext cx="4214400" cy="21762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Font typeface="Bree Serif"/>
              <a:buAutoNum type="arabicPeriod"/>
            </a:pPr>
            <a:r>
              <a:rPr lang="en" sz="2000">
                <a:solidFill>
                  <a:schemeClr val="dk1"/>
                </a:solidFill>
                <a:latin typeface="Bree Serif"/>
                <a:ea typeface="Bree Serif"/>
                <a:cs typeface="Bree Serif"/>
                <a:sym typeface="Bree Serif"/>
              </a:rPr>
              <a:t>Regular heart rhythm</a:t>
            </a:r>
            <a:endParaRPr sz="2000">
              <a:solidFill>
                <a:schemeClr val="dk1"/>
              </a:solidFill>
              <a:latin typeface="Bree Serif"/>
              <a:ea typeface="Bree Serif"/>
              <a:cs typeface="Bree Serif"/>
              <a:sym typeface="Bree Serif"/>
            </a:endParaRPr>
          </a:p>
          <a:p>
            <a:pPr indent="0" lvl="0" marL="457200" rtl="0" algn="l">
              <a:spcBef>
                <a:spcPts val="0"/>
              </a:spcBef>
              <a:spcAft>
                <a:spcPts val="0"/>
              </a:spcAft>
              <a:buNone/>
            </a:pPr>
            <a:r>
              <a:t/>
            </a:r>
            <a:endParaRPr b="1" sz="1800">
              <a:solidFill>
                <a:schemeClr val="dk1"/>
              </a:solidFill>
              <a:latin typeface="Georgia"/>
              <a:ea typeface="Georgia"/>
              <a:cs typeface="Georgia"/>
              <a:sym typeface="Georgia"/>
            </a:endParaRPr>
          </a:p>
          <a:p>
            <a:pPr indent="0" lvl="0" marL="457200" rtl="0" algn="l">
              <a:spcBef>
                <a:spcPts val="0"/>
              </a:spcBef>
              <a:spcAft>
                <a:spcPts val="0"/>
              </a:spcAft>
              <a:buNone/>
            </a:pPr>
            <a:r>
              <a:rPr b="1" lang="en" sz="1800">
                <a:solidFill>
                  <a:schemeClr val="dk1"/>
                </a:solidFill>
                <a:latin typeface="Georgia"/>
                <a:ea typeface="Georgia"/>
                <a:cs typeface="Georgia"/>
                <a:sym typeface="Georgia"/>
              </a:rPr>
              <a:t> </a:t>
            </a:r>
            <a:r>
              <a:rPr lang="en">
                <a:solidFill>
                  <a:schemeClr val="dk1"/>
                </a:solidFill>
                <a:latin typeface="Bree Serif"/>
                <a:ea typeface="Bree Serif"/>
                <a:cs typeface="Bree Serif"/>
                <a:sym typeface="Bree Serif"/>
              </a:rPr>
              <a:t>The heart rate can be calculated from the ECG using one of the following formulas:</a:t>
            </a:r>
            <a:endParaRPr>
              <a:solidFill>
                <a:schemeClr val="dk1"/>
              </a:solidFill>
              <a:latin typeface="Bree Serif"/>
              <a:ea typeface="Bree Serif"/>
              <a:cs typeface="Bree Serif"/>
              <a:sym typeface="Bree Serif"/>
            </a:endParaRPr>
          </a:p>
          <a:p>
            <a:pPr indent="0" lvl="0" marL="457200" rtl="0" algn="l">
              <a:spcBef>
                <a:spcPts val="0"/>
              </a:spcBef>
              <a:spcAft>
                <a:spcPts val="0"/>
              </a:spcAft>
              <a:buNone/>
            </a:pPr>
            <a:r>
              <a:rPr lang="en">
                <a:solidFill>
                  <a:srgbClr val="9E9E9E"/>
                </a:solidFill>
                <a:latin typeface="Bree Serif"/>
                <a:ea typeface="Bree Serif"/>
                <a:cs typeface="Bree Serif"/>
                <a:sym typeface="Bree Serif"/>
              </a:rPr>
              <a:t> (when the rhythm is normal)</a:t>
            </a:r>
            <a:endParaRPr>
              <a:solidFill>
                <a:srgbClr val="9E9E9E"/>
              </a:solidFill>
              <a:latin typeface="Bree Serif"/>
              <a:ea typeface="Bree Serif"/>
              <a:cs typeface="Bree Serif"/>
              <a:sym typeface="Bree Serif"/>
            </a:endParaRPr>
          </a:p>
          <a:p>
            <a:pPr indent="0" lvl="0" marL="457200" rtl="0" algn="l">
              <a:spcBef>
                <a:spcPts val="0"/>
              </a:spcBef>
              <a:spcAft>
                <a:spcPts val="0"/>
              </a:spcAft>
              <a:buNone/>
            </a:pPr>
            <a:r>
              <a:t/>
            </a:r>
            <a:endParaRPr>
              <a:solidFill>
                <a:schemeClr val="dk1"/>
              </a:solidFill>
              <a:latin typeface="Georgia"/>
              <a:ea typeface="Georgia"/>
              <a:cs typeface="Georgia"/>
              <a:sym typeface="Georgia"/>
            </a:endParaRPr>
          </a:p>
          <a:p>
            <a:pPr indent="0" lvl="0" marL="0" rtl="0" algn="l">
              <a:spcBef>
                <a:spcPts val="0"/>
              </a:spcBef>
              <a:spcAft>
                <a:spcPts val="0"/>
              </a:spcAft>
              <a:buNone/>
            </a:pPr>
            <a:r>
              <a:t/>
            </a:r>
            <a:endParaRPr>
              <a:solidFill>
                <a:schemeClr val="dk1"/>
              </a:solidFill>
              <a:latin typeface="Georgia"/>
              <a:ea typeface="Georgia"/>
              <a:cs typeface="Georgia"/>
              <a:sym typeface="Georgia"/>
            </a:endParaRPr>
          </a:p>
          <a:p>
            <a:pPr indent="0" lvl="0" marL="457200" rtl="0" algn="l">
              <a:spcBef>
                <a:spcPts val="0"/>
              </a:spcBef>
              <a:spcAft>
                <a:spcPts val="0"/>
              </a:spcAft>
              <a:buNone/>
            </a:pPr>
            <a:r>
              <a:t/>
            </a:r>
            <a:endParaRPr b="1" sz="1800">
              <a:solidFill>
                <a:schemeClr val="dk1"/>
              </a:solidFill>
              <a:latin typeface="Georgia"/>
              <a:ea typeface="Georgia"/>
              <a:cs typeface="Georgia"/>
              <a:sym typeface="Georgia"/>
            </a:endParaRPr>
          </a:p>
        </p:txBody>
      </p:sp>
      <p:sp>
        <p:nvSpPr>
          <p:cNvPr id="493" name="Google Shape;493;p49"/>
          <p:cNvSpPr/>
          <p:nvPr/>
        </p:nvSpPr>
        <p:spPr>
          <a:xfrm>
            <a:off x="170375" y="1387025"/>
            <a:ext cx="366822" cy="400199"/>
          </a:xfrm>
          <a:custGeom>
            <a:rect b="b" l="l" r="r" t="t"/>
            <a:pathLst>
              <a:path extrusionOk="0" h="2122" w="2821">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chemeClr val="dk1"/>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4" name="Google Shape;494;p49"/>
          <p:cNvPicPr preferRelativeResize="0"/>
          <p:nvPr/>
        </p:nvPicPr>
        <p:blipFill rotWithShape="1">
          <a:blip r:embed="rId4">
            <a:alphaModFix/>
          </a:blip>
          <a:srcRect b="25404" l="12141" r="37143" t="53429"/>
          <a:stretch/>
        </p:blipFill>
        <p:spPr>
          <a:xfrm>
            <a:off x="96850" y="2214850"/>
            <a:ext cx="4559600" cy="1693125"/>
          </a:xfrm>
          <a:prstGeom prst="rect">
            <a:avLst/>
          </a:prstGeom>
          <a:noFill/>
          <a:ln cap="sq" cmpd="sng" w="9525">
            <a:solidFill>
              <a:schemeClr val="lt1"/>
            </a:solidFill>
            <a:prstDash val="solid"/>
            <a:miter lim="800000"/>
            <a:headEnd len="sm" w="sm" type="none"/>
            <a:tailEnd len="sm" w="sm" type="none"/>
          </a:ln>
        </p:spPr>
      </p:pic>
      <p:sp>
        <p:nvSpPr>
          <p:cNvPr id="495" name="Google Shape;495;p49"/>
          <p:cNvSpPr txBox="1"/>
          <p:nvPr/>
        </p:nvSpPr>
        <p:spPr>
          <a:xfrm>
            <a:off x="4929350" y="1543050"/>
            <a:ext cx="341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496" name="Google Shape;496;p49"/>
          <p:cNvPicPr preferRelativeResize="0"/>
          <p:nvPr/>
        </p:nvPicPr>
        <p:blipFill rotWithShape="1">
          <a:blip r:embed="rId5">
            <a:alphaModFix/>
          </a:blip>
          <a:srcRect b="0" l="0" r="0" t="0"/>
          <a:stretch/>
        </p:blipFill>
        <p:spPr>
          <a:xfrm>
            <a:off x="4656450" y="1270125"/>
            <a:ext cx="4414025" cy="2637850"/>
          </a:xfrm>
          <a:prstGeom prst="rect">
            <a:avLst/>
          </a:prstGeom>
          <a:noFill/>
          <a:ln>
            <a:noFill/>
          </a:ln>
        </p:spPr>
      </p:pic>
      <p:sp>
        <p:nvSpPr>
          <p:cNvPr id="497" name="Google Shape;497;p49"/>
          <p:cNvSpPr txBox="1"/>
          <p:nvPr/>
        </p:nvSpPr>
        <p:spPr>
          <a:xfrm>
            <a:off x="5580175" y="986825"/>
            <a:ext cx="243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E9E9E"/>
                </a:solidFill>
              </a:rPr>
              <a:t>R</a:t>
            </a:r>
            <a:r>
              <a:rPr lang="en"/>
              <a:t>               </a:t>
            </a:r>
            <a:r>
              <a:rPr lang="en">
                <a:solidFill>
                  <a:srgbClr val="9E9E9E"/>
                </a:solidFill>
              </a:rPr>
              <a:t>R</a:t>
            </a:r>
            <a:endParaRPr>
              <a:solidFill>
                <a:srgbClr val="9E9E9E"/>
              </a:solidFill>
            </a:endParaRPr>
          </a:p>
        </p:txBody>
      </p:sp>
      <p:grpSp>
        <p:nvGrpSpPr>
          <p:cNvPr id="498" name="Google Shape;498;p49"/>
          <p:cNvGrpSpPr/>
          <p:nvPr/>
        </p:nvGrpSpPr>
        <p:grpSpPr>
          <a:xfrm flipH="1" rot="10800000">
            <a:off x="6190342" y="1392332"/>
            <a:ext cx="366828" cy="129849"/>
            <a:chOff x="4920150" y="1977875"/>
            <a:chExt cx="68525" cy="33800"/>
          </a:xfrm>
        </p:grpSpPr>
        <p:sp>
          <p:nvSpPr>
            <p:cNvPr id="499" name="Google Shape;499;p49"/>
            <p:cNvSpPr/>
            <p:nvPr/>
          </p:nvSpPr>
          <p:spPr>
            <a:xfrm>
              <a:off x="4949175" y="1977875"/>
              <a:ext cx="39500" cy="33800"/>
            </a:xfrm>
            <a:custGeom>
              <a:rect b="b" l="l" r="r" t="t"/>
              <a:pathLst>
                <a:path extrusionOk="0" h="1352" w="1580">
                  <a:moveTo>
                    <a:pt x="891" y="1"/>
                  </a:moveTo>
                  <a:cubicBezTo>
                    <a:pt x="859" y="1"/>
                    <a:pt x="828" y="12"/>
                    <a:pt x="801" y="32"/>
                  </a:cubicBezTo>
                  <a:cubicBezTo>
                    <a:pt x="743" y="89"/>
                    <a:pt x="743" y="176"/>
                    <a:pt x="801" y="226"/>
                  </a:cubicBezTo>
                  <a:lnTo>
                    <a:pt x="1039" y="472"/>
                  </a:lnTo>
                  <a:cubicBezTo>
                    <a:pt x="1068" y="493"/>
                    <a:pt x="1046" y="544"/>
                    <a:pt x="1010" y="544"/>
                  </a:cubicBezTo>
                  <a:lnTo>
                    <a:pt x="152" y="544"/>
                  </a:lnTo>
                  <a:cubicBezTo>
                    <a:pt x="147" y="543"/>
                    <a:pt x="143" y="543"/>
                    <a:pt x="139" y="543"/>
                  </a:cubicBezTo>
                  <a:cubicBezTo>
                    <a:pt x="66" y="543"/>
                    <a:pt x="14" y="598"/>
                    <a:pt x="8" y="666"/>
                  </a:cubicBezTo>
                  <a:cubicBezTo>
                    <a:pt x="0" y="746"/>
                    <a:pt x="65" y="811"/>
                    <a:pt x="145" y="811"/>
                  </a:cubicBezTo>
                  <a:lnTo>
                    <a:pt x="1010" y="811"/>
                  </a:lnTo>
                  <a:cubicBezTo>
                    <a:pt x="1046" y="811"/>
                    <a:pt x="1068" y="854"/>
                    <a:pt x="1039" y="883"/>
                  </a:cubicBezTo>
                  <a:lnTo>
                    <a:pt x="808" y="1113"/>
                  </a:lnTo>
                  <a:cubicBezTo>
                    <a:pt x="758" y="1164"/>
                    <a:pt x="751" y="1251"/>
                    <a:pt x="794" y="1308"/>
                  </a:cubicBezTo>
                  <a:cubicBezTo>
                    <a:pt x="823" y="1337"/>
                    <a:pt x="859" y="1351"/>
                    <a:pt x="895" y="1351"/>
                  </a:cubicBezTo>
                  <a:cubicBezTo>
                    <a:pt x="931" y="1351"/>
                    <a:pt x="967" y="1337"/>
                    <a:pt x="996" y="1308"/>
                  </a:cubicBezTo>
                  <a:lnTo>
                    <a:pt x="1522" y="774"/>
                  </a:lnTo>
                  <a:cubicBezTo>
                    <a:pt x="1580" y="717"/>
                    <a:pt x="1573" y="630"/>
                    <a:pt x="1522" y="573"/>
                  </a:cubicBezTo>
                  <a:lnTo>
                    <a:pt x="996" y="46"/>
                  </a:lnTo>
                  <a:cubicBezTo>
                    <a:pt x="965" y="15"/>
                    <a:pt x="928" y="1"/>
                    <a:pt x="891" y="1"/>
                  </a:cubicBezTo>
                  <a:close/>
                </a:path>
              </a:pathLst>
            </a:cu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49"/>
            <p:cNvSpPr/>
            <p:nvPr/>
          </p:nvSpPr>
          <p:spPr>
            <a:xfrm>
              <a:off x="4931875" y="1991450"/>
              <a:ext cx="12825" cy="6700"/>
            </a:xfrm>
            <a:custGeom>
              <a:rect b="b" l="l" r="r" t="t"/>
              <a:pathLst>
                <a:path extrusionOk="0" h="268" w="513">
                  <a:moveTo>
                    <a:pt x="180" y="1"/>
                  </a:moveTo>
                  <a:cubicBezTo>
                    <a:pt x="0" y="1"/>
                    <a:pt x="0" y="268"/>
                    <a:pt x="180" y="268"/>
                  </a:cubicBezTo>
                  <a:lnTo>
                    <a:pt x="332" y="268"/>
                  </a:lnTo>
                  <a:cubicBezTo>
                    <a:pt x="512" y="268"/>
                    <a:pt x="512" y="1"/>
                    <a:pt x="332" y="1"/>
                  </a:cubicBezTo>
                  <a:close/>
                </a:path>
              </a:pathLst>
            </a:cu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49"/>
            <p:cNvSpPr/>
            <p:nvPr/>
          </p:nvSpPr>
          <p:spPr>
            <a:xfrm>
              <a:off x="4920150" y="1991450"/>
              <a:ext cx="9225" cy="6700"/>
            </a:xfrm>
            <a:custGeom>
              <a:rect b="b" l="l" r="r" t="t"/>
              <a:pathLst>
                <a:path extrusionOk="0" h="268" w="369">
                  <a:moveTo>
                    <a:pt x="181" y="1"/>
                  </a:moveTo>
                  <a:cubicBezTo>
                    <a:pt x="0" y="1"/>
                    <a:pt x="0" y="268"/>
                    <a:pt x="181" y="268"/>
                  </a:cubicBezTo>
                  <a:lnTo>
                    <a:pt x="195" y="268"/>
                  </a:lnTo>
                  <a:cubicBezTo>
                    <a:pt x="368" y="268"/>
                    <a:pt x="368" y="1"/>
                    <a:pt x="195" y="1"/>
                  </a:cubicBezTo>
                  <a:close/>
                </a:path>
              </a:pathLst>
            </a:cu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2" name="Google Shape;502;p49"/>
          <p:cNvGrpSpPr/>
          <p:nvPr/>
        </p:nvGrpSpPr>
        <p:grpSpPr>
          <a:xfrm rot="10800000">
            <a:off x="5827900" y="1392257"/>
            <a:ext cx="366828" cy="129849"/>
            <a:chOff x="4920150" y="1977875"/>
            <a:chExt cx="68525" cy="33800"/>
          </a:xfrm>
        </p:grpSpPr>
        <p:sp>
          <p:nvSpPr>
            <p:cNvPr id="503" name="Google Shape;503;p49"/>
            <p:cNvSpPr/>
            <p:nvPr/>
          </p:nvSpPr>
          <p:spPr>
            <a:xfrm>
              <a:off x="4949175" y="1977875"/>
              <a:ext cx="39500" cy="33800"/>
            </a:xfrm>
            <a:custGeom>
              <a:rect b="b" l="l" r="r" t="t"/>
              <a:pathLst>
                <a:path extrusionOk="0" h="1352" w="1580">
                  <a:moveTo>
                    <a:pt x="891" y="1"/>
                  </a:moveTo>
                  <a:cubicBezTo>
                    <a:pt x="859" y="1"/>
                    <a:pt x="828" y="12"/>
                    <a:pt x="801" y="32"/>
                  </a:cubicBezTo>
                  <a:cubicBezTo>
                    <a:pt x="743" y="89"/>
                    <a:pt x="743" y="176"/>
                    <a:pt x="801" y="226"/>
                  </a:cubicBezTo>
                  <a:lnTo>
                    <a:pt x="1039" y="472"/>
                  </a:lnTo>
                  <a:cubicBezTo>
                    <a:pt x="1068" y="493"/>
                    <a:pt x="1046" y="544"/>
                    <a:pt x="1010" y="544"/>
                  </a:cubicBezTo>
                  <a:lnTo>
                    <a:pt x="152" y="544"/>
                  </a:lnTo>
                  <a:cubicBezTo>
                    <a:pt x="147" y="543"/>
                    <a:pt x="143" y="543"/>
                    <a:pt x="139" y="543"/>
                  </a:cubicBezTo>
                  <a:cubicBezTo>
                    <a:pt x="66" y="543"/>
                    <a:pt x="14" y="598"/>
                    <a:pt x="8" y="666"/>
                  </a:cubicBezTo>
                  <a:cubicBezTo>
                    <a:pt x="0" y="746"/>
                    <a:pt x="65" y="811"/>
                    <a:pt x="145" y="811"/>
                  </a:cubicBezTo>
                  <a:lnTo>
                    <a:pt x="1010" y="811"/>
                  </a:lnTo>
                  <a:cubicBezTo>
                    <a:pt x="1046" y="811"/>
                    <a:pt x="1068" y="854"/>
                    <a:pt x="1039" y="883"/>
                  </a:cubicBezTo>
                  <a:lnTo>
                    <a:pt x="808" y="1113"/>
                  </a:lnTo>
                  <a:cubicBezTo>
                    <a:pt x="758" y="1164"/>
                    <a:pt x="751" y="1251"/>
                    <a:pt x="794" y="1308"/>
                  </a:cubicBezTo>
                  <a:cubicBezTo>
                    <a:pt x="823" y="1337"/>
                    <a:pt x="859" y="1351"/>
                    <a:pt x="895" y="1351"/>
                  </a:cubicBezTo>
                  <a:cubicBezTo>
                    <a:pt x="931" y="1351"/>
                    <a:pt x="967" y="1337"/>
                    <a:pt x="996" y="1308"/>
                  </a:cubicBezTo>
                  <a:lnTo>
                    <a:pt x="1522" y="774"/>
                  </a:lnTo>
                  <a:cubicBezTo>
                    <a:pt x="1580" y="717"/>
                    <a:pt x="1573" y="630"/>
                    <a:pt x="1522" y="573"/>
                  </a:cubicBezTo>
                  <a:lnTo>
                    <a:pt x="996" y="46"/>
                  </a:lnTo>
                  <a:cubicBezTo>
                    <a:pt x="965" y="15"/>
                    <a:pt x="928" y="1"/>
                    <a:pt x="891" y="1"/>
                  </a:cubicBezTo>
                  <a:close/>
                </a:path>
              </a:pathLst>
            </a:cu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49"/>
            <p:cNvSpPr/>
            <p:nvPr/>
          </p:nvSpPr>
          <p:spPr>
            <a:xfrm>
              <a:off x="4931875" y="1991450"/>
              <a:ext cx="12825" cy="6700"/>
            </a:xfrm>
            <a:custGeom>
              <a:rect b="b" l="l" r="r" t="t"/>
              <a:pathLst>
                <a:path extrusionOk="0" h="268" w="513">
                  <a:moveTo>
                    <a:pt x="180" y="1"/>
                  </a:moveTo>
                  <a:cubicBezTo>
                    <a:pt x="0" y="1"/>
                    <a:pt x="0" y="268"/>
                    <a:pt x="180" y="268"/>
                  </a:cubicBezTo>
                  <a:lnTo>
                    <a:pt x="332" y="268"/>
                  </a:lnTo>
                  <a:cubicBezTo>
                    <a:pt x="512" y="268"/>
                    <a:pt x="512" y="1"/>
                    <a:pt x="332" y="1"/>
                  </a:cubicBezTo>
                  <a:close/>
                </a:path>
              </a:pathLst>
            </a:cu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49"/>
            <p:cNvSpPr/>
            <p:nvPr/>
          </p:nvSpPr>
          <p:spPr>
            <a:xfrm>
              <a:off x="4920150" y="1991450"/>
              <a:ext cx="9225" cy="6700"/>
            </a:xfrm>
            <a:custGeom>
              <a:rect b="b" l="l" r="r" t="t"/>
              <a:pathLst>
                <a:path extrusionOk="0" h="268" w="369">
                  <a:moveTo>
                    <a:pt x="181" y="1"/>
                  </a:moveTo>
                  <a:cubicBezTo>
                    <a:pt x="0" y="1"/>
                    <a:pt x="0" y="268"/>
                    <a:pt x="181" y="268"/>
                  </a:cubicBezTo>
                  <a:lnTo>
                    <a:pt x="195" y="268"/>
                  </a:lnTo>
                  <a:cubicBezTo>
                    <a:pt x="368" y="268"/>
                    <a:pt x="368" y="1"/>
                    <a:pt x="195" y="1"/>
                  </a:cubicBezTo>
                  <a:close/>
                </a:path>
              </a:pathLst>
            </a:cu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6" name="Google Shape;506;p49"/>
          <p:cNvSpPr txBox="1"/>
          <p:nvPr/>
        </p:nvSpPr>
        <p:spPr>
          <a:xfrm>
            <a:off x="4656450" y="734775"/>
            <a:ext cx="368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E9E9E"/>
                </a:solidFill>
              </a:rPr>
              <a:t>Ex:</a:t>
            </a:r>
            <a:r>
              <a:rPr lang="en">
                <a:solidFill>
                  <a:srgbClr val="9E9E9E"/>
                </a:solidFill>
              </a:rPr>
              <a:t>300/6=50 beats per minute=bradycardia</a:t>
            </a:r>
            <a:endParaRPr>
              <a:solidFill>
                <a:schemeClr val="dk1"/>
              </a:solidFill>
            </a:endParaRPr>
          </a:p>
        </p:txBody>
      </p:sp>
      <p:sp>
        <p:nvSpPr>
          <p:cNvPr id="507" name="Google Shape;507;p49"/>
          <p:cNvSpPr/>
          <p:nvPr/>
        </p:nvSpPr>
        <p:spPr>
          <a:xfrm flipH="1" rot="-10797993">
            <a:off x="4058125" y="986826"/>
            <a:ext cx="513900" cy="556200"/>
          </a:xfrm>
          <a:prstGeom prst="curvedRightArrow">
            <a:avLst>
              <a:gd fmla="val 25000" name="adj1"/>
              <a:gd fmla="val 50000" name="adj2"/>
              <a:gd fmla="val 25000" name="adj3"/>
            </a:avLst>
          </a:prstGeom>
          <a:no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9"/>
          <p:cNvSpPr txBox="1"/>
          <p:nvPr/>
        </p:nvSpPr>
        <p:spPr>
          <a:xfrm>
            <a:off x="8063950" y="41200"/>
            <a:ext cx="11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C27BA0"/>
                </a:solidFill>
                <a:latin typeface="Bree Serif"/>
                <a:ea typeface="Bree Serif"/>
                <a:cs typeface="Bree Serif"/>
                <a:sym typeface="Bree Serif"/>
              </a:rPr>
              <a:t>Girls slides</a:t>
            </a:r>
            <a:endParaRPr sz="800">
              <a:solidFill>
                <a:srgbClr val="C27BA0"/>
              </a:solidFill>
              <a:latin typeface="Bree Serif"/>
              <a:ea typeface="Bree Serif"/>
              <a:cs typeface="Bree Serif"/>
              <a:sym typeface="Bree Serif"/>
            </a:endParaRPr>
          </a:p>
        </p:txBody>
      </p:sp>
      <p:sp>
        <p:nvSpPr>
          <p:cNvPr id="509" name="Google Shape;509;p49"/>
          <p:cNvSpPr txBox="1"/>
          <p:nvPr/>
        </p:nvSpPr>
        <p:spPr>
          <a:xfrm>
            <a:off x="8142175" y="288250"/>
            <a:ext cx="11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6FA8DC"/>
                </a:solidFill>
                <a:latin typeface="Bree Serif"/>
                <a:ea typeface="Bree Serif"/>
                <a:cs typeface="Bree Serif"/>
                <a:sym typeface="Bree Serif"/>
              </a:rPr>
              <a:t>Don’t skip</a:t>
            </a:r>
            <a:endParaRPr sz="800">
              <a:solidFill>
                <a:srgbClr val="6FA8DC"/>
              </a:solidFill>
              <a:latin typeface="Bree Serif"/>
              <a:ea typeface="Bree Serif"/>
              <a:cs typeface="Bree Serif"/>
              <a:sym typeface="Bree Serif"/>
            </a:endParaRPr>
          </a:p>
        </p:txBody>
      </p:sp>
      <p:pic>
        <p:nvPicPr>
          <p:cNvPr descr="Sinusbradycardia" id="510" name="Google Shape;510;p49"/>
          <p:cNvPicPr preferRelativeResize="0"/>
          <p:nvPr/>
        </p:nvPicPr>
        <p:blipFill rotWithShape="1">
          <a:blip r:embed="rId6">
            <a:alphaModFix/>
          </a:blip>
          <a:srcRect b="0" l="0" r="0" t="0"/>
          <a:stretch/>
        </p:blipFill>
        <p:spPr>
          <a:xfrm>
            <a:off x="96850" y="4082911"/>
            <a:ext cx="2954250" cy="661271"/>
          </a:xfrm>
          <a:prstGeom prst="rect">
            <a:avLst/>
          </a:prstGeom>
          <a:noFill/>
          <a:ln>
            <a:noFill/>
          </a:ln>
        </p:spPr>
      </p:pic>
      <p:sp>
        <p:nvSpPr>
          <p:cNvPr id="511" name="Google Shape;511;p49"/>
          <p:cNvSpPr txBox="1"/>
          <p:nvPr/>
        </p:nvSpPr>
        <p:spPr>
          <a:xfrm>
            <a:off x="7398625" y="986825"/>
            <a:ext cx="8820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HR</a:t>
            </a:r>
            <a:endParaRPr>
              <a:solidFill>
                <a:srgbClr val="999999"/>
              </a:solidFill>
            </a:endParaRPr>
          </a:p>
        </p:txBody>
      </p:sp>
      <p:pic>
        <p:nvPicPr>
          <p:cNvPr descr="atrialflutter" id="512" name="Google Shape;512;p49"/>
          <p:cNvPicPr preferRelativeResize="0"/>
          <p:nvPr/>
        </p:nvPicPr>
        <p:blipFill rotWithShape="1">
          <a:blip r:embed="rId7">
            <a:alphaModFix/>
          </a:blip>
          <a:srcRect b="0" l="0" r="0" t="0"/>
          <a:stretch/>
        </p:blipFill>
        <p:spPr>
          <a:xfrm>
            <a:off x="3094875" y="4064325"/>
            <a:ext cx="2954250" cy="698400"/>
          </a:xfrm>
          <a:prstGeom prst="rect">
            <a:avLst/>
          </a:prstGeom>
          <a:noFill/>
          <a:ln>
            <a:noFill/>
          </a:ln>
        </p:spPr>
      </p:pic>
      <p:sp>
        <p:nvSpPr>
          <p:cNvPr id="513" name="Google Shape;513;p49"/>
          <p:cNvSpPr txBox="1"/>
          <p:nvPr/>
        </p:nvSpPr>
        <p:spPr>
          <a:xfrm>
            <a:off x="537200" y="4744175"/>
            <a:ext cx="22893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rPr>
              <a:t>(</a:t>
            </a:r>
            <a:r>
              <a:rPr lang="en">
                <a:solidFill>
                  <a:schemeClr val="accent1"/>
                </a:solidFill>
              </a:rPr>
              <a:t>300 / 6) = 50 bpm</a:t>
            </a:r>
            <a:endParaRPr>
              <a:solidFill>
                <a:schemeClr val="accent1"/>
              </a:solidFill>
            </a:endParaRPr>
          </a:p>
          <a:p>
            <a:pPr indent="0" lvl="0" marL="0" rtl="0" algn="l">
              <a:spcBef>
                <a:spcPts val="0"/>
              </a:spcBef>
              <a:spcAft>
                <a:spcPts val="0"/>
              </a:spcAft>
              <a:buNone/>
            </a:pPr>
            <a:r>
              <a:t/>
            </a:r>
            <a:endParaRPr>
              <a:solidFill>
                <a:schemeClr val="accent1"/>
              </a:solidFill>
            </a:endParaRPr>
          </a:p>
        </p:txBody>
      </p:sp>
      <p:sp>
        <p:nvSpPr>
          <p:cNvPr id="514" name="Google Shape;514;p49"/>
          <p:cNvSpPr txBox="1"/>
          <p:nvPr/>
        </p:nvSpPr>
        <p:spPr>
          <a:xfrm>
            <a:off x="3538575" y="4741525"/>
            <a:ext cx="22893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rPr>
              <a:t>(</a:t>
            </a:r>
            <a:r>
              <a:rPr lang="en">
                <a:solidFill>
                  <a:schemeClr val="accent1"/>
                </a:solidFill>
              </a:rPr>
              <a:t>300 / 4) = 75 bpm</a:t>
            </a:r>
            <a:endParaRPr>
              <a:solidFill>
                <a:schemeClr val="accent1"/>
              </a:solidFill>
            </a:endParaRPr>
          </a:p>
          <a:p>
            <a:pPr indent="0" lvl="0" marL="0" rtl="0" algn="l">
              <a:spcBef>
                <a:spcPts val="0"/>
              </a:spcBef>
              <a:spcAft>
                <a:spcPts val="0"/>
              </a:spcAft>
              <a:buNone/>
            </a:pPr>
            <a:r>
              <a:t/>
            </a:r>
            <a:endParaRPr/>
          </a:p>
        </p:txBody>
      </p:sp>
      <p:sp>
        <p:nvSpPr>
          <p:cNvPr id="515" name="Google Shape;515;p49"/>
          <p:cNvSpPr txBox="1"/>
          <p:nvPr/>
        </p:nvSpPr>
        <p:spPr>
          <a:xfrm>
            <a:off x="6557175" y="4762725"/>
            <a:ext cx="20928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rPr>
              <a:t>(</a:t>
            </a:r>
            <a:r>
              <a:rPr lang="en">
                <a:solidFill>
                  <a:schemeClr val="accent1"/>
                </a:solidFill>
              </a:rPr>
              <a:t>300 / 1.5) = 200 bpm</a:t>
            </a:r>
            <a:endParaRPr>
              <a:solidFill>
                <a:schemeClr val="accen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50"/>
          <p:cNvSpPr txBox="1"/>
          <p:nvPr>
            <p:ph type="title"/>
          </p:nvPr>
        </p:nvSpPr>
        <p:spPr>
          <a:xfrm>
            <a:off x="3723734" y="153250"/>
            <a:ext cx="1557000" cy="4893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SzPct val="44594"/>
              <a:buNone/>
            </a:pPr>
            <a:r>
              <a:rPr lang="en" sz="2220">
                <a:solidFill>
                  <a:srgbClr val="D05C5C"/>
                </a:solidFill>
                <a:latin typeface="Bree Serif"/>
                <a:ea typeface="Bree Serif"/>
                <a:cs typeface="Bree Serif"/>
                <a:sym typeface="Bree Serif"/>
              </a:rPr>
              <a:t>Heart Rate</a:t>
            </a:r>
            <a:endParaRPr sz="2220">
              <a:solidFill>
                <a:srgbClr val="D05C5C"/>
              </a:solidFill>
              <a:latin typeface="Bree Serif"/>
              <a:ea typeface="Bree Serif"/>
              <a:cs typeface="Bree Serif"/>
              <a:sym typeface="Bree Serif"/>
            </a:endParaRPr>
          </a:p>
        </p:txBody>
      </p:sp>
      <p:sp>
        <p:nvSpPr>
          <p:cNvPr id="521" name="Google Shape;521;p50"/>
          <p:cNvSpPr txBox="1"/>
          <p:nvPr/>
        </p:nvSpPr>
        <p:spPr>
          <a:xfrm>
            <a:off x="720100" y="1018875"/>
            <a:ext cx="769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nvGrpSpPr>
          <p:cNvPr id="522" name="Google Shape;522;p50"/>
          <p:cNvGrpSpPr/>
          <p:nvPr/>
        </p:nvGrpSpPr>
        <p:grpSpPr>
          <a:xfrm>
            <a:off x="95647" y="642550"/>
            <a:ext cx="8943295" cy="2780159"/>
            <a:chOff x="803162" y="2667727"/>
            <a:chExt cx="1411906" cy="633611"/>
          </a:xfrm>
        </p:grpSpPr>
        <p:cxnSp>
          <p:nvCxnSpPr>
            <p:cNvPr id="523" name="Google Shape;523;p50"/>
            <p:cNvCxnSpPr>
              <a:stCxn id="524" idx="2"/>
              <a:endCxn id="525" idx="0"/>
            </p:cNvCxnSpPr>
            <p:nvPr/>
          </p:nvCxnSpPr>
          <p:spPr>
            <a:xfrm flipH="1" rot="-5400000">
              <a:off x="1629114" y="2672827"/>
              <a:ext cx="129300" cy="369300"/>
            </a:xfrm>
            <a:prstGeom prst="bentConnector3">
              <a:avLst>
                <a:gd fmla="val 49944" name="adj1"/>
              </a:avLst>
            </a:prstGeom>
            <a:noFill/>
            <a:ln cap="flat" cmpd="sng" w="9525">
              <a:solidFill>
                <a:schemeClr val="dk1"/>
              </a:solidFill>
              <a:prstDash val="solid"/>
              <a:round/>
              <a:headEnd len="sm" w="sm" type="none"/>
              <a:tailEnd len="sm" w="sm" type="none"/>
            </a:ln>
          </p:spPr>
        </p:cxnSp>
        <p:cxnSp>
          <p:nvCxnSpPr>
            <p:cNvPr id="526" name="Google Shape;526;p50"/>
            <p:cNvCxnSpPr>
              <a:stCxn id="527" idx="0"/>
              <a:endCxn id="524" idx="2"/>
            </p:cNvCxnSpPr>
            <p:nvPr/>
          </p:nvCxnSpPr>
          <p:spPr>
            <a:xfrm rot="-5400000">
              <a:off x="1259830" y="2672682"/>
              <a:ext cx="129300" cy="369300"/>
            </a:xfrm>
            <a:prstGeom prst="bentConnector3">
              <a:avLst>
                <a:gd fmla="val 49944" name="adj1"/>
              </a:avLst>
            </a:prstGeom>
            <a:noFill/>
            <a:ln cap="flat" cmpd="sng" w="9525">
              <a:solidFill>
                <a:schemeClr val="dk1"/>
              </a:solidFill>
              <a:prstDash val="solid"/>
              <a:round/>
              <a:headEnd len="sm" w="sm" type="none"/>
              <a:tailEnd len="sm" w="sm" type="none"/>
            </a:ln>
          </p:spPr>
        </p:cxnSp>
        <p:cxnSp>
          <p:nvCxnSpPr>
            <p:cNvPr id="528" name="Google Shape;528;p50"/>
            <p:cNvCxnSpPr>
              <a:stCxn id="527" idx="2"/>
              <a:endCxn id="529" idx="0"/>
            </p:cNvCxnSpPr>
            <p:nvPr/>
          </p:nvCxnSpPr>
          <p:spPr>
            <a:xfrm flipH="1" rot="-5400000">
              <a:off x="1163380" y="3023532"/>
              <a:ext cx="129300" cy="176400"/>
            </a:xfrm>
            <a:prstGeom prst="bentConnector3">
              <a:avLst>
                <a:gd fmla="val 49944" name="adj1"/>
              </a:avLst>
            </a:prstGeom>
            <a:noFill/>
            <a:ln cap="flat" cmpd="sng" w="9525">
              <a:solidFill>
                <a:schemeClr val="dk1"/>
              </a:solidFill>
              <a:prstDash val="solid"/>
              <a:round/>
              <a:headEnd len="sm" w="sm" type="none"/>
              <a:tailEnd len="sm" w="sm" type="none"/>
            </a:ln>
          </p:spPr>
        </p:cxnSp>
        <p:cxnSp>
          <p:nvCxnSpPr>
            <p:cNvPr id="530" name="Google Shape;530;p50"/>
            <p:cNvCxnSpPr>
              <a:stCxn id="531" idx="0"/>
              <a:endCxn id="527" idx="2"/>
            </p:cNvCxnSpPr>
            <p:nvPr/>
          </p:nvCxnSpPr>
          <p:spPr>
            <a:xfrm rot="-5400000">
              <a:off x="987062" y="3023388"/>
              <a:ext cx="129300" cy="176400"/>
            </a:xfrm>
            <a:prstGeom prst="bentConnector3">
              <a:avLst>
                <a:gd fmla="val 49944" name="adj1"/>
              </a:avLst>
            </a:prstGeom>
            <a:noFill/>
            <a:ln cap="flat" cmpd="sng" w="9525">
              <a:solidFill>
                <a:schemeClr val="dk1"/>
              </a:solidFill>
              <a:prstDash val="solid"/>
              <a:round/>
              <a:headEnd len="sm" w="sm" type="none"/>
              <a:tailEnd len="sm" w="sm" type="none"/>
            </a:ln>
          </p:spPr>
        </p:cxnSp>
        <p:cxnSp>
          <p:nvCxnSpPr>
            <p:cNvPr id="532" name="Google Shape;532;p50"/>
            <p:cNvCxnSpPr>
              <a:stCxn id="525" idx="2"/>
              <a:endCxn id="533" idx="0"/>
            </p:cNvCxnSpPr>
            <p:nvPr/>
          </p:nvCxnSpPr>
          <p:spPr>
            <a:xfrm flipH="1" rot="-5400000">
              <a:off x="1901948" y="3023532"/>
              <a:ext cx="129300" cy="176400"/>
            </a:xfrm>
            <a:prstGeom prst="bentConnector3">
              <a:avLst>
                <a:gd fmla="val 49944" name="adj1"/>
              </a:avLst>
            </a:prstGeom>
            <a:noFill/>
            <a:ln cap="flat" cmpd="sng" w="9525">
              <a:solidFill>
                <a:schemeClr val="dk1"/>
              </a:solidFill>
              <a:prstDash val="solid"/>
              <a:round/>
              <a:headEnd len="sm" w="sm" type="none"/>
              <a:tailEnd len="sm" w="sm" type="none"/>
            </a:ln>
          </p:spPr>
        </p:cxnSp>
        <p:cxnSp>
          <p:nvCxnSpPr>
            <p:cNvPr id="534" name="Google Shape;534;p50"/>
            <p:cNvCxnSpPr>
              <a:stCxn id="535" idx="0"/>
              <a:endCxn id="525" idx="2"/>
            </p:cNvCxnSpPr>
            <p:nvPr/>
          </p:nvCxnSpPr>
          <p:spPr>
            <a:xfrm rot="-5400000">
              <a:off x="1725631" y="3023388"/>
              <a:ext cx="129300" cy="176400"/>
            </a:xfrm>
            <a:prstGeom prst="bentConnector3">
              <a:avLst>
                <a:gd fmla="val 49944" name="adj1"/>
              </a:avLst>
            </a:prstGeom>
            <a:noFill/>
            <a:ln cap="flat" cmpd="sng" w="9525">
              <a:solidFill>
                <a:schemeClr val="dk1"/>
              </a:solidFill>
              <a:prstDash val="solid"/>
              <a:round/>
              <a:headEnd len="sm" w="sm" type="none"/>
              <a:tailEnd len="sm" w="sm" type="none"/>
            </a:ln>
          </p:spPr>
        </p:cxnSp>
        <p:sp>
          <p:nvSpPr>
            <p:cNvPr id="531" name="Google Shape;531;p50"/>
            <p:cNvSpPr/>
            <p:nvPr/>
          </p:nvSpPr>
          <p:spPr>
            <a:xfrm>
              <a:off x="803162" y="3176238"/>
              <a:ext cx="320700" cy="1251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chemeClr val="dk1"/>
                </a:buClr>
                <a:buFont typeface="Arial"/>
                <a:buNone/>
              </a:pPr>
              <a:r>
                <a:rPr lang="en" sz="1200">
                  <a:solidFill>
                    <a:schemeClr val="dk1"/>
                  </a:solidFill>
                  <a:latin typeface="Bree Serif"/>
                  <a:ea typeface="Bree Serif"/>
                  <a:cs typeface="Bree Serif"/>
                  <a:sym typeface="Bree Serif"/>
                </a:rPr>
                <a:t>higher than 100 beats/minute</a:t>
              </a:r>
              <a:endParaRPr sz="1200">
                <a:solidFill>
                  <a:schemeClr val="dk1"/>
                </a:solidFill>
                <a:latin typeface="Bree Serif"/>
                <a:ea typeface="Bree Serif"/>
                <a:cs typeface="Bree Serif"/>
                <a:sym typeface="Bree Serif"/>
              </a:endParaRPr>
            </a:p>
          </p:txBody>
        </p:sp>
        <p:sp>
          <p:nvSpPr>
            <p:cNvPr id="529" name="Google Shape;529;p50"/>
            <p:cNvSpPr/>
            <p:nvPr/>
          </p:nvSpPr>
          <p:spPr>
            <a:xfrm>
              <a:off x="1155799" y="3176238"/>
              <a:ext cx="320700" cy="1251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Bree Serif"/>
                  <a:ea typeface="Bree Serif"/>
                  <a:cs typeface="Bree Serif"/>
                  <a:sym typeface="Bree Serif"/>
                </a:rPr>
                <a:t>Impulses originate at SA node at rapid rate</a:t>
              </a:r>
              <a:endParaRPr sz="1200">
                <a:solidFill>
                  <a:schemeClr val="dk1"/>
                </a:solidFill>
                <a:latin typeface="Bree Serif"/>
                <a:ea typeface="Bree Serif"/>
                <a:cs typeface="Bree Serif"/>
                <a:sym typeface="Bree Serif"/>
              </a:endParaRPr>
            </a:p>
          </p:txBody>
        </p:sp>
        <p:sp>
          <p:nvSpPr>
            <p:cNvPr id="535" name="Google Shape;535;p50"/>
            <p:cNvSpPr/>
            <p:nvPr/>
          </p:nvSpPr>
          <p:spPr>
            <a:xfrm>
              <a:off x="1541731" y="3176238"/>
              <a:ext cx="320700" cy="1251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chemeClr val="dk1"/>
                </a:buClr>
                <a:buFont typeface="Arial"/>
                <a:buNone/>
              </a:pPr>
              <a:r>
                <a:rPr lang="en" sz="1200">
                  <a:solidFill>
                    <a:schemeClr val="dk1"/>
                  </a:solidFill>
                  <a:latin typeface="Bree Serif"/>
                  <a:ea typeface="Bree Serif"/>
                  <a:cs typeface="Bree Serif"/>
                  <a:sym typeface="Bree Serif"/>
                </a:rPr>
                <a:t>less than 60 beats/minute</a:t>
              </a:r>
              <a:endParaRPr sz="1200">
                <a:solidFill>
                  <a:schemeClr val="dk1"/>
                </a:solidFill>
                <a:latin typeface="Bree Serif"/>
                <a:ea typeface="Bree Serif"/>
                <a:cs typeface="Bree Serif"/>
                <a:sym typeface="Bree Serif"/>
              </a:endParaRPr>
            </a:p>
          </p:txBody>
        </p:sp>
        <p:sp>
          <p:nvSpPr>
            <p:cNvPr id="533" name="Google Shape;533;p50"/>
            <p:cNvSpPr/>
            <p:nvPr/>
          </p:nvSpPr>
          <p:spPr>
            <a:xfrm>
              <a:off x="1894368" y="3176238"/>
              <a:ext cx="320700" cy="1251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Bree Serif"/>
                  <a:ea typeface="Bree Serif"/>
                  <a:cs typeface="Bree Serif"/>
                  <a:sym typeface="Bree Serif"/>
                </a:rPr>
                <a:t>Impulses originate at SA node at slow rate</a:t>
              </a:r>
              <a:endParaRPr sz="1200">
                <a:solidFill>
                  <a:schemeClr val="dk1"/>
                </a:solidFill>
                <a:latin typeface="Bree Serif"/>
                <a:ea typeface="Bree Serif"/>
                <a:cs typeface="Bree Serif"/>
                <a:sym typeface="Bree Serif"/>
              </a:endParaRPr>
            </a:p>
          </p:txBody>
        </p:sp>
        <p:sp>
          <p:nvSpPr>
            <p:cNvPr id="525" name="Google Shape;525;p50"/>
            <p:cNvSpPr/>
            <p:nvPr/>
          </p:nvSpPr>
          <p:spPr>
            <a:xfrm>
              <a:off x="1718048" y="2921982"/>
              <a:ext cx="320700" cy="1251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Bree Serif"/>
                  <a:ea typeface="Bree Serif"/>
                  <a:cs typeface="Bree Serif"/>
                  <a:sym typeface="Bree Serif"/>
                </a:rPr>
                <a:t>Bradycardia</a:t>
              </a:r>
              <a:endParaRPr>
                <a:solidFill>
                  <a:schemeClr val="dk1"/>
                </a:solidFill>
                <a:latin typeface="Bree Serif"/>
                <a:ea typeface="Bree Serif"/>
                <a:cs typeface="Bree Serif"/>
                <a:sym typeface="Bree Serif"/>
              </a:endParaRPr>
            </a:p>
          </p:txBody>
        </p:sp>
        <p:sp>
          <p:nvSpPr>
            <p:cNvPr id="527" name="Google Shape;527;p50"/>
            <p:cNvSpPr/>
            <p:nvPr/>
          </p:nvSpPr>
          <p:spPr>
            <a:xfrm>
              <a:off x="979480" y="2921982"/>
              <a:ext cx="320700" cy="1251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Bree Serif"/>
                  <a:ea typeface="Bree Serif"/>
                  <a:cs typeface="Bree Serif"/>
                  <a:sym typeface="Bree Serif"/>
                </a:rPr>
                <a:t>Tachycardia</a:t>
              </a:r>
              <a:endParaRPr>
                <a:solidFill>
                  <a:schemeClr val="dk1"/>
                </a:solidFill>
                <a:latin typeface="Bree Serif"/>
                <a:ea typeface="Bree Serif"/>
                <a:cs typeface="Bree Serif"/>
                <a:sym typeface="Bree Serif"/>
              </a:endParaRPr>
            </a:p>
          </p:txBody>
        </p:sp>
        <p:sp>
          <p:nvSpPr>
            <p:cNvPr id="524" name="Google Shape;524;p50"/>
            <p:cNvSpPr/>
            <p:nvPr/>
          </p:nvSpPr>
          <p:spPr>
            <a:xfrm>
              <a:off x="1348764" y="2667727"/>
              <a:ext cx="320700" cy="1251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Bree Serif"/>
                  <a:ea typeface="Bree Serif"/>
                  <a:cs typeface="Bree Serif"/>
                  <a:sym typeface="Bree Serif"/>
                </a:rPr>
                <a:t>Normal range of heart rate is between </a:t>
              </a:r>
              <a:r>
                <a:rPr lang="en" sz="1200">
                  <a:solidFill>
                    <a:srgbClr val="FF0000"/>
                  </a:solidFill>
                  <a:latin typeface="Bree Serif"/>
                  <a:ea typeface="Bree Serif"/>
                  <a:cs typeface="Bree Serif"/>
                  <a:sym typeface="Bree Serif"/>
                </a:rPr>
                <a:t>60-100</a:t>
              </a:r>
              <a:r>
                <a:rPr lang="en" sz="1200">
                  <a:solidFill>
                    <a:schemeClr val="dk1"/>
                  </a:solidFill>
                  <a:latin typeface="Bree Serif"/>
                  <a:ea typeface="Bree Serif"/>
                  <a:cs typeface="Bree Serif"/>
                  <a:sym typeface="Bree Serif"/>
                </a:rPr>
                <a:t> beats/minute</a:t>
              </a:r>
              <a:endParaRPr sz="1200">
                <a:solidFill>
                  <a:schemeClr val="dk1"/>
                </a:solidFill>
                <a:latin typeface="Bree Serif"/>
                <a:ea typeface="Bree Serif"/>
                <a:cs typeface="Bree Serif"/>
                <a:sym typeface="Bree Serif"/>
              </a:endParaRPr>
            </a:p>
          </p:txBody>
        </p:sp>
      </p:grpSp>
      <p:pic>
        <p:nvPicPr>
          <p:cNvPr id="536" name="Google Shape;536;p50"/>
          <p:cNvPicPr preferRelativeResize="0"/>
          <p:nvPr/>
        </p:nvPicPr>
        <p:blipFill>
          <a:blip r:embed="rId3">
            <a:alphaModFix/>
          </a:blip>
          <a:stretch>
            <a:fillRect/>
          </a:stretch>
        </p:blipFill>
        <p:spPr>
          <a:xfrm>
            <a:off x="4662675" y="3506650"/>
            <a:ext cx="4481325" cy="881750"/>
          </a:xfrm>
          <a:prstGeom prst="rect">
            <a:avLst/>
          </a:prstGeom>
          <a:noFill/>
          <a:ln>
            <a:noFill/>
          </a:ln>
        </p:spPr>
      </p:pic>
      <p:pic>
        <p:nvPicPr>
          <p:cNvPr id="537" name="Google Shape;537;p50"/>
          <p:cNvPicPr preferRelativeResize="0"/>
          <p:nvPr/>
        </p:nvPicPr>
        <p:blipFill>
          <a:blip r:embed="rId4">
            <a:alphaModFix/>
          </a:blip>
          <a:stretch>
            <a:fillRect/>
          </a:stretch>
        </p:blipFill>
        <p:spPr>
          <a:xfrm>
            <a:off x="90275" y="3506650"/>
            <a:ext cx="4481325" cy="881750"/>
          </a:xfrm>
          <a:prstGeom prst="rect">
            <a:avLst/>
          </a:prstGeom>
          <a:noFill/>
          <a:ln>
            <a:noFill/>
          </a:ln>
        </p:spPr>
      </p:pic>
      <p:sp>
        <p:nvSpPr>
          <p:cNvPr id="538" name="Google Shape;538;p50"/>
          <p:cNvSpPr txBox="1"/>
          <p:nvPr/>
        </p:nvSpPr>
        <p:spPr>
          <a:xfrm>
            <a:off x="95650" y="4388400"/>
            <a:ext cx="904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ree Serif"/>
                <a:ea typeface="Bree Serif"/>
                <a:cs typeface="Bree Serif"/>
                <a:sym typeface="Bree Serif"/>
              </a:rPr>
              <a:t>All complexes normal, </a:t>
            </a:r>
            <a:r>
              <a:rPr lang="en">
                <a:latin typeface="Bree Serif"/>
                <a:ea typeface="Bree Serif"/>
                <a:cs typeface="Bree Serif"/>
                <a:sym typeface="Bree Serif"/>
              </a:rPr>
              <a:t>evenly</a:t>
            </a:r>
            <a:r>
              <a:rPr lang="en">
                <a:latin typeface="Bree Serif"/>
                <a:ea typeface="Bree Serif"/>
                <a:cs typeface="Bree Serif"/>
                <a:sym typeface="Bree Serif"/>
              </a:rPr>
              <a:t> spaced. Rate &gt; 100/min           </a:t>
            </a:r>
            <a:r>
              <a:rPr lang="en">
                <a:solidFill>
                  <a:schemeClr val="dk1"/>
                </a:solidFill>
                <a:latin typeface="Bree Serif"/>
                <a:ea typeface="Bree Serif"/>
                <a:cs typeface="Bree Serif"/>
                <a:sym typeface="Bree Serif"/>
              </a:rPr>
              <a:t>All complexes normal, evenly spaced. Rate &lt; 60/min</a:t>
            </a:r>
            <a:endParaRPr>
              <a:latin typeface="Bree Serif"/>
              <a:ea typeface="Bree Serif"/>
              <a:cs typeface="Bree Serif"/>
              <a:sym typeface="Bree Serif"/>
            </a:endParaRPr>
          </a:p>
        </p:txBody>
      </p:sp>
      <p:sp>
        <p:nvSpPr>
          <p:cNvPr id="539" name="Google Shape;539;p50"/>
          <p:cNvSpPr txBox="1"/>
          <p:nvPr/>
        </p:nvSpPr>
        <p:spPr>
          <a:xfrm>
            <a:off x="8069100" y="0"/>
            <a:ext cx="11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C27BA0"/>
                </a:solidFill>
                <a:latin typeface="Bree Serif"/>
                <a:ea typeface="Bree Serif"/>
                <a:cs typeface="Bree Serif"/>
                <a:sym typeface="Bree Serif"/>
              </a:rPr>
              <a:t>Girls slides</a:t>
            </a:r>
            <a:endParaRPr sz="800">
              <a:solidFill>
                <a:srgbClr val="C27BA0"/>
              </a:solidFill>
              <a:latin typeface="Bree Serif"/>
              <a:ea typeface="Bree Serif"/>
              <a:cs typeface="Bree Serif"/>
              <a:sym typeface="Bree Serif"/>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D05C5C"/>
                </a:solidFill>
              </a:rPr>
              <a:t>Heart rate calculation</a:t>
            </a:r>
            <a:r>
              <a:rPr lang="en"/>
              <a:t> </a:t>
            </a:r>
            <a:endParaRPr/>
          </a:p>
        </p:txBody>
      </p:sp>
      <p:sp>
        <p:nvSpPr>
          <p:cNvPr id="545" name="Google Shape;545;p51"/>
          <p:cNvSpPr txBox="1"/>
          <p:nvPr/>
        </p:nvSpPr>
        <p:spPr>
          <a:xfrm>
            <a:off x="573125" y="1074575"/>
            <a:ext cx="4702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Bree Serif"/>
                <a:ea typeface="Bree Serif"/>
                <a:cs typeface="Bree Serif"/>
                <a:sym typeface="Bree Serif"/>
              </a:rPr>
              <a:t>2. Irregular heart rhythm</a:t>
            </a:r>
            <a:endParaRPr sz="2000">
              <a:latin typeface="Bree Serif"/>
              <a:ea typeface="Bree Serif"/>
              <a:cs typeface="Bree Serif"/>
              <a:sym typeface="Bree Serif"/>
            </a:endParaRPr>
          </a:p>
        </p:txBody>
      </p:sp>
      <p:sp>
        <p:nvSpPr>
          <p:cNvPr id="546" name="Google Shape;546;p51"/>
          <p:cNvSpPr txBox="1"/>
          <p:nvPr/>
        </p:nvSpPr>
        <p:spPr>
          <a:xfrm>
            <a:off x="4624950" y="1074575"/>
            <a:ext cx="3631500" cy="1046700"/>
          </a:xfrm>
          <a:prstGeom prst="rect">
            <a:avLst/>
          </a:prstGeom>
          <a:noFill/>
          <a:ln>
            <a:noFill/>
          </a:ln>
        </p:spPr>
        <p:txBody>
          <a:bodyPr anchorCtr="0" anchor="t" bIns="91425" lIns="91425" spcFirstLastPara="1" rIns="91425" wrap="square" tIns="91425">
            <a:spAutoFit/>
          </a:bodyPr>
          <a:lstStyle/>
          <a:p>
            <a:pPr indent="0" lvl="0" marL="365760" rtl="0" algn="l">
              <a:spcBef>
                <a:spcPts val="300"/>
              </a:spcBef>
              <a:spcAft>
                <a:spcPts val="0"/>
              </a:spcAft>
              <a:buNone/>
            </a:pPr>
            <a:r>
              <a:rPr lang="en">
                <a:solidFill>
                  <a:schemeClr val="dk1"/>
                </a:solidFill>
                <a:latin typeface="Bree Serif"/>
                <a:ea typeface="Bree Serif"/>
                <a:cs typeface="Bree Serif"/>
                <a:sym typeface="Bree Serif"/>
              </a:rPr>
              <a:t>Count the number of QRS complexes in </a:t>
            </a:r>
            <a:r>
              <a:rPr lang="en">
                <a:solidFill>
                  <a:srgbClr val="FF0000"/>
                </a:solidFill>
                <a:latin typeface="Bree Serif"/>
                <a:ea typeface="Bree Serif"/>
                <a:cs typeface="Bree Serif"/>
                <a:sym typeface="Bree Serif"/>
              </a:rPr>
              <a:t>30 large</a:t>
            </a:r>
            <a:r>
              <a:rPr lang="en">
                <a:solidFill>
                  <a:schemeClr val="dk1"/>
                </a:solidFill>
                <a:latin typeface="Bree Serif"/>
                <a:ea typeface="Bree Serif"/>
                <a:cs typeface="Bree Serif"/>
                <a:sym typeface="Bree Serif"/>
              </a:rPr>
              <a:t> squares (which equals the number of QRS complexes in </a:t>
            </a:r>
            <a:r>
              <a:rPr lang="en">
                <a:solidFill>
                  <a:srgbClr val="FF0000"/>
                </a:solidFill>
                <a:latin typeface="Bree Serif"/>
                <a:ea typeface="Bree Serif"/>
                <a:cs typeface="Bree Serif"/>
                <a:sym typeface="Bree Serif"/>
              </a:rPr>
              <a:t>6 seconds</a:t>
            </a:r>
            <a:r>
              <a:rPr lang="en">
                <a:solidFill>
                  <a:schemeClr val="dk1"/>
                </a:solidFill>
                <a:latin typeface="Bree Serif"/>
                <a:ea typeface="Bree Serif"/>
                <a:cs typeface="Bree Serif"/>
                <a:sym typeface="Bree Serif"/>
              </a:rPr>
              <a:t>).</a:t>
            </a:r>
            <a:endParaRPr sz="100">
              <a:solidFill>
                <a:schemeClr val="dk1"/>
              </a:solidFill>
              <a:latin typeface="Bree Serif"/>
              <a:ea typeface="Bree Serif"/>
              <a:cs typeface="Bree Serif"/>
              <a:sym typeface="Bree Serif"/>
            </a:endParaRPr>
          </a:p>
        </p:txBody>
      </p:sp>
      <p:grpSp>
        <p:nvGrpSpPr>
          <p:cNvPr id="547" name="Google Shape;547;p51"/>
          <p:cNvGrpSpPr/>
          <p:nvPr/>
        </p:nvGrpSpPr>
        <p:grpSpPr>
          <a:xfrm>
            <a:off x="3522177" y="1291580"/>
            <a:ext cx="2173124" cy="1834737"/>
            <a:chOff x="4727025" y="1332775"/>
            <a:chExt cx="59900" cy="69625"/>
          </a:xfrm>
        </p:grpSpPr>
        <p:sp>
          <p:nvSpPr>
            <p:cNvPr id="548" name="Google Shape;548;p51"/>
            <p:cNvSpPr/>
            <p:nvPr/>
          </p:nvSpPr>
          <p:spPr>
            <a:xfrm>
              <a:off x="4727025" y="1332775"/>
              <a:ext cx="36450" cy="33200"/>
            </a:xfrm>
            <a:custGeom>
              <a:rect b="b" l="l" r="r" t="t"/>
              <a:pathLst>
                <a:path extrusionOk="0" h="1328" w="1458">
                  <a:moveTo>
                    <a:pt x="1047" y="1"/>
                  </a:moveTo>
                  <a:lnTo>
                    <a:pt x="1047" y="188"/>
                  </a:lnTo>
                  <a:cubicBezTo>
                    <a:pt x="484" y="289"/>
                    <a:pt x="51" y="758"/>
                    <a:pt x="1" y="1328"/>
                  </a:cubicBezTo>
                  <a:lnTo>
                    <a:pt x="477" y="1328"/>
                  </a:lnTo>
                  <a:cubicBezTo>
                    <a:pt x="527" y="1018"/>
                    <a:pt x="751" y="765"/>
                    <a:pt x="1047" y="679"/>
                  </a:cubicBezTo>
                  <a:lnTo>
                    <a:pt x="1047" y="845"/>
                  </a:lnTo>
                  <a:lnTo>
                    <a:pt x="1458" y="433"/>
                  </a:lnTo>
                  <a:lnTo>
                    <a:pt x="1047"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49" name="Google Shape;549;p51"/>
            <p:cNvSpPr/>
            <p:nvPr/>
          </p:nvSpPr>
          <p:spPr>
            <a:xfrm>
              <a:off x="4750475" y="1369025"/>
              <a:ext cx="36450" cy="33375"/>
            </a:xfrm>
            <a:custGeom>
              <a:rect b="b" l="l" r="r" t="t"/>
              <a:pathLst>
                <a:path extrusionOk="0" h="1335" w="1458">
                  <a:moveTo>
                    <a:pt x="974" y="0"/>
                  </a:moveTo>
                  <a:cubicBezTo>
                    <a:pt x="931" y="311"/>
                    <a:pt x="707" y="570"/>
                    <a:pt x="404" y="657"/>
                  </a:cubicBezTo>
                  <a:lnTo>
                    <a:pt x="404" y="491"/>
                  </a:lnTo>
                  <a:lnTo>
                    <a:pt x="0" y="902"/>
                  </a:lnTo>
                  <a:lnTo>
                    <a:pt x="404" y="1335"/>
                  </a:lnTo>
                  <a:lnTo>
                    <a:pt x="404" y="1140"/>
                  </a:lnTo>
                  <a:cubicBezTo>
                    <a:pt x="967" y="1039"/>
                    <a:pt x="1400" y="577"/>
                    <a:pt x="1457" y="0"/>
                  </a:cubicBez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0" name="Google Shape;550;p51"/>
          <p:cNvSpPr txBox="1"/>
          <p:nvPr/>
        </p:nvSpPr>
        <p:spPr>
          <a:xfrm>
            <a:off x="394675" y="2298825"/>
            <a:ext cx="3999300" cy="1046700"/>
          </a:xfrm>
          <a:prstGeom prst="rect">
            <a:avLst/>
          </a:prstGeom>
          <a:noFill/>
          <a:ln>
            <a:noFill/>
          </a:ln>
        </p:spPr>
        <p:txBody>
          <a:bodyPr anchorCtr="0" anchor="t" bIns="91425" lIns="91425" spcFirstLastPara="1" rIns="91425" wrap="square" tIns="91425">
            <a:spAutoFit/>
          </a:bodyPr>
          <a:lstStyle/>
          <a:p>
            <a:pPr indent="0" lvl="0" marL="365760" rtl="0" algn="l">
              <a:spcBef>
                <a:spcPts val="300"/>
              </a:spcBef>
              <a:spcAft>
                <a:spcPts val="0"/>
              </a:spcAft>
              <a:buNone/>
            </a:pPr>
            <a:r>
              <a:rPr lang="en">
                <a:solidFill>
                  <a:schemeClr val="dk1"/>
                </a:solidFill>
                <a:latin typeface="Bree Serif"/>
                <a:ea typeface="Bree Serif"/>
                <a:cs typeface="Bree Serif"/>
                <a:sym typeface="Bree Serif"/>
              </a:rPr>
              <a:t>Then </a:t>
            </a:r>
            <a:r>
              <a:rPr lang="en">
                <a:solidFill>
                  <a:srgbClr val="FF0000"/>
                </a:solidFill>
                <a:latin typeface="Bree Serif"/>
                <a:ea typeface="Bree Serif"/>
                <a:cs typeface="Bree Serif"/>
                <a:sym typeface="Bree Serif"/>
              </a:rPr>
              <a:t>multiply</a:t>
            </a:r>
            <a:r>
              <a:rPr lang="en">
                <a:solidFill>
                  <a:schemeClr val="dk1"/>
                </a:solidFill>
                <a:latin typeface="Bree Serif"/>
                <a:ea typeface="Bree Serif"/>
                <a:cs typeface="Bree Serif"/>
                <a:sym typeface="Bree Serif"/>
              </a:rPr>
              <a:t> the number of QRS complexes counted in 6 seconds </a:t>
            </a:r>
            <a:r>
              <a:rPr lang="en">
                <a:solidFill>
                  <a:srgbClr val="FF0000"/>
                </a:solidFill>
                <a:latin typeface="Bree Serif"/>
                <a:ea typeface="Bree Serif"/>
                <a:cs typeface="Bree Serif"/>
                <a:sym typeface="Bree Serif"/>
              </a:rPr>
              <a:t>by 10 </a:t>
            </a:r>
            <a:r>
              <a:rPr lang="en">
                <a:solidFill>
                  <a:schemeClr val="dk1"/>
                </a:solidFill>
                <a:latin typeface="Bree Serif"/>
                <a:ea typeface="Bree Serif"/>
                <a:cs typeface="Bree Serif"/>
                <a:sym typeface="Bree Serif"/>
              </a:rPr>
              <a:t>to get the number of QRS complexes in one minute i.e. the heart rate.</a:t>
            </a:r>
            <a:endParaRPr>
              <a:latin typeface="Bree Serif"/>
              <a:ea typeface="Bree Serif"/>
              <a:cs typeface="Bree Serif"/>
              <a:sym typeface="Bree Serif"/>
            </a:endParaRPr>
          </a:p>
        </p:txBody>
      </p:sp>
      <p:pic>
        <p:nvPicPr>
          <p:cNvPr id="551" name="Google Shape;551;p51"/>
          <p:cNvPicPr preferRelativeResize="0"/>
          <p:nvPr/>
        </p:nvPicPr>
        <p:blipFill rotWithShape="1">
          <a:blip r:embed="rId3">
            <a:alphaModFix/>
          </a:blip>
          <a:srcRect b="40470" l="13913" r="32117" t="34662"/>
          <a:stretch/>
        </p:blipFill>
        <p:spPr>
          <a:xfrm>
            <a:off x="0" y="3243550"/>
            <a:ext cx="6097500" cy="1899900"/>
          </a:xfrm>
          <a:prstGeom prst="rect">
            <a:avLst/>
          </a:prstGeom>
          <a:noFill/>
          <a:ln>
            <a:noFill/>
          </a:ln>
        </p:spPr>
      </p:pic>
      <p:sp>
        <p:nvSpPr>
          <p:cNvPr id="552" name="Google Shape;552;p51"/>
          <p:cNvSpPr txBox="1"/>
          <p:nvPr/>
        </p:nvSpPr>
        <p:spPr>
          <a:xfrm>
            <a:off x="8107000" y="190700"/>
            <a:ext cx="11061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a:solidFill>
                  <a:srgbClr val="C27BA0"/>
                </a:solidFill>
                <a:latin typeface="Bree Serif"/>
                <a:ea typeface="Bree Serif"/>
                <a:cs typeface="Bree Serif"/>
                <a:sym typeface="Bree Serif"/>
              </a:rPr>
              <a:t>Girls slides</a:t>
            </a:r>
            <a:endParaRPr/>
          </a:p>
        </p:txBody>
      </p:sp>
      <p:sp>
        <p:nvSpPr>
          <p:cNvPr id="553" name="Google Shape;553;p51"/>
          <p:cNvSpPr txBox="1"/>
          <p:nvPr/>
        </p:nvSpPr>
        <p:spPr>
          <a:xfrm>
            <a:off x="5928600" y="2121275"/>
            <a:ext cx="2829900" cy="91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accent1"/>
                </a:solidFill>
                <a:latin typeface="Bree Serif"/>
                <a:ea typeface="Bree Serif"/>
                <a:cs typeface="Bree Serif"/>
                <a:sym typeface="Bree Serif"/>
              </a:rPr>
              <a:t>10 seconds rule works well for irregular rhythm</a:t>
            </a:r>
            <a:r>
              <a:rPr lang="en" sz="1200">
                <a:solidFill>
                  <a:srgbClr val="666666"/>
                </a:solidFill>
                <a:latin typeface="Bree Serif"/>
                <a:ea typeface="Bree Serif"/>
                <a:cs typeface="Bree Serif"/>
                <a:sym typeface="Bree Serif"/>
              </a:rPr>
              <a:t> (go back to slide 23)</a:t>
            </a:r>
            <a:endParaRPr sz="1200">
              <a:solidFill>
                <a:srgbClr val="666666"/>
              </a:solidFill>
              <a:latin typeface="Bree Serif"/>
              <a:ea typeface="Bree Serif"/>
              <a:cs typeface="Bree Serif"/>
              <a:sym typeface="Bree Serif"/>
            </a:endParaRPr>
          </a:p>
          <a:p>
            <a:pPr indent="0" lvl="0" marL="0" rtl="0" algn="l">
              <a:spcBef>
                <a:spcPts val="0"/>
              </a:spcBef>
              <a:spcAft>
                <a:spcPts val="0"/>
              </a:spcAft>
              <a:buNone/>
            </a:pPr>
            <a:r>
              <a:t/>
            </a:r>
            <a:endParaRPr sz="1200">
              <a:solidFill>
                <a:schemeClr val="accent1"/>
              </a:solidFill>
              <a:latin typeface="Bree Serif"/>
              <a:ea typeface="Bree Serif"/>
              <a:cs typeface="Bree Serif"/>
              <a:sym typeface="Bree Serif"/>
            </a:endParaRPr>
          </a:p>
          <a:p>
            <a:pPr indent="0" lvl="0" marL="0" rtl="0" algn="l">
              <a:spcBef>
                <a:spcPts val="0"/>
              </a:spcBef>
              <a:spcAft>
                <a:spcPts val="0"/>
              </a:spcAft>
              <a:buNone/>
            </a:pPr>
            <a:r>
              <a:t/>
            </a:r>
            <a:endParaRPr sz="1200"/>
          </a:p>
        </p:txBody>
      </p:sp>
      <p:sp>
        <p:nvSpPr>
          <p:cNvPr id="554" name="Google Shape;554;p51"/>
          <p:cNvSpPr/>
          <p:nvPr/>
        </p:nvSpPr>
        <p:spPr>
          <a:xfrm flipH="1">
            <a:off x="5789498" y="1960024"/>
            <a:ext cx="3354503" cy="915898"/>
          </a:xfrm>
          <a:custGeom>
            <a:rect b="b" l="l" r="r" t="t"/>
            <a:pathLst>
              <a:path extrusionOk="0" h="3499" w="13250">
                <a:moveTo>
                  <a:pt x="1" y="0"/>
                </a:moveTo>
                <a:lnTo>
                  <a:pt x="1495" y="1494"/>
                </a:lnTo>
                <a:cubicBezTo>
                  <a:pt x="1635" y="1635"/>
                  <a:pt x="1635" y="1866"/>
                  <a:pt x="1495" y="2007"/>
                </a:cubicBezTo>
                <a:lnTo>
                  <a:pt x="2" y="3499"/>
                </a:lnTo>
                <a:lnTo>
                  <a:pt x="11527" y="3499"/>
                </a:lnTo>
                <a:lnTo>
                  <a:pt x="13250" y="1750"/>
                </a:lnTo>
                <a:lnTo>
                  <a:pt x="11527" y="0"/>
                </a:lnTo>
                <a:close/>
              </a:path>
            </a:pathLst>
          </a:custGeom>
          <a:noFill/>
          <a:ln cap="flat" cmpd="sng" w="952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1"/>
                </a:solidFill>
              </a:rPr>
              <a:t>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        </a:t>
            </a:r>
            <a:endParaRPr sz="1200">
              <a:solidFill>
                <a:schemeClr val="dk1"/>
              </a:solidFill>
            </a:endParaRPr>
          </a:p>
          <a:p>
            <a:pPr indent="0" lvl="0" marL="0" rtl="0" algn="l">
              <a:spcBef>
                <a:spcPts val="0"/>
              </a:spcBef>
              <a:spcAft>
                <a:spcPts val="0"/>
              </a:spcAft>
              <a:buNone/>
            </a:pPr>
            <a:r>
              <a:rPr lang="en" sz="1200">
                <a:solidFill>
                  <a:schemeClr val="dk1"/>
                </a:solidFill>
              </a:rPr>
              <a:t>       </a:t>
            </a:r>
            <a:r>
              <a:rPr lang="en" sz="1200">
                <a:solidFill>
                  <a:schemeClr val="accent1"/>
                </a:solidFill>
                <a:latin typeface="Bree Serif"/>
                <a:ea typeface="Bree Serif"/>
                <a:cs typeface="Bree Serif"/>
                <a:sym typeface="Bree Serif"/>
              </a:rPr>
              <a:t>Ex: 33 x 6 = 198 bpm</a:t>
            </a:r>
            <a:endParaRPr sz="1200">
              <a:solidFill>
                <a:schemeClr val="accent1"/>
              </a:solidFill>
              <a:latin typeface="Bree Serif"/>
              <a:ea typeface="Bree Serif"/>
              <a:cs typeface="Bree Serif"/>
              <a:sym typeface="Bree Serif"/>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        </a:t>
            </a:r>
            <a:endParaRPr sz="1200">
              <a:solidFill>
                <a:schemeClr val="dk1"/>
              </a:solidFill>
            </a:endParaRPr>
          </a:p>
        </p:txBody>
      </p:sp>
      <p:pic>
        <p:nvPicPr>
          <p:cNvPr id="555" name="Google Shape;555;p51"/>
          <p:cNvPicPr preferRelativeResize="0"/>
          <p:nvPr/>
        </p:nvPicPr>
        <p:blipFill>
          <a:blip r:embed="rId4">
            <a:alphaModFix/>
          </a:blip>
          <a:stretch>
            <a:fillRect/>
          </a:stretch>
        </p:blipFill>
        <p:spPr>
          <a:xfrm>
            <a:off x="6097500" y="3352475"/>
            <a:ext cx="3046502" cy="1445850"/>
          </a:xfrm>
          <a:prstGeom prst="rect">
            <a:avLst/>
          </a:prstGeom>
          <a:noFill/>
          <a:ln>
            <a:noFill/>
          </a:ln>
        </p:spPr>
      </p:pic>
      <p:sp>
        <p:nvSpPr>
          <p:cNvPr id="556" name="Google Shape;556;p51"/>
          <p:cNvSpPr/>
          <p:nvPr/>
        </p:nvSpPr>
        <p:spPr>
          <a:xfrm>
            <a:off x="7235925" y="2875925"/>
            <a:ext cx="184500" cy="492600"/>
          </a:xfrm>
          <a:prstGeom prst="downArrow">
            <a:avLst>
              <a:gd fmla="val 66126" name="adj1"/>
              <a:gd fmla="val 69273" name="adj2"/>
            </a:avLst>
          </a:prstGeom>
          <a:solidFill>
            <a:srgbClr val="FFFFFF"/>
          </a:solidFill>
          <a:ln cap="flat" cmpd="sng" w="952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424456"/>
              </a:buClr>
              <a:buSzPts val="990"/>
              <a:buFont typeface="Trebuchet MS"/>
              <a:buNone/>
            </a:pPr>
            <a:r>
              <a:rPr b="1" lang="en" sz="2500">
                <a:solidFill>
                  <a:srgbClr val="D05C5C"/>
                </a:solidFill>
                <a:latin typeface="Trebuchet MS"/>
                <a:ea typeface="Trebuchet MS"/>
                <a:cs typeface="Trebuchet MS"/>
                <a:sym typeface="Trebuchet MS"/>
              </a:rPr>
              <a:t>Calculation of the Cardiac Axis</a:t>
            </a:r>
            <a:endParaRPr sz="1420">
              <a:solidFill>
                <a:srgbClr val="D05C5C"/>
              </a:solidFill>
            </a:endParaRPr>
          </a:p>
        </p:txBody>
      </p:sp>
      <p:grpSp>
        <p:nvGrpSpPr>
          <p:cNvPr id="562" name="Google Shape;562;p52"/>
          <p:cNvGrpSpPr/>
          <p:nvPr/>
        </p:nvGrpSpPr>
        <p:grpSpPr>
          <a:xfrm>
            <a:off x="1580745" y="2120427"/>
            <a:ext cx="6088079" cy="1511744"/>
            <a:chOff x="6953919" y="3907920"/>
            <a:chExt cx="1377300" cy="475705"/>
          </a:xfrm>
        </p:grpSpPr>
        <p:cxnSp>
          <p:nvCxnSpPr>
            <p:cNvPr id="563" name="Google Shape;563;p52"/>
            <p:cNvCxnSpPr/>
            <p:nvPr/>
          </p:nvCxnSpPr>
          <p:spPr>
            <a:xfrm rot="10800000">
              <a:off x="7118546" y="4100689"/>
              <a:ext cx="0" cy="185100"/>
            </a:xfrm>
            <a:prstGeom prst="straightConnector1">
              <a:avLst/>
            </a:prstGeom>
            <a:noFill/>
            <a:ln cap="flat" cmpd="sng" w="19050">
              <a:solidFill>
                <a:srgbClr val="5F7D95"/>
              </a:solidFill>
              <a:prstDash val="solid"/>
              <a:round/>
              <a:headEnd len="med" w="med" type="none"/>
              <a:tailEnd len="med" w="med" type="none"/>
            </a:ln>
          </p:spPr>
        </p:cxnSp>
        <p:cxnSp>
          <p:nvCxnSpPr>
            <p:cNvPr id="564" name="Google Shape;564;p52"/>
            <p:cNvCxnSpPr/>
            <p:nvPr/>
          </p:nvCxnSpPr>
          <p:spPr>
            <a:xfrm>
              <a:off x="7480500" y="4197025"/>
              <a:ext cx="0" cy="186600"/>
            </a:xfrm>
            <a:prstGeom prst="straightConnector1">
              <a:avLst/>
            </a:prstGeom>
            <a:noFill/>
            <a:ln cap="flat" cmpd="sng" w="19050">
              <a:solidFill>
                <a:srgbClr val="5F7D95"/>
              </a:solidFill>
              <a:prstDash val="solid"/>
              <a:round/>
              <a:headEnd len="med" w="med" type="none"/>
              <a:tailEnd len="med" w="med" type="none"/>
            </a:ln>
          </p:spPr>
        </p:cxnSp>
        <p:cxnSp>
          <p:nvCxnSpPr>
            <p:cNvPr id="565" name="Google Shape;565;p52"/>
            <p:cNvCxnSpPr/>
            <p:nvPr/>
          </p:nvCxnSpPr>
          <p:spPr>
            <a:xfrm rot="10800000">
              <a:off x="7848574" y="3907920"/>
              <a:ext cx="0" cy="185100"/>
            </a:xfrm>
            <a:prstGeom prst="straightConnector1">
              <a:avLst/>
            </a:prstGeom>
            <a:noFill/>
            <a:ln cap="flat" cmpd="sng" w="19050">
              <a:solidFill>
                <a:srgbClr val="5F7D95"/>
              </a:solidFill>
              <a:prstDash val="solid"/>
              <a:round/>
              <a:headEnd len="med" w="med" type="none"/>
              <a:tailEnd len="med" w="med" type="none"/>
            </a:ln>
          </p:spPr>
        </p:cxnSp>
        <p:cxnSp>
          <p:nvCxnSpPr>
            <p:cNvPr id="566" name="Google Shape;566;p52"/>
            <p:cNvCxnSpPr/>
            <p:nvPr/>
          </p:nvCxnSpPr>
          <p:spPr>
            <a:xfrm>
              <a:off x="8218032" y="3997243"/>
              <a:ext cx="0" cy="197100"/>
            </a:xfrm>
            <a:prstGeom prst="straightConnector1">
              <a:avLst/>
            </a:prstGeom>
            <a:noFill/>
            <a:ln cap="flat" cmpd="sng" w="19050">
              <a:solidFill>
                <a:srgbClr val="5F7D95"/>
              </a:solidFill>
              <a:prstDash val="solid"/>
              <a:round/>
              <a:headEnd len="med" w="med" type="none"/>
              <a:tailEnd len="med" w="med" type="none"/>
            </a:ln>
          </p:spPr>
        </p:cxnSp>
        <p:cxnSp>
          <p:nvCxnSpPr>
            <p:cNvPr id="567" name="Google Shape;567;p52"/>
            <p:cNvCxnSpPr/>
            <p:nvPr/>
          </p:nvCxnSpPr>
          <p:spPr>
            <a:xfrm flipH="1">
              <a:off x="6953919" y="3961822"/>
              <a:ext cx="1377300" cy="376800"/>
            </a:xfrm>
            <a:prstGeom prst="straightConnector1">
              <a:avLst/>
            </a:prstGeom>
            <a:noFill/>
            <a:ln cap="flat" cmpd="sng" w="19050">
              <a:solidFill>
                <a:srgbClr val="435D74"/>
              </a:solidFill>
              <a:prstDash val="solid"/>
              <a:round/>
              <a:headEnd len="med" w="med" type="none"/>
              <a:tailEnd len="med" w="med" type="none"/>
            </a:ln>
          </p:spPr>
        </p:cxnSp>
      </p:grpSp>
      <p:sp>
        <p:nvSpPr>
          <p:cNvPr id="568" name="Google Shape;568;p52"/>
          <p:cNvSpPr txBox="1"/>
          <p:nvPr/>
        </p:nvSpPr>
        <p:spPr>
          <a:xfrm>
            <a:off x="762075" y="1882013"/>
            <a:ext cx="3201600" cy="831300"/>
          </a:xfrm>
          <a:prstGeom prst="rect">
            <a:avLst/>
          </a:prstGeom>
          <a:noFill/>
          <a:ln>
            <a:noFill/>
          </a:ln>
        </p:spPr>
        <p:txBody>
          <a:bodyPr anchorCtr="0" anchor="t" bIns="91425" lIns="91425" spcFirstLastPara="1" rIns="91425" wrap="square" tIns="91425">
            <a:spAutoFit/>
          </a:bodyPr>
          <a:lstStyle/>
          <a:p>
            <a:pPr indent="0" lvl="0" marL="365760" rtl="0" algn="l">
              <a:spcBef>
                <a:spcPts val="0"/>
              </a:spcBef>
              <a:spcAft>
                <a:spcPts val="0"/>
              </a:spcAft>
              <a:buNone/>
            </a:pPr>
            <a:r>
              <a:rPr lang="en">
                <a:solidFill>
                  <a:schemeClr val="dk1"/>
                </a:solidFill>
                <a:latin typeface="Bree Serif"/>
                <a:ea typeface="Bree Serif"/>
                <a:cs typeface="Bree Serif"/>
                <a:sym typeface="Bree Serif"/>
              </a:rPr>
              <a:t>The electrical axis </a:t>
            </a:r>
            <a:r>
              <a:rPr lang="en">
                <a:solidFill>
                  <a:srgbClr val="FF0000"/>
                </a:solidFill>
                <a:latin typeface="Bree Serif"/>
                <a:ea typeface="Bree Serif"/>
                <a:cs typeface="Bree Serif"/>
                <a:sym typeface="Bree Serif"/>
              </a:rPr>
              <a:t>is the average direction </a:t>
            </a:r>
            <a:r>
              <a:rPr lang="en">
                <a:solidFill>
                  <a:schemeClr val="dk1"/>
                </a:solidFill>
                <a:latin typeface="Bree Serif"/>
                <a:ea typeface="Bree Serif"/>
                <a:cs typeface="Bree Serif"/>
                <a:sym typeface="Bree Serif"/>
              </a:rPr>
              <a:t>of the current flow in the heart </a:t>
            </a:r>
            <a:r>
              <a:rPr lang="en">
                <a:solidFill>
                  <a:srgbClr val="FF0000"/>
                </a:solidFill>
                <a:latin typeface="Bree Serif"/>
                <a:ea typeface="Bree Serif"/>
                <a:cs typeface="Bree Serif"/>
                <a:sym typeface="Bree Serif"/>
              </a:rPr>
              <a:t>during a cardiac cycle</a:t>
            </a:r>
            <a:r>
              <a:rPr lang="en">
                <a:solidFill>
                  <a:schemeClr val="dk1"/>
                </a:solidFill>
                <a:latin typeface="Bree Serif"/>
                <a:ea typeface="Bree Serif"/>
                <a:cs typeface="Bree Serif"/>
                <a:sym typeface="Bree Serif"/>
              </a:rPr>
              <a:t>.</a:t>
            </a:r>
            <a:endParaRPr sz="100">
              <a:latin typeface="Bree Serif"/>
              <a:ea typeface="Bree Serif"/>
              <a:cs typeface="Bree Serif"/>
              <a:sym typeface="Bree Serif"/>
            </a:endParaRPr>
          </a:p>
        </p:txBody>
      </p:sp>
      <p:sp>
        <p:nvSpPr>
          <p:cNvPr id="569" name="Google Shape;569;p52"/>
          <p:cNvSpPr txBox="1"/>
          <p:nvPr/>
        </p:nvSpPr>
        <p:spPr>
          <a:xfrm>
            <a:off x="2578050" y="3632175"/>
            <a:ext cx="2865600" cy="831300"/>
          </a:xfrm>
          <a:prstGeom prst="rect">
            <a:avLst/>
          </a:prstGeom>
          <a:noFill/>
          <a:ln>
            <a:noFill/>
          </a:ln>
        </p:spPr>
        <p:txBody>
          <a:bodyPr anchorCtr="0" anchor="t" bIns="91425" lIns="91425" spcFirstLastPara="1" rIns="91425" wrap="square" tIns="91425">
            <a:spAutoFit/>
          </a:bodyPr>
          <a:lstStyle/>
          <a:p>
            <a:pPr indent="0" lvl="0" marL="365760" rtl="0" algn="l">
              <a:spcBef>
                <a:spcPts val="300"/>
              </a:spcBef>
              <a:spcAft>
                <a:spcPts val="0"/>
              </a:spcAft>
              <a:buNone/>
            </a:pPr>
            <a:r>
              <a:rPr lang="en">
                <a:solidFill>
                  <a:schemeClr val="dk1"/>
                </a:solidFill>
                <a:latin typeface="Bree Serif"/>
                <a:ea typeface="Bree Serif"/>
                <a:cs typeface="Bree Serif"/>
                <a:sym typeface="Bree Serif"/>
              </a:rPr>
              <a:t>The cardiac axis refers to the</a:t>
            </a:r>
            <a:r>
              <a:rPr i="1" lang="en">
                <a:solidFill>
                  <a:schemeClr val="dk1"/>
                </a:solidFill>
                <a:latin typeface="Bree Serif"/>
                <a:ea typeface="Bree Serif"/>
                <a:cs typeface="Bree Serif"/>
                <a:sym typeface="Bree Serif"/>
              </a:rPr>
              <a:t> general direction</a:t>
            </a:r>
            <a:r>
              <a:rPr lang="en">
                <a:solidFill>
                  <a:schemeClr val="dk1"/>
                </a:solidFill>
                <a:latin typeface="Bree Serif"/>
                <a:ea typeface="Bree Serif"/>
                <a:cs typeface="Bree Serif"/>
                <a:sym typeface="Bree Serif"/>
              </a:rPr>
              <a:t> </a:t>
            </a:r>
            <a:r>
              <a:rPr i="1" lang="en">
                <a:solidFill>
                  <a:schemeClr val="dk1"/>
                </a:solidFill>
                <a:latin typeface="Bree Serif"/>
                <a:ea typeface="Bree Serif"/>
                <a:cs typeface="Bree Serif"/>
                <a:sym typeface="Bree Serif"/>
              </a:rPr>
              <a:t>in which the heart </a:t>
            </a:r>
            <a:r>
              <a:rPr i="1" lang="en">
                <a:solidFill>
                  <a:srgbClr val="FF0000"/>
                </a:solidFill>
                <a:latin typeface="Bree Serif"/>
                <a:ea typeface="Bree Serif"/>
                <a:cs typeface="Bree Serif"/>
                <a:sym typeface="Bree Serif"/>
              </a:rPr>
              <a:t>depolarizes</a:t>
            </a:r>
            <a:r>
              <a:rPr i="1" lang="en">
                <a:solidFill>
                  <a:schemeClr val="dk1"/>
                </a:solidFill>
                <a:latin typeface="Bree Serif"/>
                <a:ea typeface="Bree Serif"/>
                <a:cs typeface="Bree Serif"/>
                <a:sym typeface="Bree Serif"/>
              </a:rPr>
              <a:t>.</a:t>
            </a:r>
            <a:endParaRPr sz="100">
              <a:latin typeface="Bree Serif"/>
              <a:ea typeface="Bree Serif"/>
              <a:cs typeface="Bree Serif"/>
              <a:sym typeface="Bree Serif"/>
            </a:endParaRPr>
          </a:p>
        </p:txBody>
      </p:sp>
      <p:sp>
        <p:nvSpPr>
          <p:cNvPr id="570" name="Google Shape;570;p52"/>
          <p:cNvSpPr txBox="1"/>
          <p:nvPr/>
        </p:nvSpPr>
        <p:spPr>
          <a:xfrm>
            <a:off x="4152600" y="1331000"/>
            <a:ext cx="2760600" cy="831300"/>
          </a:xfrm>
          <a:prstGeom prst="rect">
            <a:avLst/>
          </a:prstGeom>
          <a:noFill/>
          <a:ln>
            <a:noFill/>
          </a:ln>
        </p:spPr>
        <p:txBody>
          <a:bodyPr anchorCtr="0" anchor="t" bIns="91425" lIns="91425" spcFirstLastPara="1" rIns="91425" wrap="square" tIns="91425">
            <a:spAutoFit/>
          </a:bodyPr>
          <a:lstStyle/>
          <a:p>
            <a:pPr indent="0" lvl="0" marL="365760" rtl="0" algn="l">
              <a:spcBef>
                <a:spcPts val="300"/>
              </a:spcBef>
              <a:spcAft>
                <a:spcPts val="0"/>
              </a:spcAft>
              <a:buNone/>
            </a:pPr>
            <a:r>
              <a:rPr lang="en">
                <a:solidFill>
                  <a:schemeClr val="dk1"/>
                </a:solidFill>
                <a:latin typeface="Bree Serif"/>
                <a:ea typeface="Bree Serif"/>
                <a:cs typeface="Bree Serif"/>
                <a:sym typeface="Bree Serif"/>
              </a:rPr>
              <a:t>The cardiac axis is expressed as an </a:t>
            </a:r>
            <a:r>
              <a:rPr lang="en">
                <a:solidFill>
                  <a:srgbClr val="FF0000"/>
                </a:solidFill>
                <a:latin typeface="Bree Serif"/>
                <a:ea typeface="Bree Serif"/>
                <a:cs typeface="Bree Serif"/>
                <a:sym typeface="Bree Serif"/>
              </a:rPr>
              <a:t>angle</a:t>
            </a:r>
            <a:r>
              <a:rPr lang="en">
                <a:solidFill>
                  <a:schemeClr val="dk1"/>
                </a:solidFill>
                <a:latin typeface="Bree Serif"/>
                <a:ea typeface="Bree Serif"/>
                <a:cs typeface="Bree Serif"/>
                <a:sym typeface="Bree Serif"/>
              </a:rPr>
              <a:t> and is measured in </a:t>
            </a:r>
            <a:r>
              <a:rPr lang="en">
                <a:solidFill>
                  <a:srgbClr val="FF0000"/>
                </a:solidFill>
                <a:latin typeface="Bree Serif"/>
                <a:ea typeface="Bree Serif"/>
                <a:cs typeface="Bree Serif"/>
                <a:sym typeface="Bree Serif"/>
              </a:rPr>
              <a:t>degrees</a:t>
            </a:r>
            <a:r>
              <a:rPr lang="en">
                <a:solidFill>
                  <a:schemeClr val="dk1"/>
                </a:solidFill>
                <a:latin typeface="Bree Serif"/>
                <a:ea typeface="Bree Serif"/>
                <a:cs typeface="Bree Serif"/>
                <a:sym typeface="Bree Serif"/>
              </a:rPr>
              <a:t>.</a:t>
            </a:r>
            <a:endParaRPr sz="100">
              <a:latin typeface="Bree Serif"/>
              <a:ea typeface="Bree Serif"/>
              <a:cs typeface="Bree Serif"/>
              <a:sym typeface="Bree Serif"/>
            </a:endParaRPr>
          </a:p>
        </p:txBody>
      </p:sp>
      <p:sp>
        <p:nvSpPr>
          <p:cNvPr id="571" name="Google Shape;571;p52"/>
          <p:cNvSpPr txBox="1"/>
          <p:nvPr/>
        </p:nvSpPr>
        <p:spPr>
          <a:xfrm>
            <a:off x="5716625" y="3023125"/>
            <a:ext cx="2991600" cy="1046700"/>
          </a:xfrm>
          <a:prstGeom prst="rect">
            <a:avLst/>
          </a:prstGeom>
          <a:noFill/>
          <a:ln>
            <a:noFill/>
          </a:ln>
        </p:spPr>
        <p:txBody>
          <a:bodyPr anchorCtr="0" anchor="t" bIns="91425" lIns="91425" spcFirstLastPara="1" rIns="91425" wrap="square" tIns="91425">
            <a:spAutoFit/>
          </a:bodyPr>
          <a:lstStyle/>
          <a:p>
            <a:pPr indent="0" lvl="0" marL="365760" rtl="0" algn="l">
              <a:spcBef>
                <a:spcPts val="300"/>
              </a:spcBef>
              <a:spcAft>
                <a:spcPts val="0"/>
              </a:spcAft>
              <a:buNone/>
            </a:pPr>
            <a:r>
              <a:rPr lang="en">
                <a:solidFill>
                  <a:schemeClr val="dk1"/>
                </a:solidFill>
                <a:latin typeface="Bree Serif"/>
                <a:ea typeface="Bree Serif"/>
                <a:cs typeface="Bree Serif"/>
                <a:sym typeface="Bree Serif"/>
              </a:rPr>
              <a:t>The depolarization wave normally spreads through the ventricles in a direction </a:t>
            </a:r>
            <a:r>
              <a:rPr lang="en">
                <a:solidFill>
                  <a:srgbClr val="FF0000"/>
                </a:solidFill>
                <a:latin typeface="Bree Serif"/>
                <a:ea typeface="Bree Serif"/>
                <a:cs typeface="Bree Serif"/>
                <a:sym typeface="Bree Serif"/>
              </a:rPr>
              <a:t>from base of the heart to its apex</a:t>
            </a:r>
            <a:r>
              <a:rPr lang="en">
                <a:solidFill>
                  <a:schemeClr val="dk1"/>
                </a:solidFill>
                <a:latin typeface="Bree Serif"/>
                <a:ea typeface="Bree Serif"/>
                <a:cs typeface="Bree Serif"/>
                <a:sym typeface="Bree Serif"/>
              </a:rPr>
              <a:t>.</a:t>
            </a:r>
            <a:endParaRPr sz="100">
              <a:latin typeface="Bree Serif"/>
              <a:ea typeface="Bree Serif"/>
              <a:cs typeface="Bree Serif"/>
              <a:sym typeface="Bree Serif"/>
            </a:endParaRPr>
          </a:p>
        </p:txBody>
      </p:sp>
      <p:sp>
        <p:nvSpPr>
          <p:cNvPr id="572" name="Google Shape;572;p52"/>
          <p:cNvSpPr txBox="1"/>
          <p:nvPr/>
        </p:nvSpPr>
        <p:spPr>
          <a:xfrm>
            <a:off x="7954900" y="0"/>
            <a:ext cx="1189200" cy="60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a:solidFill>
                  <a:srgbClr val="C27BA0"/>
                </a:solidFill>
                <a:latin typeface="Bree Serif"/>
                <a:ea typeface="Bree Serif"/>
                <a:cs typeface="Bree Serif"/>
                <a:sym typeface="Bree Serif"/>
              </a:rPr>
              <a:t>Girls slides</a:t>
            </a:r>
            <a:endParaRPr sz="800">
              <a:solidFill>
                <a:srgbClr val="C27BA0"/>
              </a:solidFill>
              <a:latin typeface="Bree Serif"/>
              <a:ea typeface="Bree Serif"/>
              <a:cs typeface="Bree Serif"/>
              <a:sym typeface="Bree Serif"/>
            </a:endParaRPr>
          </a:p>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53"/>
          <p:cNvSpPr txBox="1"/>
          <p:nvPr>
            <p:ph type="title"/>
          </p:nvPr>
        </p:nvSpPr>
        <p:spPr>
          <a:xfrm>
            <a:off x="112250" y="2829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990"/>
              <a:buFont typeface="Arial"/>
              <a:buNone/>
            </a:pPr>
            <a:r>
              <a:rPr b="1" lang="en" sz="2500">
                <a:solidFill>
                  <a:srgbClr val="D05C5C"/>
                </a:solidFill>
                <a:latin typeface="Trebuchet MS"/>
                <a:ea typeface="Trebuchet MS"/>
                <a:cs typeface="Trebuchet MS"/>
                <a:sym typeface="Trebuchet MS"/>
              </a:rPr>
              <a:t>Calculation of the Cardiac Axis</a:t>
            </a:r>
            <a:endParaRPr sz="2500"/>
          </a:p>
        </p:txBody>
      </p:sp>
      <p:sp>
        <p:nvSpPr>
          <p:cNvPr id="578" name="Google Shape;578;p53"/>
          <p:cNvSpPr txBox="1"/>
          <p:nvPr/>
        </p:nvSpPr>
        <p:spPr>
          <a:xfrm>
            <a:off x="226725" y="855600"/>
            <a:ext cx="2981100" cy="831300"/>
          </a:xfrm>
          <a:prstGeom prst="rect">
            <a:avLst/>
          </a:prstGeom>
          <a:noFill/>
          <a:ln>
            <a:noFill/>
          </a:ln>
        </p:spPr>
        <p:txBody>
          <a:bodyPr anchorCtr="0" anchor="t" bIns="91425" lIns="91425" spcFirstLastPara="1" rIns="91425" wrap="square" tIns="91425">
            <a:spAutoFit/>
          </a:bodyPr>
          <a:lstStyle/>
          <a:p>
            <a:pPr indent="0" lvl="0" marL="365760" rtl="0" algn="ctr">
              <a:spcBef>
                <a:spcPts val="0"/>
              </a:spcBef>
              <a:spcAft>
                <a:spcPts val="0"/>
              </a:spcAft>
              <a:buNone/>
            </a:pPr>
            <a:r>
              <a:rPr lang="en">
                <a:solidFill>
                  <a:srgbClr val="FF0000"/>
                </a:solidFill>
                <a:latin typeface="Bree Serif"/>
                <a:ea typeface="Bree Serif"/>
                <a:cs typeface="Bree Serif"/>
                <a:sym typeface="Bree Serif"/>
              </a:rPr>
              <a:t>Lead I </a:t>
            </a:r>
            <a:r>
              <a:rPr lang="en">
                <a:solidFill>
                  <a:schemeClr val="dk1"/>
                </a:solidFill>
                <a:latin typeface="Bree Serif"/>
                <a:ea typeface="Bree Serif"/>
                <a:cs typeface="Bree Serif"/>
                <a:sym typeface="Bree Serif"/>
              </a:rPr>
              <a:t>will be looking at the heart from the left at an angle of </a:t>
            </a:r>
            <a:r>
              <a:rPr lang="en">
                <a:solidFill>
                  <a:srgbClr val="FF0000"/>
                </a:solidFill>
                <a:latin typeface="Bree Serif"/>
                <a:ea typeface="Bree Serif"/>
                <a:cs typeface="Bree Serif"/>
                <a:sym typeface="Bree Serif"/>
              </a:rPr>
              <a:t>0 degrees.</a:t>
            </a:r>
            <a:endParaRPr sz="100">
              <a:latin typeface="Bree Serif"/>
              <a:ea typeface="Bree Serif"/>
              <a:cs typeface="Bree Serif"/>
              <a:sym typeface="Bree Serif"/>
            </a:endParaRPr>
          </a:p>
        </p:txBody>
      </p:sp>
      <p:sp>
        <p:nvSpPr>
          <p:cNvPr id="579" name="Google Shape;579;p53"/>
          <p:cNvSpPr txBox="1"/>
          <p:nvPr/>
        </p:nvSpPr>
        <p:spPr>
          <a:xfrm>
            <a:off x="1801275" y="2204350"/>
            <a:ext cx="3506100" cy="1046700"/>
          </a:xfrm>
          <a:prstGeom prst="rect">
            <a:avLst/>
          </a:prstGeom>
          <a:noFill/>
          <a:ln>
            <a:noFill/>
          </a:ln>
        </p:spPr>
        <p:txBody>
          <a:bodyPr anchorCtr="0" anchor="t" bIns="91425" lIns="91425" spcFirstLastPara="1" rIns="91425" wrap="square" tIns="91425">
            <a:spAutoFit/>
          </a:bodyPr>
          <a:lstStyle/>
          <a:p>
            <a:pPr indent="0" lvl="0" marL="365760" rtl="0" algn="l">
              <a:spcBef>
                <a:spcPts val="300"/>
              </a:spcBef>
              <a:spcAft>
                <a:spcPts val="0"/>
              </a:spcAft>
              <a:buNone/>
            </a:pPr>
            <a:r>
              <a:rPr lang="en">
                <a:solidFill>
                  <a:schemeClr val="dk1"/>
                </a:solidFill>
                <a:latin typeface="Bree Serif"/>
                <a:ea typeface="Bree Serif"/>
                <a:cs typeface="Bree Serif"/>
                <a:sym typeface="Bree Serif"/>
              </a:rPr>
              <a:t>Any deviation </a:t>
            </a:r>
            <a:r>
              <a:rPr lang="en">
                <a:solidFill>
                  <a:srgbClr val="FF0000"/>
                </a:solidFill>
                <a:latin typeface="Bree Serif"/>
                <a:ea typeface="Bree Serif"/>
                <a:cs typeface="Bree Serif"/>
                <a:sym typeface="Bree Serif"/>
              </a:rPr>
              <a:t>below </a:t>
            </a:r>
            <a:r>
              <a:rPr lang="en">
                <a:solidFill>
                  <a:schemeClr val="dk1"/>
                </a:solidFill>
                <a:latin typeface="Bree Serif"/>
                <a:ea typeface="Bree Serif"/>
                <a:cs typeface="Bree Serif"/>
                <a:sym typeface="Bree Serif"/>
              </a:rPr>
              <a:t>that line is expressed as a </a:t>
            </a:r>
            <a:r>
              <a:rPr lang="en">
                <a:solidFill>
                  <a:srgbClr val="FF0000"/>
                </a:solidFill>
                <a:latin typeface="Bree Serif"/>
                <a:ea typeface="Bree Serif"/>
                <a:cs typeface="Bree Serif"/>
                <a:sym typeface="Bree Serif"/>
              </a:rPr>
              <a:t>positive </a:t>
            </a:r>
            <a:r>
              <a:rPr lang="en">
                <a:solidFill>
                  <a:schemeClr val="dk1"/>
                </a:solidFill>
                <a:latin typeface="Bree Serif"/>
                <a:ea typeface="Bree Serif"/>
                <a:cs typeface="Bree Serif"/>
                <a:sym typeface="Bree Serif"/>
              </a:rPr>
              <a:t>number whereas deviations </a:t>
            </a:r>
            <a:r>
              <a:rPr lang="en">
                <a:solidFill>
                  <a:srgbClr val="FF0000"/>
                </a:solidFill>
                <a:latin typeface="Bree Serif"/>
                <a:ea typeface="Bree Serif"/>
                <a:cs typeface="Bree Serif"/>
                <a:sym typeface="Bree Serif"/>
              </a:rPr>
              <a:t>above </a:t>
            </a:r>
            <a:r>
              <a:rPr lang="en">
                <a:solidFill>
                  <a:schemeClr val="dk1"/>
                </a:solidFill>
                <a:latin typeface="Bree Serif"/>
                <a:ea typeface="Bree Serif"/>
                <a:cs typeface="Bree Serif"/>
                <a:sym typeface="Bree Serif"/>
              </a:rPr>
              <a:t>the line are expressed as </a:t>
            </a:r>
            <a:r>
              <a:rPr lang="en">
                <a:solidFill>
                  <a:srgbClr val="FF0000"/>
                </a:solidFill>
                <a:latin typeface="Bree Serif"/>
                <a:ea typeface="Bree Serif"/>
                <a:cs typeface="Bree Serif"/>
                <a:sym typeface="Bree Serif"/>
              </a:rPr>
              <a:t>negative </a:t>
            </a:r>
            <a:r>
              <a:rPr lang="en">
                <a:solidFill>
                  <a:schemeClr val="dk1"/>
                </a:solidFill>
                <a:latin typeface="Bree Serif"/>
                <a:ea typeface="Bree Serif"/>
                <a:cs typeface="Bree Serif"/>
                <a:sym typeface="Bree Serif"/>
              </a:rPr>
              <a:t>numbers.</a:t>
            </a:r>
            <a:endParaRPr sz="100">
              <a:latin typeface="Bree Serif"/>
              <a:ea typeface="Bree Serif"/>
              <a:cs typeface="Bree Serif"/>
              <a:sym typeface="Bree Serif"/>
            </a:endParaRPr>
          </a:p>
        </p:txBody>
      </p:sp>
      <p:sp>
        <p:nvSpPr>
          <p:cNvPr id="580" name="Google Shape;580;p53"/>
          <p:cNvSpPr txBox="1"/>
          <p:nvPr/>
        </p:nvSpPr>
        <p:spPr>
          <a:xfrm>
            <a:off x="4047625" y="855600"/>
            <a:ext cx="2634600" cy="831300"/>
          </a:xfrm>
          <a:prstGeom prst="rect">
            <a:avLst/>
          </a:prstGeom>
          <a:noFill/>
          <a:ln>
            <a:noFill/>
          </a:ln>
        </p:spPr>
        <p:txBody>
          <a:bodyPr anchorCtr="0" anchor="t" bIns="91425" lIns="91425" spcFirstLastPara="1" rIns="91425" wrap="square" tIns="91425">
            <a:spAutoFit/>
          </a:bodyPr>
          <a:lstStyle/>
          <a:p>
            <a:pPr indent="0" lvl="0" marL="365760" rtl="0" algn="ctr">
              <a:spcBef>
                <a:spcPts val="300"/>
              </a:spcBef>
              <a:spcAft>
                <a:spcPts val="0"/>
              </a:spcAft>
              <a:buNone/>
            </a:pPr>
            <a:r>
              <a:rPr lang="en">
                <a:solidFill>
                  <a:srgbClr val="FF0000"/>
                </a:solidFill>
                <a:latin typeface="Bree Serif"/>
                <a:ea typeface="Bree Serif"/>
                <a:cs typeface="Bree Serif"/>
                <a:sym typeface="Bree Serif"/>
              </a:rPr>
              <a:t>Lead II </a:t>
            </a:r>
            <a:r>
              <a:rPr lang="en">
                <a:solidFill>
                  <a:schemeClr val="dk1"/>
                </a:solidFill>
                <a:latin typeface="Bree Serif"/>
                <a:ea typeface="Bree Serif"/>
                <a:cs typeface="Bree Serif"/>
                <a:sym typeface="Bree Serif"/>
              </a:rPr>
              <a:t>is considered to be looking at the heart at an angle of </a:t>
            </a:r>
            <a:r>
              <a:rPr lang="en">
                <a:solidFill>
                  <a:srgbClr val="FF0000"/>
                </a:solidFill>
                <a:latin typeface="Bree Serif"/>
                <a:ea typeface="Bree Serif"/>
                <a:cs typeface="Bree Serif"/>
                <a:sym typeface="Bree Serif"/>
              </a:rPr>
              <a:t>+60⁰</a:t>
            </a:r>
            <a:endParaRPr sz="100">
              <a:latin typeface="Bree Serif"/>
              <a:ea typeface="Bree Serif"/>
              <a:cs typeface="Bree Serif"/>
              <a:sym typeface="Bree Serif"/>
            </a:endParaRPr>
          </a:p>
        </p:txBody>
      </p:sp>
      <p:sp>
        <p:nvSpPr>
          <p:cNvPr id="581" name="Google Shape;581;p53"/>
          <p:cNvSpPr txBox="1"/>
          <p:nvPr/>
        </p:nvSpPr>
        <p:spPr>
          <a:xfrm>
            <a:off x="4509475" y="2034300"/>
            <a:ext cx="604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nvGrpSpPr>
          <p:cNvPr id="582" name="Google Shape;582;p53"/>
          <p:cNvGrpSpPr/>
          <p:nvPr/>
        </p:nvGrpSpPr>
        <p:grpSpPr>
          <a:xfrm>
            <a:off x="1234590" y="1686966"/>
            <a:ext cx="6696995" cy="572707"/>
            <a:chOff x="3512551" y="2358282"/>
            <a:chExt cx="1597032" cy="378649"/>
          </a:xfrm>
        </p:grpSpPr>
        <p:grpSp>
          <p:nvGrpSpPr>
            <p:cNvPr id="583" name="Google Shape;583;p53"/>
            <p:cNvGrpSpPr/>
            <p:nvPr/>
          </p:nvGrpSpPr>
          <p:grpSpPr>
            <a:xfrm>
              <a:off x="3738198" y="2553002"/>
              <a:ext cx="1145834" cy="117"/>
              <a:chOff x="3738198" y="2553002"/>
              <a:chExt cx="1145834" cy="117"/>
            </a:xfrm>
          </p:grpSpPr>
          <p:cxnSp>
            <p:nvCxnSpPr>
              <p:cNvPr id="584" name="Google Shape;584;p53"/>
              <p:cNvCxnSpPr/>
              <p:nvPr/>
            </p:nvCxnSpPr>
            <p:spPr>
              <a:xfrm>
                <a:off x="4195395" y="2553002"/>
                <a:ext cx="231600" cy="0"/>
              </a:xfrm>
              <a:prstGeom prst="straightConnector1">
                <a:avLst/>
              </a:prstGeom>
              <a:noFill/>
              <a:ln cap="flat" cmpd="sng" w="9525">
                <a:solidFill>
                  <a:srgbClr val="435D74"/>
                </a:solidFill>
                <a:prstDash val="solid"/>
                <a:round/>
                <a:headEnd len="med" w="med" type="none"/>
                <a:tailEnd len="med" w="med" type="none"/>
              </a:ln>
            </p:spPr>
          </p:cxnSp>
          <p:cxnSp>
            <p:nvCxnSpPr>
              <p:cNvPr id="585" name="Google Shape;585;p53"/>
              <p:cNvCxnSpPr/>
              <p:nvPr/>
            </p:nvCxnSpPr>
            <p:spPr>
              <a:xfrm>
                <a:off x="4652432" y="2553002"/>
                <a:ext cx="231600" cy="0"/>
              </a:xfrm>
              <a:prstGeom prst="straightConnector1">
                <a:avLst/>
              </a:prstGeom>
              <a:noFill/>
              <a:ln cap="flat" cmpd="sng" w="9525">
                <a:solidFill>
                  <a:srgbClr val="435D74"/>
                </a:solidFill>
                <a:prstDash val="solid"/>
                <a:round/>
                <a:headEnd len="med" w="med" type="none"/>
                <a:tailEnd len="med" w="med" type="none"/>
              </a:ln>
            </p:spPr>
          </p:cxnSp>
          <p:cxnSp>
            <p:nvCxnSpPr>
              <p:cNvPr id="586" name="Google Shape;586;p53"/>
              <p:cNvCxnSpPr>
                <a:stCxn id="587" idx="6"/>
                <a:endCxn id="588" idx="2"/>
              </p:cNvCxnSpPr>
              <p:nvPr/>
            </p:nvCxnSpPr>
            <p:spPr>
              <a:xfrm>
                <a:off x="3738198" y="2553118"/>
                <a:ext cx="231300" cy="0"/>
              </a:xfrm>
              <a:prstGeom prst="straightConnector1">
                <a:avLst/>
              </a:prstGeom>
              <a:noFill/>
              <a:ln cap="flat" cmpd="sng" w="9525">
                <a:solidFill>
                  <a:srgbClr val="435D74"/>
                </a:solidFill>
                <a:prstDash val="solid"/>
                <a:round/>
                <a:headEnd len="med" w="med" type="none"/>
                <a:tailEnd len="med" w="med" type="none"/>
              </a:ln>
            </p:spPr>
          </p:cxnSp>
        </p:grpSp>
        <p:grpSp>
          <p:nvGrpSpPr>
            <p:cNvPr id="589" name="Google Shape;589;p53"/>
            <p:cNvGrpSpPr/>
            <p:nvPr/>
          </p:nvGrpSpPr>
          <p:grpSpPr>
            <a:xfrm>
              <a:off x="3969644" y="2440153"/>
              <a:ext cx="225900" cy="296779"/>
              <a:chOff x="3969644" y="2440153"/>
              <a:chExt cx="225900" cy="296779"/>
            </a:xfrm>
          </p:grpSpPr>
          <p:cxnSp>
            <p:nvCxnSpPr>
              <p:cNvPr id="590" name="Google Shape;590;p53"/>
              <p:cNvCxnSpPr/>
              <p:nvPr/>
            </p:nvCxnSpPr>
            <p:spPr>
              <a:xfrm>
                <a:off x="4082390" y="2637031"/>
                <a:ext cx="0" cy="99900"/>
              </a:xfrm>
              <a:prstGeom prst="straightConnector1">
                <a:avLst/>
              </a:prstGeom>
              <a:noFill/>
              <a:ln cap="flat" cmpd="sng" w="9525">
                <a:solidFill>
                  <a:srgbClr val="435D74"/>
                </a:solidFill>
                <a:prstDash val="solid"/>
                <a:round/>
                <a:headEnd len="med" w="med" type="none"/>
                <a:tailEnd len="med" w="med" type="none"/>
              </a:ln>
            </p:spPr>
          </p:cxnSp>
          <p:sp>
            <p:nvSpPr>
              <p:cNvPr id="588" name="Google Shape;588;p53"/>
              <p:cNvSpPr/>
              <p:nvPr/>
            </p:nvSpPr>
            <p:spPr>
              <a:xfrm>
                <a:off x="3969644" y="2440153"/>
                <a:ext cx="225900" cy="225900"/>
              </a:xfrm>
              <a:prstGeom prst="ellipse">
                <a:avLst/>
              </a:prstGeom>
              <a:noFill/>
              <a:ln cap="flat" cmpd="sng" w="9525">
                <a:solidFill>
                  <a:srgbClr val="BAC8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53"/>
              <p:cNvSpPr/>
              <p:nvPr/>
            </p:nvSpPr>
            <p:spPr>
              <a:xfrm>
                <a:off x="3998471" y="2468982"/>
                <a:ext cx="168300" cy="168300"/>
              </a:xfrm>
              <a:prstGeom prst="ellipse">
                <a:avLst/>
              </a:prstGeom>
              <a:noFill/>
              <a:ln cap="flat" cmpd="sng" w="9525">
                <a:solidFill>
                  <a:srgbClr val="435D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2" name="Google Shape;592;p53"/>
            <p:cNvGrpSpPr/>
            <p:nvPr/>
          </p:nvGrpSpPr>
          <p:grpSpPr>
            <a:xfrm>
              <a:off x="4426818" y="2358282"/>
              <a:ext cx="225600" cy="307471"/>
              <a:chOff x="4426818" y="2358282"/>
              <a:chExt cx="225600" cy="307471"/>
            </a:xfrm>
          </p:grpSpPr>
          <p:cxnSp>
            <p:nvCxnSpPr>
              <p:cNvPr id="593" name="Google Shape;593;p53"/>
              <p:cNvCxnSpPr>
                <a:stCxn id="594" idx="0"/>
              </p:cNvCxnSpPr>
              <p:nvPr/>
            </p:nvCxnSpPr>
            <p:spPr>
              <a:xfrm rot="10800000">
                <a:off x="4539644" y="2358282"/>
                <a:ext cx="0" cy="110700"/>
              </a:xfrm>
              <a:prstGeom prst="straightConnector1">
                <a:avLst/>
              </a:prstGeom>
              <a:noFill/>
              <a:ln cap="flat" cmpd="sng" w="9525">
                <a:solidFill>
                  <a:srgbClr val="435D74"/>
                </a:solidFill>
                <a:prstDash val="solid"/>
                <a:round/>
                <a:headEnd len="med" w="med" type="none"/>
                <a:tailEnd len="med" w="med" type="none"/>
              </a:ln>
            </p:spPr>
          </p:cxnSp>
          <p:sp>
            <p:nvSpPr>
              <p:cNvPr id="595" name="Google Shape;595;p53"/>
              <p:cNvSpPr/>
              <p:nvPr/>
            </p:nvSpPr>
            <p:spPr>
              <a:xfrm>
                <a:off x="4426818" y="2440153"/>
                <a:ext cx="225600" cy="225600"/>
              </a:xfrm>
              <a:prstGeom prst="ellipse">
                <a:avLst/>
              </a:prstGeom>
              <a:noFill/>
              <a:ln cap="flat" cmpd="sng" w="9525">
                <a:solidFill>
                  <a:srgbClr val="BAC8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53"/>
              <p:cNvSpPr/>
              <p:nvPr/>
            </p:nvSpPr>
            <p:spPr>
              <a:xfrm>
                <a:off x="4455644" y="2468982"/>
                <a:ext cx="168000" cy="168000"/>
              </a:xfrm>
              <a:prstGeom prst="ellipse">
                <a:avLst/>
              </a:prstGeom>
              <a:noFill/>
              <a:ln cap="flat" cmpd="sng" w="9525">
                <a:solidFill>
                  <a:srgbClr val="435D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6" name="Google Shape;596;p53"/>
            <p:cNvGrpSpPr/>
            <p:nvPr/>
          </p:nvGrpSpPr>
          <p:grpSpPr>
            <a:xfrm>
              <a:off x="4883984" y="2440153"/>
              <a:ext cx="225600" cy="296479"/>
              <a:chOff x="4883984" y="2440153"/>
              <a:chExt cx="225600" cy="296479"/>
            </a:xfrm>
          </p:grpSpPr>
          <p:cxnSp>
            <p:nvCxnSpPr>
              <p:cNvPr id="597" name="Google Shape;597;p53"/>
              <p:cNvCxnSpPr/>
              <p:nvPr/>
            </p:nvCxnSpPr>
            <p:spPr>
              <a:xfrm>
                <a:off x="4996858" y="2637031"/>
                <a:ext cx="0" cy="99600"/>
              </a:xfrm>
              <a:prstGeom prst="straightConnector1">
                <a:avLst/>
              </a:prstGeom>
              <a:noFill/>
              <a:ln cap="flat" cmpd="sng" w="9525">
                <a:solidFill>
                  <a:srgbClr val="435D74"/>
                </a:solidFill>
                <a:prstDash val="solid"/>
                <a:round/>
                <a:headEnd len="med" w="med" type="none"/>
                <a:tailEnd len="med" w="med" type="none"/>
              </a:ln>
            </p:spPr>
          </p:cxnSp>
          <p:sp>
            <p:nvSpPr>
              <p:cNvPr id="598" name="Google Shape;598;p53"/>
              <p:cNvSpPr/>
              <p:nvPr/>
            </p:nvSpPr>
            <p:spPr>
              <a:xfrm>
                <a:off x="4883984" y="2440153"/>
                <a:ext cx="225600" cy="225600"/>
              </a:xfrm>
              <a:prstGeom prst="ellipse">
                <a:avLst/>
              </a:prstGeom>
              <a:noFill/>
              <a:ln cap="flat" cmpd="sng" w="9525">
                <a:solidFill>
                  <a:srgbClr val="BAC8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53"/>
              <p:cNvSpPr/>
              <p:nvPr/>
            </p:nvSpPr>
            <p:spPr>
              <a:xfrm>
                <a:off x="4912810" y="2468982"/>
                <a:ext cx="168000" cy="168000"/>
              </a:xfrm>
              <a:prstGeom prst="ellipse">
                <a:avLst/>
              </a:prstGeom>
              <a:noFill/>
              <a:ln cap="flat" cmpd="sng" w="9525">
                <a:solidFill>
                  <a:srgbClr val="435D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0" name="Google Shape;600;p53"/>
            <p:cNvGrpSpPr/>
            <p:nvPr/>
          </p:nvGrpSpPr>
          <p:grpSpPr>
            <a:xfrm>
              <a:off x="3512551" y="2358356"/>
              <a:ext cx="225647" cy="307629"/>
              <a:chOff x="2182679" y="2005014"/>
              <a:chExt cx="792300" cy="1080158"/>
            </a:xfrm>
          </p:grpSpPr>
          <p:cxnSp>
            <p:nvCxnSpPr>
              <p:cNvPr id="601" name="Google Shape;601;p53"/>
              <p:cNvCxnSpPr>
                <a:stCxn id="602" idx="0"/>
              </p:cNvCxnSpPr>
              <p:nvPr/>
            </p:nvCxnSpPr>
            <p:spPr>
              <a:xfrm rot="10800000">
                <a:off x="2578961" y="2005014"/>
                <a:ext cx="0" cy="388800"/>
              </a:xfrm>
              <a:prstGeom prst="straightConnector1">
                <a:avLst/>
              </a:prstGeom>
              <a:noFill/>
              <a:ln cap="flat" cmpd="sng" w="9525">
                <a:solidFill>
                  <a:srgbClr val="435D74"/>
                </a:solidFill>
                <a:prstDash val="solid"/>
                <a:round/>
                <a:headEnd len="med" w="med" type="none"/>
                <a:tailEnd len="med" w="med" type="none"/>
              </a:ln>
            </p:spPr>
          </p:cxnSp>
          <p:sp>
            <p:nvSpPr>
              <p:cNvPr id="587" name="Google Shape;587;p53"/>
              <p:cNvSpPr/>
              <p:nvPr/>
            </p:nvSpPr>
            <p:spPr>
              <a:xfrm>
                <a:off x="2182679" y="2292572"/>
                <a:ext cx="792300" cy="792600"/>
              </a:xfrm>
              <a:prstGeom prst="ellipse">
                <a:avLst/>
              </a:prstGeom>
              <a:noFill/>
              <a:ln cap="flat" cmpd="sng" w="9525">
                <a:solidFill>
                  <a:srgbClr val="BAC8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53"/>
              <p:cNvSpPr/>
              <p:nvPr/>
            </p:nvSpPr>
            <p:spPr>
              <a:xfrm>
                <a:off x="2283911" y="2393814"/>
                <a:ext cx="590100" cy="590100"/>
              </a:xfrm>
              <a:prstGeom prst="ellipse">
                <a:avLst/>
              </a:prstGeom>
              <a:noFill/>
              <a:ln cap="flat" cmpd="sng" w="9525">
                <a:solidFill>
                  <a:srgbClr val="435D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03" name="Google Shape;603;p53"/>
          <p:cNvSpPr txBox="1"/>
          <p:nvPr/>
        </p:nvSpPr>
        <p:spPr>
          <a:xfrm>
            <a:off x="6314950" y="2259675"/>
            <a:ext cx="2015400" cy="615600"/>
          </a:xfrm>
          <a:prstGeom prst="rect">
            <a:avLst/>
          </a:prstGeom>
          <a:noFill/>
          <a:ln>
            <a:noFill/>
          </a:ln>
        </p:spPr>
        <p:txBody>
          <a:bodyPr anchorCtr="0" anchor="t" bIns="91425" lIns="91425" spcFirstLastPara="1" rIns="91425" wrap="square" tIns="91425">
            <a:spAutoFit/>
          </a:bodyPr>
          <a:lstStyle/>
          <a:p>
            <a:pPr indent="0" lvl="0" marL="365760" rtl="0" algn="ctr">
              <a:spcBef>
                <a:spcPts val="300"/>
              </a:spcBef>
              <a:spcAft>
                <a:spcPts val="0"/>
              </a:spcAft>
              <a:buNone/>
            </a:pPr>
            <a:r>
              <a:rPr lang="en">
                <a:solidFill>
                  <a:srgbClr val="FF0000"/>
                </a:solidFill>
                <a:latin typeface="Bree Serif"/>
                <a:ea typeface="Bree Serif"/>
                <a:cs typeface="Bree Serif"/>
                <a:sym typeface="Bree Serif"/>
              </a:rPr>
              <a:t>Lead</a:t>
            </a:r>
            <a:r>
              <a:rPr lang="en">
                <a:solidFill>
                  <a:schemeClr val="dk1"/>
                </a:solidFill>
                <a:latin typeface="Bree Serif"/>
                <a:ea typeface="Bree Serif"/>
                <a:cs typeface="Bree Serif"/>
                <a:sym typeface="Bree Serif"/>
              </a:rPr>
              <a:t> </a:t>
            </a:r>
            <a:r>
              <a:rPr lang="en">
                <a:solidFill>
                  <a:srgbClr val="FF0000"/>
                </a:solidFill>
                <a:latin typeface="Bree Serif"/>
                <a:ea typeface="Bree Serif"/>
                <a:cs typeface="Bree Serif"/>
                <a:sym typeface="Bree Serif"/>
              </a:rPr>
              <a:t>III</a:t>
            </a:r>
            <a:r>
              <a:rPr lang="en">
                <a:solidFill>
                  <a:schemeClr val="dk1"/>
                </a:solidFill>
                <a:latin typeface="Bree Serif"/>
                <a:ea typeface="Bree Serif"/>
                <a:cs typeface="Bree Serif"/>
                <a:sym typeface="Bree Serif"/>
              </a:rPr>
              <a:t> looks at the heart at </a:t>
            </a:r>
            <a:r>
              <a:rPr lang="en">
                <a:solidFill>
                  <a:srgbClr val="FF0000"/>
                </a:solidFill>
                <a:latin typeface="Bree Serif"/>
                <a:ea typeface="Bree Serif"/>
                <a:cs typeface="Bree Serif"/>
                <a:sym typeface="Bree Serif"/>
              </a:rPr>
              <a:t>+120⁰</a:t>
            </a:r>
            <a:endParaRPr sz="100">
              <a:latin typeface="Bree Serif"/>
              <a:ea typeface="Bree Serif"/>
              <a:cs typeface="Bree Serif"/>
              <a:sym typeface="Bree Serif"/>
            </a:endParaRPr>
          </a:p>
        </p:txBody>
      </p:sp>
      <p:pic>
        <p:nvPicPr>
          <p:cNvPr descr="E. Hexaxial Reference System - EKGS Made Simple" id="604" name="Google Shape;604;p53"/>
          <p:cNvPicPr preferRelativeResize="0"/>
          <p:nvPr/>
        </p:nvPicPr>
        <p:blipFill rotWithShape="1">
          <a:blip r:embed="rId3">
            <a:alphaModFix/>
          </a:blip>
          <a:srcRect b="0" l="0" r="0" t="0"/>
          <a:stretch/>
        </p:blipFill>
        <p:spPr>
          <a:xfrm>
            <a:off x="1182075" y="3414350"/>
            <a:ext cx="2865550" cy="1620275"/>
          </a:xfrm>
          <a:prstGeom prst="rect">
            <a:avLst/>
          </a:prstGeom>
          <a:noFill/>
          <a:ln>
            <a:noFill/>
          </a:ln>
          <a:effectLst>
            <a:outerShdw blurRad="190500" rotWithShape="0" algn="tl">
              <a:srgbClr val="000000">
                <a:alpha val="69800"/>
              </a:srgbClr>
            </a:outerShdw>
          </a:effectLst>
        </p:spPr>
      </p:pic>
      <p:grpSp>
        <p:nvGrpSpPr>
          <p:cNvPr id="605" name="Google Shape;605;p53"/>
          <p:cNvGrpSpPr/>
          <p:nvPr/>
        </p:nvGrpSpPr>
        <p:grpSpPr>
          <a:xfrm flipH="1" rot="5400000">
            <a:off x="3809653" y="4176335"/>
            <a:ext cx="1546789" cy="96295"/>
            <a:chOff x="219558" y="4738465"/>
            <a:chExt cx="5852400" cy="102300"/>
          </a:xfrm>
        </p:grpSpPr>
        <p:cxnSp>
          <p:nvCxnSpPr>
            <p:cNvPr id="606" name="Google Shape;606;p53"/>
            <p:cNvCxnSpPr/>
            <p:nvPr/>
          </p:nvCxnSpPr>
          <p:spPr>
            <a:xfrm>
              <a:off x="219558" y="4789684"/>
              <a:ext cx="5852400" cy="0"/>
            </a:xfrm>
            <a:prstGeom prst="straightConnector1">
              <a:avLst/>
            </a:prstGeom>
            <a:noFill/>
            <a:ln cap="flat" cmpd="sng" w="9525">
              <a:solidFill>
                <a:srgbClr val="5F7D95"/>
              </a:solidFill>
              <a:prstDash val="solid"/>
              <a:round/>
              <a:headEnd len="med" w="med" type="oval"/>
              <a:tailEnd len="med" w="med" type="oval"/>
            </a:ln>
          </p:spPr>
        </p:cxnSp>
        <p:sp>
          <p:nvSpPr>
            <p:cNvPr id="607" name="Google Shape;607;p53"/>
            <p:cNvSpPr/>
            <p:nvPr/>
          </p:nvSpPr>
          <p:spPr>
            <a:xfrm>
              <a:off x="1200298" y="4738465"/>
              <a:ext cx="102300" cy="102300"/>
            </a:xfrm>
            <a:prstGeom prst="ellipse">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53"/>
            <p:cNvSpPr/>
            <p:nvPr/>
          </p:nvSpPr>
          <p:spPr>
            <a:xfrm>
              <a:off x="2175146" y="4738465"/>
              <a:ext cx="102300" cy="102300"/>
            </a:xfrm>
            <a:prstGeom prst="ellipse">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53"/>
            <p:cNvSpPr/>
            <p:nvPr/>
          </p:nvSpPr>
          <p:spPr>
            <a:xfrm>
              <a:off x="3040751" y="4738465"/>
              <a:ext cx="102300" cy="102300"/>
            </a:xfrm>
            <a:prstGeom prst="ellipse">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53"/>
            <p:cNvSpPr/>
            <p:nvPr/>
          </p:nvSpPr>
          <p:spPr>
            <a:xfrm>
              <a:off x="4028157" y="4738465"/>
              <a:ext cx="102300" cy="102300"/>
            </a:xfrm>
            <a:prstGeom prst="ellipse">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53"/>
            <p:cNvSpPr/>
            <p:nvPr/>
          </p:nvSpPr>
          <p:spPr>
            <a:xfrm>
              <a:off x="5040827" y="4738465"/>
              <a:ext cx="102300" cy="102300"/>
            </a:xfrm>
            <a:prstGeom prst="ellipse">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2" name="Google Shape;612;p53"/>
          <p:cNvSpPr txBox="1"/>
          <p:nvPr/>
        </p:nvSpPr>
        <p:spPr>
          <a:xfrm>
            <a:off x="5559175" y="3191100"/>
            <a:ext cx="2729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424456"/>
              </a:buClr>
              <a:buSzPts val="4000"/>
              <a:buFont typeface="Trebuchet MS"/>
              <a:buNone/>
            </a:pPr>
            <a:r>
              <a:rPr b="1" lang="en">
                <a:solidFill>
                  <a:srgbClr val="424456"/>
                </a:solidFill>
                <a:latin typeface="Bree Serif"/>
                <a:ea typeface="Bree Serif"/>
                <a:cs typeface="Bree Serif"/>
                <a:sym typeface="Bree Serif"/>
              </a:rPr>
              <a:t>The axial reference system </a:t>
            </a:r>
            <a:endParaRPr>
              <a:solidFill>
                <a:srgbClr val="424456"/>
              </a:solidFill>
              <a:latin typeface="Bree Serif"/>
              <a:ea typeface="Bree Serif"/>
              <a:cs typeface="Bree Serif"/>
              <a:sym typeface="Bree Serif"/>
            </a:endParaRPr>
          </a:p>
          <a:p>
            <a:pPr indent="0" lvl="0" marL="0" rtl="0" algn="l">
              <a:spcBef>
                <a:spcPts val="0"/>
              </a:spcBef>
              <a:spcAft>
                <a:spcPts val="0"/>
              </a:spcAft>
              <a:buNone/>
            </a:pPr>
            <a:r>
              <a:t/>
            </a:r>
            <a:endParaRPr sz="800">
              <a:solidFill>
                <a:srgbClr val="438086"/>
              </a:solidFill>
              <a:latin typeface="Georgia"/>
              <a:ea typeface="Georgia"/>
              <a:cs typeface="Georgia"/>
              <a:sym typeface="Georgia"/>
            </a:endParaRPr>
          </a:p>
        </p:txBody>
      </p:sp>
      <p:pic>
        <p:nvPicPr>
          <p:cNvPr id="613" name="Google Shape;613;p53"/>
          <p:cNvPicPr preferRelativeResize="0"/>
          <p:nvPr/>
        </p:nvPicPr>
        <p:blipFill>
          <a:blip r:embed="rId4">
            <a:alphaModFix/>
          </a:blip>
          <a:stretch>
            <a:fillRect/>
          </a:stretch>
        </p:blipFill>
        <p:spPr>
          <a:xfrm>
            <a:off x="4971350" y="3524550"/>
            <a:ext cx="3860950" cy="1546800"/>
          </a:xfrm>
          <a:prstGeom prst="rect">
            <a:avLst/>
          </a:prstGeom>
          <a:noFill/>
          <a:ln>
            <a:noFill/>
          </a:ln>
        </p:spPr>
      </p:pic>
      <p:sp>
        <p:nvSpPr>
          <p:cNvPr id="614" name="Google Shape;614;p53"/>
          <p:cNvSpPr txBox="1"/>
          <p:nvPr/>
        </p:nvSpPr>
        <p:spPr>
          <a:xfrm>
            <a:off x="8069100" y="0"/>
            <a:ext cx="11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C27BA0"/>
                </a:solidFill>
                <a:latin typeface="Bree Serif"/>
                <a:ea typeface="Bree Serif"/>
                <a:cs typeface="Bree Serif"/>
                <a:sym typeface="Bree Serif"/>
              </a:rPr>
              <a:t>Girls slides</a:t>
            </a:r>
            <a:endParaRPr sz="800">
              <a:solidFill>
                <a:srgbClr val="C27BA0"/>
              </a:solidFill>
              <a:latin typeface="Bree Serif"/>
              <a:ea typeface="Bree Serif"/>
              <a:cs typeface="Bree Serif"/>
              <a:sym typeface="Bree Serif"/>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54"/>
          <p:cNvSpPr txBox="1"/>
          <p:nvPr>
            <p:ph type="title"/>
          </p:nvPr>
        </p:nvSpPr>
        <p:spPr>
          <a:xfrm>
            <a:off x="311700" y="121975"/>
            <a:ext cx="8520600" cy="895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D05C5C"/>
                </a:solidFill>
                <a:latin typeface="Bree Serif"/>
                <a:ea typeface="Bree Serif"/>
                <a:cs typeface="Bree Serif"/>
                <a:sym typeface="Bree Serif"/>
              </a:rPr>
              <a:t>Normal Cardiac Axis</a:t>
            </a:r>
            <a:r>
              <a:rPr lang="en">
                <a:latin typeface="Bree Serif"/>
                <a:ea typeface="Bree Serif"/>
                <a:cs typeface="Bree Serif"/>
                <a:sym typeface="Bree Serif"/>
              </a:rPr>
              <a:t> (</a:t>
            </a:r>
            <a:r>
              <a:rPr lang="en">
                <a:solidFill>
                  <a:srgbClr val="6FA8DC"/>
                </a:solidFill>
                <a:latin typeface="Bree Serif"/>
                <a:ea typeface="Bree Serif"/>
                <a:cs typeface="Bree Serif"/>
                <a:sym typeface="Bree Serif"/>
              </a:rPr>
              <a:t>The QRS Axis</a:t>
            </a:r>
            <a:r>
              <a:rPr lang="en">
                <a:latin typeface="Bree Serif"/>
                <a:ea typeface="Bree Serif"/>
                <a:cs typeface="Bree Serif"/>
                <a:sym typeface="Bree Serif"/>
              </a:rPr>
              <a:t>)</a:t>
            </a:r>
            <a:endParaRPr>
              <a:latin typeface="Bree Serif"/>
              <a:ea typeface="Bree Serif"/>
              <a:cs typeface="Bree Serif"/>
              <a:sym typeface="Bree Serif"/>
            </a:endParaRPr>
          </a:p>
        </p:txBody>
      </p:sp>
      <p:grpSp>
        <p:nvGrpSpPr>
          <p:cNvPr id="620" name="Google Shape;620;p54"/>
          <p:cNvGrpSpPr/>
          <p:nvPr/>
        </p:nvGrpSpPr>
        <p:grpSpPr>
          <a:xfrm>
            <a:off x="904197" y="1956183"/>
            <a:ext cx="7335567" cy="525419"/>
            <a:chOff x="803163" y="1111966"/>
            <a:chExt cx="2447800" cy="203430"/>
          </a:xfrm>
        </p:grpSpPr>
        <p:grpSp>
          <p:nvGrpSpPr>
            <p:cNvPr id="621" name="Google Shape;621;p54"/>
            <p:cNvGrpSpPr/>
            <p:nvPr/>
          </p:nvGrpSpPr>
          <p:grpSpPr>
            <a:xfrm>
              <a:off x="1958180" y="1111966"/>
              <a:ext cx="588019" cy="121396"/>
              <a:chOff x="4808316" y="2800065"/>
              <a:chExt cx="1999386" cy="412910"/>
            </a:xfrm>
          </p:grpSpPr>
          <p:sp>
            <p:nvSpPr>
              <p:cNvPr id="622" name="Google Shape;622;p54"/>
              <p:cNvSpPr/>
              <p:nvPr/>
            </p:nvSpPr>
            <p:spPr>
              <a:xfrm>
                <a:off x="4849302" y="3079475"/>
                <a:ext cx="1958400" cy="133500"/>
              </a:xfrm>
              <a:prstGeom prst="rect">
                <a:avLst/>
              </a:prstGeom>
              <a:noFill/>
              <a:ln cap="flat" cmpd="sng" w="9525">
                <a:solidFill>
                  <a:srgbClr val="BAC8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3" name="Google Shape;623;p54"/>
              <p:cNvGrpSpPr/>
              <p:nvPr/>
            </p:nvGrpSpPr>
            <p:grpSpPr>
              <a:xfrm>
                <a:off x="4808316" y="2800065"/>
                <a:ext cx="92400" cy="411825"/>
                <a:chOff x="845575" y="2563700"/>
                <a:chExt cx="92400" cy="411825"/>
              </a:xfrm>
            </p:grpSpPr>
            <p:cxnSp>
              <p:nvCxnSpPr>
                <p:cNvPr id="624" name="Google Shape;624;p54"/>
                <p:cNvCxnSpPr/>
                <p:nvPr/>
              </p:nvCxnSpPr>
              <p:spPr>
                <a:xfrm>
                  <a:off x="891775" y="2616125"/>
                  <a:ext cx="0" cy="359400"/>
                </a:xfrm>
                <a:prstGeom prst="straightConnector1">
                  <a:avLst/>
                </a:prstGeom>
                <a:noFill/>
                <a:ln cap="flat" cmpd="sng" w="9525">
                  <a:solidFill>
                    <a:srgbClr val="667E92"/>
                  </a:solidFill>
                  <a:prstDash val="solid"/>
                  <a:round/>
                  <a:headEnd len="sm" w="sm" type="none"/>
                  <a:tailEnd len="sm" w="sm" type="none"/>
                </a:ln>
              </p:spPr>
            </p:cxnSp>
            <p:sp>
              <p:nvSpPr>
                <p:cNvPr id="625" name="Google Shape;625;p54"/>
                <p:cNvSpPr/>
                <p:nvPr/>
              </p:nvSpPr>
              <p:spPr>
                <a:xfrm>
                  <a:off x="845575" y="2563700"/>
                  <a:ext cx="92400" cy="924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cxnSp>
          <p:nvCxnSpPr>
            <p:cNvPr id="626" name="Google Shape;626;p54"/>
            <p:cNvCxnSpPr/>
            <p:nvPr/>
          </p:nvCxnSpPr>
          <p:spPr>
            <a:xfrm>
              <a:off x="3237251" y="1127387"/>
              <a:ext cx="0" cy="105600"/>
            </a:xfrm>
            <a:prstGeom prst="straightConnector1">
              <a:avLst/>
            </a:prstGeom>
            <a:noFill/>
            <a:ln cap="flat" cmpd="sng" w="9525">
              <a:solidFill>
                <a:srgbClr val="667E92"/>
              </a:solidFill>
              <a:prstDash val="solid"/>
              <a:round/>
              <a:headEnd len="sm" w="sm" type="none"/>
              <a:tailEnd len="sm" w="sm" type="none"/>
            </a:ln>
          </p:spPr>
        </p:cxnSp>
        <p:sp>
          <p:nvSpPr>
            <p:cNvPr id="627" name="Google Shape;627;p54"/>
            <p:cNvSpPr/>
            <p:nvPr/>
          </p:nvSpPr>
          <p:spPr>
            <a:xfrm>
              <a:off x="3223663" y="1111974"/>
              <a:ext cx="27300" cy="273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8" name="Google Shape;628;p54"/>
            <p:cNvGrpSpPr/>
            <p:nvPr/>
          </p:nvGrpSpPr>
          <p:grpSpPr>
            <a:xfrm>
              <a:off x="803163" y="1111974"/>
              <a:ext cx="591158" cy="121545"/>
              <a:chOff x="803163" y="1111974"/>
              <a:chExt cx="591158" cy="121545"/>
            </a:xfrm>
          </p:grpSpPr>
          <p:grpSp>
            <p:nvGrpSpPr>
              <p:cNvPr id="629" name="Google Shape;629;p54"/>
              <p:cNvGrpSpPr/>
              <p:nvPr/>
            </p:nvGrpSpPr>
            <p:grpSpPr>
              <a:xfrm>
                <a:off x="803163" y="1111974"/>
                <a:ext cx="27175" cy="121077"/>
                <a:chOff x="845575" y="2563700"/>
                <a:chExt cx="92400" cy="411825"/>
              </a:xfrm>
            </p:grpSpPr>
            <p:cxnSp>
              <p:nvCxnSpPr>
                <p:cNvPr id="630" name="Google Shape;630;p54"/>
                <p:cNvCxnSpPr/>
                <p:nvPr/>
              </p:nvCxnSpPr>
              <p:spPr>
                <a:xfrm>
                  <a:off x="891775" y="2616125"/>
                  <a:ext cx="0" cy="359400"/>
                </a:xfrm>
                <a:prstGeom prst="straightConnector1">
                  <a:avLst/>
                </a:prstGeom>
                <a:noFill/>
                <a:ln cap="flat" cmpd="sng" w="9525">
                  <a:solidFill>
                    <a:srgbClr val="667E92"/>
                  </a:solidFill>
                  <a:prstDash val="solid"/>
                  <a:round/>
                  <a:headEnd len="sm" w="sm" type="none"/>
                  <a:tailEnd len="sm" w="sm" type="none"/>
                </a:ln>
              </p:spPr>
            </p:cxnSp>
            <p:sp>
              <p:nvSpPr>
                <p:cNvPr id="631" name="Google Shape;631;p54"/>
                <p:cNvSpPr/>
                <p:nvPr/>
              </p:nvSpPr>
              <p:spPr>
                <a:xfrm>
                  <a:off x="845575" y="2563700"/>
                  <a:ext cx="92400" cy="924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2" name="Google Shape;632;p54"/>
              <p:cNvSpPr/>
              <p:nvPr/>
            </p:nvSpPr>
            <p:spPr>
              <a:xfrm>
                <a:off x="818321" y="1194219"/>
                <a:ext cx="576000" cy="39300"/>
              </a:xfrm>
              <a:prstGeom prst="rect">
                <a:avLst/>
              </a:prstGeom>
              <a:noFill/>
              <a:ln cap="flat" cmpd="sng" w="9525">
                <a:solidFill>
                  <a:srgbClr val="BAC8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3" name="Google Shape;633;p54"/>
            <p:cNvGrpSpPr/>
            <p:nvPr/>
          </p:nvGrpSpPr>
          <p:grpSpPr>
            <a:xfrm>
              <a:off x="1381910" y="1194219"/>
              <a:ext cx="588341" cy="121177"/>
              <a:chOff x="1381910" y="1194219"/>
              <a:chExt cx="588341" cy="121177"/>
            </a:xfrm>
          </p:grpSpPr>
          <p:grpSp>
            <p:nvGrpSpPr>
              <p:cNvPr id="634" name="Google Shape;634;p54"/>
              <p:cNvGrpSpPr/>
              <p:nvPr/>
            </p:nvGrpSpPr>
            <p:grpSpPr>
              <a:xfrm rot="10800000">
                <a:off x="1381910" y="1194319"/>
                <a:ext cx="27175" cy="121077"/>
                <a:chOff x="2070100" y="2563700"/>
                <a:chExt cx="92400" cy="411825"/>
              </a:xfrm>
            </p:grpSpPr>
            <p:cxnSp>
              <p:nvCxnSpPr>
                <p:cNvPr id="635" name="Google Shape;635;p54"/>
                <p:cNvCxnSpPr/>
                <p:nvPr/>
              </p:nvCxnSpPr>
              <p:spPr>
                <a:xfrm>
                  <a:off x="2116300" y="2616125"/>
                  <a:ext cx="0" cy="359400"/>
                </a:xfrm>
                <a:prstGeom prst="straightConnector1">
                  <a:avLst/>
                </a:prstGeom>
                <a:noFill/>
                <a:ln cap="flat" cmpd="sng" w="9525">
                  <a:solidFill>
                    <a:srgbClr val="667E92"/>
                  </a:solidFill>
                  <a:prstDash val="solid"/>
                  <a:round/>
                  <a:headEnd len="sm" w="sm" type="none"/>
                  <a:tailEnd len="sm" w="sm" type="none"/>
                </a:ln>
              </p:spPr>
            </p:cxnSp>
            <p:sp>
              <p:nvSpPr>
                <p:cNvPr id="636" name="Google Shape;636;p54"/>
                <p:cNvSpPr/>
                <p:nvPr/>
              </p:nvSpPr>
              <p:spPr>
                <a:xfrm>
                  <a:off x="2070100" y="2563700"/>
                  <a:ext cx="92400" cy="924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7" name="Google Shape;637;p54"/>
              <p:cNvSpPr/>
              <p:nvPr/>
            </p:nvSpPr>
            <p:spPr>
              <a:xfrm>
                <a:off x="1394250" y="1194219"/>
                <a:ext cx="576000" cy="39300"/>
              </a:xfrm>
              <a:prstGeom prst="rect">
                <a:avLst/>
              </a:prstGeom>
              <a:no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8" name="Google Shape;638;p54"/>
            <p:cNvGrpSpPr/>
            <p:nvPr/>
          </p:nvGrpSpPr>
          <p:grpSpPr>
            <a:xfrm>
              <a:off x="2532079" y="1194219"/>
              <a:ext cx="704927" cy="121177"/>
              <a:chOff x="2532079" y="1194219"/>
              <a:chExt cx="704927" cy="121177"/>
            </a:xfrm>
          </p:grpSpPr>
          <p:grpSp>
            <p:nvGrpSpPr>
              <p:cNvPr id="639" name="Google Shape;639;p54"/>
              <p:cNvGrpSpPr/>
              <p:nvPr/>
            </p:nvGrpSpPr>
            <p:grpSpPr>
              <a:xfrm rot="10800000">
                <a:off x="2532079" y="1194319"/>
                <a:ext cx="27175" cy="121077"/>
                <a:chOff x="2070100" y="2563700"/>
                <a:chExt cx="92400" cy="411825"/>
              </a:xfrm>
            </p:grpSpPr>
            <p:cxnSp>
              <p:nvCxnSpPr>
                <p:cNvPr id="640" name="Google Shape;640;p54"/>
                <p:cNvCxnSpPr/>
                <p:nvPr/>
              </p:nvCxnSpPr>
              <p:spPr>
                <a:xfrm>
                  <a:off x="2116300" y="2616125"/>
                  <a:ext cx="0" cy="359400"/>
                </a:xfrm>
                <a:prstGeom prst="straightConnector1">
                  <a:avLst/>
                </a:prstGeom>
                <a:noFill/>
                <a:ln cap="flat" cmpd="sng" w="9525">
                  <a:solidFill>
                    <a:srgbClr val="667E92"/>
                  </a:solidFill>
                  <a:prstDash val="solid"/>
                  <a:round/>
                  <a:headEnd len="sm" w="sm" type="none"/>
                  <a:tailEnd len="sm" w="sm" type="none"/>
                </a:ln>
              </p:spPr>
            </p:cxnSp>
            <p:sp>
              <p:nvSpPr>
                <p:cNvPr id="641" name="Google Shape;641;p54"/>
                <p:cNvSpPr/>
                <p:nvPr/>
              </p:nvSpPr>
              <p:spPr>
                <a:xfrm>
                  <a:off x="2070100" y="2563700"/>
                  <a:ext cx="92400" cy="924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2" name="Google Shape;642;p54"/>
              <p:cNvSpPr/>
              <p:nvPr/>
            </p:nvSpPr>
            <p:spPr>
              <a:xfrm>
                <a:off x="2546107" y="1194219"/>
                <a:ext cx="690900" cy="39300"/>
              </a:xfrm>
              <a:prstGeom prst="rect">
                <a:avLst/>
              </a:prstGeom>
              <a:no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43" name="Google Shape;643;p54"/>
          <p:cNvSpPr txBox="1"/>
          <p:nvPr/>
        </p:nvSpPr>
        <p:spPr>
          <a:xfrm>
            <a:off x="394675" y="701375"/>
            <a:ext cx="5658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6FA8DC"/>
                </a:solidFill>
                <a:latin typeface="Bree Serif"/>
                <a:ea typeface="Bree Serif"/>
                <a:cs typeface="Bree Serif"/>
                <a:sym typeface="Bree Serif"/>
              </a:rPr>
              <a:t>The QRS axis represents the net overall direction of the heart’s electrical activity.</a:t>
            </a:r>
            <a:endParaRPr>
              <a:solidFill>
                <a:srgbClr val="6FA8DC"/>
              </a:solidFill>
              <a:latin typeface="Bree Serif"/>
              <a:ea typeface="Bree Serif"/>
              <a:cs typeface="Bree Serif"/>
              <a:sym typeface="Bree Serif"/>
            </a:endParaRPr>
          </a:p>
        </p:txBody>
      </p:sp>
      <p:sp>
        <p:nvSpPr>
          <p:cNvPr id="644" name="Google Shape;644;p54"/>
          <p:cNvSpPr txBox="1"/>
          <p:nvPr/>
        </p:nvSpPr>
        <p:spPr>
          <a:xfrm>
            <a:off x="79775" y="1186150"/>
            <a:ext cx="2477400" cy="831300"/>
          </a:xfrm>
          <a:prstGeom prst="rect">
            <a:avLst/>
          </a:prstGeom>
          <a:noFill/>
          <a:ln>
            <a:noFill/>
          </a:ln>
        </p:spPr>
        <p:txBody>
          <a:bodyPr anchorCtr="0" anchor="t" bIns="91425" lIns="91425" spcFirstLastPara="1" rIns="91425" wrap="square" tIns="91425">
            <a:spAutoFit/>
          </a:bodyPr>
          <a:lstStyle/>
          <a:p>
            <a:pPr indent="0" lvl="0" marL="365760" rtl="0" algn="l">
              <a:spcBef>
                <a:spcPts val="0"/>
              </a:spcBef>
              <a:spcAft>
                <a:spcPts val="0"/>
              </a:spcAft>
              <a:buNone/>
            </a:pPr>
            <a:r>
              <a:rPr lang="en">
                <a:solidFill>
                  <a:schemeClr val="dk1"/>
                </a:solidFill>
                <a:latin typeface="Bree Serif"/>
                <a:ea typeface="Bree Serif"/>
                <a:cs typeface="Bree Serif"/>
                <a:sym typeface="Bree Serif"/>
              </a:rPr>
              <a:t>Normal </a:t>
            </a:r>
            <a:r>
              <a:rPr lang="en">
                <a:solidFill>
                  <a:srgbClr val="C27BA0"/>
                </a:solidFill>
                <a:latin typeface="Bree Serif"/>
                <a:ea typeface="Bree Serif"/>
                <a:cs typeface="Bree Serif"/>
                <a:sym typeface="Bree Serif"/>
              </a:rPr>
              <a:t>cardiac</a:t>
            </a:r>
            <a:r>
              <a:rPr lang="en">
                <a:solidFill>
                  <a:schemeClr val="dk1"/>
                </a:solidFill>
                <a:latin typeface="Bree Serif"/>
                <a:ea typeface="Bree Serif"/>
                <a:cs typeface="Bree Serif"/>
                <a:sym typeface="Bree Serif"/>
              </a:rPr>
              <a:t>/</a:t>
            </a:r>
            <a:r>
              <a:rPr lang="en">
                <a:solidFill>
                  <a:srgbClr val="6FA8DC"/>
                </a:solidFill>
                <a:latin typeface="Bree Serif"/>
                <a:ea typeface="Bree Serif"/>
                <a:cs typeface="Bree Serif"/>
                <a:sym typeface="Bree Serif"/>
              </a:rPr>
              <a:t>QRS</a:t>
            </a:r>
            <a:r>
              <a:rPr lang="en">
                <a:solidFill>
                  <a:schemeClr val="dk1"/>
                </a:solidFill>
                <a:latin typeface="Bree Serif"/>
                <a:ea typeface="Bree Serif"/>
                <a:cs typeface="Bree Serif"/>
                <a:sym typeface="Bree Serif"/>
              </a:rPr>
              <a:t> axis lies </a:t>
            </a:r>
            <a:r>
              <a:rPr lang="en">
                <a:solidFill>
                  <a:srgbClr val="FF0000"/>
                </a:solidFill>
                <a:latin typeface="Bree Serif"/>
                <a:ea typeface="Bree Serif"/>
                <a:cs typeface="Bree Serif"/>
                <a:sym typeface="Bree Serif"/>
              </a:rPr>
              <a:t>between -30 to +90 </a:t>
            </a:r>
            <a:r>
              <a:rPr lang="en">
                <a:solidFill>
                  <a:schemeClr val="dk1"/>
                </a:solidFill>
                <a:latin typeface="Bree Serif"/>
                <a:ea typeface="Bree Serif"/>
                <a:cs typeface="Bree Serif"/>
                <a:sym typeface="Bree Serif"/>
              </a:rPr>
              <a:t>degrees.</a:t>
            </a:r>
            <a:endParaRPr sz="100">
              <a:latin typeface="Bree Serif"/>
              <a:ea typeface="Bree Serif"/>
              <a:cs typeface="Bree Serif"/>
              <a:sym typeface="Bree Serif"/>
            </a:endParaRPr>
          </a:p>
        </p:txBody>
      </p:sp>
      <p:sp>
        <p:nvSpPr>
          <p:cNvPr id="645" name="Google Shape;645;p54"/>
          <p:cNvSpPr txBox="1"/>
          <p:nvPr/>
        </p:nvSpPr>
        <p:spPr>
          <a:xfrm>
            <a:off x="1276425" y="2393050"/>
            <a:ext cx="2729100" cy="615600"/>
          </a:xfrm>
          <a:prstGeom prst="rect">
            <a:avLst/>
          </a:prstGeom>
          <a:noFill/>
          <a:ln>
            <a:noFill/>
          </a:ln>
        </p:spPr>
        <p:txBody>
          <a:bodyPr anchorCtr="0" anchor="t" bIns="91425" lIns="91425" spcFirstLastPara="1" rIns="91425" wrap="square" tIns="91425">
            <a:spAutoFit/>
          </a:bodyPr>
          <a:lstStyle/>
          <a:p>
            <a:pPr indent="0" lvl="0" marL="365760" rtl="0" algn="l">
              <a:spcBef>
                <a:spcPts val="300"/>
              </a:spcBef>
              <a:spcAft>
                <a:spcPts val="0"/>
              </a:spcAft>
              <a:buNone/>
            </a:pPr>
            <a:r>
              <a:rPr lang="en">
                <a:solidFill>
                  <a:schemeClr val="dk1"/>
                </a:solidFill>
                <a:latin typeface="Bree Serif"/>
                <a:ea typeface="Bree Serif"/>
                <a:cs typeface="Bree Serif"/>
                <a:sym typeface="Bree Serif"/>
              </a:rPr>
              <a:t>Left axis deviation (LAD)</a:t>
            </a:r>
            <a:r>
              <a:rPr lang="en">
                <a:solidFill>
                  <a:srgbClr val="FF0000"/>
                </a:solidFill>
                <a:latin typeface="Bree Serif"/>
                <a:ea typeface="Bree Serif"/>
                <a:cs typeface="Bree Serif"/>
                <a:sym typeface="Bree Serif"/>
              </a:rPr>
              <a:t> between -30 to -90 </a:t>
            </a:r>
            <a:endParaRPr sz="100">
              <a:latin typeface="Bree Serif"/>
              <a:ea typeface="Bree Serif"/>
              <a:cs typeface="Bree Serif"/>
              <a:sym typeface="Bree Serif"/>
            </a:endParaRPr>
          </a:p>
        </p:txBody>
      </p:sp>
      <p:sp>
        <p:nvSpPr>
          <p:cNvPr id="646" name="Google Shape;646;p54"/>
          <p:cNvSpPr txBox="1"/>
          <p:nvPr/>
        </p:nvSpPr>
        <p:spPr>
          <a:xfrm>
            <a:off x="3270850" y="1316975"/>
            <a:ext cx="2246400" cy="615600"/>
          </a:xfrm>
          <a:prstGeom prst="rect">
            <a:avLst/>
          </a:prstGeom>
          <a:noFill/>
          <a:ln>
            <a:noFill/>
          </a:ln>
        </p:spPr>
        <p:txBody>
          <a:bodyPr anchorCtr="0" anchor="t" bIns="91425" lIns="91425" spcFirstLastPara="1" rIns="91425" wrap="square" tIns="91425">
            <a:spAutoFit/>
          </a:bodyPr>
          <a:lstStyle/>
          <a:p>
            <a:pPr indent="0" lvl="0" marL="365760" rtl="0" algn="l">
              <a:spcBef>
                <a:spcPts val="300"/>
              </a:spcBef>
              <a:spcAft>
                <a:spcPts val="0"/>
              </a:spcAft>
              <a:buNone/>
            </a:pPr>
            <a:r>
              <a:rPr lang="en">
                <a:solidFill>
                  <a:schemeClr val="dk1"/>
                </a:solidFill>
                <a:latin typeface="Bree Serif"/>
                <a:ea typeface="Bree Serif"/>
                <a:cs typeface="Bree Serif"/>
                <a:sym typeface="Bree Serif"/>
              </a:rPr>
              <a:t>right axis deviation (RAD) </a:t>
            </a:r>
            <a:r>
              <a:rPr lang="en">
                <a:solidFill>
                  <a:srgbClr val="FF0000"/>
                </a:solidFill>
                <a:latin typeface="Bree Serif"/>
                <a:ea typeface="Bree Serif"/>
                <a:cs typeface="Bree Serif"/>
                <a:sym typeface="Bree Serif"/>
              </a:rPr>
              <a:t>+90 to +180</a:t>
            </a:r>
            <a:endParaRPr sz="100">
              <a:latin typeface="Bree Serif"/>
              <a:ea typeface="Bree Serif"/>
              <a:cs typeface="Bree Serif"/>
              <a:sym typeface="Bree Serif"/>
            </a:endParaRPr>
          </a:p>
        </p:txBody>
      </p:sp>
      <p:sp>
        <p:nvSpPr>
          <p:cNvPr id="647" name="Google Shape;647;p54"/>
          <p:cNvSpPr txBox="1"/>
          <p:nvPr/>
        </p:nvSpPr>
        <p:spPr>
          <a:xfrm>
            <a:off x="4719425" y="2393038"/>
            <a:ext cx="2886900" cy="615600"/>
          </a:xfrm>
          <a:prstGeom prst="rect">
            <a:avLst/>
          </a:prstGeom>
          <a:noFill/>
          <a:ln>
            <a:noFill/>
          </a:ln>
        </p:spPr>
        <p:txBody>
          <a:bodyPr anchorCtr="0" anchor="t" bIns="91425" lIns="91425" spcFirstLastPara="1" rIns="91425" wrap="square" tIns="91425">
            <a:spAutoFit/>
          </a:bodyPr>
          <a:lstStyle/>
          <a:p>
            <a:pPr indent="0" lvl="0" marL="365760" rtl="0" algn="l">
              <a:spcBef>
                <a:spcPts val="300"/>
              </a:spcBef>
              <a:spcAft>
                <a:spcPts val="0"/>
              </a:spcAft>
              <a:buNone/>
            </a:pPr>
            <a:r>
              <a:rPr lang="en">
                <a:solidFill>
                  <a:srgbClr val="C27BA0"/>
                </a:solidFill>
                <a:latin typeface="Bree Serif"/>
                <a:ea typeface="Bree Serif"/>
                <a:cs typeface="Bree Serif"/>
                <a:sym typeface="Bree Serif"/>
              </a:rPr>
              <a:t>Beyond these values, it will be</a:t>
            </a:r>
            <a:r>
              <a:rPr lang="en">
                <a:solidFill>
                  <a:schemeClr val="dk1"/>
                </a:solidFill>
                <a:latin typeface="Bree Serif"/>
                <a:ea typeface="Bree Serif"/>
                <a:cs typeface="Bree Serif"/>
                <a:sym typeface="Bree Serif"/>
              </a:rPr>
              <a:t> </a:t>
            </a:r>
            <a:r>
              <a:rPr lang="en">
                <a:solidFill>
                  <a:srgbClr val="FF0000"/>
                </a:solidFill>
                <a:latin typeface="Bree Serif"/>
                <a:ea typeface="Bree Serif"/>
                <a:cs typeface="Bree Serif"/>
                <a:sym typeface="Bree Serif"/>
              </a:rPr>
              <a:t>extreme axis deviation</a:t>
            </a:r>
            <a:endParaRPr sz="100">
              <a:latin typeface="Bree Serif"/>
              <a:ea typeface="Bree Serif"/>
              <a:cs typeface="Bree Serif"/>
              <a:sym typeface="Bree Serif"/>
            </a:endParaRPr>
          </a:p>
        </p:txBody>
      </p:sp>
      <p:sp>
        <p:nvSpPr>
          <p:cNvPr id="648" name="Google Shape;648;p54"/>
          <p:cNvSpPr txBox="1"/>
          <p:nvPr/>
        </p:nvSpPr>
        <p:spPr>
          <a:xfrm>
            <a:off x="6175188" y="773850"/>
            <a:ext cx="2797500" cy="124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6FA8DC"/>
                </a:solidFill>
                <a:latin typeface="Bree Serif"/>
                <a:ea typeface="Bree Serif"/>
                <a:cs typeface="Bree Serif"/>
                <a:sym typeface="Bree Serif"/>
              </a:rPr>
              <a:t>Abnormalities of axis can hint at:</a:t>
            </a:r>
            <a:endParaRPr>
              <a:solidFill>
                <a:srgbClr val="6FA8DC"/>
              </a:solidFill>
              <a:latin typeface="Bree Serif"/>
              <a:ea typeface="Bree Serif"/>
              <a:cs typeface="Bree Serif"/>
              <a:sym typeface="Bree Serif"/>
            </a:endParaRPr>
          </a:p>
          <a:p>
            <a:pPr indent="-317500" lvl="0" marL="457200" rtl="0" algn="l">
              <a:spcBef>
                <a:spcPts val="0"/>
              </a:spcBef>
              <a:spcAft>
                <a:spcPts val="0"/>
              </a:spcAft>
              <a:buClr>
                <a:srgbClr val="6FA8DC"/>
              </a:buClr>
              <a:buSzPts val="1400"/>
              <a:buFont typeface="Bree Serif"/>
              <a:buChar char="●"/>
            </a:pPr>
            <a:r>
              <a:rPr lang="en">
                <a:solidFill>
                  <a:srgbClr val="6FA8DC"/>
                </a:solidFill>
                <a:latin typeface="Bree Serif"/>
                <a:ea typeface="Bree Serif"/>
                <a:cs typeface="Bree Serif"/>
                <a:sym typeface="Bree Serif"/>
              </a:rPr>
              <a:t>Ventricular enlargement</a:t>
            </a:r>
            <a:endParaRPr>
              <a:solidFill>
                <a:srgbClr val="6FA8DC"/>
              </a:solidFill>
              <a:latin typeface="Bree Serif"/>
              <a:ea typeface="Bree Serif"/>
              <a:cs typeface="Bree Serif"/>
              <a:sym typeface="Bree Serif"/>
            </a:endParaRPr>
          </a:p>
          <a:p>
            <a:pPr indent="-317500" lvl="0" marL="457200" rtl="0" algn="l">
              <a:spcBef>
                <a:spcPts val="0"/>
              </a:spcBef>
              <a:spcAft>
                <a:spcPts val="0"/>
              </a:spcAft>
              <a:buClr>
                <a:srgbClr val="6FA8DC"/>
              </a:buClr>
              <a:buSzPts val="1400"/>
              <a:buFont typeface="Bree Serif"/>
              <a:buChar char="●"/>
            </a:pPr>
            <a:r>
              <a:rPr lang="en">
                <a:solidFill>
                  <a:srgbClr val="6FA8DC"/>
                </a:solidFill>
                <a:latin typeface="Bree Serif"/>
                <a:ea typeface="Bree Serif"/>
                <a:cs typeface="Bree Serif"/>
                <a:sym typeface="Bree Serif"/>
              </a:rPr>
              <a:t>Conduction blocks (i.e. hemiblocks)</a:t>
            </a:r>
            <a:endParaRPr>
              <a:solidFill>
                <a:srgbClr val="6FA8DC"/>
              </a:solidFill>
              <a:latin typeface="Bree Serif"/>
              <a:ea typeface="Bree Serif"/>
              <a:cs typeface="Bree Serif"/>
              <a:sym typeface="Bree Serif"/>
            </a:endParaRPr>
          </a:p>
        </p:txBody>
      </p:sp>
      <p:pic>
        <p:nvPicPr>
          <p:cNvPr id="649" name="Google Shape;649;p54"/>
          <p:cNvPicPr preferRelativeResize="0"/>
          <p:nvPr/>
        </p:nvPicPr>
        <p:blipFill>
          <a:blip r:embed="rId3">
            <a:alphaModFix/>
          </a:blip>
          <a:stretch>
            <a:fillRect/>
          </a:stretch>
        </p:blipFill>
        <p:spPr>
          <a:xfrm>
            <a:off x="1632200" y="3273125"/>
            <a:ext cx="2886900" cy="1785450"/>
          </a:xfrm>
          <a:prstGeom prst="rect">
            <a:avLst/>
          </a:prstGeom>
          <a:noFill/>
          <a:ln>
            <a:noFill/>
          </a:ln>
        </p:spPr>
      </p:pic>
      <p:pic>
        <p:nvPicPr>
          <p:cNvPr id="650" name="Google Shape;650;p54"/>
          <p:cNvPicPr preferRelativeResize="0"/>
          <p:nvPr/>
        </p:nvPicPr>
        <p:blipFill>
          <a:blip r:embed="rId4">
            <a:alphaModFix/>
          </a:blip>
          <a:stretch>
            <a:fillRect/>
          </a:stretch>
        </p:blipFill>
        <p:spPr>
          <a:xfrm>
            <a:off x="6105075" y="3213200"/>
            <a:ext cx="2937725" cy="1882950"/>
          </a:xfrm>
          <a:prstGeom prst="rect">
            <a:avLst/>
          </a:prstGeom>
          <a:noFill/>
          <a:ln>
            <a:noFill/>
          </a:ln>
        </p:spPr>
      </p:pic>
      <p:grpSp>
        <p:nvGrpSpPr>
          <p:cNvPr id="651" name="Google Shape;651;p54"/>
          <p:cNvGrpSpPr/>
          <p:nvPr/>
        </p:nvGrpSpPr>
        <p:grpSpPr>
          <a:xfrm flipH="1" rot="10800000">
            <a:off x="394675" y="3077290"/>
            <a:ext cx="8437405" cy="100397"/>
            <a:chOff x="219558" y="4738465"/>
            <a:chExt cx="5852400" cy="102300"/>
          </a:xfrm>
        </p:grpSpPr>
        <p:cxnSp>
          <p:nvCxnSpPr>
            <p:cNvPr id="652" name="Google Shape;652;p54"/>
            <p:cNvCxnSpPr/>
            <p:nvPr/>
          </p:nvCxnSpPr>
          <p:spPr>
            <a:xfrm>
              <a:off x="219558" y="4789684"/>
              <a:ext cx="5852400" cy="0"/>
            </a:xfrm>
            <a:prstGeom prst="straightConnector1">
              <a:avLst/>
            </a:prstGeom>
            <a:noFill/>
            <a:ln cap="flat" cmpd="sng" w="9525">
              <a:solidFill>
                <a:srgbClr val="5F7D95"/>
              </a:solidFill>
              <a:prstDash val="solid"/>
              <a:round/>
              <a:headEnd len="med" w="med" type="oval"/>
              <a:tailEnd len="med" w="med" type="oval"/>
            </a:ln>
          </p:spPr>
        </p:cxnSp>
        <p:sp>
          <p:nvSpPr>
            <p:cNvPr id="653" name="Google Shape;653;p54"/>
            <p:cNvSpPr/>
            <p:nvPr/>
          </p:nvSpPr>
          <p:spPr>
            <a:xfrm>
              <a:off x="1200298" y="4738465"/>
              <a:ext cx="102300" cy="102300"/>
            </a:xfrm>
            <a:prstGeom prst="ellipse">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54"/>
            <p:cNvSpPr/>
            <p:nvPr/>
          </p:nvSpPr>
          <p:spPr>
            <a:xfrm>
              <a:off x="2175146" y="4738465"/>
              <a:ext cx="102300" cy="102300"/>
            </a:xfrm>
            <a:prstGeom prst="ellipse">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54"/>
            <p:cNvSpPr/>
            <p:nvPr/>
          </p:nvSpPr>
          <p:spPr>
            <a:xfrm>
              <a:off x="3040751" y="4738465"/>
              <a:ext cx="102300" cy="102300"/>
            </a:xfrm>
            <a:prstGeom prst="ellipse">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54"/>
            <p:cNvSpPr/>
            <p:nvPr/>
          </p:nvSpPr>
          <p:spPr>
            <a:xfrm>
              <a:off x="4028157" y="4738465"/>
              <a:ext cx="102300" cy="102300"/>
            </a:xfrm>
            <a:prstGeom prst="ellipse">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54"/>
            <p:cNvSpPr/>
            <p:nvPr/>
          </p:nvSpPr>
          <p:spPr>
            <a:xfrm>
              <a:off x="5040827" y="4738465"/>
              <a:ext cx="102300" cy="102300"/>
            </a:xfrm>
            <a:prstGeom prst="ellipse">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8" name="Google Shape;658;p54"/>
          <p:cNvSpPr txBox="1"/>
          <p:nvPr/>
        </p:nvSpPr>
        <p:spPr>
          <a:xfrm>
            <a:off x="79775" y="3384950"/>
            <a:ext cx="15525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C27BA0"/>
                </a:solidFill>
                <a:latin typeface="Bree Serif"/>
                <a:ea typeface="Bree Serif"/>
                <a:cs typeface="Bree Serif"/>
                <a:sym typeface="Bree Serif"/>
              </a:rPr>
              <a:t>(A) </a:t>
            </a:r>
            <a:r>
              <a:rPr lang="en" sz="1000">
                <a:solidFill>
                  <a:srgbClr val="C27BA0"/>
                </a:solidFill>
                <a:latin typeface="Bree Serif"/>
                <a:ea typeface="Bree Serif"/>
                <a:cs typeface="Bree Serif"/>
                <a:sym typeface="Bree Serif"/>
              </a:rPr>
              <a:t>In the normal heart, the average current flow occurs primarily in the direction from base to apex with negativity at the base and positivity towards the apex of the heart at an angle between (-30 to 90).</a:t>
            </a:r>
            <a:endParaRPr sz="1000">
              <a:solidFill>
                <a:srgbClr val="C27BA0"/>
              </a:solidFill>
              <a:latin typeface="Bree Serif"/>
              <a:ea typeface="Bree Serif"/>
              <a:cs typeface="Bree Serif"/>
              <a:sym typeface="Bree Serif"/>
            </a:endParaRPr>
          </a:p>
        </p:txBody>
      </p:sp>
      <p:sp>
        <p:nvSpPr>
          <p:cNvPr id="659" name="Google Shape;659;p54"/>
          <p:cNvSpPr txBox="1"/>
          <p:nvPr/>
        </p:nvSpPr>
        <p:spPr>
          <a:xfrm>
            <a:off x="4763325" y="3384950"/>
            <a:ext cx="14535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C27BA0"/>
                </a:solidFill>
                <a:latin typeface="Bree Serif"/>
                <a:ea typeface="Bree Serif"/>
                <a:cs typeface="Bree Serif"/>
                <a:sym typeface="Bree Serif"/>
              </a:rPr>
              <a:t>(B) shows the range in which the cardiac axis is considered normal (-30 th 90), LAD (-30 to -90), RAD (90 to 180) and extreme axis deviation (180 to -90)</a:t>
            </a:r>
            <a:endParaRPr sz="1000">
              <a:solidFill>
                <a:srgbClr val="C27BA0"/>
              </a:solidFill>
              <a:latin typeface="Bree Serif"/>
              <a:ea typeface="Bree Serif"/>
              <a:cs typeface="Bree Serif"/>
              <a:sym typeface="Bree Serif"/>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8"/>
          <p:cNvSpPr txBox="1"/>
          <p:nvPr>
            <p:ph type="title"/>
          </p:nvPr>
        </p:nvSpPr>
        <p:spPr>
          <a:xfrm>
            <a:off x="150375" y="243375"/>
            <a:ext cx="2663400" cy="5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00">
                <a:solidFill>
                  <a:srgbClr val="D05C5C"/>
                </a:solidFill>
                <a:latin typeface="Bree Serif"/>
                <a:ea typeface="Bree Serif"/>
                <a:cs typeface="Bree Serif"/>
                <a:sym typeface="Bree Serif"/>
              </a:rPr>
              <a:t>INTRODUCTION</a:t>
            </a:r>
            <a:endParaRPr b="1" sz="2200">
              <a:solidFill>
                <a:srgbClr val="D05C5C"/>
              </a:solidFill>
              <a:latin typeface="Bree Serif"/>
              <a:ea typeface="Bree Serif"/>
              <a:cs typeface="Bree Serif"/>
              <a:sym typeface="Bree Serif"/>
            </a:endParaRPr>
          </a:p>
        </p:txBody>
      </p:sp>
      <p:sp>
        <p:nvSpPr>
          <p:cNvPr id="148" name="Google Shape;148;p28"/>
          <p:cNvSpPr txBox="1"/>
          <p:nvPr/>
        </p:nvSpPr>
        <p:spPr>
          <a:xfrm>
            <a:off x="150375" y="744625"/>
            <a:ext cx="8317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3D85C6"/>
                </a:solidFill>
                <a:latin typeface="Bree Serif"/>
                <a:ea typeface="Bree Serif"/>
                <a:cs typeface="Bree Serif"/>
                <a:sym typeface="Bree Serif"/>
              </a:rPr>
              <a:t>Body fluids are good conductors (body is a volume conductor). Fluctuations in electrical potential that represent the algebraic sum of action potentials of myocardial fibers can be recorded extracellularly. The record of these potential fluctuations during cardiac cycle is the electrocardiogram (ECG). ECG  machine records these fluctuations on a moving strip of paper.</a:t>
            </a:r>
            <a:endParaRPr sz="1200">
              <a:solidFill>
                <a:srgbClr val="3D85C6"/>
              </a:solidFill>
              <a:latin typeface="Bree Serif"/>
              <a:ea typeface="Bree Serif"/>
              <a:cs typeface="Bree Serif"/>
              <a:sym typeface="Bree Serif"/>
            </a:endParaRPr>
          </a:p>
          <a:p>
            <a:pPr indent="0" lvl="0" marL="0" rtl="0" algn="l">
              <a:spcBef>
                <a:spcPts val="0"/>
              </a:spcBef>
              <a:spcAft>
                <a:spcPts val="0"/>
              </a:spcAft>
              <a:buNone/>
            </a:pPr>
            <a:r>
              <a:rPr lang="en" sz="1200">
                <a:solidFill>
                  <a:srgbClr val="3D85C6"/>
                </a:solidFill>
                <a:latin typeface="Bree Serif"/>
                <a:ea typeface="Bree Serif"/>
                <a:cs typeface="Bree Serif"/>
                <a:sym typeface="Bree Serif"/>
              </a:rPr>
              <a:t>A record of waves (impulses) of electrical excitation in heart is called ECG and the recording is known as an electrocardiogram. </a:t>
            </a:r>
            <a:endParaRPr sz="1200">
              <a:solidFill>
                <a:srgbClr val="3D85C6"/>
              </a:solidFill>
              <a:latin typeface="Bree Serif"/>
              <a:ea typeface="Bree Serif"/>
              <a:cs typeface="Bree Serif"/>
              <a:sym typeface="Bree Serif"/>
            </a:endParaRPr>
          </a:p>
        </p:txBody>
      </p:sp>
      <p:sp>
        <p:nvSpPr>
          <p:cNvPr id="149" name="Google Shape;149;p28"/>
          <p:cNvSpPr txBox="1"/>
          <p:nvPr/>
        </p:nvSpPr>
        <p:spPr>
          <a:xfrm>
            <a:off x="8069100" y="0"/>
            <a:ext cx="1151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3D85C6"/>
                </a:solidFill>
                <a:latin typeface="Bree Serif"/>
                <a:ea typeface="Bree Serif"/>
                <a:cs typeface="Bree Serif"/>
                <a:sym typeface="Bree Serif"/>
              </a:rPr>
              <a:t>Boys slides </a:t>
            </a:r>
            <a:r>
              <a:rPr lang="en" sz="800">
                <a:solidFill>
                  <a:srgbClr val="9E9E9E"/>
                </a:solidFill>
                <a:latin typeface="Bree Serif"/>
                <a:ea typeface="Bree Serif"/>
                <a:cs typeface="Bree Serif"/>
                <a:sym typeface="Bree Serif"/>
              </a:rPr>
              <a:t>not very important slide</a:t>
            </a:r>
            <a:endParaRPr sz="800">
              <a:solidFill>
                <a:srgbClr val="9E9E9E"/>
              </a:solidFill>
              <a:latin typeface="Bree Serif"/>
              <a:ea typeface="Bree Serif"/>
              <a:cs typeface="Bree Serif"/>
              <a:sym typeface="Bree Serif"/>
            </a:endParaRPr>
          </a:p>
        </p:txBody>
      </p:sp>
      <p:sp>
        <p:nvSpPr>
          <p:cNvPr id="150" name="Google Shape;150;p28"/>
          <p:cNvSpPr txBox="1"/>
          <p:nvPr>
            <p:ph type="title"/>
          </p:nvPr>
        </p:nvSpPr>
        <p:spPr>
          <a:xfrm>
            <a:off x="150375" y="2087875"/>
            <a:ext cx="2394600" cy="168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100">
                <a:solidFill>
                  <a:srgbClr val="C27BA0"/>
                </a:solidFill>
                <a:latin typeface="Bree Serif"/>
                <a:ea typeface="Bree Serif"/>
                <a:cs typeface="Bree Serif"/>
                <a:sym typeface="Bree Serif"/>
              </a:rPr>
              <a:t>The ECG’s origin dates back to the discovery of the heart muscle’s electrical activity. In 1901, Willem Einthoven (Dutch doctor and physiologist) made a breakthrough that facilitated the first steps towards electrocardiography, for which he subsequently won a Nobel Prize in 1924</a:t>
            </a:r>
            <a:endParaRPr sz="1100">
              <a:solidFill>
                <a:srgbClr val="C27BA0"/>
              </a:solidFill>
              <a:latin typeface="Bree Serif"/>
              <a:ea typeface="Bree Serif"/>
              <a:cs typeface="Bree Serif"/>
              <a:sym typeface="Bree Serif"/>
            </a:endParaRPr>
          </a:p>
        </p:txBody>
      </p:sp>
      <p:pic>
        <p:nvPicPr>
          <p:cNvPr id="151" name="Google Shape;151;p28"/>
          <p:cNvPicPr preferRelativeResize="0"/>
          <p:nvPr/>
        </p:nvPicPr>
        <p:blipFill>
          <a:blip r:embed="rId3">
            <a:alphaModFix/>
          </a:blip>
          <a:stretch>
            <a:fillRect/>
          </a:stretch>
        </p:blipFill>
        <p:spPr>
          <a:xfrm>
            <a:off x="3582647" y="2132276"/>
            <a:ext cx="5352524" cy="1765650"/>
          </a:xfrm>
          <a:prstGeom prst="rect">
            <a:avLst/>
          </a:prstGeom>
          <a:noFill/>
          <a:ln>
            <a:noFill/>
          </a:ln>
        </p:spPr>
      </p:pic>
      <p:sp>
        <p:nvSpPr>
          <p:cNvPr id="152" name="Google Shape;152;p28"/>
          <p:cNvSpPr txBox="1"/>
          <p:nvPr/>
        </p:nvSpPr>
        <p:spPr>
          <a:xfrm>
            <a:off x="150375" y="3827350"/>
            <a:ext cx="33534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C27BA0"/>
                </a:solidFill>
                <a:latin typeface="Bree Serif"/>
                <a:ea typeface="Bree Serif"/>
                <a:cs typeface="Bree Serif"/>
                <a:sym typeface="Bree Serif"/>
              </a:rPr>
              <a:t>ECG is used as a technique to diagnose cardiac disease and to detect abnormal heart rhythm. They may also be used as a general health assessment in certain occupations, including aviation, diving and the military.</a:t>
            </a:r>
            <a:endParaRPr sz="1200">
              <a:solidFill>
                <a:srgbClr val="C27BA0"/>
              </a:solidFill>
              <a:latin typeface="Bree Serif"/>
              <a:ea typeface="Bree Serif"/>
              <a:cs typeface="Bree Serif"/>
              <a:sym typeface="Bree Serif"/>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55"/>
          <p:cNvSpPr txBox="1"/>
          <p:nvPr>
            <p:ph type="title"/>
          </p:nvPr>
        </p:nvSpPr>
        <p:spPr>
          <a:xfrm>
            <a:off x="311700" y="315075"/>
            <a:ext cx="7119000" cy="73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424456"/>
              </a:buClr>
              <a:buSzPts val="990"/>
              <a:buFont typeface="Trebuchet MS"/>
              <a:buNone/>
            </a:pPr>
            <a:r>
              <a:rPr lang="en" sz="2500">
                <a:solidFill>
                  <a:srgbClr val="D05C5C"/>
                </a:solidFill>
                <a:latin typeface="Bree Serif"/>
                <a:ea typeface="Bree Serif"/>
                <a:cs typeface="Bree Serif"/>
                <a:sym typeface="Bree Serif"/>
              </a:rPr>
              <a:t>The Accurate Way to Determine the Cardiac Axis</a:t>
            </a:r>
            <a:endParaRPr sz="1420">
              <a:solidFill>
                <a:srgbClr val="D05C5C"/>
              </a:solidFill>
              <a:latin typeface="Bree Serif"/>
              <a:ea typeface="Bree Serif"/>
              <a:cs typeface="Bree Serif"/>
              <a:sym typeface="Bree Serif"/>
            </a:endParaRPr>
          </a:p>
        </p:txBody>
      </p:sp>
      <p:grpSp>
        <p:nvGrpSpPr>
          <p:cNvPr id="665" name="Google Shape;665;p55"/>
          <p:cNvGrpSpPr/>
          <p:nvPr/>
        </p:nvGrpSpPr>
        <p:grpSpPr>
          <a:xfrm>
            <a:off x="402926" y="1047075"/>
            <a:ext cx="6709022" cy="549249"/>
            <a:chOff x="4404546" y="3301591"/>
            <a:chExt cx="866530" cy="129272"/>
          </a:xfrm>
        </p:grpSpPr>
        <p:sp>
          <p:nvSpPr>
            <p:cNvPr id="666" name="Google Shape;666;p55"/>
            <p:cNvSpPr/>
            <p:nvPr/>
          </p:nvSpPr>
          <p:spPr>
            <a:xfrm>
              <a:off x="4404546" y="3301591"/>
              <a:ext cx="866530"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noFill/>
            <a:ln cap="flat" cmpd="sng" w="9525">
              <a:solidFill>
                <a:srgbClr val="D05C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r>
                <a:rPr lang="en">
                  <a:solidFill>
                    <a:schemeClr val="dk1"/>
                  </a:solidFill>
                  <a:latin typeface="Bree Serif"/>
                  <a:ea typeface="Bree Serif"/>
                  <a:cs typeface="Bree Serif"/>
                  <a:sym typeface="Bree Serif"/>
                </a:rPr>
                <a:t>Use two limb leads, namely </a:t>
              </a:r>
              <a:r>
                <a:rPr lang="en">
                  <a:solidFill>
                    <a:srgbClr val="FF0000"/>
                  </a:solidFill>
                  <a:latin typeface="Bree Serif"/>
                  <a:ea typeface="Bree Serif"/>
                  <a:cs typeface="Bree Serif"/>
                  <a:sym typeface="Bree Serif"/>
                </a:rPr>
                <a:t>leads I and III.</a:t>
              </a:r>
              <a:r>
                <a:rPr lang="en" sz="2800">
                  <a:solidFill>
                    <a:srgbClr val="FF0000"/>
                  </a:solidFill>
                  <a:latin typeface="Georgia"/>
                  <a:ea typeface="Georgia"/>
                  <a:cs typeface="Georgia"/>
                  <a:sym typeface="Georgia"/>
                </a:rPr>
                <a:t> </a:t>
              </a:r>
              <a:endParaRPr/>
            </a:p>
          </p:txBody>
        </p:sp>
        <p:sp>
          <p:nvSpPr>
            <p:cNvPr id="667" name="Google Shape;667;p55"/>
            <p:cNvSpPr/>
            <p:nvPr/>
          </p:nvSpPr>
          <p:spPr>
            <a:xfrm>
              <a:off x="4420868" y="3318307"/>
              <a:ext cx="71595"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noFill/>
            <a:ln cap="flat" cmpd="sng" w="9525">
              <a:solidFill>
                <a:srgbClr val="D05C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1</a:t>
              </a:r>
              <a:endParaRPr/>
            </a:p>
          </p:txBody>
        </p:sp>
      </p:grpSp>
      <p:grpSp>
        <p:nvGrpSpPr>
          <p:cNvPr id="668" name="Google Shape;668;p55"/>
          <p:cNvGrpSpPr/>
          <p:nvPr/>
        </p:nvGrpSpPr>
        <p:grpSpPr>
          <a:xfrm>
            <a:off x="403361" y="1713988"/>
            <a:ext cx="6709053" cy="667152"/>
            <a:chOff x="4404543" y="3301590"/>
            <a:chExt cx="896118" cy="157021"/>
          </a:xfrm>
        </p:grpSpPr>
        <p:sp>
          <p:nvSpPr>
            <p:cNvPr id="669" name="Google Shape;669;p55"/>
            <p:cNvSpPr/>
            <p:nvPr/>
          </p:nvSpPr>
          <p:spPr>
            <a:xfrm>
              <a:off x="4404543" y="3301590"/>
              <a:ext cx="896118" cy="157021"/>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noFill/>
            <a:ln cap="flat" cmpd="sng" w="9525">
              <a:solidFill>
                <a:srgbClr val="D05C5C"/>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ctr">
                <a:spcBef>
                  <a:spcPts val="0"/>
                </a:spcBef>
                <a:spcAft>
                  <a:spcPts val="0"/>
                </a:spcAft>
                <a:buNone/>
              </a:pPr>
              <a:r>
                <a:rPr lang="en">
                  <a:latin typeface="Bree Serif"/>
                  <a:ea typeface="Bree Serif"/>
                  <a:cs typeface="Bree Serif"/>
                  <a:sym typeface="Bree Serif"/>
                </a:rPr>
                <a:t>                 </a:t>
              </a:r>
              <a:r>
                <a:rPr lang="en">
                  <a:solidFill>
                    <a:schemeClr val="dk1"/>
                  </a:solidFill>
                  <a:latin typeface="Bree Serif"/>
                  <a:ea typeface="Bree Serif"/>
                  <a:cs typeface="Bree Serif"/>
                  <a:sym typeface="Bree Serif"/>
                </a:rPr>
                <a:t>Looking at the QRS complexes in these leads, </a:t>
              </a:r>
              <a:r>
                <a:rPr lang="en">
                  <a:solidFill>
                    <a:srgbClr val="FF0000"/>
                  </a:solidFill>
                  <a:latin typeface="Bree Serif"/>
                  <a:ea typeface="Bree Serif"/>
                  <a:cs typeface="Bree Serif"/>
                  <a:sym typeface="Bree Serif"/>
                </a:rPr>
                <a:t>calculate the size and</a:t>
              </a:r>
              <a:endParaRPr>
                <a:solidFill>
                  <a:srgbClr val="FF0000"/>
                </a:solidFill>
                <a:latin typeface="Bree Serif"/>
                <a:ea typeface="Bree Serif"/>
                <a:cs typeface="Bree Serif"/>
                <a:sym typeface="Bree Serif"/>
              </a:endParaRPr>
            </a:p>
            <a:p>
              <a:pPr indent="0" lvl="0" marL="0" rtl="0" algn="l">
                <a:spcBef>
                  <a:spcPts val="0"/>
                </a:spcBef>
                <a:spcAft>
                  <a:spcPts val="0"/>
                </a:spcAft>
                <a:buNone/>
              </a:pPr>
              <a:r>
                <a:rPr lang="en">
                  <a:solidFill>
                    <a:srgbClr val="FF0000"/>
                  </a:solidFill>
                  <a:latin typeface="Bree Serif"/>
                  <a:ea typeface="Bree Serif"/>
                  <a:cs typeface="Bree Serif"/>
                  <a:sym typeface="Bree Serif"/>
                </a:rPr>
                <a:t>                 polarity </a:t>
              </a:r>
              <a:r>
                <a:rPr lang="en">
                  <a:solidFill>
                    <a:schemeClr val="dk1"/>
                  </a:solidFill>
                  <a:latin typeface="Bree Serif"/>
                  <a:ea typeface="Bree Serif"/>
                  <a:cs typeface="Bree Serif"/>
                  <a:sym typeface="Bree Serif"/>
                </a:rPr>
                <a:t>of the </a:t>
              </a:r>
              <a:r>
                <a:rPr lang="en">
                  <a:solidFill>
                    <a:srgbClr val="FF0000"/>
                  </a:solidFill>
                  <a:latin typeface="Bree Serif"/>
                  <a:ea typeface="Bree Serif"/>
                  <a:cs typeface="Bree Serif"/>
                  <a:sym typeface="Bree Serif"/>
                </a:rPr>
                <a:t>QRS</a:t>
              </a:r>
              <a:r>
                <a:rPr lang="en">
                  <a:solidFill>
                    <a:schemeClr val="dk1"/>
                  </a:solidFill>
                  <a:latin typeface="Bree Serif"/>
                  <a:ea typeface="Bree Serif"/>
                  <a:cs typeface="Bree Serif"/>
                  <a:sym typeface="Bree Serif"/>
                </a:rPr>
                <a:t> complex in each by subtracting the depth of S wave </a:t>
              </a:r>
              <a:endParaRPr>
                <a:solidFill>
                  <a:schemeClr val="dk1"/>
                </a:solidFill>
                <a:latin typeface="Bree Serif"/>
                <a:ea typeface="Bree Serif"/>
                <a:cs typeface="Bree Serif"/>
                <a:sym typeface="Bree Serif"/>
              </a:endParaRPr>
            </a:p>
            <a:p>
              <a:pPr indent="0" lvl="0" marL="0" rtl="0" algn="l">
                <a:spcBef>
                  <a:spcPts val="0"/>
                </a:spcBef>
                <a:spcAft>
                  <a:spcPts val="0"/>
                </a:spcAft>
                <a:buNone/>
              </a:pPr>
              <a:r>
                <a:rPr lang="en">
                  <a:solidFill>
                    <a:schemeClr val="dk1"/>
                  </a:solidFill>
                  <a:latin typeface="Bree Serif"/>
                  <a:ea typeface="Bree Serif"/>
                  <a:cs typeface="Bree Serif"/>
                  <a:sym typeface="Bree Serif"/>
                </a:rPr>
                <a:t>                 from the height of the R wave.</a:t>
              </a:r>
              <a:endParaRPr>
                <a:latin typeface="Bree Serif"/>
                <a:ea typeface="Bree Serif"/>
                <a:cs typeface="Bree Serif"/>
                <a:sym typeface="Bree Serif"/>
              </a:endParaRPr>
            </a:p>
          </p:txBody>
        </p:sp>
        <p:sp>
          <p:nvSpPr>
            <p:cNvPr id="670" name="Google Shape;670;p55"/>
            <p:cNvSpPr/>
            <p:nvPr/>
          </p:nvSpPr>
          <p:spPr>
            <a:xfrm>
              <a:off x="4420867" y="3318309"/>
              <a:ext cx="65028" cy="95850"/>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noFill/>
            <a:ln cap="flat" cmpd="sng" w="9525">
              <a:solidFill>
                <a:srgbClr val="D05C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2</a:t>
              </a:r>
              <a:endParaRPr/>
            </a:p>
          </p:txBody>
        </p:sp>
      </p:grpSp>
      <p:grpSp>
        <p:nvGrpSpPr>
          <p:cNvPr id="671" name="Google Shape;671;p55"/>
          <p:cNvGrpSpPr/>
          <p:nvPr/>
        </p:nvGrpSpPr>
        <p:grpSpPr>
          <a:xfrm>
            <a:off x="403125" y="2481250"/>
            <a:ext cx="6709082" cy="549249"/>
            <a:chOff x="4404544" y="3301593"/>
            <a:chExt cx="986093" cy="129272"/>
          </a:xfrm>
        </p:grpSpPr>
        <p:sp>
          <p:nvSpPr>
            <p:cNvPr id="672" name="Google Shape;672;p55"/>
            <p:cNvSpPr/>
            <p:nvPr/>
          </p:nvSpPr>
          <p:spPr>
            <a:xfrm>
              <a:off x="4404544" y="3301593"/>
              <a:ext cx="98609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noFill/>
            <a:ln cap="flat" cmpd="sng" w="9525">
              <a:solidFill>
                <a:srgbClr val="D05C5C"/>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300"/>
                </a:spcBef>
                <a:spcAft>
                  <a:spcPts val="0"/>
                </a:spcAft>
                <a:buNone/>
              </a:pPr>
              <a:r>
                <a:rPr lang="en">
                  <a:solidFill>
                    <a:schemeClr val="dk1"/>
                  </a:solidFill>
                  <a:latin typeface="Bree Serif"/>
                  <a:ea typeface="Bree Serif"/>
                  <a:cs typeface="Bree Serif"/>
                  <a:sym typeface="Bree Serif"/>
                </a:rPr>
                <a:t>        Construct a </a:t>
              </a:r>
              <a:r>
                <a:rPr lang="en">
                  <a:solidFill>
                    <a:srgbClr val="FF0000"/>
                  </a:solidFill>
                  <a:latin typeface="Bree Serif"/>
                  <a:ea typeface="Bree Serif"/>
                  <a:cs typeface="Bree Serif"/>
                  <a:sym typeface="Bree Serif"/>
                </a:rPr>
                <a:t>vector diagram </a:t>
              </a:r>
              <a:r>
                <a:rPr lang="en">
                  <a:solidFill>
                    <a:schemeClr val="dk1"/>
                  </a:solidFill>
                  <a:latin typeface="Bree Serif"/>
                  <a:ea typeface="Bree Serif"/>
                  <a:cs typeface="Bree Serif"/>
                  <a:sym typeface="Bree Serif"/>
                </a:rPr>
                <a:t>and draw arrows that  represent the sum of</a:t>
              </a:r>
              <a:endParaRPr>
                <a:solidFill>
                  <a:schemeClr val="dk1"/>
                </a:solidFill>
                <a:latin typeface="Bree Serif"/>
                <a:ea typeface="Bree Serif"/>
                <a:cs typeface="Bree Serif"/>
                <a:sym typeface="Bree Serif"/>
              </a:endParaRPr>
            </a:p>
            <a:p>
              <a:pPr indent="0" lvl="0" marL="457200" rtl="0" algn="l">
                <a:spcBef>
                  <a:spcPts val="300"/>
                </a:spcBef>
                <a:spcAft>
                  <a:spcPts val="0"/>
                </a:spcAft>
                <a:buNone/>
              </a:pPr>
              <a:r>
                <a:rPr lang="en">
                  <a:solidFill>
                    <a:schemeClr val="dk1"/>
                  </a:solidFill>
                  <a:latin typeface="Bree Serif"/>
                  <a:ea typeface="Bree Serif"/>
                  <a:cs typeface="Bree Serif"/>
                  <a:sym typeface="Bree Serif"/>
                </a:rPr>
                <a:t>         size and polarity for each lead on the diagram.</a:t>
              </a:r>
              <a:endParaRPr>
                <a:latin typeface="Bree Serif"/>
                <a:ea typeface="Bree Serif"/>
                <a:cs typeface="Bree Serif"/>
                <a:sym typeface="Bree Serif"/>
              </a:endParaRPr>
            </a:p>
          </p:txBody>
        </p:sp>
        <p:sp>
          <p:nvSpPr>
            <p:cNvPr id="673" name="Google Shape;673;p55"/>
            <p:cNvSpPr/>
            <p:nvPr/>
          </p:nvSpPr>
          <p:spPr>
            <a:xfrm>
              <a:off x="4420870" y="3318309"/>
              <a:ext cx="71735"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noFill/>
            <a:ln cap="flat" cmpd="sng" w="9525">
              <a:solidFill>
                <a:srgbClr val="D05C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3</a:t>
              </a:r>
              <a:endParaRPr/>
            </a:p>
          </p:txBody>
        </p:sp>
      </p:grpSp>
      <p:grpSp>
        <p:nvGrpSpPr>
          <p:cNvPr id="674" name="Google Shape;674;p55"/>
          <p:cNvGrpSpPr/>
          <p:nvPr/>
        </p:nvGrpSpPr>
        <p:grpSpPr>
          <a:xfrm>
            <a:off x="402575" y="3130650"/>
            <a:ext cx="6709022" cy="649392"/>
            <a:chOff x="4404546" y="3301591"/>
            <a:chExt cx="866530" cy="152841"/>
          </a:xfrm>
        </p:grpSpPr>
        <p:sp>
          <p:nvSpPr>
            <p:cNvPr id="675" name="Google Shape;675;p55"/>
            <p:cNvSpPr/>
            <p:nvPr/>
          </p:nvSpPr>
          <p:spPr>
            <a:xfrm>
              <a:off x="4404546" y="3301591"/>
              <a:ext cx="866530" cy="152841"/>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noFill/>
            <a:ln cap="flat" cmpd="sng" w="9525">
              <a:solidFill>
                <a:srgbClr val="D05C5C"/>
              </a:solidFill>
              <a:prstDash val="solid"/>
              <a:round/>
              <a:headEnd len="sm" w="sm" type="none"/>
              <a:tailEnd len="sm" w="sm" type="none"/>
            </a:ln>
          </p:spPr>
          <p:txBody>
            <a:bodyPr anchorCtr="0" anchor="t" bIns="91425" lIns="91425" spcFirstLastPara="1" rIns="91425" wrap="square" tIns="91425">
              <a:noAutofit/>
            </a:bodyPr>
            <a:lstStyle/>
            <a:p>
              <a:pPr indent="0" lvl="0" marL="457200" rtl="0" algn="ctr">
                <a:lnSpc>
                  <a:spcPct val="100000"/>
                </a:lnSpc>
                <a:spcBef>
                  <a:spcPts val="300"/>
                </a:spcBef>
                <a:spcAft>
                  <a:spcPts val="0"/>
                </a:spcAft>
                <a:buNone/>
              </a:pPr>
              <a:r>
                <a:rPr lang="en">
                  <a:solidFill>
                    <a:schemeClr val="dk1"/>
                  </a:solidFill>
                  <a:latin typeface="Bree Serif"/>
                  <a:ea typeface="Bree Serif"/>
                  <a:cs typeface="Bree Serif"/>
                  <a:sym typeface="Bree Serif"/>
                </a:rPr>
                <a:t>       Drop a perpendicular line from the tip of each arrow. </a:t>
              </a:r>
              <a:r>
                <a:rPr lang="en">
                  <a:solidFill>
                    <a:srgbClr val="FF0000"/>
                  </a:solidFill>
                  <a:latin typeface="Bree Serif"/>
                  <a:ea typeface="Bree Serif"/>
                  <a:cs typeface="Bree Serif"/>
                  <a:sym typeface="Bree Serif"/>
                </a:rPr>
                <a:t>The point at which</a:t>
              </a:r>
              <a:endParaRPr>
                <a:solidFill>
                  <a:srgbClr val="FF0000"/>
                </a:solidFill>
                <a:latin typeface="Bree Serif"/>
                <a:ea typeface="Bree Serif"/>
                <a:cs typeface="Bree Serif"/>
                <a:sym typeface="Bree Serif"/>
              </a:endParaRPr>
            </a:p>
            <a:p>
              <a:pPr indent="0" lvl="0" marL="457200" rtl="0" algn="ctr">
                <a:lnSpc>
                  <a:spcPct val="100000"/>
                </a:lnSpc>
                <a:spcBef>
                  <a:spcPts val="300"/>
                </a:spcBef>
                <a:spcAft>
                  <a:spcPts val="0"/>
                </a:spcAft>
                <a:buNone/>
              </a:pPr>
              <a:r>
                <a:rPr lang="en">
                  <a:solidFill>
                    <a:srgbClr val="FF0000"/>
                  </a:solidFill>
                  <a:latin typeface="Bree Serif"/>
                  <a:ea typeface="Bree Serif"/>
                  <a:cs typeface="Bree Serif"/>
                  <a:sym typeface="Bree Serif"/>
                </a:rPr>
                <a:t>    the two perpendicular lines meet, constitute the tip of the cardiac axis. </a:t>
              </a:r>
              <a:endParaRPr>
                <a:solidFill>
                  <a:schemeClr val="dk1"/>
                </a:solidFill>
                <a:latin typeface="Bree Serif"/>
                <a:ea typeface="Bree Serif"/>
                <a:cs typeface="Bree Serif"/>
                <a:sym typeface="Bree Serif"/>
              </a:endParaRPr>
            </a:p>
            <a:p>
              <a:pPr indent="0" lvl="0" marL="0" rtl="0" algn="ctr">
                <a:spcBef>
                  <a:spcPts val="0"/>
                </a:spcBef>
                <a:spcAft>
                  <a:spcPts val="0"/>
                </a:spcAft>
                <a:buNone/>
              </a:pPr>
              <a:r>
                <a:t/>
              </a:r>
              <a:endParaRPr/>
            </a:p>
          </p:txBody>
        </p:sp>
        <p:sp>
          <p:nvSpPr>
            <p:cNvPr id="676" name="Google Shape;676;p55"/>
            <p:cNvSpPr/>
            <p:nvPr/>
          </p:nvSpPr>
          <p:spPr>
            <a:xfrm>
              <a:off x="4420869" y="3318307"/>
              <a:ext cx="6901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noFill/>
            <a:ln cap="flat" cmpd="sng" w="9525">
              <a:solidFill>
                <a:srgbClr val="D05C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4</a:t>
              </a:r>
              <a:endParaRPr/>
            </a:p>
          </p:txBody>
        </p:sp>
      </p:grpSp>
      <p:grpSp>
        <p:nvGrpSpPr>
          <p:cNvPr id="677" name="Google Shape;677;p55"/>
          <p:cNvGrpSpPr/>
          <p:nvPr/>
        </p:nvGrpSpPr>
        <p:grpSpPr>
          <a:xfrm>
            <a:off x="403356" y="3880205"/>
            <a:ext cx="6057673" cy="549249"/>
            <a:chOff x="4404545" y="3301592"/>
            <a:chExt cx="782403" cy="129272"/>
          </a:xfrm>
        </p:grpSpPr>
        <p:sp>
          <p:nvSpPr>
            <p:cNvPr id="678" name="Google Shape;678;p55"/>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noFill/>
            <a:ln cap="flat" cmpd="sng" w="9525">
              <a:solidFill>
                <a:srgbClr val="D05C5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Bree Serif"/>
                  <a:ea typeface="Bree Serif"/>
                  <a:cs typeface="Bree Serif"/>
                  <a:sym typeface="Bree Serif"/>
                </a:rPr>
                <a:t>               </a:t>
              </a:r>
              <a:r>
                <a:rPr lang="en">
                  <a:solidFill>
                    <a:schemeClr val="dk1"/>
                  </a:solidFill>
                  <a:latin typeface="Bree Serif"/>
                  <a:ea typeface="Bree Serif"/>
                  <a:cs typeface="Bree Serif"/>
                  <a:sym typeface="Bree Serif"/>
                </a:rPr>
                <a:t>Draw a line from that point to zero point and this will be the cardiac axis, </a:t>
              </a:r>
              <a:endParaRPr>
                <a:solidFill>
                  <a:schemeClr val="dk1"/>
                </a:solidFill>
                <a:latin typeface="Bree Serif"/>
                <a:ea typeface="Bree Serif"/>
                <a:cs typeface="Bree Serif"/>
                <a:sym typeface="Bree Serif"/>
              </a:endParaRPr>
            </a:p>
            <a:p>
              <a:pPr indent="0" lvl="0" marL="0" rtl="0" algn="l">
                <a:spcBef>
                  <a:spcPts val="0"/>
                </a:spcBef>
                <a:spcAft>
                  <a:spcPts val="0"/>
                </a:spcAft>
                <a:buNone/>
              </a:pPr>
              <a:r>
                <a:t/>
              </a:r>
              <a:endParaRPr/>
            </a:p>
          </p:txBody>
        </p:sp>
        <p:sp>
          <p:nvSpPr>
            <p:cNvPr id="679" name="Google Shape;679;p55"/>
            <p:cNvSpPr/>
            <p:nvPr/>
          </p:nvSpPr>
          <p:spPr>
            <a:xfrm>
              <a:off x="4420869" y="3318307"/>
              <a:ext cx="72847"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noFill/>
            <a:ln cap="flat" cmpd="sng" w="9525">
              <a:solidFill>
                <a:srgbClr val="D05C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5</a:t>
              </a:r>
              <a:endParaRPr/>
            </a:p>
          </p:txBody>
        </p:sp>
      </p:grpSp>
      <p:sp>
        <p:nvSpPr>
          <p:cNvPr id="680" name="Google Shape;680;p55"/>
          <p:cNvSpPr txBox="1"/>
          <p:nvPr/>
        </p:nvSpPr>
        <p:spPr>
          <a:xfrm>
            <a:off x="7696825" y="1479575"/>
            <a:ext cx="1233900" cy="36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9E9E9E"/>
                </a:solidFill>
              </a:rPr>
              <a:t>Helpful </a:t>
            </a:r>
            <a:r>
              <a:rPr lang="en" sz="1200">
                <a:solidFill>
                  <a:srgbClr val="9E9E9E"/>
                </a:solidFill>
              </a:rPr>
              <a:t>video</a:t>
            </a:r>
            <a:endParaRPr sz="1200">
              <a:solidFill>
                <a:srgbClr val="9E9E9E"/>
              </a:solidFill>
            </a:endParaRPr>
          </a:p>
        </p:txBody>
      </p:sp>
      <p:sp>
        <p:nvSpPr>
          <p:cNvPr id="681" name="Google Shape;681;p55"/>
          <p:cNvSpPr txBox="1"/>
          <p:nvPr/>
        </p:nvSpPr>
        <p:spPr>
          <a:xfrm>
            <a:off x="8069100" y="0"/>
            <a:ext cx="11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C27BA0"/>
                </a:solidFill>
                <a:latin typeface="Bree Serif"/>
                <a:ea typeface="Bree Serif"/>
                <a:cs typeface="Bree Serif"/>
                <a:sym typeface="Bree Serif"/>
              </a:rPr>
              <a:t>Girls slides</a:t>
            </a:r>
            <a:endParaRPr sz="800">
              <a:solidFill>
                <a:srgbClr val="C27BA0"/>
              </a:solidFill>
              <a:latin typeface="Bree Serif"/>
              <a:ea typeface="Bree Serif"/>
              <a:cs typeface="Bree Serif"/>
              <a:sym typeface="Bree Serif"/>
            </a:endParaRPr>
          </a:p>
        </p:txBody>
      </p:sp>
      <p:pic>
        <p:nvPicPr>
          <p:cNvPr id="682" name="Google Shape;682;p55">
            <a:hlinkClick r:id="rId3"/>
          </p:cNvPr>
          <p:cNvPicPr preferRelativeResize="0"/>
          <p:nvPr/>
        </p:nvPicPr>
        <p:blipFill>
          <a:blip r:embed="rId4">
            <a:alphaModFix/>
          </a:blip>
          <a:stretch>
            <a:fillRect/>
          </a:stretch>
        </p:blipFill>
        <p:spPr>
          <a:xfrm>
            <a:off x="7830208" y="895563"/>
            <a:ext cx="776546" cy="649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5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500">
                <a:solidFill>
                  <a:srgbClr val="D05C5C"/>
                </a:solidFill>
                <a:latin typeface="Bree Serif"/>
                <a:ea typeface="Bree Serif"/>
                <a:cs typeface="Bree Serif"/>
                <a:sym typeface="Bree Serif"/>
              </a:rPr>
              <a:t>The quick and easy way to determine</a:t>
            </a:r>
            <a:endParaRPr sz="2500">
              <a:solidFill>
                <a:srgbClr val="D05C5C"/>
              </a:solidFill>
              <a:latin typeface="Bree Serif"/>
              <a:ea typeface="Bree Serif"/>
              <a:cs typeface="Bree Serif"/>
              <a:sym typeface="Bree Serif"/>
            </a:endParaRPr>
          </a:p>
          <a:p>
            <a:pPr indent="0" lvl="0" marL="0" rtl="0" algn="l">
              <a:spcBef>
                <a:spcPts val="0"/>
              </a:spcBef>
              <a:spcAft>
                <a:spcPts val="0"/>
              </a:spcAft>
              <a:buClr>
                <a:schemeClr val="dk1"/>
              </a:buClr>
              <a:buSzPts val="1100"/>
              <a:buFont typeface="Arial"/>
              <a:buNone/>
            </a:pPr>
            <a:r>
              <a:rPr lang="en" sz="2500">
                <a:solidFill>
                  <a:srgbClr val="D05C5C"/>
                </a:solidFill>
                <a:latin typeface="Bree Serif"/>
                <a:ea typeface="Bree Serif"/>
                <a:cs typeface="Bree Serif"/>
                <a:sym typeface="Bree Serif"/>
              </a:rPr>
              <a:t>the cardiac axis</a:t>
            </a:r>
            <a:endParaRPr sz="2500">
              <a:solidFill>
                <a:srgbClr val="D05C5C"/>
              </a:solidFill>
              <a:latin typeface="Bree Serif"/>
              <a:ea typeface="Bree Serif"/>
              <a:cs typeface="Bree Serif"/>
              <a:sym typeface="Bree Serif"/>
            </a:endParaRPr>
          </a:p>
          <a:p>
            <a:pPr indent="0" lvl="0" marL="0" rtl="0" algn="l">
              <a:spcBef>
                <a:spcPts val="0"/>
              </a:spcBef>
              <a:spcAft>
                <a:spcPts val="0"/>
              </a:spcAft>
              <a:buNone/>
            </a:pPr>
            <a:r>
              <a:t/>
            </a:r>
            <a:endParaRPr sz="2500">
              <a:solidFill>
                <a:srgbClr val="D05C5C"/>
              </a:solidFill>
              <a:latin typeface="Bree Serif"/>
              <a:ea typeface="Bree Serif"/>
              <a:cs typeface="Bree Serif"/>
              <a:sym typeface="Bree Serif"/>
            </a:endParaRPr>
          </a:p>
        </p:txBody>
      </p:sp>
      <p:sp>
        <p:nvSpPr>
          <p:cNvPr id="688" name="Google Shape;688;p56"/>
          <p:cNvSpPr txBox="1"/>
          <p:nvPr>
            <p:ph idx="1" type="body"/>
          </p:nvPr>
        </p:nvSpPr>
        <p:spPr>
          <a:xfrm>
            <a:off x="311700" y="2291350"/>
            <a:ext cx="8520600" cy="2719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rmAutofit lnSpcReduction="20000"/>
          </a:bodyPr>
          <a:lstStyle/>
          <a:p>
            <a:pPr indent="-320675" lvl="0" marL="457200" rtl="0" algn="l">
              <a:lnSpc>
                <a:spcPct val="100000"/>
              </a:lnSpc>
              <a:spcBef>
                <a:spcPts val="0"/>
              </a:spcBef>
              <a:spcAft>
                <a:spcPts val="0"/>
              </a:spcAft>
              <a:buSzPts val="1450"/>
              <a:buFont typeface="Bree Serif"/>
              <a:buChar char="●"/>
            </a:pPr>
            <a:r>
              <a:rPr lang="en" sz="1450">
                <a:solidFill>
                  <a:srgbClr val="000000"/>
                </a:solidFill>
                <a:highlight>
                  <a:srgbClr val="FFFFFF"/>
                </a:highlight>
                <a:latin typeface="Bree Serif"/>
                <a:ea typeface="Bree Serif"/>
                <a:cs typeface="Bree Serif"/>
                <a:sym typeface="Bree Serif"/>
              </a:rPr>
              <a:t>If the </a:t>
            </a:r>
            <a:r>
              <a:rPr lang="en" sz="1450">
                <a:solidFill>
                  <a:srgbClr val="FF0000"/>
                </a:solidFill>
                <a:highlight>
                  <a:srgbClr val="FFFFFF"/>
                </a:highlight>
                <a:latin typeface="Bree Serif"/>
                <a:ea typeface="Bree Serif"/>
                <a:cs typeface="Bree Serif"/>
                <a:sym typeface="Bree Serif"/>
              </a:rPr>
              <a:t>QRS</a:t>
            </a:r>
            <a:r>
              <a:rPr lang="en" sz="1450">
                <a:solidFill>
                  <a:srgbClr val="000000"/>
                </a:solidFill>
                <a:highlight>
                  <a:srgbClr val="FFFFFF"/>
                </a:highlight>
                <a:latin typeface="Bree Serif"/>
                <a:ea typeface="Bree Serif"/>
                <a:cs typeface="Bree Serif"/>
                <a:sym typeface="Bree Serif"/>
              </a:rPr>
              <a:t> complex is predominantly </a:t>
            </a:r>
            <a:r>
              <a:rPr lang="en" sz="1450">
                <a:solidFill>
                  <a:srgbClr val="FF0000"/>
                </a:solidFill>
                <a:highlight>
                  <a:srgbClr val="FFFFFF"/>
                </a:highlight>
                <a:latin typeface="Bree Serif"/>
                <a:ea typeface="Bree Serif"/>
                <a:cs typeface="Bree Serif"/>
                <a:sym typeface="Bree Serif"/>
              </a:rPr>
              <a:t>positive</a:t>
            </a:r>
            <a:r>
              <a:rPr lang="en" sz="1450">
                <a:solidFill>
                  <a:srgbClr val="000000"/>
                </a:solidFill>
                <a:highlight>
                  <a:srgbClr val="FFFFFF"/>
                </a:highlight>
                <a:latin typeface="Bree Serif"/>
                <a:ea typeface="Bree Serif"/>
                <a:cs typeface="Bree Serif"/>
                <a:sym typeface="Bree Serif"/>
              </a:rPr>
              <a:t> in both </a:t>
            </a:r>
            <a:r>
              <a:rPr lang="en" sz="1450">
                <a:solidFill>
                  <a:srgbClr val="FF0000"/>
                </a:solidFill>
                <a:highlight>
                  <a:srgbClr val="FFFFFF"/>
                </a:highlight>
                <a:latin typeface="Bree Serif"/>
                <a:ea typeface="Bree Serif"/>
                <a:cs typeface="Bree Serif"/>
                <a:sym typeface="Bree Serif"/>
              </a:rPr>
              <a:t>leads I and III</a:t>
            </a:r>
            <a:r>
              <a:rPr lang="en" sz="1450">
                <a:solidFill>
                  <a:srgbClr val="000000"/>
                </a:solidFill>
                <a:highlight>
                  <a:srgbClr val="FFFFFF"/>
                </a:highlight>
                <a:latin typeface="Bree Serif"/>
                <a:ea typeface="Bree Serif"/>
                <a:cs typeface="Bree Serif"/>
                <a:sym typeface="Bree Serif"/>
              </a:rPr>
              <a:t>, then the </a:t>
            </a:r>
            <a:r>
              <a:rPr lang="en" sz="1450">
                <a:solidFill>
                  <a:srgbClr val="FF0000"/>
                </a:solidFill>
                <a:highlight>
                  <a:srgbClr val="FFFFFF"/>
                </a:highlight>
                <a:latin typeface="Bree Serif"/>
                <a:ea typeface="Bree Serif"/>
                <a:cs typeface="Bree Serif"/>
                <a:sym typeface="Bree Serif"/>
              </a:rPr>
              <a:t>cardiac axis is normal</a:t>
            </a:r>
            <a:r>
              <a:rPr lang="en" sz="1450">
                <a:solidFill>
                  <a:srgbClr val="000000"/>
                </a:solidFill>
                <a:highlight>
                  <a:srgbClr val="FFFFFF"/>
                </a:highlight>
                <a:latin typeface="Bree Serif"/>
                <a:ea typeface="Bree Serif"/>
                <a:cs typeface="Bree Serif"/>
                <a:sym typeface="Bree Serif"/>
              </a:rPr>
              <a:t>.</a:t>
            </a:r>
            <a:endParaRPr sz="1450">
              <a:solidFill>
                <a:srgbClr val="000000"/>
              </a:solidFill>
              <a:highlight>
                <a:srgbClr val="FFFFFF"/>
              </a:highlight>
              <a:latin typeface="Bree Serif"/>
              <a:ea typeface="Bree Serif"/>
              <a:cs typeface="Bree Serif"/>
              <a:sym typeface="Bree Serif"/>
            </a:endParaRPr>
          </a:p>
          <a:p>
            <a:pPr indent="0" lvl="0" marL="0" rtl="0" algn="l">
              <a:lnSpc>
                <a:spcPct val="100000"/>
              </a:lnSpc>
              <a:spcBef>
                <a:spcPts val="0"/>
              </a:spcBef>
              <a:spcAft>
                <a:spcPts val="0"/>
              </a:spcAft>
              <a:buNone/>
            </a:pPr>
            <a:r>
              <a:t/>
            </a:r>
            <a:endParaRPr sz="1450">
              <a:solidFill>
                <a:srgbClr val="FF0000"/>
              </a:solidFill>
              <a:highlight>
                <a:srgbClr val="FFFFFF"/>
              </a:highlight>
              <a:latin typeface="Bree Serif"/>
              <a:ea typeface="Bree Serif"/>
              <a:cs typeface="Bree Serif"/>
              <a:sym typeface="Bree Serif"/>
            </a:endParaRPr>
          </a:p>
          <a:p>
            <a:pPr indent="-320675" lvl="0" marL="457200" rtl="0" algn="l">
              <a:lnSpc>
                <a:spcPct val="100000"/>
              </a:lnSpc>
              <a:spcBef>
                <a:spcPts val="0"/>
              </a:spcBef>
              <a:spcAft>
                <a:spcPts val="0"/>
              </a:spcAft>
              <a:buSzPts val="1450"/>
              <a:buFont typeface="Bree Serif"/>
              <a:buChar char="●"/>
            </a:pPr>
            <a:r>
              <a:rPr lang="en" sz="1450">
                <a:solidFill>
                  <a:srgbClr val="000000"/>
                </a:solidFill>
                <a:highlight>
                  <a:srgbClr val="FFFFFF"/>
                </a:highlight>
                <a:latin typeface="Bree Serif"/>
                <a:ea typeface="Bree Serif"/>
                <a:cs typeface="Bree Serif"/>
                <a:sym typeface="Bree Serif"/>
              </a:rPr>
              <a:t>If the QRS complex is predominantly </a:t>
            </a:r>
            <a:r>
              <a:rPr lang="en" sz="1450">
                <a:solidFill>
                  <a:srgbClr val="FF0000"/>
                </a:solidFill>
                <a:highlight>
                  <a:srgbClr val="FFFFFF"/>
                </a:highlight>
                <a:latin typeface="Bree Serif"/>
                <a:ea typeface="Bree Serif"/>
                <a:cs typeface="Bree Serif"/>
                <a:sym typeface="Bree Serif"/>
              </a:rPr>
              <a:t>positive in lead I and predominantly negative in lead III</a:t>
            </a:r>
            <a:r>
              <a:rPr lang="en" sz="1450">
                <a:solidFill>
                  <a:srgbClr val="000000"/>
                </a:solidFill>
                <a:highlight>
                  <a:srgbClr val="FFFFFF"/>
                </a:highlight>
                <a:latin typeface="Bree Serif"/>
                <a:ea typeface="Bree Serif"/>
                <a:cs typeface="Bree Serif"/>
                <a:sym typeface="Bree Serif"/>
              </a:rPr>
              <a:t>, this means </a:t>
            </a:r>
            <a:r>
              <a:rPr lang="en" sz="1450">
                <a:solidFill>
                  <a:srgbClr val="FF0000"/>
                </a:solidFill>
                <a:highlight>
                  <a:srgbClr val="FFFFFF"/>
                </a:highlight>
                <a:latin typeface="Bree Serif"/>
                <a:ea typeface="Bree Serif"/>
                <a:cs typeface="Bree Serif"/>
                <a:sym typeface="Bree Serif"/>
              </a:rPr>
              <a:t>left axis deviation</a:t>
            </a:r>
            <a:r>
              <a:rPr lang="en" sz="1450">
                <a:solidFill>
                  <a:srgbClr val="000000"/>
                </a:solidFill>
                <a:highlight>
                  <a:srgbClr val="FFFFFF"/>
                </a:highlight>
                <a:latin typeface="Bree Serif"/>
                <a:ea typeface="Bree Serif"/>
                <a:cs typeface="Bree Serif"/>
                <a:sym typeface="Bree Serif"/>
              </a:rPr>
              <a:t>.</a:t>
            </a:r>
            <a:endParaRPr sz="1450">
              <a:solidFill>
                <a:srgbClr val="000000"/>
              </a:solidFill>
              <a:highlight>
                <a:srgbClr val="FFFFFF"/>
              </a:highlight>
              <a:latin typeface="Bree Serif"/>
              <a:ea typeface="Bree Serif"/>
              <a:cs typeface="Bree Serif"/>
              <a:sym typeface="Bree Serif"/>
            </a:endParaRPr>
          </a:p>
          <a:p>
            <a:pPr indent="0" lvl="0" marL="457200" rtl="0" algn="l">
              <a:lnSpc>
                <a:spcPct val="100000"/>
              </a:lnSpc>
              <a:spcBef>
                <a:spcPts val="0"/>
              </a:spcBef>
              <a:spcAft>
                <a:spcPts val="0"/>
              </a:spcAft>
              <a:buNone/>
            </a:pPr>
            <a:r>
              <a:t/>
            </a:r>
            <a:endParaRPr sz="1450">
              <a:solidFill>
                <a:srgbClr val="000000"/>
              </a:solidFill>
              <a:highlight>
                <a:srgbClr val="FFFFFF"/>
              </a:highlight>
              <a:latin typeface="Bree Serif"/>
              <a:ea typeface="Bree Serif"/>
              <a:cs typeface="Bree Serif"/>
              <a:sym typeface="Bree Serif"/>
            </a:endParaRPr>
          </a:p>
          <a:p>
            <a:pPr indent="-320675" lvl="0" marL="457200" rtl="0" algn="l">
              <a:lnSpc>
                <a:spcPct val="100000"/>
              </a:lnSpc>
              <a:spcBef>
                <a:spcPts val="0"/>
              </a:spcBef>
              <a:spcAft>
                <a:spcPts val="0"/>
              </a:spcAft>
              <a:buSzPts val="1450"/>
              <a:buFont typeface="Bree Serif"/>
              <a:buChar char="●"/>
            </a:pPr>
            <a:r>
              <a:rPr lang="en" sz="1450">
                <a:solidFill>
                  <a:srgbClr val="000000"/>
                </a:solidFill>
                <a:highlight>
                  <a:srgbClr val="FFFFFF"/>
                </a:highlight>
                <a:latin typeface="Bree Serif"/>
                <a:ea typeface="Bree Serif"/>
                <a:cs typeface="Bree Serif"/>
                <a:sym typeface="Bree Serif"/>
              </a:rPr>
              <a:t>If the QRS complex is predominantly </a:t>
            </a:r>
            <a:r>
              <a:rPr lang="en" sz="1450">
                <a:solidFill>
                  <a:srgbClr val="FF0000"/>
                </a:solidFill>
                <a:highlight>
                  <a:srgbClr val="FFFFFF"/>
                </a:highlight>
                <a:latin typeface="Bree Serif"/>
                <a:ea typeface="Bree Serif"/>
                <a:cs typeface="Bree Serif"/>
                <a:sym typeface="Bree Serif"/>
              </a:rPr>
              <a:t>negative in lead I and predominantly positive in lead III</a:t>
            </a:r>
            <a:r>
              <a:rPr lang="en" sz="1450">
                <a:solidFill>
                  <a:srgbClr val="000000"/>
                </a:solidFill>
                <a:highlight>
                  <a:srgbClr val="FFFFFF"/>
                </a:highlight>
                <a:latin typeface="Bree Serif"/>
                <a:ea typeface="Bree Serif"/>
                <a:cs typeface="Bree Serif"/>
                <a:sym typeface="Bree Serif"/>
              </a:rPr>
              <a:t>, this means </a:t>
            </a:r>
            <a:r>
              <a:rPr lang="en" sz="1450">
                <a:solidFill>
                  <a:srgbClr val="FF0000"/>
                </a:solidFill>
                <a:highlight>
                  <a:srgbClr val="FFFFFF"/>
                </a:highlight>
                <a:latin typeface="Bree Serif"/>
                <a:ea typeface="Bree Serif"/>
                <a:cs typeface="Bree Serif"/>
                <a:sym typeface="Bree Serif"/>
              </a:rPr>
              <a:t>right axis deviation</a:t>
            </a:r>
            <a:r>
              <a:rPr lang="en" sz="1450">
                <a:solidFill>
                  <a:srgbClr val="000000"/>
                </a:solidFill>
                <a:highlight>
                  <a:srgbClr val="FFFFFF"/>
                </a:highlight>
                <a:latin typeface="Bree Serif"/>
                <a:ea typeface="Bree Serif"/>
                <a:cs typeface="Bree Serif"/>
                <a:sym typeface="Bree Serif"/>
              </a:rPr>
              <a:t>.</a:t>
            </a:r>
            <a:endParaRPr sz="1450">
              <a:solidFill>
                <a:srgbClr val="000000"/>
              </a:solidFill>
              <a:highlight>
                <a:srgbClr val="FFFFFF"/>
              </a:highlight>
              <a:latin typeface="Bree Serif"/>
              <a:ea typeface="Bree Serif"/>
              <a:cs typeface="Bree Serif"/>
              <a:sym typeface="Bree Serif"/>
            </a:endParaRPr>
          </a:p>
          <a:p>
            <a:pPr indent="0" lvl="0" marL="0" rtl="0" algn="l">
              <a:lnSpc>
                <a:spcPct val="100000"/>
              </a:lnSpc>
              <a:spcBef>
                <a:spcPts val="0"/>
              </a:spcBef>
              <a:spcAft>
                <a:spcPts val="0"/>
              </a:spcAft>
              <a:buNone/>
            </a:pPr>
            <a:r>
              <a:t/>
            </a:r>
            <a:endParaRPr sz="1450">
              <a:solidFill>
                <a:srgbClr val="FF0000"/>
              </a:solidFill>
              <a:highlight>
                <a:srgbClr val="FFFFFF"/>
              </a:highlight>
              <a:latin typeface="Bree Serif"/>
              <a:ea typeface="Bree Serif"/>
              <a:cs typeface="Bree Serif"/>
              <a:sym typeface="Bree Serif"/>
            </a:endParaRPr>
          </a:p>
          <a:p>
            <a:pPr indent="-320675" lvl="0" marL="457200" rtl="0" algn="l">
              <a:lnSpc>
                <a:spcPct val="100000"/>
              </a:lnSpc>
              <a:spcBef>
                <a:spcPts val="0"/>
              </a:spcBef>
              <a:spcAft>
                <a:spcPts val="0"/>
              </a:spcAft>
              <a:buSzPts val="1450"/>
              <a:buFont typeface="Bree Serif"/>
              <a:buChar char="●"/>
            </a:pPr>
            <a:r>
              <a:rPr lang="en" sz="1450">
                <a:solidFill>
                  <a:srgbClr val="000000"/>
                </a:solidFill>
                <a:highlight>
                  <a:srgbClr val="FFFFFF"/>
                </a:highlight>
                <a:latin typeface="Bree Serif"/>
                <a:ea typeface="Bree Serif"/>
                <a:cs typeface="Bree Serif"/>
                <a:sym typeface="Bree Serif"/>
              </a:rPr>
              <a:t>If the QRS complex is predominantly </a:t>
            </a:r>
            <a:r>
              <a:rPr lang="en" sz="1450">
                <a:solidFill>
                  <a:srgbClr val="FF0000"/>
                </a:solidFill>
                <a:highlight>
                  <a:srgbClr val="FFFFFF"/>
                </a:highlight>
                <a:latin typeface="Bree Serif"/>
                <a:ea typeface="Bree Serif"/>
                <a:cs typeface="Bree Serif"/>
                <a:sym typeface="Bree Serif"/>
              </a:rPr>
              <a:t>negative in both</a:t>
            </a:r>
            <a:r>
              <a:rPr lang="en" sz="1450">
                <a:solidFill>
                  <a:srgbClr val="000000"/>
                </a:solidFill>
                <a:highlight>
                  <a:srgbClr val="FFFFFF"/>
                </a:highlight>
                <a:latin typeface="Bree Serif"/>
                <a:ea typeface="Bree Serif"/>
                <a:cs typeface="Bree Serif"/>
                <a:sym typeface="Bree Serif"/>
              </a:rPr>
              <a:t> leads I and III, this is </a:t>
            </a:r>
            <a:r>
              <a:rPr lang="en" sz="1450">
                <a:solidFill>
                  <a:srgbClr val="FF0000"/>
                </a:solidFill>
                <a:highlight>
                  <a:srgbClr val="FFFFFF"/>
                </a:highlight>
                <a:latin typeface="Bree Serif"/>
                <a:ea typeface="Bree Serif"/>
                <a:cs typeface="Bree Serif"/>
                <a:sym typeface="Bree Serif"/>
              </a:rPr>
              <a:t>extreme axis deviation.</a:t>
            </a:r>
            <a:endParaRPr sz="1450">
              <a:solidFill>
                <a:srgbClr val="FF0000"/>
              </a:solidFill>
              <a:highlight>
                <a:srgbClr val="FFFFFF"/>
              </a:highlight>
              <a:latin typeface="Bree Serif"/>
              <a:ea typeface="Bree Serif"/>
              <a:cs typeface="Bree Serif"/>
              <a:sym typeface="Bree Serif"/>
            </a:endParaRPr>
          </a:p>
          <a:p>
            <a:pPr indent="0" lvl="0" marL="457200" rtl="0" algn="l">
              <a:lnSpc>
                <a:spcPct val="100000"/>
              </a:lnSpc>
              <a:spcBef>
                <a:spcPts val="0"/>
              </a:spcBef>
              <a:spcAft>
                <a:spcPts val="0"/>
              </a:spcAft>
              <a:buNone/>
            </a:pPr>
            <a:r>
              <a:t/>
            </a:r>
            <a:endParaRPr sz="1450">
              <a:solidFill>
                <a:srgbClr val="000000"/>
              </a:solidFill>
              <a:highlight>
                <a:srgbClr val="FFFFFF"/>
              </a:highlight>
              <a:latin typeface="Bree Serif"/>
              <a:ea typeface="Bree Serif"/>
              <a:cs typeface="Bree Serif"/>
              <a:sym typeface="Bree Serif"/>
            </a:endParaRPr>
          </a:p>
          <a:p>
            <a:pPr indent="0" lvl="0" marL="0" rtl="0" algn="l">
              <a:spcBef>
                <a:spcPts val="0"/>
              </a:spcBef>
              <a:spcAft>
                <a:spcPts val="1200"/>
              </a:spcAft>
              <a:buNone/>
            </a:pPr>
            <a:r>
              <a:t/>
            </a:r>
            <a:endParaRPr>
              <a:highlight>
                <a:srgbClr val="FFFFFF"/>
              </a:highlight>
            </a:endParaRPr>
          </a:p>
        </p:txBody>
      </p:sp>
      <p:sp>
        <p:nvSpPr>
          <p:cNvPr id="689" name="Google Shape;689;p56"/>
          <p:cNvSpPr txBox="1"/>
          <p:nvPr/>
        </p:nvSpPr>
        <p:spPr>
          <a:xfrm>
            <a:off x="1663900" y="1523749"/>
            <a:ext cx="731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90" name="Google Shape;690;p56"/>
          <p:cNvSpPr txBox="1"/>
          <p:nvPr/>
        </p:nvSpPr>
        <p:spPr>
          <a:xfrm>
            <a:off x="8122325" y="98975"/>
            <a:ext cx="12003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06666"/>
                </a:solidFill>
                <a:latin typeface="Bree Serif"/>
                <a:ea typeface="Bree Serif"/>
                <a:cs typeface="Bree Serif"/>
                <a:sym typeface="Bree Serif"/>
              </a:rPr>
              <a:t>Girls </a:t>
            </a:r>
            <a:r>
              <a:rPr lang="en">
                <a:solidFill>
                  <a:srgbClr val="E06666"/>
                </a:solidFill>
                <a:latin typeface="Bree Serif"/>
                <a:ea typeface="Bree Serif"/>
                <a:cs typeface="Bree Serif"/>
                <a:sym typeface="Bree Serif"/>
              </a:rPr>
              <a:t>slides </a:t>
            </a:r>
            <a:endParaRPr>
              <a:solidFill>
                <a:srgbClr val="E06666"/>
              </a:solidFill>
              <a:latin typeface="Bree Serif"/>
              <a:ea typeface="Bree Serif"/>
              <a:cs typeface="Bree Serif"/>
              <a:sym typeface="Bree Serif"/>
            </a:endParaRPr>
          </a:p>
        </p:txBody>
      </p:sp>
      <p:sp>
        <p:nvSpPr>
          <p:cNvPr id="691" name="Google Shape;691;p56"/>
          <p:cNvSpPr txBox="1"/>
          <p:nvPr/>
        </p:nvSpPr>
        <p:spPr>
          <a:xfrm>
            <a:off x="311825" y="1477600"/>
            <a:ext cx="8520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t>Is by applying the “rule of thumb” on the direction of QRS complex in leads I and III/aVF of the ECG.</a:t>
            </a:r>
            <a:endParaRPr/>
          </a:p>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57"/>
          <p:cNvSpPr txBox="1"/>
          <p:nvPr>
            <p:ph type="title"/>
          </p:nvPr>
        </p:nvSpPr>
        <p:spPr>
          <a:xfrm>
            <a:off x="311700" y="264300"/>
            <a:ext cx="8520600" cy="753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990"/>
              <a:buFont typeface="Arial"/>
              <a:buNone/>
            </a:pPr>
            <a:r>
              <a:rPr lang="en" sz="2500">
                <a:solidFill>
                  <a:srgbClr val="D05C5C"/>
                </a:solidFill>
                <a:latin typeface="Bree Serif"/>
                <a:ea typeface="Bree Serif"/>
                <a:cs typeface="Bree Serif"/>
                <a:sym typeface="Bree Serif"/>
              </a:rPr>
              <a:t>D</a:t>
            </a:r>
            <a:r>
              <a:rPr lang="en" sz="2500">
                <a:solidFill>
                  <a:srgbClr val="D05C5C"/>
                </a:solidFill>
                <a:latin typeface="Bree Serif"/>
                <a:ea typeface="Bree Serif"/>
                <a:cs typeface="Bree Serif"/>
                <a:sym typeface="Bree Serif"/>
              </a:rPr>
              <a:t>etermination of the cardiac axis</a:t>
            </a:r>
            <a:endParaRPr/>
          </a:p>
        </p:txBody>
      </p:sp>
      <p:pic>
        <p:nvPicPr>
          <p:cNvPr id="697" name="Google Shape;697;p57"/>
          <p:cNvPicPr preferRelativeResize="0"/>
          <p:nvPr/>
        </p:nvPicPr>
        <p:blipFill rotWithShape="1">
          <a:blip r:embed="rId3">
            <a:alphaModFix/>
          </a:blip>
          <a:srcRect b="12439" l="12553" r="30175" t="22362"/>
          <a:stretch/>
        </p:blipFill>
        <p:spPr>
          <a:xfrm>
            <a:off x="0" y="1274562"/>
            <a:ext cx="6444000" cy="3746700"/>
          </a:xfrm>
          <a:prstGeom prst="rect">
            <a:avLst/>
          </a:prstGeom>
          <a:noFill/>
          <a:ln>
            <a:noFill/>
          </a:ln>
        </p:spPr>
      </p:pic>
      <p:pic>
        <p:nvPicPr>
          <p:cNvPr id="698" name="Google Shape;698;p57"/>
          <p:cNvPicPr preferRelativeResize="0"/>
          <p:nvPr/>
        </p:nvPicPr>
        <p:blipFill rotWithShape="1">
          <a:blip r:embed="rId4">
            <a:alphaModFix/>
          </a:blip>
          <a:srcRect b="14573" l="12555" r="46695" t="23751"/>
          <a:stretch/>
        </p:blipFill>
        <p:spPr>
          <a:xfrm>
            <a:off x="6110400" y="1087492"/>
            <a:ext cx="2912100" cy="3746700"/>
          </a:xfrm>
          <a:prstGeom prst="rect">
            <a:avLst/>
          </a:prstGeom>
          <a:noFill/>
          <a:ln>
            <a:noFill/>
          </a:ln>
        </p:spPr>
      </p:pic>
      <p:sp>
        <p:nvSpPr>
          <p:cNvPr id="699" name="Google Shape;699;p57"/>
          <p:cNvSpPr txBox="1"/>
          <p:nvPr/>
        </p:nvSpPr>
        <p:spPr>
          <a:xfrm>
            <a:off x="8069100" y="0"/>
            <a:ext cx="11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C27BA0"/>
                </a:solidFill>
                <a:latin typeface="Bree Serif"/>
                <a:ea typeface="Bree Serif"/>
                <a:cs typeface="Bree Serif"/>
                <a:sym typeface="Bree Serif"/>
              </a:rPr>
              <a:t>Girls slides</a:t>
            </a:r>
            <a:endParaRPr sz="800">
              <a:solidFill>
                <a:srgbClr val="C27BA0"/>
              </a:solidFill>
              <a:latin typeface="Bree Serif"/>
              <a:ea typeface="Bree Serif"/>
              <a:cs typeface="Bree Serif"/>
              <a:sym typeface="Bree Serif"/>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58"/>
          <p:cNvSpPr txBox="1"/>
          <p:nvPr>
            <p:ph type="title"/>
          </p:nvPr>
        </p:nvSpPr>
        <p:spPr>
          <a:xfrm>
            <a:off x="0" y="0"/>
            <a:ext cx="5472300" cy="544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9E9E9E"/>
                </a:solidFill>
                <a:latin typeface="Bree Serif"/>
                <a:ea typeface="Bree Serif"/>
                <a:cs typeface="Bree Serif"/>
                <a:sym typeface="Bree Serif"/>
              </a:rPr>
              <a:t>Extra slide for better understanding</a:t>
            </a:r>
            <a:endParaRPr>
              <a:solidFill>
                <a:srgbClr val="9E9E9E"/>
              </a:solidFill>
              <a:latin typeface="Bree Serif"/>
              <a:ea typeface="Bree Serif"/>
              <a:cs typeface="Bree Serif"/>
              <a:sym typeface="Bree Serif"/>
            </a:endParaRPr>
          </a:p>
        </p:txBody>
      </p:sp>
      <p:pic>
        <p:nvPicPr>
          <p:cNvPr id="705" name="Google Shape;705;p58"/>
          <p:cNvPicPr preferRelativeResize="0"/>
          <p:nvPr/>
        </p:nvPicPr>
        <p:blipFill>
          <a:blip r:embed="rId3">
            <a:alphaModFix/>
          </a:blip>
          <a:stretch>
            <a:fillRect/>
          </a:stretch>
        </p:blipFill>
        <p:spPr>
          <a:xfrm>
            <a:off x="152400" y="971944"/>
            <a:ext cx="4722748" cy="3820975"/>
          </a:xfrm>
          <a:prstGeom prst="rect">
            <a:avLst/>
          </a:prstGeom>
          <a:noFill/>
          <a:ln>
            <a:noFill/>
          </a:ln>
        </p:spPr>
      </p:pic>
      <p:pic>
        <p:nvPicPr>
          <p:cNvPr id="706" name="Google Shape;706;p58"/>
          <p:cNvPicPr preferRelativeResize="0"/>
          <p:nvPr/>
        </p:nvPicPr>
        <p:blipFill>
          <a:blip r:embed="rId4">
            <a:alphaModFix/>
          </a:blip>
          <a:stretch>
            <a:fillRect/>
          </a:stretch>
        </p:blipFill>
        <p:spPr>
          <a:xfrm>
            <a:off x="4875150" y="971950"/>
            <a:ext cx="4197775" cy="38209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424456"/>
              </a:buClr>
              <a:buSzPts val="990"/>
              <a:buFont typeface="Trebuchet MS"/>
              <a:buNone/>
            </a:pPr>
            <a:r>
              <a:rPr b="1" lang="en" sz="2500">
                <a:solidFill>
                  <a:srgbClr val="D05C5C"/>
                </a:solidFill>
                <a:latin typeface="Trebuchet MS"/>
                <a:ea typeface="Trebuchet MS"/>
                <a:cs typeface="Trebuchet MS"/>
                <a:sym typeface="Trebuchet MS"/>
              </a:rPr>
              <a:t>The ECG trace analysis</a:t>
            </a:r>
            <a:endParaRPr sz="1420">
              <a:solidFill>
                <a:srgbClr val="D05C5C"/>
              </a:solidFill>
            </a:endParaRPr>
          </a:p>
        </p:txBody>
      </p:sp>
      <p:grpSp>
        <p:nvGrpSpPr>
          <p:cNvPr id="712" name="Google Shape;712;p59"/>
          <p:cNvGrpSpPr/>
          <p:nvPr/>
        </p:nvGrpSpPr>
        <p:grpSpPr>
          <a:xfrm rot="5400000">
            <a:off x="2232721" y="2692616"/>
            <a:ext cx="4586841" cy="91743"/>
            <a:chOff x="1464850" y="436376"/>
            <a:chExt cx="6001362" cy="222300"/>
          </a:xfrm>
        </p:grpSpPr>
        <p:sp>
          <p:nvSpPr>
            <p:cNvPr id="713" name="Google Shape;713;p59"/>
            <p:cNvSpPr/>
            <p:nvPr/>
          </p:nvSpPr>
          <p:spPr>
            <a:xfrm>
              <a:off x="1464850" y="436376"/>
              <a:ext cx="222300" cy="222300"/>
            </a:xfrm>
            <a:prstGeom prst="diamond">
              <a:avLst/>
            </a:prstGeom>
            <a:noFill/>
            <a:ln cap="flat" cmpd="sng" w="9525">
              <a:solidFill>
                <a:srgbClr val="3749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59"/>
            <p:cNvSpPr/>
            <p:nvPr/>
          </p:nvSpPr>
          <p:spPr>
            <a:xfrm>
              <a:off x="4410215" y="436376"/>
              <a:ext cx="222300" cy="222300"/>
            </a:xfrm>
            <a:prstGeom prst="diamond">
              <a:avLst/>
            </a:prstGeom>
            <a:noFill/>
            <a:ln cap="flat" cmpd="sng" w="9525">
              <a:solidFill>
                <a:srgbClr val="3749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59"/>
            <p:cNvSpPr/>
            <p:nvPr/>
          </p:nvSpPr>
          <p:spPr>
            <a:xfrm>
              <a:off x="7243912" y="436376"/>
              <a:ext cx="222300" cy="222300"/>
            </a:xfrm>
            <a:prstGeom prst="diamond">
              <a:avLst/>
            </a:prstGeom>
            <a:noFill/>
            <a:ln cap="flat" cmpd="sng" w="9525">
              <a:solidFill>
                <a:srgbClr val="3749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59"/>
            <p:cNvSpPr/>
            <p:nvPr/>
          </p:nvSpPr>
          <p:spPr>
            <a:xfrm>
              <a:off x="2920366" y="436376"/>
              <a:ext cx="222300" cy="222300"/>
            </a:xfrm>
            <a:prstGeom prst="diamond">
              <a:avLst/>
            </a:prstGeom>
            <a:noFill/>
            <a:ln cap="flat" cmpd="sng" w="9525">
              <a:solidFill>
                <a:srgbClr val="3749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59"/>
            <p:cNvSpPr/>
            <p:nvPr/>
          </p:nvSpPr>
          <p:spPr>
            <a:xfrm>
              <a:off x="5831847" y="436376"/>
              <a:ext cx="222300" cy="222300"/>
            </a:xfrm>
            <a:prstGeom prst="diamond">
              <a:avLst/>
            </a:prstGeom>
            <a:noFill/>
            <a:ln cap="flat" cmpd="sng" w="9525">
              <a:solidFill>
                <a:srgbClr val="3749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18" name="Google Shape;718;p59"/>
            <p:cNvCxnSpPr/>
            <p:nvPr/>
          </p:nvCxnSpPr>
          <p:spPr>
            <a:xfrm>
              <a:off x="1798637" y="547513"/>
              <a:ext cx="988200" cy="0"/>
            </a:xfrm>
            <a:prstGeom prst="straightConnector1">
              <a:avLst/>
            </a:prstGeom>
            <a:noFill/>
            <a:ln cap="flat" cmpd="sng" w="9525">
              <a:solidFill>
                <a:srgbClr val="5F7D95"/>
              </a:solidFill>
              <a:prstDash val="solid"/>
              <a:round/>
              <a:headEnd len="med" w="med" type="none"/>
              <a:tailEnd len="med" w="med" type="none"/>
            </a:ln>
          </p:spPr>
        </p:cxnSp>
        <p:cxnSp>
          <p:nvCxnSpPr>
            <p:cNvPr id="719" name="Google Shape;719;p59"/>
            <p:cNvCxnSpPr/>
            <p:nvPr/>
          </p:nvCxnSpPr>
          <p:spPr>
            <a:xfrm>
              <a:off x="3276248" y="547513"/>
              <a:ext cx="988200" cy="0"/>
            </a:xfrm>
            <a:prstGeom prst="straightConnector1">
              <a:avLst/>
            </a:prstGeom>
            <a:noFill/>
            <a:ln cap="flat" cmpd="sng" w="9525">
              <a:solidFill>
                <a:srgbClr val="5F7D95"/>
              </a:solidFill>
              <a:prstDash val="solid"/>
              <a:round/>
              <a:headEnd len="med" w="med" type="none"/>
              <a:tailEnd len="med" w="med" type="none"/>
            </a:ln>
          </p:spPr>
        </p:cxnSp>
        <p:cxnSp>
          <p:nvCxnSpPr>
            <p:cNvPr id="720" name="Google Shape;720;p59"/>
            <p:cNvCxnSpPr/>
            <p:nvPr/>
          </p:nvCxnSpPr>
          <p:spPr>
            <a:xfrm>
              <a:off x="4753898" y="547513"/>
              <a:ext cx="988200" cy="0"/>
            </a:xfrm>
            <a:prstGeom prst="straightConnector1">
              <a:avLst/>
            </a:prstGeom>
            <a:noFill/>
            <a:ln cap="flat" cmpd="sng" w="9525">
              <a:solidFill>
                <a:srgbClr val="5F7D95"/>
              </a:solidFill>
              <a:prstDash val="solid"/>
              <a:round/>
              <a:headEnd len="med" w="med" type="none"/>
              <a:tailEnd len="med" w="med" type="none"/>
            </a:ln>
          </p:spPr>
        </p:cxnSp>
        <p:cxnSp>
          <p:nvCxnSpPr>
            <p:cNvPr id="721" name="Google Shape;721;p59"/>
            <p:cNvCxnSpPr/>
            <p:nvPr/>
          </p:nvCxnSpPr>
          <p:spPr>
            <a:xfrm>
              <a:off x="6143961" y="547513"/>
              <a:ext cx="988200" cy="0"/>
            </a:xfrm>
            <a:prstGeom prst="straightConnector1">
              <a:avLst/>
            </a:prstGeom>
            <a:noFill/>
            <a:ln cap="flat" cmpd="sng" w="9525">
              <a:solidFill>
                <a:srgbClr val="5F7D95"/>
              </a:solidFill>
              <a:prstDash val="solid"/>
              <a:round/>
              <a:headEnd len="med" w="med" type="none"/>
              <a:tailEnd len="med" w="med" type="none"/>
            </a:ln>
          </p:spPr>
        </p:cxnSp>
      </p:grpSp>
      <p:sp>
        <p:nvSpPr>
          <p:cNvPr id="722" name="Google Shape;722;p59"/>
          <p:cNvSpPr txBox="1"/>
          <p:nvPr/>
        </p:nvSpPr>
        <p:spPr>
          <a:xfrm>
            <a:off x="311700" y="1240125"/>
            <a:ext cx="3343800" cy="325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Bree Serif"/>
              <a:buChar char="●"/>
            </a:pPr>
            <a:r>
              <a:rPr lang="en">
                <a:solidFill>
                  <a:schemeClr val="dk1"/>
                </a:solidFill>
                <a:latin typeface="Bree Serif"/>
                <a:ea typeface="Bree Serif"/>
                <a:cs typeface="Bree Serif"/>
                <a:sym typeface="Bree Serif"/>
              </a:rPr>
              <a:t>Patients details.</a:t>
            </a:r>
            <a:endParaRPr>
              <a:solidFill>
                <a:schemeClr val="dk1"/>
              </a:solidFill>
              <a:latin typeface="Bree Serif"/>
              <a:ea typeface="Bree Serif"/>
              <a:cs typeface="Bree Serif"/>
              <a:sym typeface="Bree Serif"/>
            </a:endParaRPr>
          </a:p>
          <a:p>
            <a:pPr indent="0" lvl="0" marL="457200" rtl="0" algn="l">
              <a:spcBef>
                <a:spcPts val="0"/>
              </a:spcBef>
              <a:spcAft>
                <a:spcPts val="0"/>
              </a:spcAft>
              <a:buNone/>
            </a:pPr>
            <a:r>
              <a:t/>
            </a:r>
            <a:endParaRPr>
              <a:solidFill>
                <a:schemeClr val="dk1"/>
              </a:solidFill>
              <a:latin typeface="Bree Serif"/>
              <a:ea typeface="Bree Serif"/>
              <a:cs typeface="Bree Serif"/>
              <a:sym typeface="Bree Serif"/>
            </a:endParaRPr>
          </a:p>
          <a:p>
            <a:pPr indent="-317500" lvl="0" marL="457200" rtl="0" algn="l">
              <a:spcBef>
                <a:spcPts val="300"/>
              </a:spcBef>
              <a:spcAft>
                <a:spcPts val="0"/>
              </a:spcAft>
              <a:buClr>
                <a:schemeClr val="dk1"/>
              </a:buClr>
              <a:buSzPts val="1400"/>
              <a:buFont typeface="Bree Serif"/>
              <a:buChar char="●"/>
            </a:pPr>
            <a:r>
              <a:rPr lang="en">
                <a:solidFill>
                  <a:schemeClr val="dk1"/>
                </a:solidFill>
                <a:latin typeface="Bree Serif"/>
                <a:ea typeface="Bree Serif"/>
                <a:cs typeface="Bree Serif"/>
                <a:sym typeface="Bree Serif"/>
              </a:rPr>
              <a:t>Calculate the heart rate. </a:t>
            </a:r>
            <a:endParaRPr>
              <a:solidFill>
                <a:schemeClr val="dk1"/>
              </a:solidFill>
              <a:latin typeface="Bree Serif"/>
              <a:ea typeface="Bree Serif"/>
              <a:cs typeface="Bree Serif"/>
              <a:sym typeface="Bree Serif"/>
            </a:endParaRPr>
          </a:p>
          <a:p>
            <a:pPr indent="0" lvl="0" marL="457200" rtl="0" algn="l">
              <a:spcBef>
                <a:spcPts val="300"/>
              </a:spcBef>
              <a:spcAft>
                <a:spcPts val="0"/>
              </a:spcAft>
              <a:buNone/>
            </a:pPr>
            <a:r>
              <a:t/>
            </a:r>
            <a:endParaRPr>
              <a:solidFill>
                <a:schemeClr val="dk1"/>
              </a:solidFill>
              <a:latin typeface="Bree Serif"/>
              <a:ea typeface="Bree Serif"/>
              <a:cs typeface="Bree Serif"/>
              <a:sym typeface="Bree Serif"/>
            </a:endParaRPr>
          </a:p>
          <a:p>
            <a:pPr indent="-317500" lvl="0" marL="457200" rtl="0" algn="l">
              <a:spcBef>
                <a:spcPts val="300"/>
              </a:spcBef>
              <a:spcAft>
                <a:spcPts val="0"/>
              </a:spcAft>
              <a:buClr>
                <a:schemeClr val="dk1"/>
              </a:buClr>
              <a:buSzPts val="1400"/>
              <a:buFont typeface="Bree Serif"/>
              <a:buChar char="●"/>
            </a:pPr>
            <a:r>
              <a:rPr lang="en">
                <a:solidFill>
                  <a:schemeClr val="dk1"/>
                </a:solidFill>
                <a:latin typeface="Bree Serif"/>
                <a:ea typeface="Bree Serif"/>
                <a:cs typeface="Bree Serif"/>
                <a:sym typeface="Bree Serif"/>
              </a:rPr>
              <a:t>Comment on the rhythm of the heart. </a:t>
            </a:r>
            <a:endParaRPr>
              <a:solidFill>
                <a:schemeClr val="dk1"/>
              </a:solidFill>
              <a:latin typeface="Bree Serif"/>
              <a:ea typeface="Bree Serif"/>
              <a:cs typeface="Bree Serif"/>
              <a:sym typeface="Bree Serif"/>
            </a:endParaRPr>
          </a:p>
          <a:p>
            <a:pPr indent="0" lvl="0" marL="457200" rtl="0" algn="l">
              <a:spcBef>
                <a:spcPts val="300"/>
              </a:spcBef>
              <a:spcAft>
                <a:spcPts val="0"/>
              </a:spcAft>
              <a:buNone/>
            </a:pPr>
            <a:r>
              <a:t/>
            </a:r>
            <a:endParaRPr>
              <a:solidFill>
                <a:schemeClr val="dk1"/>
              </a:solidFill>
              <a:latin typeface="Bree Serif"/>
              <a:ea typeface="Bree Serif"/>
              <a:cs typeface="Bree Serif"/>
              <a:sym typeface="Bree Serif"/>
            </a:endParaRPr>
          </a:p>
          <a:p>
            <a:pPr indent="-317500" lvl="0" marL="457200" rtl="0" algn="l">
              <a:spcBef>
                <a:spcPts val="300"/>
              </a:spcBef>
              <a:spcAft>
                <a:spcPts val="0"/>
              </a:spcAft>
              <a:buClr>
                <a:schemeClr val="dk1"/>
              </a:buClr>
              <a:buSzPts val="1400"/>
              <a:buFont typeface="Bree Serif"/>
              <a:buChar char="●"/>
            </a:pPr>
            <a:r>
              <a:rPr lang="en">
                <a:solidFill>
                  <a:schemeClr val="dk1"/>
                </a:solidFill>
                <a:latin typeface="Bree Serif"/>
                <a:ea typeface="Bree Serif"/>
                <a:cs typeface="Bree Serif"/>
                <a:sym typeface="Bree Serif"/>
              </a:rPr>
              <a:t>Name the waves and intervals and calculate their duration. </a:t>
            </a:r>
            <a:endParaRPr>
              <a:solidFill>
                <a:schemeClr val="dk1"/>
              </a:solidFill>
              <a:latin typeface="Bree Serif"/>
              <a:ea typeface="Bree Serif"/>
              <a:cs typeface="Bree Serif"/>
              <a:sym typeface="Bree Serif"/>
            </a:endParaRPr>
          </a:p>
          <a:p>
            <a:pPr indent="0" lvl="0" marL="457200" rtl="0" algn="l">
              <a:spcBef>
                <a:spcPts val="300"/>
              </a:spcBef>
              <a:spcAft>
                <a:spcPts val="0"/>
              </a:spcAft>
              <a:buNone/>
            </a:pPr>
            <a:r>
              <a:t/>
            </a:r>
            <a:endParaRPr>
              <a:solidFill>
                <a:schemeClr val="dk1"/>
              </a:solidFill>
              <a:latin typeface="Bree Serif"/>
              <a:ea typeface="Bree Serif"/>
              <a:cs typeface="Bree Serif"/>
              <a:sym typeface="Bree Serif"/>
            </a:endParaRPr>
          </a:p>
          <a:p>
            <a:pPr indent="-317500" lvl="0" marL="457200" rtl="0" algn="l">
              <a:spcBef>
                <a:spcPts val="300"/>
              </a:spcBef>
              <a:spcAft>
                <a:spcPts val="0"/>
              </a:spcAft>
              <a:buClr>
                <a:schemeClr val="dk1"/>
              </a:buClr>
              <a:buSzPts val="1400"/>
              <a:buFont typeface="Georgia"/>
              <a:buChar char="●"/>
            </a:pPr>
            <a:r>
              <a:rPr lang="en">
                <a:solidFill>
                  <a:schemeClr val="dk1"/>
                </a:solidFill>
                <a:latin typeface="Bree Serif"/>
                <a:ea typeface="Bree Serif"/>
                <a:cs typeface="Bree Serif"/>
                <a:sym typeface="Bree Serif"/>
              </a:rPr>
              <a:t> Determine the cardiac axis.</a:t>
            </a:r>
            <a:r>
              <a:rPr lang="en">
                <a:solidFill>
                  <a:schemeClr val="dk1"/>
                </a:solidFill>
                <a:latin typeface="Georgia"/>
                <a:ea typeface="Georgia"/>
                <a:cs typeface="Georgia"/>
                <a:sym typeface="Georgia"/>
              </a:rPr>
              <a:t> </a:t>
            </a:r>
            <a:endParaRPr>
              <a:solidFill>
                <a:schemeClr val="dk1"/>
              </a:solidFill>
              <a:latin typeface="Georgia"/>
              <a:ea typeface="Georgia"/>
              <a:cs typeface="Georgia"/>
              <a:sym typeface="Georgia"/>
            </a:endParaRPr>
          </a:p>
          <a:p>
            <a:pPr indent="0" lvl="0" marL="457200" rtl="0" algn="l">
              <a:spcBef>
                <a:spcPts val="0"/>
              </a:spcBef>
              <a:spcAft>
                <a:spcPts val="0"/>
              </a:spcAft>
              <a:buNone/>
            </a:pPr>
            <a:r>
              <a:t/>
            </a:r>
            <a:endParaRPr sz="2800">
              <a:solidFill>
                <a:schemeClr val="dk1"/>
              </a:solidFill>
              <a:latin typeface="Georgia"/>
              <a:ea typeface="Georgia"/>
              <a:cs typeface="Georgia"/>
              <a:sym typeface="Georgia"/>
            </a:endParaRPr>
          </a:p>
        </p:txBody>
      </p:sp>
      <p:sp>
        <p:nvSpPr>
          <p:cNvPr id="723" name="Google Shape;723;p59"/>
          <p:cNvSpPr txBox="1"/>
          <p:nvPr/>
        </p:nvSpPr>
        <p:spPr>
          <a:xfrm>
            <a:off x="4793825" y="445075"/>
            <a:ext cx="3801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424456"/>
              </a:buClr>
              <a:buSzPts val="4000"/>
              <a:buFont typeface="Trebuchet MS"/>
              <a:buNone/>
            </a:pPr>
            <a:r>
              <a:rPr lang="en" sz="2500">
                <a:solidFill>
                  <a:srgbClr val="D05C5C"/>
                </a:solidFill>
                <a:latin typeface="Bree Serif"/>
                <a:ea typeface="Bree Serif"/>
                <a:cs typeface="Bree Serif"/>
                <a:sym typeface="Bree Serif"/>
              </a:rPr>
              <a:t>The ECG ‘Rule of Fours’</a:t>
            </a:r>
            <a:endParaRPr sz="2500">
              <a:solidFill>
                <a:srgbClr val="D05C5C"/>
              </a:solidFill>
              <a:latin typeface="Bree Serif"/>
              <a:ea typeface="Bree Serif"/>
              <a:cs typeface="Bree Serif"/>
              <a:sym typeface="Bree Serif"/>
            </a:endParaRPr>
          </a:p>
        </p:txBody>
      </p:sp>
      <p:sp>
        <p:nvSpPr>
          <p:cNvPr id="724" name="Google Shape;724;p59"/>
          <p:cNvSpPr txBox="1"/>
          <p:nvPr/>
        </p:nvSpPr>
        <p:spPr>
          <a:xfrm>
            <a:off x="4915800" y="1189300"/>
            <a:ext cx="38730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Bree Serif"/>
              <a:buChar char="●"/>
            </a:pPr>
            <a:r>
              <a:rPr lang="en">
                <a:latin typeface="Bree Serif"/>
                <a:ea typeface="Bree Serif"/>
                <a:cs typeface="Bree Serif"/>
                <a:sym typeface="Bree Serif"/>
              </a:rPr>
              <a:t>Four initial features (history, rate, rhythm, axis).</a:t>
            </a:r>
            <a:endParaRPr>
              <a:latin typeface="Bree Serif"/>
              <a:ea typeface="Bree Serif"/>
              <a:cs typeface="Bree Serif"/>
              <a:sym typeface="Bree Serif"/>
            </a:endParaRPr>
          </a:p>
          <a:p>
            <a:pPr indent="0" lvl="0" marL="457200" rtl="0" algn="l">
              <a:spcBef>
                <a:spcPts val="0"/>
              </a:spcBef>
              <a:spcAft>
                <a:spcPts val="0"/>
              </a:spcAft>
              <a:buNone/>
            </a:pPr>
            <a:r>
              <a:t/>
            </a:r>
            <a:endParaRPr>
              <a:latin typeface="Bree Serif"/>
              <a:ea typeface="Bree Serif"/>
              <a:cs typeface="Bree Serif"/>
              <a:sym typeface="Bree Serif"/>
            </a:endParaRPr>
          </a:p>
          <a:p>
            <a:pPr indent="-317500" lvl="0" marL="457200" rtl="0" algn="l">
              <a:spcBef>
                <a:spcPts val="0"/>
              </a:spcBef>
              <a:spcAft>
                <a:spcPts val="0"/>
              </a:spcAft>
              <a:buSzPts val="1400"/>
              <a:buFont typeface="Bree Serif"/>
              <a:buChar char="●"/>
            </a:pPr>
            <a:r>
              <a:rPr lang="en">
                <a:latin typeface="Bree Serif"/>
                <a:ea typeface="Bree Serif"/>
                <a:cs typeface="Bree Serif"/>
                <a:sym typeface="Bree Serif"/>
              </a:rPr>
              <a:t>Four waves (P, QRS, T, U).</a:t>
            </a:r>
            <a:endParaRPr>
              <a:latin typeface="Bree Serif"/>
              <a:ea typeface="Bree Serif"/>
              <a:cs typeface="Bree Serif"/>
              <a:sym typeface="Bree Serif"/>
            </a:endParaRPr>
          </a:p>
          <a:p>
            <a:pPr indent="0" lvl="0" marL="457200" rtl="0" algn="l">
              <a:spcBef>
                <a:spcPts val="0"/>
              </a:spcBef>
              <a:spcAft>
                <a:spcPts val="0"/>
              </a:spcAft>
              <a:buNone/>
            </a:pPr>
            <a:r>
              <a:t/>
            </a:r>
            <a:endParaRPr>
              <a:latin typeface="Bree Serif"/>
              <a:ea typeface="Bree Serif"/>
              <a:cs typeface="Bree Serif"/>
              <a:sym typeface="Bree Serif"/>
            </a:endParaRPr>
          </a:p>
          <a:p>
            <a:pPr indent="-317500" lvl="0" marL="457200" rtl="0" algn="l">
              <a:spcBef>
                <a:spcPts val="0"/>
              </a:spcBef>
              <a:spcAft>
                <a:spcPts val="0"/>
              </a:spcAft>
              <a:buSzPts val="1400"/>
              <a:buFont typeface="Bree Serif"/>
              <a:buChar char="●"/>
            </a:pPr>
            <a:r>
              <a:rPr lang="en">
                <a:latin typeface="Bree Serif"/>
                <a:ea typeface="Bree Serif"/>
                <a:cs typeface="Bree Serif"/>
                <a:sym typeface="Bree Serif"/>
              </a:rPr>
              <a:t>Four intervals (PR, QRS, ST, QT).</a:t>
            </a:r>
            <a:endParaRPr>
              <a:latin typeface="Bree Serif"/>
              <a:ea typeface="Bree Serif"/>
              <a:cs typeface="Bree Serif"/>
              <a:sym typeface="Bree Serif"/>
            </a:endParaRPr>
          </a:p>
          <a:p>
            <a:pPr indent="0" lvl="0" marL="457200" rtl="0" algn="l">
              <a:spcBef>
                <a:spcPts val="0"/>
              </a:spcBef>
              <a:spcAft>
                <a:spcPts val="0"/>
              </a:spcAft>
              <a:buNone/>
            </a:pPr>
            <a:r>
              <a:t/>
            </a:r>
            <a:endParaRPr>
              <a:latin typeface="Bree Serif"/>
              <a:ea typeface="Bree Serif"/>
              <a:cs typeface="Bree Serif"/>
              <a:sym typeface="Bree Serif"/>
            </a:endParaRPr>
          </a:p>
          <a:p>
            <a:pPr indent="-317500" lvl="0" marL="457200" rtl="0" algn="l">
              <a:spcBef>
                <a:spcPts val="0"/>
              </a:spcBef>
              <a:spcAft>
                <a:spcPts val="0"/>
              </a:spcAft>
              <a:buSzPts val="1400"/>
              <a:buFont typeface="Bree Serif"/>
              <a:buChar char="●"/>
            </a:pPr>
            <a:r>
              <a:rPr lang="en">
                <a:latin typeface="Bree Serif"/>
                <a:ea typeface="Bree Serif"/>
                <a:cs typeface="Bree Serif"/>
                <a:sym typeface="Bree Serif"/>
              </a:rPr>
              <a:t>What is the diagnosis</a:t>
            </a:r>
            <a:endParaRPr>
              <a:latin typeface="Bree Serif"/>
              <a:ea typeface="Bree Serif"/>
              <a:cs typeface="Bree Serif"/>
              <a:sym typeface="Bree Serif"/>
            </a:endParaRPr>
          </a:p>
        </p:txBody>
      </p:sp>
      <p:sp>
        <p:nvSpPr>
          <p:cNvPr id="725" name="Google Shape;725;p59"/>
          <p:cNvSpPr txBox="1"/>
          <p:nvPr/>
        </p:nvSpPr>
        <p:spPr>
          <a:xfrm>
            <a:off x="8069100" y="0"/>
            <a:ext cx="11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C27BA0"/>
                </a:solidFill>
                <a:latin typeface="Bree Serif"/>
                <a:ea typeface="Bree Serif"/>
                <a:cs typeface="Bree Serif"/>
                <a:sym typeface="Bree Serif"/>
              </a:rPr>
              <a:t>Girls slides</a:t>
            </a:r>
            <a:endParaRPr sz="800">
              <a:solidFill>
                <a:srgbClr val="C27BA0"/>
              </a:solidFill>
              <a:latin typeface="Bree Serif"/>
              <a:ea typeface="Bree Serif"/>
              <a:cs typeface="Bree Serif"/>
              <a:sym typeface="Bree Serif"/>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60"/>
          <p:cNvSpPr txBox="1"/>
          <p:nvPr>
            <p:ph type="title"/>
          </p:nvPr>
        </p:nvSpPr>
        <p:spPr>
          <a:xfrm>
            <a:off x="245858" y="0"/>
            <a:ext cx="852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sz="2720">
                <a:solidFill>
                  <a:srgbClr val="D05C5C"/>
                </a:solidFill>
                <a:latin typeface="Bree Serif"/>
                <a:ea typeface="Bree Serif"/>
                <a:cs typeface="Bree Serif"/>
                <a:sym typeface="Bree Serif"/>
              </a:rPr>
              <a:t>MCQs</a:t>
            </a:r>
            <a:endParaRPr b="1" sz="2720">
              <a:solidFill>
                <a:srgbClr val="D05C5C"/>
              </a:solidFill>
              <a:latin typeface="Bree Serif"/>
              <a:ea typeface="Bree Serif"/>
              <a:cs typeface="Bree Serif"/>
              <a:sym typeface="Bree Serif"/>
            </a:endParaRPr>
          </a:p>
        </p:txBody>
      </p:sp>
      <p:sp>
        <p:nvSpPr>
          <p:cNvPr id="731" name="Google Shape;731;p60"/>
          <p:cNvSpPr txBox="1"/>
          <p:nvPr/>
        </p:nvSpPr>
        <p:spPr>
          <a:xfrm rot="10800000">
            <a:off x="6397009" y="4815371"/>
            <a:ext cx="27501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B7B7B7"/>
                </a:solidFill>
                <a:latin typeface="Bree Serif"/>
                <a:ea typeface="Bree Serif"/>
                <a:cs typeface="Bree Serif"/>
                <a:sym typeface="Bree Serif"/>
              </a:rPr>
              <a:t>Answers: 1.A 2.B 3.C 4.A 5.D</a:t>
            </a:r>
            <a:endParaRPr>
              <a:solidFill>
                <a:srgbClr val="B7B7B7"/>
              </a:solidFill>
              <a:latin typeface="Bree Serif"/>
              <a:ea typeface="Bree Serif"/>
              <a:cs typeface="Bree Serif"/>
              <a:sym typeface="Bree Serif"/>
            </a:endParaRPr>
          </a:p>
        </p:txBody>
      </p:sp>
      <p:graphicFrame>
        <p:nvGraphicFramePr>
          <p:cNvPr id="732" name="Google Shape;732;p60"/>
          <p:cNvGraphicFramePr/>
          <p:nvPr/>
        </p:nvGraphicFramePr>
        <p:xfrm>
          <a:off x="716389" y="509074"/>
          <a:ext cx="3000000" cy="3000000"/>
        </p:xfrm>
        <a:graphic>
          <a:graphicData uri="http://schemas.openxmlformats.org/drawingml/2006/table">
            <a:tbl>
              <a:tblPr>
                <a:noFill/>
                <a:tableStyleId>{31522FE4-6716-4BF4-883E-F0EF2B4721A9}</a:tableStyleId>
              </a:tblPr>
              <a:tblGrid>
                <a:gridCol w="1809750"/>
                <a:gridCol w="1809750"/>
                <a:gridCol w="1809750"/>
                <a:gridCol w="2150250"/>
              </a:tblGrid>
              <a:tr h="402500">
                <a:tc gridSpan="4">
                  <a:txBody>
                    <a:bodyPr/>
                    <a:lstStyle/>
                    <a:p>
                      <a:pPr indent="0" lvl="0" marL="0" rtl="0" algn="l">
                        <a:spcBef>
                          <a:spcPts val="0"/>
                        </a:spcBef>
                        <a:spcAft>
                          <a:spcPts val="0"/>
                        </a:spcAft>
                        <a:buClr>
                          <a:srgbClr val="000000"/>
                        </a:buClr>
                        <a:buSzPts val="1100"/>
                        <a:buFont typeface="Arial"/>
                        <a:buNone/>
                      </a:pPr>
                      <a:r>
                        <a:rPr b="1" lang="en" sz="1600">
                          <a:solidFill>
                            <a:srgbClr val="D05C5C"/>
                          </a:solidFill>
                          <a:latin typeface="Bree Serif"/>
                          <a:ea typeface="Bree Serif"/>
                          <a:cs typeface="Bree Serif"/>
                          <a:sym typeface="Bree Serif"/>
                        </a:rPr>
                        <a:t>Q1:</a:t>
                      </a:r>
                      <a:r>
                        <a:rPr b="1" lang="en" sz="1600">
                          <a:solidFill>
                            <a:srgbClr val="000000"/>
                          </a:solidFill>
                          <a:latin typeface="Bree Serif"/>
                          <a:ea typeface="Bree Serif"/>
                          <a:cs typeface="Bree Serif"/>
                          <a:sym typeface="Bree Serif"/>
                        </a:rPr>
                        <a:t> </a:t>
                      </a:r>
                      <a:r>
                        <a:rPr lang="en">
                          <a:latin typeface="Bree Serif"/>
                          <a:ea typeface="Bree Serif"/>
                          <a:cs typeface="Bree Serif"/>
                          <a:sym typeface="Bree Serif"/>
                        </a:rPr>
                        <a:t>How many seconds does a big square have in ECG?</a:t>
                      </a:r>
                      <a:endParaRPr/>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solidFill>
                      <a:srgbClr val="F1E0E0"/>
                    </a:solidFill>
                  </a:tcPr>
                </a:tc>
                <a:tc hMerge="1"/>
                <a:tc hMerge="1"/>
                <a:tc hMerge="1"/>
              </a:tr>
              <a:tr h="366875">
                <a:tc>
                  <a:txBody>
                    <a:bodyPr/>
                    <a:lstStyle/>
                    <a:p>
                      <a:pPr indent="0" lvl="0" marL="0" rtl="0" algn="l">
                        <a:spcBef>
                          <a:spcPts val="0"/>
                        </a:spcBef>
                        <a:spcAft>
                          <a:spcPts val="0"/>
                        </a:spcAft>
                        <a:buClr>
                          <a:srgbClr val="000000"/>
                        </a:buClr>
                        <a:buSzPts val="1100"/>
                        <a:buFont typeface="Arial"/>
                        <a:buNone/>
                      </a:pPr>
                      <a:r>
                        <a:rPr lang="en">
                          <a:solidFill>
                            <a:srgbClr val="000000"/>
                          </a:solidFill>
                          <a:latin typeface="Bree Serif"/>
                          <a:ea typeface="Bree Serif"/>
                          <a:cs typeface="Bree Serif"/>
                          <a:sym typeface="Bree Serif"/>
                        </a:rPr>
                        <a:t>A- 0.2 sec</a:t>
                      </a:r>
                      <a:endParaRPr/>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
                          <a:solidFill>
                            <a:srgbClr val="000000"/>
                          </a:solidFill>
                          <a:latin typeface="Bree Serif"/>
                          <a:ea typeface="Bree Serif"/>
                          <a:cs typeface="Bree Serif"/>
                          <a:sym typeface="Bree Serif"/>
                        </a:rPr>
                        <a:t>B- 0.4 sec</a:t>
                      </a:r>
                      <a:endParaRPr/>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
                          <a:solidFill>
                            <a:srgbClr val="000000"/>
                          </a:solidFill>
                          <a:latin typeface="Bree Serif"/>
                          <a:ea typeface="Bree Serif"/>
                          <a:cs typeface="Bree Serif"/>
                          <a:sym typeface="Bree Serif"/>
                        </a:rPr>
                        <a:t>C- 1 sec</a:t>
                      </a:r>
                      <a:endParaRPr/>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c>
                  <a:txBody>
                    <a:bodyPr/>
                    <a:lstStyle/>
                    <a:p>
                      <a:pPr indent="0" lvl="0" marL="0" rtl="0" algn="l">
                        <a:spcBef>
                          <a:spcPts val="0"/>
                        </a:spcBef>
                        <a:spcAft>
                          <a:spcPts val="0"/>
                        </a:spcAft>
                        <a:buNone/>
                      </a:pPr>
                      <a:r>
                        <a:rPr lang="en">
                          <a:solidFill>
                            <a:srgbClr val="000000"/>
                          </a:solidFill>
                          <a:latin typeface="Bree Serif"/>
                          <a:ea typeface="Bree Serif"/>
                          <a:cs typeface="Bree Serif"/>
                          <a:sym typeface="Bree Serif"/>
                        </a:rPr>
                        <a:t>D- 2 sec</a:t>
                      </a:r>
                      <a:endParaRPr/>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r>
              <a:tr h="402500">
                <a:tc gridSpan="4">
                  <a:txBody>
                    <a:bodyPr/>
                    <a:lstStyle/>
                    <a:p>
                      <a:pPr indent="0" lvl="0" marL="0" rtl="0" algn="l">
                        <a:spcBef>
                          <a:spcPts val="0"/>
                        </a:spcBef>
                        <a:spcAft>
                          <a:spcPts val="0"/>
                        </a:spcAft>
                        <a:buClr>
                          <a:srgbClr val="000000"/>
                        </a:buClr>
                        <a:buSzPts val="1100"/>
                        <a:buFont typeface="Arial"/>
                        <a:buNone/>
                      </a:pPr>
                      <a:r>
                        <a:rPr b="1" lang="en" sz="1600">
                          <a:solidFill>
                            <a:srgbClr val="D05C5C"/>
                          </a:solidFill>
                          <a:latin typeface="Bree Serif"/>
                          <a:ea typeface="Bree Serif"/>
                          <a:cs typeface="Bree Serif"/>
                          <a:sym typeface="Bree Serif"/>
                        </a:rPr>
                        <a:t>Q2:</a:t>
                      </a:r>
                      <a:r>
                        <a:rPr b="1" lang="en" sz="1600">
                          <a:solidFill>
                            <a:srgbClr val="000000"/>
                          </a:solidFill>
                          <a:latin typeface="Bree Serif"/>
                          <a:ea typeface="Bree Serif"/>
                          <a:cs typeface="Bree Serif"/>
                          <a:sym typeface="Bree Serif"/>
                        </a:rPr>
                        <a:t> </a:t>
                      </a:r>
                      <a:r>
                        <a:rPr lang="en">
                          <a:latin typeface="Bree Serif"/>
                          <a:ea typeface="Bree Serif"/>
                          <a:cs typeface="Bree Serif"/>
                          <a:sym typeface="Bree Serif"/>
                        </a:rPr>
                        <a:t>Which of the following is unipolar limb lead ?</a:t>
                      </a:r>
                      <a:endParaRPr/>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solidFill>
                      <a:srgbClr val="F1E0E0"/>
                    </a:solidFill>
                  </a:tcPr>
                </a:tc>
                <a:tc hMerge="1"/>
                <a:tc hMerge="1"/>
                <a:tc hMerge="1"/>
              </a:tr>
              <a:tr h="366875">
                <a:tc>
                  <a:txBody>
                    <a:bodyPr/>
                    <a:lstStyle/>
                    <a:p>
                      <a:pPr indent="0" lvl="0" marL="0" rtl="0" algn="l">
                        <a:spcBef>
                          <a:spcPts val="0"/>
                        </a:spcBef>
                        <a:spcAft>
                          <a:spcPts val="0"/>
                        </a:spcAft>
                        <a:buClr>
                          <a:srgbClr val="000000"/>
                        </a:buClr>
                        <a:buSzPts val="1100"/>
                        <a:buFont typeface="Arial"/>
                        <a:buNone/>
                      </a:pPr>
                      <a:r>
                        <a:rPr lang="en">
                          <a:solidFill>
                            <a:srgbClr val="000000"/>
                          </a:solidFill>
                          <a:latin typeface="Bree Serif"/>
                          <a:ea typeface="Bree Serif"/>
                          <a:cs typeface="Bree Serif"/>
                          <a:sym typeface="Bree Serif"/>
                        </a:rPr>
                        <a:t>A- </a:t>
                      </a:r>
                      <a:r>
                        <a:rPr lang="en">
                          <a:latin typeface="Bree Serif"/>
                          <a:ea typeface="Bree Serif"/>
                          <a:cs typeface="Bree Serif"/>
                          <a:sym typeface="Bree Serif"/>
                        </a:rPr>
                        <a:t>Lead I</a:t>
                      </a:r>
                      <a:endParaRPr/>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
                          <a:solidFill>
                            <a:srgbClr val="000000"/>
                          </a:solidFill>
                          <a:latin typeface="Bree Serif"/>
                          <a:ea typeface="Bree Serif"/>
                          <a:cs typeface="Bree Serif"/>
                          <a:sym typeface="Bree Serif"/>
                        </a:rPr>
                        <a:t>B- </a:t>
                      </a:r>
                      <a:r>
                        <a:rPr lang="en">
                          <a:latin typeface="Bree Serif"/>
                          <a:ea typeface="Bree Serif"/>
                          <a:cs typeface="Bree Serif"/>
                          <a:sym typeface="Bree Serif"/>
                        </a:rPr>
                        <a:t>Lead aVR</a:t>
                      </a:r>
                      <a:endParaRPr/>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
                          <a:solidFill>
                            <a:srgbClr val="000000"/>
                          </a:solidFill>
                          <a:latin typeface="Bree Serif"/>
                          <a:ea typeface="Bree Serif"/>
                          <a:cs typeface="Bree Serif"/>
                          <a:sym typeface="Bree Serif"/>
                        </a:rPr>
                        <a:t>C- Lead V2</a:t>
                      </a:r>
                      <a:endParaRPr/>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c>
                  <a:txBody>
                    <a:bodyPr/>
                    <a:lstStyle/>
                    <a:p>
                      <a:pPr indent="0" lvl="0" marL="0" rtl="0" algn="l">
                        <a:spcBef>
                          <a:spcPts val="0"/>
                        </a:spcBef>
                        <a:spcAft>
                          <a:spcPts val="0"/>
                        </a:spcAft>
                        <a:buNone/>
                      </a:pPr>
                      <a:r>
                        <a:rPr lang="en">
                          <a:solidFill>
                            <a:srgbClr val="000000"/>
                          </a:solidFill>
                          <a:latin typeface="Bree Serif"/>
                          <a:ea typeface="Bree Serif"/>
                          <a:cs typeface="Bree Serif"/>
                          <a:sym typeface="Bree Serif"/>
                        </a:rPr>
                        <a:t>D- </a:t>
                      </a:r>
                      <a:r>
                        <a:rPr lang="en">
                          <a:latin typeface="Bree Serif"/>
                          <a:ea typeface="Bree Serif"/>
                          <a:cs typeface="Bree Serif"/>
                          <a:sym typeface="Bree Serif"/>
                        </a:rPr>
                        <a:t>All are correct </a:t>
                      </a:r>
                      <a:endParaRPr/>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r>
              <a:tr h="598425">
                <a:tc gridSpan="4">
                  <a:txBody>
                    <a:bodyPr/>
                    <a:lstStyle/>
                    <a:p>
                      <a:pPr indent="0" lvl="0" marL="0" rtl="0" algn="l">
                        <a:spcBef>
                          <a:spcPts val="0"/>
                        </a:spcBef>
                        <a:spcAft>
                          <a:spcPts val="0"/>
                        </a:spcAft>
                        <a:buClr>
                          <a:srgbClr val="000000"/>
                        </a:buClr>
                        <a:buSzPts val="1100"/>
                        <a:buFont typeface="Arial"/>
                        <a:buNone/>
                      </a:pPr>
                      <a:r>
                        <a:rPr b="1" lang="en" sz="1600">
                          <a:solidFill>
                            <a:srgbClr val="D05C5C"/>
                          </a:solidFill>
                          <a:latin typeface="Bree Serif"/>
                          <a:ea typeface="Bree Serif"/>
                          <a:cs typeface="Bree Serif"/>
                          <a:sym typeface="Bree Serif"/>
                        </a:rPr>
                        <a:t>Q3:</a:t>
                      </a:r>
                      <a:r>
                        <a:rPr b="1" lang="en" sz="1600">
                          <a:solidFill>
                            <a:srgbClr val="705C84"/>
                          </a:solidFill>
                          <a:latin typeface="Bree Serif"/>
                          <a:ea typeface="Bree Serif"/>
                          <a:cs typeface="Bree Serif"/>
                          <a:sym typeface="Bree Serif"/>
                        </a:rPr>
                        <a:t> </a:t>
                      </a:r>
                      <a:r>
                        <a:rPr lang="en">
                          <a:latin typeface="Bree Serif"/>
                          <a:ea typeface="Bree Serif"/>
                          <a:cs typeface="Bree Serif"/>
                          <a:sym typeface="Bree Serif"/>
                        </a:rPr>
                        <a:t>Calculate the heart rate in ECG from a patient with normal rhythm if </a:t>
                      </a:r>
                      <a:r>
                        <a:rPr lang="en">
                          <a:solidFill>
                            <a:schemeClr val="dk1"/>
                          </a:solidFill>
                          <a:latin typeface="Bree Serif"/>
                          <a:ea typeface="Bree Serif"/>
                          <a:cs typeface="Bree Serif"/>
                          <a:sym typeface="Bree Serif"/>
                        </a:rPr>
                        <a:t>5 big boxes are </a:t>
                      </a:r>
                      <a:r>
                        <a:rPr lang="en">
                          <a:latin typeface="Bree Serif"/>
                          <a:ea typeface="Bree Serif"/>
                          <a:cs typeface="Bree Serif"/>
                          <a:sym typeface="Bree Serif"/>
                        </a:rPr>
                        <a:t>between the R-R intervals </a:t>
                      </a:r>
                      <a:endParaRPr/>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solidFill>
                      <a:srgbClr val="F1E0E0"/>
                    </a:solidFill>
                  </a:tcPr>
                </a:tc>
                <a:tc hMerge="1"/>
                <a:tc hMerge="1"/>
                <a:tc hMerge="1"/>
              </a:tr>
              <a:tr h="366875">
                <a:tc>
                  <a:txBody>
                    <a:bodyPr/>
                    <a:lstStyle/>
                    <a:p>
                      <a:pPr indent="0" lvl="0" marL="0" rtl="0" algn="l">
                        <a:spcBef>
                          <a:spcPts val="0"/>
                        </a:spcBef>
                        <a:spcAft>
                          <a:spcPts val="0"/>
                        </a:spcAft>
                        <a:buClr>
                          <a:srgbClr val="000000"/>
                        </a:buClr>
                        <a:buSzPts val="1100"/>
                        <a:buFont typeface="Arial"/>
                        <a:buNone/>
                      </a:pPr>
                      <a:r>
                        <a:rPr lang="en">
                          <a:solidFill>
                            <a:srgbClr val="000000"/>
                          </a:solidFill>
                          <a:latin typeface="Bree Serif"/>
                          <a:ea typeface="Bree Serif"/>
                          <a:cs typeface="Bree Serif"/>
                          <a:sym typeface="Bree Serif"/>
                        </a:rPr>
                        <a:t>A- 7</a:t>
                      </a:r>
                      <a:r>
                        <a:rPr lang="en">
                          <a:latin typeface="Bree Serif"/>
                          <a:ea typeface="Bree Serif"/>
                          <a:cs typeface="Bree Serif"/>
                          <a:sym typeface="Bree Serif"/>
                        </a:rPr>
                        <a:t>5 beats/min</a:t>
                      </a:r>
                      <a:endParaRPr/>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
                          <a:solidFill>
                            <a:srgbClr val="000000"/>
                          </a:solidFill>
                          <a:latin typeface="Bree Serif"/>
                          <a:ea typeface="Bree Serif"/>
                          <a:cs typeface="Bree Serif"/>
                          <a:sym typeface="Bree Serif"/>
                        </a:rPr>
                        <a:t>B- 100</a:t>
                      </a:r>
                      <a:r>
                        <a:rPr lang="en">
                          <a:latin typeface="Bree Serif"/>
                          <a:ea typeface="Bree Serif"/>
                          <a:cs typeface="Bree Serif"/>
                          <a:sym typeface="Bree Serif"/>
                        </a:rPr>
                        <a:t> beats/min</a:t>
                      </a:r>
                      <a:endParaRPr/>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
                          <a:solidFill>
                            <a:srgbClr val="000000"/>
                          </a:solidFill>
                          <a:latin typeface="Bree Serif"/>
                          <a:ea typeface="Bree Serif"/>
                          <a:cs typeface="Bree Serif"/>
                          <a:sym typeface="Bree Serif"/>
                        </a:rPr>
                        <a:t>C- 60 beats</a:t>
                      </a:r>
                      <a:r>
                        <a:rPr lang="en">
                          <a:latin typeface="Bree Serif"/>
                          <a:ea typeface="Bree Serif"/>
                          <a:cs typeface="Bree Serif"/>
                          <a:sym typeface="Bree Serif"/>
                        </a:rPr>
                        <a:t>/min</a:t>
                      </a:r>
                      <a:endParaRPr/>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c>
                  <a:txBody>
                    <a:bodyPr/>
                    <a:lstStyle/>
                    <a:p>
                      <a:pPr indent="0" lvl="0" marL="0" rtl="0" algn="l">
                        <a:spcBef>
                          <a:spcPts val="0"/>
                        </a:spcBef>
                        <a:spcAft>
                          <a:spcPts val="0"/>
                        </a:spcAft>
                        <a:buNone/>
                      </a:pPr>
                      <a:r>
                        <a:rPr lang="en">
                          <a:solidFill>
                            <a:srgbClr val="000000"/>
                          </a:solidFill>
                          <a:latin typeface="Bree Serif"/>
                          <a:ea typeface="Bree Serif"/>
                          <a:cs typeface="Bree Serif"/>
                          <a:sym typeface="Bree Serif"/>
                        </a:rPr>
                        <a:t>D- 135 beats/min</a:t>
                      </a:r>
                      <a:endParaRPr/>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r>
              <a:tr h="402500">
                <a:tc gridSpan="4">
                  <a:txBody>
                    <a:bodyPr/>
                    <a:lstStyle/>
                    <a:p>
                      <a:pPr indent="0" lvl="0" marL="0" rtl="0" algn="l">
                        <a:spcBef>
                          <a:spcPts val="0"/>
                        </a:spcBef>
                        <a:spcAft>
                          <a:spcPts val="0"/>
                        </a:spcAft>
                        <a:buClr>
                          <a:srgbClr val="000000"/>
                        </a:buClr>
                        <a:buSzPts val="1100"/>
                        <a:buFont typeface="Arial"/>
                        <a:buNone/>
                      </a:pPr>
                      <a:r>
                        <a:rPr b="1" lang="en" sz="1600">
                          <a:solidFill>
                            <a:srgbClr val="D05C5C"/>
                          </a:solidFill>
                          <a:latin typeface="Bree Serif"/>
                          <a:ea typeface="Bree Serif"/>
                          <a:cs typeface="Bree Serif"/>
                          <a:sym typeface="Bree Serif"/>
                        </a:rPr>
                        <a:t>Q4: </a:t>
                      </a:r>
                      <a:r>
                        <a:rPr lang="en">
                          <a:latin typeface="Bree Serif"/>
                          <a:ea typeface="Bree Serif"/>
                          <a:cs typeface="Bree Serif"/>
                          <a:sym typeface="Bree Serif"/>
                        </a:rPr>
                        <a:t>Which of the following indicates left axis deviation? </a:t>
                      </a:r>
                      <a:endParaRPr/>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solidFill>
                      <a:srgbClr val="F1E0E0"/>
                    </a:solidFill>
                  </a:tcPr>
                </a:tc>
                <a:tc hMerge="1"/>
                <a:tc hMerge="1"/>
                <a:tc hMerge="1"/>
              </a:tr>
              <a:tr h="366875">
                <a:tc>
                  <a:txBody>
                    <a:bodyPr/>
                    <a:lstStyle/>
                    <a:p>
                      <a:pPr indent="0" lvl="0" marL="0" rtl="0" algn="l">
                        <a:spcBef>
                          <a:spcPts val="0"/>
                        </a:spcBef>
                        <a:spcAft>
                          <a:spcPts val="0"/>
                        </a:spcAft>
                        <a:buClr>
                          <a:srgbClr val="000000"/>
                        </a:buClr>
                        <a:buSzPts val="1100"/>
                        <a:buFont typeface="Arial"/>
                        <a:buNone/>
                      </a:pPr>
                      <a:r>
                        <a:rPr lang="en">
                          <a:solidFill>
                            <a:srgbClr val="000000"/>
                          </a:solidFill>
                          <a:latin typeface="Bree Serif"/>
                          <a:ea typeface="Bree Serif"/>
                          <a:cs typeface="Bree Serif"/>
                          <a:sym typeface="Bree Serif"/>
                        </a:rPr>
                        <a:t>A- </a:t>
                      </a:r>
                      <a:r>
                        <a:rPr lang="en">
                          <a:latin typeface="Bree Serif"/>
                          <a:ea typeface="Bree Serif"/>
                          <a:cs typeface="Bree Serif"/>
                          <a:sym typeface="Bree Serif"/>
                        </a:rPr>
                        <a:t>(-30 to -90)</a:t>
                      </a:r>
                      <a:endParaRPr/>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
                          <a:solidFill>
                            <a:srgbClr val="000000"/>
                          </a:solidFill>
                          <a:latin typeface="Bree Serif"/>
                          <a:ea typeface="Bree Serif"/>
                          <a:cs typeface="Bree Serif"/>
                          <a:sym typeface="Bree Serif"/>
                        </a:rPr>
                        <a:t>B- (-30 to 90)</a:t>
                      </a:r>
                      <a:endParaRPr/>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
                          <a:solidFill>
                            <a:srgbClr val="000000"/>
                          </a:solidFill>
                          <a:latin typeface="Bree Serif"/>
                          <a:ea typeface="Bree Serif"/>
                          <a:cs typeface="Bree Serif"/>
                          <a:sym typeface="Bree Serif"/>
                        </a:rPr>
                        <a:t>C- (90 to 180)</a:t>
                      </a:r>
                      <a:endParaRPr/>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c>
                  <a:txBody>
                    <a:bodyPr/>
                    <a:lstStyle/>
                    <a:p>
                      <a:pPr indent="0" lvl="0" marL="0" rtl="0" algn="l">
                        <a:spcBef>
                          <a:spcPts val="0"/>
                        </a:spcBef>
                        <a:spcAft>
                          <a:spcPts val="0"/>
                        </a:spcAft>
                        <a:buNone/>
                      </a:pPr>
                      <a:r>
                        <a:rPr lang="en">
                          <a:solidFill>
                            <a:srgbClr val="000000"/>
                          </a:solidFill>
                          <a:latin typeface="Bree Serif"/>
                          <a:ea typeface="Bree Serif"/>
                          <a:cs typeface="Bree Serif"/>
                          <a:sym typeface="Bree Serif"/>
                        </a:rPr>
                        <a:t>D- (180 to -90)</a:t>
                      </a:r>
                      <a:endParaRPr/>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r>
              <a:tr h="402500">
                <a:tc gridSpan="4">
                  <a:txBody>
                    <a:bodyPr/>
                    <a:lstStyle/>
                    <a:p>
                      <a:pPr indent="0" lvl="0" marL="0" rtl="0" algn="l">
                        <a:spcBef>
                          <a:spcPts val="0"/>
                        </a:spcBef>
                        <a:spcAft>
                          <a:spcPts val="0"/>
                        </a:spcAft>
                        <a:buNone/>
                      </a:pPr>
                      <a:r>
                        <a:rPr b="1" lang="en" sz="1600">
                          <a:solidFill>
                            <a:srgbClr val="D05C5C"/>
                          </a:solidFill>
                          <a:latin typeface="Bree Serif"/>
                          <a:ea typeface="Bree Serif"/>
                          <a:cs typeface="Bree Serif"/>
                          <a:sym typeface="Bree Serif"/>
                        </a:rPr>
                        <a:t>Q5:</a:t>
                      </a:r>
                      <a:r>
                        <a:rPr b="1" lang="en" sz="1600">
                          <a:solidFill>
                            <a:srgbClr val="705C84"/>
                          </a:solidFill>
                          <a:latin typeface="Bree Serif"/>
                          <a:ea typeface="Bree Serif"/>
                          <a:cs typeface="Bree Serif"/>
                          <a:sym typeface="Bree Serif"/>
                        </a:rPr>
                        <a:t> </a:t>
                      </a:r>
                      <a:r>
                        <a:rPr lang="en">
                          <a:latin typeface="Bree Serif"/>
                          <a:ea typeface="Bree Serif"/>
                          <a:cs typeface="Bree Serif"/>
                          <a:sym typeface="Bree Serif"/>
                        </a:rPr>
                        <a:t>What do peak T waves indicate ?</a:t>
                      </a:r>
                      <a:endParaRPr>
                        <a:latin typeface="Bree Serif"/>
                        <a:ea typeface="Bree Serif"/>
                        <a:cs typeface="Bree Serif"/>
                        <a:sym typeface="Bree Serif"/>
                      </a:endParaRPr>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solidFill>
                      <a:srgbClr val="F1E0E0"/>
                    </a:solidFill>
                  </a:tcPr>
                </a:tc>
                <a:tc hMerge="1"/>
                <a:tc hMerge="1"/>
                <a:tc hMerge="1"/>
              </a:tr>
              <a:tr h="562800">
                <a:tc>
                  <a:txBody>
                    <a:bodyPr/>
                    <a:lstStyle/>
                    <a:p>
                      <a:pPr indent="0" lvl="0" marL="0" rtl="0" algn="l">
                        <a:spcBef>
                          <a:spcPts val="0"/>
                        </a:spcBef>
                        <a:spcAft>
                          <a:spcPts val="0"/>
                        </a:spcAft>
                        <a:buClr>
                          <a:srgbClr val="000000"/>
                        </a:buClr>
                        <a:buSzPts val="1100"/>
                        <a:buFont typeface="Arial"/>
                        <a:buNone/>
                      </a:pPr>
                      <a:r>
                        <a:rPr lang="en">
                          <a:solidFill>
                            <a:srgbClr val="000000"/>
                          </a:solidFill>
                          <a:latin typeface="Bree Serif"/>
                          <a:ea typeface="Bree Serif"/>
                          <a:cs typeface="Bree Serif"/>
                          <a:sym typeface="Bree Serif"/>
                        </a:rPr>
                        <a:t>A- </a:t>
                      </a:r>
                      <a:r>
                        <a:rPr lang="en">
                          <a:latin typeface="Bree Serif"/>
                          <a:ea typeface="Bree Serif"/>
                          <a:cs typeface="Bree Serif"/>
                          <a:sym typeface="Bree Serif"/>
                        </a:rPr>
                        <a:t>ischemia </a:t>
                      </a:r>
                      <a:endParaRPr/>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F1E0E0"/>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
                          <a:solidFill>
                            <a:srgbClr val="000000"/>
                          </a:solidFill>
                          <a:latin typeface="Bree Serif"/>
                          <a:ea typeface="Bree Serif"/>
                          <a:cs typeface="Bree Serif"/>
                          <a:sym typeface="Bree Serif"/>
                        </a:rPr>
                        <a:t>B-hyp</a:t>
                      </a:r>
                      <a:r>
                        <a:rPr lang="en">
                          <a:latin typeface="Bree Serif"/>
                          <a:ea typeface="Bree Serif"/>
                          <a:cs typeface="Bree Serif"/>
                          <a:sym typeface="Bree Serif"/>
                        </a:rPr>
                        <a:t>okalemia</a:t>
                      </a:r>
                      <a:endParaRPr/>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F1E0E0"/>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
                          <a:solidFill>
                            <a:srgbClr val="000000"/>
                          </a:solidFill>
                          <a:latin typeface="Bree Serif"/>
                          <a:ea typeface="Bree Serif"/>
                          <a:cs typeface="Bree Serif"/>
                          <a:sym typeface="Bree Serif"/>
                        </a:rPr>
                        <a:t>C- </a:t>
                      </a:r>
                      <a:r>
                        <a:rPr lang="en">
                          <a:latin typeface="Bree Serif"/>
                          <a:ea typeface="Bree Serif"/>
                          <a:cs typeface="Bree Serif"/>
                          <a:sym typeface="Bree Serif"/>
                        </a:rPr>
                        <a:t>atrium hypertrophy</a:t>
                      </a:r>
                      <a:endParaRPr/>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F1E0E0"/>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000000"/>
                          </a:solidFill>
                          <a:latin typeface="Bree Serif"/>
                          <a:ea typeface="Bree Serif"/>
                          <a:cs typeface="Bree Serif"/>
                          <a:sym typeface="Bree Serif"/>
                        </a:rPr>
                        <a:t>D-hyperkalemia</a:t>
                      </a:r>
                      <a:endParaRPr/>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F1E0E0"/>
                      </a:solidFill>
                      <a:prstDash val="solid"/>
                      <a:round/>
                      <a:headEnd len="sm" w="sm" type="none"/>
                      <a:tailEnd len="sm" w="sm" type="none"/>
                    </a:lnB>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61"/>
          <p:cNvSpPr txBox="1"/>
          <p:nvPr>
            <p:ph type="title"/>
          </p:nvPr>
        </p:nvSpPr>
        <p:spPr>
          <a:xfrm>
            <a:off x="311700" y="277075"/>
            <a:ext cx="852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sz="2720">
                <a:solidFill>
                  <a:srgbClr val="D05C5C"/>
                </a:solidFill>
                <a:latin typeface="Bree Serif"/>
                <a:ea typeface="Bree Serif"/>
                <a:cs typeface="Bree Serif"/>
                <a:sym typeface="Bree Serif"/>
              </a:rPr>
              <a:t>SAQs</a:t>
            </a:r>
            <a:endParaRPr b="1" sz="2720">
              <a:solidFill>
                <a:srgbClr val="D05C5C"/>
              </a:solidFill>
              <a:latin typeface="Bree Serif"/>
              <a:ea typeface="Bree Serif"/>
              <a:cs typeface="Bree Serif"/>
              <a:sym typeface="Bree Serif"/>
            </a:endParaRPr>
          </a:p>
        </p:txBody>
      </p:sp>
      <p:sp>
        <p:nvSpPr>
          <p:cNvPr id="738" name="Google Shape;738;p61"/>
          <p:cNvSpPr txBox="1"/>
          <p:nvPr/>
        </p:nvSpPr>
        <p:spPr>
          <a:xfrm>
            <a:off x="311700" y="1081175"/>
            <a:ext cx="6083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D05C5C"/>
                </a:solidFill>
                <a:latin typeface="Bree Serif"/>
                <a:ea typeface="Bree Serif"/>
                <a:cs typeface="Bree Serif"/>
                <a:sym typeface="Bree Serif"/>
              </a:rPr>
              <a:t>Q1:</a:t>
            </a:r>
            <a:r>
              <a:rPr b="1" lang="en" sz="1600">
                <a:solidFill>
                  <a:schemeClr val="dk1"/>
                </a:solidFill>
                <a:latin typeface="Bree Serif"/>
                <a:ea typeface="Bree Serif"/>
                <a:cs typeface="Bree Serif"/>
                <a:sym typeface="Bree Serif"/>
              </a:rPr>
              <a:t> </a:t>
            </a:r>
            <a:r>
              <a:rPr lang="en">
                <a:solidFill>
                  <a:schemeClr val="dk1"/>
                </a:solidFill>
                <a:latin typeface="Bree Serif"/>
                <a:ea typeface="Bree Serif"/>
                <a:cs typeface="Bree Serif"/>
                <a:sym typeface="Bree Serif"/>
              </a:rPr>
              <a:t>Give 3 examples of information that can be obtained from ECG ?</a:t>
            </a:r>
            <a:endParaRPr>
              <a:latin typeface="Bree Serif"/>
              <a:ea typeface="Bree Serif"/>
              <a:cs typeface="Bree Serif"/>
              <a:sym typeface="Bree Serif"/>
            </a:endParaRPr>
          </a:p>
        </p:txBody>
      </p:sp>
      <p:sp>
        <p:nvSpPr>
          <p:cNvPr id="739" name="Google Shape;739;p61"/>
          <p:cNvSpPr txBox="1"/>
          <p:nvPr/>
        </p:nvSpPr>
        <p:spPr>
          <a:xfrm>
            <a:off x="311700" y="2022675"/>
            <a:ext cx="6317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D05C5C"/>
                </a:solidFill>
                <a:latin typeface="Bree Serif"/>
                <a:ea typeface="Bree Serif"/>
                <a:cs typeface="Bree Serif"/>
                <a:sym typeface="Bree Serif"/>
              </a:rPr>
              <a:t>Q2:</a:t>
            </a:r>
            <a:r>
              <a:rPr b="1" lang="en" sz="1600">
                <a:solidFill>
                  <a:schemeClr val="dk1"/>
                </a:solidFill>
                <a:latin typeface="Bree Serif"/>
                <a:ea typeface="Bree Serif"/>
                <a:cs typeface="Bree Serif"/>
                <a:sym typeface="Bree Serif"/>
              </a:rPr>
              <a:t> </a:t>
            </a:r>
            <a:r>
              <a:rPr lang="en">
                <a:solidFill>
                  <a:schemeClr val="dk1"/>
                </a:solidFill>
                <a:latin typeface="Bree Serif"/>
                <a:ea typeface="Bree Serif"/>
                <a:cs typeface="Bree Serif"/>
                <a:sym typeface="Bree Serif"/>
              </a:rPr>
              <a:t>What leads are represented by the lateral view of the heart?</a:t>
            </a:r>
            <a:endParaRPr>
              <a:latin typeface="Bree Serif"/>
              <a:ea typeface="Bree Serif"/>
              <a:cs typeface="Bree Serif"/>
              <a:sym typeface="Bree Serif"/>
            </a:endParaRPr>
          </a:p>
        </p:txBody>
      </p:sp>
      <p:sp>
        <p:nvSpPr>
          <p:cNvPr id="740" name="Google Shape;740;p61"/>
          <p:cNvSpPr txBox="1"/>
          <p:nvPr/>
        </p:nvSpPr>
        <p:spPr>
          <a:xfrm>
            <a:off x="311700" y="3200125"/>
            <a:ext cx="5459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D05C5C"/>
                </a:solidFill>
                <a:latin typeface="Bree Serif"/>
                <a:ea typeface="Bree Serif"/>
                <a:cs typeface="Bree Serif"/>
                <a:sym typeface="Bree Serif"/>
              </a:rPr>
              <a:t>Q3: </a:t>
            </a:r>
            <a:r>
              <a:rPr lang="en">
                <a:solidFill>
                  <a:schemeClr val="dk1"/>
                </a:solidFill>
                <a:latin typeface="Bree Serif"/>
                <a:ea typeface="Bree Serif"/>
                <a:cs typeface="Bree Serif"/>
                <a:sym typeface="Bree Serif"/>
              </a:rPr>
              <a:t>List QRS complex abnormalities.</a:t>
            </a:r>
            <a:endParaRPr>
              <a:latin typeface="Bree Serif"/>
              <a:ea typeface="Bree Serif"/>
              <a:cs typeface="Bree Serif"/>
              <a:sym typeface="Bree Serif"/>
            </a:endParaRPr>
          </a:p>
        </p:txBody>
      </p:sp>
      <p:sp>
        <p:nvSpPr>
          <p:cNvPr id="741" name="Google Shape;741;p61"/>
          <p:cNvSpPr txBox="1"/>
          <p:nvPr/>
        </p:nvSpPr>
        <p:spPr>
          <a:xfrm>
            <a:off x="205700" y="1493879"/>
            <a:ext cx="572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B7B7B7"/>
                </a:solidFill>
                <a:latin typeface="Bree Serif"/>
                <a:ea typeface="Bree Serif"/>
                <a:cs typeface="Bree Serif"/>
                <a:sym typeface="Bree Serif"/>
              </a:rPr>
              <a:t>Rate of the heart, size of it’s chambers, drug effects</a:t>
            </a:r>
            <a:endParaRPr>
              <a:solidFill>
                <a:srgbClr val="B7B7B7"/>
              </a:solidFill>
              <a:latin typeface="Bree Serif"/>
              <a:ea typeface="Bree Serif"/>
              <a:cs typeface="Bree Serif"/>
              <a:sym typeface="Bree Serif"/>
            </a:endParaRPr>
          </a:p>
        </p:txBody>
      </p:sp>
      <p:sp>
        <p:nvSpPr>
          <p:cNvPr id="742" name="Google Shape;742;p61"/>
          <p:cNvSpPr txBox="1"/>
          <p:nvPr/>
        </p:nvSpPr>
        <p:spPr>
          <a:xfrm>
            <a:off x="311700" y="2685825"/>
            <a:ext cx="27501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B7B7B7"/>
                </a:solidFill>
                <a:latin typeface="Bree Serif"/>
                <a:ea typeface="Bree Serif"/>
                <a:cs typeface="Bree Serif"/>
                <a:sym typeface="Bree Serif"/>
              </a:rPr>
              <a:t>I , aVL , V5 , V6</a:t>
            </a:r>
            <a:endParaRPr>
              <a:solidFill>
                <a:srgbClr val="B7B7B7"/>
              </a:solidFill>
              <a:latin typeface="Bree Serif"/>
              <a:ea typeface="Bree Serif"/>
              <a:cs typeface="Bree Serif"/>
              <a:sym typeface="Bree Serif"/>
            </a:endParaRPr>
          </a:p>
        </p:txBody>
      </p:sp>
      <p:sp>
        <p:nvSpPr>
          <p:cNvPr id="743" name="Google Shape;743;p61"/>
          <p:cNvSpPr txBox="1"/>
          <p:nvPr/>
        </p:nvSpPr>
        <p:spPr>
          <a:xfrm>
            <a:off x="311700" y="3745325"/>
            <a:ext cx="38349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a:solidFill>
                  <a:srgbClr val="B7B7B7"/>
                </a:solidFill>
                <a:latin typeface="Bree Serif"/>
                <a:ea typeface="Bree Serif"/>
                <a:cs typeface="Bree Serif"/>
                <a:sym typeface="Bree Serif"/>
              </a:rPr>
              <a:t>Broad QRS complex (&gt;100ms) Ex. BBB, hyperkalemia (↑K+)</a:t>
            </a:r>
            <a:endParaRPr>
              <a:solidFill>
                <a:srgbClr val="B7B7B7"/>
              </a:solidFill>
              <a:latin typeface="Bree Serif"/>
              <a:ea typeface="Bree Serif"/>
              <a:cs typeface="Bree Serif"/>
              <a:sym typeface="Bree Serif"/>
            </a:endParaRPr>
          </a:p>
          <a:p>
            <a:pPr indent="0" lvl="0" marL="0" marR="0" rtl="0" algn="l">
              <a:lnSpc>
                <a:spcPct val="100000"/>
              </a:lnSpc>
              <a:spcBef>
                <a:spcPts val="0"/>
              </a:spcBef>
              <a:spcAft>
                <a:spcPts val="0"/>
              </a:spcAft>
              <a:buNone/>
            </a:pPr>
            <a:r>
              <a:t/>
            </a:r>
            <a:endParaRPr>
              <a:solidFill>
                <a:srgbClr val="B7B7B7"/>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a:solidFill>
                  <a:srgbClr val="B7B7B7"/>
                </a:solidFill>
                <a:latin typeface="Bree Serif"/>
                <a:ea typeface="Bree Serif"/>
                <a:cs typeface="Bree Serif"/>
                <a:sym typeface="Bree Serif"/>
              </a:rPr>
              <a:t>↑↑ height : Ex. ventricular hypertrophy</a:t>
            </a:r>
            <a:endParaRPr>
              <a:solidFill>
                <a:srgbClr val="B7B7B7"/>
              </a:solidFill>
              <a:latin typeface="Bree Serif"/>
              <a:ea typeface="Bree Serif"/>
              <a:cs typeface="Bree Serif"/>
              <a:sym typeface="Bree Serif"/>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62"/>
          <p:cNvSpPr txBox="1"/>
          <p:nvPr/>
        </p:nvSpPr>
        <p:spPr>
          <a:xfrm>
            <a:off x="1622900" y="257625"/>
            <a:ext cx="1923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FFFFFF"/>
                </a:solidFill>
                <a:latin typeface="Bree Serif"/>
                <a:ea typeface="Bree Serif"/>
                <a:cs typeface="Bree Serif"/>
                <a:sym typeface="Bree Serif"/>
              </a:rPr>
              <a:t>Team Leaders</a:t>
            </a:r>
            <a:endParaRPr b="1">
              <a:solidFill>
                <a:srgbClr val="FFFFFF"/>
              </a:solidFill>
              <a:latin typeface="Bree Serif"/>
              <a:ea typeface="Bree Serif"/>
              <a:cs typeface="Bree Serif"/>
              <a:sym typeface="Bree Serif"/>
            </a:endParaRPr>
          </a:p>
        </p:txBody>
      </p:sp>
      <p:sp>
        <p:nvSpPr>
          <p:cNvPr id="749" name="Google Shape;749;p62"/>
          <p:cNvSpPr txBox="1"/>
          <p:nvPr/>
        </p:nvSpPr>
        <p:spPr>
          <a:xfrm>
            <a:off x="1622900" y="1237600"/>
            <a:ext cx="1923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FFFFFF"/>
                </a:solidFill>
                <a:latin typeface="Bree Serif"/>
                <a:ea typeface="Bree Serif"/>
                <a:cs typeface="Bree Serif"/>
                <a:sym typeface="Bree Serif"/>
              </a:rPr>
              <a:t>Team Members</a:t>
            </a:r>
            <a:endParaRPr b="1">
              <a:solidFill>
                <a:srgbClr val="FFFFFF"/>
              </a:solidFill>
              <a:latin typeface="Bree Serif"/>
              <a:ea typeface="Bree Serif"/>
              <a:cs typeface="Bree Serif"/>
              <a:sym typeface="Bree Serif"/>
            </a:endParaRPr>
          </a:p>
        </p:txBody>
      </p:sp>
      <p:sp>
        <p:nvSpPr>
          <p:cNvPr id="750" name="Google Shape;750;p62"/>
          <p:cNvSpPr txBox="1"/>
          <p:nvPr/>
        </p:nvSpPr>
        <p:spPr>
          <a:xfrm>
            <a:off x="411525" y="1637800"/>
            <a:ext cx="2694000" cy="3417000"/>
          </a:xfrm>
          <a:prstGeom prst="rect">
            <a:avLst/>
          </a:prstGeom>
          <a:noFill/>
          <a:ln>
            <a:noFill/>
          </a:ln>
        </p:spPr>
        <p:txBody>
          <a:bodyPr anchorCtr="0" anchor="t" bIns="91425" lIns="91425" spcFirstLastPara="1" rIns="91425" wrap="square" tIns="91425">
            <a:spAutoFit/>
          </a:bodyPr>
          <a:lstStyle/>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Othman Aldraihem</a:t>
            </a:r>
            <a:endParaRPr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Abdulaziz Alqahtani</a:t>
            </a:r>
            <a:endParaRPr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Abdullah Alshahri</a:t>
            </a:r>
            <a:endParaRPr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Saad Al Hammad</a:t>
            </a:r>
            <a:endParaRPr sz="1000">
              <a:solidFill>
                <a:schemeClr val="lt1"/>
              </a:solidFill>
              <a:latin typeface="Bree Serif"/>
              <a:ea typeface="Bree Serif"/>
              <a:cs typeface="Bree Serif"/>
              <a:sym typeface="Bree Serif"/>
            </a:endParaRPr>
          </a:p>
          <a:p>
            <a:pPr indent="-292100" lvl="0" marL="457200" rtl="0" algn="l">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MOHAMMED ALDAWSARI </a:t>
            </a:r>
            <a:endParaRPr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Ahmad Almarshed</a:t>
            </a:r>
            <a:endParaRPr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b="1" lang="en" sz="1000">
                <a:solidFill>
                  <a:schemeClr val="lt1"/>
                </a:solidFill>
                <a:latin typeface="Bree Serif"/>
                <a:ea typeface="Bree Serif"/>
                <a:cs typeface="Bree Serif"/>
                <a:sym typeface="Bree Serif"/>
              </a:rPr>
              <a:t>Rayan Alahmari</a:t>
            </a:r>
            <a:endParaRPr b="1" sz="1000">
              <a:solidFill>
                <a:schemeClr val="lt1"/>
              </a:solidFill>
              <a:latin typeface="Bree Serif"/>
              <a:ea typeface="Bree Serif"/>
              <a:cs typeface="Bree Serif"/>
              <a:sym typeface="Bree Serif"/>
            </a:endParaRPr>
          </a:p>
          <a:p>
            <a:pPr indent="-292100" lvl="0" marL="457200" rtl="0" algn="l">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ABDULRAHMAN BINBAKHIT</a:t>
            </a:r>
            <a:endParaRPr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Abdulaziz Alymni</a:t>
            </a:r>
            <a:endParaRPr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Faisal Alkhunein</a:t>
            </a:r>
            <a:endParaRPr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Abdullah Alqarni</a:t>
            </a:r>
            <a:endParaRPr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Raid Almadi</a:t>
            </a:r>
            <a:endParaRPr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Mohammad Alrashed</a:t>
            </a:r>
            <a:endParaRPr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b="1" lang="en" sz="1000">
                <a:solidFill>
                  <a:schemeClr val="lt1"/>
                </a:solidFill>
                <a:latin typeface="Bree Serif"/>
                <a:ea typeface="Bree Serif"/>
                <a:cs typeface="Bree Serif"/>
                <a:sym typeface="Bree Serif"/>
              </a:rPr>
              <a:t>Abdulrahman bin Ateeq </a:t>
            </a:r>
            <a:endParaRPr b="1"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Amer Alghamdi </a:t>
            </a:r>
            <a:endParaRPr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Mishal Alsuwayegh </a:t>
            </a:r>
            <a:endParaRPr sz="1000">
              <a:solidFill>
                <a:schemeClr val="lt1"/>
              </a:solidFill>
              <a:latin typeface="Bree Serif"/>
              <a:ea typeface="Bree Serif"/>
              <a:cs typeface="Bree Serif"/>
              <a:sym typeface="Bree Serif"/>
            </a:endParaRPr>
          </a:p>
          <a:p>
            <a:pPr indent="-292100" lvl="0" marL="457200" rtl="0" algn="l">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Nawaf alturki </a:t>
            </a:r>
            <a:endParaRPr sz="1000">
              <a:solidFill>
                <a:schemeClr val="lt1"/>
              </a:solidFill>
              <a:latin typeface="Bree Serif"/>
              <a:ea typeface="Bree Serif"/>
              <a:cs typeface="Bree Serif"/>
              <a:sym typeface="Bree Serif"/>
            </a:endParaRPr>
          </a:p>
          <a:p>
            <a:pPr indent="-292100" lvl="0" marL="457200" rtl="0" algn="l">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Hussam Aleid</a:t>
            </a:r>
            <a:endParaRPr sz="1000">
              <a:solidFill>
                <a:schemeClr val="lt1"/>
              </a:solidFill>
              <a:latin typeface="Bree Serif"/>
              <a:ea typeface="Bree Serif"/>
              <a:cs typeface="Bree Serif"/>
              <a:sym typeface="Bree Serif"/>
            </a:endParaRPr>
          </a:p>
          <a:p>
            <a:pPr indent="-292100" lvl="0" marL="457200" rtl="0" algn="l">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Raid almadi</a:t>
            </a:r>
            <a:endParaRPr sz="1000">
              <a:solidFill>
                <a:schemeClr val="lt1"/>
              </a:solidFill>
              <a:latin typeface="Bree Serif"/>
              <a:ea typeface="Bree Serif"/>
              <a:cs typeface="Bree Serif"/>
              <a:sym typeface="Bree Serif"/>
            </a:endParaRPr>
          </a:p>
          <a:p>
            <a:pPr indent="-292100" lvl="0" marL="457200" rtl="0" algn="l">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Mohammed AlShehri</a:t>
            </a:r>
            <a:endParaRPr sz="1000">
              <a:solidFill>
                <a:schemeClr val="lt1"/>
              </a:solidFill>
              <a:latin typeface="Bree Serif"/>
              <a:ea typeface="Bree Serif"/>
              <a:cs typeface="Bree Serif"/>
              <a:sym typeface="Bree Serif"/>
            </a:endParaRPr>
          </a:p>
          <a:p>
            <a:pPr indent="0" lvl="0" marL="0" rtl="0" algn="l">
              <a:spcBef>
                <a:spcPts val="0"/>
              </a:spcBef>
              <a:spcAft>
                <a:spcPts val="0"/>
              </a:spcAft>
              <a:buNone/>
            </a:pPr>
            <a:r>
              <a:t/>
            </a:r>
            <a:endParaRPr sz="1000">
              <a:solidFill>
                <a:schemeClr val="lt1"/>
              </a:solidFill>
              <a:latin typeface="Bree Serif"/>
              <a:ea typeface="Bree Serif"/>
              <a:cs typeface="Bree Serif"/>
              <a:sym typeface="Bree Serif"/>
            </a:endParaRPr>
          </a:p>
        </p:txBody>
      </p:sp>
      <p:sp>
        <p:nvSpPr>
          <p:cNvPr id="751" name="Google Shape;751;p62"/>
          <p:cNvSpPr txBox="1"/>
          <p:nvPr/>
        </p:nvSpPr>
        <p:spPr>
          <a:xfrm>
            <a:off x="2588722" y="1560839"/>
            <a:ext cx="2557200" cy="3570900"/>
          </a:xfrm>
          <a:prstGeom prst="rect">
            <a:avLst/>
          </a:prstGeom>
          <a:noFill/>
          <a:ln>
            <a:noFill/>
          </a:ln>
        </p:spPr>
        <p:txBody>
          <a:bodyPr anchorCtr="0" anchor="t" bIns="91425" lIns="91425" spcFirstLastPara="1" rIns="91425" wrap="square" tIns="91425">
            <a:spAutoFit/>
          </a:bodyPr>
          <a:lstStyle/>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Nouf Aldhalaan</a:t>
            </a:r>
            <a:endParaRPr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Amani Alotaibi </a:t>
            </a:r>
            <a:endParaRPr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Shahed bukhari</a:t>
            </a:r>
            <a:endParaRPr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Shahad Aljeri </a:t>
            </a:r>
            <a:endParaRPr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Maha Alkoryshy  </a:t>
            </a:r>
            <a:endParaRPr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Alhnouf Hadi</a:t>
            </a:r>
            <a:endParaRPr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Mayssam Aljaloud </a:t>
            </a:r>
            <a:endParaRPr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Hissa Alshiqari</a:t>
            </a:r>
            <a:endParaRPr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Mashael Albugami </a:t>
            </a:r>
            <a:endParaRPr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Renad Alayidh </a:t>
            </a:r>
            <a:endParaRPr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Ghada Binslmah</a:t>
            </a:r>
            <a:endParaRPr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Razan Alsulami </a:t>
            </a:r>
            <a:endParaRPr sz="1000">
              <a:solidFill>
                <a:schemeClr val="lt1"/>
              </a:solidFill>
              <a:latin typeface="Bree Serif"/>
              <a:ea typeface="Bree Serif"/>
              <a:cs typeface="Bree Serif"/>
              <a:sym typeface="Bree Serif"/>
            </a:endParaRPr>
          </a:p>
          <a:p>
            <a:pPr indent="-292100" lvl="0" marL="457200" marR="0" rtl="0" algn="l">
              <a:lnSpc>
                <a:spcPct val="100000"/>
              </a:lnSpc>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Shaden albassam</a:t>
            </a:r>
            <a:endParaRPr sz="1000">
              <a:solidFill>
                <a:schemeClr val="lt1"/>
              </a:solidFill>
              <a:latin typeface="Bree Serif"/>
              <a:ea typeface="Bree Serif"/>
              <a:cs typeface="Bree Serif"/>
              <a:sym typeface="Bree Serif"/>
            </a:endParaRPr>
          </a:p>
          <a:p>
            <a:pPr indent="-292100" lvl="0" marL="457200" rtl="0" algn="l">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Razan Almanjomi</a:t>
            </a:r>
            <a:endParaRPr sz="1000">
              <a:solidFill>
                <a:schemeClr val="lt1"/>
              </a:solidFill>
              <a:latin typeface="Bree Serif"/>
              <a:ea typeface="Bree Serif"/>
              <a:cs typeface="Bree Serif"/>
              <a:sym typeface="Bree Serif"/>
            </a:endParaRPr>
          </a:p>
          <a:p>
            <a:pPr indent="-292100" lvl="0" marL="457200" rtl="0" algn="l">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Reem Alhazmi </a:t>
            </a:r>
            <a:endParaRPr sz="1000">
              <a:solidFill>
                <a:schemeClr val="lt1"/>
              </a:solidFill>
              <a:latin typeface="Bree Serif"/>
              <a:ea typeface="Bree Serif"/>
              <a:cs typeface="Bree Serif"/>
              <a:sym typeface="Bree Serif"/>
            </a:endParaRPr>
          </a:p>
          <a:p>
            <a:pPr indent="-292100" lvl="0" marL="457200" rtl="0" algn="l">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Dhai hamdan</a:t>
            </a:r>
            <a:endParaRPr sz="1000">
              <a:solidFill>
                <a:schemeClr val="lt1"/>
              </a:solidFill>
              <a:latin typeface="Bree Serif"/>
              <a:ea typeface="Bree Serif"/>
              <a:cs typeface="Bree Serif"/>
              <a:sym typeface="Bree Serif"/>
            </a:endParaRPr>
          </a:p>
          <a:p>
            <a:pPr indent="-292100" lvl="0" marL="457200" rtl="0" algn="l">
              <a:spcBef>
                <a:spcPts val="0"/>
              </a:spcBef>
              <a:spcAft>
                <a:spcPts val="0"/>
              </a:spcAft>
              <a:buClr>
                <a:schemeClr val="lt1"/>
              </a:buClr>
              <a:buSzPts val="1000"/>
              <a:buFont typeface="Bree Serif"/>
              <a:buChar char="●"/>
            </a:pPr>
            <a:r>
              <a:rPr b="1" lang="en" sz="1000">
                <a:solidFill>
                  <a:schemeClr val="lt1"/>
                </a:solidFill>
                <a:latin typeface="Bree Serif"/>
                <a:ea typeface="Bree Serif"/>
                <a:cs typeface="Bree Serif"/>
                <a:sym typeface="Bree Serif"/>
              </a:rPr>
              <a:t>Shahad alaskar </a:t>
            </a:r>
            <a:endParaRPr b="1" sz="1000">
              <a:solidFill>
                <a:schemeClr val="lt1"/>
              </a:solidFill>
              <a:latin typeface="Bree Serif"/>
              <a:ea typeface="Bree Serif"/>
              <a:cs typeface="Bree Serif"/>
              <a:sym typeface="Bree Serif"/>
            </a:endParaRPr>
          </a:p>
          <a:p>
            <a:pPr indent="-292100" lvl="0" marL="457200" rtl="0" algn="l">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Haifa Almuddahi</a:t>
            </a:r>
            <a:endParaRPr sz="1000">
              <a:solidFill>
                <a:schemeClr val="lt1"/>
              </a:solidFill>
              <a:latin typeface="Bree Serif"/>
              <a:ea typeface="Bree Serif"/>
              <a:cs typeface="Bree Serif"/>
              <a:sym typeface="Bree Serif"/>
            </a:endParaRPr>
          </a:p>
          <a:p>
            <a:pPr indent="-292100" lvl="0" marL="457200" rtl="0" algn="l">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Reema alquraini </a:t>
            </a:r>
            <a:endParaRPr sz="1000">
              <a:solidFill>
                <a:schemeClr val="lt1"/>
              </a:solidFill>
              <a:latin typeface="Bree Serif"/>
              <a:ea typeface="Bree Serif"/>
              <a:cs typeface="Bree Serif"/>
              <a:sym typeface="Bree Serif"/>
            </a:endParaRPr>
          </a:p>
          <a:p>
            <a:pPr indent="-292100" lvl="0" marL="457200" rtl="0" algn="l">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deema aljuribah</a:t>
            </a:r>
            <a:endParaRPr sz="1000">
              <a:solidFill>
                <a:schemeClr val="lt1"/>
              </a:solidFill>
              <a:latin typeface="Bree Serif"/>
              <a:ea typeface="Bree Serif"/>
              <a:cs typeface="Bree Serif"/>
              <a:sym typeface="Bree Serif"/>
            </a:endParaRPr>
          </a:p>
          <a:p>
            <a:pPr indent="-292100" lvl="0" marL="457200" rtl="0" algn="l">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Kadi Khalid aldossari</a:t>
            </a:r>
            <a:endParaRPr sz="1000">
              <a:solidFill>
                <a:schemeClr val="lt1"/>
              </a:solidFill>
              <a:latin typeface="Bree Serif"/>
              <a:ea typeface="Bree Serif"/>
              <a:cs typeface="Bree Serif"/>
              <a:sym typeface="Bree Serif"/>
            </a:endParaRPr>
          </a:p>
          <a:p>
            <a:pPr indent="-292100" lvl="0" marL="457200" rtl="0" algn="l">
              <a:spcBef>
                <a:spcPts val="0"/>
              </a:spcBef>
              <a:spcAft>
                <a:spcPts val="0"/>
              </a:spcAft>
              <a:buClr>
                <a:schemeClr val="lt1"/>
              </a:buClr>
              <a:buSzPts val="1000"/>
              <a:buFont typeface="Bree Serif"/>
              <a:buChar char="●"/>
            </a:pPr>
            <a:r>
              <a:rPr lang="en" sz="1000">
                <a:solidFill>
                  <a:schemeClr val="lt1"/>
                </a:solidFill>
                <a:latin typeface="Bree Serif"/>
                <a:ea typeface="Bree Serif"/>
                <a:cs typeface="Bree Serif"/>
                <a:sym typeface="Bree Serif"/>
              </a:rPr>
              <a:t>Farah alhalafi</a:t>
            </a:r>
            <a:endParaRPr sz="1000">
              <a:solidFill>
                <a:schemeClr val="lt1"/>
              </a:solidFill>
              <a:latin typeface="Bree Serif"/>
              <a:ea typeface="Bree Serif"/>
              <a:cs typeface="Bree Serif"/>
              <a:sym typeface="Bree Serif"/>
            </a:endParaRPr>
          </a:p>
        </p:txBody>
      </p:sp>
      <p:sp>
        <p:nvSpPr>
          <p:cNvPr id="752" name="Google Shape;752;p62"/>
          <p:cNvSpPr txBox="1"/>
          <p:nvPr/>
        </p:nvSpPr>
        <p:spPr>
          <a:xfrm>
            <a:off x="448700" y="712700"/>
            <a:ext cx="1998600" cy="554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lt1"/>
              </a:buClr>
              <a:buSzPts val="1200"/>
              <a:buFont typeface="Bree Serif"/>
              <a:buChar char="●"/>
            </a:pPr>
            <a:r>
              <a:rPr b="1" lang="en" sz="1200">
                <a:solidFill>
                  <a:schemeClr val="lt1"/>
                </a:solidFill>
                <a:latin typeface="Bree Serif"/>
                <a:ea typeface="Bree Serif"/>
                <a:cs typeface="Bree Serif"/>
                <a:sym typeface="Bree Serif"/>
              </a:rPr>
              <a:t>Saleh aldeligan</a:t>
            </a:r>
            <a:endParaRPr b="1" sz="1200">
              <a:solidFill>
                <a:schemeClr val="lt1"/>
              </a:solidFill>
              <a:latin typeface="Bree Serif"/>
              <a:ea typeface="Bree Serif"/>
              <a:cs typeface="Bree Serif"/>
              <a:sym typeface="Bree Serif"/>
            </a:endParaRPr>
          </a:p>
          <a:p>
            <a:pPr indent="-304800" lvl="0" marL="457200" rtl="0" algn="l">
              <a:spcBef>
                <a:spcPts val="0"/>
              </a:spcBef>
              <a:spcAft>
                <a:spcPts val="0"/>
              </a:spcAft>
              <a:buClr>
                <a:schemeClr val="lt1"/>
              </a:buClr>
              <a:buSzPts val="1200"/>
              <a:buFont typeface="Bree Serif"/>
              <a:buChar char="●"/>
            </a:pPr>
            <a:r>
              <a:rPr b="1" lang="en" sz="1200">
                <a:solidFill>
                  <a:schemeClr val="lt1"/>
                </a:solidFill>
                <a:latin typeface="Bree Serif"/>
                <a:ea typeface="Bree Serif"/>
                <a:cs typeface="Bree Serif"/>
                <a:sym typeface="Bree Serif"/>
              </a:rPr>
              <a:t>Qusai Alsultan</a:t>
            </a:r>
            <a:endParaRPr b="1" sz="1200">
              <a:solidFill>
                <a:schemeClr val="lt1"/>
              </a:solidFill>
              <a:latin typeface="Bree Serif"/>
              <a:ea typeface="Bree Serif"/>
              <a:cs typeface="Bree Serif"/>
              <a:sym typeface="Bree Serif"/>
            </a:endParaRPr>
          </a:p>
        </p:txBody>
      </p:sp>
      <p:sp>
        <p:nvSpPr>
          <p:cNvPr id="753" name="Google Shape;753;p62"/>
          <p:cNvSpPr txBox="1"/>
          <p:nvPr/>
        </p:nvSpPr>
        <p:spPr>
          <a:xfrm>
            <a:off x="2868025" y="712700"/>
            <a:ext cx="1998600" cy="554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lt1"/>
              </a:buClr>
              <a:buSzPts val="1200"/>
              <a:buFont typeface="Bree Serif"/>
              <a:buChar char="●"/>
            </a:pPr>
            <a:r>
              <a:rPr b="1" lang="en" sz="1200">
                <a:solidFill>
                  <a:schemeClr val="lt1"/>
                </a:solidFill>
                <a:latin typeface="Bree Serif"/>
                <a:ea typeface="Bree Serif"/>
                <a:cs typeface="Bree Serif"/>
                <a:sym typeface="Bree Serif"/>
              </a:rPr>
              <a:t>Raghad Alkhudair </a:t>
            </a:r>
            <a:endParaRPr b="1" sz="1200">
              <a:solidFill>
                <a:schemeClr val="lt1"/>
              </a:solidFill>
              <a:latin typeface="Bree Serif"/>
              <a:ea typeface="Bree Serif"/>
              <a:cs typeface="Bree Serif"/>
              <a:sym typeface="Bree Serif"/>
            </a:endParaRPr>
          </a:p>
          <a:p>
            <a:pPr indent="-304800" lvl="0" marL="457200" rtl="0" algn="l">
              <a:spcBef>
                <a:spcPts val="0"/>
              </a:spcBef>
              <a:spcAft>
                <a:spcPts val="0"/>
              </a:spcAft>
              <a:buClr>
                <a:schemeClr val="lt1"/>
              </a:buClr>
              <a:buSzPts val="1200"/>
              <a:buFont typeface="Bree Serif"/>
              <a:buChar char="●"/>
            </a:pPr>
            <a:r>
              <a:rPr b="1" lang="en" sz="1200">
                <a:solidFill>
                  <a:schemeClr val="lt1"/>
                </a:solidFill>
                <a:latin typeface="Bree Serif"/>
                <a:ea typeface="Bree Serif"/>
                <a:cs typeface="Bree Serif"/>
                <a:sym typeface="Bree Serif"/>
              </a:rPr>
              <a:t>Raghad Alnadeef </a:t>
            </a:r>
            <a:endParaRPr b="1" sz="1200">
              <a:solidFill>
                <a:schemeClr val="lt1"/>
              </a:solidFill>
              <a:latin typeface="Bree Serif"/>
              <a:ea typeface="Bree Serif"/>
              <a:cs typeface="Bree Serif"/>
              <a:sym typeface="Bree Serif"/>
            </a:endParaRPr>
          </a:p>
        </p:txBody>
      </p:sp>
      <p:sp>
        <p:nvSpPr>
          <p:cNvPr id="754" name="Google Shape;754;p62"/>
          <p:cNvSpPr/>
          <p:nvPr/>
        </p:nvSpPr>
        <p:spPr>
          <a:xfrm flipH="1">
            <a:off x="7795800" y="4405025"/>
            <a:ext cx="1348200" cy="446400"/>
          </a:xfrm>
          <a:prstGeom prst="homePlate">
            <a:avLst>
              <a:gd fmla="val 50000" name="adj"/>
            </a:avLst>
          </a:prstGeom>
          <a:solidFill>
            <a:srgbClr val="D05C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62"/>
          <p:cNvSpPr txBox="1"/>
          <p:nvPr/>
        </p:nvSpPr>
        <p:spPr>
          <a:xfrm>
            <a:off x="7693350" y="4443575"/>
            <a:ext cx="1690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FFFF"/>
                </a:solidFill>
                <a:latin typeface="Bree Serif"/>
                <a:ea typeface="Bree Serif"/>
                <a:cs typeface="Bree Serif"/>
                <a:sym typeface="Bree Serif"/>
              </a:rPr>
              <a:t>Editing File</a:t>
            </a:r>
            <a:endParaRPr sz="1200">
              <a:solidFill>
                <a:srgbClr val="FFFFFF"/>
              </a:solidFill>
              <a:latin typeface="Bree Serif"/>
              <a:ea typeface="Bree Serif"/>
              <a:cs typeface="Bree Serif"/>
              <a:sym typeface="Bree Serif"/>
            </a:endParaRPr>
          </a:p>
        </p:txBody>
      </p:sp>
      <p:sp>
        <p:nvSpPr>
          <p:cNvPr id="756" name="Google Shape;756;p62"/>
          <p:cNvSpPr txBox="1"/>
          <p:nvPr/>
        </p:nvSpPr>
        <p:spPr>
          <a:xfrm>
            <a:off x="6426200" y="455100"/>
            <a:ext cx="20436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solidFill>
                  <a:srgbClr val="D05C5C"/>
                </a:solidFill>
                <a:latin typeface="Bree Serif"/>
                <a:ea typeface="Bree Serif"/>
                <a:cs typeface="Bree Serif"/>
                <a:sym typeface="Bree Serif"/>
              </a:rPr>
              <a:t>THANK YOU</a:t>
            </a:r>
            <a:endParaRPr sz="3600">
              <a:solidFill>
                <a:srgbClr val="D05C5C"/>
              </a:solidFill>
              <a:latin typeface="Bree Serif"/>
              <a:ea typeface="Bree Serif"/>
              <a:cs typeface="Bree Serif"/>
              <a:sym typeface="Bree Serif"/>
            </a:endParaRPr>
          </a:p>
        </p:txBody>
      </p:sp>
      <p:pic>
        <p:nvPicPr>
          <p:cNvPr id="757" name="Google Shape;757;p62"/>
          <p:cNvPicPr preferRelativeResize="0"/>
          <p:nvPr/>
        </p:nvPicPr>
        <p:blipFill rotWithShape="1">
          <a:blip r:embed="rId3">
            <a:alphaModFix/>
          </a:blip>
          <a:srcRect b="0" l="0" r="0" t="0"/>
          <a:stretch/>
        </p:blipFill>
        <p:spPr>
          <a:xfrm>
            <a:off x="6448700" y="3758750"/>
            <a:ext cx="446400" cy="446400"/>
          </a:xfrm>
          <a:prstGeom prst="rect">
            <a:avLst/>
          </a:prstGeom>
          <a:noFill/>
          <a:ln>
            <a:noFill/>
          </a:ln>
        </p:spPr>
      </p:pic>
      <p:sp>
        <p:nvSpPr>
          <p:cNvPr id="758" name="Google Shape;758;p62"/>
          <p:cNvSpPr txBox="1"/>
          <p:nvPr/>
        </p:nvSpPr>
        <p:spPr>
          <a:xfrm>
            <a:off x="6895100" y="3797300"/>
            <a:ext cx="2121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666666"/>
                </a:solidFill>
                <a:latin typeface="Bree Serif"/>
                <a:ea typeface="Bree Serif"/>
                <a:cs typeface="Bree Serif"/>
                <a:sym typeface="Bree Serif"/>
              </a:rPr>
              <a:t>Physio442@gmail.com</a:t>
            </a:r>
            <a:endParaRPr sz="1200">
              <a:solidFill>
                <a:srgbClr val="666666"/>
              </a:solidFill>
              <a:latin typeface="Bree Serif"/>
              <a:ea typeface="Bree Serif"/>
              <a:cs typeface="Bree Serif"/>
              <a:sym typeface="Bree Serif"/>
            </a:endParaRPr>
          </a:p>
        </p:txBody>
      </p:sp>
      <p:sp>
        <p:nvSpPr>
          <p:cNvPr id="759" name="Google Shape;759;p62"/>
          <p:cNvSpPr txBox="1"/>
          <p:nvPr/>
        </p:nvSpPr>
        <p:spPr>
          <a:xfrm>
            <a:off x="6448700" y="2460925"/>
            <a:ext cx="19986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rgbClr val="666666"/>
                </a:solidFill>
                <a:latin typeface="Bree Serif"/>
                <a:ea typeface="Bree Serif"/>
                <a:cs typeface="Bree Serif"/>
                <a:sym typeface="Bree Serif"/>
              </a:rPr>
              <a:t>Theme was done by Mohammad Alrashed</a:t>
            </a:r>
            <a:endParaRPr sz="1300">
              <a:solidFill>
                <a:srgbClr val="666666"/>
              </a:solidFill>
              <a:latin typeface="Bree Serif"/>
              <a:ea typeface="Bree Serif"/>
              <a:cs typeface="Bree Serif"/>
              <a:sym typeface="Bree Serif"/>
            </a:endParaRPr>
          </a:p>
        </p:txBody>
      </p:sp>
      <p:sp>
        <p:nvSpPr>
          <p:cNvPr id="760" name="Google Shape;760;p62"/>
          <p:cNvSpPr txBox="1"/>
          <p:nvPr/>
        </p:nvSpPr>
        <p:spPr>
          <a:xfrm>
            <a:off x="4572000" y="2023000"/>
            <a:ext cx="40500" cy="3693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None/>
            </a:pPr>
            <a:r>
              <a:t/>
            </a:r>
            <a:endParaRPr sz="1200">
              <a:solidFill>
                <a:schemeClr val="lt1"/>
              </a:solidFill>
              <a:latin typeface="Bree Serif"/>
              <a:ea typeface="Bree Serif"/>
              <a:cs typeface="Bree Serif"/>
              <a:sym typeface="Bree Serif"/>
            </a:endParaRPr>
          </a:p>
        </p:txBody>
      </p:sp>
      <p:sp>
        <p:nvSpPr>
          <p:cNvPr id="761" name="Google Shape;761;p62"/>
          <p:cNvSpPr txBox="1"/>
          <p:nvPr/>
        </p:nvSpPr>
        <p:spPr>
          <a:xfrm>
            <a:off x="4458725" y="1340250"/>
            <a:ext cx="2637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sz="1200">
              <a:solidFill>
                <a:schemeClr val="lt1"/>
              </a:solidFill>
              <a:latin typeface="Bree Serif"/>
              <a:ea typeface="Bree Serif"/>
              <a:cs typeface="Bree Serif"/>
              <a:sym typeface="Bree Serif"/>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9"/>
          <p:cNvSpPr txBox="1"/>
          <p:nvPr>
            <p:ph type="title"/>
          </p:nvPr>
        </p:nvSpPr>
        <p:spPr>
          <a:xfrm>
            <a:off x="125899" y="114850"/>
            <a:ext cx="2648400" cy="48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00">
                <a:solidFill>
                  <a:srgbClr val="D05C5C"/>
                </a:solidFill>
                <a:latin typeface="Bree Serif"/>
                <a:ea typeface="Bree Serif"/>
                <a:cs typeface="Bree Serif"/>
                <a:sym typeface="Bree Serif"/>
              </a:rPr>
              <a:t> What is the ECG?</a:t>
            </a:r>
            <a:endParaRPr b="1" sz="2200">
              <a:solidFill>
                <a:srgbClr val="D05C5C"/>
              </a:solidFill>
              <a:latin typeface="Bree Serif"/>
              <a:ea typeface="Bree Serif"/>
              <a:cs typeface="Bree Serif"/>
              <a:sym typeface="Bree Serif"/>
            </a:endParaRPr>
          </a:p>
        </p:txBody>
      </p:sp>
      <p:sp>
        <p:nvSpPr>
          <p:cNvPr id="158" name="Google Shape;158;p29"/>
          <p:cNvSpPr txBox="1"/>
          <p:nvPr/>
        </p:nvSpPr>
        <p:spPr>
          <a:xfrm>
            <a:off x="349347" y="1409700"/>
            <a:ext cx="30000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C27BA0"/>
                </a:solidFill>
                <a:latin typeface="Bree Serif"/>
                <a:ea typeface="Bree Serif"/>
                <a:cs typeface="Bree Serif"/>
                <a:sym typeface="Bree Serif"/>
              </a:rPr>
              <a:t>It is the sum of electrical activity of the heart transmitted to surface of body.</a:t>
            </a:r>
            <a:endParaRPr sz="1200">
              <a:solidFill>
                <a:srgbClr val="C27BA0"/>
              </a:solidFill>
              <a:latin typeface="Bree Serif"/>
              <a:ea typeface="Bree Serif"/>
              <a:cs typeface="Bree Serif"/>
              <a:sym typeface="Bree Serif"/>
            </a:endParaRPr>
          </a:p>
          <a:p>
            <a:pPr indent="0" lvl="0" marL="0" rtl="0" algn="l">
              <a:spcBef>
                <a:spcPts val="0"/>
              </a:spcBef>
              <a:spcAft>
                <a:spcPts val="0"/>
              </a:spcAft>
              <a:buNone/>
            </a:pPr>
            <a:r>
              <a:t/>
            </a:r>
            <a:endParaRPr sz="1200">
              <a:solidFill>
                <a:srgbClr val="C27BA0"/>
              </a:solidFill>
              <a:latin typeface="Bree Serif"/>
              <a:ea typeface="Bree Serif"/>
              <a:cs typeface="Bree Serif"/>
              <a:sym typeface="Bree Serif"/>
            </a:endParaRPr>
          </a:p>
          <a:p>
            <a:pPr indent="0" lvl="0" marL="0" rtl="0" algn="l">
              <a:spcBef>
                <a:spcPts val="0"/>
              </a:spcBef>
              <a:spcAft>
                <a:spcPts val="0"/>
              </a:spcAft>
              <a:buNone/>
            </a:pPr>
            <a:r>
              <a:rPr lang="en" sz="1200">
                <a:solidFill>
                  <a:srgbClr val="C27BA0"/>
                </a:solidFill>
                <a:latin typeface="Bree Serif"/>
                <a:ea typeface="Bree Serif"/>
                <a:cs typeface="Bree Serif"/>
                <a:sym typeface="Bree Serif"/>
              </a:rPr>
              <a:t>It is a simple and important tool for providing evidence to support a diagnosis, and is sometimes crucial for patient management.</a:t>
            </a:r>
            <a:endParaRPr sz="1200">
              <a:solidFill>
                <a:srgbClr val="C27BA0"/>
              </a:solidFill>
              <a:latin typeface="Bree Serif"/>
              <a:ea typeface="Bree Serif"/>
              <a:cs typeface="Bree Serif"/>
              <a:sym typeface="Bree Serif"/>
            </a:endParaRPr>
          </a:p>
          <a:p>
            <a:pPr indent="0" lvl="0" marL="0" rtl="0" algn="l">
              <a:spcBef>
                <a:spcPts val="0"/>
              </a:spcBef>
              <a:spcAft>
                <a:spcPts val="0"/>
              </a:spcAft>
              <a:buNone/>
            </a:pPr>
            <a:r>
              <a:t/>
            </a:r>
            <a:endParaRPr sz="1200">
              <a:solidFill>
                <a:srgbClr val="C27BA0"/>
              </a:solidFill>
              <a:latin typeface="Bree Serif"/>
              <a:ea typeface="Bree Serif"/>
              <a:cs typeface="Bree Serif"/>
              <a:sym typeface="Bree Serif"/>
            </a:endParaRPr>
          </a:p>
          <a:p>
            <a:pPr indent="0" lvl="0" marL="0" rtl="0" algn="l">
              <a:spcBef>
                <a:spcPts val="0"/>
              </a:spcBef>
              <a:spcAft>
                <a:spcPts val="0"/>
              </a:spcAft>
              <a:buNone/>
            </a:pPr>
            <a:r>
              <a:rPr lang="en" sz="1200">
                <a:solidFill>
                  <a:srgbClr val="C27BA0"/>
                </a:solidFill>
                <a:latin typeface="Bree Serif"/>
                <a:ea typeface="Bree Serif"/>
                <a:cs typeface="Bree Serif"/>
                <a:sym typeface="Bree Serif"/>
              </a:rPr>
              <a:t>It records the electrical activity of the heart by surface electrodes.</a:t>
            </a:r>
            <a:endParaRPr sz="1200">
              <a:solidFill>
                <a:srgbClr val="C27BA0"/>
              </a:solidFill>
              <a:latin typeface="Bree Serif"/>
              <a:ea typeface="Bree Serif"/>
              <a:cs typeface="Bree Serif"/>
              <a:sym typeface="Bree Serif"/>
            </a:endParaRPr>
          </a:p>
          <a:p>
            <a:pPr indent="0" lvl="0" marL="0" rtl="0" algn="l">
              <a:spcBef>
                <a:spcPts val="0"/>
              </a:spcBef>
              <a:spcAft>
                <a:spcPts val="0"/>
              </a:spcAft>
              <a:buNone/>
            </a:pPr>
            <a:r>
              <a:t/>
            </a:r>
            <a:endParaRPr sz="1200">
              <a:solidFill>
                <a:srgbClr val="C27BA0"/>
              </a:solidFill>
              <a:latin typeface="Bree Serif"/>
              <a:ea typeface="Bree Serif"/>
              <a:cs typeface="Bree Serif"/>
              <a:sym typeface="Bree Serif"/>
            </a:endParaRPr>
          </a:p>
          <a:p>
            <a:pPr indent="0" lvl="0" marL="0" rtl="0" algn="l">
              <a:spcBef>
                <a:spcPts val="0"/>
              </a:spcBef>
              <a:spcAft>
                <a:spcPts val="0"/>
              </a:spcAft>
              <a:buNone/>
            </a:pPr>
            <a:r>
              <a:rPr lang="en" sz="1200">
                <a:solidFill>
                  <a:srgbClr val="C27BA0"/>
                </a:solidFill>
                <a:latin typeface="Bree Serif"/>
                <a:ea typeface="Bree Serif"/>
                <a:cs typeface="Bree Serif"/>
                <a:sym typeface="Bree Serif"/>
              </a:rPr>
              <a:t>The tracing shows waves of different shapes connected to each other by intervening intervals.</a:t>
            </a:r>
            <a:endParaRPr sz="1200">
              <a:solidFill>
                <a:srgbClr val="C27BA0"/>
              </a:solidFill>
              <a:latin typeface="Bree Serif"/>
              <a:ea typeface="Bree Serif"/>
              <a:cs typeface="Bree Serif"/>
              <a:sym typeface="Bree Serif"/>
            </a:endParaRPr>
          </a:p>
        </p:txBody>
      </p:sp>
      <p:sp>
        <p:nvSpPr>
          <p:cNvPr id="159" name="Google Shape;159;p29"/>
          <p:cNvSpPr/>
          <p:nvPr/>
        </p:nvSpPr>
        <p:spPr>
          <a:xfrm>
            <a:off x="315200" y="1574224"/>
            <a:ext cx="97200" cy="93900"/>
          </a:xfrm>
          <a:prstGeom prst="star5">
            <a:avLst>
              <a:gd fmla="val 17861"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9"/>
          <p:cNvSpPr/>
          <p:nvPr/>
        </p:nvSpPr>
        <p:spPr>
          <a:xfrm>
            <a:off x="315200" y="2185550"/>
            <a:ext cx="97200" cy="93900"/>
          </a:xfrm>
          <a:prstGeom prst="star5">
            <a:avLst>
              <a:gd fmla="val 17861"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9"/>
          <p:cNvSpPr/>
          <p:nvPr/>
        </p:nvSpPr>
        <p:spPr>
          <a:xfrm>
            <a:off x="315200" y="3051050"/>
            <a:ext cx="97200" cy="93900"/>
          </a:xfrm>
          <a:prstGeom prst="star5">
            <a:avLst>
              <a:gd fmla="val 17861"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9"/>
          <p:cNvSpPr/>
          <p:nvPr/>
        </p:nvSpPr>
        <p:spPr>
          <a:xfrm>
            <a:off x="315200" y="3669375"/>
            <a:ext cx="97200" cy="93900"/>
          </a:xfrm>
          <a:prstGeom prst="star5">
            <a:avLst>
              <a:gd fmla="val 17861"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9"/>
          <p:cNvSpPr txBox="1"/>
          <p:nvPr/>
        </p:nvSpPr>
        <p:spPr>
          <a:xfrm>
            <a:off x="490850" y="700550"/>
            <a:ext cx="2823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E06666"/>
                </a:solidFill>
                <a:latin typeface="Bree Serif"/>
                <a:ea typeface="Bree Serif"/>
                <a:cs typeface="Bree Serif"/>
                <a:sym typeface="Bree Serif"/>
              </a:rPr>
              <a:t>“ECG” stands for electrocardiogram , or electrocardiograph .In some countries the abbreviation used is EKG</a:t>
            </a:r>
            <a:endParaRPr sz="1200">
              <a:solidFill>
                <a:srgbClr val="E06666"/>
              </a:solidFill>
              <a:latin typeface="Bree Serif"/>
              <a:ea typeface="Bree Serif"/>
              <a:cs typeface="Bree Serif"/>
              <a:sym typeface="Bree Serif"/>
            </a:endParaRPr>
          </a:p>
        </p:txBody>
      </p:sp>
      <p:sp>
        <p:nvSpPr>
          <p:cNvPr id="164" name="Google Shape;164;p29"/>
          <p:cNvSpPr/>
          <p:nvPr/>
        </p:nvSpPr>
        <p:spPr>
          <a:xfrm>
            <a:off x="429051" y="726050"/>
            <a:ext cx="2946600" cy="687900"/>
          </a:xfrm>
          <a:prstGeom prst="roundRect">
            <a:avLst>
              <a:gd fmla="val 16667" name="adj"/>
            </a:avLst>
          </a:prstGeom>
          <a:noFill/>
          <a:ln cap="flat" cmpd="sng" w="19050">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ree Serif"/>
              <a:ea typeface="Bree Serif"/>
              <a:cs typeface="Bree Serif"/>
              <a:sym typeface="Bree Serif"/>
            </a:endParaRPr>
          </a:p>
        </p:txBody>
      </p:sp>
      <p:sp>
        <p:nvSpPr>
          <p:cNvPr id="165" name="Google Shape;165;p29"/>
          <p:cNvSpPr txBox="1"/>
          <p:nvPr/>
        </p:nvSpPr>
        <p:spPr>
          <a:xfrm>
            <a:off x="708953" y="4165475"/>
            <a:ext cx="23868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3D85C6"/>
                </a:solidFill>
                <a:latin typeface="Bree Serif"/>
                <a:ea typeface="Bree Serif"/>
                <a:cs typeface="Bree Serif"/>
                <a:sym typeface="Bree Serif"/>
              </a:rPr>
              <a:t>Boys slide:</a:t>
            </a:r>
            <a:endParaRPr sz="1200">
              <a:solidFill>
                <a:srgbClr val="3D85C6"/>
              </a:solidFill>
              <a:latin typeface="Bree Serif"/>
              <a:ea typeface="Bree Serif"/>
              <a:cs typeface="Bree Serif"/>
              <a:sym typeface="Bree Serif"/>
            </a:endParaRPr>
          </a:p>
          <a:p>
            <a:pPr indent="0" lvl="0" marL="0" rtl="0" algn="ctr">
              <a:spcBef>
                <a:spcPts val="0"/>
              </a:spcBef>
              <a:spcAft>
                <a:spcPts val="0"/>
              </a:spcAft>
              <a:buNone/>
            </a:pPr>
            <a:r>
              <a:rPr lang="en" sz="1200">
                <a:solidFill>
                  <a:srgbClr val="3D85C6"/>
                </a:solidFill>
                <a:latin typeface="Bree Serif"/>
                <a:ea typeface="Bree Serif"/>
                <a:cs typeface="Bree Serif"/>
                <a:sym typeface="Bree Serif"/>
              </a:rPr>
              <a:t>EKG is based on the German spelling of electrocardiogram, which is Elektrokardiogram</a:t>
            </a:r>
            <a:r>
              <a:rPr lang="en" sz="1200">
                <a:latin typeface="Bree Serif"/>
                <a:ea typeface="Bree Serif"/>
                <a:cs typeface="Bree Serif"/>
                <a:sym typeface="Bree Serif"/>
              </a:rPr>
              <a:t>.</a:t>
            </a:r>
            <a:endParaRPr sz="1200">
              <a:latin typeface="Bree Serif"/>
              <a:ea typeface="Bree Serif"/>
              <a:cs typeface="Bree Serif"/>
              <a:sym typeface="Bree Serif"/>
            </a:endParaRPr>
          </a:p>
        </p:txBody>
      </p:sp>
      <p:sp>
        <p:nvSpPr>
          <p:cNvPr id="166" name="Google Shape;166;p29"/>
          <p:cNvSpPr/>
          <p:nvPr/>
        </p:nvSpPr>
        <p:spPr>
          <a:xfrm>
            <a:off x="765950" y="4217375"/>
            <a:ext cx="2307600" cy="819600"/>
          </a:xfrm>
          <a:prstGeom prst="roundRect">
            <a:avLst>
              <a:gd fmla="val 16667" name="adj"/>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ree Serif"/>
              <a:ea typeface="Bree Serif"/>
              <a:cs typeface="Bree Serif"/>
              <a:sym typeface="Bree Serif"/>
            </a:endParaRPr>
          </a:p>
        </p:txBody>
      </p:sp>
      <p:cxnSp>
        <p:nvCxnSpPr>
          <p:cNvPr id="167" name="Google Shape;167;p29"/>
          <p:cNvCxnSpPr/>
          <p:nvPr/>
        </p:nvCxnSpPr>
        <p:spPr>
          <a:xfrm flipH="1">
            <a:off x="3643961" y="40777"/>
            <a:ext cx="12900" cy="5048100"/>
          </a:xfrm>
          <a:prstGeom prst="straightConnector1">
            <a:avLst/>
          </a:prstGeom>
          <a:noFill/>
          <a:ln cap="flat" cmpd="sng" w="28575">
            <a:solidFill>
              <a:schemeClr val="dk2"/>
            </a:solidFill>
            <a:prstDash val="solid"/>
            <a:round/>
            <a:headEnd len="med" w="med" type="none"/>
            <a:tailEnd len="med" w="med" type="none"/>
          </a:ln>
        </p:spPr>
      </p:cxnSp>
      <p:sp>
        <p:nvSpPr>
          <p:cNvPr id="168" name="Google Shape;168;p29"/>
          <p:cNvSpPr txBox="1"/>
          <p:nvPr/>
        </p:nvSpPr>
        <p:spPr>
          <a:xfrm>
            <a:off x="3779581" y="114850"/>
            <a:ext cx="3000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D05C5C"/>
                </a:solidFill>
                <a:latin typeface="Bree Serif"/>
                <a:ea typeface="Bree Serif"/>
                <a:cs typeface="Bree Serif"/>
                <a:sym typeface="Bree Serif"/>
              </a:rPr>
              <a:t>Terminology</a:t>
            </a:r>
            <a:endParaRPr sz="2200"/>
          </a:p>
        </p:txBody>
      </p:sp>
      <p:cxnSp>
        <p:nvCxnSpPr>
          <p:cNvPr id="169" name="Google Shape;169;p29"/>
          <p:cNvCxnSpPr/>
          <p:nvPr/>
        </p:nvCxnSpPr>
        <p:spPr>
          <a:xfrm>
            <a:off x="4172375" y="660201"/>
            <a:ext cx="12300" cy="1454400"/>
          </a:xfrm>
          <a:prstGeom prst="straightConnector1">
            <a:avLst/>
          </a:prstGeom>
          <a:noFill/>
          <a:ln cap="flat" cmpd="sng" w="28575">
            <a:solidFill>
              <a:schemeClr val="dk2"/>
            </a:solidFill>
            <a:prstDash val="solid"/>
            <a:round/>
            <a:headEnd len="med" w="med" type="none"/>
            <a:tailEnd len="med" w="med" type="none"/>
          </a:ln>
        </p:spPr>
      </p:cxnSp>
      <p:cxnSp>
        <p:nvCxnSpPr>
          <p:cNvPr id="170" name="Google Shape;170;p29"/>
          <p:cNvCxnSpPr/>
          <p:nvPr/>
        </p:nvCxnSpPr>
        <p:spPr>
          <a:xfrm rot="10800000">
            <a:off x="4172376" y="2115237"/>
            <a:ext cx="903900" cy="1800"/>
          </a:xfrm>
          <a:prstGeom prst="straightConnector1">
            <a:avLst/>
          </a:prstGeom>
          <a:noFill/>
          <a:ln cap="flat" cmpd="sng" w="28575">
            <a:solidFill>
              <a:schemeClr val="dk2"/>
            </a:solidFill>
            <a:prstDash val="solid"/>
            <a:round/>
            <a:headEnd len="med" w="med" type="triangle"/>
            <a:tailEnd len="med" w="med" type="none"/>
          </a:ln>
        </p:spPr>
      </p:cxnSp>
      <p:cxnSp>
        <p:nvCxnSpPr>
          <p:cNvPr id="171" name="Google Shape;171;p29"/>
          <p:cNvCxnSpPr/>
          <p:nvPr/>
        </p:nvCxnSpPr>
        <p:spPr>
          <a:xfrm rot="10800000">
            <a:off x="4172376" y="1141774"/>
            <a:ext cx="903900" cy="1800"/>
          </a:xfrm>
          <a:prstGeom prst="straightConnector1">
            <a:avLst/>
          </a:prstGeom>
          <a:noFill/>
          <a:ln cap="flat" cmpd="sng" w="28575">
            <a:solidFill>
              <a:schemeClr val="dk2"/>
            </a:solidFill>
            <a:prstDash val="solid"/>
            <a:round/>
            <a:headEnd len="med" w="med" type="triangle"/>
            <a:tailEnd len="med" w="med" type="none"/>
          </a:ln>
        </p:spPr>
      </p:cxnSp>
      <p:sp>
        <p:nvSpPr>
          <p:cNvPr id="172" name="Google Shape;172;p29"/>
          <p:cNvSpPr txBox="1"/>
          <p:nvPr/>
        </p:nvSpPr>
        <p:spPr>
          <a:xfrm>
            <a:off x="5001000" y="921984"/>
            <a:ext cx="3000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E06666"/>
                </a:solidFill>
                <a:latin typeface="Bree Serif"/>
                <a:ea typeface="Bree Serif"/>
                <a:cs typeface="Bree Serif"/>
                <a:sym typeface="Bree Serif"/>
              </a:rPr>
              <a:t>ECG: </a:t>
            </a:r>
            <a:r>
              <a:rPr lang="en" sz="1200">
                <a:solidFill>
                  <a:srgbClr val="C27BA0"/>
                </a:solidFill>
                <a:latin typeface="Bree Serif"/>
                <a:ea typeface="Bree Serif"/>
                <a:cs typeface="Bree Serif"/>
                <a:sym typeface="Bree Serif"/>
              </a:rPr>
              <a:t>Electrocardiogram refers to the recording of electrical changes that occurs in heart during a cardiac cycle. </a:t>
            </a:r>
            <a:r>
              <a:rPr lang="en" sz="1200">
                <a:solidFill>
                  <a:srgbClr val="6FA8DC"/>
                </a:solidFill>
                <a:latin typeface="Bree Serif"/>
                <a:ea typeface="Bree Serif"/>
                <a:cs typeface="Bree Serif"/>
                <a:sym typeface="Bree Serif"/>
              </a:rPr>
              <a:t>It measures cardiac electricity activity.</a:t>
            </a:r>
            <a:endParaRPr sz="1200">
              <a:solidFill>
                <a:srgbClr val="6FA8DC"/>
              </a:solidFill>
            </a:endParaRPr>
          </a:p>
        </p:txBody>
      </p:sp>
      <p:sp>
        <p:nvSpPr>
          <p:cNvPr id="173" name="Google Shape;173;p29"/>
          <p:cNvSpPr txBox="1"/>
          <p:nvPr/>
        </p:nvSpPr>
        <p:spPr>
          <a:xfrm>
            <a:off x="5001000" y="1898700"/>
            <a:ext cx="3440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E06666"/>
                </a:solidFill>
                <a:latin typeface="Bree Serif"/>
                <a:ea typeface="Bree Serif"/>
                <a:cs typeface="Bree Serif"/>
                <a:sym typeface="Bree Serif"/>
              </a:rPr>
              <a:t>Electrocardiograph: </a:t>
            </a:r>
            <a:r>
              <a:rPr lang="en" sz="1200">
                <a:solidFill>
                  <a:srgbClr val="C27BA0"/>
                </a:solidFill>
                <a:latin typeface="Bree Serif"/>
                <a:ea typeface="Bree Serif"/>
                <a:cs typeface="Bree Serif"/>
                <a:sym typeface="Bree Serif"/>
              </a:rPr>
              <a:t>It is an instrument that picks up the electric currents produced by the heart muscle during a cardiac cycle of contraction and relaxation.</a:t>
            </a:r>
            <a:endParaRPr sz="1200">
              <a:solidFill>
                <a:srgbClr val="C27BA0"/>
              </a:solidFill>
            </a:endParaRPr>
          </a:p>
        </p:txBody>
      </p:sp>
      <p:pic>
        <p:nvPicPr>
          <p:cNvPr id="174" name="Google Shape;174;p29"/>
          <p:cNvPicPr preferRelativeResize="0"/>
          <p:nvPr/>
        </p:nvPicPr>
        <p:blipFill>
          <a:blip r:embed="rId3">
            <a:alphaModFix/>
          </a:blip>
          <a:stretch>
            <a:fillRect/>
          </a:stretch>
        </p:blipFill>
        <p:spPr>
          <a:xfrm>
            <a:off x="4891776" y="3028670"/>
            <a:ext cx="3440100" cy="18887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0"/>
          <p:cNvSpPr txBox="1"/>
          <p:nvPr>
            <p:ph type="title"/>
          </p:nvPr>
        </p:nvSpPr>
        <p:spPr>
          <a:xfrm>
            <a:off x="6400851" y="709650"/>
            <a:ext cx="1330200" cy="29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1400">
                <a:solidFill>
                  <a:srgbClr val="D05C5C"/>
                </a:solidFill>
                <a:latin typeface="Bree Serif"/>
                <a:ea typeface="Bree Serif"/>
                <a:cs typeface="Bree Serif"/>
                <a:sym typeface="Bree Serif"/>
              </a:rPr>
              <a:t>H</a:t>
            </a:r>
            <a:r>
              <a:rPr b="1" lang="en" sz="1400">
                <a:solidFill>
                  <a:srgbClr val="D05C5C"/>
                </a:solidFill>
                <a:latin typeface="Bree Serif"/>
                <a:ea typeface="Bree Serif"/>
                <a:cs typeface="Bree Serif"/>
                <a:sym typeface="Bree Serif"/>
              </a:rPr>
              <a:t>eart w</a:t>
            </a:r>
            <a:r>
              <a:rPr b="1" lang="en" sz="1400">
                <a:solidFill>
                  <a:srgbClr val="D05C5C"/>
                </a:solidFill>
                <a:latin typeface="Bree Serif"/>
                <a:ea typeface="Bree Serif"/>
                <a:cs typeface="Bree Serif"/>
                <a:sym typeface="Bree Serif"/>
              </a:rPr>
              <a:t>iring</a:t>
            </a:r>
            <a:endParaRPr b="1" sz="1400">
              <a:solidFill>
                <a:srgbClr val="D05C5C"/>
              </a:solidFill>
              <a:latin typeface="Bree Serif"/>
              <a:ea typeface="Bree Serif"/>
              <a:cs typeface="Bree Serif"/>
              <a:sym typeface="Bree Serif"/>
            </a:endParaRPr>
          </a:p>
        </p:txBody>
      </p:sp>
      <p:pic>
        <p:nvPicPr>
          <p:cNvPr id="180" name="Google Shape;180;p30"/>
          <p:cNvPicPr preferRelativeResize="0"/>
          <p:nvPr/>
        </p:nvPicPr>
        <p:blipFill>
          <a:blip r:embed="rId3">
            <a:alphaModFix/>
          </a:blip>
          <a:stretch>
            <a:fillRect/>
          </a:stretch>
        </p:blipFill>
        <p:spPr>
          <a:xfrm>
            <a:off x="6096175" y="1109850"/>
            <a:ext cx="1939550" cy="1853550"/>
          </a:xfrm>
          <a:prstGeom prst="rect">
            <a:avLst/>
          </a:prstGeom>
          <a:noFill/>
          <a:ln>
            <a:noFill/>
          </a:ln>
        </p:spPr>
      </p:pic>
      <p:pic>
        <p:nvPicPr>
          <p:cNvPr id="181" name="Google Shape;181;p30"/>
          <p:cNvPicPr preferRelativeResize="0"/>
          <p:nvPr/>
        </p:nvPicPr>
        <p:blipFill>
          <a:blip r:embed="rId4">
            <a:alphaModFix/>
          </a:blip>
          <a:stretch>
            <a:fillRect/>
          </a:stretch>
        </p:blipFill>
        <p:spPr>
          <a:xfrm>
            <a:off x="6069790" y="3068101"/>
            <a:ext cx="1992318" cy="1710875"/>
          </a:xfrm>
          <a:prstGeom prst="rect">
            <a:avLst/>
          </a:prstGeom>
          <a:noFill/>
          <a:ln>
            <a:noFill/>
          </a:ln>
        </p:spPr>
      </p:pic>
      <p:cxnSp>
        <p:nvCxnSpPr>
          <p:cNvPr id="182" name="Google Shape;182;p30"/>
          <p:cNvCxnSpPr/>
          <p:nvPr/>
        </p:nvCxnSpPr>
        <p:spPr>
          <a:xfrm flipH="1">
            <a:off x="4935071" y="709659"/>
            <a:ext cx="33000" cy="4162200"/>
          </a:xfrm>
          <a:prstGeom prst="straightConnector1">
            <a:avLst/>
          </a:prstGeom>
          <a:noFill/>
          <a:ln cap="flat" cmpd="sng" w="38100">
            <a:solidFill>
              <a:schemeClr val="dk2"/>
            </a:solidFill>
            <a:prstDash val="solid"/>
            <a:round/>
            <a:headEnd len="med" w="med" type="none"/>
            <a:tailEnd len="med" w="med" type="none"/>
          </a:ln>
        </p:spPr>
      </p:cxnSp>
      <p:sp>
        <p:nvSpPr>
          <p:cNvPr id="183" name="Google Shape;183;p30"/>
          <p:cNvSpPr txBox="1"/>
          <p:nvPr/>
        </p:nvSpPr>
        <p:spPr>
          <a:xfrm>
            <a:off x="958000" y="781200"/>
            <a:ext cx="2544300" cy="15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D05C5C"/>
                </a:solidFill>
                <a:latin typeface="Bree Serif"/>
                <a:ea typeface="Bree Serif"/>
                <a:cs typeface="Bree Serif"/>
                <a:sym typeface="Bree Serif"/>
              </a:rPr>
              <a:t>Working principle of ECG</a:t>
            </a:r>
            <a:endParaRPr/>
          </a:p>
        </p:txBody>
      </p:sp>
      <p:sp>
        <p:nvSpPr>
          <p:cNvPr id="184" name="Google Shape;184;p30"/>
          <p:cNvSpPr txBox="1"/>
          <p:nvPr/>
        </p:nvSpPr>
        <p:spPr>
          <a:xfrm>
            <a:off x="724425" y="1121300"/>
            <a:ext cx="2892900" cy="164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C27BA0"/>
                </a:solidFill>
                <a:latin typeface="Bree Serif"/>
                <a:ea typeface="Bree Serif"/>
                <a:cs typeface="Bree Serif"/>
                <a:sym typeface="Bree Serif"/>
              </a:rPr>
              <a:t>When the depolarization wave spreads through the heart, electrical currents pass into surrounding tissue and can be recorded from surface electrodes. Depolarization wave </a:t>
            </a:r>
            <a:r>
              <a:rPr lang="en" sz="1200">
                <a:solidFill>
                  <a:srgbClr val="C27BA0"/>
                </a:solidFill>
                <a:latin typeface="Bree Serif"/>
                <a:ea typeface="Bree Serif"/>
                <a:cs typeface="Bree Serif"/>
                <a:sym typeface="Bree Serif"/>
              </a:rPr>
              <a:t>towards </a:t>
            </a:r>
            <a:r>
              <a:rPr lang="en" sz="1200">
                <a:solidFill>
                  <a:srgbClr val="C27BA0"/>
                </a:solidFill>
                <a:latin typeface="Bree Serif"/>
                <a:ea typeface="Bree Serif"/>
                <a:cs typeface="Bree Serif"/>
                <a:sym typeface="Bree Serif"/>
              </a:rPr>
              <a:t>+ electrode creates + </a:t>
            </a:r>
            <a:r>
              <a:rPr lang="en" sz="1200">
                <a:solidFill>
                  <a:srgbClr val="C27BA0"/>
                </a:solidFill>
                <a:latin typeface="Bree Serif"/>
                <a:ea typeface="Bree Serif"/>
                <a:cs typeface="Bree Serif"/>
                <a:sym typeface="Bree Serif"/>
              </a:rPr>
              <a:t>deviation</a:t>
            </a:r>
            <a:r>
              <a:rPr lang="en" sz="1200">
                <a:solidFill>
                  <a:srgbClr val="C27BA0"/>
                </a:solidFill>
                <a:latin typeface="Bree Serif"/>
                <a:ea typeface="Bree Serif"/>
                <a:cs typeface="Bree Serif"/>
                <a:sym typeface="Bree Serif"/>
              </a:rPr>
              <a:t> , &amp; depolarization wave away from the + electrode creates - deviation.</a:t>
            </a:r>
            <a:endParaRPr sz="1200">
              <a:solidFill>
                <a:srgbClr val="C27BA0"/>
              </a:solidFill>
            </a:endParaRPr>
          </a:p>
        </p:txBody>
      </p:sp>
      <p:pic>
        <p:nvPicPr>
          <p:cNvPr id="185" name="Google Shape;185;p30"/>
          <p:cNvPicPr preferRelativeResize="0"/>
          <p:nvPr/>
        </p:nvPicPr>
        <p:blipFill>
          <a:blip r:embed="rId5">
            <a:alphaModFix/>
          </a:blip>
          <a:stretch>
            <a:fillRect/>
          </a:stretch>
        </p:blipFill>
        <p:spPr>
          <a:xfrm>
            <a:off x="667350" y="2832095"/>
            <a:ext cx="3166001" cy="1853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1"/>
          <p:cNvSpPr txBox="1"/>
          <p:nvPr>
            <p:ph type="title"/>
          </p:nvPr>
        </p:nvSpPr>
        <p:spPr>
          <a:xfrm>
            <a:off x="194263" y="128225"/>
            <a:ext cx="2302800" cy="41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sz="2200">
                <a:solidFill>
                  <a:srgbClr val="D05C5C"/>
                </a:solidFill>
                <a:latin typeface="Bree Serif"/>
                <a:ea typeface="Bree Serif"/>
                <a:cs typeface="Bree Serif"/>
                <a:sym typeface="Bree Serif"/>
              </a:rPr>
              <a:t>NORMAL ECG</a:t>
            </a:r>
            <a:endParaRPr b="1" sz="2200">
              <a:solidFill>
                <a:srgbClr val="D05C5C"/>
              </a:solidFill>
              <a:latin typeface="Bree Serif"/>
              <a:ea typeface="Bree Serif"/>
              <a:cs typeface="Bree Serif"/>
              <a:sym typeface="Bree Serif"/>
            </a:endParaRPr>
          </a:p>
        </p:txBody>
      </p:sp>
      <p:sp>
        <p:nvSpPr>
          <p:cNvPr id="191" name="Google Shape;191;p31"/>
          <p:cNvSpPr txBox="1"/>
          <p:nvPr/>
        </p:nvSpPr>
        <p:spPr>
          <a:xfrm>
            <a:off x="279950" y="560100"/>
            <a:ext cx="2484600" cy="40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    </a:t>
            </a:r>
            <a:r>
              <a:rPr lang="en" sz="1200">
                <a:latin typeface="Bree Serif"/>
                <a:ea typeface="Bree Serif"/>
                <a:cs typeface="Bree Serif"/>
                <a:sym typeface="Bree Serif"/>
              </a:rPr>
              <a:t>N</a:t>
            </a:r>
            <a:r>
              <a:rPr lang="en" sz="1200">
                <a:latin typeface="Bree Serif"/>
                <a:ea typeface="Bree Serif"/>
                <a:cs typeface="Bree Serif"/>
                <a:sym typeface="Bree Serif"/>
              </a:rPr>
              <a:t>ormal ECG is composed of waver , intervals &amp; segments :</a:t>
            </a:r>
            <a:endParaRPr sz="1200">
              <a:latin typeface="Bree Serif"/>
              <a:ea typeface="Bree Serif"/>
              <a:cs typeface="Bree Serif"/>
              <a:sym typeface="Bree Serif"/>
            </a:endParaRPr>
          </a:p>
          <a:p>
            <a:pPr indent="0" lvl="0" marL="0" rtl="0" algn="l">
              <a:spcBef>
                <a:spcPts val="0"/>
              </a:spcBef>
              <a:spcAft>
                <a:spcPts val="0"/>
              </a:spcAft>
              <a:buNone/>
            </a:pPr>
            <a:r>
              <a:rPr lang="en" sz="1200">
                <a:latin typeface="Bree Serif"/>
                <a:ea typeface="Bree Serif"/>
                <a:cs typeface="Bree Serif"/>
                <a:sym typeface="Bree Serif"/>
              </a:rPr>
              <a:t>❑ P wave			</a:t>
            </a:r>
            <a:endParaRPr sz="1200">
              <a:latin typeface="Bree Serif"/>
              <a:ea typeface="Bree Serif"/>
              <a:cs typeface="Bree Serif"/>
              <a:sym typeface="Bree Serif"/>
            </a:endParaRPr>
          </a:p>
          <a:p>
            <a:pPr indent="0" lvl="0" marL="0" rtl="0" algn="l">
              <a:spcBef>
                <a:spcPts val="0"/>
              </a:spcBef>
              <a:spcAft>
                <a:spcPts val="0"/>
              </a:spcAft>
              <a:buNone/>
            </a:pPr>
            <a:r>
              <a:rPr lang="en" sz="1200">
                <a:latin typeface="Bree Serif"/>
                <a:ea typeface="Bree Serif"/>
                <a:cs typeface="Bree Serif"/>
                <a:sym typeface="Bree Serif"/>
              </a:rPr>
              <a:t>❑ QRS complex</a:t>
            </a:r>
            <a:endParaRPr sz="1200">
              <a:latin typeface="Bree Serif"/>
              <a:ea typeface="Bree Serif"/>
              <a:cs typeface="Bree Serif"/>
              <a:sym typeface="Bree Serif"/>
            </a:endParaRPr>
          </a:p>
          <a:p>
            <a:pPr indent="0" lvl="0" marL="0" rtl="0" algn="l">
              <a:spcBef>
                <a:spcPts val="0"/>
              </a:spcBef>
              <a:spcAft>
                <a:spcPts val="0"/>
              </a:spcAft>
              <a:buNone/>
            </a:pPr>
            <a:r>
              <a:rPr lang="en" sz="1200">
                <a:latin typeface="Bree Serif"/>
                <a:ea typeface="Bree Serif"/>
                <a:cs typeface="Bree Serif"/>
                <a:sym typeface="Bree Serif"/>
              </a:rPr>
              <a:t>❑ T wave</a:t>
            </a:r>
            <a:br>
              <a:rPr lang="en" sz="1200">
                <a:latin typeface="Bree Serif"/>
                <a:ea typeface="Bree Serif"/>
                <a:cs typeface="Bree Serif"/>
                <a:sym typeface="Bree Serif"/>
              </a:rPr>
            </a:br>
            <a:br>
              <a:rPr lang="en" sz="1200">
                <a:solidFill>
                  <a:schemeClr val="dk1"/>
                </a:solidFill>
                <a:latin typeface="Bree Serif"/>
                <a:ea typeface="Bree Serif"/>
                <a:cs typeface="Bree Serif"/>
                <a:sym typeface="Bree Serif"/>
              </a:rPr>
            </a:br>
            <a:r>
              <a:rPr lang="en" sz="1200">
                <a:solidFill>
                  <a:schemeClr val="dk1"/>
                </a:solidFill>
                <a:latin typeface="Bree Serif"/>
                <a:ea typeface="Bree Serif"/>
                <a:cs typeface="Bree Serif"/>
                <a:sym typeface="Bree Serif"/>
              </a:rPr>
              <a:t>	Depolarization waves:</a:t>
            </a:r>
            <a:endParaRPr sz="1200">
              <a:solidFill>
                <a:schemeClr val="dk1"/>
              </a:solidFill>
              <a:latin typeface="Bree Serif"/>
              <a:ea typeface="Bree Serif"/>
              <a:cs typeface="Bree Serif"/>
              <a:sym typeface="Bree Serif"/>
            </a:endParaRPr>
          </a:p>
          <a:p>
            <a:pPr indent="0" lvl="0" marL="0" rtl="0" algn="l">
              <a:spcBef>
                <a:spcPts val="0"/>
              </a:spcBef>
              <a:spcAft>
                <a:spcPts val="0"/>
              </a:spcAft>
              <a:buNone/>
            </a:pPr>
            <a:r>
              <a:t/>
            </a:r>
            <a:endParaRPr sz="1200">
              <a:solidFill>
                <a:schemeClr val="dk1"/>
              </a:solidFill>
              <a:latin typeface="Bree Serif"/>
              <a:ea typeface="Bree Serif"/>
              <a:cs typeface="Bree Serif"/>
              <a:sym typeface="Bree Serif"/>
            </a:endParaRPr>
          </a:p>
          <a:p>
            <a:pPr indent="0" lvl="0" marL="0" rtl="0" algn="l">
              <a:spcBef>
                <a:spcPts val="0"/>
              </a:spcBef>
              <a:spcAft>
                <a:spcPts val="0"/>
              </a:spcAft>
              <a:buNone/>
            </a:pPr>
            <a:r>
              <a:rPr lang="en" sz="1200">
                <a:latin typeface="Bree Serif"/>
                <a:ea typeface="Bree Serif"/>
                <a:cs typeface="Bree Serif"/>
                <a:sym typeface="Bree Serif"/>
              </a:rPr>
              <a:t>1- P wave : Atria depolarize before atrial contraction begins.</a:t>
            </a:r>
            <a:endParaRPr sz="1200">
              <a:latin typeface="Bree Serif"/>
              <a:ea typeface="Bree Serif"/>
              <a:cs typeface="Bree Serif"/>
              <a:sym typeface="Bree Serif"/>
            </a:endParaRPr>
          </a:p>
          <a:p>
            <a:pPr indent="0" lvl="0" marL="0" rtl="0" algn="l">
              <a:spcBef>
                <a:spcPts val="0"/>
              </a:spcBef>
              <a:spcAft>
                <a:spcPts val="0"/>
              </a:spcAft>
              <a:buNone/>
            </a:pPr>
            <a:r>
              <a:rPr lang="en" sz="1200">
                <a:latin typeface="Bree Serif"/>
                <a:ea typeface="Bree Serif"/>
                <a:cs typeface="Bree Serif"/>
                <a:sym typeface="Bree Serif"/>
              </a:rPr>
              <a:t>2- QRS complex : Ventricles depolarize before contraction. </a:t>
            </a:r>
            <a:endParaRPr sz="1200">
              <a:latin typeface="Bree Serif"/>
              <a:ea typeface="Bree Serif"/>
              <a:cs typeface="Bree Serif"/>
              <a:sym typeface="Bree Serif"/>
            </a:endParaRPr>
          </a:p>
          <a:p>
            <a:pPr indent="0" lvl="0" marL="0" rtl="0" algn="l">
              <a:spcBef>
                <a:spcPts val="0"/>
              </a:spcBef>
              <a:spcAft>
                <a:spcPts val="0"/>
              </a:spcAft>
              <a:buNone/>
            </a:pPr>
            <a:br>
              <a:rPr lang="en" sz="1200">
                <a:latin typeface="Bree Serif"/>
                <a:ea typeface="Bree Serif"/>
                <a:cs typeface="Bree Serif"/>
                <a:sym typeface="Bree Serif"/>
              </a:rPr>
            </a:br>
            <a:r>
              <a:rPr lang="en" sz="1200">
                <a:latin typeface="Bree Serif"/>
                <a:ea typeface="Bree Serif"/>
                <a:cs typeface="Bree Serif"/>
                <a:sym typeface="Bree Serif"/>
              </a:rPr>
              <a:t>	</a:t>
            </a:r>
            <a:r>
              <a:rPr lang="en" sz="1200">
                <a:latin typeface="Bree Serif"/>
                <a:ea typeface="Bree Serif"/>
                <a:cs typeface="Bree Serif"/>
                <a:sym typeface="Bree Serif"/>
              </a:rPr>
              <a:t>Repolarization</a:t>
            </a:r>
            <a:r>
              <a:rPr lang="en" sz="1200">
                <a:latin typeface="Bree Serif"/>
                <a:ea typeface="Bree Serif"/>
                <a:cs typeface="Bree Serif"/>
                <a:sym typeface="Bree Serif"/>
              </a:rPr>
              <a:t> wave: </a:t>
            </a:r>
            <a:endParaRPr sz="1200">
              <a:latin typeface="Bree Serif"/>
              <a:ea typeface="Bree Serif"/>
              <a:cs typeface="Bree Serif"/>
              <a:sym typeface="Bree Serif"/>
            </a:endParaRPr>
          </a:p>
          <a:p>
            <a:pPr indent="0" lvl="0" marL="0" rtl="0" algn="l">
              <a:spcBef>
                <a:spcPts val="0"/>
              </a:spcBef>
              <a:spcAft>
                <a:spcPts val="0"/>
              </a:spcAft>
              <a:buNone/>
            </a:pPr>
            <a:br>
              <a:rPr lang="en" sz="1200">
                <a:latin typeface="Bree Serif"/>
                <a:ea typeface="Bree Serif"/>
                <a:cs typeface="Bree Serif"/>
                <a:sym typeface="Bree Serif"/>
              </a:rPr>
            </a:br>
            <a:r>
              <a:rPr lang="en" sz="1200">
                <a:latin typeface="Bree Serif"/>
                <a:ea typeface="Bree Serif"/>
                <a:cs typeface="Bree Serif"/>
                <a:sym typeface="Bree Serif"/>
              </a:rPr>
              <a:t>1- T wave : Ventricles recover from the </a:t>
            </a:r>
            <a:r>
              <a:rPr lang="en" sz="1200">
                <a:solidFill>
                  <a:schemeClr val="dk1"/>
                </a:solidFill>
                <a:latin typeface="Bree Serif"/>
                <a:ea typeface="Bree Serif"/>
                <a:cs typeface="Bree Serif"/>
                <a:sym typeface="Bree Serif"/>
              </a:rPr>
              <a:t> depolarization </a:t>
            </a:r>
            <a:r>
              <a:rPr lang="en" sz="1200">
                <a:latin typeface="Bree Serif"/>
                <a:ea typeface="Bree Serif"/>
                <a:cs typeface="Bree Serif"/>
                <a:sym typeface="Bree Serif"/>
              </a:rPr>
              <a:t>state. </a:t>
            </a:r>
            <a:br>
              <a:rPr lang="en" sz="1200">
                <a:latin typeface="Bree Serif"/>
                <a:ea typeface="Bree Serif"/>
                <a:cs typeface="Bree Serif"/>
                <a:sym typeface="Bree Serif"/>
              </a:rPr>
            </a:br>
            <a:endParaRPr sz="1200">
              <a:latin typeface="Bree Serif"/>
              <a:ea typeface="Bree Serif"/>
              <a:cs typeface="Bree Serif"/>
              <a:sym typeface="Bree Serif"/>
            </a:endParaRPr>
          </a:p>
          <a:p>
            <a:pPr indent="0" lvl="0" marL="0" rtl="0" algn="l">
              <a:spcBef>
                <a:spcPts val="0"/>
              </a:spcBef>
              <a:spcAft>
                <a:spcPts val="0"/>
              </a:spcAft>
              <a:buNone/>
            </a:pPr>
            <a:r>
              <a:rPr lang="en" sz="1200">
                <a:latin typeface="Bree Serif"/>
                <a:ea typeface="Bree Serif"/>
                <a:cs typeface="Bree Serif"/>
                <a:sym typeface="Bree Serif"/>
              </a:rPr>
              <a:t>This process normally occurs in ventricular muscle 0.25 to 0.35 second after depolarization. </a:t>
            </a:r>
            <a:endParaRPr sz="1200">
              <a:latin typeface="Bree Serif"/>
              <a:ea typeface="Bree Serif"/>
              <a:cs typeface="Bree Serif"/>
              <a:sym typeface="Bree Serif"/>
            </a:endParaRPr>
          </a:p>
        </p:txBody>
      </p:sp>
      <p:sp>
        <p:nvSpPr>
          <p:cNvPr id="192" name="Google Shape;192;p31"/>
          <p:cNvSpPr txBox="1"/>
          <p:nvPr/>
        </p:nvSpPr>
        <p:spPr>
          <a:xfrm>
            <a:off x="8365902" y="0"/>
            <a:ext cx="7101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1"/>
                </a:solidFill>
              </a:rPr>
              <a:t>Boys slides only</a:t>
            </a:r>
            <a:endParaRPr b="1">
              <a:solidFill>
                <a:schemeClr val="accent1"/>
              </a:solidFill>
            </a:endParaRPr>
          </a:p>
        </p:txBody>
      </p:sp>
      <p:sp>
        <p:nvSpPr>
          <p:cNvPr id="193" name="Google Shape;193;p31"/>
          <p:cNvSpPr txBox="1"/>
          <p:nvPr/>
        </p:nvSpPr>
        <p:spPr>
          <a:xfrm>
            <a:off x="370848" y="4410596"/>
            <a:ext cx="2302800" cy="73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Bree Serif"/>
                <a:ea typeface="Bree Serif"/>
                <a:cs typeface="Bree Serif"/>
                <a:sym typeface="Bree Serif"/>
              </a:rPr>
              <a:t>❑ST segment ❑PR segment</a:t>
            </a:r>
            <a:br>
              <a:rPr lang="en" sz="1200">
                <a:solidFill>
                  <a:schemeClr val="dk1"/>
                </a:solidFill>
                <a:latin typeface="Bree Serif"/>
                <a:ea typeface="Bree Serif"/>
                <a:cs typeface="Bree Serif"/>
                <a:sym typeface="Bree Serif"/>
              </a:rPr>
            </a:br>
            <a:r>
              <a:rPr lang="en" sz="1200">
                <a:solidFill>
                  <a:schemeClr val="dk1"/>
                </a:solidFill>
                <a:latin typeface="Bree Serif"/>
                <a:ea typeface="Bree Serif"/>
                <a:cs typeface="Bree Serif"/>
                <a:sym typeface="Bree Serif"/>
              </a:rPr>
              <a:t>❑ST interval ❑QT interval   </a:t>
            </a:r>
            <a:r>
              <a:rPr lang="en" sz="1200">
                <a:solidFill>
                  <a:schemeClr val="dk1"/>
                </a:solidFill>
                <a:latin typeface="Bree Serif"/>
                <a:ea typeface="Bree Serif"/>
                <a:cs typeface="Bree Serif"/>
                <a:sym typeface="Bree Serif"/>
              </a:rPr>
              <a:t>❑PR interval </a:t>
            </a:r>
            <a:r>
              <a:rPr lang="en" sz="1200">
                <a:solidFill>
                  <a:schemeClr val="dk1"/>
                </a:solidFill>
                <a:latin typeface="Bree Serif"/>
                <a:ea typeface="Bree Serif"/>
                <a:cs typeface="Bree Serif"/>
                <a:sym typeface="Bree Serif"/>
              </a:rPr>
              <a:t>❑RR interval</a:t>
            </a:r>
            <a:endParaRPr/>
          </a:p>
        </p:txBody>
      </p:sp>
      <p:pic>
        <p:nvPicPr>
          <p:cNvPr id="194" name="Google Shape;194;p31"/>
          <p:cNvPicPr preferRelativeResize="0"/>
          <p:nvPr/>
        </p:nvPicPr>
        <p:blipFill rotWithShape="1">
          <a:blip r:embed="rId3">
            <a:alphaModFix/>
          </a:blip>
          <a:srcRect b="8300" l="1574" r="2419" t="979"/>
          <a:stretch/>
        </p:blipFill>
        <p:spPr>
          <a:xfrm>
            <a:off x="2735548" y="545530"/>
            <a:ext cx="3822826" cy="1547889"/>
          </a:xfrm>
          <a:prstGeom prst="rect">
            <a:avLst/>
          </a:prstGeom>
          <a:noFill/>
          <a:ln>
            <a:noFill/>
          </a:ln>
        </p:spPr>
      </p:pic>
      <p:pic>
        <p:nvPicPr>
          <p:cNvPr id="195" name="Google Shape;195;p31"/>
          <p:cNvPicPr preferRelativeResize="0"/>
          <p:nvPr/>
        </p:nvPicPr>
        <p:blipFill>
          <a:blip r:embed="rId4">
            <a:alphaModFix/>
          </a:blip>
          <a:stretch>
            <a:fillRect/>
          </a:stretch>
        </p:blipFill>
        <p:spPr>
          <a:xfrm>
            <a:off x="3024375" y="2448047"/>
            <a:ext cx="3252900" cy="2264177"/>
          </a:xfrm>
          <a:prstGeom prst="rect">
            <a:avLst/>
          </a:prstGeom>
          <a:noFill/>
          <a:ln>
            <a:noFill/>
          </a:ln>
        </p:spPr>
      </p:pic>
      <p:pic>
        <p:nvPicPr>
          <p:cNvPr id="196" name="Google Shape;196;p31"/>
          <p:cNvPicPr preferRelativeResize="0"/>
          <p:nvPr/>
        </p:nvPicPr>
        <p:blipFill rotWithShape="1">
          <a:blip r:embed="rId5">
            <a:alphaModFix/>
          </a:blip>
          <a:srcRect b="8312" l="7097" r="6873" t="4374"/>
          <a:stretch/>
        </p:blipFill>
        <p:spPr>
          <a:xfrm>
            <a:off x="6773200" y="1326825"/>
            <a:ext cx="2322299" cy="1244925"/>
          </a:xfrm>
          <a:prstGeom prst="rect">
            <a:avLst/>
          </a:prstGeom>
          <a:noFill/>
          <a:ln>
            <a:noFill/>
          </a:ln>
        </p:spPr>
      </p:pic>
      <p:sp>
        <p:nvSpPr>
          <p:cNvPr id="197" name="Google Shape;197;p31"/>
          <p:cNvSpPr txBox="1"/>
          <p:nvPr/>
        </p:nvSpPr>
        <p:spPr>
          <a:xfrm>
            <a:off x="6627998" y="2571750"/>
            <a:ext cx="2593200" cy="164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C27BA0"/>
                </a:solidFill>
                <a:latin typeface="Bree Serif"/>
                <a:ea typeface="Bree Serif"/>
                <a:cs typeface="Bree Serif"/>
                <a:sym typeface="Bree Serif"/>
              </a:rPr>
              <a:t>How does a 12-lead ECG work?</a:t>
            </a:r>
            <a:endParaRPr sz="1200">
              <a:solidFill>
                <a:srgbClr val="C27BA0"/>
              </a:solidFill>
              <a:latin typeface="Bree Serif"/>
              <a:ea typeface="Bree Serif"/>
              <a:cs typeface="Bree Serif"/>
              <a:sym typeface="Bree Serif"/>
            </a:endParaRPr>
          </a:p>
          <a:p>
            <a:pPr indent="0" lvl="0" marL="0" rtl="0" algn="ctr">
              <a:spcBef>
                <a:spcPts val="0"/>
              </a:spcBef>
              <a:spcAft>
                <a:spcPts val="0"/>
              </a:spcAft>
              <a:buNone/>
            </a:pPr>
            <a:r>
              <a:rPr lang="en" sz="1200">
                <a:solidFill>
                  <a:srgbClr val="C27BA0"/>
                </a:solidFill>
                <a:latin typeface="Bree Serif"/>
                <a:ea typeface="Bree Serif"/>
                <a:cs typeface="Bree Serif"/>
                <a:sym typeface="Bree Serif"/>
              </a:rPr>
              <a:t>ECG is a graphical representation of the heart’s electrical activity, plotting its voltage on a vertical axis against time on a horizontal axis. </a:t>
            </a:r>
            <a:r>
              <a:rPr lang="en" sz="1200">
                <a:solidFill>
                  <a:srgbClr val="999999"/>
                </a:solidFill>
                <a:latin typeface="Bree Serif"/>
                <a:ea typeface="Bree Serif"/>
                <a:cs typeface="Bree Serif"/>
                <a:sym typeface="Bree Serif"/>
              </a:rPr>
              <a:t>12 leads means we have 12 different views of the heart &amp; its sides.</a:t>
            </a:r>
            <a:endParaRPr sz="1200">
              <a:solidFill>
                <a:srgbClr val="999999"/>
              </a:solidFill>
              <a:latin typeface="Bree Serif"/>
              <a:ea typeface="Bree Serif"/>
              <a:cs typeface="Bree Serif"/>
              <a:sym typeface="Bree Serif"/>
            </a:endParaRPr>
          </a:p>
        </p:txBody>
      </p:sp>
      <p:cxnSp>
        <p:nvCxnSpPr>
          <p:cNvPr id="198" name="Google Shape;198;p31"/>
          <p:cNvCxnSpPr/>
          <p:nvPr/>
        </p:nvCxnSpPr>
        <p:spPr>
          <a:xfrm flipH="1">
            <a:off x="6713238" y="-74443"/>
            <a:ext cx="13200" cy="538110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2"/>
          <p:cNvSpPr txBox="1"/>
          <p:nvPr>
            <p:ph type="title"/>
          </p:nvPr>
        </p:nvSpPr>
        <p:spPr>
          <a:xfrm>
            <a:off x="5163333" y="183522"/>
            <a:ext cx="2849100" cy="364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1400">
                <a:solidFill>
                  <a:srgbClr val="D05C5C"/>
                </a:solidFill>
                <a:latin typeface="Bree Serif"/>
                <a:ea typeface="Bree Serif"/>
                <a:cs typeface="Bree Serif"/>
                <a:sym typeface="Bree Serif"/>
              </a:rPr>
              <a:t>NORMAL ECG: PR INTERVAL</a:t>
            </a:r>
            <a:endParaRPr b="1" sz="1400">
              <a:solidFill>
                <a:srgbClr val="D05C5C"/>
              </a:solidFill>
              <a:latin typeface="Bree Serif"/>
              <a:ea typeface="Bree Serif"/>
              <a:cs typeface="Bree Serif"/>
              <a:sym typeface="Bree Serif"/>
            </a:endParaRPr>
          </a:p>
        </p:txBody>
      </p:sp>
      <p:sp>
        <p:nvSpPr>
          <p:cNvPr id="204" name="Google Shape;204;p32"/>
          <p:cNvSpPr txBox="1"/>
          <p:nvPr/>
        </p:nvSpPr>
        <p:spPr>
          <a:xfrm>
            <a:off x="951848" y="267037"/>
            <a:ext cx="2544300" cy="15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D05C5C"/>
                </a:solidFill>
                <a:latin typeface="Bree Serif"/>
                <a:ea typeface="Bree Serif"/>
                <a:cs typeface="Bree Serif"/>
                <a:sym typeface="Bree Serif"/>
              </a:rPr>
              <a:t>NORMAL ECG: P Wave</a:t>
            </a:r>
            <a:endParaRPr/>
          </a:p>
        </p:txBody>
      </p:sp>
      <p:sp>
        <p:nvSpPr>
          <p:cNvPr id="205" name="Google Shape;205;p32"/>
          <p:cNvSpPr txBox="1"/>
          <p:nvPr>
            <p:ph type="title"/>
          </p:nvPr>
        </p:nvSpPr>
        <p:spPr>
          <a:xfrm>
            <a:off x="3147447" y="2624685"/>
            <a:ext cx="2849100" cy="364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1400">
                <a:solidFill>
                  <a:srgbClr val="D05C5C"/>
                </a:solidFill>
                <a:latin typeface="Bree Serif"/>
                <a:ea typeface="Bree Serif"/>
                <a:cs typeface="Bree Serif"/>
                <a:sym typeface="Bree Serif"/>
              </a:rPr>
              <a:t>NORMAL ECG</a:t>
            </a:r>
            <a:r>
              <a:rPr b="1" lang="en" sz="1400">
                <a:solidFill>
                  <a:srgbClr val="D05C5C"/>
                </a:solidFill>
                <a:latin typeface="Bree Serif"/>
                <a:ea typeface="Bree Serif"/>
                <a:cs typeface="Bree Serif"/>
                <a:sym typeface="Bree Serif"/>
              </a:rPr>
              <a:t>: QRS COMPLEX</a:t>
            </a:r>
            <a:endParaRPr b="1" sz="1400">
              <a:solidFill>
                <a:srgbClr val="D05C5C"/>
              </a:solidFill>
              <a:latin typeface="Bree Serif"/>
              <a:ea typeface="Bree Serif"/>
              <a:cs typeface="Bree Serif"/>
              <a:sym typeface="Bree Serif"/>
            </a:endParaRPr>
          </a:p>
        </p:txBody>
      </p:sp>
      <p:pic>
        <p:nvPicPr>
          <p:cNvPr id="206" name="Google Shape;206;p32"/>
          <p:cNvPicPr preferRelativeResize="0"/>
          <p:nvPr/>
        </p:nvPicPr>
        <p:blipFill>
          <a:blip r:embed="rId3">
            <a:alphaModFix/>
          </a:blip>
          <a:stretch>
            <a:fillRect/>
          </a:stretch>
        </p:blipFill>
        <p:spPr>
          <a:xfrm>
            <a:off x="519629" y="571825"/>
            <a:ext cx="3135102" cy="1953410"/>
          </a:xfrm>
          <a:prstGeom prst="rect">
            <a:avLst/>
          </a:prstGeom>
          <a:noFill/>
          <a:ln>
            <a:noFill/>
          </a:ln>
        </p:spPr>
      </p:pic>
      <p:pic>
        <p:nvPicPr>
          <p:cNvPr id="207" name="Google Shape;207;p32"/>
          <p:cNvPicPr preferRelativeResize="0"/>
          <p:nvPr/>
        </p:nvPicPr>
        <p:blipFill>
          <a:blip r:embed="rId4">
            <a:alphaModFix/>
          </a:blip>
          <a:stretch>
            <a:fillRect/>
          </a:stretch>
        </p:blipFill>
        <p:spPr>
          <a:xfrm>
            <a:off x="3105438" y="3088347"/>
            <a:ext cx="2933125" cy="1902753"/>
          </a:xfrm>
          <a:prstGeom prst="rect">
            <a:avLst/>
          </a:prstGeom>
          <a:noFill/>
          <a:ln>
            <a:noFill/>
          </a:ln>
        </p:spPr>
      </p:pic>
      <p:pic>
        <p:nvPicPr>
          <p:cNvPr id="208" name="Google Shape;208;p32"/>
          <p:cNvPicPr preferRelativeResize="0"/>
          <p:nvPr/>
        </p:nvPicPr>
        <p:blipFill>
          <a:blip r:embed="rId5">
            <a:alphaModFix/>
          </a:blip>
          <a:stretch>
            <a:fillRect/>
          </a:stretch>
        </p:blipFill>
        <p:spPr>
          <a:xfrm>
            <a:off x="4794417" y="647175"/>
            <a:ext cx="3413309" cy="1878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33"/>
          <p:cNvPicPr preferRelativeResize="0"/>
          <p:nvPr/>
        </p:nvPicPr>
        <p:blipFill rotWithShape="1">
          <a:blip r:embed="rId3">
            <a:alphaModFix/>
          </a:blip>
          <a:srcRect b="0" l="4770" r="0" t="4214"/>
          <a:stretch/>
        </p:blipFill>
        <p:spPr>
          <a:xfrm>
            <a:off x="5233090" y="768725"/>
            <a:ext cx="2946625" cy="2385800"/>
          </a:xfrm>
          <a:prstGeom prst="rect">
            <a:avLst/>
          </a:prstGeom>
          <a:noFill/>
          <a:ln>
            <a:noFill/>
          </a:ln>
        </p:spPr>
      </p:pic>
      <p:sp>
        <p:nvSpPr>
          <p:cNvPr id="214" name="Google Shape;214;p33"/>
          <p:cNvSpPr txBox="1"/>
          <p:nvPr>
            <p:ph type="title"/>
          </p:nvPr>
        </p:nvSpPr>
        <p:spPr>
          <a:xfrm>
            <a:off x="80625" y="132225"/>
            <a:ext cx="6980400" cy="49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00">
                <a:solidFill>
                  <a:srgbClr val="D05C5C"/>
                </a:solidFill>
                <a:latin typeface="Bree Serif"/>
                <a:ea typeface="Bree Serif"/>
                <a:cs typeface="Bree Serif"/>
                <a:sym typeface="Bree Serif"/>
              </a:rPr>
              <a:t>Principles of Vectorial Analysis of ECG</a:t>
            </a:r>
            <a:endParaRPr b="1" sz="2200">
              <a:solidFill>
                <a:srgbClr val="D05C5C"/>
              </a:solidFill>
              <a:latin typeface="Bree Serif"/>
              <a:ea typeface="Bree Serif"/>
              <a:cs typeface="Bree Serif"/>
              <a:sym typeface="Bree Serif"/>
            </a:endParaRPr>
          </a:p>
        </p:txBody>
      </p:sp>
      <p:sp>
        <p:nvSpPr>
          <p:cNvPr id="215" name="Google Shape;215;p33"/>
          <p:cNvSpPr txBox="1"/>
          <p:nvPr/>
        </p:nvSpPr>
        <p:spPr>
          <a:xfrm>
            <a:off x="154602" y="654350"/>
            <a:ext cx="39675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Bree Serif"/>
                <a:ea typeface="Bree Serif"/>
                <a:cs typeface="Bree Serif"/>
                <a:sym typeface="Bree Serif"/>
              </a:rPr>
              <a:t>•Heart current flows in a particular direction in the heart at a given instant during  cardiac cycle.</a:t>
            </a:r>
            <a:endParaRPr sz="1200">
              <a:latin typeface="Bree Serif"/>
              <a:ea typeface="Bree Serif"/>
              <a:cs typeface="Bree Serif"/>
              <a:sym typeface="Bree Serif"/>
            </a:endParaRPr>
          </a:p>
          <a:p>
            <a:pPr indent="0" lvl="0" marL="0" rtl="0" algn="l">
              <a:spcBef>
                <a:spcPts val="0"/>
              </a:spcBef>
              <a:spcAft>
                <a:spcPts val="0"/>
              </a:spcAft>
              <a:buNone/>
            </a:pPr>
            <a:r>
              <a:t/>
            </a:r>
            <a:endParaRPr sz="1200">
              <a:latin typeface="Bree Serif"/>
              <a:ea typeface="Bree Serif"/>
              <a:cs typeface="Bree Serif"/>
              <a:sym typeface="Bree Serif"/>
            </a:endParaRPr>
          </a:p>
          <a:p>
            <a:pPr indent="0" lvl="0" marL="0" rtl="0" algn="l">
              <a:spcBef>
                <a:spcPts val="0"/>
              </a:spcBef>
              <a:spcAft>
                <a:spcPts val="0"/>
              </a:spcAft>
              <a:buNone/>
            </a:pPr>
            <a:r>
              <a:rPr lang="en" sz="1200">
                <a:latin typeface="Bree Serif"/>
                <a:ea typeface="Bree Serif"/>
                <a:cs typeface="Bree Serif"/>
                <a:sym typeface="Bree Serif"/>
              </a:rPr>
              <a:t>•A vector is an arrow that points in the direction of the electrical potential generated by current flow, with the arrowhead in the positive direction.</a:t>
            </a:r>
            <a:endParaRPr sz="1200">
              <a:latin typeface="Bree Serif"/>
              <a:ea typeface="Bree Serif"/>
              <a:cs typeface="Bree Serif"/>
              <a:sym typeface="Bree Serif"/>
            </a:endParaRPr>
          </a:p>
          <a:p>
            <a:pPr indent="0" lvl="0" marL="0" rtl="0" algn="l">
              <a:spcBef>
                <a:spcPts val="0"/>
              </a:spcBef>
              <a:spcAft>
                <a:spcPts val="0"/>
              </a:spcAft>
              <a:buNone/>
            </a:pPr>
            <a:r>
              <a:t/>
            </a:r>
            <a:endParaRPr sz="1200">
              <a:latin typeface="Bree Serif"/>
              <a:ea typeface="Bree Serif"/>
              <a:cs typeface="Bree Serif"/>
              <a:sym typeface="Bree Serif"/>
            </a:endParaRPr>
          </a:p>
          <a:p>
            <a:pPr indent="0" lvl="0" marL="0" rtl="0" algn="l">
              <a:spcBef>
                <a:spcPts val="0"/>
              </a:spcBef>
              <a:spcAft>
                <a:spcPts val="0"/>
              </a:spcAft>
              <a:buNone/>
            </a:pPr>
            <a:r>
              <a:rPr lang="en" sz="1200">
                <a:latin typeface="Bree Serif"/>
                <a:ea typeface="Bree Serif"/>
                <a:cs typeface="Bree Serif"/>
                <a:sym typeface="Bree Serif"/>
              </a:rPr>
              <a:t>• Direction of a Vector Is Denoted in Terms of Degrees &amp; length of the arrow is proportional to the voltage of the potential.</a:t>
            </a:r>
            <a:endParaRPr sz="1200">
              <a:latin typeface="Bree Serif"/>
              <a:ea typeface="Bree Serif"/>
              <a:cs typeface="Bree Serif"/>
              <a:sym typeface="Bree Serif"/>
            </a:endParaRPr>
          </a:p>
        </p:txBody>
      </p:sp>
      <p:sp>
        <p:nvSpPr>
          <p:cNvPr id="216" name="Google Shape;216;p33"/>
          <p:cNvSpPr txBox="1"/>
          <p:nvPr/>
        </p:nvSpPr>
        <p:spPr>
          <a:xfrm>
            <a:off x="5508525" y="3296000"/>
            <a:ext cx="2529300" cy="1385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1300">
                <a:solidFill>
                  <a:schemeClr val="dk1"/>
                </a:solidFill>
                <a:latin typeface="Bree Serif"/>
                <a:ea typeface="Bree Serif"/>
                <a:cs typeface="Bree Serif"/>
                <a:sym typeface="Bree Serif"/>
              </a:rPr>
              <a:t>In normal heart, the average direction of the vector during spread of depolarization QRS wave through the ventricles is called the mean QRS vector, &amp; is about +59 degrees</a:t>
            </a:r>
            <a:endParaRPr sz="1300">
              <a:solidFill>
                <a:schemeClr val="dk1"/>
              </a:solidFill>
              <a:latin typeface="Bree Serif"/>
              <a:ea typeface="Bree Serif"/>
              <a:cs typeface="Bree Serif"/>
              <a:sym typeface="Bree Serif"/>
            </a:endParaRPr>
          </a:p>
        </p:txBody>
      </p:sp>
      <p:pic>
        <p:nvPicPr>
          <p:cNvPr id="217" name="Google Shape;217;p33"/>
          <p:cNvPicPr preferRelativeResize="0"/>
          <p:nvPr/>
        </p:nvPicPr>
        <p:blipFill rotWithShape="1">
          <a:blip r:embed="rId4">
            <a:alphaModFix/>
          </a:blip>
          <a:srcRect b="9918" l="0" r="3138" t="0"/>
          <a:stretch/>
        </p:blipFill>
        <p:spPr>
          <a:xfrm>
            <a:off x="154600" y="2571750"/>
            <a:ext cx="4979674" cy="2203051"/>
          </a:xfrm>
          <a:prstGeom prst="rect">
            <a:avLst/>
          </a:prstGeom>
          <a:noFill/>
          <a:ln>
            <a:noFill/>
          </a:ln>
        </p:spPr>
      </p:pic>
      <p:sp>
        <p:nvSpPr>
          <p:cNvPr id="218" name="Google Shape;218;p33"/>
          <p:cNvSpPr txBox="1"/>
          <p:nvPr/>
        </p:nvSpPr>
        <p:spPr>
          <a:xfrm>
            <a:off x="8069100" y="0"/>
            <a:ext cx="11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C27BA0"/>
                </a:solidFill>
                <a:latin typeface="Bree Serif"/>
                <a:ea typeface="Bree Serif"/>
                <a:cs typeface="Bree Serif"/>
                <a:sym typeface="Bree Serif"/>
              </a:rPr>
              <a:t>Girls </a:t>
            </a:r>
            <a:r>
              <a:rPr lang="en">
                <a:solidFill>
                  <a:srgbClr val="C27BA0"/>
                </a:solidFill>
                <a:latin typeface="Bree Serif"/>
                <a:ea typeface="Bree Serif"/>
                <a:cs typeface="Bree Serif"/>
                <a:sym typeface="Bree Serif"/>
              </a:rPr>
              <a:t>slides</a:t>
            </a:r>
            <a:endParaRPr sz="800">
              <a:solidFill>
                <a:srgbClr val="C27BA0"/>
              </a:solidFill>
              <a:latin typeface="Bree Serif"/>
              <a:ea typeface="Bree Serif"/>
              <a:cs typeface="Bree Serif"/>
              <a:sym typeface="Bree Serif"/>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4"/>
          <p:cNvSpPr txBox="1"/>
          <p:nvPr>
            <p:ph type="title"/>
          </p:nvPr>
        </p:nvSpPr>
        <p:spPr>
          <a:xfrm>
            <a:off x="1626259" y="79566"/>
            <a:ext cx="6440400" cy="41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500">
                <a:solidFill>
                  <a:srgbClr val="D05C5C"/>
                </a:solidFill>
                <a:latin typeface="Bree Serif"/>
                <a:ea typeface="Bree Serif"/>
                <a:cs typeface="Bree Serif"/>
                <a:sym typeface="Bree Serif"/>
              </a:rPr>
              <a:t>Electrical Events of the Cardiac Cycle</a:t>
            </a:r>
            <a:endParaRPr b="1" sz="2720">
              <a:solidFill>
                <a:srgbClr val="D05C5C"/>
              </a:solidFill>
              <a:latin typeface="Bree Serif"/>
              <a:ea typeface="Bree Serif"/>
              <a:cs typeface="Bree Serif"/>
              <a:sym typeface="Bree Serif"/>
            </a:endParaRPr>
          </a:p>
        </p:txBody>
      </p:sp>
      <p:pic>
        <p:nvPicPr>
          <p:cNvPr id="224" name="Google Shape;224;p34"/>
          <p:cNvPicPr preferRelativeResize="0"/>
          <p:nvPr/>
        </p:nvPicPr>
        <p:blipFill>
          <a:blip r:embed="rId3">
            <a:alphaModFix/>
          </a:blip>
          <a:stretch>
            <a:fillRect/>
          </a:stretch>
        </p:blipFill>
        <p:spPr>
          <a:xfrm>
            <a:off x="288775" y="578375"/>
            <a:ext cx="5342418" cy="2221899"/>
          </a:xfrm>
          <a:prstGeom prst="rect">
            <a:avLst/>
          </a:prstGeom>
          <a:noFill/>
          <a:ln>
            <a:noFill/>
          </a:ln>
        </p:spPr>
      </p:pic>
      <p:pic>
        <p:nvPicPr>
          <p:cNvPr id="225" name="Google Shape;225;p34"/>
          <p:cNvPicPr preferRelativeResize="0"/>
          <p:nvPr/>
        </p:nvPicPr>
        <p:blipFill>
          <a:blip r:embed="rId4">
            <a:alphaModFix/>
          </a:blip>
          <a:stretch>
            <a:fillRect/>
          </a:stretch>
        </p:blipFill>
        <p:spPr>
          <a:xfrm>
            <a:off x="3322620" y="2800275"/>
            <a:ext cx="5475101" cy="22855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