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y="5143500" cx="9144000"/>
  <p:notesSz cx="6858000" cy="9144000"/>
  <p:embeddedFontLst>
    <p:embeddedFont>
      <p:font typeface="Bree Serif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Med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26A4FEA-F5A5-47B5-BC02-7F124686AE93}">
  <a:tblStyle styleId="{F26A4FEA-F5A5-47B5-BC02-7F124686AE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slide" Target="slides/slide37.xml"/><Relationship Id="rId21" Type="http://schemas.openxmlformats.org/officeDocument/2006/relationships/slide" Target="slides/slide14.xml"/><Relationship Id="rId43" Type="http://schemas.openxmlformats.org/officeDocument/2006/relationships/slide" Target="slides/slide36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45" Type="http://schemas.openxmlformats.org/officeDocument/2006/relationships/font" Target="fonts/BreeSerif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3-28T03:34:38.585">
    <p:pos x="811" y="731"/>
    <p:text>is it a note?</p:text>
  </p:cm>
  <p:cm authorId="0" idx="2" dt="2022-03-28T03:37:45.774">
    <p:pos x="811" y="831"/>
    <p:text>this as well + enlargement of thyroid if so kindly change the color to grey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874ff64ab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1874ff64ab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874ff64ab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1874ff64a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7a1f20d2ade3c9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7a1f20d2ade3c9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7a1f20d2ade3c9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7a1f20d2ade3c9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7a1f20d2ade3c9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7a1f20d2ade3c9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1874ff64ab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1874ff64ab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1874ff64ab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1874ff64ab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ddbe53b3de3c32a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ddbe53b3de3c32a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1874ff64ab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1874ff64ab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bed6680202a44c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bed6680202a44c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769b78be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769b78be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8c1a694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18c1a694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18c1a6942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18c1a6942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18c1a69422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18c1a69422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18c1a69422_2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18c1a69422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18c1a69422_2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18c1a69422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66e38c047ccb05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66e38c047ccb05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66e38c047ccb054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66e38c047ccb054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18676bb599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18676bb599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18bce7de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18bce7de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18bce7de6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18bce7de6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874ff64a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874ff64a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18bce7de6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18bce7de6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18bce7de60_0_1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18bce7de60_0_1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19ab4f04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19ab4f04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19ab4f04c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19ab4f04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19ab4f04c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19ab4f04c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1769b78be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1769b78be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1769b78be2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1769b78be2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1769b78be2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1769b78be2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769b78be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769b78be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874ff64a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874ff64a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874ff64a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874ff64a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7a1f20d2ade3c9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7a1f20d2ade3c9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874ff64ab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874ff64a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874ff64a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1874ff64a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0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2217350" y="2368475"/>
            <a:ext cx="3855000" cy="151200"/>
          </a:xfrm>
          <a:prstGeom prst="rect">
            <a:avLst/>
          </a:prstGeom>
          <a:solidFill>
            <a:srgbClr val="D05C5C">
              <a:alpha val="698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52258" r="0" t="0"/>
          <a:stretch/>
        </p:blipFill>
        <p:spPr>
          <a:xfrm>
            <a:off x="2314729" y="733925"/>
            <a:ext cx="1704874" cy="342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43867" t="0"/>
          <a:stretch/>
        </p:blipFill>
        <p:spPr>
          <a:xfrm>
            <a:off x="1337825" y="846676"/>
            <a:ext cx="976901" cy="246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7625" y="94025"/>
            <a:ext cx="976900" cy="9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0851" y="-264951"/>
            <a:ext cx="1600800" cy="16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4"/>
          <p:cNvSpPr/>
          <p:nvPr/>
        </p:nvSpPr>
        <p:spPr>
          <a:xfrm rot="3703944">
            <a:off x="-754499" y="-2931194"/>
            <a:ext cx="3159260" cy="7953255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rgbClr val="F3F3F3"/>
          </a:solidFill>
          <a:ln cap="flat" cmpd="sng" w="38100">
            <a:solidFill>
              <a:srgbClr val="0844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 rot="2195149">
            <a:off x="-655632" y="-470802"/>
            <a:ext cx="1519779" cy="1326195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F3F3F3"/>
          </a:solidFill>
          <a:ln cap="flat" cmpd="sng" w="38100">
            <a:solidFill>
              <a:srgbClr val="0844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b="0" l="49320" r="0" t="0"/>
          <a:stretch/>
        </p:blipFill>
        <p:spPr>
          <a:xfrm>
            <a:off x="7885450" y="2779750"/>
            <a:ext cx="1149076" cy="22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43146" t="0"/>
          <a:stretch/>
        </p:blipFill>
        <p:spPr>
          <a:xfrm>
            <a:off x="6604375" y="2377550"/>
            <a:ext cx="1281075" cy="327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6"/>
          <p:cNvSpPr/>
          <p:nvPr/>
        </p:nvSpPr>
        <p:spPr>
          <a:xfrm rot="6556165">
            <a:off x="8461830" y="-4159352"/>
            <a:ext cx="3159240" cy="7953259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>
            <a:off x="0" y="0"/>
            <a:ext cx="5537400" cy="5143500"/>
          </a:xfrm>
          <a:prstGeom prst="rect">
            <a:avLst/>
          </a:prstGeom>
          <a:solidFill>
            <a:srgbClr val="D05C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9"/>
          <p:cNvSpPr/>
          <p:nvPr/>
        </p:nvSpPr>
        <p:spPr>
          <a:xfrm rot="6556165">
            <a:off x="8461830" y="-4159352"/>
            <a:ext cx="3159240" cy="7953259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2" name="Google Shape;92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3" name="Google Shape;93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Relationship Id="rId4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1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hyperlink" Target="https://youtu.be/mhYeO2fwSps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8.jpg"/><Relationship Id="rId4" Type="http://schemas.openxmlformats.org/officeDocument/2006/relationships/image" Target="../media/image3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jpg"/><Relationship Id="rId4" Type="http://schemas.openxmlformats.org/officeDocument/2006/relationships/image" Target="../media/image45.jpg"/><Relationship Id="rId5" Type="http://schemas.openxmlformats.org/officeDocument/2006/relationships/image" Target="../media/image3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jpg"/><Relationship Id="rId4" Type="http://schemas.openxmlformats.org/officeDocument/2006/relationships/image" Target="../media/image3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hyperlink" Target="https://youtu.be/Z4yRBhlK0uY" TargetMode="External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hyperlink" Target="https://youtu.be/TlhzuJIz_8U" TargetMode="External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/>
        </p:nvSpPr>
        <p:spPr>
          <a:xfrm>
            <a:off x="4889025" y="1834525"/>
            <a:ext cx="38781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Jugular Venous Pulse &amp; Heart Failure</a:t>
            </a:r>
            <a:endParaRPr sz="25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6140025" y="2528000"/>
            <a:ext cx="137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____________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110" name="Google Shape;110;p26"/>
          <p:cNvPicPr preferRelativeResize="0"/>
          <p:nvPr/>
        </p:nvPicPr>
        <p:blipFill rotWithShape="1">
          <a:blip r:embed="rId3">
            <a:alphaModFix/>
          </a:blip>
          <a:srcRect b="0" l="0" r="43867" t="0"/>
          <a:stretch/>
        </p:blipFill>
        <p:spPr>
          <a:xfrm>
            <a:off x="1337825" y="846676"/>
            <a:ext cx="976901" cy="24626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6027675" y="2975650"/>
            <a:ext cx="16008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Color Index:</a:t>
            </a:r>
            <a:endParaRPr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Main Text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Important</a:t>
            </a:r>
            <a:endParaRPr sz="13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 sz="13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Boy’s Slides</a:t>
            </a:r>
            <a:endParaRPr sz="13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Dr’s Notes</a:t>
            </a:r>
            <a:endParaRPr sz="13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Extra Info</a:t>
            </a:r>
            <a:endParaRPr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12" name="Google Shape;1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592" y="115826"/>
            <a:ext cx="1376102" cy="1026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type="title"/>
          </p:nvPr>
        </p:nvSpPr>
        <p:spPr>
          <a:xfrm>
            <a:off x="150375" y="243375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The waves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234" name="Google Shape;234;p35"/>
          <p:cNvGraphicFramePr/>
          <p:nvPr/>
        </p:nvGraphicFramePr>
        <p:xfrm>
          <a:off x="0" y="8391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{F26A4FEA-F5A5-47B5-BC02-7F124686AE93}</a:tableStyleId>
              </a:tblPr>
              <a:tblGrid>
                <a:gridCol w="923575"/>
                <a:gridCol w="1761625"/>
                <a:gridCol w="4689900"/>
                <a:gridCol w="1768875"/>
              </a:tblGrid>
              <a:tr h="1367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 wave </a:t>
                      </a:r>
                      <a:endParaRPr sz="17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41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"/>
                        <a:buAutoNum type="arabicPeriod"/>
                      </a:pPr>
                      <a:r>
                        <a:t/>
                      </a:r>
                      <a:endParaRPr sz="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during Atrial systole</a:t>
                      </a:r>
                      <a:endParaRPr sz="15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It represents the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increase in right atrial pressure secondary to right atrial contraction </a:t>
                      </a:r>
                      <a:r>
                        <a:rPr lang="en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occurring at the end of  ventricular diastole</a:t>
                      </a:r>
                      <a:r>
                        <a:rPr lang="en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.</a:t>
                      </a:r>
                      <a:endParaRPr sz="200">
                        <a:solidFill>
                          <a:srgbClr val="C27BA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7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 wave</a:t>
                      </a:r>
                      <a:endParaRPr sz="17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41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00"/>
                        <a:buAutoNum type="arabicPeriod"/>
                      </a:pPr>
                      <a:r>
                        <a:t/>
                      </a:r>
                      <a:endParaRPr sz="2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during Ventricular systole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It represents the increase in right atrial pressure (+ve) as a result of bulging of AV valve into the </a:t>
                      </a:r>
                      <a:r>
                        <a:rPr lang="en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atria </a:t>
                      </a:r>
                      <a:r>
                        <a:rPr lang="en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(right atrium) 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during ‘isovolumetric contraction phase’. </a:t>
                      </a:r>
                      <a:r>
                        <a:rPr lang="en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Or due to transmitted carotid pulsations.</a:t>
                      </a:r>
                      <a:endParaRPr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 (bulging → ↓ atrial capacity → ↑ atrial pressure → ↑ JVP)</a:t>
                      </a:r>
                      <a:endParaRPr sz="1200">
                        <a:solidFill>
                          <a:srgbClr val="999999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 sz="10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team 39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-ve as a result of pulling of the atrial muscle &amp; AV cusps down during ‘rapid ejection phase’, resulting in ↓ atrial pressure</a:t>
                      </a:r>
                      <a:endParaRPr sz="2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35" name="Google Shape;2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175" y="2747428"/>
            <a:ext cx="1227250" cy="18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354" y="79515"/>
            <a:ext cx="1866000" cy="759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7" name="Google Shape;23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1425" y="1000826"/>
            <a:ext cx="1112759" cy="11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Google Shape;242;p36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{F26A4FEA-F5A5-47B5-BC02-7F124686AE93}</a:tableStyleId>
              </a:tblPr>
              <a:tblGrid>
                <a:gridCol w="951025"/>
                <a:gridCol w="1731900"/>
                <a:gridCol w="3907125"/>
                <a:gridCol w="2553925"/>
              </a:tblGrid>
              <a:tr h="1323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X </a:t>
                      </a:r>
                      <a:r>
                        <a:rPr lang="en" sz="16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descent</a:t>
                      </a:r>
                      <a:endParaRPr sz="16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during Ventricular systole</a:t>
                      </a:r>
                      <a:r>
                        <a:rPr lang="en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endParaRPr>
                        <a:solidFill>
                          <a:srgbClr val="D05C5C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It represents the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decrease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 right atrial</a:t>
                      </a:r>
                      <a:endParaRPr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pressure due to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atrial relaxation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and downward displacement of  tricuspid valve </a:t>
                      </a:r>
                      <a:r>
                        <a:rPr lang="en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secondary to contraction of  papillary muscles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during ventricular systole (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reduced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ejection phase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).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 wave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During  atrial</a:t>
                      </a:r>
                      <a:endParaRPr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diastole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+ve</a:t>
                      </a:r>
                      <a:r>
                        <a:rPr lang="en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: at</a:t>
                      </a:r>
                      <a:r>
                        <a:rPr lang="en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rial pressure</a:t>
                      </a:r>
                      <a:r>
                        <a:rPr lang="en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↑ gradually due to continuous VR</a:t>
                      </a:r>
                      <a:endParaRPr>
                        <a:solidFill>
                          <a:srgbClr val="6FA8DC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It represents the</a:t>
                      </a:r>
                      <a:r>
                        <a:rPr b="1" lang="en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increase in right atrial pressure</a:t>
                      </a:r>
                      <a:r>
                        <a:rPr lang="en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as it fills with blood returning from the great veins against a </a:t>
                      </a:r>
                      <a:r>
                        <a:rPr b="1" lang="en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closed tricuspid </a:t>
                      </a:r>
                      <a:r>
                        <a:rPr lang="en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valve during atrial diastole.  </a:t>
                      </a:r>
                      <a:endParaRPr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-ve as a result of ↓ atrial pressure during ‘rapid filling phase’ “</a:t>
                      </a:r>
                      <a:r>
                        <a:rPr lang="en" u="sng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semilunar valves are closed during this wave</a:t>
                      </a:r>
                      <a:r>
                        <a:rPr lang="en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”</a:t>
                      </a:r>
                      <a:endParaRPr>
                        <a:solidFill>
                          <a:srgbClr val="6FA8DC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77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Y </a:t>
                      </a:r>
                      <a:r>
                        <a:rPr lang="en" sz="17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descent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during Ventricular diastole</a:t>
                      </a: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It represents the fall in right atrial pressure </a:t>
                      </a:r>
                      <a:r>
                        <a:rPr lang="en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as blood flows out of  the right atrium into the right ventricle upon opening of  the tricuspid valve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during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reduced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filling phase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.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3" name="Google Shape;243;p36"/>
          <p:cNvSpPr txBox="1"/>
          <p:nvPr/>
        </p:nvSpPr>
        <p:spPr>
          <a:xfrm>
            <a:off x="2682930" y="-509184"/>
            <a:ext cx="4433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44" name="Google Shape;24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4500" y="0"/>
            <a:ext cx="1742623" cy="478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>
            <p:ph type="title"/>
          </p:nvPr>
        </p:nvSpPr>
        <p:spPr>
          <a:xfrm>
            <a:off x="-322277" y="147936"/>
            <a:ext cx="85206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Summary: Causes of the Normal Waves of JVP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08436"/>
            <a:ext cx="4571138" cy="408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533" y="1088523"/>
            <a:ext cx="4115662" cy="372247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/>
          <p:cNvSpPr txBox="1"/>
          <p:nvPr/>
        </p:nvSpPr>
        <p:spPr>
          <a:xfrm>
            <a:off x="8142900" y="176950"/>
            <a:ext cx="11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</a:t>
            </a:r>
            <a:endParaRPr sz="152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/>
          <p:nvPr>
            <p:ph type="title"/>
          </p:nvPr>
        </p:nvSpPr>
        <p:spPr>
          <a:xfrm>
            <a:off x="-322277" y="147936"/>
            <a:ext cx="85206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Correlation of JVP with ECG &amp; Heart Sounds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58" name="Google Shape;2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275" y="1045987"/>
            <a:ext cx="7605451" cy="25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8"/>
          <p:cNvSpPr txBox="1"/>
          <p:nvPr/>
        </p:nvSpPr>
        <p:spPr>
          <a:xfrm>
            <a:off x="847725" y="3610625"/>
            <a:ext cx="7605600" cy="1262100"/>
          </a:xfrm>
          <a:prstGeom prst="rect">
            <a:avLst/>
          </a:prstGeom>
          <a:noFill/>
          <a:ln cap="flat" cmpd="sng" w="28575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 simultaneous recording of the JVP and ECG  shows the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P wave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in the ECG occurs just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before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 ‘a’ wave of JVP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, thus showing atrial depolarization precedes the atrial contraction.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1E0E0"/>
              </a:buClr>
              <a:buSzPts val="1400"/>
              <a:buFont typeface="Bree Serif"/>
              <a:buChar char="○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S1 occurs at the beginning of the ‘c’ wave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1E0E0"/>
              </a:buClr>
              <a:buSzPts val="1400"/>
              <a:buFont typeface="Bree Serif"/>
              <a:buChar char="○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S2 occurs at the beginning of the ‘v’ wave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0" name="Google Shape;260;p38"/>
          <p:cNvSpPr txBox="1"/>
          <p:nvPr/>
        </p:nvSpPr>
        <p:spPr>
          <a:xfrm>
            <a:off x="8142900" y="176950"/>
            <a:ext cx="11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</a:t>
            </a:r>
            <a:endParaRPr sz="152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/>
          <p:nvPr>
            <p:ph type="title"/>
          </p:nvPr>
        </p:nvSpPr>
        <p:spPr>
          <a:xfrm>
            <a:off x="150375" y="243375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Abnormalities in Jugular Venous Pulse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6" name="Google Shape;266;p39"/>
          <p:cNvSpPr/>
          <p:nvPr/>
        </p:nvSpPr>
        <p:spPr>
          <a:xfrm rot="-5400000">
            <a:off x="-281456" y="1763213"/>
            <a:ext cx="2069100" cy="8640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93C47D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Bree Serif"/>
                <a:ea typeface="Bree Serif"/>
                <a:cs typeface="Bree Serif"/>
                <a:sym typeface="Bree Serif"/>
              </a:rPr>
              <a:t>Raised</a:t>
            </a:r>
            <a:endParaRPr sz="1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Bree Serif"/>
                <a:ea typeface="Bree Serif"/>
                <a:cs typeface="Bree Serif"/>
                <a:sym typeface="Bree Serif"/>
              </a:rPr>
              <a:t> JVP</a:t>
            </a:r>
            <a:endParaRPr/>
          </a:p>
        </p:txBody>
      </p:sp>
      <p:sp>
        <p:nvSpPr>
          <p:cNvPr id="267" name="Google Shape;267;p39"/>
          <p:cNvSpPr/>
          <p:nvPr/>
        </p:nvSpPr>
        <p:spPr>
          <a:xfrm rot="-5400000">
            <a:off x="223750" y="3569756"/>
            <a:ext cx="1058700" cy="8640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05C5C">
              <a:alpha val="6983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Bree Serif"/>
                <a:ea typeface="Bree Serif"/>
                <a:cs typeface="Bree Serif"/>
                <a:sym typeface="Bree Serif"/>
              </a:rPr>
              <a:t>Lowered JVP</a:t>
            </a:r>
            <a:endParaRPr sz="1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8" name="Google Shape;268;p39"/>
          <p:cNvSpPr/>
          <p:nvPr/>
        </p:nvSpPr>
        <p:spPr>
          <a:xfrm>
            <a:off x="1288575" y="1160663"/>
            <a:ext cx="7382400" cy="2069100"/>
          </a:xfrm>
          <a:prstGeom prst="rect">
            <a:avLst/>
          </a:prstGeom>
          <a:noFill/>
          <a:ln cap="flat" cmpd="sng" w="19050">
            <a:solidFill>
              <a:srgbClr val="D05C5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Increased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right ventricular filling pressure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(</a:t>
            </a:r>
            <a:r>
              <a:rPr lang="en" sz="13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↑ afterload on atria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e.g in heart failure, fluid overload (hypervolemia).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Obstruction of blood flow from the right atrium to the right ventricle e.g tricuspid stenosis,</a:t>
            </a:r>
            <a:r>
              <a:rPr lang="en" sz="13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3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→ cannon wave.</a:t>
            </a:r>
            <a:endParaRPr sz="13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Superior vena caval obstruction e.g retrosternal thyroid goiter (</a:t>
            </a:r>
            <a:r>
              <a:rPr lang="en" sz="13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enlargement of thyroid gland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).</a:t>
            </a:r>
            <a:endParaRPr sz="13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Positive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intrathoracic pressure e.g pleural effusion, pneumothorax.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N.B: The JVP usually drops on </a:t>
            </a: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inspiration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along with intrathoracic pressure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(↓ intrathoracic pressure → ↓ JVP). normal condition.</a:t>
            </a:r>
            <a:endParaRPr/>
          </a:p>
        </p:txBody>
      </p:sp>
      <p:sp>
        <p:nvSpPr>
          <p:cNvPr id="269" name="Google Shape;269;p39"/>
          <p:cNvSpPr/>
          <p:nvPr/>
        </p:nvSpPr>
        <p:spPr>
          <a:xfrm>
            <a:off x="1288575" y="3472402"/>
            <a:ext cx="7382400" cy="1058700"/>
          </a:xfrm>
          <a:prstGeom prst="rect">
            <a:avLst/>
          </a:prstGeom>
          <a:noFill/>
          <a:ln cap="flat" cmpd="sng" w="19050">
            <a:solidFill>
              <a:srgbClr val="D05C5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●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Hypovolemia (anything causing ↓ VR).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/>
          <p:nvPr>
            <p:ph type="title"/>
          </p:nvPr>
        </p:nvSpPr>
        <p:spPr>
          <a:xfrm>
            <a:off x="311693" y="62702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Abnormal “a” wave 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275" name="Google Shape;275;p40"/>
          <p:cNvGraphicFramePr/>
          <p:nvPr/>
        </p:nvGraphicFramePr>
        <p:xfrm>
          <a:off x="311700" y="6463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{F26A4FEA-F5A5-47B5-BC02-7F124686AE93}</a:tableStyleId>
              </a:tblPr>
              <a:tblGrid>
                <a:gridCol w="1540775"/>
                <a:gridCol w="1898725"/>
                <a:gridCol w="3393525"/>
                <a:gridCol w="1687575"/>
              </a:tblGrid>
              <a:tr h="121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Elevated,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Giant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‘a’ wave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9E9E9E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9E9E9E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9E9E9E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E9E9E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Signifies increased right atrial pressure</a:t>
                      </a:r>
                      <a:endParaRPr sz="1200">
                        <a:solidFill>
                          <a:srgbClr val="9E9E9E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uniform, every beat</a:t>
                      </a:r>
                      <a:endParaRPr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5C5C"/>
                        </a:buClr>
                        <a:buSzPts val="1200"/>
                        <a:buFont typeface="Bree Serif"/>
                        <a:buChar char="●"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Right  </a:t>
                      </a:r>
                      <a:r>
                        <a:rPr lang="en" sz="12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atrial</a:t>
                      </a:r>
                      <a:r>
                        <a:rPr lang="en" sz="1200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(Ventricle) </a:t>
                      </a:r>
                      <a:r>
                        <a:rPr lang="en" sz="12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endParaRPr sz="1200"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hypertrophy </a:t>
                      </a:r>
                      <a:r>
                        <a:rPr lang="en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(↑ resist of filling)</a:t>
                      </a:r>
                      <a:endParaRPr sz="9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5C5C"/>
                        </a:buClr>
                        <a:buSzPts val="1200"/>
                        <a:buFont typeface="Bree Serif"/>
                        <a:buChar char="●"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Tricuspid stenosis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5C5C"/>
                        </a:buClr>
                        <a:buSzPts val="1200"/>
                        <a:buFont typeface="Bree Serif"/>
                        <a:buChar char="●"/>
                      </a:pPr>
                      <a:r>
                        <a:rPr lang="en" sz="12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Decreased  ventricular  compliance  (ventricular  failure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, pulmonary  valve  stenosis,  or pulmonary  hypertension)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52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Cannon ‘a’ wave 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9E9E9E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E9E9E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It occurs when the right atrial pressure becomes very high usually secondary to right atrial contraction against a closed tricuspid valve</a:t>
                      </a:r>
                      <a:endParaRPr sz="1200">
                        <a:solidFill>
                          <a:srgbClr val="9E9E9E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intermittent, various height</a:t>
                      </a:r>
                      <a:endParaRPr sz="1200"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7BA0"/>
                        </a:buClr>
                        <a:buSzPts val="1200"/>
                        <a:buFont typeface="Bree Serif"/>
                        <a:buChar char="●"/>
                      </a:pPr>
                      <a:r>
                        <a:rPr lang="en" sz="12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Atrial-ventricular asynchrony (atria contract against a closed tricuspid valve) </a:t>
                      </a:r>
                      <a:endParaRPr sz="1200">
                        <a:solidFill>
                          <a:srgbClr val="C27BA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5C5C"/>
                        </a:buClr>
                        <a:buSzPts val="1200"/>
                        <a:buFont typeface="Bree Serif"/>
                        <a:buChar char="●"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Complete </a:t>
                      </a:r>
                      <a:r>
                        <a:rPr lang="en" sz="1200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(AV)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 sz="12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heart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block (</a:t>
                      </a:r>
                      <a:r>
                        <a:rPr lang="en" sz="1200">
                          <a:solidFill>
                            <a:srgbClr val="93C47D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irregular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)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5C5C"/>
                        </a:buClr>
                        <a:buSzPts val="1200"/>
                        <a:buFont typeface="Bree Serif"/>
                        <a:buChar char="●"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Following premature ventricular contraction</a:t>
                      </a:r>
                      <a:r>
                        <a:rPr lang="en" sz="1200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 ventricular extrasystole)</a:t>
                      </a:r>
                      <a:endParaRPr sz="1200">
                        <a:solidFill>
                          <a:srgbClr val="6FA8DC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5C5C"/>
                        </a:buClr>
                        <a:buSzPts val="1200"/>
                        <a:buFont typeface="Bree Serif"/>
                        <a:buChar char="●"/>
                      </a:pPr>
                      <a:r>
                        <a:rPr lang="en" sz="12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Ventricular tachycardia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</a:t>
                      </a:r>
                      <a:r>
                        <a:rPr lang="en" sz="1200">
                          <a:solidFill>
                            <a:srgbClr val="93C47D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regular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)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5C5C"/>
                        </a:buClr>
                        <a:buSzPts val="1200"/>
                        <a:buFont typeface="Bree Serif"/>
                        <a:buChar char="●"/>
                      </a:pPr>
                      <a:r>
                        <a:rPr lang="en" sz="12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Ventricular pacemaker</a:t>
                      </a: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FA8DC"/>
                        </a:buClr>
                        <a:buSzPts val="1200"/>
                        <a:buFont typeface="Bree Serif"/>
                        <a:buChar char="●"/>
                      </a:pPr>
                      <a:r>
                        <a:rPr lang="en" sz="1200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atrial flutter</a:t>
                      </a:r>
                      <a:endParaRPr sz="1200">
                        <a:solidFill>
                          <a:srgbClr val="6FA8DC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84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Absent ‘a’ wave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9E9E9E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 right atrial pressure does not increase due to failure of proper contraction</a:t>
                      </a:r>
                      <a:endParaRPr sz="1000">
                        <a:solidFill>
                          <a:srgbClr val="9E9E9E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5C5C"/>
                        </a:buClr>
                        <a:buSzPts val="1200"/>
                        <a:buFont typeface="Bree Serif"/>
                        <a:buChar char="●"/>
                      </a:pPr>
                      <a:r>
                        <a:rPr lang="en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Atrial fibrillation or </a:t>
                      </a:r>
                      <a:r>
                        <a:rPr lang="en" sz="1200">
                          <a:solidFill>
                            <a:srgbClr val="C27BA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atrial flutter</a:t>
                      </a:r>
                      <a:r>
                        <a:rPr lang="en" sz="1200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or TR</a:t>
                      </a:r>
                      <a:endParaRPr>
                        <a:solidFill>
                          <a:srgbClr val="6FA8D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76" name="Google Shape;276;p40"/>
          <p:cNvPicPr preferRelativeResize="0"/>
          <p:nvPr/>
        </p:nvPicPr>
        <p:blipFill rotWithShape="1">
          <a:blip r:embed="rId3">
            <a:alphaModFix/>
          </a:blip>
          <a:srcRect b="0" l="0" r="0" t="10833"/>
          <a:stretch/>
        </p:blipFill>
        <p:spPr>
          <a:xfrm>
            <a:off x="7144725" y="885850"/>
            <a:ext cx="1703100" cy="42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0"/>
          <p:cNvPicPr preferRelativeResize="0"/>
          <p:nvPr/>
        </p:nvPicPr>
        <p:blipFill rotWithShape="1">
          <a:blip r:embed="rId3">
            <a:alphaModFix/>
          </a:blip>
          <a:srcRect b="88029" l="0" r="1438" t="0"/>
          <a:stretch/>
        </p:blipFill>
        <p:spPr>
          <a:xfrm>
            <a:off x="311710" y="62699"/>
            <a:ext cx="1678575" cy="53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0"/>
          <p:cNvSpPr txBox="1"/>
          <p:nvPr/>
        </p:nvSpPr>
        <p:spPr>
          <a:xfrm>
            <a:off x="8039893" y="28021"/>
            <a:ext cx="13656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very important</a:t>
            </a:r>
            <a:endParaRPr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/>
          <p:nvPr/>
        </p:nvSpPr>
        <p:spPr>
          <a:xfrm>
            <a:off x="3283200" y="350950"/>
            <a:ext cx="2577600" cy="575400"/>
          </a:xfrm>
          <a:prstGeom prst="roundRect">
            <a:avLst>
              <a:gd fmla="val 16667" name="adj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1"/>
          <p:cNvSpPr txBox="1"/>
          <p:nvPr>
            <p:ph type="title"/>
          </p:nvPr>
        </p:nvSpPr>
        <p:spPr>
          <a:xfrm>
            <a:off x="3049950" y="350950"/>
            <a:ext cx="3044100" cy="5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Cannon wave</a:t>
            </a:r>
            <a:endParaRPr b="1" sz="272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5" name="Google Shape;285;p41"/>
          <p:cNvSpPr/>
          <p:nvPr/>
        </p:nvSpPr>
        <p:spPr>
          <a:xfrm>
            <a:off x="3150875" y="934950"/>
            <a:ext cx="2842256" cy="874445"/>
          </a:xfrm>
          <a:custGeom>
            <a:rect b="b" l="l" r="r" t="t"/>
            <a:pathLst>
              <a:path extrusionOk="0" h="59375" w="113226">
                <a:moveTo>
                  <a:pt x="56153" y="0"/>
                </a:moveTo>
                <a:lnTo>
                  <a:pt x="55693" y="37282"/>
                </a:lnTo>
                <a:lnTo>
                  <a:pt x="112766" y="37282"/>
                </a:lnTo>
                <a:lnTo>
                  <a:pt x="460" y="37282"/>
                </a:lnTo>
                <a:lnTo>
                  <a:pt x="460" y="58914"/>
                </a:lnTo>
                <a:lnTo>
                  <a:pt x="0" y="37282"/>
                </a:lnTo>
                <a:lnTo>
                  <a:pt x="113226" y="37742"/>
                </a:lnTo>
                <a:lnTo>
                  <a:pt x="113226" y="59375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6" name="Google Shape;286;p41"/>
          <p:cNvSpPr/>
          <p:nvPr/>
        </p:nvSpPr>
        <p:spPr>
          <a:xfrm>
            <a:off x="5258525" y="1818000"/>
            <a:ext cx="1196700" cy="48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1"/>
          <p:cNvSpPr/>
          <p:nvPr/>
        </p:nvSpPr>
        <p:spPr>
          <a:xfrm>
            <a:off x="2456725" y="1818000"/>
            <a:ext cx="1196700" cy="48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1"/>
          <p:cNvSpPr txBox="1"/>
          <p:nvPr/>
        </p:nvSpPr>
        <p:spPr>
          <a:xfrm>
            <a:off x="2482975" y="1859538"/>
            <a:ext cx="115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Regular</a:t>
            </a:r>
            <a:endParaRPr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9" name="Google Shape;289;p41"/>
          <p:cNvSpPr txBox="1"/>
          <p:nvPr/>
        </p:nvSpPr>
        <p:spPr>
          <a:xfrm>
            <a:off x="5310575" y="1859550"/>
            <a:ext cx="10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Irregular</a:t>
            </a:r>
            <a:endParaRPr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90" name="Google Shape;290;p41"/>
          <p:cNvCxnSpPr>
            <a:stCxn id="288" idx="2"/>
            <a:endCxn id="291" idx="0"/>
          </p:cNvCxnSpPr>
          <p:nvPr/>
        </p:nvCxnSpPr>
        <p:spPr>
          <a:xfrm rot="5400000">
            <a:off x="2849725" y="2465088"/>
            <a:ext cx="414000" cy="3300"/>
          </a:xfrm>
          <a:prstGeom prst="curvedConnector3">
            <a:avLst>
              <a:gd fmla="val 49983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1" name="Google Shape;291;p41"/>
          <p:cNvSpPr txBox="1"/>
          <p:nvPr/>
        </p:nvSpPr>
        <p:spPr>
          <a:xfrm>
            <a:off x="1533029" y="2673600"/>
            <a:ext cx="3044100" cy="110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occurs when atria and ventricular contractions occur nearly simultaneously (as in atrioventricular nodal reentrant tachycardia).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92" name="Google Shape;292;p41"/>
          <p:cNvCxnSpPr>
            <a:stCxn id="289" idx="2"/>
            <a:endCxn id="293" idx="0"/>
          </p:cNvCxnSpPr>
          <p:nvPr/>
        </p:nvCxnSpPr>
        <p:spPr>
          <a:xfrm flipH="1" rot="-5400000">
            <a:off x="5611475" y="2505450"/>
            <a:ext cx="492000" cy="600"/>
          </a:xfrm>
          <a:prstGeom prst="curvedConnector3">
            <a:avLst>
              <a:gd fmla="val 49995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3" name="Google Shape;293;p41"/>
          <p:cNvSpPr txBox="1"/>
          <p:nvPr/>
        </p:nvSpPr>
        <p:spPr>
          <a:xfrm>
            <a:off x="4830418" y="2751703"/>
            <a:ext cx="2052900" cy="73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occur in complete heart block.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94" name="Google Shape;29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425" y="3484600"/>
            <a:ext cx="2052900" cy="12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6325" y="3770225"/>
            <a:ext cx="3044100" cy="10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1"/>
          <p:cNvSpPr txBox="1"/>
          <p:nvPr/>
        </p:nvSpPr>
        <p:spPr>
          <a:xfrm>
            <a:off x="8142900" y="176950"/>
            <a:ext cx="11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</a:t>
            </a:r>
            <a:endParaRPr sz="152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/>
          <p:nvPr>
            <p:ph type="title"/>
          </p:nvPr>
        </p:nvSpPr>
        <p:spPr>
          <a:xfrm>
            <a:off x="246369" y="10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Abnormalities of  Other Waves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302" name="Google Shape;302;p42"/>
          <p:cNvGraphicFramePr/>
          <p:nvPr/>
        </p:nvGraphicFramePr>
        <p:xfrm>
          <a:off x="246373" y="5263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{F26A4FEA-F5A5-47B5-BC02-7F124686AE93}</a:tableStyleId>
              </a:tblPr>
              <a:tblGrid>
                <a:gridCol w="2087550"/>
                <a:gridCol w="5151450"/>
              </a:tblGrid>
              <a:tr h="827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Large  ‘v' wave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16573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5C5C"/>
                        </a:buClr>
                        <a:buSzPts val="1300"/>
                        <a:buFont typeface="Bree Serif"/>
                        <a:buChar char="●"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 Atrial  septal  defect</a:t>
                      </a:r>
                      <a:endParaRPr sz="1300">
                        <a:solidFill>
                          <a:srgbClr val="434343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11150" lvl="0" marL="16573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5C5C"/>
                        </a:buClr>
                        <a:buSzPts val="1300"/>
                        <a:buFont typeface="Bree Serif"/>
                        <a:buChar char="●"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Tricuspid  regurgitation</a:t>
                      </a:r>
                      <a:endParaRPr sz="1300">
                        <a:solidFill>
                          <a:srgbClr val="434343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11150" lvl="0" marL="16573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5C5C"/>
                        </a:buClr>
                        <a:buSzPts val="1300"/>
                        <a:buFont typeface="Bree Serif"/>
                        <a:buChar char="●"/>
                      </a:pPr>
                      <a:r>
                        <a:rPr lang="en" sz="1300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Constrictive pericarditis</a:t>
                      </a:r>
                      <a:endParaRPr sz="1300">
                        <a:solidFill>
                          <a:srgbClr val="6FA8DC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3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‘c’ wave</a:t>
                      </a:r>
                      <a:endParaRPr sz="16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120015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5C5C"/>
                        </a:buClr>
                        <a:buSzPts val="1300"/>
                        <a:buFont typeface="Bree Serif"/>
                        <a:buChar char="●"/>
                      </a:pPr>
                      <a:r>
                        <a:rPr lang="en" sz="1300">
                          <a:solidFill>
                            <a:srgbClr val="6FA8D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Prominent in TR; absent in const.peric.</a:t>
                      </a:r>
                      <a:endParaRPr sz="1300">
                        <a:solidFill>
                          <a:srgbClr val="6FA8DC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7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Diminished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 ‘v' wave</a:t>
                      </a:r>
                      <a:endParaRPr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16573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5C5C"/>
                        </a:buClr>
                        <a:buSzPts val="1300"/>
                        <a:buFont typeface="Bree Serif"/>
                        <a:buChar char="●"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Hypovolaemia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60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Steep ‘x-y’ descends  (Friedrich’s  sign)</a:t>
                      </a:r>
                      <a:endParaRPr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434343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5C5C"/>
                        </a:buClr>
                        <a:buSzPts val="1300"/>
                        <a:buFont typeface="Bree Serif"/>
                        <a:buChar char="●"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Constrictive  pericarditis  as it reduces elasticity of pericardial  sac, raises AP and limiting ventricular filling  in early diastole</a:t>
                      </a:r>
                      <a:endParaRPr sz="1300">
                        <a:solidFill>
                          <a:srgbClr val="434343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434343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Attenuated  ‘y' descend,</a:t>
                      </a:r>
                      <a:endParaRPr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5C5C"/>
                        </a:buClr>
                        <a:buSzPts val="1300"/>
                        <a:buFont typeface="Bree Serif"/>
                        <a:buChar char="●"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Cardiac tamponade as it impedes ventricular  filling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27BA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3" name="Google Shape;30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8075" y="985825"/>
            <a:ext cx="1178900" cy="362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2"/>
          <p:cNvSpPr txBox="1"/>
          <p:nvPr/>
        </p:nvSpPr>
        <p:spPr>
          <a:xfrm>
            <a:off x="246375" y="2114200"/>
            <a:ext cx="1085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</a:t>
            </a:r>
            <a:endParaRPr sz="152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/>
          <p:nvPr>
            <p:ph type="title"/>
          </p:nvPr>
        </p:nvSpPr>
        <p:spPr>
          <a:xfrm>
            <a:off x="2590675" y="50425"/>
            <a:ext cx="3531000" cy="6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Heart Failure (HF)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0" name="Google Shape;310;p43"/>
          <p:cNvSpPr/>
          <p:nvPr/>
        </p:nvSpPr>
        <p:spPr>
          <a:xfrm>
            <a:off x="320550" y="930775"/>
            <a:ext cx="5496900" cy="112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the pathophysiological process in which the heart as a pump is </a:t>
            </a: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unable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to meet the </a:t>
            </a: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metabolic requirements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of the tissue for oxygen and substances despite the venous return to heart is either normal or increased.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So the heart might be receiving blood properly, but it can’t pump properly.team 39</a:t>
            </a:r>
            <a:endParaRPr sz="1000"/>
          </a:p>
        </p:txBody>
      </p:sp>
      <p:sp>
        <p:nvSpPr>
          <p:cNvPr id="311" name="Google Shape;311;p43"/>
          <p:cNvSpPr/>
          <p:nvPr/>
        </p:nvSpPr>
        <p:spPr>
          <a:xfrm>
            <a:off x="805725" y="769675"/>
            <a:ext cx="1334700" cy="322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3"/>
          <p:cNvSpPr txBox="1"/>
          <p:nvPr/>
        </p:nvSpPr>
        <p:spPr>
          <a:xfrm>
            <a:off x="857475" y="715225"/>
            <a:ext cx="1231200" cy="43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Definition</a:t>
            </a:r>
            <a:endParaRPr b="1" sz="16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3" name="Google Shape;313;p43"/>
          <p:cNvSpPr txBox="1"/>
          <p:nvPr/>
        </p:nvSpPr>
        <p:spPr>
          <a:xfrm>
            <a:off x="320550" y="2055775"/>
            <a:ext cx="374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How Fast Does Heart Failure Develop?</a:t>
            </a:r>
            <a:endParaRPr sz="16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4" name="Google Shape;314;p43"/>
          <p:cNvSpPr txBox="1"/>
          <p:nvPr/>
        </p:nvSpPr>
        <p:spPr>
          <a:xfrm>
            <a:off x="112050" y="2460175"/>
            <a:ext cx="49083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Usually a chronic diseas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e </a:t>
            </a:r>
            <a:r>
              <a:rPr lang="en" sz="12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so usually happens over time (chronic)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but may happen all of a sudden (acute). </a:t>
            </a:r>
            <a:endParaRPr sz="12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The heart tries to compensate for the loss in pumping function by: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○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 Developing more muscle mass 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○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 Enlarging 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○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Pumping faster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15" name="Google Shape;3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6763" y="3142601"/>
            <a:ext cx="2118820" cy="190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3"/>
          <p:cNvSpPr/>
          <p:nvPr/>
        </p:nvSpPr>
        <p:spPr>
          <a:xfrm>
            <a:off x="320550" y="4081375"/>
            <a:ext cx="1829700" cy="841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85200C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Heart assumes a more spherical shape, enlargement of all 4 chambers.</a:t>
            </a:r>
            <a:endParaRPr sz="12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17" name="Google Shape;317;p4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4075" y="143043"/>
            <a:ext cx="550350" cy="40382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3"/>
          <p:cNvSpPr txBox="1"/>
          <p:nvPr/>
        </p:nvSpPr>
        <p:spPr>
          <a:xfrm>
            <a:off x="5817450" y="2736275"/>
            <a:ext cx="2972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Heart failure can involve </a:t>
            </a:r>
            <a:r>
              <a:rPr lang="en" u="sng">
                <a:latin typeface="Bree Serif"/>
                <a:ea typeface="Bree Serif"/>
                <a:cs typeface="Bree Serif"/>
                <a:sym typeface="Bree Serif"/>
              </a:rPr>
              <a:t>left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or </a:t>
            </a:r>
            <a:r>
              <a:rPr lang="en" u="sng">
                <a:latin typeface="Bree Serif"/>
                <a:ea typeface="Bree Serif"/>
                <a:cs typeface="Bree Serif"/>
                <a:sym typeface="Bree Serif"/>
              </a:rPr>
              <a:t>right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side of the heart or </a:t>
            </a:r>
            <a:r>
              <a:rPr lang="en" u="sng">
                <a:latin typeface="Bree Serif"/>
                <a:ea typeface="Bree Serif"/>
                <a:cs typeface="Bree Serif"/>
                <a:sym typeface="Bree Serif"/>
              </a:rPr>
              <a:t>both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. 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(Congestive heart failure) CHF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Though each side of the heart can undergo failure separately, dysfunction of one side may lead to a sequence of events that make the opposite side also to fail.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19" name="Google Shape;31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1707" y="930773"/>
            <a:ext cx="2422368" cy="1805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/>
          <p:nvPr>
            <p:ph type="title"/>
          </p:nvPr>
        </p:nvSpPr>
        <p:spPr>
          <a:xfrm>
            <a:off x="294891" y="228050"/>
            <a:ext cx="590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Heart Failure Causes</a:t>
            </a:r>
            <a:endParaRPr b="1" sz="27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5" name="Google Shape;325;p44"/>
          <p:cNvSpPr txBox="1"/>
          <p:nvPr/>
        </p:nvSpPr>
        <p:spPr>
          <a:xfrm>
            <a:off x="7952495" y="106000"/>
            <a:ext cx="12636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Boy’s Slides</a:t>
            </a:r>
            <a:endParaRPr b="1"/>
          </a:p>
        </p:txBody>
      </p:sp>
      <p:sp>
        <p:nvSpPr>
          <p:cNvPr id="326" name="Google Shape;326;p44"/>
          <p:cNvSpPr txBox="1"/>
          <p:nvPr/>
        </p:nvSpPr>
        <p:spPr>
          <a:xfrm>
            <a:off x="137882" y="1184366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4"/>
          <p:cNvSpPr txBox="1"/>
          <p:nvPr/>
        </p:nvSpPr>
        <p:spPr>
          <a:xfrm>
            <a:off x="294893" y="1108716"/>
            <a:ext cx="44997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1-  Impaired cardiac function</a:t>
            </a:r>
            <a:endParaRPr b="1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E0E0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Coronary heart disease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E0E0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Cardiomyopathies (muscle disease)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E0E0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Rheumatic fever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E0E0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Endocarditis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E0E0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Cardiac arrhythmias: e.g., complete heart block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2-  Increased cardiac workload</a:t>
            </a:r>
            <a:endParaRPr b="1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E0E0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Hypertension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E0E0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Valvular disorders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E0E0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Anemias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E0E0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Congenital heart defects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3-  Acute non-cardiac conditions</a:t>
            </a:r>
            <a:endParaRPr b="1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E0E0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Volume overload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E0E0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Hyperthyroidism, Fever, Infection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8" name="Google Shape;328;p44"/>
          <p:cNvSpPr txBox="1"/>
          <p:nvPr/>
        </p:nvSpPr>
        <p:spPr>
          <a:xfrm>
            <a:off x="5197663" y="696405"/>
            <a:ext cx="3413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HF is Manifested mainly by:</a:t>
            </a:r>
            <a:endParaRPr b="1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b="1"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Inadequate cardiac output.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Build-up of blood in veins behind left heart or right heart (increased venous pressure).</a:t>
            </a:r>
            <a:endParaRPr/>
          </a:p>
        </p:txBody>
      </p:sp>
      <p:cxnSp>
        <p:nvCxnSpPr>
          <p:cNvPr id="329" name="Google Shape;329;p44"/>
          <p:cNvCxnSpPr/>
          <p:nvPr/>
        </p:nvCxnSpPr>
        <p:spPr>
          <a:xfrm flipH="1">
            <a:off x="4794607" y="800753"/>
            <a:ext cx="18900" cy="40368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330" name="Google Shape;33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2475" y="2362599"/>
            <a:ext cx="3164100" cy="25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150375" y="2433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Objectives: JVP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8" name="Google Shape;118;p27"/>
          <p:cNvSpPr/>
          <p:nvPr/>
        </p:nvSpPr>
        <p:spPr>
          <a:xfrm flipH="1" rot="-771">
            <a:off x="7548602" y="-372527"/>
            <a:ext cx="1762173" cy="6182481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50" y="1721500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850" y="1164625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50" y="2760400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850" y="2240950"/>
            <a:ext cx="477425" cy="4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 txBox="1"/>
          <p:nvPr/>
        </p:nvSpPr>
        <p:spPr>
          <a:xfrm>
            <a:off x="682275" y="1222550"/>
            <a:ext cx="6707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Identify the jugular venous pressure.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4" name="Google Shape;124;p27"/>
          <p:cNvSpPr txBox="1"/>
          <p:nvPr/>
        </p:nvSpPr>
        <p:spPr>
          <a:xfrm>
            <a:off x="682275" y="1741388"/>
            <a:ext cx="7413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Know the method of examination of the internal venous pressure.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682275" y="2260250"/>
            <a:ext cx="588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Describe Normal pattern of the jugular venous pulse.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682275" y="2779100"/>
            <a:ext cx="5676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What are the abnormalities of jugular venous pulse.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7" name="Google Shape;127;p27"/>
          <p:cNvSpPr txBox="1"/>
          <p:nvPr/>
        </p:nvSpPr>
        <p:spPr>
          <a:xfrm>
            <a:off x="784850" y="3363600"/>
            <a:ext cx="441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5" name="Google Shape;335;p45"/>
          <p:cNvCxnSpPr/>
          <p:nvPr/>
        </p:nvCxnSpPr>
        <p:spPr>
          <a:xfrm flipH="1" rot="10800000">
            <a:off x="1089150" y="1759050"/>
            <a:ext cx="1424100" cy="8127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4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45"/>
          <p:cNvCxnSpPr/>
          <p:nvPr/>
        </p:nvCxnSpPr>
        <p:spPr>
          <a:xfrm>
            <a:off x="1089150" y="2571750"/>
            <a:ext cx="1424100" cy="8127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4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7" name="Google Shape;337;p45"/>
          <p:cNvSpPr/>
          <p:nvPr/>
        </p:nvSpPr>
        <p:spPr>
          <a:xfrm>
            <a:off x="2513250" y="335025"/>
            <a:ext cx="4774800" cy="2102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5"/>
          <p:cNvSpPr/>
          <p:nvPr/>
        </p:nvSpPr>
        <p:spPr>
          <a:xfrm>
            <a:off x="2513250" y="2732475"/>
            <a:ext cx="4774800" cy="210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5"/>
          <p:cNvSpPr txBox="1"/>
          <p:nvPr/>
        </p:nvSpPr>
        <p:spPr>
          <a:xfrm>
            <a:off x="2580228" y="291785"/>
            <a:ext cx="4774800" cy="48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  <a:t>Left sided</a:t>
            </a:r>
            <a:r>
              <a:rPr b="1"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heart failure </a:t>
            </a:r>
            <a:endParaRPr b="1"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Inadequate output of LV causing decreased CO to body and back pressure to the lungs (pulmonary edema).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The left side of the heart is usually where heart failure begins. 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venous return (VR) from </a:t>
            </a: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pulmonary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circulation is not pumped out by the failing LV → blood accumulates in pulmonary circulation → ↑ the pulmonary capillary pressure→</a:t>
            </a:r>
            <a:r>
              <a:rPr lang="en" sz="1200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 the blood will leak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</a:t>
            </a:r>
            <a:r>
              <a:rPr b="1" lang="en" sz="1200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pulmonary</a:t>
            </a: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edema </a:t>
            </a:r>
            <a:endParaRPr b="1"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5"/>
          <p:cNvSpPr txBox="1"/>
          <p:nvPr/>
        </p:nvSpPr>
        <p:spPr>
          <a:xfrm>
            <a:off x="2538376" y="2732470"/>
            <a:ext cx="4858500" cy="42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             </a:t>
            </a:r>
            <a:r>
              <a:rPr b="1"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      </a:t>
            </a:r>
            <a:r>
              <a:rPr b="1" lang="en" sz="1500" u="sng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  <a:t>Right sided</a:t>
            </a:r>
            <a:r>
              <a:rPr b="1"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heart failure </a:t>
            </a:r>
            <a:endParaRPr b="1"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Inadequate output of RV causing decreased CO to lungs and back pressure to venous system (systemic edema).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It may occur alone but is usually a result of left-sided failure. 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venous return (VR) from </a:t>
            </a: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systemic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circulation is not pumped out by the failing RV → blood accumulates in systemic circulation → ↑ the systemic capillary pressure → </a:t>
            </a:r>
            <a:r>
              <a:rPr b="1" lang="en" sz="1200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systemic</a:t>
            </a: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edema </a:t>
            </a:r>
            <a:endParaRPr b="1"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1" name="Google Shape;34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2000" y="711050"/>
            <a:ext cx="1635974" cy="135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2002" y="3278572"/>
            <a:ext cx="1635974" cy="113734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5"/>
          <p:cNvSpPr/>
          <p:nvPr/>
        </p:nvSpPr>
        <p:spPr>
          <a:xfrm rot="-5400000">
            <a:off x="-604800" y="2147850"/>
            <a:ext cx="2540100" cy="8478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000000">
              <a:alpha val="0"/>
            </a:srgbClr>
          </a:solidFill>
          <a:ln cap="flat" cmpd="sng" w="3810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Types of HF</a:t>
            </a:r>
            <a:r>
              <a:rPr lang="en" sz="2500">
                <a:solidFill>
                  <a:srgbClr val="D05C5C"/>
                </a:solidFill>
              </a:rPr>
              <a:t> </a:t>
            </a:r>
            <a:endParaRPr sz="2500">
              <a:solidFill>
                <a:srgbClr val="D05C5C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6"/>
          <p:cNvSpPr txBox="1"/>
          <p:nvPr/>
        </p:nvSpPr>
        <p:spPr>
          <a:xfrm>
            <a:off x="1490363" y="2218468"/>
            <a:ext cx="6147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6"/>
          <p:cNvSpPr/>
          <p:nvPr/>
        </p:nvSpPr>
        <p:spPr>
          <a:xfrm>
            <a:off x="280425" y="3002875"/>
            <a:ext cx="4041000" cy="1995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D05C5C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Diastolic (</a:t>
            </a:r>
            <a:r>
              <a:rPr b="1" lang="en" sz="15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or relaxation</a:t>
            </a:r>
            <a:r>
              <a:rPr b="1"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 heart failure</a:t>
            </a:r>
            <a:endParaRPr b="1"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heart loses its ability to relax because it becomes stiff.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The walls of the heart thicken, and the size of the chamber may be normal or reduced. 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As a result, the affected chamber cannot fill properly with blood during the rest period that occurs between each heartbeat.</a:t>
            </a:r>
            <a:b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N.B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Ejection fraction is often in normal range.</a:t>
            </a:r>
            <a:endParaRPr sz="1200">
              <a:solidFill>
                <a:srgbClr val="C27BA0"/>
              </a:solidFill>
            </a:endParaRPr>
          </a:p>
        </p:txBody>
      </p:sp>
      <p:sp>
        <p:nvSpPr>
          <p:cNvPr id="350" name="Google Shape;350;p46"/>
          <p:cNvSpPr/>
          <p:nvPr/>
        </p:nvSpPr>
        <p:spPr>
          <a:xfrm>
            <a:off x="342084" y="862238"/>
            <a:ext cx="3917700" cy="1995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D05C5C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Systolic (</a:t>
            </a:r>
            <a:r>
              <a:rPr b="1" lang="en" sz="15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or squeezing</a:t>
            </a:r>
            <a:r>
              <a:rPr b="1"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 heart failure</a:t>
            </a:r>
            <a:endParaRPr b="1"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					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This is the </a:t>
            </a:r>
            <a:r>
              <a:rPr b="1" lang="en" sz="1200" u="sng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most common cause of HF</a:t>
            </a:r>
            <a:endParaRPr b="1" sz="1200" u="sng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The muscle of ventricle is weak and enlarged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and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loses some of its ability to contract or pump the amount of oxygenated and nutrient-filled blood the body needs into the circulation.</a:t>
            </a:r>
            <a:b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N.B </a:t>
            </a:r>
            <a:r>
              <a:rPr lang="en" sz="1200" u="sng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ejection fraction is lower than normal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).</a:t>
            </a:r>
            <a:endParaRPr sz="1200">
              <a:solidFill>
                <a:srgbClr val="C27BA0"/>
              </a:solidFill>
            </a:endParaRPr>
          </a:p>
        </p:txBody>
      </p:sp>
      <p:pic>
        <p:nvPicPr>
          <p:cNvPr id="351" name="Google Shape;351;p46"/>
          <p:cNvPicPr preferRelativeResize="0"/>
          <p:nvPr/>
        </p:nvPicPr>
        <p:blipFill rotWithShape="1">
          <a:blip r:embed="rId3">
            <a:alphaModFix/>
          </a:blip>
          <a:srcRect b="182290" l="354190" r="-354190" t="-182290"/>
          <a:stretch/>
        </p:blipFill>
        <p:spPr>
          <a:xfrm>
            <a:off x="8311076" y="532513"/>
            <a:ext cx="892674" cy="9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6"/>
          <p:cNvSpPr/>
          <p:nvPr/>
        </p:nvSpPr>
        <p:spPr>
          <a:xfrm>
            <a:off x="7044512" y="1778875"/>
            <a:ext cx="1791000" cy="2858700"/>
          </a:xfrm>
          <a:prstGeom prst="rect">
            <a:avLst/>
          </a:prstGeom>
          <a:noFill/>
          <a:ln cap="flat" cmpd="sng" w="19050">
            <a:solidFill>
              <a:srgbClr val="D05C5C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Chronic left HF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results in: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Secondary pulmonary hypertension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Pulmonary edema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right HF➔↑the systemic capillary → systemic edema . 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So having right &amp; left HF in the same time .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	</a:t>
            </a:r>
            <a:endParaRPr sz="1200"/>
          </a:p>
        </p:txBody>
      </p:sp>
      <p:pic>
        <p:nvPicPr>
          <p:cNvPr id="353" name="Google Shape;35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1428" y="1118450"/>
            <a:ext cx="2232524" cy="172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050" y="3088925"/>
            <a:ext cx="2118900" cy="182380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6"/>
          <p:cNvSpPr txBox="1"/>
          <p:nvPr/>
        </p:nvSpPr>
        <p:spPr>
          <a:xfrm>
            <a:off x="93400" y="142875"/>
            <a:ext cx="73539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Types of Heart Dysfunction that Leads To Hf</a:t>
            </a:r>
            <a:endParaRPr b="1" sz="2700"/>
          </a:p>
        </p:txBody>
      </p:sp>
      <p:sp>
        <p:nvSpPr>
          <p:cNvPr id="356" name="Google Shape;356;p46"/>
          <p:cNvSpPr txBox="1"/>
          <p:nvPr/>
        </p:nvSpPr>
        <p:spPr>
          <a:xfrm>
            <a:off x="7389488" y="1485337"/>
            <a:ext cx="1101000" cy="54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failure</a:t>
            </a:r>
            <a:endParaRPr/>
          </a:p>
        </p:txBody>
      </p:sp>
      <p:sp>
        <p:nvSpPr>
          <p:cNvPr id="357" name="Google Shape;357;p46"/>
          <p:cNvSpPr txBox="1"/>
          <p:nvPr>
            <p:ph type="title"/>
          </p:nvPr>
        </p:nvSpPr>
        <p:spPr>
          <a:xfrm flipH="1" rot="-462">
            <a:off x="6823687" y="1180813"/>
            <a:ext cx="22326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Congestive heart </a:t>
            </a: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7"/>
          <p:cNvSpPr txBox="1"/>
          <p:nvPr/>
        </p:nvSpPr>
        <p:spPr>
          <a:xfrm>
            <a:off x="2258107" y="274813"/>
            <a:ext cx="4627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Causes of </a:t>
            </a:r>
            <a:r>
              <a:rPr b="1" i="1" lang="en" sz="2700" u="sng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left </a:t>
            </a:r>
            <a:r>
              <a:rPr b="1" lang="en" sz="27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Sided HF </a:t>
            </a:r>
            <a:endParaRPr b="1" sz="27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3" name="Google Shape;363;p47"/>
          <p:cNvSpPr/>
          <p:nvPr/>
        </p:nvSpPr>
        <p:spPr>
          <a:xfrm>
            <a:off x="1497800" y="1158675"/>
            <a:ext cx="2274900" cy="5622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7"/>
          <p:cNvSpPr/>
          <p:nvPr/>
        </p:nvSpPr>
        <p:spPr>
          <a:xfrm>
            <a:off x="5561400" y="1158675"/>
            <a:ext cx="2274900" cy="5622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D05C5C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7"/>
          <p:cNvSpPr txBox="1"/>
          <p:nvPr/>
        </p:nvSpPr>
        <p:spPr>
          <a:xfrm flipH="1">
            <a:off x="1497800" y="1152394"/>
            <a:ext cx="227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Systolic Dysfunction</a:t>
            </a:r>
            <a:r>
              <a:rPr lang="en" sz="1800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6" name="Google Shape;366;p47"/>
          <p:cNvSpPr txBox="1"/>
          <p:nvPr/>
        </p:nvSpPr>
        <p:spPr>
          <a:xfrm>
            <a:off x="5561400" y="1216575"/>
            <a:ext cx="2274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Diastolic Dysfunction</a:t>
            </a:r>
            <a:r>
              <a:rPr b="1" lang="en" sz="17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7" name="Google Shape;367;p47"/>
          <p:cNvSpPr/>
          <p:nvPr/>
        </p:nvSpPr>
        <p:spPr>
          <a:xfrm>
            <a:off x="310875" y="1893475"/>
            <a:ext cx="1950000" cy="22185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28575">
            <a:solidFill>
              <a:srgbClr val="F1E0E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7"/>
          <p:cNvSpPr/>
          <p:nvPr/>
        </p:nvSpPr>
        <p:spPr>
          <a:xfrm>
            <a:off x="2519275" y="1893475"/>
            <a:ext cx="1950000" cy="22185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28575">
            <a:solidFill>
              <a:srgbClr val="F1E0E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7"/>
          <p:cNvSpPr/>
          <p:nvPr/>
        </p:nvSpPr>
        <p:spPr>
          <a:xfrm>
            <a:off x="4727650" y="1893475"/>
            <a:ext cx="2061300" cy="22185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28575">
            <a:solidFill>
              <a:srgbClr val="F1E0E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7"/>
          <p:cNvSpPr/>
          <p:nvPr/>
        </p:nvSpPr>
        <p:spPr>
          <a:xfrm>
            <a:off x="6900725" y="1893475"/>
            <a:ext cx="1950000" cy="22185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28575">
            <a:solidFill>
              <a:srgbClr val="F1E0E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7"/>
          <p:cNvSpPr/>
          <p:nvPr/>
        </p:nvSpPr>
        <p:spPr>
          <a:xfrm>
            <a:off x="3490225" y="1497825"/>
            <a:ext cx="599700" cy="7065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8575">
            <a:solidFill>
              <a:srgbClr val="D05C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7"/>
          <p:cNvSpPr/>
          <p:nvPr/>
        </p:nvSpPr>
        <p:spPr>
          <a:xfrm>
            <a:off x="7514375" y="1497825"/>
            <a:ext cx="599700" cy="7065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8575">
            <a:solidFill>
              <a:srgbClr val="D05C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7"/>
          <p:cNvSpPr/>
          <p:nvPr/>
        </p:nvSpPr>
        <p:spPr>
          <a:xfrm rot="-5400000">
            <a:off x="1195025" y="1497825"/>
            <a:ext cx="599700" cy="7065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8575">
            <a:solidFill>
              <a:srgbClr val="D05C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7"/>
          <p:cNvSpPr/>
          <p:nvPr/>
        </p:nvSpPr>
        <p:spPr>
          <a:xfrm rot="-5400000">
            <a:off x="5261575" y="1497825"/>
            <a:ext cx="599700" cy="7065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8575">
            <a:solidFill>
              <a:srgbClr val="D05C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7"/>
          <p:cNvSpPr txBox="1"/>
          <p:nvPr/>
        </p:nvSpPr>
        <p:spPr>
          <a:xfrm>
            <a:off x="310675" y="1893475"/>
            <a:ext cx="2061300" cy="27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Impaired Contractility :</a:t>
            </a:r>
            <a:endParaRPr b="1"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➔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Myocardial infarction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➔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Transient ischemia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(→fibrous tissue →can’t relax or contract)</a:t>
            </a:r>
            <a:endParaRPr sz="12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➔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Chronic volume overload 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(hypervolemia)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➔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MR/AR 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(mitral/aortic regurgitation) </a:t>
            </a:r>
            <a:endParaRPr sz="12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					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				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			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		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76" name="Google Shape;376;p47"/>
          <p:cNvSpPr txBox="1"/>
          <p:nvPr/>
        </p:nvSpPr>
        <p:spPr>
          <a:xfrm>
            <a:off x="2474575" y="2006525"/>
            <a:ext cx="20613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Increased Afterload :</a:t>
            </a:r>
            <a:endParaRPr b="1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➔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Uncontrolled HTN </a:t>
            </a:r>
            <a:r>
              <a:rPr lang="en" sz="13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(prolonged hypertension).</a:t>
            </a:r>
            <a:endParaRPr sz="13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➔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AS </a:t>
            </a:r>
            <a:r>
              <a:rPr lang="en" sz="13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(Aortic Stenosis)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7"/>
          <p:cNvSpPr txBox="1"/>
          <p:nvPr/>
        </p:nvSpPr>
        <p:spPr>
          <a:xfrm>
            <a:off x="4696350" y="2006525"/>
            <a:ext cx="2143200" cy="3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Obstruction of LV fi</a:t>
            </a: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lling:</a:t>
            </a:r>
            <a:endParaRPr b="1"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➔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MS 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mitral stenosis        </a:t>
            </a:r>
            <a:endParaRPr sz="12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➔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Pericardial constriction or tamponade   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   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(blood or fluid in pericardial cavity → heart can’t relax &amp; expand). </a:t>
            </a:r>
            <a:endParaRPr sz="12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		</a:t>
            </a:r>
            <a:r>
              <a:rPr lang="en" sz="1200">
                <a:solidFill>
                  <a:schemeClr val="dk1"/>
                </a:solidFill>
              </a:rPr>
              <a:t>			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				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			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		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78" name="Google Shape;378;p47"/>
          <p:cNvSpPr txBox="1"/>
          <p:nvPr/>
        </p:nvSpPr>
        <p:spPr>
          <a:xfrm>
            <a:off x="6886025" y="2006525"/>
            <a:ext cx="2061300" cy="3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Impaired ventricular relaxation</a:t>
            </a: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</a:t>
            </a:r>
            <a:endParaRPr b="1"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➔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Hypertrophic or restrictive cardiomyopathy </a:t>
            </a:r>
            <a:r>
              <a:rPr lang="en" sz="13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(stiff)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➔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Transient ischemia 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7"/>
          <p:cNvSpPr txBox="1"/>
          <p:nvPr/>
        </p:nvSpPr>
        <p:spPr>
          <a:xfrm>
            <a:off x="155400" y="4284578"/>
            <a:ext cx="883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400"/>
              <a:buFont typeface="Bree Serif"/>
              <a:buChar char="-"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In both types, blood may “back up” in the lungs causing fluid to leak into the lungs (pulmonary edema).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400"/>
              <a:buFont typeface="Bree Serif"/>
              <a:buChar char="-"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Fluid may also build up in tissues throughout the body (edema).</a:t>
            </a:r>
            <a:endParaRPr>
              <a:solidFill>
                <a:srgbClr val="C27BA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8"/>
          <p:cNvSpPr/>
          <p:nvPr/>
        </p:nvSpPr>
        <p:spPr>
          <a:xfrm>
            <a:off x="427975" y="1405975"/>
            <a:ext cx="2553600" cy="27555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28575">
            <a:solidFill>
              <a:srgbClr val="F1E0E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8"/>
          <p:cNvSpPr/>
          <p:nvPr/>
        </p:nvSpPr>
        <p:spPr>
          <a:xfrm>
            <a:off x="3308525" y="1405975"/>
            <a:ext cx="2553600" cy="27555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28575">
            <a:solidFill>
              <a:srgbClr val="F1E0E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8"/>
          <p:cNvSpPr/>
          <p:nvPr/>
        </p:nvSpPr>
        <p:spPr>
          <a:xfrm>
            <a:off x="6189075" y="1405975"/>
            <a:ext cx="2553600" cy="27555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28575">
            <a:solidFill>
              <a:srgbClr val="F1E0E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8"/>
          <p:cNvSpPr txBox="1"/>
          <p:nvPr/>
        </p:nvSpPr>
        <p:spPr>
          <a:xfrm>
            <a:off x="536875" y="1483700"/>
            <a:ext cx="2444700" cy="3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Cardiac Causes</a:t>
            </a:r>
            <a:endParaRPr b="1" sz="16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➔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Usually occurs as a result of left HF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➔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Pulmonary stenosis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➔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Right ventricular infarction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					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8"/>
          <p:cNvSpPr txBox="1"/>
          <p:nvPr/>
        </p:nvSpPr>
        <p:spPr>
          <a:xfrm>
            <a:off x="3405450" y="1483700"/>
            <a:ext cx="2444700" cy="28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Pulmonary Vascular Disease</a:t>
            </a:r>
            <a:endParaRPr b="1" sz="16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➔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Pulmonary embolism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➔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Pulmonary HTN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➔"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Right ventricular infarction 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/>
          </a:p>
        </p:txBody>
      </p:sp>
      <p:sp>
        <p:nvSpPr>
          <p:cNvPr id="389" name="Google Shape;389;p48"/>
          <p:cNvSpPr txBox="1"/>
          <p:nvPr/>
        </p:nvSpPr>
        <p:spPr>
          <a:xfrm>
            <a:off x="6302200" y="1483700"/>
            <a:ext cx="2444700" cy="4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Pulmonary Parenchymal Disease</a:t>
            </a:r>
            <a:endParaRPr b="1" sz="16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➔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COPD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➔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Interstitial lung disease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➔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Chronic infections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➔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Adult respiratory distress syndrome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8"/>
          <p:cNvSpPr txBox="1"/>
          <p:nvPr/>
        </p:nvSpPr>
        <p:spPr>
          <a:xfrm>
            <a:off x="2210850" y="4326500"/>
            <a:ext cx="4722300" cy="400200"/>
          </a:xfrm>
          <a:prstGeom prst="rect">
            <a:avLst/>
          </a:prstGeom>
          <a:noFill/>
          <a:ln cap="flat" cmpd="sng" w="19050">
            <a:solidFill>
              <a:srgbClr val="F1E0E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COR</a:t>
            </a: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PULMONALE:  Right HF due to chronic lung disease </a:t>
            </a:r>
            <a:endParaRPr/>
          </a:p>
        </p:txBody>
      </p:sp>
      <p:sp>
        <p:nvSpPr>
          <p:cNvPr id="391" name="Google Shape;391;p48"/>
          <p:cNvSpPr txBox="1"/>
          <p:nvPr/>
        </p:nvSpPr>
        <p:spPr>
          <a:xfrm>
            <a:off x="2258107" y="274813"/>
            <a:ext cx="4627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Causes of </a:t>
            </a:r>
            <a:r>
              <a:rPr b="1" i="1" lang="en" sz="2700" u="sng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right</a:t>
            </a:r>
            <a:r>
              <a:rPr b="1" i="1" lang="en" sz="2700" u="sng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 sz="27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Sided HF </a:t>
            </a:r>
            <a:endParaRPr b="1" sz="27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"/>
          <p:cNvSpPr txBox="1"/>
          <p:nvPr>
            <p:ph type="title"/>
          </p:nvPr>
        </p:nvSpPr>
        <p:spPr>
          <a:xfrm>
            <a:off x="255175" y="275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130"/>
              <a:buFont typeface="Arial"/>
              <a:buNone/>
            </a:pPr>
            <a:r>
              <a:rPr b="1" lang="en" sz="2811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Acute vs Chronic Heart Failure </a:t>
            </a:r>
            <a:endParaRPr b="1" sz="2811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					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				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			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		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7" name="Google Shape;397;p49"/>
          <p:cNvSpPr txBox="1"/>
          <p:nvPr/>
        </p:nvSpPr>
        <p:spPr>
          <a:xfrm>
            <a:off x="3077750" y="3418700"/>
            <a:ext cx="5868900" cy="14001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Chronic heart failure is a long-term condition (months/years).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It is associated with adaptive responses in the heart, (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D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ilation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hypertrophy).   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which can be deleterious.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8" name="Google Shape;398;p49"/>
          <p:cNvSpPr txBox="1"/>
          <p:nvPr/>
        </p:nvSpPr>
        <p:spPr>
          <a:xfrm>
            <a:off x="3077750" y="898050"/>
            <a:ext cx="5868900" cy="21435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Sudden serious abnormalities of the heart (e.g., massive infarction, severe arrhythmias, valve rupture; sepsis) → acute heart failure (hour/days).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can be life threatening because the heart does not have time to undergo compensatory adaptations. [usually left-sided]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Cardiogenic shock develops following acute failure if the heart became unable to pump enough to even keep tissues alive.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9" name="Google Shape;399;p49"/>
          <p:cNvSpPr txBox="1"/>
          <p:nvPr/>
        </p:nvSpPr>
        <p:spPr>
          <a:xfrm>
            <a:off x="77748" y="1738950"/>
            <a:ext cx="2503200" cy="461700"/>
          </a:xfrm>
          <a:prstGeom prst="rect">
            <a:avLst/>
          </a:prstGeom>
          <a:solidFill>
            <a:srgbClr val="D05C5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4CCCC"/>
                </a:solidFill>
                <a:latin typeface="Bree Serif"/>
                <a:ea typeface="Bree Serif"/>
                <a:cs typeface="Bree Serif"/>
                <a:sym typeface="Bree Serif"/>
              </a:rPr>
              <a:t>Acute</a:t>
            </a:r>
            <a:r>
              <a:rPr b="1" lang="en" sz="1800">
                <a:solidFill>
                  <a:srgbClr val="F4CCC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Heart Failure: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0" name="Google Shape;400;p49"/>
          <p:cNvSpPr txBox="1"/>
          <p:nvPr/>
        </p:nvSpPr>
        <p:spPr>
          <a:xfrm>
            <a:off x="77750" y="3887900"/>
            <a:ext cx="2503200" cy="461700"/>
          </a:xfrm>
          <a:prstGeom prst="rect">
            <a:avLst/>
          </a:prstGeom>
          <a:solidFill>
            <a:srgbClr val="D05C5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4CCCC"/>
                </a:solidFill>
                <a:latin typeface="Bree Serif"/>
                <a:ea typeface="Bree Serif"/>
                <a:cs typeface="Bree Serif"/>
                <a:sym typeface="Bree Serif"/>
              </a:rPr>
              <a:t>Chronic</a:t>
            </a:r>
            <a:r>
              <a:rPr b="1" lang="en"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 Heart Failure: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401" name="Google Shape;401;p49"/>
          <p:cNvCxnSpPr>
            <a:stCxn id="399" idx="3"/>
            <a:endCxn id="398" idx="1"/>
          </p:cNvCxnSpPr>
          <p:nvPr/>
        </p:nvCxnSpPr>
        <p:spPr>
          <a:xfrm>
            <a:off x="2580948" y="1969800"/>
            <a:ext cx="496800" cy="0"/>
          </a:xfrm>
          <a:prstGeom prst="straightConnector1">
            <a:avLst/>
          </a:prstGeom>
          <a:noFill/>
          <a:ln cap="flat" cmpd="sng" w="38100">
            <a:solidFill>
              <a:srgbClr val="D05C5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2" name="Google Shape;402;p49"/>
          <p:cNvCxnSpPr>
            <a:stCxn id="400" idx="3"/>
            <a:endCxn id="397" idx="1"/>
          </p:cNvCxnSpPr>
          <p:nvPr/>
        </p:nvCxnSpPr>
        <p:spPr>
          <a:xfrm>
            <a:off x="2580950" y="4118750"/>
            <a:ext cx="496800" cy="0"/>
          </a:xfrm>
          <a:prstGeom prst="straightConnector1">
            <a:avLst/>
          </a:prstGeom>
          <a:noFill/>
          <a:ln cap="flat" cmpd="sng" w="38100">
            <a:solidFill>
              <a:srgbClr val="D05C5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0"/>
          <p:cNvSpPr txBox="1"/>
          <p:nvPr>
            <p:ph type="title"/>
          </p:nvPr>
        </p:nvSpPr>
        <p:spPr>
          <a:xfrm>
            <a:off x="276779" y="321786"/>
            <a:ext cx="11183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Compensatory Mechanism in CHF </a:t>
            </a:r>
            <a:endParaRPr b="1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8" name="Google Shape;408;p50"/>
          <p:cNvSpPr/>
          <p:nvPr/>
        </p:nvSpPr>
        <p:spPr>
          <a:xfrm>
            <a:off x="693625" y="1108725"/>
            <a:ext cx="3919200" cy="16563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98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1- ↓ firing of carotid sinus baroreceptor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↑sympathetic stimulation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vasoconstriction of arterioles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 (increased afterload)</a:t>
            </a:r>
            <a:endParaRPr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vasoconstriction of veins.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 (increased preload). </a:t>
            </a:r>
            <a:endParaRPr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↑HR &amp; force of contractility.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↑CO &amp;↑BP. </a:t>
            </a:r>
            <a:endParaRPr/>
          </a:p>
        </p:txBody>
      </p:sp>
      <p:sp>
        <p:nvSpPr>
          <p:cNvPr id="409" name="Google Shape;409;p50"/>
          <p:cNvSpPr/>
          <p:nvPr/>
        </p:nvSpPr>
        <p:spPr>
          <a:xfrm>
            <a:off x="693625" y="2829877"/>
            <a:ext cx="3919200" cy="11802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99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2- ↓renal perfusion → Activation of renin– angiotensin-aldosterone system →</a:t>
            </a: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retention of extra salt &amp; water by kidney .</a:t>
            </a:r>
            <a:r>
              <a:rPr lang="en">
                <a:solidFill>
                  <a:srgbClr val="C27BA0"/>
                </a:solidFill>
              </a:rPr>
              <a:t>	</a:t>
            </a:r>
            <a:r>
              <a:rPr lang="en">
                <a:solidFill>
                  <a:srgbClr val="FFE599"/>
                </a:solidFill>
              </a:rPr>
              <a:t>	</a:t>
            </a:r>
            <a:endParaRPr>
              <a:solidFill>
                <a:srgbClr val="FFE5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(angiotensin→ vasoconstriction) (aldosterone→ NA &amp; water retention).</a:t>
            </a:r>
            <a:endParaRPr/>
          </a:p>
        </p:txBody>
      </p:sp>
      <p:sp>
        <p:nvSpPr>
          <p:cNvPr id="410" name="Google Shape;410;p50"/>
          <p:cNvSpPr/>
          <p:nvPr/>
        </p:nvSpPr>
        <p:spPr>
          <a:xfrm>
            <a:off x="693625" y="4010125"/>
            <a:ext cx="3919200" cy="8475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99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3- ↓effective circulating blood volume → posterior pituitary releases ADH (vasopressin) → ↑H2O reabsorption</a:t>
            </a: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 </a:t>
            </a:r>
            <a:endParaRPr/>
          </a:p>
        </p:txBody>
      </p:sp>
      <p:sp>
        <p:nvSpPr>
          <p:cNvPr id="411" name="Google Shape;411;p50"/>
          <p:cNvSpPr/>
          <p:nvPr/>
        </p:nvSpPr>
        <p:spPr>
          <a:xfrm>
            <a:off x="5402029" y="1925375"/>
            <a:ext cx="3129600" cy="16563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000000">
              <a:alpha val="0"/>
            </a:srgbClr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ANP and BNP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3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(Atrial natriuretic peptide &amp; Brain natriuretic peptide) 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are major antagonizing agents of the renin– angiotensin- aldosterone system. </a:t>
            </a:r>
            <a:r>
              <a:rPr lang="en" sz="13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(will be discussed in Endocrine Block).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1"/>
          <p:cNvSpPr txBox="1"/>
          <p:nvPr>
            <p:ph type="title"/>
          </p:nvPr>
        </p:nvSpPr>
        <p:spPr>
          <a:xfrm>
            <a:off x="311702" y="16723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130"/>
              <a:buFont typeface="Arial"/>
              <a:buNone/>
            </a:pPr>
            <a:r>
              <a:rPr b="1" lang="en" sz="2811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Compensatory measures in heart failure </a:t>
            </a:r>
            <a:endParaRPr b="1" sz="2811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					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				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				 			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		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7" name="Google Shape;417;p51"/>
          <p:cNvSpPr/>
          <p:nvPr/>
        </p:nvSpPr>
        <p:spPr>
          <a:xfrm>
            <a:off x="5016000" y="1472700"/>
            <a:ext cx="3336000" cy="984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1E0E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	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 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18" name="Google Shape;418;p51"/>
          <p:cNvSpPr/>
          <p:nvPr/>
        </p:nvSpPr>
        <p:spPr>
          <a:xfrm>
            <a:off x="5832000" y="4247750"/>
            <a:ext cx="1608000" cy="4563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F1E0E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19" name="Google Shape;419;p51"/>
          <p:cNvSpPr/>
          <p:nvPr/>
        </p:nvSpPr>
        <p:spPr>
          <a:xfrm>
            <a:off x="5532000" y="3007675"/>
            <a:ext cx="2304000" cy="5727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F1E0E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20" name="Google Shape;420;p51"/>
          <p:cNvSpPr txBox="1"/>
          <p:nvPr/>
        </p:nvSpPr>
        <p:spPr>
          <a:xfrm>
            <a:off x="5004000" y="1472700"/>
            <a:ext cx="32640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↓CO → </a:t>
            </a: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↓ blood flow to the kidney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→ Retention of extra salt &amp; water by kidney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</a:t>
            </a: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1"/>
          <p:cNvSpPr txBox="1"/>
          <p:nvPr/>
        </p:nvSpPr>
        <p:spPr>
          <a:xfrm>
            <a:off x="5472000" y="2942575"/>
            <a:ext cx="24240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↑Blood Volume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1"/>
          <p:cNvSpPr txBox="1"/>
          <p:nvPr/>
        </p:nvSpPr>
        <p:spPr>
          <a:xfrm>
            <a:off x="6276000" y="4247738"/>
            <a:ext cx="184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↑EDV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51"/>
          <p:cNvSpPr/>
          <p:nvPr/>
        </p:nvSpPr>
        <p:spPr>
          <a:xfrm>
            <a:off x="920400" y="1472700"/>
            <a:ext cx="3336000" cy="984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1E0E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	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 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24" name="Google Shape;424;p51"/>
          <p:cNvSpPr txBox="1"/>
          <p:nvPr/>
        </p:nvSpPr>
        <p:spPr>
          <a:xfrm>
            <a:off x="920400" y="1459766"/>
            <a:ext cx="3336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↓ blood flow\bp→ ↓ O2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↓Firing of carotid baroreceptors ↑Sympathetic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firing  </a:t>
            </a:r>
            <a:endParaRPr/>
          </a:p>
        </p:txBody>
      </p:sp>
      <p:sp>
        <p:nvSpPr>
          <p:cNvPr id="425" name="Google Shape;425;p51"/>
          <p:cNvSpPr/>
          <p:nvPr/>
        </p:nvSpPr>
        <p:spPr>
          <a:xfrm>
            <a:off x="1436400" y="3007675"/>
            <a:ext cx="2304000" cy="5727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F1E0E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26" name="Google Shape;426;p51"/>
          <p:cNvSpPr txBox="1"/>
          <p:nvPr/>
        </p:nvSpPr>
        <p:spPr>
          <a:xfrm>
            <a:off x="1620000" y="3072775"/>
            <a:ext cx="23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↑Heart contractility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				</a:t>
            </a:r>
            <a:r>
              <a:rPr lang="en" sz="1100">
                <a:solidFill>
                  <a:schemeClr val="dk1"/>
                </a:solidFill>
              </a:rPr>
              <a:t>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51"/>
          <p:cNvSpPr/>
          <p:nvPr/>
        </p:nvSpPr>
        <p:spPr>
          <a:xfrm>
            <a:off x="1784400" y="4232950"/>
            <a:ext cx="1608000" cy="4563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F1E0E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428" name="Google Shape;428;p51"/>
          <p:cNvSpPr txBox="1"/>
          <p:nvPr/>
        </p:nvSpPr>
        <p:spPr>
          <a:xfrm>
            <a:off x="1824000" y="4261538"/>
            <a:ext cx="16080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↑Stroke volume					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51"/>
          <p:cNvSpPr/>
          <p:nvPr/>
        </p:nvSpPr>
        <p:spPr>
          <a:xfrm>
            <a:off x="6444000" y="984813"/>
            <a:ext cx="384000" cy="424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51"/>
          <p:cNvSpPr/>
          <p:nvPr/>
        </p:nvSpPr>
        <p:spPr>
          <a:xfrm>
            <a:off x="6492000" y="2519775"/>
            <a:ext cx="384000" cy="424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51"/>
          <p:cNvSpPr/>
          <p:nvPr/>
        </p:nvSpPr>
        <p:spPr>
          <a:xfrm>
            <a:off x="2396400" y="984800"/>
            <a:ext cx="384000" cy="424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51"/>
          <p:cNvSpPr/>
          <p:nvPr/>
        </p:nvSpPr>
        <p:spPr>
          <a:xfrm>
            <a:off x="6444000" y="3785125"/>
            <a:ext cx="384000" cy="424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51"/>
          <p:cNvSpPr/>
          <p:nvPr/>
        </p:nvSpPr>
        <p:spPr>
          <a:xfrm>
            <a:off x="2396400" y="2519775"/>
            <a:ext cx="384000" cy="424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51"/>
          <p:cNvSpPr/>
          <p:nvPr/>
        </p:nvSpPr>
        <p:spPr>
          <a:xfrm>
            <a:off x="2396400" y="3741100"/>
            <a:ext cx="384000" cy="424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5" name="Google Shape;435;p51"/>
          <p:cNvCxnSpPr/>
          <p:nvPr/>
        </p:nvCxnSpPr>
        <p:spPr>
          <a:xfrm flipH="1" rot="10800000">
            <a:off x="3487200" y="4466300"/>
            <a:ext cx="2153400" cy="1800"/>
          </a:xfrm>
          <a:prstGeom prst="straightConnector1">
            <a:avLst/>
          </a:prstGeom>
          <a:noFill/>
          <a:ln cap="flat" cmpd="sng" w="38100">
            <a:solidFill>
              <a:srgbClr val="D05C5C"/>
            </a:solidFill>
            <a:prstDash val="solid"/>
            <a:round/>
            <a:headEnd len="med" w="med" type="stealth"/>
            <a:tailEnd len="med" w="med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2"/>
          <p:cNvSpPr txBox="1"/>
          <p:nvPr>
            <p:ph type="title"/>
          </p:nvPr>
        </p:nvSpPr>
        <p:spPr>
          <a:xfrm>
            <a:off x="0" y="106959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00"/>
              <a:buFont typeface="Arial"/>
              <a:buNone/>
            </a:pPr>
            <a:r>
              <a:rPr b="1" lang="en" sz="275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Complications of progressive heart failure:</a:t>
            </a:r>
            <a:endParaRPr b="1" sz="275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00"/>
              <a:buFont typeface="Arial"/>
              <a:buNone/>
            </a:pPr>
            <a:r>
              <a:rPr b="1" lang="en" sz="275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Factors contributing to decompensation</a:t>
            </a:r>
            <a:endParaRPr b="1" sz="2650">
              <a:solidFill>
                <a:srgbClr val="D05C5C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1509"/>
              <a:buFont typeface="Arial"/>
              <a:buNone/>
            </a:pPr>
            <a:r>
              <a:rPr lang="en" sz="2650">
                <a:solidFill>
                  <a:srgbClr val="D05C5C"/>
                </a:solidFill>
              </a:rPr>
              <a:t>					</a:t>
            </a:r>
            <a:endParaRPr sz="2650">
              <a:solidFill>
                <a:srgbClr val="D05C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	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52"/>
          <p:cNvSpPr txBox="1"/>
          <p:nvPr/>
        </p:nvSpPr>
        <p:spPr>
          <a:xfrm>
            <a:off x="178500" y="1033791"/>
            <a:ext cx="8787000" cy="3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Prolonged </a:t>
            </a: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sympathetic activation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to the heart: down regulation of the myocardial adrenergic receptors → ↓ the myocardial adrenergic receptors density and sensitivity to catecholamines. Consequently, the inotropic and chronotropic responses of the heart cannot be elevated in parallel to increased body requirements.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Vasoconstriction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of the arterioles (under enhanced sympathetic activity): This </a:t>
            </a: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increases resistance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, thus the cardiac afterload.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 peripheral resistance is determined by arterioles </a:t>
            </a:r>
            <a:endParaRPr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Hypertrophied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heart : → </a:t>
            </a: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imbalance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between the O2 supply and need → deterioration of the ability to generate force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(Hypertrophied heart needs more O2 &amp; because of heart failure CO to the heart is less than normal)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Excessive salt and water </a:t>
            </a: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retention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Over-distended ventricle (↑diameter): Has to consume more energy and generate more wall tension to develop the required ejection pressure </a:t>
            </a: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(Laplace low ).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3"/>
          <p:cNvSpPr txBox="1"/>
          <p:nvPr/>
        </p:nvSpPr>
        <p:spPr>
          <a:xfrm>
            <a:off x="1478400" y="2848875"/>
            <a:ext cx="5002800" cy="23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1-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Tachypnea 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(↑ rate of respiration)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,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shortness of breath (dyspnea).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2-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Orthopnea: dyspnea that occurs when lying flat, causing the person to have to sleep propped up in bed or sitting in a chair. 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(due to pulmonary edema) 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3-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Paroxysmal nocturnal dyspnea: attacks of severe shortness of breath and coughing at night. It usually awakens the person from sleep, and may be quite frightening.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4-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Cough, rales 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(crackles),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 wheezing, blood tinged sputum,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due to pulmonary 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edema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(Congestion)</a:t>
            </a:r>
            <a:endParaRPr sz="12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5-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Restlessness, confusion and fatigue.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6-</a:t>
            </a: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Pallor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, cyanosis.        7-Tachycardia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 (compensatory mechanism)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  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8-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exertional</a:t>
            </a:r>
            <a:r>
              <a:rPr lang="en" sz="12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 pain</a:t>
            </a:r>
            <a:endParaRPr sz="1200">
              <a:solidFill>
                <a:srgbClr val="6FA8DC"/>
              </a:solidFill>
            </a:endParaRPr>
          </a:p>
        </p:txBody>
      </p:sp>
      <p:sp>
        <p:nvSpPr>
          <p:cNvPr id="447" name="Google Shape;447;p53"/>
          <p:cNvSpPr/>
          <p:nvPr/>
        </p:nvSpPr>
        <p:spPr>
          <a:xfrm>
            <a:off x="2993482" y="693684"/>
            <a:ext cx="3783600" cy="272700"/>
          </a:xfrm>
          <a:prstGeom prst="snip1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9525">
            <a:solidFill>
              <a:srgbClr val="D05C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53"/>
          <p:cNvSpPr txBox="1"/>
          <p:nvPr/>
        </p:nvSpPr>
        <p:spPr>
          <a:xfrm>
            <a:off x="-130075" y="127975"/>
            <a:ext cx="24384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Clinical Picture of HF</a:t>
            </a:r>
            <a:r>
              <a:rPr b="1" lang="en" sz="2700">
                <a:solidFill>
                  <a:schemeClr val="dk1"/>
                </a:solidFill>
              </a:rPr>
              <a:t> 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</a:rPr>
              <a:t>					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</a:rPr>
              <a:t>				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</a:rPr>
              <a:t>			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</a:rPr>
              <a:t>	</a:t>
            </a:r>
            <a:r>
              <a:rPr b="1" lang="en" sz="2700">
                <a:solidFill>
                  <a:schemeClr val="dk1"/>
                </a:solidFill>
              </a:rPr>
              <a:t>	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</p:txBody>
      </p:sp>
      <p:cxnSp>
        <p:nvCxnSpPr>
          <p:cNvPr id="449" name="Google Shape;449;p53"/>
          <p:cNvCxnSpPr/>
          <p:nvPr/>
        </p:nvCxnSpPr>
        <p:spPr>
          <a:xfrm flipH="1" rot="10800000">
            <a:off x="1938175" y="256048"/>
            <a:ext cx="1055400" cy="285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D05C5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50" name="Google Shape;450;p53"/>
          <p:cNvCxnSpPr/>
          <p:nvPr/>
        </p:nvCxnSpPr>
        <p:spPr>
          <a:xfrm>
            <a:off x="1939530" y="541348"/>
            <a:ext cx="1052700" cy="297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D05C5C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51" name="Google Shape;451;p53"/>
          <p:cNvSpPr/>
          <p:nvPr/>
        </p:nvSpPr>
        <p:spPr>
          <a:xfrm>
            <a:off x="2993482" y="127975"/>
            <a:ext cx="3783600" cy="272700"/>
          </a:xfrm>
          <a:prstGeom prst="snip1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9525">
            <a:solidFill>
              <a:srgbClr val="D05C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53"/>
          <p:cNvSpPr txBox="1"/>
          <p:nvPr/>
        </p:nvSpPr>
        <p:spPr>
          <a:xfrm>
            <a:off x="3082811" y="127976"/>
            <a:ext cx="29784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Increased filling Poor Cardiac pressures </a:t>
            </a:r>
            <a:endParaRPr sz="8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C27BA0"/>
                </a:solidFill>
              </a:rPr>
              <a:t>					</a:t>
            </a:r>
            <a:endParaRPr sz="800">
              <a:solidFill>
                <a:srgbClr val="C27BA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C27BA0"/>
                </a:solidFill>
              </a:rPr>
              <a:t>				</a:t>
            </a:r>
            <a:endParaRPr sz="800">
              <a:solidFill>
                <a:srgbClr val="C27BA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C27BA0"/>
                </a:solidFill>
              </a:rPr>
              <a:t>			</a:t>
            </a:r>
            <a:endParaRPr sz="800">
              <a:solidFill>
                <a:srgbClr val="C27BA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C27BA0"/>
                </a:solidFill>
              </a:rPr>
              <a:t>		</a:t>
            </a:r>
            <a:endParaRPr sz="800">
              <a:solidFill>
                <a:srgbClr val="C27BA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C27BA0"/>
              </a:solidFill>
            </a:endParaRPr>
          </a:p>
        </p:txBody>
      </p:sp>
      <p:sp>
        <p:nvSpPr>
          <p:cNvPr id="453" name="Google Shape;453;p53"/>
          <p:cNvSpPr txBox="1"/>
          <p:nvPr/>
        </p:nvSpPr>
        <p:spPr>
          <a:xfrm>
            <a:off x="3341250" y="666375"/>
            <a:ext cx="33411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Poor Cardiac Output             </a:t>
            </a:r>
            <a:r>
              <a:rPr lang="en" sz="11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Poor perfusion </a:t>
            </a:r>
            <a:endParaRPr sz="11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C27BA0"/>
                </a:solidFill>
              </a:rPr>
              <a:t>					</a:t>
            </a:r>
            <a:endParaRPr sz="800">
              <a:solidFill>
                <a:srgbClr val="C27BA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C27BA0"/>
                </a:solidFill>
              </a:rPr>
              <a:t>				</a:t>
            </a:r>
            <a:endParaRPr sz="800">
              <a:solidFill>
                <a:srgbClr val="C27BA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C27BA0"/>
                </a:solidFill>
              </a:rPr>
              <a:t>			</a:t>
            </a:r>
            <a:endParaRPr sz="800">
              <a:solidFill>
                <a:srgbClr val="C27BA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C27BA0"/>
                </a:solidFill>
              </a:rPr>
              <a:t>		</a:t>
            </a:r>
            <a:endParaRPr sz="800">
              <a:solidFill>
                <a:srgbClr val="C27BA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C27BA0"/>
              </a:solidFill>
            </a:endParaRPr>
          </a:p>
        </p:txBody>
      </p:sp>
      <p:cxnSp>
        <p:nvCxnSpPr>
          <p:cNvPr id="454" name="Google Shape;454;p53"/>
          <p:cNvCxnSpPr/>
          <p:nvPr/>
        </p:nvCxnSpPr>
        <p:spPr>
          <a:xfrm>
            <a:off x="5735972" y="264327"/>
            <a:ext cx="253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5" name="Google Shape;455;p53"/>
          <p:cNvSpPr txBox="1"/>
          <p:nvPr/>
        </p:nvSpPr>
        <p:spPr>
          <a:xfrm>
            <a:off x="5928924" y="127976"/>
            <a:ext cx="10581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Congestion </a:t>
            </a:r>
            <a:r>
              <a:rPr lang="en" sz="800">
                <a:solidFill>
                  <a:srgbClr val="C27BA0"/>
                </a:solidFill>
              </a:rPr>
              <a:t>	</a:t>
            </a:r>
            <a:endParaRPr sz="600">
              <a:solidFill>
                <a:srgbClr val="C27BA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C27BA0"/>
                </a:solidFill>
              </a:rPr>
              <a:t>				</a:t>
            </a:r>
            <a:endParaRPr sz="800">
              <a:solidFill>
                <a:srgbClr val="C27BA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C27BA0"/>
                </a:solidFill>
              </a:rPr>
              <a:t>			</a:t>
            </a:r>
            <a:endParaRPr sz="800">
              <a:solidFill>
                <a:srgbClr val="C27BA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C27BA0"/>
                </a:solidFill>
              </a:rPr>
              <a:t>		</a:t>
            </a:r>
            <a:endParaRPr sz="800">
              <a:solidFill>
                <a:srgbClr val="C27BA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C27BA0"/>
              </a:solidFill>
            </a:endParaRPr>
          </a:p>
        </p:txBody>
      </p:sp>
      <p:cxnSp>
        <p:nvCxnSpPr>
          <p:cNvPr id="456" name="Google Shape;456;p53"/>
          <p:cNvCxnSpPr/>
          <p:nvPr/>
        </p:nvCxnSpPr>
        <p:spPr>
          <a:xfrm>
            <a:off x="4758668" y="846541"/>
            <a:ext cx="253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7" name="Google Shape;457;p53"/>
          <p:cNvCxnSpPr/>
          <p:nvPr/>
        </p:nvCxnSpPr>
        <p:spPr>
          <a:xfrm rot="10800000">
            <a:off x="22738" y="2914050"/>
            <a:ext cx="9200400" cy="0"/>
          </a:xfrm>
          <a:prstGeom prst="straightConnector1">
            <a:avLst/>
          </a:prstGeom>
          <a:noFill/>
          <a:ln cap="flat" cmpd="sng" w="28575">
            <a:solidFill>
              <a:srgbClr val="F1E0E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8" name="Google Shape;458;p53"/>
          <p:cNvCxnSpPr/>
          <p:nvPr/>
        </p:nvCxnSpPr>
        <p:spPr>
          <a:xfrm rot="10800000">
            <a:off x="1435825" y="1204275"/>
            <a:ext cx="10500" cy="4141200"/>
          </a:xfrm>
          <a:prstGeom prst="straightConnector1">
            <a:avLst/>
          </a:prstGeom>
          <a:noFill/>
          <a:ln cap="flat" cmpd="sng" w="28575">
            <a:solidFill>
              <a:srgbClr val="F1E0E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9" name="Google Shape;459;p53"/>
          <p:cNvCxnSpPr/>
          <p:nvPr/>
        </p:nvCxnSpPr>
        <p:spPr>
          <a:xfrm rot="10800000">
            <a:off x="-79137" y="1204200"/>
            <a:ext cx="9200400" cy="0"/>
          </a:xfrm>
          <a:prstGeom prst="straightConnector1">
            <a:avLst/>
          </a:prstGeom>
          <a:noFill/>
          <a:ln cap="flat" cmpd="sng" w="28575">
            <a:solidFill>
              <a:srgbClr val="F1E0E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0" name="Google Shape;460;p53"/>
          <p:cNvSpPr txBox="1"/>
          <p:nvPr/>
        </p:nvSpPr>
        <p:spPr>
          <a:xfrm>
            <a:off x="79175" y="2979225"/>
            <a:ext cx="1348200" cy="21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Clinical picture of </a:t>
            </a:r>
            <a:r>
              <a:rPr b="1" lang="en" sz="1800" u="sng">
                <a:solidFill>
                  <a:srgbClr val="990000"/>
                </a:solidFill>
                <a:latin typeface="Bree Serif"/>
                <a:ea typeface="Bree Serif"/>
                <a:cs typeface="Bree Serif"/>
                <a:sym typeface="Bree Serif"/>
              </a:rPr>
              <a:t>Left </a:t>
            </a:r>
            <a:r>
              <a:rPr b="1" lang="en" sz="1800" u="sng">
                <a:solidFill>
                  <a:srgbClr val="990000"/>
                </a:solidFill>
                <a:latin typeface="Bree Serif"/>
                <a:ea typeface="Bree Serif"/>
                <a:cs typeface="Bree Serif"/>
                <a:sym typeface="Bree Serif"/>
              </a:rPr>
              <a:t>s</a:t>
            </a:r>
            <a:r>
              <a:rPr b="1" lang="en" sz="1800" u="sng">
                <a:solidFill>
                  <a:srgbClr val="990000"/>
                </a:solidFill>
                <a:latin typeface="Bree Serif"/>
                <a:ea typeface="Bree Serif"/>
                <a:cs typeface="Bree Serif"/>
                <a:sym typeface="Bree Serif"/>
              </a:rPr>
              <a:t>ided</a:t>
            </a:r>
            <a:r>
              <a:rPr b="1" lang="en" sz="18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heart failure </a:t>
            </a:r>
            <a:endParaRPr b="1" sz="18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					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				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			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		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1" name="Google Shape;461;p53"/>
          <p:cNvSpPr txBox="1"/>
          <p:nvPr/>
        </p:nvSpPr>
        <p:spPr>
          <a:xfrm>
            <a:off x="79188" y="1269375"/>
            <a:ext cx="1399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Clinical picture of </a:t>
            </a:r>
            <a:r>
              <a:rPr b="1" lang="en" sz="1800" u="sng">
                <a:solidFill>
                  <a:srgbClr val="990000"/>
                </a:solidFill>
                <a:latin typeface="Bree Serif"/>
                <a:ea typeface="Bree Serif"/>
                <a:cs typeface="Bree Serif"/>
                <a:sym typeface="Bree Serif"/>
              </a:rPr>
              <a:t>right sided</a:t>
            </a:r>
            <a:r>
              <a:rPr b="1" lang="en" sz="18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heart failure </a:t>
            </a:r>
            <a:endParaRPr b="1" sz="1800"/>
          </a:p>
        </p:txBody>
      </p:sp>
      <p:sp>
        <p:nvSpPr>
          <p:cNvPr id="462" name="Google Shape;462;p53"/>
          <p:cNvSpPr txBox="1"/>
          <p:nvPr/>
        </p:nvSpPr>
        <p:spPr>
          <a:xfrm>
            <a:off x="1454772" y="966363"/>
            <a:ext cx="5226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1-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Fatigue 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(↓ blood flow to muscles)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                                                                                                                                                   2-Ascites 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(accumulation of fluid in the abdomen as a result of systemic congestion)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3- Enlarged liver &amp; spleen.                                                                                                                                                                          4-Distended 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(elevated)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jugular veins.                                                                                                                                                5-Anorexia &amp; complaints of GI distress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(↓ blood flow to GIT)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                                                                                               6-Swelling of hands &amp; Feet.                                                                                                                                                                       7-Dependent edema.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(pitting edema)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      </a:t>
            </a:r>
            <a:r>
              <a:rPr lang="en" sz="1200">
                <a:solidFill>
                  <a:schemeClr val="dk1"/>
                </a:solidFill>
              </a:rPr>
              <a:t>	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463" name="Google Shape;46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3325" y="2928597"/>
            <a:ext cx="2438399" cy="184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1316" y="1242925"/>
            <a:ext cx="2668983" cy="16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3947" y="2427296"/>
            <a:ext cx="656892" cy="4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3"/>
          <p:cNvSpPr txBox="1"/>
          <p:nvPr/>
        </p:nvSpPr>
        <p:spPr>
          <a:xfrm flipH="1">
            <a:off x="6481318" y="2607008"/>
            <a:ext cx="890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Pitting edema</a:t>
            </a:r>
            <a:endParaRPr sz="7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6132650" y="4444200"/>
            <a:ext cx="30156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Significantly more prominent than in left-sided failure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72" name="Google Shape;472;p54"/>
          <p:cNvGraphicFramePr/>
          <p:nvPr/>
        </p:nvGraphicFramePr>
        <p:xfrm>
          <a:off x="-25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{F26A4FEA-F5A5-47B5-BC02-7F124686AE93}</a:tableStyleId>
              </a:tblPr>
              <a:tblGrid>
                <a:gridCol w="3048000"/>
                <a:gridCol w="3048000"/>
                <a:gridCol w="3048000"/>
              </a:tblGrid>
              <a:tr h="64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4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1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1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1E0E0"/>
                    </a:solidFill>
                  </a:tcPr>
                </a:tc>
              </a:tr>
              <a:tr h="64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4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4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4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4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4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73" name="Google Shape;473;p54"/>
          <p:cNvSpPr txBox="1"/>
          <p:nvPr/>
        </p:nvSpPr>
        <p:spPr>
          <a:xfrm>
            <a:off x="44500" y="42375"/>
            <a:ext cx="9144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Comparison between clinical picture of right &amp; left sided H</a:t>
            </a:r>
            <a:r>
              <a:rPr b="1" lang="en" sz="21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F </a:t>
            </a:r>
            <a:endParaRPr b="1" sz="21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					</a:t>
            </a:r>
            <a:endParaRPr sz="2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				 	 	 		</a:t>
            </a:r>
            <a:endParaRPr sz="2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					</a:t>
            </a:r>
            <a:endParaRPr sz="2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					</a:t>
            </a:r>
            <a:endParaRPr sz="2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				</a:t>
            </a:r>
            <a:endParaRPr sz="2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			</a:t>
            </a:r>
            <a:endParaRPr sz="2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		</a:t>
            </a:r>
            <a:endParaRPr sz="2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	</a:t>
            </a:r>
            <a:endParaRPr sz="2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		</a:t>
            </a:r>
            <a:endParaRPr sz="2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			</a:t>
            </a:r>
            <a:endParaRPr sz="2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		</a:t>
            </a:r>
            <a:endParaRPr sz="2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4" name="Google Shape;474;p54"/>
          <p:cNvSpPr txBox="1"/>
          <p:nvPr/>
        </p:nvSpPr>
        <p:spPr>
          <a:xfrm>
            <a:off x="3080450" y="678275"/>
            <a:ext cx="30156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Left sided Failure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4"/>
          <p:cNvSpPr txBox="1"/>
          <p:nvPr/>
        </p:nvSpPr>
        <p:spPr>
          <a:xfrm>
            <a:off x="-165425" y="642850"/>
            <a:ext cx="30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	Clinical Picture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6" name="Google Shape;476;p54"/>
          <p:cNvSpPr txBox="1"/>
          <p:nvPr/>
        </p:nvSpPr>
        <p:spPr>
          <a:xfrm>
            <a:off x="6118500" y="650000"/>
            <a:ext cx="30156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Right sided Failure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54"/>
          <p:cNvSpPr txBox="1"/>
          <p:nvPr/>
        </p:nvSpPr>
        <p:spPr>
          <a:xfrm>
            <a:off x="0" y="1285875"/>
            <a:ext cx="30156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Pitting edema (hands &amp; legs)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54"/>
          <p:cNvSpPr txBox="1"/>
          <p:nvPr/>
        </p:nvSpPr>
        <p:spPr>
          <a:xfrm>
            <a:off x="3108700" y="1271750"/>
            <a:ext cx="30156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Mild to moderate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54"/>
          <p:cNvSpPr txBox="1"/>
          <p:nvPr/>
        </p:nvSpPr>
        <p:spPr>
          <a:xfrm>
            <a:off x="6132625" y="1300000"/>
            <a:ext cx="29391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Moderate to severe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4"/>
          <p:cNvSpPr txBox="1"/>
          <p:nvPr/>
        </p:nvSpPr>
        <p:spPr>
          <a:xfrm>
            <a:off x="28250" y="1935875"/>
            <a:ext cx="30156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Fluid retention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54"/>
          <p:cNvSpPr txBox="1"/>
          <p:nvPr/>
        </p:nvSpPr>
        <p:spPr>
          <a:xfrm>
            <a:off x="2984450" y="1879250"/>
            <a:ext cx="32076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Pulmonary edema (fluid in lungs). And pleural effusion (fluid in the pleural cavity)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54"/>
          <p:cNvSpPr txBox="1"/>
          <p:nvPr/>
        </p:nvSpPr>
        <p:spPr>
          <a:xfrm>
            <a:off x="6104400" y="1950000"/>
            <a:ext cx="2939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Abdomen (ascites)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54"/>
          <p:cNvSpPr txBox="1"/>
          <p:nvPr/>
        </p:nvSpPr>
        <p:spPr>
          <a:xfrm>
            <a:off x="56525" y="2571750"/>
            <a:ext cx="30156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Organ enlargement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54"/>
          <p:cNvSpPr txBox="1"/>
          <p:nvPr/>
        </p:nvSpPr>
        <p:spPr>
          <a:xfrm>
            <a:off x="3108700" y="2557625"/>
            <a:ext cx="29391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Heart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54"/>
          <p:cNvSpPr txBox="1"/>
          <p:nvPr/>
        </p:nvSpPr>
        <p:spPr>
          <a:xfrm>
            <a:off x="6132625" y="2585875"/>
            <a:ext cx="29391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Liver, mild jaundice may be present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4"/>
          <p:cNvSpPr txBox="1"/>
          <p:nvPr/>
        </p:nvSpPr>
        <p:spPr>
          <a:xfrm>
            <a:off x="38250" y="3207625"/>
            <a:ext cx="29391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Neck Veins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54"/>
          <p:cNvSpPr txBox="1"/>
          <p:nvPr/>
        </p:nvSpPr>
        <p:spPr>
          <a:xfrm>
            <a:off x="3080450" y="3207625"/>
            <a:ext cx="30156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Mild to moderate elevation of JVP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54"/>
          <p:cNvSpPr txBox="1"/>
          <p:nvPr/>
        </p:nvSpPr>
        <p:spPr>
          <a:xfrm>
            <a:off x="6118500" y="3193500"/>
            <a:ext cx="30156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Severe elevation in JVP, 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Why? because it’s directly connected.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Neck veins are visibly distended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54"/>
          <p:cNvSpPr txBox="1"/>
          <p:nvPr/>
        </p:nvSpPr>
        <p:spPr>
          <a:xfrm>
            <a:off x="28250" y="3843500"/>
            <a:ext cx="3015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Shortness of Breath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54"/>
          <p:cNvSpPr txBox="1"/>
          <p:nvPr/>
        </p:nvSpPr>
        <p:spPr>
          <a:xfrm>
            <a:off x="3080450" y="3900225"/>
            <a:ext cx="30156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Prominent dyspnea. Paroxysmal nocturnal dyspnea and orthopnea.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54"/>
          <p:cNvSpPr txBox="1"/>
          <p:nvPr/>
        </p:nvSpPr>
        <p:spPr>
          <a:xfrm>
            <a:off x="6146775" y="3857625"/>
            <a:ext cx="30156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Dyspnea is present but not as prominent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54"/>
          <p:cNvSpPr txBox="1"/>
          <p:nvPr/>
        </p:nvSpPr>
        <p:spPr>
          <a:xfrm>
            <a:off x="28250" y="4493500"/>
            <a:ext cx="3015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GIT symptoms: loss of appetite, bloating, constipation.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54"/>
          <p:cNvSpPr txBox="1"/>
          <p:nvPr/>
        </p:nvSpPr>
        <p:spPr>
          <a:xfrm>
            <a:off x="3118688" y="4436975"/>
            <a:ext cx="29391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Present but not as prominent as in right-sided failure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150375" y="2433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Objectives: Heart Failure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3" name="Google Shape;133;p28"/>
          <p:cNvSpPr/>
          <p:nvPr/>
        </p:nvSpPr>
        <p:spPr>
          <a:xfrm flipH="1" rot="-771">
            <a:off x="7548602" y="-372527"/>
            <a:ext cx="1762173" cy="6182481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50" y="1562600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850" y="1085175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50" y="2517450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850" y="2040025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50" y="3421513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850" y="2944088"/>
            <a:ext cx="477425" cy="4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 txBox="1"/>
          <p:nvPr/>
        </p:nvSpPr>
        <p:spPr>
          <a:xfrm>
            <a:off x="682275" y="1123775"/>
            <a:ext cx="670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Define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heart failure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703725" y="1562563"/>
            <a:ext cx="741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Identify types of heart failure.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50" y="3848150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50" y="4325575"/>
            <a:ext cx="477425" cy="4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/>
          <p:nvPr/>
        </p:nvSpPr>
        <p:spPr>
          <a:xfrm>
            <a:off x="682275" y="1945550"/>
            <a:ext cx="693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Describe the causes and pathophysiological consequences of acute and chronic heart failure.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682275" y="2530675"/>
            <a:ext cx="501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Indicators for diagnosis of heart failure.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6" name="Google Shape;146;p28"/>
          <p:cNvSpPr txBox="1"/>
          <p:nvPr/>
        </p:nvSpPr>
        <p:spPr>
          <a:xfrm>
            <a:off x="682275" y="2896850"/>
            <a:ext cx="659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Explain how left-sided failure leads to right-sided failure &amp; congestive heart failure.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703725" y="3421525"/>
            <a:ext cx="60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Discuss the compensatory mechanisms in heart failure.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8" name="Google Shape;148;p28"/>
          <p:cNvSpPr txBox="1"/>
          <p:nvPr/>
        </p:nvSpPr>
        <p:spPr>
          <a:xfrm>
            <a:off x="682275" y="3848150"/>
            <a:ext cx="549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Summarize clinical picture of left-sided and right-sided failure.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682275" y="4256488"/>
            <a:ext cx="693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Interpret and draw Starling curves for healthy heart, acute heart failure, and heart failure treated with digoxin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5"/>
          <p:cNvSpPr/>
          <p:nvPr/>
        </p:nvSpPr>
        <p:spPr>
          <a:xfrm>
            <a:off x="398975" y="971000"/>
            <a:ext cx="2698800" cy="734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D05C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Medical history is taken to reveal symptoms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9" name="Google Shape;499;p55"/>
          <p:cNvSpPr/>
          <p:nvPr/>
        </p:nvSpPr>
        <p:spPr>
          <a:xfrm>
            <a:off x="398974" y="1933038"/>
            <a:ext cx="2698800" cy="734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D05C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Physical Examination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00" name="Google Shape;500;p55"/>
          <p:cNvSpPr txBox="1"/>
          <p:nvPr/>
        </p:nvSpPr>
        <p:spPr>
          <a:xfrm>
            <a:off x="-37053" y="3317052"/>
            <a:ext cx="67815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Ejection Fraction (EF):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is the percentage of blood that is pumped out of the ventricle during </a:t>
            </a:r>
            <a:r>
              <a:rPr lang="en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each beat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 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If it is less than 50% then it’s heart failure. What mechanism is used to measure EF? Fractional Shortening </a:t>
            </a:r>
            <a:endParaRPr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Fractional Shortening: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one of the most basic measures in adult functional echocardiography. It simply looks at the degree of </a:t>
            </a: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shortening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of the left ventricular diameter between end-diastole and end-systole. </a:t>
            </a:r>
            <a:r>
              <a:rPr lang="en" sz="11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It’s simply the difference between the most dilated state and most contracted state of the heart, the higher it is the better it is.</a:t>
            </a:r>
            <a:endParaRPr/>
          </a:p>
        </p:txBody>
      </p:sp>
      <p:pic>
        <p:nvPicPr>
          <p:cNvPr id="501" name="Google Shape;501;p55"/>
          <p:cNvPicPr preferRelativeResize="0"/>
          <p:nvPr/>
        </p:nvPicPr>
        <p:blipFill rotWithShape="1">
          <a:blip r:embed="rId3">
            <a:alphaModFix/>
          </a:blip>
          <a:srcRect b="4694" l="3986" r="2859" t="5369"/>
          <a:stretch/>
        </p:blipFill>
        <p:spPr>
          <a:xfrm>
            <a:off x="6895826" y="3481156"/>
            <a:ext cx="2175801" cy="15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55"/>
          <p:cNvSpPr txBox="1"/>
          <p:nvPr>
            <p:ph type="title"/>
          </p:nvPr>
        </p:nvSpPr>
        <p:spPr>
          <a:xfrm>
            <a:off x="311700" y="17094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11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How heart failure is diagnosed?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03" name="Google Shape;503;p55"/>
          <p:cNvSpPr/>
          <p:nvPr/>
        </p:nvSpPr>
        <p:spPr>
          <a:xfrm>
            <a:off x="3313834" y="946775"/>
            <a:ext cx="5166300" cy="17301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28575">
            <a:solidFill>
              <a:srgbClr val="D05C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  </a:t>
            </a: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Tests</a:t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Chest X-ray.</a:t>
            </a:r>
            <a:endParaRPr>
              <a:solidFill>
                <a:srgbClr val="434343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Electrical tracing of  heart (ECG).</a:t>
            </a:r>
            <a:endParaRPr>
              <a:solidFill>
                <a:srgbClr val="434343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Ultrasound of  heart (Echocardiogram or ”Echo”).  </a:t>
            </a:r>
            <a:endParaRPr>
              <a:solidFill>
                <a:srgbClr val="434343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X-ray of  the inside of  blood vessels (Angiogram).</a:t>
            </a:r>
            <a:endParaRPr>
              <a:solidFill>
                <a:srgbClr val="434343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Blood tests</a:t>
            </a:r>
            <a:endParaRPr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504" name="Google Shape;504;p55"/>
          <p:cNvCxnSpPr/>
          <p:nvPr/>
        </p:nvCxnSpPr>
        <p:spPr>
          <a:xfrm flipH="1" rot="10800000">
            <a:off x="1576038" y="2831375"/>
            <a:ext cx="5991900" cy="27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05" name="Google Shape;505;p55"/>
          <p:cNvSpPr txBox="1"/>
          <p:nvPr>
            <p:ph type="title"/>
          </p:nvPr>
        </p:nvSpPr>
        <p:spPr>
          <a:xfrm>
            <a:off x="186600" y="2879948"/>
            <a:ext cx="877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A Key Indicator for Diagnosing Heart Failure Ejection Fraction (EF)</a:t>
            </a:r>
            <a:endParaRPr b="1" sz="21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6"/>
          <p:cNvSpPr txBox="1"/>
          <p:nvPr>
            <p:ph type="title"/>
          </p:nvPr>
        </p:nvSpPr>
        <p:spPr>
          <a:xfrm>
            <a:off x="311700" y="308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Treatment of Cardiac Failure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11" name="Google Shape;511;p56"/>
          <p:cNvSpPr/>
          <p:nvPr/>
        </p:nvSpPr>
        <p:spPr>
          <a:xfrm>
            <a:off x="3971025" y="1083725"/>
            <a:ext cx="1247700" cy="734700"/>
          </a:xfrm>
          <a:prstGeom prst="roundRect">
            <a:avLst>
              <a:gd fmla="val 16667" name="adj"/>
            </a:avLst>
          </a:prstGeom>
          <a:solidFill>
            <a:srgbClr val="D05C5C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     Aims at </a:t>
            </a:r>
            <a:endParaRPr sz="15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12" name="Google Shape;512;p56"/>
          <p:cNvSpPr/>
          <p:nvPr/>
        </p:nvSpPr>
        <p:spPr>
          <a:xfrm>
            <a:off x="785375" y="1083725"/>
            <a:ext cx="2698800" cy="8790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2857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   </a:t>
            </a: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Reduction of salt &amp; water retention.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(which will decrease preload).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13" name="Google Shape;513;p56"/>
          <p:cNvSpPr/>
          <p:nvPr/>
        </p:nvSpPr>
        <p:spPr>
          <a:xfrm>
            <a:off x="5705575" y="1083725"/>
            <a:ext cx="2698800" cy="8790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2857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↑In the pumping activity of failing heart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14" name="Google Shape;514;p56"/>
          <p:cNvSpPr/>
          <p:nvPr/>
        </p:nvSpPr>
        <p:spPr>
          <a:xfrm>
            <a:off x="6431125" y="2165650"/>
            <a:ext cx="1247700" cy="5727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28575">
            <a:solidFill>
              <a:srgbClr val="F1E0E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          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   Digitalis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15" name="Google Shape;515;p56"/>
          <p:cNvSpPr/>
          <p:nvPr/>
        </p:nvSpPr>
        <p:spPr>
          <a:xfrm>
            <a:off x="1510925" y="2165650"/>
            <a:ext cx="1247700" cy="5727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28575">
            <a:solidFill>
              <a:srgbClr val="F1E0E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          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   </a:t>
            </a: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    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  Diuretics</a:t>
            </a:r>
            <a:r>
              <a:rPr b="1" lang="en" sz="1600">
                <a:solidFill>
                  <a:schemeClr val="dk1"/>
                </a:solidFill>
              </a:rPr>
              <a:t>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16" name="Google Shape;516;p56"/>
          <p:cNvSpPr/>
          <p:nvPr/>
        </p:nvSpPr>
        <p:spPr>
          <a:xfrm>
            <a:off x="2064425" y="1962725"/>
            <a:ext cx="132600" cy="275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56"/>
          <p:cNvSpPr/>
          <p:nvPr/>
        </p:nvSpPr>
        <p:spPr>
          <a:xfrm>
            <a:off x="6988675" y="1962725"/>
            <a:ext cx="132600" cy="275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56"/>
          <p:cNvSpPr txBox="1"/>
          <p:nvPr/>
        </p:nvSpPr>
        <p:spPr>
          <a:xfrm>
            <a:off x="3011125" y="2206388"/>
            <a:ext cx="34200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★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Digitalis improves pumping activity of heart by increasing cytosolic Ca++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	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	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519" name="Google Shape;519;p56"/>
          <p:cNvCxnSpPr/>
          <p:nvPr/>
        </p:nvCxnSpPr>
        <p:spPr>
          <a:xfrm flipH="1" rot="10800000">
            <a:off x="1725175" y="3131000"/>
            <a:ext cx="5991900" cy="27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20" name="Google Shape;520;p56"/>
          <p:cNvSpPr txBox="1"/>
          <p:nvPr/>
        </p:nvSpPr>
        <p:spPr>
          <a:xfrm>
            <a:off x="0" y="3329075"/>
            <a:ext cx="3420000" cy="3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Effects of congestive heart failure &amp; digoxin on Frank-starling curve </a:t>
            </a:r>
            <a:endParaRPr b="1" sz="22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					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				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			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		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521" name="Google Shape;52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301" y="3688875"/>
            <a:ext cx="3308724" cy="1454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2" name="Google Shape;522;p56"/>
          <p:cNvCxnSpPr>
            <a:stCxn id="512" idx="3"/>
            <a:endCxn id="511" idx="1"/>
          </p:cNvCxnSpPr>
          <p:nvPr/>
        </p:nvCxnSpPr>
        <p:spPr>
          <a:xfrm flipH="1" rot="10800000">
            <a:off x="3484175" y="1450925"/>
            <a:ext cx="486900" cy="7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3" name="Google Shape;523;p56"/>
          <p:cNvCxnSpPr>
            <a:stCxn id="511" idx="3"/>
            <a:endCxn id="513" idx="1"/>
          </p:cNvCxnSpPr>
          <p:nvPr/>
        </p:nvCxnSpPr>
        <p:spPr>
          <a:xfrm>
            <a:off x="5218725" y="1451075"/>
            <a:ext cx="486900" cy="7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24" name="Google Shape;52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021" y="3463100"/>
            <a:ext cx="2162689" cy="1680399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6"/>
          <p:cNvSpPr txBox="1"/>
          <p:nvPr/>
        </p:nvSpPr>
        <p:spPr>
          <a:xfrm>
            <a:off x="8626554" y="3751286"/>
            <a:ext cx="63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Bree Serif"/>
                <a:ea typeface="Bree Serif"/>
                <a:cs typeface="Bree Serif"/>
                <a:sym typeface="Bree Serif"/>
              </a:rPr>
              <a:t>Effect?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7"/>
          <p:cNvSpPr txBox="1"/>
          <p:nvPr>
            <p:ph idx="1" type="body"/>
          </p:nvPr>
        </p:nvSpPr>
        <p:spPr>
          <a:xfrm>
            <a:off x="311700" y="1491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Explanation:				                                                                                                                                                                                                                Effect of heart failure and digoxin on the Frank-Starling relationship. The normal set point required to maintain adequate tissue perfusion is a cardiac output of 5 L/min. During heart failure, the relationship between cardiac output and venous pressure becomes shifted down and to the right (patient moves from point A to B). Sympathetic activation and increased fluid retention result in an increased venous pressure (preload) which acts to increase cardiac output by increasing the stretch of cardiac fibers (patient moves from B to C). If cardiac output remains below 5 L/min, the kidney continues to retain fluid, and venous pressure continues to rise, until either a 5 L/min cardiac output is achieved, or the patient “drowns in their own fluids” (e.g. due to pulmonary congestion).Digoxin can shift the curve upwards and to the left by a mechanism different from sympathetic stimulation (so that the patient ideally moves from point C to D). The resulting increase in blood flow to the kidney results in a diuresis (patient moves from D to E) with an associated reduction in venous pressure due to reduced venous volume. </a:t>
            </a:r>
            <a:endParaRPr sz="11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Mechanism of action:		 	                                                                                                                                                                                                                      Digoxin exerts its positive inotropic action primarily by binding to and inhibiting the Na/K ATPase in cardiac cell membranes. The Na/K ATPase enzyme acts as a pump for the outward transport of Na+ in exchange for the inward transport of K+. The Na/K ATPase contains a receptor for digitalis glycosides, as well as for intracellular Na+ and extracellular K+. Digoxin's inhibition of the Na/K pump results in an increase in intracellular [Na]. Due to the presence of a Na/Ca antiporter, a rise in intracellular [Na+] also results in a rise in a consequent rise in intracellular [Ca2+] (see Figure X). Most of this rise in [Ca2+] is taken up into the sarcoplasmic reticulum (SR), and then released into the cytoplasm upon stimulation by an action potential. This larger Ca release.</a:t>
            </a:r>
            <a:endParaRPr sz="11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						</a:t>
            </a:r>
            <a:endParaRPr sz="1200"/>
          </a:p>
        </p:txBody>
      </p:sp>
      <p:sp>
        <p:nvSpPr>
          <p:cNvPr id="531" name="Google Shape;531;p57"/>
          <p:cNvSpPr txBox="1"/>
          <p:nvPr/>
        </p:nvSpPr>
        <p:spPr>
          <a:xfrm>
            <a:off x="6699275" y="786325"/>
            <a:ext cx="2043300" cy="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Digitalis (Digoxin): will shift the curve to the left and up.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57"/>
          <p:cNvSpPr txBox="1"/>
          <p:nvPr/>
        </p:nvSpPr>
        <p:spPr>
          <a:xfrm>
            <a:off x="8286417" y="75125"/>
            <a:ext cx="1101000" cy="9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E6B8AF"/>
                </a:solidFill>
                <a:latin typeface="Bree Serif"/>
                <a:ea typeface="Bree Serif"/>
                <a:cs typeface="Bree Serif"/>
                <a:sym typeface="Bree Serif"/>
              </a:rPr>
              <a:t>Special Thanks          to med439</a:t>
            </a:r>
            <a:endParaRPr sz="1200">
              <a:solidFill>
                <a:srgbClr val="E6B8A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E6B8AF"/>
                </a:solidFill>
              </a:rPr>
              <a:t>					</a:t>
            </a:r>
            <a:endParaRPr sz="1100">
              <a:solidFill>
                <a:srgbClr val="E6B8A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E6B8AF"/>
                </a:solidFill>
              </a:rPr>
              <a:t>				</a:t>
            </a:r>
            <a:endParaRPr sz="1100">
              <a:solidFill>
                <a:srgbClr val="E6B8A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E6B8AF"/>
                </a:solidFill>
              </a:rPr>
              <a:t>			</a:t>
            </a:r>
            <a:endParaRPr sz="1100">
              <a:solidFill>
                <a:srgbClr val="E6B8A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E6B8AF"/>
                </a:solidFill>
              </a:rPr>
              <a:t>		</a:t>
            </a:r>
            <a:endParaRPr sz="1100">
              <a:solidFill>
                <a:srgbClr val="E6B8A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B8AF"/>
              </a:solidFill>
            </a:endParaRPr>
          </a:p>
        </p:txBody>
      </p:sp>
      <p:pic>
        <p:nvPicPr>
          <p:cNvPr id="533" name="Google Shape;53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26" y="75126"/>
            <a:ext cx="4254549" cy="16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8"/>
          <p:cNvSpPr txBox="1"/>
          <p:nvPr>
            <p:ph type="title"/>
          </p:nvPr>
        </p:nvSpPr>
        <p:spPr>
          <a:xfrm>
            <a:off x="311700" y="33195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88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Effects of left ventricular </a:t>
            </a:r>
            <a:r>
              <a:rPr b="1" i="1" lang="en" sz="2788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systolic </a:t>
            </a:r>
            <a:r>
              <a:rPr b="1" lang="en" sz="2788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failure on left ventricular pressure volume loop : </a:t>
            </a:r>
            <a:endParaRPr b="1" sz="2788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					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				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			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		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/>
              <a:t>	 	 	 		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/>
              <a:t>			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/>
              <a:t>				 			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/>
              <a:t>		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39" name="Google Shape;539;p58"/>
          <p:cNvSpPr txBox="1"/>
          <p:nvPr/>
        </p:nvSpPr>
        <p:spPr>
          <a:xfrm>
            <a:off x="4572908" y="1340800"/>
            <a:ext cx="4253400" cy="26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58"/>
          <p:cNvSpPr/>
          <p:nvPr/>
        </p:nvSpPr>
        <p:spPr>
          <a:xfrm>
            <a:off x="4502092" y="1340789"/>
            <a:ext cx="4395000" cy="356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↓Slope of End-systolic pressure- volume relationship (ESPVR)    I.e.↑ESV compensatory rise in preload 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sense the ventricle is not pumping well there will be more blood left                                                                                    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↑EDV 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↓SV,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 because the ventricle is not pumping properly</a:t>
            </a:r>
            <a:endParaRPr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↓EF      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↓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external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Work 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(work done by the heart) (not CO)   </a:t>
            </a:r>
            <a:endParaRPr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↑EDP,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 because the EDV has increased.                  </a:t>
            </a:r>
            <a:endParaRPr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Heart rate is unchanged.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41" name="Google Shape;54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87" y="1695363"/>
            <a:ext cx="4274103" cy="240312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8"/>
          <p:cNvSpPr txBox="1"/>
          <p:nvPr/>
        </p:nvSpPr>
        <p:spPr>
          <a:xfrm>
            <a:off x="409700" y="4002400"/>
            <a:ext cx="40401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remember PV loop from cardiac cycle?                               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work → shaded area </a:t>
            </a:r>
            <a:endParaRPr sz="12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 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58"/>
          <p:cNvSpPr txBox="1"/>
          <p:nvPr/>
        </p:nvSpPr>
        <p:spPr>
          <a:xfrm>
            <a:off x="8142900" y="176950"/>
            <a:ext cx="11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</a:t>
            </a:r>
            <a:endParaRPr sz="152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9"/>
          <p:cNvSpPr txBox="1"/>
          <p:nvPr>
            <p:ph type="title"/>
          </p:nvPr>
        </p:nvSpPr>
        <p:spPr>
          <a:xfrm>
            <a:off x="311700" y="31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599"/>
              <a:buFont typeface="Arial"/>
              <a:buNone/>
            </a:pPr>
            <a:r>
              <a:rPr b="1" lang="en" sz="2777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Effects of left ventricular </a:t>
            </a:r>
            <a:r>
              <a:rPr b="1" i="1" lang="en" sz="2777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diastolic </a:t>
            </a:r>
            <a:r>
              <a:rPr b="1" lang="en" sz="2777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failure on left ventricular pressure volume loop:</a:t>
            </a:r>
            <a:endParaRPr b="1" sz="2777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" sz="1100"/>
              <a:t>					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" sz="1100"/>
              <a:t>				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" sz="1100"/>
              <a:t>			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" sz="1100"/>
              <a:t>		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49" name="Google Shape;549;p59"/>
          <p:cNvSpPr txBox="1"/>
          <p:nvPr/>
        </p:nvSpPr>
        <p:spPr>
          <a:xfrm>
            <a:off x="4501050" y="1728800"/>
            <a:ext cx="4267500" cy="2829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↓Ventricular compliance/ relaxation (lusitropy).             ↓EDV                                                                                                ↓SV                                                                                                       ↓or no change in EF                                                                           ↓ 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external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Work                                                                            ↑EDP                                                                                                                  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↑ slope End-systolic pressure- volume relationship (ESPVR)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                                                                                          Heart rate, inotropy and systemic vascular resistance are unchanged.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0" name="Google Shape;55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81" y="2069894"/>
            <a:ext cx="4132506" cy="2215396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59"/>
          <p:cNvSpPr txBox="1"/>
          <p:nvPr/>
        </p:nvSpPr>
        <p:spPr>
          <a:xfrm>
            <a:off x="8142900" y="176950"/>
            <a:ext cx="11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</a:t>
            </a:r>
            <a:endParaRPr sz="152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0"/>
          <p:cNvSpPr txBox="1"/>
          <p:nvPr>
            <p:ph type="title"/>
          </p:nvPr>
        </p:nvSpPr>
        <p:spPr>
          <a:xfrm>
            <a:off x="189015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MCQs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57" name="Google Shape;557;p60"/>
          <p:cNvSpPr txBox="1"/>
          <p:nvPr/>
        </p:nvSpPr>
        <p:spPr>
          <a:xfrm>
            <a:off x="6698325" y="4743300"/>
            <a:ext cx="275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Answers: 1.B 2.C 3.C 4.A 5.C  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558" name="Google Shape;558;p60"/>
          <p:cNvGraphicFramePr/>
          <p:nvPr/>
        </p:nvGraphicFramePr>
        <p:xfrm>
          <a:off x="952500" y="62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{F26A4FEA-F5A5-47B5-BC02-7F124686AE93}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Q1:</a:t>
                      </a:r>
                      <a:r>
                        <a:rPr b="1" lang="en" sz="16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IJV is anatomically</a:t>
                      </a:r>
                      <a:r>
                        <a:rPr b="1" lang="en" sz="15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closer to ?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LA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 RA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RV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LV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Q2:</a:t>
                      </a:r>
                      <a:r>
                        <a:rPr b="1" lang="en" sz="16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 right sided HF which organ is enlarged ?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kidney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 heart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spleen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lung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Q3:</a:t>
                      </a:r>
                      <a:r>
                        <a:rPr b="1" lang="en" sz="1600">
                          <a:solidFill>
                            <a:srgbClr val="705C84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Heart failure can involve: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</a:t>
                      </a: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eft side only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</a:t>
                      </a: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ight side onl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y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oth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L&amp;R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</a:t>
                      </a: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-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/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Q4: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Effect of left ventricular diastolic failure on left ventricular pressure volume loop ?</a:t>
                      </a:r>
                      <a:endParaRPr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↑EDP</a:t>
                      </a:r>
                      <a:endParaRPr sz="15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↑EDV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↑EF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↑SV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Q5:</a:t>
                      </a:r>
                      <a:r>
                        <a:rPr b="1" lang="en" sz="1600">
                          <a:solidFill>
                            <a:srgbClr val="705C84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Absent ‘a’ wave is an indication of: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RH failure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B-Tricuspid stenosis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Atr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ial fibrillation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valves stenosis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1"/>
          <p:cNvSpPr txBox="1"/>
          <p:nvPr>
            <p:ph type="title"/>
          </p:nvPr>
        </p:nvSpPr>
        <p:spPr>
          <a:xfrm>
            <a:off x="311700" y="2770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SAQs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64" name="Google Shape;564;p61"/>
          <p:cNvSpPr txBox="1"/>
          <p:nvPr/>
        </p:nvSpPr>
        <p:spPr>
          <a:xfrm>
            <a:off x="311700" y="1081175"/>
            <a:ext cx="758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Q1:</a:t>
            </a:r>
            <a:r>
              <a:rPr b="1" lang="en" sz="1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mention the Types of Heart Dysfunction that Leads To Hf and the difference between them ?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65" name="Google Shape;565;p61"/>
          <p:cNvSpPr txBox="1"/>
          <p:nvPr/>
        </p:nvSpPr>
        <p:spPr>
          <a:xfrm>
            <a:off x="311700" y="2140650"/>
            <a:ext cx="448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Q2:</a:t>
            </a:r>
            <a:r>
              <a:rPr b="1" lang="en" sz="1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mention 5 ways to diagnose heart failure ?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66" name="Google Shape;566;p61"/>
          <p:cNvSpPr txBox="1"/>
          <p:nvPr/>
        </p:nvSpPr>
        <p:spPr>
          <a:xfrm>
            <a:off x="311700" y="32001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Q3: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define heart failure?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67" name="Google Shape;567;p61"/>
          <p:cNvSpPr txBox="1"/>
          <p:nvPr/>
        </p:nvSpPr>
        <p:spPr>
          <a:xfrm>
            <a:off x="311700" y="1626363"/>
            <a:ext cx="275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Slide 19</a:t>
            </a:r>
            <a:endParaRPr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68" name="Google Shape;568;p61"/>
          <p:cNvSpPr txBox="1"/>
          <p:nvPr/>
        </p:nvSpPr>
        <p:spPr>
          <a:xfrm>
            <a:off x="311700" y="2685825"/>
            <a:ext cx="76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Medical history , Physical Examination , ECG ,  Angiogram , Chest X-ray.</a:t>
            </a:r>
            <a:endParaRPr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69" name="Google Shape;569;p61"/>
          <p:cNvSpPr txBox="1"/>
          <p:nvPr/>
        </p:nvSpPr>
        <p:spPr>
          <a:xfrm>
            <a:off x="311700" y="3745325"/>
            <a:ext cx="7248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It is the pathophysiological process in which the heart as a pump is unable to meet the metabolic requirements of the tissue for oxygen and substances despite the venous return to heart is either normal or increased.</a:t>
            </a: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2"/>
          <p:cNvSpPr txBox="1"/>
          <p:nvPr/>
        </p:nvSpPr>
        <p:spPr>
          <a:xfrm>
            <a:off x="1622900" y="257625"/>
            <a:ext cx="192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Team Leaders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5" name="Google Shape;575;p62"/>
          <p:cNvSpPr txBox="1"/>
          <p:nvPr/>
        </p:nvSpPr>
        <p:spPr>
          <a:xfrm>
            <a:off x="1622900" y="1262900"/>
            <a:ext cx="1923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Team Members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6" name="Google Shape;576;p62"/>
          <p:cNvSpPr txBox="1"/>
          <p:nvPr/>
        </p:nvSpPr>
        <p:spPr>
          <a:xfrm>
            <a:off x="326300" y="1583000"/>
            <a:ext cx="2787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Othman Aldraihem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Abdulaziz Alqahtani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Abdullah Alshahri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Saad Al Hammad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MOHAMMED ALDAWSARI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Ahmad Almarshed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Rayan Alahmari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ABDULRAHMAN BINBAKHIT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Abdulaziz Alymni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Faisal Alkhunein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Abdullah Alqarni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Raid Almadi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Mohammad Alrashed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Abdulrahman bin Ateeq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ree Serif"/>
              <a:buChar char="●"/>
            </a:pPr>
            <a:r>
              <a:rPr b="1" lang="en" sz="13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Amer Alghamdi</a:t>
            </a:r>
            <a:endParaRPr b="1" sz="13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Mishal Alsuwayegh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Nawaf alturki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Hussam Aleid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Raid almadi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Mohammed AlShehri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7" name="Google Shape;577;p62"/>
          <p:cNvSpPr txBox="1"/>
          <p:nvPr/>
        </p:nvSpPr>
        <p:spPr>
          <a:xfrm>
            <a:off x="3113300" y="1583000"/>
            <a:ext cx="21210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Nouf Aldhalaan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Amani Alotaibi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Shahed bukhari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Shahad Aljeri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Maha Alkoryshy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Alhnouf Hadi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Mayssam Aljaloud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Hissa Alshiqari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Mashael Albugami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Renad Alayidh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Ghada Binslmah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Razan Alsulami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Shaden albassam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Razan Almanjomi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</a:t>
            </a:r>
            <a:r>
              <a:rPr b="1" lang="en" sz="13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Reem Alhazmi</a:t>
            </a:r>
            <a:endParaRPr b="1" sz="13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Dhai hamdan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Shahad alaskar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Haifa Almuddahi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Reema alquraini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deema aljuribah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Kadi Khalid aldossari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Farah alhalafi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8" name="Google Shape;578;p62"/>
          <p:cNvSpPr txBox="1"/>
          <p:nvPr/>
        </p:nvSpPr>
        <p:spPr>
          <a:xfrm>
            <a:off x="448700" y="712700"/>
            <a:ext cx="19986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      Saleh aldeliga</a:t>
            </a: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n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      Qusai Alsultan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9" name="Google Shape;579;p62"/>
          <p:cNvSpPr txBox="1"/>
          <p:nvPr/>
        </p:nvSpPr>
        <p:spPr>
          <a:xfrm>
            <a:off x="2868025" y="712700"/>
            <a:ext cx="19986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      Raghad Alkhuda</a:t>
            </a: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ir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●       Raghad Alnadeef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80" name="Google Shape;580;p62"/>
          <p:cNvSpPr/>
          <p:nvPr/>
        </p:nvSpPr>
        <p:spPr>
          <a:xfrm flipH="1">
            <a:off x="7795800" y="4405025"/>
            <a:ext cx="1348200" cy="446400"/>
          </a:xfrm>
          <a:prstGeom prst="homePlate">
            <a:avLst>
              <a:gd fmla="val 50000" name="adj"/>
            </a:avLst>
          </a:prstGeom>
          <a:solidFill>
            <a:srgbClr val="D05C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62"/>
          <p:cNvSpPr txBox="1"/>
          <p:nvPr/>
        </p:nvSpPr>
        <p:spPr>
          <a:xfrm>
            <a:off x="7693350" y="4443575"/>
            <a:ext cx="169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Editing File</a:t>
            </a:r>
            <a:endParaRPr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82" name="Google Shape;582;p62"/>
          <p:cNvSpPr txBox="1"/>
          <p:nvPr/>
        </p:nvSpPr>
        <p:spPr>
          <a:xfrm>
            <a:off x="6448700" y="455100"/>
            <a:ext cx="2043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THANK YOU</a:t>
            </a:r>
            <a:endParaRPr sz="36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83" name="Google Shape;58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8700" y="3758750"/>
            <a:ext cx="446400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62"/>
          <p:cNvSpPr txBox="1"/>
          <p:nvPr/>
        </p:nvSpPr>
        <p:spPr>
          <a:xfrm>
            <a:off x="6895100" y="3797300"/>
            <a:ext cx="212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Physio442@gmail.com</a:t>
            </a:r>
            <a:endParaRPr sz="12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85" name="Google Shape;585;p62"/>
          <p:cNvSpPr txBox="1"/>
          <p:nvPr/>
        </p:nvSpPr>
        <p:spPr>
          <a:xfrm>
            <a:off x="6835400" y="2260825"/>
            <a:ext cx="1270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Theme was done by Mohammad Alrashed</a:t>
            </a:r>
            <a:endParaRPr sz="13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-322277" y="147936"/>
            <a:ext cx="85206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Jugular Venous Pulse and pressure definitions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11" y="1603959"/>
            <a:ext cx="5662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600"/>
              <a:buChar char="■"/>
            </a:pPr>
            <a:r>
              <a:rPr lang="en" sz="1600">
                <a:solidFill>
                  <a:srgbClr val="85200C"/>
                </a:solidFill>
                <a:latin typeface="Bree Serif"/>
                <a:ea typeface="Bree Serif"/>
                <a:cs typeface="Bree Serif"/>
                <a:sym typeface="Bree Serif"/>
              </a:rPr>
              <a:t>Jugular Venous Pulse:</a:t>
            </a:r>
            <a:r>
              <a:rPr b="1" lang="en" sz="1600">
                <a:solidFill>
                  <a:srgbClr val="85200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JVP is the </a:t>
            </a:r>
            <a:r>
              <a:rPr lang="en" sz="1600" u="sng">
                <a:latin typeface="Bree Serif"/>
                <a:ea typeface="Bree Serif"/>
                <a:cs typeface="Bree Serif"/>
                <a:sym typeface="Bree Serif"/>
              </a:rPr>
              <a:t>oscillating top</a:t>
            </a: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 of vertical column of blood in </a:t>
            </a:r>
            <a:r>
              <a:rPr lang="en" sz="1600" u="sng">
                <a:latin typeface="Bree Serif"/>
                <a:ea typeface="Bree Serif"/>
                <a:cs typeface="Bree Serif"/>
                <a:sym typeface="Bree Serif"/>
              </a:rPr>
              <a:t>right internal jugular vein</a:t>
            </a: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. It reflects pressure changes in </a:t>
            </a:r>
            <a:r>
              <a:rPr lang="en" sz="1600" u="sng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right atrium</a:t>
            </a: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 during the cardiac cycle.  </a:t>
            </a:r>
            <a:endParaRPr sz="16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600">
              <a:latin typeface="Bree Serif"/>
              <a:ea typeface="Bree Serif"/>
              <a:cs typeface="Bree Serif"/>
              <a:sym typeface="Bree Serif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600"/>
              <a:buChar char="■"/>
            </a:pPr>
            <a:r>
              <a:rPr lang="en" sz="1600">
                <a:solidFill>
                  <a:srgbClr val="85200C"/>
                </a:solidFill>
                <a:latin typeface="Bree Serif"/>
                <a:ea typeface="Bree Serif"/>
                <a:cs typeface="Bree Serif"/>
                <a:sym typeface="Bree Serif"/>
              </a:rPr>
              <a:t>Jugular Venous Pressure: </a:t>
            </a:r>
            <a:r>
              <a:rPr lang="en" sz="1600" u="sng">
                <a:latin typeface="Bree Serif"/>
                <a:ea typeface="Bree Serif"/>
                <a:cs typeface="Bree Serif"/>
                <a:sym typeface="Bree Serif"/>
              </a:rPr>
              <a:t>Vertical height</a:t>
            </a: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 of oscillating column of blood in</a:t>
            </a:r>
            <a:r>
              <a:rPr b="1" lang="en" sz="16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600" u="sng">
                <a:latin typeface="Bree Serif"/>
                <a:ea typeface="Bree Serif"/>
                <a:cs typeface="Bree Serif"/>
                <a:sym typeface="Bree Serif"/>
              </a:rPr>
              <a:t>right internal jugular vein</a:t>
            </a: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6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675" y="1074521"/>
            <a:ext cx="2786675" cy="209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1675" y="3166075"/>
            <a:ext cx="2786675" cy="18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9759" y="248676"/>
            <a:ext cx="495941" cy="36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 txBox="1"/>
          <p:nvPr/>
        </p:nvSpPr>
        <p:spPr>
          <a:xfrm>
            <a:off x="228975" y="674325"/>
            <a:ext cx="11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</a:t>
            </a:r>
            <a:endParaRPr sz="152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-240871" y="118162"/>
            <a:ext cx="7244700" cy="6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Why </a:t>
            </a:r>
            <a:r>
              <a:rPr b="1" lang="en" sz="2720" u="sng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Right </a:t>
            </a: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Internal Jugular Vein (IJV)? 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0" y="904347"/>
            <a:ext cx="53061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AutoNum type="arabicPeriod"/>
            </a:pPr>
            <a:r>
              <a:rPr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Pressure changes in RA can be recorded from IJV</a:t>
            </a:r>
            <a:endParaRPr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500"/>
              <a:buFont typeface="Bree Serif"/>
              <a:buAutoNum type="arabicPeriod"/>
            </a:pPr>
            <a:r>
              <a:rPr lang="en" sz="15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Right internal jugular veins (IJV) extend in an almost </a:t>
            </a:r>
            <a:r>
              <a:rPr b="1" lang="en" sz="15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straight line </a:t>
            </a:r>
            <a:r>
              <a:rPr lang="en" sz="15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to superior vena cava and has a direct course to RA, thus favoring transmission of the hemodynamic changes from the right atrium.</a:t>
            </a:r>
            <a:endParaRPr sz="15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500"/>
              <a:buFont typeface="Bree Serif"/>
              <a:buAutoNum type="arabicPeriod"/>
            </a:pPr>
            <a:r>
              <a:rPr lang="en" sz="15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IJV is anatomically</a:t>
            </a:r>
            <a:r>
              <a:rPr b="1" lang="en" sz="15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closer</a:t>
            </a:r>
            <a:r>
              <a:rPr lang="en" sz="15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to RA.</a:t>
            </a:r>
            <a:endParaRPr sz="15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500"/>
              <a:buFont typeface="Bree Serif"/>
              <a:buAutoNum type="arabicPeriod"/>
            </a:pP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IJV has </a:t>
            </a:r>
            <a:r>
              <a:rPr b="1" lang="en" sz="15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no valves</a:t>
            </a:r>
            <a:r>
              <a:rPr lang="en" sz="15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valves in </a:t>
            </a:r>
            <a:r>
              <a:rPr lang="en" sz="1500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EJV</a:t>
            </a:r>
            <a:r>
              <a:rPr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prevent transmission of RA pressure </a:t>
            </a:r>
            <a:r>
              <a:rPr lang="en" sz="15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that’s why it can’t be relied + obstructed by facial &amp; muscular layers through which it passes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)</a:t>
            </a:r>
            <a:endParaRPr sz="13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425" y="1085163"/>
            <a:ext cx="3024134" cy="20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/>
          <p:nvPr/>
        </p:nvSpPr>
        <p:spPr>
          <a:xfrm>
            <a:off x="7318275" y="1784200"/>
            <a:ext cx="770958" cy="126576"/>
          </a:xfrm>
          <a:prstGeom prst="flowChartTerminator">
            <a:avLst/>
          </a:prstGeom>
          <a:solidFill>
            <a:srgbClr val="F2F2F2">
              <a:alpha val="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5088" y="3165037"/>
            <a:ext cx="2097321" cy="174551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0"/>
          <p:cNvSpPr txBox="1"/>
          <p:nvPr/>
        </p:nvSpPr>
        <p:spPr>
          <a:xfrm>
            <a:off x="127325" y="3924538"/>
            <a:ext cx="4479600" cy="831300"/>
          </a:xfrm>
          <a:prstGeom prst="rect">
            <a:avLst/>
          </a:prstGeom>
          <a:noFill/>
          <a:ln cap="flat" cmpd="sng" w="19050">
            <a:solidFill>
              <a:srgbClr val="99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</a:t>
            </a: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left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innominate vein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is not in a straight line and may be kinked or compressed between aortic arch and sternum, by a dilated aorta, or by an aneurysm.</a:t>
            </a:r>
            <a:endParaRPr/>
          </a:p>
        </p:txBody>
      </p:sp>
      <p:sp>
        <p:nvSpPr>
          <p:cNvPr id="170" name="Google Shape;170;p30"/>
          <p:cNvSpPr txBox="1"/>
          <p:nvPr/>
        </p:nvSpPr>
        <p:spPr>
          <a:xfrm>
            <a:off x="127319" y="4755841"/>
            <a:ext cx="4091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left</a:t>
            </a:r>
            <a:r>
              <a:rPr lang="en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innominate vein</a:t>
            </a:r>
            <a:r>
              <a:rPr lang="en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 = left </a:t>
            </a:r>
            <a:r>
              <a:rPr lang="en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brachiocephalic</a:t>
            </a:r>
            <a:r>
              <a:rPr lang="en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 vein</a:t>
            </a:r>
            <a:endParaRPr sz="1000">
              <a:solidFill>
                <a:srgbClr val="999999"/>
              </a:solidFill>
            </a:endParaRPr>
          </a:p>
        </p:txBody>
      </p:sp>
      <p:pic>
        <p:nvPicPr>
          <p:cNvPr id="171" name="Google Shape;171;p3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43650" y="213050"/>
            <a:ext cx="518049" cy="3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263200" y="149991"/>
            <a:ext cx="41580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Method Of Examination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602650" y="1121200"/>
            <a:ext cx="76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1"/>
          <p:cNvSpPr txBox="1"/>
          <p:nvPr/>
        </p:nvSpPr>
        <p:spPr>
          <a:xfrm>
            <a:off x="0" y="1074200"/>
            <a:ext cx="66009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600"/>
              <a:buFont typeface="Bree Serif"/>
              <a:buChar char="●"/>
            </a:pP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The patient should lie comfortable during the examination.</a:t>
            </a:r>
            <a:endParaRPr sz="1600">
              <a:latin typeface="Bree Serif"/>
              <a:ea typeface="Bree Serif"/>
              <a:cs typeface="Bree Serif"/>
              <a:sym typeface="Bree Serif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600"/>
              <a:buFont typeface="Bree Serif"/>
              <a:buChar char="●"/>
            </a:pP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Clothing should be removed from the neck and upper thorax. </a:t>
            </a:r>
            <a:endParaRPr sz="1600">
              <a:latin typeface="Bree Serif"/>
              <a:ea typeface="Bree Serif"/>
              <a:cs typeface="Bree Serif"/>
              <a:sym typeface="Bree Serif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600"/>
              <a:buFont typeface="Bree Serif"/>
              <a:buChar char="●"/>
            </a:pP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Neck should </a:t>
            </a:r>
            <a:r>
              <a:rPr b="1" lang="en" sz="1600">
                <a:latin typeface="Bree Serif"/>
                <a:ea typeface="Bree Serif"/>
                <a:cs typeface="Bree Serif"/>
                <a:sym typeface="Bree Serif"/>
              </a:rPr>
              <a:t>not </a:t>
            </a: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be sharply flexed.</a:t>
            </a:r>
            <a:endParaRPr sz="1600">
              <a:latin typeface="Bree Serif"/>
              <a:ea typeface="Bree Serif"/>
              <a:cs typeface="Bree Serif"/>
              <a:sym typeface="Bree Serif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600"/>
              <a:buFont typeface="Bree Serif"/>
              <a:buChar char="●"/>
            </a:pP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Examined effectively by shining a light across the neck</a:t>
            </a:r>
            <a:endParaRPr sz="1600">
              <a:latin typeface="Bree Serif"/>
              <a:ea typeface="Bree Serif"/>
              <a:cs typeface="Bree Serif"/>
              <a:sym typeface="Bree Serif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600"/>
              <a:buFont typeface="Bree Serif"/>
              <a:buChar char="●"/>
            </a:pP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There should not be any tight bands around abdomen. </a:t>
            </a:r>
            <a:endParaRPr sz="1600">
              <a:latin typeface="Bree Serif"/>
              <a:ea typeface="Bree Serif"/>
              <a:cs typeface="Bree Serif"/>
              <a:sym typeface="Bree Serif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600"/>
              <a:buFont typeface="Bree Serif"/>
              <a:buChar char="●"/>
            </a:pP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Patient reclining with head </a:t>
            </a:r>
            <a:r>
              <a:rPr lang="en" sz="16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elevated 45 °</a:t>
            </a:r>
            <a:r>
              <a:rPr lang="en" sz="16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6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79" name="Google Shape;179;p31"/>
          <p:cNvSpPr/>
          <p:nvPr/>
        </p:nvSpPr>
        <p:spPr>
          <a:xfrm>
            <a:off x="2900350" y="3474925"/>
            <a:ext cx="3545700" cy="400200"/>
          </a:xfrm>
          <a:prstGeom prst="flowChartAlternateProcess">
            <a:avLst/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1"/>
          <p:cNvSpPr txBox="1"/>
          <p:nvPr/>
        </p:nvSpPr>
        <p:spPr>
          <a:xfrm>
            <a:off x="2977450" y="3474925"/>
            <a:ext cx="339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Then observations are made by</a:t>
            </a:r>
            <a:endParaRPr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181" name="Google Shape;181;p31"/>
          <p:cNvCxnSpPr/>
          <p:nvPr/>
        </p:nvCxnSpPr>
        <p:spPr>
          <a:xfrm>
            <a:off x="4669600" y="3875125"/>
            <a:ext cx="7200" cy="37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31"/>
          <p:cNvCxnSpPr/>
          <p:nvPr/>
        </p:nvCxnSpPr>
        <p:spPr>
          <a:xfrm>
            <a:off x="2977450" y="4223500"/>
            <a:ext cx="3129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31"/>
          <p:cNvSpPr/>
          <p:nvPr/>
        </p:nvSpPr>
        <p:spPr>
          <a:xfrm>
            <a:off x="2899700" y="4223500"/>
            <a:ext cx="1346400" cy="575400"/>
          </a:xfrm>
          <a:prstGeom prst="roundRect">
            <a:avLst>
              <a:gd fmla="val 16667" name="adj"/>
            </a:avLst>
          </a:prstGeom>
          <a:solidFill>
            <a:srgbClr val="F1E0E0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1"/>
          <p:cNvSpPr/>
          <p:nvPr/>
        </p:nvSpPr>
        <p:spPr>
          <a:xfrm>
            <a:off x="5100300" y="4223500"/>
            <a:ext cx="1346400" cy="575400"/>
          </a:xfrm>
          <a:prstGeom prst="roundRect">
            <a:avLst>
              <a:gd fmla="val 16667" name="adj"/>
            </a:avLst>
          </a:prstGeom>
          <a:solidFill>
            <a:srgbClr val="F1E0E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1"/>
          <p:cNvSpPr txBox="1"/>
          <p:nvPr/>
        </p:nvSpPr>
        <p:spPr>
          <a:xfrm>
            <a:off x="2865200" y="4223500"/>
            <a:ext cx="1415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1-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The level of venous pressure</a:t>
            </a:r>
            <a:r>
              <a:rPr lang="en"/>
              <a:t> </a:t>
            </a:r>
            <a:endParaRPr sz="1300"/>
          </a:p>
        </p:txBody>
      </p:sp>
      <p:sp>
        <p:nvSpPr>
          <p:cNvPr id="186" name="Google Shape;186;p31"/>
          <p:cNvSpPr txBox="1"/>
          <p:nvPr/>
        </p:nvSpPr>
        <p:spPr>
          <a:xfrm>
            <a:off x="5100300" y="4146550"/>
            <a:ext cx="1346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2-The type of venous wave pattern.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0196" y="3459425"/>
            <a:ext cx="1897054" cy="13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7502" y="1288150"/>
            <a:ext cx="2994248" cy="196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31"/>
          <p:cNvCxnSpPr>
            <a:endCxn id="180" idx="0"/>
          </p:cNvCxnSpPr>
          <p:nvPr/>
        </p:nvCxnSpPr>
        <p:spPr>
          <a:xfrm>
            <a:off x="4259500" y="3076825"/>
            <a:ext cx="413700" cy="3981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90" name="Google Shape;190;p31"/>
          <p:cNvSpPr txBox="1"/>
          <p:nvPr/>
        </p:nvSpPr>
        <p:spPr>
          <a:xfrm>
            <a:off x="8142900" y="176950"/>
            <a:ext cx="11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</a:t>
            </a:r>
            <a:endParaRPr sz="152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150375" y="243375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The level of venous pressure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850275" y="1115125"/>
            <a:ext cx="775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2"/>
          <p:cNvSpPr/>
          <p:nvPr/>
        </p:nvSpPr>
        <p:spPr>
          <a:xfrm>
            <a:off x="1533275" y="1115125"/>
            <a:ext cx="3443100" cy="1184700"/>
          </a:xfrm>
          <a:prstGeom prst="rect">
            <a:avLst/>
          </a:prstGeom>
          <a:noFill/>
          <a:ln cap="flat" cmpd="sng" w="19050">
            <a:solidFill>
              <a:srgbClr val="99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2"/>
          <p:cNvSpPr/>
          <p:nvPr/>
        </p:nvSpPr>
        <p:spPr>
          <a:xfrm rot="-5400000">
            <a:off x="425100" y="1275600"/>
            <a:ext cx="1184700" cy="8640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9" name="Google Shape;199;p32"/>
          <p:cNvSpPr/>
          <p:nvPr/>
        </p:nvSpPr>
        <p:spPr>
          <a:xfrm rot="-5400000">
            <a:off x="410700" y="3380725"/>
            <a:ext cx="1213500" cy="8640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0" name="Google Shape;200;p32"/>
          <p:cNvSpPr/>
          <p:nvPr/>
        </p:nvSpPr>
        <p:spPr>
          <a:xfrm>
            <a:off x="1533275" y="3205975"/>
            <a:ext cx="3443100" cy="1213500"/>
          </a:xfrm>
          <a:prstGeom prst="rect">
            <a:avLst/>
          </a:prstGeom>
          <a:noFill/>
          <a:ln cap="flat" cmpd="sng" w="19050">
            <a:solidFill>
              <a:srgbClr val="99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2"/>
          <p:cNvSpPr txBox="1"/>
          <p:nvPr/>
        </p:nvSpPr>
        <p:spPr>
          <a:xfrm>
            <a:off x="766500" y="1507375"/>
            <a:ext cx="59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J</a:t>
            </a:r>
            <a:r>
              <a:rPr lang="en" sz="16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VP</a:t>
            </a:r>
            <a:endParaRPr sz="16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766500" y="3598225"/>
            <a:ext cx="59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lang="en" sz="16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VP</a:t>
            </a:r>
            <a:endParaRPr sz="16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3" name="Google Shape;203;p32"/>
          <p:cNvSpPr txBox="1"/>
          <p:nvPr/>
        </p:nvSpPr>
        <p:spPr>
          <a:xfrm>
            <a:off x="1533285" y="1191775"/>
            <a:ext cx="3443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Using a centimeter ruler, measure the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vertical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distance between the angle of Louis (</a:t>
            </a: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sternal angle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) and the highest level of jugular vein pulsation.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4" name="Google Shape;204;p32"/>
          <p:cNvSpPr txBox="1"/>
          <p:nvPr/>
        </p:nvSpPr>
        <p:spPr>
          <a:xfrm>
            <a:off x="1596125" y="3297025"/>
            <a:ext cx="3317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Bree Serif"/>
                <a:ea typeface="Bree Serif"/>
                <a:cs typeface="Bree Serif"/>
                <a:sym typeface="Bree Serif"/>
              </a:rPr>
              <a:t>Add 5 cm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to level of venous pressure measure central venous pressure (CVP) since right atrium is 5 cm below the sternal angle.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5" name="Google Shape;205;p32"/>
          <p:cNvSpPr txBox="1"/>
          <p:nvPr/>
        </p:nvSpPr>
        <p:spPr>
          <a:xfrm>
            <a:off x="400553" y="2349013"/>
            <a:ext cx="505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The upper limit of normal is </a:t>
            </a:r>
            <a:r>
              <a:rPr lang="en" sz="15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3 cm </a:t>
            </a: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above the sternal angle.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1271750" y="4419475"/>
            <a:ext cx="3317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Normal CVP is &lt; </a:t>
            </a:r>
            <a:r>
              <a:rPr b="1"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8 cm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H2O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4725" y="1085175"/>
            <a:ext cx="3054474" cy="33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/>
        </p:nvSpPr>
        <p:spPr>
          <a:xfrm>
            <a:off x="5971975" y="4556650"/>
            <a:ext cx="27846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JVP= jugular venous pressure </a:t>
            </a:r>
            <a:endParaRPr sz="12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CVP= Central venous pressure</a:t>
            </a:r>
            <a:endParaRPr sz="12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434249" y="2673981"/>
            <a:ext cx="12636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CVP= JVP + 5cm</a:t>
            </a:r>
            <a:endParaRPr sz="1200"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8142900" y="176950"/>
            <a:ext cx="11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</a:t>
            </a:r>
            <a:endParaRPr sz="152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type="title"/>
          </p:nvPr>
        </p:nvSpPr>
        <p:spPr>
          <a:xfrm>
            <a:off x="150375" y="243375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Atrial Pressure Changes During Cardiac Cycle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THE JUGULAR VENOUS PULSE (JVP) 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75" y="1410875"/>
            <a:ext cx="4624701" cy="2652126"/>
          </a:xfrm>
          <a:prstGeom prst="rect">
            <a:avLst/>
          </a:prstGeom>
          <a:noFill/>
          <a:ln cap="flat" cmpd="sng" w="28575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217" name="Google Shape;217;p33"/>
          <p:cNvSpPr txBox="1"/>
          <p:nvPr/>
        </p:nvSpPr>
        <p:spPr>
          <a:xfrm>
            <a:off x="497428" y="4063000"/>
            <a:ext cx="255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  <a:latin typeface="Bree Serif"/>
                <a:ea typeface="Bree Serif"/>
                <a:cs typeface="Bree Serif"/>
                <a:sym typeface="Bree Serif"/>
              </a:rPr>
              <a:t>JVP is the ‘’Atrial pressure’’</a:t>
            </a:r>
            <a:endParaRPr>
              <a:solidFill>
                <a:srgbClr val="9E9E9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8" name="Google Shape;21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976" y="1410288"/>
            <a:ext cx="4064125" cy="2653293"/>
          </a:xfrm>
          <a:prstGeom prst="rect">
            <a:avLst/>
          </a:prstGeom>
          <a:noFill/>
          <a:ln cap="flat" cmpd="sng" w="28575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219" name="Google Shape;219;p33"/>
          <p:cNvSpPr txBox="1"/>
          <p:nvPr/>
        </p:nvSpPr>
        <p:spPr>
          <a:xfrm>
            <a:off x="4953975" y="4160350"/>
            <a:ext cx="2550600" cy="877200"/>
          </a:xfrm>
          <a:prstGeom prst="rect">
            <a:avLst/>
          </a:prstGeom>
          <a:noFill/>
          <a:ln cap="flat" cmpd="sng" w="28575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JVP ↑ in: 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1. Rt. Sided heart failure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2. Fluid overload. 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type="title"/>
          </p:nvPr>
        </p:nvSpPr>
        <p:spPr>
          <a:xfrm>
            <a:off x="138850" y="91000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Normal pattern of the jugular venous pulse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(Atrial pressure changes during the cardiac cycle)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5" name="Google Shape;225;p34"/>
          <p:cNvSpPr txBox="1"/>
          <p:nvPr/>
        </p:nvSpPr>
        <p:spPr>
          <a:xfrm>
            <a:off x="391724" y="1421240"/>
            <a:ext cx="4028400" cy="2339700"/>
          </a:xfrm>
          <a:prstGeom prst="rect">
            <a:avLst/>
          </a:prstGeom>
          <a:noFill/>
          <a:ln cap="flat" cmpd="sng" w="19050">
            <a:solidFill>
              <a:srgbClr val="99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The normal JVP reflects phasic pressure changes in right atrial pressure (RAP) and consists of: 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 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   -  Three positive waves (a, c, &amp; v waves)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=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 ↑atria pressure)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   -  Two negative descents (x&amp;y waves)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=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( ↓atrial pressure).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-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These 3 waves are equal to: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ONE cardiac cycle = 0.8 sec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26" name="Google Shape;226;p34"/>
          <p:cNvPicPr preferRelativeResize="0"/>
          <p:nvPr/>
        </p:nvPicPr>
        <p:blipFill rotWithShape="1">
          <a:blip r:embed="rId3">
            <a:alphaModFix/>
          </a:blip>
          <a:srcRect b="2564" l="3069" r="1900" t="1741"/>
          <a:stretch/>
        </p:blipFill>
        <p:spPr>
          <a:xfrm>
            <a:off x="4904700" y="1082275"/>
            <a:ext cx="4028400" cy="24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4"/>
          <p:cNvPicPr preferRelativeResize="0"/>
          <p:nvPr/>
        </p:nvPicPr>
        <p:blipFill rotWithShape="1">
          <a:blip r:embed="rId4">
            <a:alphaModFix/>
          </a:blip>
          <a:srcRect b="0" l="0" r="0" t="209"/>
          <a:stretch/>
        </p:blipFill>
        <p:spPr>
          <a:xfrm>
            <a:off x="4799250" y="3515188"/>
            <a:ext cx="4239301" cy="14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4"/>
          <p:cNvSpPr txBox="1"/>
          <p:nvPr/>
        </p:nvSpPr>
        <p:spPr>
          <a:xfrm>
            <a:off x="905918" y="3824679"/>
            <a:ext cx="30000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       A: </a:t>
            </a:r>
            <a:r>
              <a:rPr lang="en" u="sng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A</a:t>
            </a: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trial contraction </a:t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X: rela</a:t>
            </a:r>
            <a:r>
              <a:rPr lang="en" u="sng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X</a:t>
            </a:r>
            <a:endParaRPr u="sng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V: </a:t>
            </a:r>
            <a:r>
              <a:rPr lang="en" u="sng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V</a:t>
            </a: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olume </a:t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C: </a:t>
            </a:r>
            <a:r>
              <a:rPr lang="en" u="sng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losure</a:t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 Y: the blood goes awa</a:t>
            </a:r>
            <a:r>
              <a:rPr lang="en" u="sng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Y</a:t>
            </a:r>
            <a:endParaRPr u="sng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