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  <p:embeddedFont>
      <p:font typeface="Bree Serif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814614-D5CF-4B0D-8386-8551580DCE66}">
  <a:tblStyle styleId="{F9814614-D5CF-4B0D-8386-8551580DCE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reeSerif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Roboto-bold.fntdata"/><Relationship Id="rId14" Type="http://schemas.openxmlformats.org/officeDocument/2006/relationships/slide" Target="slides/slide7.xml"/><Relationship Id="rId36" Type="http://schemas.openxmlformats.org/officeDocument/2006/relationships/font" Target="fonts/Roboto-regular.fntdata"/><Relationship Id="rId17" Type="http://schemas.openxmlformats.org/officeDocument/2006/relationships/slide" Target="slides/slide10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9.xml"/><Relationship Id="rId38" Type="http://schemas.openxmlformats.org/officeDocument/2006/relationships/font" Target="fonts/Roboto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55fb49b187fc1e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55fb49b187fc1e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209203233ca29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209203233ca29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a0a847413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a0a847413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1a0a847413_3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1a0a847413_3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1a0a847413_3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1a0a847413_3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a0a847413_3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a0a847413_3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f3e298670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1f3e298670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1a0a847413_3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1a0a847413_3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a1c16912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a1c16912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1a1c16912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1a1c16912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769b78be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769b78be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1a1c16912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1a1c16912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1a1c16912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1a1c16912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1a1c16912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1a1c16912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1a1c16912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1a1c16912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1a1c16912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11a1c16912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1a1c16912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1a1c16912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1769b78be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1769b78be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1769b78be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1769b78be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1f3888ff5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1f3888ff5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769b78be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769b78be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3892b3377bdc58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3892b3377bdc58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b4e051e43ad9d39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b4e051e43ad9d39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b4e051e43ad9d39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b4e051e43ad9d39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b4e051e43ad9d39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b4e051e43ad9d3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3209203233ca29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3209203233ca29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3209203233ca29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3209203233ca29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2217350" y="2368475"/>
            <a:ext cx="3855000" cy="151200"/>
          </a:xfrm>
          <a:prstGeom prst="rect">
            <a:avLst/>
          </a:prstGeom>
          <a:solidFill>
            <a:srgbClr val="D05C5C">
              <a:alpha val="698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52258" r="0" t="0"/>
          <a:stretch/>
        </p:blipFill>
        <p:spPr>
          <a:xfrm>
            <a:off x="2314729" y="733925"/>
            <a:ext cx="1704874" cy="342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7625" y="94025"/>
            <a:ext cx="976900" cy="9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0851" y="-264951"/>
            <a:ext cx="1600800" cy="16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/>
          <p:nvPr/>
        </p:nvSpPr>
        <p:spPr>
          <a:xfrm rot="3703944">
            <a:off x="-754499" y="-2931194"/>
            <a:ext cx="3159260" cy="7953255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 rot="2195149">
            <a:off x="-655632" y="-470802"/>
            <a:ext cx="1519779" cy="1326195"/>
          </a:xfrm>
          <a:custGeom>
            <a:rect b="b" l="l" r="r" t="t"/>
            <a:pathLst>
              <a:path extrusionOk="0" h="53146" w="57522">
                <a:moveTo>
                  <a:pt x="38824" y="0"/>
                </a:moveTo>
                <a:cubicBezTo>
                  <a:pt x="36106" y="0"/>
                  <a:pt x="34222" y="1704"/>
                  <a:pt x="30325" y="3209"/>
                </a:cubicBezTo>
                <a:cubicBezTo>
                  <a:pt x="28876" y="3933"/>
                  <a:pt x="27395" y="4167"/>
                  <a:pt x="25907" y="4167"/>
                </a:cubicBezTo>
                <a:cubicBezTo>
                  <a:pt x="23199" y="4167"/>
                  <a:pt x="20471" y="3393"/>
                  <a:pt x="17884" y="3393"/>
                </a:cubicBezTo>
                <a:cubicBezTo>
                  <a:pt x="16641" y="3393"/>
                  <a:pt x="15430" y="3571"/>
                  <a:pt x="14270" y="4101"/>
                </a:cubicBezTo>
                <a:cubicBezTo>
                  <a:pt x="0" y="10344"/>
                  <a:pt x="24973" y="34425"/>
                  <a:pt x="8467" y="44676"/>
                </a:cubicBezTo>
                <a:lnTo>
                  <a:pt x="8919" y="45128"/>
                </a:lnTo>
                <a:cubicBezTo>
                  <a:pt x="8467" y="50920"/>
                  <a:pt x="14710" y="51812"/>
                  <a:pt x="19170" y="52704"/>
                </a:cubicBezTo>
                <a:cubicBezTo>
                  <a:pt x="21169" y="52998"/>
                  <a:pt x="23137" y="53146"/>
                  <a:pt x="25060" y="53146"/>
                </a:cubicBezTo>
                <a:cubicBezTo>
                  <a:pt x="37720" y="53146"/>
                  <a:pt x="48416" y="46755"/>
                  <a:pt x="53062" y="33974"/>
                </a:cubicBezTo>
                <a:cubicBezTo>
                  <a:pt x="57522" y="22831"/>
                  <a:pt x="55738" y="7668"/>
                  <a:pt x="43703" y="1425"/>
                </a:cubicBezTo>
                <a:cubicBezTo>
                  <a:pt x="41662" y="402"/>
                  <a:pt x="40144" y="0"/>
                  <a:pt x="38824" y="0"/>
                </a:cubicBezTo>
                <a:close/>
              </a:path>
            </a:pathLst>
          </a:custGeom>
          <a:solidFill>
            <a:srgbClr val="F3F3F3"/>
          </a:solidFill>
          <a:ln cap="flat" cmpd="sng" w="38100">
            <a:solidFill>
              <a:srgbClr val="0844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34F5C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49320" r="0" t="0"/>
          <a:stretch/>
        </p:blipFill>
        <p:spPr>
          <a:xfrm>
            <a:off x="7885450" y="2779750"/>
            <a:ext cx="1149076" cy="22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43146" t="0"/>
          <a:stretch/>
        </p:blipFill>
        <p:spPr>
          <a:xfrm>
            <a:off x="6604375" y="2377550"/>
            <a:ext cx="1281075" cy="327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>
            <a:off x="0" y="0"/>
            <a:ext cx="5537400" cy="5143500"/>
          </a:xfrm>
          <a:prstGeom prst="rect">
            <a:avLst/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9"/>
          <p:cNvSpPr/>
          <p:nvPr/>
        </p:nvSpPr>
        <p:spPr>
          <a:xfrm rot="6556165">
            <a:off x="8461830" y="-4159352"/>
            <a:ext cx="3159240" cy="7953259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3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Relationship Id="rId4" Type="http://schemas.openxmlformats.org/officeDocument/2006/relationships/image" Target="../media/image39.jpg"/><Relationship Id="rId5" Type="http://schemas.openxmlformats.org/officeDocument/2006/relationships/image" Target="../media/image41.jpg"/><Relationship Id="rId6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jpg"/><Relationship Id="rId4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889025" y="1834525"/>
            <a:ext cx="38781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Venous Return &amp; Factors Affecting It</a:t>
            </a:r>
            <a:endParaRPr sz="25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6140025" y="2528000"/>
            <a:ext cx="137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____________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b="0" l="0" r="43867" t="0"/>
          <a:stretch/>
        </p:blipFill>
        <p:spPr>
          <a:xfrm>
            <a:off x="1337825" y="846676"/>
            <a:ext cx="976901" cy="246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027675" y="2975650"/>
            <a:ext cx="1600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Color Index: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Main Text</a:t>
            </a:r>
            <a:endParaRPr sz="13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Important</a:t>
            </a:r>
            <a:endParaRPr sz="13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Girl’s Slides</a:t>
            </a:r>
            <a:endParaRPr sz="13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Boy’s Slides</a:t>
            </a:r>
            <a:endParaRPr sz="1300"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Dr’s Notes</a:t>
            </a:r>
            <a:endParaRPr sz="13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Bree Serif"/>
              <a:buChar char="●"/>
            </a:pPr>
            <a:r>
              <a:rPr lang="en" sz="13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Extra Info</a:t>
            </a:r>
            <a:endParaRPr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725" y="168048"/>
            <a:ext cx="1186276" cy="8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/>
          <p:nvPr>
            <p:ph type="title"/>
          </p:nvPr>
        </p:nvSpPr>
        <p:spPr>
          <a:xfrm>
            <a:off x="311702" y="174150"/>
            <a:ext cx="6994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The Venous Return Curve 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-The </a:t>
            </a: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Vascular</a:t>
            </a: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Function Curve -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38" name="Google Shape;338;p35"/>
          <p:cNvGrpSpPr/>
          <p:nvPr/>
        </p:nvGrpSpPr>
        <p:grpSpPr>
          <a:xfrm>
            <a:off x="86023" y="298955"/>
            <a:ext cx="248478" cy="282692"/>
            <a:chOff x="951975" y="315800"/>
            <a:chExt cx="5860325" cy="4933550"/>
          </a:xfrm>
        </p:grpSpPr>
        <p:sp>
          <p:nvSpPr>
            <p:cNvPr id="339" name="Google Shape;339;p35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35"/>
          <p:cNvSpPr txBox="1"/>
          <p:nvPr/>
        </p:nvSpPr>
        <p:spPr>
          <a:xfrm>
            <a:off x="417000" y="1888400"/>
            <a:ext cx="4275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D5A6B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48" name="Google Shape;34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298" y="298957"/>
            <a:ext cx="1478249" cy="1769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5"/>
          <p:cNvSpPr txBox="1"/>
          <p:nvPr/>
        </p:nvSpPr>
        <p:spPr>
          <a:xfrm>
            <a:off x="1071441" y="5642348"/>
            <a:ext cx="4575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D5A6B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0" name="Google Shape;350;p35"/>
          <p:cNvSpPr txBox="1"/>
          <p:nvPr/>
        </p:nvSpPr>
        <p:spPr>
          <a:xfrm>
            <a:off x="5530213" y="2149798"/>
            <a:ext cx="33021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There is an inverse relationship between venous return and right atrial pressure (RAP).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Venous return back to the heart, like all blood flow, is driven by a pressure gradient. The lower the pressure in the right atrium, the higher the pressure gradient the greater the venous return.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Thus as RAP increases, this pressure gradient decreases and venous return also decreases.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The knee (flat portion) of the vascular function curve occurs at negative values of RAP. At such negative values, the veins collapse &amp; impedes VR inspite of high pressure gradient.</a:t>
            </a: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51" name="Google Shape;351;p35"/>
          <p:cNvSpPr txBox="1"/>
          <p:nvPr/>
        </p:nvSpPr>
        <p:spPr>
          <a:xfrm>
            <a:off x="605703" y="3073471"/>
            <a:ext cx="40863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curve relates VR To Right Atrial Pressure</a:t>
            </a:r>
            <a:r>
              <a:rPr lang="en" sz="1200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(RAP).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For example if  VR is zero and RAP is at it shighest value, Psf =7 mm Hg).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Mean systemic filling pressure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(Psf) is the point at which the vascular function curve</a:t>
            </a:r>
            <a:r>
              <a:rPr b="1"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intersects the X-axis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200">
              <a:solidFill>
                <a:srgbClr val="D5A6B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52" name="Google Shape;35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447" y="1312563"/>
            <a:ext cx="2190059" cy="14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5"/>
          <p:cNvSpPr/>
          <p:nvPr/>
        </p:nvSpPr>
        <p:spPr>
          <a:xfrm>
            <a:off x="6232584" y="298913"/>
            <a:ext cx="1685700" cy="1769700"/>
          </a:xfrm>
          <a:prstGeom prst="rect">
            <a:avLst/>
          </a:prstGeom>
          <a:noFill/>
          <a:ln cap="flat" cmpd="sng" w="19050">
            <a:solidFill>
              <a:srgbClr val="EA999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5"/>
          <p:cNvSpPr/>
          <p:nvPr/>
        </p:nvSpPr>
        <p:spPr>
          <a:xfrm>
            <a:off x="972820" y="1216950"/>
            <a:ext cx="2367600" cy="1648500"/>
          </a:xfrm>
          <a:prstGeom prst="rect">
            <a:avLst/>
          </a:prstGeom>
          <a:noFill/>
          <a:ln cap="flat" cmpd="sng" w="28575">
            <a:solidFill>
              <a:srgbClr val="F4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/>
          <p:nvPr/>
        </p:nvSpPr>
        <p:spPr>
          <a:xfrm>
            <a:off x="339400" y="885350"/>
            <a:ext cx="3723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When the mean RAP is about 0 mmHg, the CO in an adult is about 5  L/min.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Normally, Rt atrial pressure (RAP) fluctuates with atrial contraction and respiration.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0" name="Google Shape;360;p36"/>
          <p:cNvSpPr txBox="1"/>
          <p:nvPr>
            <p:ph type="title"/>
          </p:nvPr>
        </p:nvSpPr>
        <p:spPr>
          <a:xfrm>
            <a:off x="623411" y="184544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Cardiac Function Curve</a:t>
            </a:r>
            <a:endParaRPr b="1" sz="19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1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Relates CO to RAP </a:t>
            </a:r>
            <a:endParaRPr b="1" sz="11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61" name="Google Shape;361;p36"/>
          <p:cNvGrpSpPr/>
          <p:nvPr/>
        </p:nvGrpSpPr>
        <p:grpSpPr>
          <a:xfrm>
            <a:off x="395357" y="364764"/>
            <a:ext cx="248478" cy="282692"/>
            <a:chOff x="951975" y="315800"/>
            <a:chExt cx="5860325" cy="4933550"/>
          </a:xfrm>
        </p:grpSpPr>
        <p:sp>
          <p:nvSpPr>
            <p:cNvPr id="362" name="Google Shape;362;p36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0" name="Google Shape;370;p36"/>
          <p:cNvPicPr preferRelativeResize="0"/>
          <p:nvPr/>
        </p:nvPicPr>
        <p:blipFill rotWithShape="1">
          <a:blip r:embed="rId3">
            <a:alphaModFix/>
          </a:blip>
          <a:srcRect b="-3168" l="-1380" r="1380" t="-2439"/>
          <a:stretch/>
        </p:blipFill>
        <p:spPr>
          <a:xfrm>
            <a:off x="1263700" y="2978713"/>
            <a:ext cx="2924675" cy="17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6"/>
          <p:cNvSpPr/>
          <p:nvPr/>
        </p:nvSpPr>
        <p:spPr>
          <a:xfrm rot="10800000">
            <a:off x="215500" y="2974825"/>
            <a:ext cx="1048200" cy="17835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6"/>
          <p:cNvSpPr txBox="1"/>
          <p:nvPr/>
        </p:nvSpPr>
        <p:spPr>
          <a:xfrm rot="5400000">
            <a:off x="-480000" y="3372326"/>
            <a:ext cx="17973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It relates pumping of blood by the heart to RAP</a:t>
            </a:r>
            <a:endParaRPr sz="13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73" name="Google Shape;373;p36"/>
          <p:cNvGrpSpPr/>
          <p:nvPr/>
        </p:nvGrpSpPr>
        <p:grpSpPr>
          <a:xfrm flipH="1" rot="10800000">
            <a:off x="485112" y="954290"/>
            <a:ext cx="198450" cy="153788"/>
            <a:chOff x="4676550" y="2160575"/>
            <a:chExt cx="51400" cy="52500"/>
          </a:xfrm>
        </p:grpSpPr>
        <p:sp>
          <p:nvSpPr>
            <p:cNvPr id="374" name="Google Shape;374;p36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Google Shape;377;p36"/>
          <p:cNvGrpSpPr/>
          <p:nvPr/>
        </p:nvGrpSpPr>
        <p:grpSpPr>
          <a:xfrm flipH="1" rot="10800000">
            <a:off x="485099" y="2017913"/>
            <a:ext cx="198450" cy="153799"/>
            <a:chOff x="4676550" y="2160575"/>
            <a:chExt cx="51400" cy="52500"/>
          </a:xfrm>
        </p:grpSpPr>
        <p:sp>
          <p:nvSpPr>
            <p:cNvPr id="378" name="Google Shape;378;p36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36"/>
          <p:cNvSpPr txBox="1"/>
          <p:nvPr/>
        </p:nvSpPr>
        <p:spPr>
          <a:xfrm>
            <a:off x="4656975" y="954300"/>
            <a:ext cx="370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Because of  the steepness of  the cardiac function curve, very small changes in RAP (just a few mmHg), can lead to large changes in cardiac output.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82" name="Google Shape;382;p36"/>
          <p:cNvSpPr txBox="1"/>
          <p:nvPr>
            <p:ph type="title"/>
          </p:nvPr>
        </p:nvSpPr>
        <p:spPr>
          <a:xfrm>
            <a:off x="4373925" y="176950"/>
            <a:ext cx="4051500" cy="1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 of RAP Changes on Cardiac Function Curve</a:t>
            </a:r>
            <a:endParaRPr b="1" sz="19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83" name="Google Shape;383;p36"/>
          <p:cNvGrpSpPr/>
          <p:nvPr/>
        </p:nvGrpSpPr>
        <p:grpSpPr>
          <a:xfrm flipH="1" rot="10800000">
            <a:off x="4458537" y="1108065"/>
            <a:ext cx="198450" cy="153788"/>
            <a:chOff x="4676550" y="2160575"/>
            <a:chExt cx="51400" cy="52500"/>
          </a:xfrm>
        </p:grpSpPr>
        <p:sp>
          <p:nvSpPr>
            <p:cNvPr id="384" name="Google Shape;384;p36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7" name="Google Shape;3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327" y="2017925"/>
            <a:ext cx="3707086" cy="27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6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/>
          <p:nvPr>
            <p:ph type="title"/>
          </p:nvPr>
        </p:nvSpPr>
        <p:spPr>
          <a:xfrm>
            <a:off x="-135200" y="54925"/>
            <a:ext cx="8218800" cy="1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Combining cardiac and vascular function curves</a:t>
            </a:r>
            <a:endParaRPr b="1" sz="27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Effects of changes in blood volume</a:t>
            </a:r>
            <a:endParaRPr b="1" sz="27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94" name="Google Shape;3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2075" y="3166300"/>
            <a:ext cx="2822475" cy="188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1525"/>
            <a:ext cx="3682125" cy="221860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7"/>
          <p:cNvSpPr txBox="1"/>
          <p:nvPr/>
        </p:nvSpPr>
        <p:spPr>
          <a:xfrm>
            <a:off x="4054650" y="1303700"/>
            <a:ext cx="4899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Increases in blood volume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a result of transfusion of a large fluid volume into the circulation increase the amount of blood in the stressed volume and, therefore,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increase the mean systemic pressure.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3990100" y="2297200"/>
            <a:ext cx="496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This results in shifting of the vascular function curve to the </a:t>
            </a:r>
            <a:r>
              <a:rPr b="1" lang="en">
                <a:solidFill>
                  <a:srgbClr val="CC0000"/>
                </a:solidFill>
                <a:latin typeface="Bree Serif"/>
                <a:ea typeface="Bree Serif"/>
                <a:cs typeface="Bree Serif"/>
                <a:sym typeface="Bree Serif"/>
              </a:rPr>
              <a:t>right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8" name="Google Shape;398;p37"/>
          <p:cNvSpPr txBox="1"/>
          <p:nvPr/>
        </p:nvSpPr>
        <p:spPr>
          <a:xfrm>
            <a:off x="243575" y="3467200"/>
            <a:ext cx="733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cardiac function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is not altered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with changes in blood volume.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9" name="Google Shape;399;p37"/>
          <p:cNvSpPr txBox="1"/>
          <p:nvPr/>
        </p:nvSpPr>
        <p:spPr>
          <a:xfrm>
            <a:off x="186250" y="3906300"/>
            <a:ext cx="5945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 the new steady state, the cardiac and vascular function curves intersect at a new point at which venous return and the cardiac output are increased. The RAP is increased.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400" name="Google Shape;400;p37"/>
          <p:cNvGrpSpPr/>
          <p:nvPr/>
        </p:nvGrpSpPr>
        <p:grpSpPr>
          <a:xfrm>
            <a:off x="3832646" y="1455601"/>
            <a:ext cx="157448" cy="147425"/>
            <a:chOff x="4676550" y="2160575"/>
            <a:chExt cx="51400" cy="52500"/>
          </a:xfrm>
        </p:grpSpPr>
        <p:sp>
          <p:nvSpPr>
            <p:cNvPr id="401" name="Google Shape;401;p37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37"/>
          <p:cNvGrpSpPr/>
          <p:nvPr/>
        </p:nvGrpSpPr>
        <p:grpSpPr>
          <a:xfrm>
            <a:off x="3789671" y="2418364"/>
            <a:ext cx="157448" cy="147425"/>
            <a:chOff x="4676550" y="2160575"/>
            <a:chExt cx="51400" cy="52500"/>
          </a:xfrm>
        </p:grpSpPr>
        <p:sp>
          <p:nvSpPr>
            <p:cNvPr id="405" name="Google Shape;405;p37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7"/>
          <p:cNvGrpSpPr/>
          <p:nvPr/>
        </p:nvGrpSpPr>
        <p:grpSpPr>
          <a:xfrm>
            <a:off x="86121" y="3574501"/>
            <a:ext cx="157448" cy="147425"/>
            <a:chOff x="4676550" y="2160575"/>
            <a:chExt cx="51400" cy="52500"/>
          </a:xfrm>
        </p:grpSpPr>
        <p:sp>
          <p:nvSpPr>
            <p:cNvPr id="409" name="Google Shape;409;p37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37"/>
          <p:cNvGrpSpPr/>
          <p:nvPr/>
        </p:nvGrpSpPr>
        <p:grpSpPr>
          <a:xfrm>
            <a:off x="86121" y="4032689"/>
            <a:ext cx="157448" cy="147425"/>
            <a:chOff x="4676550" y="2160575"/>
            <a:chExt cx="51400" cy="52500"/>
          </a:xfrm>
        </p:grpSpPr>
        <p:sp>
          <p:nvSpPr>
            <p:cNvPr id="413" name="Google Shape;413;p37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7"/>
          <p:cNvSpPr txBox="1"/>
          <p:nvPr/>
        </p:nvSpPr>
        <p:spPr>
          <a:xfrm>
            <a:off x="3309675" y="2989900"/>
            <a:ext cx="28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هنا يكون </a:t>
            </a:r>
            <a:r>
              <a:rPr lang="en">
                <a:solidFill>
                  <a:srgbClr val="999999"/>
                </a:solidFill>
              </a:rPr>
              <a:t>التأثير</a:t>
            </a:r>
            <a:r>
              <a:rPr lang="en">
                <a:solidFill>
                  <a:srgbClr val="999999"/>
                </a:solidFill>
              </a:rPr>
              <a:t> على زيادة كمية الدم في الجسم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17" name="Google Shape;417;p37"/>
          <p:cNvSpPr txBox="1"/>
          <p:nvPr/>
        </p:nvSpPr>
        <p:spPr>
          <a:xfrm>
            <a:off x="8083475" y="21470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Boys’ slides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8"/>
          <p:cNvSpPr txBox="1"/>
          <p:nvPr/>
        </p:nvSpPr>
        <p:spPr>
          <a:xfrm>
            <a:off x="109250" y="63626"/>
            <a:ext cx="810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Combining cardiac and vascular function curves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    </a:t>
            </a: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Inotropic effects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23" name="Google Shape;4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0475" y="2323300"/>
            <a:ext cx="5344076" cy="233906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8"/>
          <p:cNvSpPr txBox="1"/>
          <p:nvPr/>
        </p:nvSpPr>
        <p:spPr>
          <a:xfrm>
            <a:off x="266700" y="1189175"/>
            <a:ext cx="861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Positive inotropic agents produce an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increase in contractility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an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 in stroke volume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and an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 in cardiac output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for any level of RAP. Thus, the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cardiac function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curve shifts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upward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(counter-clockwise), but the vascular function curve is unaffected.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5" name="Google Shape;425;p38"/>
          <p:cNvSpPr txBox="1"/>
          <p:nvPr/>
        </p:nvSpPr>
        <p:spPr>
          <a:xfrm>
            <a:off x="266700" y="2323300"/>
            <a:ext cx="3467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Thus, there will be substantial increases in the cardiac output and venous return , while the RAP is decreased.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26" name="Google Shape;426;p38"/>
          <p:cNvSpPr txBox="1"/>
          <p:nvPr/>
        </p:nvSpPr>
        <p:spPr>
          <a:xfrm>
            <a:off x="5974475" y="2464300"/>
            <a:ext cx="73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8"/>
          <p:cNvSpPr txBox="1"/>
          <p:nvPr/>
        </p:nvSpPr>
        <p:spPr>
          <a:xfrm>
            <a:off x="266700" y="3370000"/>
            <a:ext cx="3329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opposite is true with negative inotropic agents.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428" name="Google Shape;428;p38"/>
          <p:cNvGrpSpPr/>
          <p:nvPr/>
        </p:nvGrpSpPr>
        <p:grpSpPr>
          <a:xfrm>
            <a:off x="109246" y="1312326"/>
            <a:ext cx="157448" cy="147425"/>
            <a:chOff x="4676550" y="2160575"/>
            <a:chExt cx="51400" cy="52500"/>
          </a:xfrm>
        </p:grpSpPr>
        <p:sp>
          <p:nvSpPr>
            <p:cNvPr id="429" name="Google Shape;429;p38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8"/>
          <p:cNvGrpSpPr/>
          <p:nvPr/>
        </p:nvGrpSpPr>
        <p:grpSpPr>
          <a:xfrm>
            <a:off x="109246" y="2464301"/>
            <a:ext cx="157448" cy="147425"/>
            <a:chOff x="4676550" y="2160575"/>
            <a:chExt cx="51400" cy="52500"/>
          </a:xfrm>
        </p:grpSpPr>
        <p:sp>
          <p:nvSpPr>
            <p:cNvPr id="433" name="Google Shape;433;p38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8"/>
          <p:cNvGrpSpPr/>
          <p:nvPr/>
        </p:nvGrpSpPr>
        <p:grpSpPr>
          <a:xfrm>
            <a:off x="109246" y="3457426"/>
            <a:ext cx="157448" cy="147425"/>
            <a:chOff x="4676550" y="2160575"/>
            <a:chExt cx="51400" cy="52500"/>
          </a:xfrm>
        </p:grpSpPr>
        <p:sp>
          <p:nvSpPr>
            <p:cNvPr id="437" name="Google Shape;437;p38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" name="Google Shape;440;p38"/>
          <p:cNvSpPr txBox="1"/>
          <p:nvPr/>
        </p:nvSpPr>
        <p:spPr>
          <a:xfrm>
            <a:off x="335550" y="4126275"/>
            <a:ext cx="33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هنا يكون </a:t>
            </a:r>
            <a:r>
              <a:rPr lang="en">
                <a:solidFill>
                  <a:srgbClr val="999999"/>
                </a:solidFill>
              </a:rPr>
              <a:t>التأثير على عملية الضخ الدم في القلب</a:t>
            </a:r>
            <a:r>
              <a:rPr lang="en">
                <a:solidFill>
                  <a:srgbClr val="999999"/>
                </a:solidFill>
              </a:rPr>
              <a:t>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441" name="Google Shape;441;p38"/>
          <p:cNvSpPr txBox="1"/>
          <p:nvPr/>
        </p:nvSpPr>
        <p:spPr>
          <a:xfrm>
            <a:off x="8083475" y="214700"/>
            <a:ext cx="11625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Boys’ slides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9"/>
          <p:cNvSpPr txBox="1"/>
          <p:nvPr>
            <p:ph type="title"/>
          </p:nvPr>
        </p:nvSpPr>
        <p:spPr>
          <a:xfrm>
            <a:off x="197100" y="152700"/>
            <a:ext cx="8520600" cy="10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Combining cardiac and vascular function curves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          </a:t>
            </a: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Effects of changes in TPR </a:t>
            </a:r>
            <a:r>
              <a:rPr lang="en" sz="7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total peripheral resistance </a:t>
            </a:r>
            <a:endParaRPr sz="7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47" name="Google Shape;4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75" y="1131477"/>
            <a:ext cx="5071876" cy="224714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9"/>
          <p:cNvSpPr txBox="1"/>
          <p:nvPr/>
        </p:nvSpPr>
        <p:spPr>
          <a:xfrm>
            <a:off x="315050" y="3602900"/>
            <a:ext cx="93129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Changes in TPR alter both curves. The cardiac function curve changes because of a change in afterload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(arterial blood pressure), and the vascular function curve changes because of a change in venous return.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9" name="Google Shape;449;p39"/>
          <p:cNvSpPr txBox="1"/>
          <p:nvPr/>
        </p:nvSpPr>
        <p:spPr>
          <a:xfrm>
            <a:off x="315200" y="4320900"/>
            <a:ext cx="891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With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increased TPR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there is a substantial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 the cardiac output and venous return with almost no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change in the RAP. The opposite is true when the TPR is decreased.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0" name="Google Shape;450;p39"/>
          <p:cNvSpPr txBox="1"/>
          <p:nvPr/>
        </p:nvSpPr>
        <p:spPr>
          <a:xfrm>
            <a:off x="5530325" y="1131475"/>
            <a:ext cx="34488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هنا يكون </a:t>
            </a:r>
            <a:r>
              <a:rPr lang="en">
                <a:solidFill>
                  <a:srgbClr val="999999"/>
                </a:solidFill>
              </a:rPr>
              <a:t>التأثير</a:t>
            </a:r>
            <a:r>
              <a:rPr lang="en">
                <a:solidFill>
                  <a:srgbClr val="999999"/>
                </a:solidFill>
              </a:rPr>
              <a:t> على ضخ الدم في القلب مع زيادة الدم الراجع للقلب</a:t>
            </a:r>
            <a:endParaRPr>
              <a:solidFill>
                <a:srgbClr val="999999"/>
              </a:solidFill>
            </a:endParaRPr>
          </a:p>
        </p:txBody>
      </p:sp>
      <p:grpSp>
        <p:nvGrpSpPr>
          <p:cNvPr id="451" name="Google Shape;451;p39"/>
          <p:cNvGrpSpPr/>
          <p:nvPr/>
        </p:nvGrpSpPr>
        <p:grpSpPr>
          <a:xfrm>
            <a:off x="157596" y="3699889"/>
            <a:ext cx="157448" cy="147425"/>
            <a:chOff x="4676550" y="2160575"/>
            <a:chExt cx="51400" cy="52500"/>
          </a:xfrm>
        </p:grpSpPr>
        <p:sp>
          <p:nvSpPr>
            <p:cNvPr id="452" name="Google Shape;452;p39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9"/>
          <p:cNvGrpSpPr/>
          <p:nvPr/>
        </p:nvGrpSpPr>
        <p:grpSpPr>
          <a:xfrm>
            <a:off x="157596" y="4400626"/>
            <a:ext cx="157448" cy="147425"/>
            <a:chOff x="4676550" y="2160575"/>
            <a:chExt cx="51400" cy="52500"/>
          </a:xfrm>
        </p:grpSpPr>
        <p:sp>
          <p:nvSpPr>
            <p:cNvPr id="456" name="Google Shape;456;p39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" name="Google Shape;459;p39"/>
          <p:cNvSpPr txBox="1"/>
          <p:nvPr/>
        </p:nvSpPr>
        <p:spPr>
          <a:xfrm>
            <a:off x="8083475" y="214700"/>
            <a:ext cx="11625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Boys’ slides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0"/>
          <p:cNvSpPr txBox="1"/>
          <p:nvPr>
            <p:ph type="title"/>
          </p:nvPr>
        </p:nvSpPr>
        <p:spPr>
          <a:xfrm>
            <a:off x="526625" y="244425"/>
            <a:ext cx="301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Basic Principles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5" name="Google Shape;465;p40"/>
          <p:cNvSpPr txBox="1"/>
          <p:nvPr/>
        </p:nvSpPr>
        <p:spPr>
          <a:xfrm>
            <a:off x="673500" y="1036541"/>
            <a:ext cx="6975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Flow of any fluid (blood) through a tube (vessel) depends 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66" name="Google Shape;4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75" y="1568650"/>
            <a:ext cx="546735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0"/>
          <p:cNvSpPr txBox="1"/>
          <p:nvPr/>
        </p:nvSpPr>
        <p:spPr>
          <a:xfrm>
            <a:off x="532775" y="3522450"/>
            <a:ext cx="3679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pressure difference between the two ends (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Pressure gradient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8" name="Google Shape;468;p40"/>
          <p:cNvSpPr txBox="1"/>
          <p:nvPr/>
        </p:nvSpPr>
        <p:spPr>
          <a:xfrm>
            <a:off x="532775" y="4247450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Blood flows from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high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pressure to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low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pressure.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9" name="Google Shape;469;p40"/>
          <p:cNvSpPr txBox="1"/>
          <p:nvPr/>
        </p:nvSpPr>
        <p:spPr>
          <a:xfrm>
            <a:off x="4572000" y="3468525"/>
            <a:ext cx="379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resistance to blood flow through the vessel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0" name="Google Shape;470;p40"/>
          <p:cNvSpPr txBox="1"/>
          <p:nvPr/>
        </p:nvSpPr>
        <p:spPr>
          <a:xfrm>
            <a:off x="4572000" y="4139600"/>
            <a:ext cx="335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Controlled by the diameter of the vessel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168425" y="3782300"/>
            <a:ext cx="358200" cy="7575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0"/>
          <p:cNvSpPr/>
          <p:nvPr/>
        </p:nvSpPr>
        <p:spPr>
          <a:xfrm>
            <a:off x="8009100" y="3639125"/>
            <a:ext cx="358200" cy="829800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0"/>
          <p:cNvSpPr txBox="1"/>
          <p:nvPr/>
        </p:nvSpPr>
        <p:spPr>
          <a:xfrm>
            <a:off x="7776738" y="244425"/>
            <a:ext cx="11055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1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30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Determinants of venous return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79" name="Google Shape;479;p41"/>
          <p:cNvSpPr/>
          <p:nvPr/>
        </p:nvSpPr>
        <p:spPr>
          <a:xfrm>
            <a:off x="3648000" y="1898850"/>
            <a:ext cx="2001900" cy="1943100"/>
          </a:xfrm>
          <a:prstGeom prst="ellipse">
            <a:avLst/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77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venous return </a:t>
            </a:r>
            <a:r>
              <a:rPr b="1" lang="en" sz="2733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   </a:t>
            </a:r>
            <a:endParaRPr b="1" sz="2733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0" name="Google Shape;480;p41"/>
          <p:cNvSpPr/>
          <p:nvPr/>
        </p:nvSpPr>
        <p:spPr>
          <a:xfrm>
            <a:off x="5650000" y="1201338"/>
            <a:ext cx="1091700" cy="52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Pressure gradient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81" name="Google Shape;481;p41"/>
          <p:cNvCxnSpPr>
            <a:stCxn id="480" idx="1"/>
            <a:endCxn id="482" idx="7"/>
          </p:cNvCxnSpPr>
          <p:nvPr/>
        </p:nvCxnSpPr>
        <p:spPr>
          <a:xfrm flipH="1">
            <a:off x="5470000" y="1464588"/>
            <a:ext cx="180000" cy="507600"/>
          </a:xfrm>
          <a:prstGeom prst="curvedConnector2">
            <a:avLst/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3" name="Google Shape;483;p41"/>
          <p:cNvSpPr/>
          <p:nvPr/>
        </p:nvSpPr>
        <p:spPr>
          <a:xfrm>
            <a:off x="6697725" y="2193388"/>
            <a:ext cx="1091700" cy="52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Blood volume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84" name="Google Shape;484;p41"/>
          <p:cNvCxnSpPr>
            <a:stCxn id="483" idx="1"/>
            <a:endCxn id="482" idx="6"/>
          </p:cNvCxnSpPr>
          <p:nvPr/>
        </p:nvCxnSpPr>
        <p:spPr>
          <a:xfrm flipH="1">
            <a:off x="5842125" y="2456638"/>
            <a:ext cx="855600" cy="413700"/>
          </a:xfrm>
          <a:prstGeom prst="curvedConnector3">
            <a:avLst>
              <a:gd fmla="val 50004" name="adj1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5" name="Google Shape;485;p41"/>
          <p:cNvSpPr/>
          <p:nvPr/>
        </p:nvSpPr>
        <p:spPr>
          <a:xfrm>
            <a:off x="6316725" y="3462313"/>
            <a:ext cx="1091700" cy="52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 Capacity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86" name="Google Shape;486;p41"/>
          <p:cNvCxnSpPr>
            <a:stCxn id="485" idx="1"/>
            <a:endCxn id="482" idx="5"/>
          </p:cNvCxnSpPr>
          <p:nvPr/>
        </p:nvCxnSpPr>
        <p:spPr>
          <a:xfrm flipH="1">
            <a:off x="5470125" y="3725563"/>
            <a:ext cx="846600" cy="42900"/>
          </a:xfrm>
          <a:prstGeom prst="curvedConnector4">
            <a:avLst>
              <a:gd fmla="val 28034" name="adj1"/>
              <a:gd fmla="val 369493" name="adj2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41"/>
          <p:cNvSpPr/>
          <p:nvPr/>
        </p:nvSpPr>
        <p:spPr>
          <a:xfrm>
            <a:off x="3043375" y="4412100"/>
            <a:ext cx="1437600" cy="52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Sympathetic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activity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88" name="Google Shape;488;p41"/>
          <p:cNvCxnSpPr>
            <a:stCxn id="487" idx="0"/>
            <a:endCxn id="482" idx="4"/>
          </p:cNvCxnSpPr>
          <p:nvPr/>
        </p:nvCxnSpPr>
        <p:spPr>
          <a:xfrm rot="-5400000">
            <a:off x="4031125" y="3871350"/>
            <a:ext cx="271800" cy="809700"/>
          </a:xfrm>
          <a:prstGeom prst="curvedConnector3">
            <a:avLst>
              <a:gd fmla="val 49974" name="adj1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9" name="Google Shape;489;p41"/>
          <p:cNvSpPr/>
          <p:nvPr/>
        </p:nvSpPr>
        <p:spPr>
          <a:xfrm>
            <a:off x="1453200" y="3592500"/>
            <a:ext cx="1437600" cy="64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Total Peripheral 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Resistance</a:t>
            </a: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90" name="Google Shape;490;p41"/>
          <p:cNvCxnSpPr>
            <a:stCxn id="489" idx="3"/>
            <a:endCxn id="482" idx="3"/>
          </p:cNvCxnSpPr>
          <p:nvPr/>
        </p:nvCxnSpPr>
        <p:spPr>
          <a:xfrm flipH="1" rot="10800000">
            <a:off x="2890800" y="3768600"/>
            <a:ext cx="783000" cy="145800"/>
          </a:xfrm>
          <a:prstGeom prst="curvedConnector2">
            <a:avLst/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1" name="Google Shape;491;p41"/>
          <p:cNvSpPr/>
          <p:nvPr/>
        </p:nvSpPr>
        <p:spPr>
          <a:xfrm>
            <a:off x="1156850" y="2478450"/>
            <a:ext cx="1437600" cy="64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Skeletal muscle Activity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92" name="Google Shape;492;p41"/>
          <p:cNvCxnSpPr>
            <a:stCxn id="491" idx="3"/>
            <a:endCxn id="482" idx="2"/>
          </p:cNvCxnSpPr>
          <p:nvPr/>
        </p:nvCxnSpPr>
        <p:spPr>
          <a:xfrm>
            <a:off x="2594450" y="2800350"/>
            <a:ext cx="707400" cy="69900"/>
          </a:xfrm>
          <a:prstGeom prst="curvedConnector3">
            <a:avLst>
              <a:gd fmla="val 50007" name="adj1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3" name="Google Shape;493;p41"/>
          <p:cNvSpPr/>
          <p:nvPr/>
        </p:nvSpPr>
        <p:spPr>
          <a:xfrm>
            <a:off x="1503050" y="1258300"/>
            <a:ext cx="1437600" cy="64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 Valves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94" name="Google Shape;494;p41"/>
          <p:cNvCxnSpPr>
            <a:stCxn id="493" idx="3"/>
            <a:endCxn id="482" idx="1"/>
          </p:cNvCxnSpPr>
          <p:nvPr/>
        </p:nvCxnSpPr>
        <p:spPr>
          <a:xfrm>
            <a:off x="2940650" y="1580200"/>
            <a:ext cx="733200" cy="392100"/>
          </a:xfrm>
          <a:prstGeom prst="curvedConnector2">
            <a:avLst/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5" name="Google Shape;495;p41"/>
          <p:cNvSpPr/>
          <p:nvPr/>
        </p:nvSpPr>
        <p:spPr>
          <a:xfrm>
            <a:off x="4026150" y="802188"/>
            <a:ext cx="1091700" cy="52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Gravity 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96" name="Google Shape;496;p41"/>
          <p:cNvCxnSpPr>
            <a:stCxn id="495" idx="2"/>
            <a:endCxn id="482" idx="0"/>
          </p:cNvCxnSpPr>
          <p:nvPr/>
        </p:nvCxnSpPr>
        <p:spPr>
          <a:xfrm flipH="1" rot="-5400000">
            <a:off x="4436400" y="1464288"/>
            <a:ext cx="271800" cy="600"/>
          </a:xfrm>
          <a:prstGeom prst="curvedConnector3">
            <a:avLst>
              <a:gd fmla="val 49973" name="adj1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7" name="Google Shape;497;p41"/>
          <p:cNvCxnSpPr>
            <a:stCxn id="498" idx="0"/>
          </p:cNvCxnSpPr>
          <p:nvPr/>
        </p:nvCxnSpPr>
        <p:spPr>
          <a:xfrm flipH="1" rot="5400000">
            <a:off x="5133600" y="4048950"/>
            <a:ext cx="366600" cy="35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D0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8" name="Google Shape;498;p41"/>
          <p:cNvSpPr/>
          <p:nvPr/>
        </p:nvSpPr>
        <p:spPr>
          <a:xfrm>
            <a:off x="4950900" y="4412100"/>
            <a:ext cx="1091700" cy="52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Thoracic Pump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82" name="Google Shape;482;p41"/>
          <p:cNvSpPr/>
          <p:nvPr/>
        </p:nvSpPr>
        <p:spPr>
          <a:xfrm>
            <a:off x="3301950" y="1600342"/>
            <a:ext cx="2540100" cy="2540100"/>
          </a:xfrm>
          <a:prstGeom prst="donut">
            <a:avLst>
              <a:gd fmla="val 12305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42"/>
          <p:cNvCxnSpPr/>
          <p:nvPr/>
        </p:nvCxnSpPr>
        <p:spPr>
          <a:xfrm>
            <a:off x="5217575" y="2032000"/>
            <a:ext cx="0" cy="29316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42"/>
          <p:cNvCxnSpPr/>
          <p:nvPr/>
        </p:nvCxnSpPr>
        <p:spPr>
          <a:xfrm>
            <a:off x="315200" y="1168675"/>
            <a:ext cx="3300" cy="7281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5" name="Google Shape;505;p42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30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Determinants of venous return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06" name="Google Shape;5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75" y="2349131"/>
            <a:ext cx="4724475" cy="27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2"/>
          <p:cNvSpPr txBox="1"/>
          <p:nvPr/>
        </p:nvSpPr>
        <p:spPr>
          <a:xfrm>
            <a:off x="43050" y="1128325"/>
            <a:ext cx="905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VR  back to the heart is driven by a pressure gradient.        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VR= MCP - RAP (CVP)</a:t>
            </a:r>
            <a:endParaRPr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There is an </a:t>
            </a:r>
            <a:r>
              <a:rPr b="1"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inverse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relationship between venous return and right atrial pressure (RAP).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4942800" y="1990650"/>
            <a:ext cx="4201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 return back to the heart, like all blood flow, is driven by a pressure gradient. The lower the pressure in the right atrium, the higher the pressure gradient the greater the venous return.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Thus as RAP ↑, pressure gradient ↓ and VR also ↓.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knee (flat portion) of the vascular function curve occurs at negative values of RAP. At such negative values, the veins collapse &amp; impedes VR in spite of high pressure gradient.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09" name="Google Shape;509;p42"/>
          <p:cNvSpPr txBox="1"/>
          <p:nvPr/>
        </p:nvSpPr>
        <p:spPr>
          <a:xfrm>
            <a:off x="214900" y="622250"/>
            <a:ext cx="3739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-Pressure gradient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0" name="Google Shape;510;p42"/>
          <p:cNvSpPr txBox="1"/>
          <p:nvPr/>
        </p:nvSpPr>
        <p:spPr>
          <a:xfrm>
            <a:off x="151563" y="2074325"/>
            <a:ext cx="459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Venous return-Vascular function curve: 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/>
          <p:nvPr/>
        </p:nvSpPr>
        <p:spPr>
          <a:xfrm>
            <a:off x="192550" y="2944025"/>
            <a:ext cx="6318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-Venous capacity: 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is the volume of the blood that the veins can accommodate.</a:t>
            </a:r>
            <a:endParaRPr b="1" sz="13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516" name="Google Shape;516;p43"/>
          <p:cNvCxnSpPr/>
          <p:nvPr/>
        </p:nvCxnSpPr>
        <p:spPr>
          <a:xfrm flipH="1">
            <a:off x="785375" y="1629825"/>
            <a:ext cx="10500" cy="12594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7" name="Google Shape;517;p43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30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Determinants of venous return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18" name="Google Shape;518;p43"/>
          <p:cNvSpPr txBox="1"/>
          <p:nvPr/>
        </p:nvSpPr>
        <p:spPr>
          <a:xfrm>
            <a:off x="192550" y="788475"/>
            <a:ext cx="21933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-Blood volume: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19" name="Google Shape;5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575" y="1046150"/>
            <a:ext cx="1849976" cy="14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3"/>
          <p:cNvSpPr txBox="1"/>
          <p:nvPr/>
        </p:nvSpPr>
        <p:spPr>
          <a:xfrm>
            <a:off x="5250376" y="430550"/>
            <a:ext cx="3137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MCP(Mean Systemic filling pressure)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VR(Venous Return)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21" name="Google Shape;52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400" y="1166975"/>
            <a:ext cx="2135301" cy="107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4986" y="3075563"/>
            <a:ext cx="2417896" cy="1984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43"/>
          <p:cNvCxnSpPr/>
          <p:nvPr/>
        </p:nvCxnSpPr>
        <p:spPr>
          <a:xfrm flipH="1">
            <a:off x="785375" y="3814225"/>
            <a:ext cx="10500" cy="12594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4" name="Google Shape;524;p43"/>
          <p:cNvSpPr txBox="1"/>
          <p:nvPr/>
        </p:nvSpPr>
        <p:spPr>
          <a:xfrm>
            <a:off x="192549" y="3448050"/>
            <a:ext cx="60330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✓"/>
            </a:pPr>
            <a:r>
              <a:rPr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 a constant </a:t>
            </a:r>
            <a:r>
              <a:rPr b="1"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blood volume</a:t>
            </a:r>
            <a:r>
              <a:rPr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u="sng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the venous capacity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MCP and VR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and point shift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downward to the left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(point C).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As the venous capacity decrease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MCP and VR increase and point shift upward to the right (point B)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25" name="Google Shape;525;p43"/>
          <p:cNvSpPr txBox="1"/>
          <p:nvPr/>
        </p:nvSpPr>
        <p:spPr>
          <a:xfrm>
            <a:off x="64550" y="1166975"/>
            <a:ext cx="4735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✓"/>
            </a:pPr>
            <a:r>
              <a:rPr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At a constant </a:t>
            </a:r>
            <a:r>
              <a:rPr b="1"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 capacity</a:t>
            </a:r>
            <a:r>
              <a:rPr lang="en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endParaRPr u="sng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the blood volume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the MCP and VR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and point  shift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upward and to the right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(point B).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it decrease the MCP and VR decrease and point shift downward and to the left (point C)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0" name="Google Shape;530;p44"/>
          <p:cNvCxnSpPr/>
          <p:nvPr/>
        </p:nvCxnSpPr>
        <p:spPr>
          <a:xfrm flipH="1">
            <a:off x="481100" y="1656113"/>
            <a:ext cx="17400" cy="28215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1" name="Google Shape;531;p44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30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Determinants of venous return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2" name="Google Shape;532;p44"/>
          <p:cNvSpPr txBox="1"/>
          <p:nvPr/>
        </p:nvSpPr>
        <p:spPr>
          <a:xfrm>
            <a:off x="229225" y="1105713"/>
            <a:ext cx="3739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-Sympathetic activity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33" name="Google Shape;533;p44"/>
          <p:cNvSpPr txBox="1"/>
          <p:nvPr/>
        </p:nvSpPr>
        <p:spPr>
          <a:xfrm>
            <a:off x="229225" y="1757825"/>
            <a:ext cx="4627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Venous smooth muscle is profusely supplied with sympathetic nerve fibers.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Sympathetic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stimulation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venoconstriction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decreased venous capacity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modest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increase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in mean systemic filling pressure (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MCP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)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increase in the VR</a:t>
            </a:r>
            <a:endParaRPr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veins normally have such a large diameter that the moderate vasoconstriction accompanying sympathetic stimulation has little effect on resistance to flow.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34" name="Google Shape;5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325" y="1484325"/>
            <a:ext cx="4034275" cy="316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150375" y="2433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p27"/>
          <p:cNvSpPr/>
          <p:nvPr/>
        </p:nvSpPr>
        <p:spPr>
          <a:xfrm flipH="1" rot="-771">
            <a:off x="7548602" y="-372527"/>
            <a:ext cx="1762173" cy="6182481"/>
          </a:xfrm>
          <a:custGeom>
            <a:rect b="b" l="l" r="r" t="t"/>
            <a:pathLst>
              <a:path extrusionOk="0" h="101348" w="52669">
                <a:moveTo>
                  <a:pt x="0" y="1"/>
                </a:moveTo>
                <a:lnTo>
                  <a:pt x="0" y="101348"/>
                </a:lnTo>
                <a:lnTo>
                  <a:pt x="4232" y="101348"/>
                </a:lnTo>
                <a:cubicBezTo>
                  <a:pt x="5157" y="99969"/>
                  <a:pt x="6162" y="98640"/>
                  <a:pt x="7265" y="97375"/>
                </a:cubicBezTo>
                <a:cubicBezTo>
                  <a:pt x="17902" y="85294"/>
                  <a:pt x="34296" y="83673"/>
                  <a:pt x="45225" y="72014"/>
                </a:cubicBezTo>
                <a:cubicBezTo>
                  <a:pt x="47820" y="69225"/>
                  <a:pt x="50106" y="65803"/>
                  <a:pt x="51030" y="61717"/>
                </a:cubicBezTo>
                <a:cubicBezTo>
                  <a:pt x="52668" y="54371"/>
                  <a:pt x="49620" y="46702"/>
                  <a:pt x="45971" y="40540"/>
                </a:cubicBezTo>
                <a:cubicBezTo>
                  <a:pt x="42323" y="34378"/>
                  <a:pt x="37912" y="28573"/>
                  <a:pt x="36242" y="21227"/>
                </a:cubicBezTo>
                <a:cubicBezTo>
                  <a:pt x="34604" y="13979"/>
                  <a:pt x="36080" y="5806"/>
                  <a:pt x="39955" y="1"/>
                </a:cubicBezTo>
                <a:close/>
              </a:path>
            </a:pathLst>
          </a:custGeom>
          <a:noFill/>
          <a:ln cap="flat" cmpd="sng" w="38100">
            <a:solidFill>
              <a:srgbClr val="D0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17215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120205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27604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224095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50" y="3799300"/>
            <a:ext cx="477425" cy="4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850" y="3279850"/>
            <a:ext cx="477425" cy="4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/>
        </p:nvSpPr>
        <p:spPr>
          <a:xfrm>
            <a:off x="914400" y="215050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682263" y="1263118"/>
            <a:ext cx="71046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Discuss functions of  the veins as blood reservoirs.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Know the pressure variations in systemic blood vessels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Define venous return, mean circulatory filling pressure and right atrial pressure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Describe measurement of  central venous pressure (CVP) and  state its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physiological and clinical significance. 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Describe vascular and cardiac function curves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under physiological and pathophysiological conditions.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State determinants of  venous return and explain how they influence it:-   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1- Pressure gradient     2- Blood volume       3- Vascular capacity    4- Sympathetic activity    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5-Total peripheral resistance    6- Venous valves    7- Skeletal muscle pumps.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8- Respiratory activity</a:t>
            </a:r>
            <a:r>
              <a:rPr lang="en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  9- Gravity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and explain the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pathophysiology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 of varicose veins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9" name="Google Shape;539;p45"/>
          <p:cNvCxnSpPr/>
          <p:nvPr/>
        </p:nvCxnSpPr>
        <p:spPr>
          <a:xfrm flipH="1">
            <a:off x="419000" y="1237188"/>
            <a:ext cx="3300" cy="25092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0" name="Google Shape;540;p45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30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Determinants of venous return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1" name="Google Shape;541;p45"/>
          <p:cNvSpPr txBox="1"/>
          <p:nvPr/>
        </p:nvSpPr>
        <p:spPr>
          <a:xfrm>
            <a:off x="200575" y="650525"/>
            <a:ext cx="4155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5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-Total peripheral resistance (TPR)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5225600" y="196275"/>
            <a:ext cx="15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For a given RAP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3" name="Google Shape;543;p45"/>
          <p:cNvSpPr txBox="1"/>
          <p:nvPr/>
        </p:nvSpPr>
        <p:spPr>
          <a:xfrm>
            <a:off x="222475" y="4309900"/>
            <a:ext cx="15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Vasoconstriction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4" name="Google Shape;544;p45"/>
          <p:cNvSpPr txBox="1"/>
          <p:nvPr/>
        </p:nvSpPr>
        <p:spPr>
          <a:xfrm>
            <a:off x="1843000" y="4309900"/>
            <a:ext cx="13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Increase TPR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3205525" y="4309900"/>
            <a:ext cx="134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Decrease VR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46" name="Google Shape;546;p45"/>
          <p:cNvSpPr/>
          <p:nvPr/>
        </p:nvSpPr>
        <p:spPr>
          <a:xfrm>
            <a:off x="1454575" y="3843100"/>
            <a:ext cx="659100" cy="466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05C5C"/>
              </a:solidFill>
            </a:endParaRPr>
          </a:p>
        </p:txBody>
      </p:sp>
      <p:sp>
        <p:nvSpPr>
          <p:cNvPr id="547" name="Google Shape;547;p45"/>
          <p:cNvSpPr/>
          <p:nvPr/>
        </p:nvSpPr>
        <p:spPr>
          <a:xfrm>
            <a:off x="2858650" y="4710100"/>
            <a:ext cx="659100" cy="4002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0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05C5C"/>
              </a:solidFill>
            </a:endParaRPr>
          </a:p>
        </p:txBody>
      </p:sp>
      <p:pic>
        <p:nvPicPr>
          <p:cNvPr id="548" name="Google Shape;54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725" y="1066525"/>
            <a:ext cx="4337274" cy="3205071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5"/>
          <p:cNvSpPr txBox="1"/>
          <p:nvPr/>
        </p:nvSpPr>
        <p:spPr>
          <a:xfrm>
            <a:off x="152400" y="1124575"/>
            <a:ext cx="4400100" cy="2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the TPR 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VR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( point A,B)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decreased resistance of the arterioles makes it easier for blood to flow from the arterial to the venous side of the circulation and back to the heart.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the TPR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VR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(point C) increased resistance of the arterioles makes it more difficult for blood to flow from the arterial to the venous side of the circulation and back to the heart.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8142900" y="17695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Girls’ Slides</a:t>
            </a:r>
            <a:endParaRPr sz="152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5" name="Google Shape;555;p46"/>
          <p:cNvCxnSpPr/>
          <p:nvPr/>
        </p:nvCxnSpPr>
        <p:spPr>
          <a:xfrm flipH="1">
            <a:off x="264576" y="3226038"/>
            <a:ext cx="1800" cy="16890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46"/>
          <p:cNvCxnSpPr/>
          <p:nvPr/>
        </p:nvCxnSpPr>
        <p:spPr>
          <a:xfrm flipH="1">
            <a:off x="264576" y="1168638"/>
            <a:ext cx="1800" cy="16890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7" name="Google Shape;557;p46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30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Determinants of venous return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8" name="Google Shape;558;p46"/>
          <p:cNvSpPr txBox="1"/>
          <p:nvPr/>
        </p:nvSpPr>
        <p:spPr>
          <a:xfrm>
            <a:off x="200575" y="802925"/>
            <a:ext cx="4155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6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 Skeletal muscle activity 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59" name="Google Shape;5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575" y="758499"/>
            <a:ext cx="1270794" cy="21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3750" y="610825"/>
            <a:ext cx="1206521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6"/>
          <p:cNvSpPr txBox="1"/>
          <p:nvPr/>
        </p:nvSpPr>
        <p:spPr>
          <a:xfrm>
            <a:off x="0" y="1200475"/>
            <a:ext cx="5640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This is known as skeletal muscle pump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Skeletal muscle contraction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external venous compression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venous capacity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and an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increase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 VR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Skeletal muscle activity also counter the effects of gravity on the venous system.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2" name="Google Shape;562;p46"/>
          <p:cNvSpPr txBox="1"/>
          <p:nvPr/>
        </p:nvSpPr>
        <p:spPr>
          <a:xfrm>
            <a:off x="66250" y="2806300"/>
            <a:ext cx="7507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7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 Venous valves 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3" name="Google Shape;563;p46"/>
          <p:cNvSpPr txBox="1"/>
          <p:nvPr/>
        </p:nvSpPr>
        <p:spPr>
          <a:xfrm>
            <a:off x="0" y="3158075"/>
            <a:ext cx="5325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These valves permit blood to move forward towards the heart but prevent it from moving back toward the tissues.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These valves also play a role in counteracting the gravitational effects of the upright posture.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Skeletal muscle pump is ineffective when the venous valves are incompetent.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64" name="Google Shape;56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0900" y="3182575"/>
            <a:ext cx="1601661" cy="125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2650" y="3273100"/>
            <a:ext cx="1804325" cy="12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0" name="Google Shape;570;p47"/>
          <p:cNvCxnSpPr/>
          <p:nvPr/>
        </p:nvCxnSpPr>
        <p:spPr>
          <a:xfrm flipH="1">
            <a:off x="476251" y="1648013"/>
            <a:ext cx="1800" cy="28818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1" name="Google Shape;571;p47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30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 sz="2777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Determinants of venous return</a:t>
            </a:r>
            <a:endParaRPr b="1" sz="2777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72" name="Google Shape;572;p47"/>
          <p:cNvSpPr txBox="1"/>
          <p:nvPr/>
        </p:nvSpPr>
        <p:spPr>
          <a:xfrm>
            <a:off x="214900" y="716325"/>
            <a:ext cx="48342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8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 Respiratory activity (Respiratory pump , Thoracic pump)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73" name="Google Shape;5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175" y="1183125"/>
            <a:ext cx="4033999" cy="26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175" y="3801925"/>
            <a:ext cx="4034001" cy="13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7"/>
          <p:cNvSpPr txBox="1"/>
          <p:nvPr/>
        </p:nvSpPr>
        <p:spPr>
          <a:xfrm>
            <a:off x="214900" y="1661975"/>
            <a:ext cx="4715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the venous system returns blood to the heart from the lower regions of the body,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it travels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through the chest cavity.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pressure in the chest cavity is 5 mmHg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less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than atmospheric pressure.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venous system in the limbs and abdomen is subjected to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normal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atmospheric pressure.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Thus, an externally applied pressure gradient exists between the lower veins and the chest veins, promoting VR (respiratory pump).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0" name="Google Shape;580;p48"/>
          <p:cNvCxnSpPr/>
          <p:nvPr/>
        </p:nvCxnSpPr>
        <p:spPr>
          <a:xfrm flipH="1">
            <a:off x="476251" y="1136888"/>
            <a:ext cx="1800" cy="38268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1" name="Google Shape;581;p48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Determinants of venous return</a:t>
            </a:r>
            <a:endParaRPr b="1" sz="27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82" name="Google Shape;582;p48"/>
          <p:cNvSpPr txBox="1"/>
          <p:nvPr/>
        </p:nvSpPr>
        <p:spPr>
          <a:xfrm>
            <a:off x="214900" y="716325"/>
            <a:ext cx="7507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9</a:t>
            </a:r>
            <a:r>
              <a:rPr b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- Effect of gravity on VR </a:t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83" name="Google Shape;583;p48"/>
          <p:cNvPicPr preferRelativeResize="0"/>
          <p:nvPr/>
        </p:nvPicPr>
        <p:blipFill rotWithShape="1">
          <a:blip r:embed="rId3">
            <a:alphaModFix/>
          </a:blip>
          <a:srcRect b="0" l="2042" r="2510" t="0"/>
          <a:stretch/>
        </p:blipFill>
        <p:spPr>
          <a:xfrm>
            <a:off x="5244950" y="716325"/>
            <a:ext cx="2967375" cy="4240926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8"/>
          <p:cNvSpPr txBox="1"/>
          <p:nvPr/>
        </p:nvSpPr>
        <p:spPr>
          <a:xfrm>
            <a:off x="214900" y="1030725"/>
            <a:ext cx="47709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 standing, venous volume and pressure become very high in the feet and lower limbs.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This shift in blood volume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decreases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thoracic venous blood volume and therefore CVP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decreases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 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decrease</a:t>
            </a:r>
            <a:r>
              <a:rPr b="1"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right ventricular filling pressure  (preload) </a:t>
            </a: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→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SV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by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starling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mechanism.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This cause CO and Mean Arterial Pressure (MAP) to fall.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If mean arterial pressure falls significantly upon standing, this is termed orthostatic or postural hypotension.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This fall in mean arterial pressure can reduce cerebral blood flow to the point where a person might experience syncope (fainting).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9"/>
          <p:cNvSpPr txBox="1"/>
          <p:nvPr>
            <p:ph type="title"/>
          </p:nvPr>
        </p:nvSpPr>
        <p:spPr>
          <a:xfrm>
            <a:off x="315200" y="72525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Bree Serif"/>
                <a:ea typeface="Bree Serif"/>
                <a:cs typeface="Bree Serif"/>
                <a:sym typeface="Bree Serif"/>
              </a:rPr>
              <a:t>   </a:t>
            </a: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Determinants of venous return</a:t>
            </a:r>
            <a:endParaRPr b="1" sz="27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             </a:t>
            </a:r>
            <a:endParaRPr b="1" sz="27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90" name="Google Shape;590;p49"/>
          <p:cNvSpPr txBox="1"/>
          <p:nvPr/>
        </p:nvSpPr>
        <p:spPr>
          <a:xfrm>
            <a:off x="233079" y="961838"/>
            <a:ext cx="75075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33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What is the effect of Valsalva maneuver on venous return?</a:t>
            </a:r>
            <a:endParaRPr b="1" i="1" sz="1833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91" name="Google Shape;5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657" y="1636326"/>
            <a:ext cx="3888375" cy="253934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49"/>
          <p:cNvSpPr txBox="1"/>
          <p:nvPr/>
        </p:nvSpPr>
        <p:spPr>
          <a:xfrm>
            <a:off x="410639" y="1620697"/>
            <a:ext cx="4068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What is Valsalva maneuver?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It is forceful expiration against a closed glottis.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What is the effect on VR?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Intrapleural pressure become positive which is transmitted to the large veins in the chest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decrease venous return.</a:t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 txBox="1"/>
          <p:nvPr>
            <p:ph type="title"/>
          </p:nvPr>
        </p:nvSpPr>
        <p:spPr>
          <a:xfrm>
            <a:off x="1412850" y="154330"/>
            <a:ext cx="6318300" cy="6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b="1" lang="en" sz="3033">
                <a:solidFill>
                  <a:srgbClr val="D05C5C"/>
                </a:solidFill>
              </a:rPr>
              <a:t> </a:t>
            </a:r>
            <a:r>
              <a:rPr b="1" lang="en" sz="3000">
                <a:solidFill>
                  <a:srgbClr val="D05C5C"/>
                </a:solidFill>
              </a:rPr>
              <a:t>                   </a:t>
            </a:r>
            <a:r>
              <a:rPr b="1" lang="en" sz="2777">
                <a:solidFill>
                  <a:srgbClr val="D05C5C"/>
                </a:solidFill>
              </a:rPr>
              <a:t>Summary</a:t>
            </a:r>
            <a:endParaRPr b="1" sz="2777">
              <a:solidFill>
                <a:srgbClr val="D05C5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33">
                <a:solidFill>
                  <a:srgbClr val="D05C5C"/>
                </a:solidFill>
              </a:rPr>
              <a:t>             </a:t>
            </a:r>
            <a:endParaRPr b="1" sz="2733">
              <a:solidFill>
                <a:srgbClr val="D05C5C"/>
              </a:solidFill>
            </a:endParaRPr>
          </a:p>
        </p:txBody>
      </p:sp>
      <p:pic>
        <p:nvPicPr>
          <p:cNvPr id="598" name="Google Shape;59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25" y="922575"/>
            <a:ext cx="8128750" cy="406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MCQs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604" name="Google Shape;604;p51"/>
          <p:cNvGraphicFramePr/>
          <p:nvPr/>
        </p:nvGraphicFramePr>
        <p:xfrm>
          <a:off x="113625" y="572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{F9814614-D5CF-4B0D-8386-8551580DCE66}</a:tableStyleId>
              </a:tblPr>
              <a:tblGrid>
                <a:gridCol w="2182375"/>
                <a:gridCol w="2182375"/>
                <a:gridCol w="2182375"/>
                <a:gridCol w="2182375"/>
              </a:tblGrid>
              <a:tr h="404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Q1: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type of vessel has the highest resistant</a:t>
                      </a:r>
                      <a:r>
                        <a:rPr lang="en" sz="16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 sz="16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37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ous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Artery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Arterioles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Capillary vessels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3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Q2:</a:t>
                      </a:r>
                      <a:r>
                        <a:rPr b="1" lang="en" sz="1600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Which of the following is a structural and functional characteristic that helps distinguish between arteries and veins?</a:t>
                      </a:r>
                      <a:endParaRPr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77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The vein wall is thicker than arterial wall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Veins are less compliant than arteries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Veins are volume reservoirs and arteries are pressure reservoirs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Veins are volume reservoirs and arteries are pressure reservoirs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Most blood volume is found in the?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49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Venules and Veins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A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rteries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Lung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Heart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4200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rgbClr val="D05C5C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Q4: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What is the role of venous valves?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1E0E0"/>
                    </a:solidFill>
                  </a:tcPr>
                </a:tc>
                <a:tc hMerge="1"/>
                <a:tc hMerge="1"/>
                <a:tc hMerge="1"/>
              </a:tr>
              <a:tr h="77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A- Help the skeletal muscle pump to return blood to the he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B- Concentrate the blood in supine position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C-  Help the gravitati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onal effect of the upright posture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D-  I</a:t>
                      </a:r>
                      <a:r>
                        <a:rPr lang="en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ncrease the capacity of the vein volume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1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05C5C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2"/>
          <p:cNvSpPr txBox="1"/>
          <p:nvPr>
            <p:ph type="title"/>
          </p:nvPr>
        </p:nvSpPr>
        <p:spPr>
          <a:xfrm>
            <a:off x="311700" y="2770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SAQs</a:t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0" name="Google Shape;610;p52"/>
          <p:cNvSpPr txBox="1"/>
          <p:nvPr/>
        </p:nvSpPr>
        <p:spPr>
          <a:xfrm>
            <a:off x="311700" y="849775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Q1: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What is Venous Return?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1" name="Google Shape;611;p52"/>
          <p:cNvSpPr txBox="1"/>
          <p:nvPr/>
        </p:nvSpPr>
        <p:spPr>
          <a:xfrm>
            <a:off x="311700" y="1422575"/>
            <a:ext cx="4260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en" sz="16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What is Mean Circulatory Pressure?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2" name="Google Shape;612;p52"/>
          <p:cNvSpPr txBox="1"/>
          <p:nvPr/>
        </p:nvSpPr>
        <p:spPr>
          <a:xfrm>
            <a:off x="311700" y="1995375"/>
            <a:ext cx="6035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Q3: 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 Return is to the Central Venous Pressure?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3" name="Google Shape;613;p52"/>
          <p:cNvSpPr txBox="1"/>
          <p:nvPr/>
        </p:nvSpPr>
        <p:spPr>
          <a:xfrm rot="10798957">
            <a:off x="7166703" y="4746908"/>
            <a:ext cx="1977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 1: C   2: C   3: A   4: A</a:t>
            </a:r>
            <a:endParaRPr i="1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4" name="Google Shape;614;p52"/>
          <p:cNvSpPr txBox="1"/>
          <p:nvPr/>
        </p:nvSpPr>
        <p:spPr>
          <a:xfrm rot="10800000">
            <a:off x="1808400" y="4346400"/>
            <a:ext cx="7335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1:  Venous return (VR) is the flow of blood from the periphery to the heart (Rt atrium)</a:t>
            </a:r>
            <a:endParaRPr i="1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5" name="Google Shape;615;p52"/>
          <p:cNvSpPr txBox="1"/>
          <p:nvPr/>
        </p:nvSpPr>
        <p:spPr>
          <a:xfrm rot="10800000">
            <a:off x="3814200" y="3946200"/>
            <a:ext cx="5329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2:  </a:t>
            </a:r>
            <a:r>
              <a:rPr i="1"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It is the pressure nearest to the tissues and is about 7 mm Hg.</a:t>
            </a:r>
            <a:endParaRPr i="1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6" name="Google Shape;616;p52"/>
          <p:cNvSpPr txBox="1"/>
          <p:nvPr/>
        </p:nvSpPr>
        <p:spPr>
          <a:xfrm rot="10800000">
            <a:off x="1424700" y="3284275"/>
            <a:ext cx="7719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3:  There is an inverse relationship between venous return and right atrial pressure (RAP).</a:t>
            </a:r>
            <a:endParaRPr i="1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3"/>
          <p:cNvSpPr txBox="1"/>
          <p:nvPr/>
        </p:nvSpPr>
        <p:spPr>
          <a:xfrm>
            <a:off x="1622900" y="257625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2" name="Google Shape;622;p53"/>
          <p:cNvSpPr txBox="1"/>
          <p:nvPr/>
        </p:nvSpPr>
        <p:spPr>
          <a:xfrm>
            <a:off x="1622900" y="1237600"/>
            <a:ext cx="19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Team Members</a:t>
            </a:r>
            <a:endParaRPr b="1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3" name="Google Shape;623;p53"/>
          <p:cNvSpPr txBox="1"/>
          <p:nvPr/>
        </p:nvSpPr>
        <p:spPr>
          <a:xfrm>
            <a:off x="411525" y="1637800"/>
            <a:ext cx="2694000" cy="3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Othman Aldraihem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Alqahtani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Alshahri</a:t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Saad Al Hammad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ALDAWSARI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Ahmad Almarshed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Rayan Alahmari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BINBAKHIT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Abdulaziz Alymni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Faisal Alkhunein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Abdullah Alqarni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b="1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Mohammad Alrashed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Abdulrahman bin Ateeq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Amer Alghamdi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Mishal Alsuwayegh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Nawaf alturki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Hussam Aleid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b="1"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Raid almadi</a:t>
            </a:r>
            <a:endParaRPr b="1"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Mohammed AlShehri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4" name="Google Shape;624;p53"/>
          <p:cNvSpPr txBox="1"/>
          <p:nvPr/>
        </p:nvSpPr>
        <p:spPr>
          <a:xfrm>
            <a:off x="2645925" y="1637800"/>
            <a:ext cx="2557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Nouf Aldhalaan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Amani Alotaibi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Shahed bukhari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Aljeri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Maha Alkoryshy 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Alhnouf Hadi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Mayssam Aljaloud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Hissa Alshiqari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Mashael Albugami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ree Serif"/>
              <a:buChar char="●"/>
            </a:pPr>
            <a:r>
              <a:rPr b="1"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Renad Alayidh </a:t>
            </a:r>
            <a:endParaRPr b="1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Ghada Binslmah</a:t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Alsulami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Shaden albassam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Razan Almanjomi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 Alhazmi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Dhai hamdan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Shahad alaskar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Haifa Almuddahi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Reema alquraini 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deema aljuribah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Kadi Khalid aldossari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ree Serif"/>
              <a:buChar char="●"/>
            </a:pPr>
            <a:r>
              <a:rPr lang="en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Farah alhalafi</a:t>
            </a:r>
            <a:endParaRPr sz="10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5" name="Google Shape;625;p53"/>
          <p:cNvSpPr txBox="1"/>
          <p:nvPr/>
        </p:nvSpPr>
        <p:spPr>
          <a:xfrm>
            <a:off x="448700" y="712700"/>
            <a:ext cx="19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Saleh aldeligan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Qusai Alsultan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6" name="Google Shape;626;p53"/>
          <p:cNvSpPr txBox="1"/>
          <p:nvPr/>
        </p:nvSpPr>
        <p:spPr>
          <a:xfrm>
            <a:off x="2868025" y="712700"/>
            <a:ext cx="225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Alkhudair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ree Serif"/>
              <a:buChar char="●"/>
            </a:pPr>
            <a:r>
              <a:rPr b="1" lang="en" sz="12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Raghad Alnadeef </a:t>
            </a:r>
            <a:endParaRPr b="1"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7" name="Google Shape;627;p53"/>
          <p:cNvSpPr/>
          <p:nvPr/>
        </p:nvSpPr>
        <p:spPr>
          <a:xfrm flipH="1">
            <a:off x="7795800" y="4405025"/>
            <a:ext cx="1348200" cy="446400"/>
          </a:xfrm>
          <a:prstGeom prst="homePlate">
            <a:avLst>
              <a:gd fmla="val 50000" name="adj"/>
            </a:avLst>
          </a:prstGeom>
          <a:solidFill>
            <a:srgbClr val="D05C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53"/>
          <p:cNvSpPr txBox="1"/>
          <p:nvPr/>
        </p:nvSpPr>
        <p:spPr>
          <a:xfrm>
            <a:off x="7693350" y="4443575"/>
            <a:ext cx="169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Editing File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9" name="Google Shape;629;p53"/>
          <p:cNvSpPr txBox="1"/>
          <p:nvPr/>
        </p:nvSpPr>
        <p:spPr>
          <a:xfrm>
            <a:off x="6426200" y="455100"/>
            <a:ext cx="2043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  <a:endParaRPr sz="36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630" name="Google Shape;63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8700" y="3758750"/>
            <a:ext cx="44640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53"/>
          <p:cNvSpPr txBox="1"/>
          <p:nvPr/>
        </p:nvSpPr>
        <p:spPr>
          <a:xfrm>
            <a:off x="6895100" y="3797300"/>
            <a:ext cx="212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Physio442@gmail.com</a:t>
            </a:r>
            <a:endParaRPr sz="12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2" name="Google Shape;632;p53"/>
          <p:cNvSpPr txBox="1"/>
          <p:nvPr/>
        </p:nvSpPr>
        <p:spPr>
          <a:xfrm>
            <a:off x="6448700" y="2460925"/>
            <a:ext cx="1998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Theme was done by Mohammad Alrashed</a:t>
            </a:r>
            <a:endParaRPr sz="13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3" name="Google Shape;633;p53"/>
          <p:cNvSpPr txBox="1"/>
          <p:nvPr/>
        </p:nvSpPr>
        <p:spPr>
          <a:xfrm>
            <a:off x="4572000" y="2023000"/>
            <a:ext cx="4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4" name="Google Shape;634;p53"/>
          <p:cNvSpPr txBox="1"/>
          <p:nvPr/>
        </p:nvSpPr>
        <p:spPr>
          <a:xfrm>
            <a:off x="4458725" y="1340250"/>
            <a:ext cx="263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13" y="1091721"/>
            <a:ext cx="2903624" cy="384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925" y="3176825"/>
            <a:ext cx="3676824" cy="196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 txBox="1"/>
          <p:nvPr>
            <p:ph type="title"/>
          </p:nvPr>
        </p:nvSpPr>
        <p:spPr>
          <a:xfrm>
            <a:off x="4760328" y="184275"/>
            <a:ext cx="3366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What about veins?</a:t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5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4572000" y="1102263"/>
            <a:ext cx="3986750" cy="1943050"/>
          </a:xfrm>
          <a:prstGeom prst="flowChartProcess">
            <a:avLst/>
          </a:prstGeom>
          <a:noFill/>
          <a:ln cap="flat" cmpd="sng" w="19050">
            <a:solidFill>
              <a:srgbClr val="D05C5C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Veins hold most of blood in body (70%).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They are called </a:t>
            </a:r>
            <a:r>
              <a:rPr lang="en" sz="1200" u="sng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capacitance vessels.</a:t>
            </a:r>
            <a:endParaRPr sz="1200" u="sng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They have thin walls &amp; stretch easily to  accommodate more blood without increased pressure (= higher compliance).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 sz="12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They have only 0 -10 mm Hg pressure.</a:t>
            </a:r>
            <a:endParaRPr sz="12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5" name="Google Shape;135;p28"/>
          <p:cNvSpPr txBox="1"/>
          <p:nvPr>
            <p:ph type="title"/>
          </p:nvPr>
        </p:nvSpPr>
        <p:spPr>
          <a:xfrm>
            <a:off x="0" y="128950"/>
            <a:ext cx="4432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5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Cardiac Output = Total  Tissue Blood Flow</a:t>
            </a:r>
            <a:endParaRPr b="1" sz="2500">
              <a:solidFill>
                <a:srgbClr val="E0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E0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583401" y="132409"/>
            <a:ext cx="4714800" cy="7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Veins Are Blood Reservoirs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41" name="Google Shape;141;p29"/>
          <p:cNvGrpSpPr/>
          <p:nvPr/>
        </p:nvGrpSpPr>
        <p:grpSpPr>
          <a:xfrm flipH="1">
            <a:off x="238233" y="283421"/>
            <a:ext cx="345173" cy="383830"/>
            <a:chOff x="951975" y="315800"/>
            <a:chExt cx="5860325" cy="4933550"/>
          </a:xfrm>
        </p:grpSpPr>
        <p:sp>
          <p:nvSpPr>
            <p:cNvPr id="142" name="Google Shape;142;p29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9"/>
          <p:cNvSpPr txBox="1"/>
          <p:nvPr/>
        </p:nvSpPr>
        <p:spPr>
          <a:xfrm>
            <a:off x="769151" y="2161333"/>
            <a:ext cx="7114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9"/>
          <p:cNvSpPr txBox="1"/>
          <p:nvPr/>
        </p:nvSpPr>
        <p:spPr>
          <a:xfrm>
            <a:off x="651087" y="898900"/>
            <a:ext cx="7114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When the body is at rest and many of the capillaries are closed, the capacity of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the venous reservoir is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increased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extra blood bypasses the capillaries and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enters the veins.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When this extra volume of blood stretches the veins</a:t>
            </a: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 (without significant change in</a:t>
            </a:r>
            <a:endParaRPr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pressure due to venodilation),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the blood moves forward through the veins more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slowly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because the total cross sectional area of the veins has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increased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as 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result of the stretching. Therefore, blood spends more time in the veins.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When the stored blood is needed,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(such as during exercise)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extrinsic factors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reduce the capacity of the venous reservoir and drive the extra blood from the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veins to the heart so that it can be pumped to the tissues.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52" name="Google Shape;152;p29"/>
          <p:cNvGrpSpPr/>
          <p:nvPr/>
        </p:nvGrpSpPr>
        <p:grpSpPr>
          <a:xfrm>
            <a:off x="583225" y="1049448"/>
            <a:ext cx="93723" cy="98647"/>
            <a:chOff x="4676550" y="2160575"/>
            <a:chExt cx="51400" cy="52500"/>
          </a:xfrm>
        </p:grpSpPr>
        <p:sp>
          <p:nvSpPr>
            <p:cNvPr id="153" name="Google Shape;153;p29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9"/>
          <p:cNvGrpSpPr/>
          <p:nvPr/>
        </p:nvGrpSpPr>
        <p:grpSpPr>
          <a:xfrm>
            <a:off x="583225" y="2098930"/>
            <a:ext cx="93723" cy="98647"/>
            <a:chOff x="4676550" y="2160575"/>
            <a:chExt cx="51400" cy="52500"/>
          </a:xfrm>
        </p:grpSpPr>
        <p:sp>
          <p:nvSpPr>
            <p:cNvPr id="157" name="Google Shape;157;p29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9"/>
          <p:cNvGrpSpPr/>
          <p:nvPr/>
        </p:nvGrpSpPr>
        <p:grpSpPr>
          <a:xfrm>
            <a:off x="582571" y="3387222"/>
            <a:ext cx="93723" cy="98647"/>
            <a:chOff x="4676550" y="2160575"/>
            <a:chExt cx="51400" cy="52500"/>
          </a:xfrm>
        </p:grpSpPr>
        <p:sp>
          <p:nvSpPr>
            <p:cNvPr id="161" name="Google Shape;161;p29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488198" y="210100"/>
            <a:ext cx="6015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Structures of Veins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488200" y="916075"/>
            <a:ext cx="4584600" cy="1994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680700" y="923275"/>
            <a:ext cx="4346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All 3 layers of veins are present: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tunica adventitia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tunica media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○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tunica intima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layers in veins are thinner than in arteries of corresponding size (external diameter)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Veins have paired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semilunar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,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bicuspid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valves to restrict backflow in lower extremities.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974" y="983287"/>
            <a:ext cx="3473228" cy="2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/>
          <p:nvPr/>
        </p:nvSpPr>
        <p:spPr>
          <a:xfrm>
            <a:off x="453250" y="3132125"/>
            <a:ext cx="4654500" cy="1828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0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680700" y="3112300"/>
            <a:ext cx="4392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Varicose veins;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Chronically raised pressure in the veins leads to pathological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distention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of the veins.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Or failure of the valves causing venous wall to expand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Venous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ulcer;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Increased capillary filtration leads to swelling (edema) with trophic skin changes and ulceration.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6870" y="3164250"/>
            <a:ext cx="1601376" cy="1796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30"/>
          <p:cNvGrpSpPr/>
          <p:nvPr/>
        </p:nvGrpSpPr>
        <p:grpSpPr>
          <a:xfrm flipH="1">
            <a:off x="143039" y="326805"/>
            <a:ext cx="345173" cy="383830"/>
            <a:chOff x="951975" y="315800"/>
            <a:chExt cx="5860325" cy="4933550"/>
          </a:xfrm>
        </p:grpSpPr>
        <p:sp>
          <p:nvSpPr>
            <p:cNvPr id="176" name="Google Shape;176;p30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789106" y="243375"/>
            <a:ext cx="3525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Systemic circulation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189" name="Google Shape;189;p31"/>
          <p:cNvGrpSpPr/>
          <p:nvPr/>
        </p:nvGrpSpPr>
        <p:grpSpPr>
          <a:xfrm flipH="1">
            <a:off x="443933" y="395278"/>
            <a:ext cx="345173" cy="383830"/>
            <a:chOff x="951975" y="315800"/>
            <a:chExt cx="5860325" cy="4933550"/>
          </a:xfrm>
        </p:grpSpPr>
        <p:sp>
          <p:nvSpPr>
            <p:cNvPr id="190" name="Google Shape;190;p31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76" y="3842400"/>
            <a:ext cx="2540049" cy="1282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1"/>
          <p:cNvGrpSpPr/>
          <p:nvPr/>
        </p:nvGrpSpPr>
        <p:grpSpPr>
          <a:xfrm>
            <a:off x="186256" y="856772"/>
            <a:ext cx="4127859" cy="1103181"/>
            <a:chOff x="4366053" y="1801825"/>
            <a:chExt cx="734586" cy="411374"/>
          </a:xfrm>
        </p:grpSpPr>
        <p:sp>
          <p:nvSpPr>
            <p:cNvPr id="200" name="Google Shape;200;p31"/>
            <p:cNvSpPr/>
            <p:nvPr/>
          </p:nvSpPr>
          <p:spPr>
            <a:xfrm>
              <a:off x="4366053" y="1803937"/>
              <a:ext cx="734586" cy="409262"/>
            </a:xfrm>
            <a:custGeom>
              <a:rect b="b" l="l" r="r" t="t"/>
              <a:pathLst>
                <a:path extrusionOk="0" h="9064" w="16269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D9D9D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Arterioles</a:t>
              </a: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4366053" y="1801825"/>
              <a:ext cx="184087" cy="330923"/>
            </a:xfrm>
            <a:custGeom>
              <a:rect b="b" l="l" r="r" t="t"/>
              <a:pathLst>
                <a:path extrusionOk="0" h="7329" w="4077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E6B8AF"/>
            </a:solidFill>
            <a:ln cap="flat" cmpd="sng" w="9525">
              <a:solidFill>
                <a:srgbClr val="D9D9D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Arterioles</a:t>
              </a:r>
              <a:endParaRPr b="1" sz="13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202" name="Google Shape;202;p31"/>
          <p:cNvGrpSpPr/>
          <p:nvPr/>
        </p:nvGrpSpPr>
        <p:grpSpPr>
          <a:xfrm>
            <a:off x="186255" y="2019600"/>
            <a:ext cx="4127859" cy="967332"/>
            <a:chOff x="4411970" y="1801825"/>
            <a:chExt cx="734586" cy="409262"/>
          </a:xfrm>
        </p:grpSpPr>
        <p:sp>
          <p:nvSpPr>
            <p:cNvPr id="203" name="Google Shape;203;p31"/>
            <p:cNvSpPr/>
            <p:nvPr/>
          </p:nvSpPr>
          <p:spPr>
            <a:xfrm>
              <a:off x="4411970" y="1801825"/>
              <a:ext cx="734586" cy="409262"/>
            </a:xfrm>
            <a:custGeom>
              <a:rect b="b" l="l" r="r" t="t"/>
              <a:pathLst>
                <a:path extrusionOk="0" h="9064" w="16269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D9D9D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4411970" y="1801825"/>
              <a:ext cx="184087" cy="330923"/>
            </a:xfrm>
            <a:custGeom>
              <a:rect b="b" l="l" r="r" t="t"/>
              <a:pathLst>
                <a:path extrusionOk="0" h="7329" w="4077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E6B8AF"/>
            </a:solidFill>
            <a:ln cap="flat" cmpd="sng" w="9525">
              <a:solidFill>
                <a:srgbClr val="D9D9D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Capillaries</a:t>
              </a:r>
              <a:r>
                <a:rPr b="1" lang="en"/>
                <a:t> </a:t>
              </a:r>
              <a:endParaRPr b="1"/>
            </a:p>
          </p:txBody>
        </p:sp>
      </p:grpSp>
      <p:grpSp>
        <p:nvGrpSpPr>
          <p:cNvPr id="205" name="Google Shape;205;p31"/>
          <p:cNvGrpSpPr/>
          <p:nvPr/>
        </p:nvGrpSpPr>
        <p:grpSpPr>
          <a:xfrm>
            <a:off x="186255" y="3061032"/>
            <a:ext cx="4127859" cy="967332"/>
            <a:chOff x="4411970" y="1801825"/>
            <a:chExt cx="734586" cy="409262"/>
          </a:xfrm>
        </p:grpSpPr>
        <p:sp>
          <p:nvSpPr>
            <p:cNvPr id="206" name="Google Shape;206;p31"/>
            <p:cNvSpPr/>
            <p:nvPr/>
          </p:nvSpPr>
          <p:spPr>
            <a:xfrm>
              <a:off x="4411970" y="1801825"/>
              <a:ext cx="734586" cy="409262"/>
            </a:xfrm>
            <a:custGeom>
              <a:rect b="b" l="l" r="r" t="t"/>
              <a:pathLst>
                <a:path extrusionOk="0" h="9064" w="16269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D9D9D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4411970" y="1801825"/>
              <a:ext cx="184087" cy="330923"/>
            </a:xfrm>
            <a:custGeom>
              <a:rect b="b" l="l" r="r" t="t"/>
              <a:pathLst>
                <a:path extrusionOk="0" h="7329" w="4077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E6B8AF"/>
            </a:solidFill>
            <a:ln cap="flat" cmpd="sng" w="9525">
              <a:solidFill>
                <a:srgbClr val="D9D9D9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chemeClr val="lt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Veins</a:t>
              </a:r>
              <a:r>
                <a:rPr b="1" lang="en"/>
                <a:t> </a:t>
              </a:r>
              <a:endParaRPr b="1"/>
            </a:p>
          </p:txBody>
        </p:sp>
      </p:grpSp>
      <p:sp>
        <p:nvSpPr>
          <p:cNvPr id="208" name="Google Shape;208;p31"/>
          <p:cNvSpPr txBox="1"/>
          <p:nvPr/>
        </p:nvSpPr>
        <p:spPr>
          <a:xfrm>
            <a:off x="1210376" y="1023601"/>
            <a:ext cx="3619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(resistance vessels) offer maximum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resistance.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9" name="Google Shape;209;p31"/>
          <p:cNvSpPr txBox="1"/>
          <p:nvPr/>
        </p:nvSpPr>
        <p:spPr>
          <a:xfrm>
            <a:off x="1286575" y="2038888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(exchange vessels) are responsible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for gas exchange between blood and tissues but offer minimum resistance.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1210374" y="31049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(capacitance vessels) are responsible for accommodating blood when needed during blood loss.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863" y="1286600"/>
            <a:ext cx="3896526" cy="18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2700" y="3115300"/>
            <a:ext cx="3830851" cy="14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4927138" y="167163"/>
            <a:ext cx="339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40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Pressure Variations in Systemic Blood Vessels</a:t>
            </a:r>
            <a:endParaRPr b="1" sz="240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14" name="Google Shape;214;p31"/>
          <p:cNvGrpSpPr/>
          <p:nvPr/>
        </p:nvGrpSpPr>
        <p:grpSpPr>
          <a:xfrm flipH="1">
            <a:off x="4594733" y="395278"/>
            <a:ext cx="345173" cy="383830"/>
            <a:chOff x="951975" y="315800"/>
            <a:chExt cx="5860325" cy="4933550"/>
          </a:xfrm>
        </p:grpSpPr>
        <p:sp>
          <p:nvSpPr>
            <p:cNvPr id="215" name="Google Shape;215;p31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623400" y="149600"/>
            <a:ext cx="6795300" cy="11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VENOUS RETURN -VR-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28" name="Google Shape;228;p32"/>
          <p:cNvGrpSpPr/>
          <p:nvPr/>
        </p:nvGrpSpPr>
        <p:grpSpPr>
          <a:xfrm flipH="1">
            <a:off x="238339" y="267409"/>
            <a:ext cx="345173" cy="383830"/>
            <a:chOff x="951975" y="315800"/>
            <a:chExt cx="5860325" cy="4933550"/>
          </a:xfrm>
        </p:grpSpPr>
        <p:sp>
          <p:nvSpPr>
            <p:cNvPr id="229" name="Google Shape;229;p32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32"/>
          <p:cNvSpPr txBox="1"/>
          <p:nvPr/>
        </p:nvSpPr>
        <p:spPr>
          <a:xfrm>
            <a:off x="583500" y="1533025"/>
            <a:ext cx="397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Normally VR must equal CO when averaged over time because the CVS is essentially a closed loop. Otherwise, blood would accumulate in either the systemic or pulmonary circulations.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8" name="Google Shape;238;p32"/>
          <p:cNvSpPr txBox="1"/>
          <p:nvPr/>
        </p:nvSpPr>
        <p:spPr>
          <a:xfrm>
            <a:off x="623402" y="2696200"/>
            <a:ext cx="414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VR is determined by the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difference </a:t>
            </a:r>
            <a:r>
              <a:rPr lang="en" u="sng">
                <a:latin typeface="Bree Serif"/>
                <a:ea typeface="Bree Serif"/>
                <a:cs typeface="Bree Serif"/>
                <a:sym typeface="Bree Serif"/>
              </a:rPr>
              <a:t>between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venous pressure nearest to the tissues (mean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circulatory pressure; 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MCP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) and the venous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pressure nearest to the heart (</a:t>
            </a: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CVP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).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1357197" y="3890425"/>
            <a:ext cx="2127600" cy="4464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VR = MCP ─ CVP</a:t>
            </a:r>
            <a:endParaRPr b="1" sz="1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40" name="Google Shape;240;p32"/>
          <p:cNvGrpSpPr/>
          <p:nvPr/>
        </p:nvGrpSpPr>
        <p:grpSpPr>
          <a:xfrm>
            <a:off x="465629" y="2960729"/>
            <a:ext cx="117876" cy="131523"/>
            <a:chOff x="4676550" y="2160575"/>
            <a:chExt cx="51400" cy="52500"/>
          </a:xfrm>
        </p:grpSpPr>
        <p:sp>
          <p:nvSpPr>
            <p:cNvPr id="241" name="Google Shape;241;p32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32"/>
          <p:cNvGrpSpPr/>
          <p:nvPr/>
        </p:nvGrpSpPr>
        <p:grpSpPr>
          <a:xfrm>
            <a:off x="465780" y="1679420"/>
            <a:ext cx="117876" cy="131523"/>
            <a:chOff x="4676550" y="2160575"/>
            <a:chExt cx="51400" cy="52500"/>
          </a:xfrm>
        </p:grpSpPr>
        <p:sp>
          <p:nvSpPr>
            <p:cNvPr id="245" name="Google Shape;245;p32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32"/>
          <p:cNvGrpSpPr/>
          <p:nvPr/>
        </p:nvGrpSpPr>
        <p:grpSpPr>
          <a:xfrm>
            <a:off x="465660" y="1289918"/>
            <a:ext cx="117876" cy="131523"/>
            <a:chOff x="4676550" y="2160575"/>
            <a:chExt cx="51400" cy="52500"/>
          </a:xfrm>
        </p:grpSpPr>
        <p:sp>
          <p:nvSpPr>
            <p:cNvPr id="249" name="Google Shape;249;p32"/>
            <p:cNvSpPr/>
            <p:nvPr/>
          </p:nvSpPr>
          <p:spPr>
            <a:xfrm>
              <a:off x="4676550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688275" y="2160575"/>
              <a:ext cx="27975" cy="52500"/>
            </a:xfrm>
            <a:custGeom>
              <a:rect b="b" l="l" r="r" t="t"/>
              <a:pathLst>
                <a:path extrusionOk="0" h="2100" w="1119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700175" y="2160575"/>
              <a:ext cx="27775" cy="52500"/>
            </a:xfrm>
            <a:custGeom>
              <a:rect b="b" l="l" r="r" t="t"/>
              <a:pathLst>
                <a:path extrusionOk="0" h="2100" w="1111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 cap="flat" cmpd="sng" w="9525">
              <a:solidFill>
                <a:srgbClr val="F4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32"/>
          <p:cNvSpPr txBox="1"/>
          <p:nvPr/>
        </p:nvSpPr>
        <p:spPr>
          <a:xfrm>
            <a:off x="623400" y="1058200"/>
            <a:ext cx="43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Venous return (VR) is the flow of blood from the periphery to the heart (Rt atrium)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6241964" y="905800"/>
            <a:ext cx="1159500" cy="456000"/>
          </a:xfrm>
          <a:prstGeom prst="rect">
            <a:avLst/>
          </a:pr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Lungs </a:t>
            </a:r>
            <a:endParaRPr sz="16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388" y="5776613"/>
            <a:ext cx="3597987" cy="192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/>
          <p:nvPr/>
        </p:nvSpPr>
        <p:spPr>
          <a:xfrm>
            <a:off x="5802163" y="1393485"/>
            <a:ext cx="2039400" cy="456000"/>
          </a:xfrm>
          <a:prstGeom prst="rect">
            <a:avLst/>
          </a:prstGeom>
          <a:solidFill>
            <a:srgbClr val="869FB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Pulmonary</a:t>
            </a:r>
            <a:r>
              <a:rPr lang="en" sz="11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1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circulation</a:t>
            </a:r>
            <a:r>
              <a:rPr lang="en" sz="11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11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6995604" y="2554040"/>
            <a:ext cx="846300" cy="457500"/>
          </a:xfrm>
          <a:prstGeom prst="rect">
            <a:avLst/>
          </a:prstGeom>
          <a:solidFill>
            <a:srgbClr val="D05C5C">
              <a:alpha val="698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Lt.V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5802346" y="2551416"/>
            <a:ext cx="846300" cy="4575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</a:t>
            </a: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t.V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5802163" y="3044311"/>
            <a:ext cx="2039400" cy="4560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Systemic </a:t>
            </a:r>
            <a:r>
              <a:rPr lang="en" sz="11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circulation </a:t>
            </a:r>
            <a:endParaRPr sz="11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9" name="Google Shape;259;p32"/>
          <p:cNvSpPr/>
          <p:nvPr/>
        </p:nvSpPr>
        <p:spPr>
          <a:xfrm>
            <a:off x="6241964" y="3519100"/>
            <a:ext cx="1159500" cy="45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Body</a:t>
            </a:r>
            <a:endParaRPr sz="1600"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6995421" y="1882626"/>
            <a:ext cx="846600" cy="457500"/>
          </a:xfrm>
          <a:prstGeom prst="rect">
            <a:avLst/>
          </a:prstGeom>
          <a:solidFill>
            <a:srgbClr val="D05C5C">
              <a:alpha val="698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Lt.A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5802163" y="1881185"/>
            <a:ext cx="846600" cy="457500"/>
          </a:xfrm>
          <a:prstGeom prst="rect">
            <a:avLst/>
          </a:prstGeom>
          <a:solidFill>
            <a:srgbClr val="6FA8D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R</a:t>
            </a:r>
            <a:r>
              <a:rPr lang="en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t.A</a:t>
            </a:r>
            <a:endParaRPr>
              <a:solidFill>
                <a:schemeClr val="lt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62" name="Google Shape;262;p32"/>
          <p:cNvCxnSpPr>
            <a:stCxn id="260" idx="2"/>
            <a:endCxn id="256" idx="0"/>
          </p:cNvCxnSpPr>
          <p:nvPr/>
        </p:nvCxnSpPr>
        <p:spPr>
          <a:xfrm>
            <a:off x="7418721" y="2340126"/>
            <a:ext cx="0" cy="21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32"/>
          <p:cNvCxnSpPr/>
          <p:nvPr/>
        </p:nvCxnSpPr>
        <p:spPr>
          <a:xfrm>
            <a:off x="6225343" y="2339958"/>
            <a:ext cx="0" cy="21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32"/>
          <p:cNvCxnSpPr>
            <a:stCxn id="253" idx="3"/>
            <a:endCxn id="260" idx="3"/>
          </p:cNvCxnSpPr>
          <p:nvPr/>
        </p:nvCxnSpPr>
        <p:spPr>
          <a:xfrm>
            <a:off x="7401464" y="1133800"/>
            <a:ext cx="440700" cy="977700"/>
          </a:xfrm>
          <a:prstGeom prst="bentConnector3">
            <a:avLst>
              <a:gd fmla="val 165844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5" name="Google Shape;265;p32"/>
          <p:cNvCxnSpPr>
            <a:stCxn id="256" idx="3"/>
            <a:endCxn id="259" idx="3"/>
          </p:cNvCxnSpPr>
          <p:nvPr/>
        </p:nvCxnSpPr>
        <p:spPr>
          <a:xfrm flipH="1">
            <a:off x="7401504" y="2782790"/>
            <a:ext cx="440400" cy="964200"/>
          </a:xfrm>
          <a:prstGeom prst="bentConnector3">
            <a:avLst>
              <a:gd fmla="val -65926" name="adj1"/>
            </a:avLst>
          </a:pr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6" name="Google Shape;266;p32"/>
          <p:cNvCxnSpPr>
            <a:stCxn id="259" idx="1"/>
            <a:endCxn id="261" idx="1"/>
          </p:cNvCxnSpPr>
          <p:nvPr/>
        </p:nvCxnSpPr>
        <p:spPr>
          <a:xfrm rot="10800000">
            <a:off x="5802164" y="2110000"/>
            <a:ext cx="439800" cy="1637100"/>
          </a:xfrm>
          <a:prstGeom prst="bentConnector3">
            <a:avLst>
              <a:gd fmla="val 165926" name="adj1"/>
            </a:avLst>
          </a:pr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7" name="Google Shape;267;p32"/>
          <p:cNvCxnSpPr>
            <a:stCxn id="257" idx="1"/>
            <a:endCxn id="253" idx="1"/>
          </p:cNvCxnSpPr>
          <p:nvPr/>
        </p:nvCxnSpPr>
        <p:spPr>
          <a:xfrm flipH="1" rot="10800000">
            <a:off x="5802346" y="1133766"/>
            <a:ext cx="439500" cy="1646400"/>
          </a:xfrm>
          <a:prstGeom prst="bentConnector3">
            <a:avLst>
              <a:gd fmla="val -131042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2" name="Google Shape;272;p33"/>
          <p:cNvCxnSpPr/>
          <p:nvPr/>
        </p:nvCxnSpPr>
        <p:spPr>
          <a:xfrm flipH="1">
            <a:off x="800250" y="762000"/>
            <a:ext cx="18900" cy="42291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3"/>
          <p:cNvSpPr txBox="1"/>
          <p:nvPr>
            <p:ph type="title"/>
          </p:nvPr>
        </p:nvSpPr>
        <p:spPr>
          <a:xfrm>
            <a:off x="311701" y="-21825"/>
            <a:ext cx="74655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Central Venous Pressure -CVP-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274" name="Google Shape;274;p33"/>
          <p:cNvGrpSpPr/>
          <p:nvPr/>
        </p:nvGrpSpPr>
        <p:grpSpPr>
          <a:xfrm>
            <a:off x="194294" y="290867"/>
            <a:ext cx="248478" cy="282692"/>
            <a:chOff x="951975" y="315800"/>
            <a:chExt cx="5860325" cy="4933550"/>
          </a:xfrm>
        </p:grpSpPr>
        <p:sp>
          <p:nvSpPr>
            <p:cNvPr id="275" name="Google Shape;275;p33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3"/>
          <p:cNvGrpSpPr/>
          <p:nvPr/>
        </p:nvGrpSpPr>
        <p:grpSpPr>
          <a:xfrm flipH="1" rot="5400000">
            <a:off x="151468" y="7295730"/>
            <a:ext cx="187242" cy="248465"/>
            <a:chOff x="1464850" y="436376"/>
            <a:chExt cx="6001362" cy="222300"/>
          </a:xfrm>
        </p:grpSpPr>
        <p:sp>
          <p:nvSpPr>
            <p:cNvPr id="284" name="Google Shape;284;p33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cap="flat" cmpd="sng" w="9525">
              <a:solidFill>
                <a:srgbClr val="37495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9" name="Google Shape;289;p33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33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33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33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cap="flat" cmpd="sng" w="9525">
              <a:solidFill>
                <a:srgbClr val="5F7D9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3" name="Google Shape;293;p33"/>
          <p:cNvSpPr txBox="1"/>
          <p:nvPr/>
        </p:nvSpPr>
        <p:spPr>
          <a:xfrm>
            <a:off x="562175" y="699250"/>
            <a:ext cx="52971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7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CVP: is the pressure in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 the right atrium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and the </a:t>
            </a:r>
            <a:r>
              <a:rPr lang="en">
                <a:highlight>
                  <a:srgbClr val="F1E0E0"/>
                </a:highlight>
                <a:latin typeface="Bree Serif"/>
                <a:ea typeface="Bree Serif"/>
                <a:cs typeface="Bree Serif"/>
                <a:sym typeface="Bree Serif"/>
              </a:rPr>
              <a:t>big veins of thorax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(right atrial pressure (RAP) = jugular venous pressure)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700"/>
              <a:buFont typeface="Bree Serif"/>
              <a:buChar char="●"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CVP is measured with a catheter inserted in SVC. (superior vena cava)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700"/>
              <a:buFont typeface="Bree Serif"/>
              <a:buChar char="●"/>
            </a:pPr>
            <a:r>
              <a:rPr lang="en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The normal range of the CVP = 0 - 4 mm Hg.</a:t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7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It is the force responsible for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cardiac filling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7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CVP is used clinically to assess </a:t>
            </a: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hypovolemia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and during IV transfusion to avoid volume overloading.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7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CVP is raised in right-sided heart failure.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700"/>
              <a:buFont typeface="Bree Serif"/>
              <a:buChar char="●"/>
            </a:pP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CVP is increased with hypervolemia and decreased with hypovolemia</a:t>
            </a:r>
            <a:endParaRPr>
              <a:solidFill>
                <a:srgbClr val="6FA8D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57" y="2021475"/>
            <a:ext cx="2828625" cy="22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789102" y="243375"/>
            <a:ext cx="7232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Mean Circulatory Pressure (MCP)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20">
                <a:solidFill>
                  <a:srgbClr val="D05C5C"/>
                </a:solidFill>
                <a:latin typeface="Bree Serif"/>
                <a:ea typeface="Bree Serif"/>
                <a:cs typeface="Bree Serif"/>
                <a:sym typeface="Bree Serif"/>
              </a:rPr>
              <a:t>Mean Systemic Filling Pressure (PSF)</a:t>
            </a:r>
            <a:endParaRPr b="1" sz="25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720">
              <a:solidFill>
                <a:srgbClr val="D05C5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00" name="Google Shape;300;p34"/>
          <p:cNvGrpSpPr/>
          <p:nvPr/>
        </p:nvGrpSpPr>
        <p:grpSpPr>
          <a:xfrm>
            <a:off x="495630" y="403436"/>
            <a:ext cx="248478" cy="282692"/>
            <a:chOff x="951975" y="315800"/>
            <a:chExt cx="5860325" cy="4933550"/>
          </a:xfrm>
        </p:grpSpPr>
        <p:sp>
          <p:nvSpPr>
            <p:cNvPr id="301" name="Google Shape;301;p34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34"/>
          <p:cNvSpPr txBox="1"/>
          <p:nvPr/>
        </p:nvSpPr>
        <p:spPr>
          <a:xfrm>
            <a:off x="85500" y="2215100"/>
            <a:ext cx="2894100" cy="1877700"/>
          </a:xfrm>
          <a:prstGeom prst="rect">
            <a:avLst/>
          </a:prstGeom>
          <a:noFill/>
          <a:ln cap="flat" cmpd="sng" w="28575">
            <a:solidFill>
              <a:srgbClr val="F1E0E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It is the pressure nearest to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 the tissues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and is about 7 mm Hg.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1E0E0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The value for right atrial pressure at which venous return is zero is called the mean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systemic filling pressure.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4"/>
          <p:cNvSpPr txBox="1"/>
          <p:nvPr/>
        </p:nvSpPr>
        <p:spPr>
          <a:xfrm>
            <a:off x="6406850" y="3716725"/>
            <a:ext cx="2656200" cy="1293000"/>
          </a:xfrm>
          <a:prstGeom prst="rect">
            <a:avLst/>
          </a:prstGeom>
          <a:noFill/>
          <a:ln cap="flat" cmpd="sng" w="28575">
            <a:solidFill>
              <a:srgbClr val="E39B9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39B9B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Blood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volume: it is directly </a:t>
            </a:r>
            <a:r>
              <a:rPr lang="en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proportional to blood volume.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39B9B"/>
              </a:buClr>
              <a:buSzPts val="1200"/>
              <a:buFont typeface="Bree Serif"/>
              <a:buChar char="●"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Venous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 capacity:  it is </a:t>
            </a: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inversely </a:t>
            </a: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proportional to the venous capacity.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6059300" y="1181850"/>
            <a:ext cx="2894100" cy="1046700"/>
          </a:xfrm>
          <a:prstGeom prst="rect">
            <a:avLst/>
          </a:prstGeom>
          <a:noFill/>
          <a:ln cap="flat" cmpd="sng" w="28575">
            <a:solidFill>
              <a:srgbClr val="D05C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↓Blood volume ↓MCP          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↑Blood volume ↑MCP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Venoconstriction  ↑MCP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D05C5C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Venodilation           ↓MCP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12" name="Google Shape;312;p34"/>
          <p:cNvCxnSpPr>
            <a:endCxn id="313" idx="3"/>
          </p:cNvCxnSpPr>
          <p:nvPr/>
        </p:nvCxnSpPr>
        <p:spPr>
          <a:xfrm rot="10800000">
            <a:off x="2311225" y="1853250"/>
            <a:ext cx="1477500" cy="9000"/>
          </a:xfrm>
          <a:prstGeom prst="straightConnector1">
            <a:avLst/>
          </a:prstGeom>
          <a:noFill/>
          <a:ln cap="flat" cmpd="sng" w="28575">
            <a:solidFill>
              <a:srgbClr val="F1E0E0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14" name="Google Shape;314;p34"/>
          <p:cNvCxnSpPr>
            <a:endCxn id="311" idx="1"/>
          </p:cNvCxnSpPr>
          <p:nvPr/>
        </p:nvCxnSpPr>
        <p:spPr>
          <a:xfrm>
            <a:off x="4981100" y="1705200"/>
            <a:ext cx="1078200" cy="0"/>
          </a:xfrm>
          <a:prstGeom prst="straightConnector1">
            <a:avLst/>
          </a:prstGeom>
          <a:noFill/>
          <a:ln cap="flat" cmpd="sng" w="28575">
            <a:solidFill>
              <a:srgbClr val="D05C5C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315" name="Google Shape;315;p34"/>
          <p:cNvCxnSpPr>
            <a:stCxn id="316" idx="3"/>
            <a:endCxn id="317" idx="1"/>
          </p:cNvCxnSpPr>
          <p:nvPr/>
        </p:nvCxnSpPr>
        <p:spPr>
          <a:xfrm>
            <a:off x="5808000" y="3371882"/>
            <a:ext cx="598800" cy="8400"/>
          </a:xfrm>
          <a:prstGeom prst="straightConnector1">
            <a:avLst/>
          </a:prstGeom>
          <a:noFill/>
          <a:ln cap="flat" cmpd="sng" w="28575">
            <a:solidFill>
              <a:srgbClr val="E39B9B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318" name="Google Shape;318;p34"/>
          <p:cNvGrpSpPr/>
          <p:nvPr/>
        </p:nvGrpSpPr>
        <p:grpSpPr>
          <a:xfrm>
            <a:off x="2707588" y="921613"/>
            <a:ext cx="3814835" cy="3790597"/>
            <a:chOff x="2662213" y="676344"/>
            <a:chExt cx="3814835" cy="3790597"/>
          </a:xfrm>
        </p:grpSpPr>
        <p:sp>
          <p:nvSpPr>
            <p:cNvPr id="319" name="Google Shape;319;p34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D05C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E39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F1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2" name="Google Shape;322;p34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323" name="Google Shape;323;p3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1E0E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1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5" name="Google Shape;325;p34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326" name="Google Shape;326;p34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D05C5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4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D05C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" name="Google Shape;328;p34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329" name="Google Shape;329;p34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E39B9B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4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E39B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1" name="Google Shape;331;p34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2" name="Google Shape;332;p34"/>
          <p:cNvSpPr txBox="1"/>
          <p:nvPr/>
        </p:nvSpPr>
        <p:spPr>
          <a:xfrm>
            <a:off x="3375925" y="3020457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01 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149725" y="1540350"/>
            <a:ext cx="2161500" cy="625800"/>
          </a:xfrm>
          <a:prstGeom prst="rect">
            <a:avLst/>
          </a:prstGeom>
          <a:solidFill>
            <a:srgbClr val="F1E0E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32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What’s </a:t>
            </a:r>
            <a:r>
              <a:rPr lang="en" sz="132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Mean Circulatory Pressure (MCP)?</a:t>
            </a:r>
            <a:endParaRPr sz="132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298900" y="323838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02 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6406838" y="3187963"/>
            <a:ext cx="2161500" cy="384900"/>
          </a:xfrm>
          <a:prstGeom prst="rect">
            <a:avLst/>
          </a:prstGeom>
          <a:solidFill>
            <a:srgbClr val="E39B9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affected by:</a:t>
            </a:r>
            <a:endParaRPr sz="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