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6"/>
    <p:sldMasterId id="2147483684" r:id="rId7"/>
    <p:sldMasterId id="214748368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Lst>
  <p:sldSz cy="5143500" cx="9144000"/>
  <p:notesSz cx="6858000" cy="9144000"/>
  <p:embeddedFontLst>
    <p:embeddedFont>
      <p:font typeface="Bree Serif"/>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Physiology 44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3C4543-84F6-4A18-9CDC-F40A5026B2DD}">
  <a:tblStyle styleId="{BD3C4543-84F6-4A18-9CDC-F40A5026B2D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0.xml"/><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16" Type="http://schemas.openxmlformats.org/officeDocument/2006/relationships/slide" Target="slides/slide7.xml"/><Relationship Id="rId38" Type="http://schemas.openxmlformats.org/officeDocument/2006/relationships/font" Target="fonts/BreeSerif-regular.fntdata"/><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3-15T15:42:36.442">
    <p:pos x="1039" y="2149"/>
    <p:text>We made sure of the female doctor that she’ll follow Gyton and the manual in the practical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dbb95fec6f774e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dbb95fec6f774e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6c87493177a1be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6c87493177a1be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6c87493177a1beb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6c87493177a1beb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17a88807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17a88807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17a88807c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117a88807c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d20bc885c7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d20bc885c7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1df82937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1df82937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17a88807c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17a88807c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1df829371b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1df829371b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d20bc885c7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d20bc885c7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769b78be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1769b78be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11df829371b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11df829371b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d20bc885c7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d20bc885c7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d20bc885c7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d20bc885c7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d20bc885c7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d20bc885c7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d20bc885c7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d20bc885c7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d20bc885c7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d20bc885c7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1769b78be2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1769b78be2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1769b78be2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11769b78be2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d20bc885c7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d20bc885c7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842f5032d310fa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842f5032d310fa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1e7d701486d13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e1e7d701486d13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6e586175391fd6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e586175391fd6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6f5df37567b844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f5df37567b844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6f5df37567b844b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6f5df37567b844b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dbb95fec6f774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dbb95fec6f774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dbb95fec6f774e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dbb95fec6f774e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7.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rot="5400000">
            <a:off x="2217350" y="2368475"/>
            <a:ext cx="3855000" cy="151200"/>
          </a:xfrm>
          <a:prstGeom prst="rect">
            <a:avLst/>
          </a:prstGeom>
          <a:solidFill>
            <a:srgbClr val="D05C5C">
              <a:alpha val="698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 name="Google Shape;12;p2"/>
          <p:cNvPicPr preferRelativeResize="0"/>
          <p:nvPr/>
        </p:nvPicPr>
        <p:blipFill rotWithShape="1">
          <a:blip r:embed="rId2">
            <a:alphaModFix/>
          </a:blip>
          <a:srcRect b="0" l="52258" r="0" t="0"/>
          <a:stretch/>
        </p:blipFill>
        <p:spPr>
          <a:xfrm>
            <a:off x="2314729" y="733925"/>
            <a:ext cx="1704874" cy="3420301"/>
          </a:xfrm>
          <a:prstGeom prst="rect">
            <a:avLst/>
          </a:prstGeom>
          <a:noFill/>
          <a:ln>
            <a:noFill/>
          </a:ln>
        </p:spPr>
      </p:pic>
      <p:pic>
        <p:nvPicPr>
          <p:cNvPr id="13" name="Google Shape;13;p2"/>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pic>
        <p:nvPicPr>
          <p:cNvPr id="14" name="Google Shape;14;p2"/>
          <p:cNvPicPr preferRelativeResize="0"/>
          <p:nvPr/>
        </p:nvPicPr>
        <p:blipFill>
          <a:blip r:embed="rId4">
            <a:alphaModFix/>
          </a:blip>
          <a:stretch>
            <a:fillRect/>
          </a:stretch>
        </p:blipFill>
        <p:spPr>
          <a:xfrm>
            <a:off x="8057625" y="94025"/>
            <a:ext cx="976900" cy="976900"/>
          </a:xfrm>
          <a:prstGeom prst="rect">
            <a:avLst/>
          </a:prstGeom>
          <a:noFill/>
          <a:ln>
            <a:noFill/>
          </a:ln>
        </p:spPr>
      </p:pic>
      <p:pic>
        <p:nvPicPr>
          <p:cNvPr id="15" name="Google Shape;15;p2"/>
          <p:cNvPicPr preferRelativeResize="0"/>
          <p:nvPr/>
        </p:nvPicPr>
        <p:blipFill>
          <a:blip r:embed="rId5">
            <a:alphaModFix/>
          </a:blip>
          <a:stretch>
            <a:fillRect/>
          </a:stretch>
        </p:blipFill>
        <p:spPr>
          <a:xfrm>
            <a:off x="6550851" y="-264951"/>
            <a:ext cx="1600800" cy="1600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p:nvPr/>
        </p:nvSpPr>
        <p:spPr>
          <a:xfrm rot="3703944">
            <a:off x="-754499" y="-2931194"/>
            <a:ext cx="3159260" cy="7953255"/>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2195149">
            <a:off x="-655632" y="-470802"/>
            <a:ext cx="1519779" cy="132619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pic>
        <p:nvPicPr>
          <p:cNvPr id="61" name="Google Shape;61;p14"/>
          <p:cNvPicPr preferRelativeResize="0"/>
          <p:nvPr/>
        </p:nvPicPr>
        <p:blipFill rotWithShape="1">
          <a:blip r:embed="rId2">
            <a:alphaModFix/>
          </a:blip>
          <a:srcRect b="0" l="49320" r="0" t="0"/>
          <a:stretch/>
        </p:blipFill>
        <p:spPr>
          <a:xfrm>
            <a:off x="7885450" y="2779750"/>
            <a:ext cx="1149076" cy="2267300"/>
          </a:xfrm>
          <a:prstGeom prst="rect">
            <a:avLst/>
          </a:prstGeom>
          <a:noFill/>
          <a:ln>
            <a:noFill/>
          </a:ln>
        </p:spPr>
      </p:pic>
      <p:pic>
        <p:nvPicPr>
          <p:cNvPr id="62" name="Google Shape;62;p14"/>
          <p:cNvPicPr preferRelativeResize="0"/>
          <p:nvPr/>
        </p:nvPicPr>
        <p:blipFill rotWithShape="1">
          <a:blip r:embed="rId3">
            <a:alphaModFix/>
          </a:blip>
          <a:srcRect b="0" l="0" r="43146" t="0"/>
          <a:stretch/>
        </p:blipFill>
        <p:spPr>
          <a:xfrm>
            <a:off x="6604375" y="2377550"/>
            <a:ext cx="1281075" cy="32770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Bree Serif"/>
              <a:buNone/>
              <a:defRPr>
                <a:latin typeface="Bree Serif"/>
                <a:ea typeface="Bree Serif"/>
                <a:cs typeface="Bree Serif"/>
                <a:sym typeface="Bree Serif"/>
              </a:defRPr>
            </a:lvl1pPr>
            <a:lvl2pPr lvl="1" rtl="0">
              <a:spcBef>
                <a:spcPts val="0"/>
              </a:spcBef>
              <a:spcAft>
                <a:spcPts val="0"/>
              </a:spcAft>
              <a:buSzPts val="2800"/>
              <a:buFont typeface="Bree Serif"/>
              <a:buNone/>
              <a:defRPr>
                <a:latin typeface="Bree Serif"/>
                <a:ea typeface="Bree Serif"/>
                <a:cs typeface="Bree Serif"/>
                <a:sym typeface="Bree Serif"/>
              </a:defRPr>
            </a:lvl2pPr>
            <a:lvl3pPr lvl="2" rtl="0">
              <a:spcBef>
                <a:spcPts val="0"/>
              </a:spcBef>
              <a:spcAft>
                <a:spcPts val="0"/>
              </a:spcAft>
              <a:buSzPts val="2800"/>
              <a:buFont typeface="Bree Serif"/>
              <a:buNone/>
              <a:defRPr>
                <a:latin typeface="Bree Serif"/>
                <a:ea typeface="Bree Serif"/>
                <a:cs typeface="Bree Serif"/>
                <a:sym typeface="Bree Serif"/>
              </a:defRPr>
            </a:lvl3pPr>
            <a:lvl4pPr lvl="3" rtl="0">
              <a:spcBef>
                <a:spcPts val="0"/>
              </a:spcBef>
              <a:spcAft>
                <a:spcPts val="0"/>
              </a:spcAft>
              <a:buSzPts val="2800"/>
              <a:buFont typeface="Bree Serif"/>
              <a:buNone/>
              <a:defRPr>
                <a:latin typeface="Bree Serif"/>
                <a:ea typeface="Bree Serif"/>
                <a:cs typeface="Bree Serif"/>
                <a:sym typeface="Bree Serif"/>
              </a:defRPr>
            </a:lvl4pPr>
            <a:lvl5pPr lvl="4" rtl="0">
              <a:spcBef>
                <a:spcPts val="0"/>
              </a:spcBef>
              <a:spcAft>
                <a:spcPts val="0"/>
              </a:spcAft>
              <a:buSzPts val="2800"/>
              <a:buFont typeface="Bree Serif"/>
              <a:buNone/>
              <a:defRPr>
                <a:latin typeface="Bree Serif"/>
                <a:ea typeface="Bree Serif"/>
                <a:cs typeface="Bree Serif"/>
                <a:sym typeface="Bree Serif"/>
              </a:defRPr>
            </a:lvl5pPr>
            <a:lvl6pPr lvl="5" rtl="0">
              <a:spcBef>
                <a:spcPts val="0"/>
              </a:spcBef>
              <a:spcAft>
                <a:spcPts val="0"/>
              </a:spcAft>
              <a:buSzPts val="2800"/>
              <a:buFont typeface="Bree Serif"/>
              <a:buNone/>
              <a:defRPr>
                <a:latin typeface="Bree Serif"/>
                <a:ea typeface="Bree Serif"/>
                <a:cs typeface="Bree Serif"/>
                <a:sym typeface="Bree Serif"/>
              </a:defRPr>
            </a:lvl6pPr>
            <a:lvl7pPr lvl="6" rtl="0">
              <a:spcBef>
                <a:spcPts val="0"/>
              </a:spcBef>
              <a:spcAft>
                <a:spcPts val="0"/>
              </a:spcAft>
              <a:buSzPts val="2800"/>
              <a:buFont typeface="Bree Serif"/>
              <a:buNone/>
              <a:defRPr>
                <a:latin typeface="Bree Serif"/>
                <a:ea typeface="Bree Serif"/>
                <a:cs typeface="Bree Serif"/>
                <a:sym typeface="Bree Serif"/>
              </a:defRPr>
            </a:lvl7pPr>
            <a:lvl8pPr lvl="7" rtl="0">
              <a:spcBef>
                <a:spcPts val="0"/>
              </a:spcBef>
              <a:spcAft>
                <a:spcPts val="0"/>
              </a:spcAft>
              <a:buSzPts val="2800"/>
              <a:buFont typeface="Bree Serif"/>
              <a:buNone/>
              <a:defRPr>
                <a:latin typeface="Bree Serif"/>
                <a:ea typeface="Bree Serif"/>
                <a:cs typeface="Bree Serif"/>
                <a:sym typeface="Bree Serif"/>
              </a:defRPr>
            </a:lvl8pPr>
            <a:lvl9pPr lvl="8" rtl="0">
              <a:spcBef>
                <a:spcPts val="0"/>
              </a:spcBef>
              <a:spcAft>
                <a:spcPts val="0"/>
              </a:spcAft>
              <a:buSzPts val="2800"/>
              <a:buFont typeface="Bree Serif"/>
              <a:buNone/>
              <a:defRPr>
                <a:latin typeface="Bree Serif"/>
                <a:ea typeface="Bree Serif"/>
                <a:cs typeface="Bree Serif"/>
                <a:sym typeface="Bree Serif"/>
              </a:defRPr>
            </a:lvl9pPr>
          </a:lstStyle>
          <a:p/>
        </p:txBody>
      </p:sp>
      <p:sp>
        <p:nvSpPr>
          <p:cNvPr id="68" name="Google Shape;6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Bree Serif"/>
              <a:buChar char="●"/>
              <a:defRPr>
                <a:latin typeface="Bree Serif"/>
                <a:ea typeface="Bree Serif"/>
                <a:cs typeface="Bree Serif"/>
                <a:sym typeface="Bree Serif"/>
              </a:defRPr>
            </a:lvl1pPr>
            <a:lvl2pPr indent="-317500" lvl="1" marL="914400" rtl="0">
              <a:spcBef>
                <a:spcPts val="0"/>
              </a:spcBef>
              <a:spcAft>
                <a:spcPts val="0"/>
              </a:spcAft>
              <a:buSzPts val="1400"/>
              <a:buFont typeface="Bree Serif"/>
              <a:buChar char="○"/>
              <a:defRPr>
                <a:latin typeface="Bree Serif"/>
                <a:ea typeface="Bree Serif"/>
                <a:cs typeface="Bree Serif"/>
                <a:sym typeface="Bree Serif"/>
              </a:defRPr>
            </a:lvl2pPr>
            <a:lvl3pPr indent="-317500" lvl="2" marL="1371600" rtl="0">
              <a:spcBef>
                <a:spcPts val="0"/>
              </a:spcBef>
              <a:spcAft>
                <a:spcPts val="0"/>
              </a:spcAft>
              <a:buSzPts val="1400"/>
              <a:buFont typeface="Bree Serif"/>
              <a:buChar char="■"/>
              <a:defRPr>
                <a:latin typeface="Bree Serif"/>
                <a:ea typeface="Bree Serif"/>
                <a:cs typeface="Bree Serif"/>
                <a:sym typeface="Bree Serif"/>
              </a:defRPr>
            </a:lvl3pPr>
            <a:lvl4pPr indent="-317500" lvl="3" marL="1828800" rtl="0">
              <a:spcBef>
                <a:spcPts val="0"/>
              </a:spcBef>
              <a:spcAft>
                <a:spcPts val="0"/>
              </a:spcAft>
              <a:buSzPts val="1400"/>
              <a:buFont typeface="Bree Serif"/>
              <a:buChar char="●"/>
              <a:defRPr>
                <a:latin typeface="Bree Serif"/>
                <a:ea typeface="Bree Serif"/>
                <a:cs typeface="Bree Serif"/>
                <a:sym typeface="Bree Serif"/>
              </a:defRPr>
            </a:lvl4pPr>
            <a:lvl5pPr indent="-317500" lvl="4" marL="2286000" rtl="0">
              <a:spcBef>
                <a:spcPts val="0"/>
              </a:spcBef>
              <a:spcAft>
                <a:spcPts val="0"/>
              </a:spcAft>
              <a:buSzPts val="1400"/>
              <a:buFont typeface="Bree Serif"/>
              <a:buChar char="○"/>
              <a:defRPr>
                <a:latin typeface="Bree Serif"/>
                <a:ea typeface="Bree Serif"/>
                <a:cs typeface="Bree Serif"/>
                <a:sym typeface="Bree Serif"/>
              </a:defRPr>
            </a:lvl5pPr>
            <a:lvl6pPr indent="-317500" lvl="5" marL="2743200" rtl="0">
              <a:spcBef>
                <a:spcPts val="0"/>
              </a:spcBef>
              <a:spcAft>
                <a:spcPts val="0"/>
              </a:spcAft>
              <a:buSzPts val="1400"/>
              <a:buFont typeface="Bree Serif"/>
              <a:buChar char="■"/>
              <a:defRPr>
                <a:latin typeface="Bree Serif"/>
                <a:ea typeface="Bree Serif"/>
                <a:cs typeface="Bree Serif"/>
                <a:sym typeface="Bree Serif"/>
              </a:defRPr>
            </a:lvl6pPr>
            <a:lvl7pPr indent="-317500" lvl="6" marL="3200400" rtl="0">
              <a:spcBef>
                <a:spcPts val="0"/>
              </a:spcBef>
              <a:spcAft>
                <a:spcPts val="0"/>
              </a:spcAft>
              <a:buSzPts val="1400"/>
              <a:buFont typeface="Bree Serif"/>
              <a:buChar char="●"/>
              <a:defRPr>
                <a:latin typeface="Bree Serif"/>
                <a:ea typeface="Bree Serif"/>
                <a:cs typeface="Bree Serif"/>
                <a:sym typeface="Bree Serif"/>
              </a:defRPr>
            </a:lvl7pPr>
            <a:lvl8pPr indent="-317500" lvl="7" marL="3657600" rtl="0">
              <a:spcBef>
                <a:spcPts val="0"/>
              </a:spcBef>
              <a:spcAft>
                <a:spcPts val="0"/>
              </a:spcAft>
              <a:buSzPts val="1400"/>
              <a:buFont typeface="Bree Serif"/>
              <a:buChar char="○"/>
              <a:defRPr>
                <a:latin typeface="Bree Serif"/>
                <a:ea typeface="Bree Serif"/>
                <a:cs typeface="Bree Serif"/>
                <a:sym typeface="Bree Serif"/>
              </a:defRPr>
            </a:lvl8pPr>
            <a:lvl9pPr indent="-317500" lvl="8" marL="4114800" rtl="0">
              <a:spcBef>
                <a:spcPts val="0"/>
              </a:spcBef>
              <a:spcAft>
                <a:spcPts val="0"/>
              </a:spcAft>
              <a:buSzPts val="1400"/>
              <a:buFont typeface="Bree Serif"/>
              <a:buChar char="■"/>
              <a:defRPr>
                <a:latin typeface="Bree Serif"/>
                <a:ea typeface="Bree Serif"/>
                <a:cs typeface="Bree Serif"/>
                <a:sym typeface="Bree Serif"/>
              </a:defRPr>
            </a:lvl9pPr>
          </a:lstStyle>
          <a:p/>
        </p:txBody>
      </p:sp>
      <p:sp>
        <p:nvSpPr>
          <p:cNvPr id="69" name="Google Shape;6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6"/>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4" name="Google Shape;74;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5" name="Google Shape;7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6" name="Shape 76"/>
        <p:cNvGrpSpPr/>
        <p:nvPr/>
      </p:nvGrpSpPr>
      <p:grpSpPr>
        <a:xfrm>
          <a:off x="0" y="0"/>
          <a:ext cx="0" cy="0"/>
          <a:chOff x="0" y="0"/>
          <a:chExt cx="0" cy="0"/>
        </a:xfrm>
      </p:grpSpPr>
      <p:sp>
        <p:nvSpPr>
          <p:cNvPr id="77" name="Google Shape;77;p18"/>
          <p:cNvSpPr/>
          <p:nvPr/>
        </p:nvSpPr>
        <p:spPr>
          <a:xfrm>
            <a:off x="0" y="0"/>
            <a:ext cx="5537400" cy="5143500"/>
          </a:xfrm>
          <a:prstGeom prst="rect">
            <a:avLst/>
          </a:pr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Bree Serif"/>
              <a:buNone/>
              <a:defRPr>
                <a:latin typeface="Bree Serif"/>
                <a:ea typeface="Bree Serif"/>
                <a:cs typeface="Bree Serif"/>
                <a:sym typeface="Bree Serif"/>
              </a:defRPr>
            </a:lvl1pPr>
            <a:lvl2pPr lvl="1" rtl="0">
              <a:spcBef>
                <a:spcPts val="0"/>
              </a:spcBef>
              <a:spcAft>
                <a:spcPts val="0"/>
              </a:spcAft>
              <a:buSzPts val="2800"/>
              <a:buFont typeface="Bree Serif"/>
              <a:buNone/>
              <a:defRPr>
                <a:latin typeface="Bree Serif"/>
                <a:ea typeface="Bree Serif"/>
                <a:cs typeface="Bree Serif"/>
                <a:sym typeface="Bree Serif"/>
              </a:defRPr>
            </a:lvl2pPr>
            <a:lvl3pPr lvl="2" rtl="0">
              <a:spcBef>
                <a:spcPts val="0"/>
              </a:spcBef>
              <a:spcAft>
                <a:spcPts val="0"/>
              </a:spcAft>
              <a:buSzPts val="2800"/>
              <a:buFont typeface="Bree Serif"/>
              <a:buNone/>
              <a:defRPr>
                <a:latin typeface="Bree Serif"/>
                <a:ea typeface="Bree Serif"/>
                <a:cs typeface="Bree Serif"/>
                <a:sym typeface="Bree Serif"/>
              </a:defRPr>
            </a:lvl3pPr>
            <a:lvl4pPr lvl="3" rtl="0">
              <a:spcBef>
                <a:spcPts val="0"/>
              </a:spcBef>
              <a:spcAft>
                <a:spcPts val="0"/>
              </a:spcAft>
              <a:buSzPts val="2800"/>
              <a:buFont typeface="Bree Serif"/>
              <a:buNone/>
              <a:defRPr>
                <a:latin typeface="Bree Serif"/>
                <a:ea typeface="Bree Serif"/>
                <a:cs typeface="Bree Serif"/>
                <a:sym typeface="Bree Serif"/>
              </a:defRPr>
            </a:lvl4pPr>
            <a:lvl5pPr lvl="4" rtl="0">
              <a:spcBef>
                <a:spcPts val="0"/>
              </a:spcBef>
              <a:spcAft>
                <a:spcPts val="0"/>
              </a:spcAft>
              <a:buSzPts val="2800"/>
              <a:buFont typeface="Bree Serif"/>
              <a:buNone/>
              <a:defRPr>
                <a:latin typeface="Bree Serif"/>
                <a:ea typeface="Bree Serif"/>
                <a:cs typeface="Bree Serif"/>
                <a:sym typeface="Bree Serif"/>
              </a:defRPr>
            </a:lvl5pPr>
            <a:lvl6pPr lvl="5" rtl="0">
              <a:spcBef>
                <a:spcPts val="0"/>
              </a:spcBef>
              <a:spcAft>
                <a:spcPts val="0"/>
              </a:spcAft>
              <a:buSzPts val="2800"/>
              <a:buFont typeface="Bree Serif"/>
              <a:buNone/>
              <a:defRPr>
                <a:latin typeface="Bree Serif"/>
                <a:ea typeface="Bree Serif"/>
                <a:cs typeface="Bree Serif"/>
                <a:sym typeface="Bree Serif"/>
              </a:defRPr>
            </a:lvl6pPr>
            <a:lvl7pPr lvl="6" rtl="0">
              <a:spcBef>
                <a:spcPts val="0"/>
              </a:spcBef>
              <a:spcAft>
                <a:spcPts val="0"/>
              </a:spcAft>
              <a:buSzPts val="2800"/>
              <a:buFont typeface="Bree Serif"/>
              <a:buNone/>
              <a:defRPr>
                <a:latin typeface="Bree Serif"/>
                <a:ea typeface="Bree Serif"/>
                <a:cs typeface="Bree Serif"/>
                <a:sym typeface="Bree Serif"/>
              </a:defRPr>
            </a:lvl7pPr>
            <a:lvl8pPr lvl="7" rtl="0">
              <a:spcBef>
                <a:spcPts val="0"/>
              </a:spcBef>
              <a:spcAft>
                <a:spcPts val="0"/>
              </a:spcAft>
              <a:buSzPts val="2800"/>
              <a:buFont typeface="Bree Serif"/>
              <a:buNone/>
              <a:defRPr>
                <a:latin typeface="Bree Serif"/>
                <a:ea typeface="Bree Serif"/>
                <a:cs typeface="Bree Serif"/>
                <a:sym typeface="Bree Serif"/>
              </a:defRPr>
            </a:lvl8pPr>
            <a:lvl9pPr lvl="8" rtl="0">
              <a:spcBef>
                <a:spcPts val="0"/>
              </a:spcBef>
              <a:spcAft>
                <a:spcPts val="0"/>
              </a:spcAft>
              <a:buSzPts val="2800"/>
              <a:buFont typeface="Bree Serif"/>
              <a:buNone/>
              <a:defRPr>
                <a:latin typeface="Bree Serif"/>
                <a:ea typeface="Bree Serif"/>
                <a:cs typeface="Bree Serif"/>
                <a:sym typeface="Bree Serif"/>
              </a:defRPr>
            </a:lvl9pPr>
          </a:lstStyle>
          <a:p/>
        </p:txBody>
      </p:sp>
      <p:sp>
        <p:nvSpPr>
          <p:cNvPr id="80" name="Google Shape;8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9"/>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9"/>
          <p:cNvSpPr txBox="1"/>
          <p:nvPr/>
        </p:nvSpPr>
        <p:spPr>
          <a:xfrm>
            <a:off x="444900" y="1476675"/>
            <a:ext cx="40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83" name="Google Shape;83;p19"/>
          <p:cNvSpPr txBox="1"/>
          <p:nvPr/>
        </p:nvSpPr>
        <p:spPr>
          <a:xfrm>
            <a:off x="549025" y="1391475"/>
            <a:ext cx="130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sp>
        <p:nvSpPr>
          <p:cNvPr id="85" name="Google Shape;85;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6" name="Google Shape;86;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 name="Shape 88"/>
        <p:cNvGrpSpPr/>
        <p:nvPr/>
      </p:nvGrpSpPr>
      <p:grpSpPr>
        <a:xfrm>
          <a:off x="0" y="0"/>
          <a:ext cx="0" cy="0"/>
          <a:chOff x="0" y="0"/>
          <a:chExt cx="0" cy="0"/>
        </a:xfrm>
      </p:grpSpPr>
      <p:sp>
        <p:nvSpPr>
          <p:cNvPr id="89" name="Google Shape;89;p2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0" name="Google Shape;90;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4" name="Google Shape;94;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5" name="Google Shape;95;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6" name="Google Shape;96;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9" name="Google Shape;9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sp>
        <p:nvSpPr>
          <p:cNvPr id="101" name="Google Shape;101;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2" name="Google Shape;102;p2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3" name="Google Shape;10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7"/>
          <p:cNvSpPr/>
          <p:nvPr/>
        </p:nvSpPr>
        <p:spPr>
          <a:xfrm rot="3703944">
            <a:off x="-754499" y="-2931194"/>
            <a:ext cx="3159260" cy="7953255"/>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7"/>
          <p:cNvSpPr/>
          <p:nvPr/>
        </p:nvSpPr>
        <p:spPr>
          <a:xfrm rot="2195149">
            <a:off x="-655632" y="-470802"/>
            <a:ext cx="1519779" cy="132619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F3F3F3"/>
          </a:solidFill>
          <a:ln cap="flat" cmpd="sng" w="38100">
            <a:solidFill>
              <a:srgbClr val="0844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pic>
        <p:nvPicPr>
          <p:cNvPr id="114" name="Google Shape;114;p27"/>
          <p:cNvPicPr preferRelativeResize="0"/>
          <p:nvPr/>
        </p:nvPicPr>
        <p:blipFill rotWithShape="1">
          <a:blip r:embed="rId2">
            <a:alphaModFix/>
          </a:blip>
          <a:srcRect b="0" l="49320" r="0" t="0"/>
          <a:stretch/>
        </p:blipFill>
        <p:spPr>
          <a:xfrm>
            <a:off x="7885450" y="2779750"/>
            <a:ext cx="1149076" cy="2267300"/>
          </a:xfrm>
          <a:prstGeom prst="rect">
            <a:avLst/>
          </a:prstGeom>
          <a:noFill/>
          <a:ln>
            <a:noFill/>
          </a:ln>
        </p:spPr>
      </p:pic>
      <p:pic>
        <p:nvPicPr>
          <p:cNvPr id="115" name="Google Shape;115;p27"/>
          <p:cNvPicPr preferRelativeResize="0"/>
          <p:nvPr/>
        </p:nvPicPr>
        <p:blipFill rotWithShape="1">
          <a:blip r:embed="rId3">
            <a:alphaModFix/>
          </a:blip>
          <a:srcRect b="0" l="0" r="43146" t="0"/>
          <a:stretch/>
        </p:blipFill>
        <p:spPr>
          <a:xfrm>
            <a:off x="6604375" y="2377550"/>
            <a:ext cx="1281075" cy="32770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2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8" name="Google Shape;118;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9" name="Shape 119"/>
        <p:cNvGrpSpPr/>
        <p:nvPr/>
      </p:nvGrpSpPr>
      <p:grpSpPr>
        <a:xfrm>
          <a:off x="0" y="0"/>
          <a:ext cx="0" cy="0"/>
          <a:chOff x="0" y="0"/>
          <a:chExt cx="0" cy="0"/>
        </a:xfrm>
      </p:grpSpPr>
      <p:sp>
        <p:nvSpPr>
          <p:cNvPr id="120" name="Google Shape;120;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2" name="Google Shape;12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p29"/>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4" name="Shape 124"/>
        <p:cNvGrpSpPr/>
        <p:nvPr/>
      </p:nvGrpSpPr>
      <p:grpSpPr>
        <a:xfrm>
          <a:off x="0" y="0"/>
          <a:ext cx="0" cy="0"/>
          <a:chOff x="0" y="0"/>
          <a:chExt cx="0" cy="0"/>
        </a:xfrm>
      </p:grpSpPr>
      <p:sp>
        <p:nvSpPr>
          <p:cNvPr id="125" name="Google Shape;125;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3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7" name="Google Shape;127;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8" name="Google Shape;12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29" name="Shape 129"/>
        <p:cNvGrpSpPr/>
        <p:nvPr/>
      </p:nvGrpSpPr>
      <p:grpSpPr>
        <a:xfrm>
          <a:off x="0" y="0"/>
          <a:ext cx="0" cy="0"/>
          <a:chOff x="0" y="0"/>
          <a:chExt cx="0" cy="0"/>
        </a:xfrm>
      </p:grpSpPr>
      <p:sp>
        <p:nvSpPr>
          <p:cNvPr id="130" name="Google Shape;130;p31"/>
          <p:cNvSpPr/>
          <p:nvPr/>
        </p:nvSpPr>
        <p:spPr>
          <a:xfrm>
            <a:off x="0" y="0"/>
            <a:ext cx="5537400" cy="5143500"/>
          </a:xfrm>
          <a:prstGeom prst="rect">
            <a:avLst/>
          </a:pr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4" name="Google Shape;134;p32"/>
          <p:cNvSpPr/>
          <p:nvPr/>
        </p:nvSpPr>
        <p:spPr>
          <a:xfrm rot="6556165">
            <a:off x="8461830" y="-4159352"/>
            <a:ext cx="3159240" cy="7953259"/>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5" name="Shape 135"/>
        <p:cNvGrpSpPr/>
        <p:nvPr/>
      </p:nvGrpSpPr>
      <p:grpSpPr>
        <a:xfrm>
          <a:off x="0" y="0"/>
          <a:ext cx="0" cy="0"/>
          <a:chOff x="0" y="0"/>
          <a:chExt cx="0" cy="0"/>
        </a:xfrm>
      </p:grpSpPr>
      <p:sp>
        <p:nvSpPr>
          <p:cNvPr id="136" name="Google Shape;136;p3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7" name="Google Shape;137;p3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8" name="Google Shape;13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9" name="Shape 139"/>
        <p:cNvGrpSpPr/>
        <p:nvPr/>
      </p:nvGrpSpPr>
      <p:grpSpPr>
        <a:xfrm>
          <a:off x="0" y="0"/>
          <a:ext cx="0" cy="0"/>
          <a:chOff x="0" y="0"/>
          <a:chExt cx="0" cy="0"/>
        </a:xfrm>
      </p:grpSpPr>
      <p:sp>
        <p:nvSpPr>
          <p:cNvPr id="140" name="Google Shape;140;p3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1" name="Google Shape;141;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2" name="Shape 142"/>
        <p:cNvGrpSpPr/>
        <p:nvPr/>
      </p:nvGrpSpPr>
      <p:grpSpPr>
        <a:xfrm>
          <a:off x="0" y="0"/>
          <a:ext cx="0" cy="0"/>
          <a:chOff x="0" y="0"/>
          <a:chExt cx="0" cy="0"/>
        </a:xfrm>
      </p:grpSpPr>
      <p:sp>
        <p:nvSpPr>
          <p:cNvPr id="143" name="Google Shape;143;p3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5" name="Google Shape;145;p3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6" name="Google Shape;146;p3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7" name="Google Shape;147;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8" name="Shape 148"/>
        <p:cNvGrpSpPr/>
        <p:nvPr/>
      </p:nvGrpSpPr>
      <p:grpSpPr>
        <a:xfrm>
          <a:off x="0" y="0"/>
          <a:ext cx="0" cy="0"/>
          <a:chOff x="0" y="0"/>
          <a:chExt cx="0" cy="0"/>
        </a:xfrm>
      </p:grpSpPr>
      <p:sp>
        <p:nvSpPr>
          <p:cNvPr id="149" name="Google Shape;149;p3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50" name="Google Shape;15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1" name="Shape 151"/>
        <p:cNvGrpSpPr/>
        <p:nvPr/>
      </p:nvGrpSpPr>
      <p:grpSpPr>
        <a:xfrm>
          <a:off x="0" y="0"/>
          <a:ext cx="0" cy="0"/>
          <a:chOff x="0" y="0"/>
          <a:chExt cx="0" cy="0"/>
        </a:xfrm>
      </p:grpSpPr>
      <p:sp>
        <p:nvSpPr>
          <p:cNvPr id="152" name="Google Shape;152;p3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3" name="Google Shape;153;p3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54" name="Google Shape;154;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5" name="Shape 155"/>
        <p:cNvGrpSpPr/>
        <p:nvPr/>
      </p:nvGrpSpPr>
      <p:grpSpPr>
        <a:xfrm>
          <a:off x="0" y="0"/>
          <a:ext cx="0" cy="0"/>
          <a:chOff x="0" y="0"/>
          <a:chExt cx="0" cy="0"/>
        </a:xfrm>
      </p:grpSpPr>
      <p:sp>
        <p:nvSpPr>
          <p:cNvPr id="156" name="Google Shape;156;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theme" Target="../theme/theme2.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5" name="Google Shape;55;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6" name="Shape 106"/>
        <p:cNvGrpSpPr/>
        <p:nvPr/>
      </p:nvGrpSpPr>
      <p:grpSpPr>
        <a:xfrm>
          <a:off x="0" y="0"/>
          <a:ext cx="0" cy="0"/>
          <a:chOff x="0" y="0"/>
          <a:chExt cx="0" cy="0"/>
        </a:xfrm>
      </p:grpSpPr>
      <p:sp>
        <p:nvSpPr>
          <p:cNvPr id="107" name="Google Shape;107;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8" name="Google Shape;108;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09" name="Google Shape;10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35.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29.png"/><Relationship Id="rId8"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31.png"/><Relationship Id="rId6"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www.youtube.com/watch?v=wYZbMoWjLE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37.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hyperlink" Target="https://youtu.be/P3J3fmGFyi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8.jpg"/><Relationship Id="rId5"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9"/>
          <p:cNvSpPr txBox="1"/>
          <p:nvPr/>
        </p:nvSpPr>
        <p:spPr>
          <a:xfrm>
            <a:off x="4889025" y="2069600"/>
            <a:ext cx="3878100" cy="7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666666"/>
                </a:solidFill>
                <a:latin typeface="Bree Serif"/>
                <a:ea typeface="Bree Serif"/>
                <a:cs typeface="Bree Serif"/>
                <a:sym typeface="Bree Serif"/>
              </a:rPr>
              <a:t>Heart Sounds &amp; Murmurs</a:t>
            </a:r>
            <a:endParaRPr sz="2500">
              <a:solidFill>
                <a:srgbClr val="666666"/>
              </a:solidFill>
              <a:latin typeface="Bree Serif"/>
              <a:ea typeface="Bree Serif"/>
              <a:cs typeface="Bree Serif"/>
              <a:sym typeface="Bree Serif"/>
            </a:endParaRPr>
          </a:p>
        </p:txBody>
      </p:sp>
      <p:sp>
        <p:nvSpPr>
          <p:cNvPr id="162" name="Google Shape;162;p39"/>
          <p:cNvSpPr txBox="1"/>
          <p:nvPr/>
        </p:nvSpPr>
        <p:spPr>
          <a:xfrm>
            <a:off x="6140025" y="2528000"/>
            <a:ext cx="137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66666"/>
                </a:solidFill>
              </a:rPr>
              <a:t>____________</a:t>
            </a:r>
            <a:endParaRPr>
              <a:solidFill>
                <a:srgbClr val="666666"/>
              </a:solidFill>
            </a:endParaRPr>
          </a:p>
        </p:txBody>
      </p:sp>
      <p:pic>
        <p:nvPicPr>
          <p:cNvPr id="163" name="Google Shape;163;p39"/>
          <p:cNvPicPr preferRelativeResize="0"/>
          <p:nvPr/>
        </p:nvPicPr>
        <p:blipFill rotWithShape="1">
          <a:blip r:embed="rId3">
            <a:alphaModFix/>
          </a:blip>
          <a:srcRect b="0" l="0" r="43867" t="0"/>
          <a:stretch/>
        </p:blipFill>
        <p:spPr>
          <a:xfrm>
            <a:off x="1337825" y="846676"/>
            <a:ext cx="976901" cy="2462648"/>
          </a:xfrm>
          <a:prstGeom prst="rect">
            <a:avLst/>
          </a:prstGeom>
          <a:noFill/>
          <a:ln>
            <a:noFill/>
          </a:ln>
        </p:spPr>
      </p:pic>
      <p:sp>
        <p:nvSpPr>
          <p:cNvPr id="164" name="Google Shape;164;p39"/>
          <p:cNvSpPr txBox="1"/>
          <p:nvPr/>
        </p:nvSpPr>
        <p:spPr>
          <a:xfrm>
            <a:off x="6027675" y="2975650"/>
            <a:ext cx="1600800" cy="16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66666"/>
                </a:solidFill>
                <a:latin typeface="Bree Serif"/>
                <a:ea typeface="Bree Serif"/>
                <a:cs typeface="Bree Serif"/>
                <a:sym typeface="Bree Serif"/>
              </a:rPr>
              <a:t>Color Index:</a:t>
            </a:r>
            <a:endParaRPr>
              <a:solidFill>
                <a:srgbClr val="666666"/>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chemeClr val="dk1"/>
                </a:solidFill>
                <a:latin typeface="Bree Serif"/>
                <a:ea typeface="Bree Serif"/>
                <a:cs typeface="Bree Serif"/>
                <a:sym typeface="Bree Serif"/>
              </a:rPr>
              <a:t>Main Text</a:t>
            </a:r>
            <a:endParaRPr sz="1300">
              <a:solidFill>
                <a:schemeClr val="dk1"/>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FF0000"/>
                </a:solidFill>
                <a:latin typeface="Bree Serif"/>
                <a:ea typeface="Bree Serif"/>
                <a:cs typeface="Bree Serif"/>
                <a:sym typeface="Bree Serif"/>
              </a:rPr>
              <a:t>Important</a:t>
            </a:r>
            <a:endParaRPr sz="1300">
              <a:solidFill>
                <a:srgbClr val="FF0000"/>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C27BA0"/>
                </a:solidFill>
                <a:latin typeface="Bree Serif"/>
                <a:ea typeface="Bree Serif"/>
                <a:cs typeface="Bree Serif"/>
                <a:sym typeface="Bree Serif"/>
              </a:rPr>
              <a:t>Girl’s Slides</a:t>
            </a:r>
            <a:endParaRPr sz="1300">
              <a:solidFill>
                <a:srgbClr val="C27BA0"/>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6FA8DC"/>
                </a:solidFill>
                <a:latin typeface="Bree Serif"/>
                <a:ea typeface="Bree Serif"/>
                <a:cs typeface="Bree Serif"/>
                <a:sym typeface="Bree Serif"/>
              </a:rPr>
              <a:t>Boy’s Slides</a:t>
            </a:r>
            <a:endParaRPr sz="1300">
              <a:solidFill>
                <a:srgbClr val="6FA8DC"/>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6AA84F"/>
                </a:solidFill>
                <a:latin typeface="Bree Serif"/>
                <a:ea typeface="Bree Serif"/>
                <a:cs typeface="Bree Serif"/>
                <a:sym typeface="Bree Serif"/>
              </a:rPr>
              <a:t>Dr’s Notes</a:t>
            </a:r>
            <a:endParaRPr sz="1300">
              <a:solidFill>
                <a:srgbClr val="6AA84F"/>
              </a:solidFill>
              <a:latin typeface="Bree Serif"/>
              <a:ea typeface="Bree Serif"/>
              <a:cs typeface="Bree Serif"/>
              <a:sym typeface="Bree Serif"/>
            </a:endParaRPr>
          </a:p>
          <a:p>
            <a:pPr indent="-311150" lvl="0" marL="457200" rtl="0" algn="l">
              <a:spcBef>
                <a:spcPts val="0"/>
              </a:spcBef>
              <a:spcAft>
                <a:spcPts val="0"/>
              </a:spcAft>
              <a:buClr>
                <a:srgbClr val="666666"/>
              </a:buClr>
              <a:buSzPts val="1300"/>
              <a:buFont typeface="Bree Serif"/>
              <a:buChar char="●"/>
            </a:pPr>
            <a:r>
              <a:rPr lang="en" sz="1300">
                <a:solidFill>
                  <a:srgbClr val="999999"/>
                </a:solidFill>
                <a:latin typeface="Bree Serif"/>
                <a:ea typeface="Bree Serif"/>
                <a:cs typeface="Bree Serif"/>
                <a:sym typeface="Bree Serif"/>
              </a:rPr>
              <a:t>Extra Info</a:t>
            </a:r>
            <a:endParaRPr>
              <a:solidFill>
                <a:srgbClr val="666666"/>
              </a:solidFill>
              <a:latin typeface="Bree Serif"/>
              <a:ea typeface="Bree Serif"/>
              <a:cs typeface="Bree Serif"/>
              <a:sym typeface="Bree Serif"/>
            </a:endParaRPr>
          </a:p>
        </p:txBody>
      </p:sp>
      <p:pic>
        <p:nvPicPr>
          <p:cNvPr id="165" name="Google Shape;165;p39"/>
          <p:cNvPicPr preferRelativeResize="0"/>
          <p:nvPr/>
        </p:nvPicPr>
        <p:blipFill>
          <a:blip r:embed="rId4">
            <a:alphaModFix/>
          </a:blip>
          <a:stretch>
            <a:fillRect/>
          </a:stretch>
        </p:blipFill>
        <p:spPr>
          <a:xfrm>
            <a:off x="5683569" y="83375"/>
            <a:ext cx="1247831" cy="930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8"/>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S2 </a:t>
            </a:r>
            <a:r>
              <a:rPr b="1" lang="en" sz="2720">
                <a:solidFill>
                  <a:srgbClr val="D05C5C"/>
                </a:solidFill>
              </a:rPr>
              <a:t>S</a:t>
            </a:r>
            <a:r>
              <a:rPr b="1" lang="en" sz="2720">
                <a:solidFill>
                  <a:srgbClr val="D05C5C"/>
                </a:solidFill>
                <a:latin typeface="Bree Serif"/>
                <a:ea typeface="Bree Serif"/>
                <a:cs typeface="Bree Serif"/>
                <a:sym typeface="Bree Serif"/>
              </a:rPr>
              <a:t>plitting</a:t>
            </a:r>
            <a:endParaRPr b="1" sz="2720">
              <a:solidFill>
                <a:srgbClr val="D05C5C"/>
              </a:solidFill>
              <a:latin typeface="Bree Serif"/>
              <a:ea typeface="Bree Serif"/>
              <a:cs typeface="Bree Serif"/>
              <a:sym typeface="Bree Serif"/>
            </a:endParaRPr>
          </a:p>
        </p:txBody>
      </p:sp>
      <p:sp>
        <p:nvSpPr>
          <p:cNvPr id="368" name="Google Shape;368;p48"/>
          <p:cNvSpPr txBox="1"/>
          <p:nvPr/>
        </p:nvSpPr>
        <p:spPr>
          <a:xfrm>
            <a:off x="150375" y="1009350"/>
            <a:ext cx="41268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4-Paradoxical (Reversed) splitting of S2</a:t>
            </a:r>
            <a:endParaRPr>
              <a:solidFill>
                <a:srgbClr val="C27BA0"/>
              </a:solidFill>
              <a:latin typeface="Bree Serif"/>
              <a:ea typeface="Bree Serif"/>
              <a:cs typeface="Bree Serif"/>
              <a:sym typeface="Bree Serif"/>
            </a:endParaRPr>
          </a:p>
        </p:txBody>
      </p:sp>
      <p:sp>
        <p:nvSpPr>
          <p:cNvPr id="369" name="Google Shape;369;p48"/>
          <p:cNvSpPr txBox="1"/>
          <p:nvPr/>
        </p:nvSpPr>
        <p:spPr>
          <a:xfrm>
            <a:off x="150375" y="1328850"/>
            <a:ext cx="6942600" cy="608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typically heard </a:t>
            </a:r>
            <a:r>
              <a:rPr lang="en">
                <a:solidFill>
                  <a:srgbClr val="FF0000"/>
                </a:solidFill>
                <a:latin typeface="Bree Serif"/>
                <a:ea typeface="Bree Serif"/>
                <a:cs typeface="Bree Serif"/>
                <a:sym typeface="Bree Serif"/>
              </a:rPr>
              <a:t>during expiration</a:t>
            </a:r>
            <a:r>
              <a:rPr lang="en">
                <a:latin typeface="Bree Serif"/>
                <a:ea typeface="Bree Serif"/>
                <a:cs typeface="Bree Serif"/>
                <a:sym typeface="Bree Serif"/>
              </a:rPr>
              <a:t>, with </a:t>
            </a:r>
            <a:r>
              <a:rPr lang="en">
                <a:solidFill>
                  <a:srgbClr val="FF0000"/>
                </a:solidFill>
                <a:latin typeface="Bree Serif"/>
                <a:ea typeface="Bree Serif"/>
                <a:cs typeface="Bree Serif"/>
                <a:sym typeface="Bree Serif"/>
              </a:rPr>
              <a:t>the pulmonary valve closing</a:t>
            </a:r>
            <a:r>
              <a:rPr lang="en">
                <a:latin typeface="Bree Serif"/>
                <a:ea typeface="Bree Serif"/>
                <a:cs typeface="Bree Serif"/>
                <a:sym typeface="Bree Serif"/>
              </a:rPr>
              <a:t> </a:t>
            </a:r>
            <a:r>
              <a:rPr lang="en">
                <a:solidFill>
                  <a:srgbClr val="FF0000"/>
                </a:solidFill>
                <a:latin typeface="Bree Serif"/>
                <a:ea typeface="Bree Serif"/>
                <a:cs typeface="Bree Serif"/>
                <a:sym typeface="Bree Serif"/>
              </a:rPr>
              <a:t>before</a:t>
            </a:r>
            <a:r>
              <a:rPr lang="en">
                <a:latin typeface="Bree Serif"/>
                <a:ea typeface="Bree Serif"/>
                <a:cs typeface="Bree Serif"/>
                <a:sym typeface="Bree Serif"/>
              </a:rPr>
              <a:t> the aortic valve.</a:t>
            </a:r>
            <a:endParaRPr>
              <a:latin typeface="Bree Serif"/>
              <a:ea typeface="Bree Serif"/>
              <a:cs typeface="Bree Serif"/>
              <a:sym typeface="Bree Serif"/>
            </a:endParaRPr>
          </a:p>
        </p:txBody>
      </p:sp>
      <p:sp>
        <p:nvSpPr>
          <p:cNvPr id="370" name="Google Shape;370;p48"/>
          <p:cNvSpPr txBox="1"/>
          <p:nvPr/>
        </p:nvSpPr>
        <p:spPr>
          <a:xfrm>
            <a:off x="150375" y="1833488"/>
            <a:ext cx="6587700" cy="608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No splitting is apparent during inspiration, since the pulmonary valve is closing earlier (relative to the aortic valve) than normal.</a:t>
            </a:r>
            <a:endParaRPr>
              <a:latin typeface="Bree Serif"/>
              <a:ea typeface="Bree Serif"/>
              <a:cs typeface="Bree Serif"/>
              <a:sym typeface="Bree Serif"/>
            </a:endParaRPr>
          </a:p>
        </p:txBody>
      </p:sp>
      <p:sp>
        <p:nvSpPr>
          <p:cNvPr id="371" name="Google Shape;371;p48"/>
          <p:cNvSpPr txBox="1"/>
          <p:nvPr/>
        </p:nvSpPr>
        <p:spPr>
          <a:xfrm>
            <a:off x="150375" y="2361938"/>
            <a:ext cx="3711900" cy="396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This may be caused by the following:</a:t>
            </a:r>
            <a:endParaRPr>
              <a:latin typeface="Bree Serif"/>
              <a:ea typeface="Bree Serif"/>
              <a:cs typeface="Bree Serif"/>
              <a:sym typeface="Bree Serif"/>
            </a:endParaRPr>
          </a:p>
        </p:txBody>
      </p:sp>
      <p:sp>
        <p:nvSpPr>
          <p:cNvPr id="372" name="Google Shape;372;p48"/>
          <p:cNvSpPr txBox="1"/>
          <p:nvPr/>
        </p:nvSpPr>
        <p:spPr>
          <a:xfrm>
            <a:off x="732211" y="2629125"/>
            <a:ext cx="6240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1-</a:t>
            </a:r>
            <a:r>
              <a:rPr lang="en">
                <a:solidFill>
                  <a:srgbClr val="FF0000"/>
                </a:solidFill>
                <a:latin typeface="Bree Serif"/>
                <a:ea typeface="Bree Serif"/>
                <a:cs typeface="Bree Serif"/>
                <a:sym typeface="Bree Serif"/>
              </a:rPr>
              <a:t>Delayed onset of left ventricular systole</a:t>
            </a:r>
            <a:r>
              <a:rPr lang="en">
                <a:latin typeface="Bree Serif"/>
                <a:ea typeface="Bree Serif"/>
                <a:cs typeface="Bree Serif"/>
                <a:sym typeface="Bree Serif"/>
              </a:rPr>
              <a:t> (ex: left bundle branch block).</a:t>
            </a:r>
            <a:endParaRPr>
              <a:latin typeface="Bree Serif"/>
              <a:ea typeface="Bree Serif"/>
              <a:cs typeface="Bree Serif"/>
              <a:sym typeface="Bree Serif"/>
            </a:endParaRPr>
          </a:p>
        </p:txBody>
      </p:sp>
      <p:sp>
        <p:nvSpPr>
          <p:cNvPr id="373" name="Google Shape;373;p48"/>
          <p:cNvSpPr txBox="1"/>
          <p:nvPr/>
        </p:nvSpPr>
        <p:spPr>
          <a:xfrm>
            <a:off x="732200" y="2877788"/>
            <a:ext cx="64578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2-</a:t>
            </a:r>
            <a:r>
              <a:rPr lang="en">
                <a:solidFill>
                  <a:srgbClr val="FF0000"/>
                </a:solidFill>
                <a:latin typeface="Bree Serif"/>
                <a:ea typeface="Bree Serif"/>
                <a:cs typeface="Bree Serif"/>
                <a:sym typeface="Bree Serif"/>
              </a:rPr>
              <a:t>Prolonged left ventricular systole</a:t>
            </a:r>
            <a:r>
              <a:rPr lang="en">
                <a:latin typeface="Bree Serif"/>
                <a:ea typeface="Bree Serif"/>
                <a:cs typeface="Bree Serif"/>
                <a:sym typeface="Bree Serif"/>
              </a:rPr>
              <a:t> (ex: aortic stenosis, severe hypertension, left-sided congestive heart failure).</a:t>
            </a:r>
            <a:endParaRPr>
              <a:latin typeface="Bree Serif"/>
              <a:ea typeface="Bree Serif"/>
              <a:cs typeface="Bree Serif"/>
              <a:sym typeface="Bree Serif"/>
            </a:endParaRPr>
          </a:p>
        </p:txBody>
      </p:sp>
      <p:sp>
        <p:nvSpPr>
          <p:cNvPr id="374" name="Google Shape;374;p48"/>
          <p:cNvSpPr txBox="1"/>
          <p:nvPr/>
        </p:nvSpPr>
        <p:spPr>
          <a:xfrm>
            <a:off x="732200" y="3323995"/>
            <a:ext cx="67296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3-</a:t>
            </a:r>
            <a:r>
              <a:rPr lang="en">
                <a:solidFill>
                  <a:srgbClr val="FF0000"/>
                </a:solidFill>
                <a:latin typeface="Bree Serif"/>
                <a:ea typeface="Bree Serif"/>
                <a:cs typeface="Bree Serif"/>
                <a:sym typeface="Bree Serif"/>
              </a:rPr>
              <a:t>Early onset of right ventricular systole</a:t>
            </a:r>
            <a:r>
              <a:rPr lang="en">
                <a:latin typeface="Bree Serif"/>
                <a:ea typeface="Bree Serif"/>
                <a:cs typeface="Bree Serif"/>
                <a:sym typeface="Bree Serif"/>
              </a:rPr>
              <a:t>(example: Wolff-Parkinson White syndrome “WPW”).</a:t>
            </a:r>
            <a:endParaRPr>
              <a:latin typeface="Bree Serif"/>
              <a:ea typeface="Bree Serif"/>
              <a:cs typeface="Bree Serif"/>
              <a:sym typeface="Bree Serif"/>
            </a:endParaRPr>
          </a:p>
        </p:txBody>
      </p:sp>
      <p:pic>
        <p:nvPicPr>
          <p:cNvPr id="375" name="Google Shape;375;p48"/>
          <p:cNvPicPr preferRelativeResize="0"/>
          <p:nvPr/>
        </p:nvPicPr>
        <p:blipFill>
          <a:blip r:embed="rId3">
            <a:alphaModFix/>
          </a:blip>
          <a:stretch>
            <a:fillRect/>
          </a:stretch>
        </p:blipFill>
        <p:spPr>
          <a:xfrm>
            <a:off x="7092975" y="1986473"/>
            <a:ext cx="1805036" cy="841800"/>
          </a:xfrm>
          <a:prstGeom prst="rect">
            <a:avLst/>
          </a:prstGeom>
          <a:noFill/>
          <a:ln cap="flat" cmpd="sng" w="9525">
            <a:solidFill>
              <a:srgbClr val="E06666"/>
            </a:solidFill>
            <a:prstDash val="solid"/>
            <a:round/>
            <a:headEnd len="sm" w="sm" type="none"/>
            <a:tailEnd len="sm" w="sm" type="none"/>
          </a:ln>
        </p:spPr>
      </p:pic>
      <p:pic>
        <p:nvPicPr>
          <p:cNvPr id="376" name="Google Shape;376;p48"/>
          <p:cNvPicPr preferRelativeResize="0"/>
          <p:nvPr/>
        </p:nvPicPr>
        <p:blipFill>
          <a:blip r:embed="rId4">
            <a:alphaModFix/>
          </a:blip>
          <a:stretch>
            <a:fillRect/>
          </a:stretch>
        </p:blipFill>
        <p:spPr>
          <a:xfrm>
            <a:off x="7092975" y="3058000"/>
            <a:ext cx="1805024" cy="730830"/>
          </a:xfrm>
          <a:prstGeom prst="rect">
            <a:avLst/>
          </a:prstGeom>
          <a:noFill/>
          <a:ln cap="flat" cmpd="sng" w="9525">
            <a:solidFill>
              <a:srgbClr val="E06666"/>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9"/>
          <p:cNvSpPr/>
          <p:nvPr/>
        </p:nvSpPr>
        <p:spPr>
          <a:xfrm>
            <a:off x="6571475" y="1819275"/>
            <a:ext cx="2433900" cy="1975200"/>
          </a:xfrm>
          <a:prstGeom prst="roundRect">
            <a:avLst>
              <a:gd fmla="val 12260" name="adj"/>
            </a:avLst>
          </a:prstGeom>
          <a:noFill/>
          <a:ln cap="flat" cmpd="sng" w="19050">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Bree Serif"/>
                <a:ea typeface="Bree Serif"/>
                <a:cs typeface="Bree Serif"/>
                <a:sym typeface="Bree Serif"/>
              </a:rPr>
              <a:t>what is </a:t>
            </a:r>
            <a:r>
              <a:rPr b="1" lang="en" sz="1100">
                <a:solidFill>
                  <a:srgbClr val="999999"/>
                </a:solidFill>
                <a:latin typeface="Bree Serif"/>
                <a:ea typeface="Bree Serif"/>
                <a:cs typeface="Bree Serif"/>
                <a:sym typeface="Bree Serif"/>
              </a:rPr>
              <a:t>turbulent</a:t>
            </a:r>
            <a:r>
              <a:rPr lang="en" sz="1100">
                <a:solidFill>
                  <a:srgbClr val="999999"/>
                </a:solidFill>
                <a:latin typeface="Bree Serif"/>
                <a:ea typeface="Bree Serif"/>
                <a:cs typeface="Bree Serif"/>
                <a:sym typeface="Bree Serif"/>
              </a:rPr>
              <a:t> blood flow? Normally in the body, blood flow is </a:t>
            </a:r>
            <a:r>
              <a:rPr b="1" lang="en" sz="1100">
                <a:solidFill>
                  <a:srgbClr val="999999"/>
                </a:solidFill>
                <a:latin typeface="Bree Serif"/>
                <a:ea typeface="Bree Serif"/>
                <a:cs typeface="Bree Serif"/>
                <a:sym typeface="Bree Serif"/>
              </a:rPr>
              <a:t>laminar</a:t>
            </a:r>
            <a:r>
              <a:rPr lang="en" sz="1100">
                <a:solidFill>
                  <a:srgbClr val="999999"/>
                </a:solidFill>
                <a:latin typeface="Bree Serif"/>
                <a:ea typeface="Bree Serif"/>
                <a:cs typeface="Bree Serif"/>
                <a:sym typeface="Bree Serif"/>
              </a:rPr>
              <a:t>. However, under certain conditions, the blood start flowing in all directions, </a:t>
            </a:r>
            <a:r>
              <a:rPr b="1" lang="en" sz="1100">
                <a:solidFill>
                  <a:srgbClr val="999999"/>
                </a:solidFill>
                <a:latin typeface="Bree Serif"/>
                <a:ea typeface="Bree Serif"/>
                <a:cs typeface="Bree Serif"/>
                <a:sym typeface="Bree Serif"/>
              </a:rPr>
              <a:t>mixing</a:t>
            </a:r>
            <a:r>
              <a:rPr lang="en" sz="1100">
                <a:solidFill>
                  <a:srgbClr val="999999"/>
                </a:solidFill>
                <a:latin typeface="Bree Serif"/>
                <a:ea typeface="Bree Serif"/>
                <a:cs typeface="Bree Serif"/>
                <a:sym typeface="Bree Serif"/>
              </a:rPr>
              <a:t> different layers and start producing </a:t>
            </a:r>
            <a:r>
              <a:rPr b="1" lang="en" sz="1100">
                <a:solidFill>
                  <a:srgbClr val="999999"/>
                </a:solidFill>
                <a:latin typeface="Bree Serif"/>
                <a:ea typeface="Bree Serif"/>
                <a:cs typeface="Bree Serif"/>
                <a:sym typeface="Bree Serif"/>
              </a:rPr>
              <a:t>sound</a:t>
            </a:r>
            <a:r>
              <a:rPr lang="en" sz="1100">
                <a:solidFill>
                  <a:srgbClr val="999999"/>
                </a:solidFill>
                <a:latin typeface="Bree Serif"/>
                <a:ea typeface="Bree Serif"/>
                <a:cs typeface="Bree Serif"/>
                <a:sym typeface="Bree Serif"/>
              </a:rPr>
              <a:t>. we call this type of blood flow(turbulent).</a:t>
            </a:r>
            <a:endParaRPr sz="1100">
              <a:solidFill>
                <a:srgbClr val="999999"/>
              </a:solidFill>
              <a:latin typeface="Bree Serif"/>
              <a:ea typeface="Bree Serif"/>
              <a:cs typeface="Bree Serif"/>
              <a:sym typeface="Bree Serif"/>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2" name="Google Shape;382;p49"/>
          <p:cNvSpPr txBox="1"/>
          <p:nvPr>
            <p:ph type="title"/>
          </p:nvPr>
        </p:nvSpPr>
        <p:spPr>
          <a:xfrm>
            <a:off x="150375" y="1671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00">
                <a:solidFill>
                  <a:srgbClr val="C27BA0"/>
                </a:solidFill>
                <a:latin typeface="Bree Serif"/>
                <a:ea typeface="Bree Serif"/>
                <a:cs typeface="Bree Serif"/>
                <a:sym typeface="Bree Serif"/>
              </a:rPr>
              <a:t>Significance of Heart Sounds</a:t>
            </a:r>
            <a:endParaRPr b="1" sz="2700">
              <a:solidFill>
                <a:srgbClr val="C27BA0"/>
              </a:solidFill>
              <a:latin typeface="Bree Serif"/>
              <a:ea typeface="Bree Serif"/>
              <a:cs typeface="Bree Serif"/>
              <a:sym typeface="Bree Serif"/>
            </a:endParaRPr>
          </a:p>
        </p:txBody>
      </p:sp>
      <p:sp>
        <p:nvSpPr>
          <p:cNvPr id="383" name="Google Shape;383;p49"/>
          <p:cNvSpPr/>
          <p:nvPr/>
        </p:nvSpPr>
        <p:spPr>
          <a:xfrm>
            <a:off x="481400" y="793141"/>
            <a:ext cx="223400" cy="157602"/>
          </a:xfrm>
          <a:custGeom>
            <a:rect b="b" l="l" r="r" t="t"/>
            <a:pathLst>
              <a:path extrusionOk="0" h="1848" w="2439">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9"/>
          <p:cNvSpPr txBox="1"/>
          <p:nvPr/>
        </p:nvSpPr>
        <p:spPr>
          <a:xfrm>
            <a:off x="704799" y="673803"/>
            <a:ext cx="4415400" cy="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ree Serif"/>
                <a:ea typeface="Bree Serif"/>
                <a:cs typeface="Bree Serif"/>
                <a:sym typeface="Bree Serif"/>
              </a:rPr>
              <a:t>Important for </a:t>
            </a:r>
            <a:r>
              <a:rPr lang="en">
                <a:solidFill>
                  <a:srgbClr val="FF0000"/>
                </a:solidFill>
                <a:latin typeface="Bree Serif"/>
                <a:ea typeface="Bree Serif"/>
                <a:cs typeface="Bree Serif"/>
                <a:sym typeface="Bree Serif"/>
              </a:rPr>
              <a:t>diagnosis of heart murmurs</a:t>
            </a:r>
            <a:endParaRPr>
              <a:solidFill>
                <a:srgbClr val="FF0000"/>
              </a:solidFill>
              <a:latin typeface="Bree Serif"/>
              <a:ea typeface="Bree Serif"/>
              <a:cs typeface="Bree Serif"/>
              <a:sym typeface="Bree Serif"/>
            </a:endParaRPr>
          </a:p>
        </p:txBody>
      </p:sp>
      <p:sp>
        <p:nvSpPr>
          <p:cNvPr id="385" name="Google Shape;385;p49"/>
          <p:cNvSpPr txBox="1"/>
          <p:nvPr/>
        </p:nvSpPr>
        <p:spPr>
          <a:xfrm>
            <a:off x="113139" y="91214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06666"/>
                </a:solidFill>
                <a:latin typeface="Bree Serif"/>
                <a:ea typeface="Bree Serif"/>
                <a:cs typeface="Bree Serif"/>
                <a:sym typeface="Bree Serif"/>
              </a:rPr>
              <a:t>Heart murmurs</a:t>
            </a:r>
            <a:endParaRPr>
              <a:solidFill>
                <a:srgbClr val="E06666"/>
              </a:solidFill>
              <a:latin typeface="Bree Serif"/>
              <a:ea typeface="Bree Serif"/>
              <a:cs typeface="Bree Serif"/>
              <a:sym typeface="Bree Serif"/>
            </a:endParaRPr>
          </a:p>
        </p:txBody>
      </p:sp>
      <p:sp>
        <p:nvSpPr>
          <p:cNvPr id="386" name="Google Shape;386;p49"/>
          <p:cNvSpPr txBox="1"/>
          <p:nvPr/>
        </p:nvSpPr>
        <p:spPr>
          <a:xfrm>
            <a:off x="340700" y="1133300"/>
            <a:ext cx="82680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are </a:t>
            </a:r>
            <a:r>
              <a:rPr lang="en">
                <a:solidFill>
                  <a:srgbClr val="FF0000"/>
                </a:solidFill>
                <a:latin typeface="Bree Serif"/>
                <a:ea typeface="Bree Serif"/>
                <a:cs typeface="Bree Serif"/>
                <a:sym typeface="Bree Serif"/>
              </a:rPr>
              <a:t>abnormal, pathologic, extra/added heart sounds</a:t>
            </a:r>
            <a:r>
              <a:rPr lang="en">
                <a:latin typeface="Bree Serif"/>
                <a:ea typeface="Bree Serif"/>
                <a:cs typeface="Bree Serif"/>
                <a:sym typeface="Bree Serif"/>
              </a:rPr>
              <a:t> heard during the heartbeat cycle.</a:t>
            </a:r>
            <a:endParaRPr>
              <a:latin typeface="Bree Serif"/>
              <a:ea typeface="Bree Serif"/>
              <a:cs typeface="Bree Serif"/>
              <a:sym typeface="Bree Serif"/>
            </a:endParaRPr>
          </a:p>
        </p:txBody>
      </p:sp>
      <p:sp>
        <p:nvSpPr>
          <p:cNvPr id="387" name="Google Shape;387;p49"/>
          <p:cNvSpPr txBox="1"/>
          <p:nvPr/>
        </p:nvSpPr>
        <p:spPr>
          <a:xfrm>
            <a:off x="340700" y="1403075"/>
            <a:ext cx="74040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Produced due to abnormal pattern of blood flow through the heart and its valves (</a:t>
            </a:r>
            <a:r>
              <a:rPr lang="en">
                <a:solidFill>
                  <a:srgbClr val="FF0000"/>
                </a:solidFill>
                <a:latin typeface="Bree Serif"/>
                <a:ea typeface="Bree Serif"/>
                <a:cs typeface="Bree Serif"/>
                <a:sym typeface="Bree Serif"/>
              </a:rPr>
              <a:t>Turbulence</a:t>
            </a:r>
            <a:r>
              <a:rPr lang="en">
                <a:latin typeface="Bree Serif"/>
                <a:ea typeface="Bree Serif"/>
                <a:cs typeface="Bree Serif"/>
                <a:sym typeface="Bree Serif"/>
              </a:rPr>
              <a:t>) and/or valvular abnormalities</a:t>
            </a:r>
            <a:endParaRPr>
              <a:latin typeface="Bree Serif"/>
              <a:ea typeface="Bree Serif"/>
              <a:cs typeface="Bree Serif"/>
              <a:sym typeface="Bree Serif"/>
            </a:endParaRPr>
          </a:p>
        </p:txBody>
      </p:sp>
      <p:sp>
        <p:nvSpPr>
          <p:cNvPr id="388" name="Google Shape;388;p49"/>
          <p:cNvSpPr txBox="1"/>
          <p:nvPr/>
        </p:nvSpPr>
        <p:spPr>
          <a:xfrm>
            <a:off x="340707" y="1892632"/>
            <a:ext cx="55236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They are</a:t>
            </a:r>
            <a:r>
              <a:rPr lang="en">
                <a:solidFill>
                  <a:srgbClr val="FF0000"/>
                </a:solidFill>
                <a:latin typeface="Bree Serif"/>
                <a:ea typeface="Bree Serif"/>
                <a:cs typeface="Bree Serif"/>
                <a:sym typeface="Bree Serif"/>
              </a:rPr>
              <a:t> longer</a:t>
            </a:r>
            <a:r>
              <a:rPr lang="en">
                <a:latin typeface="Bree Serif"/>
                <a:ea typeface="Bree Serif"/>
                <a:cs typeface="Bree Serif"/>
                <a:sym typeface="Bree Serif"/>
              </a:rPr>
              <a:t> than normal heart sounds</a:t>
            </a:r>
            <a:endParaRPr>
              <a:latin typeface="Bree Serif"/>
              <a:ea typeface="Bree Serif"/>
              <a:cs typeface="Bree Serif"/>
              <a:sym typeface="Bree Serif"/>
            </a:endParaRPr>
          </a:p>
        </p:txBody>
      </p:sp>
      <p:grpSp>
        <p:nvGrpSpPr>
          <p:cNvPr id="389" name="Google Shape;389;p49"/>
          <p:cNvGrpSpPr/>
          <p:nvPr/>
        </p:nvGrpSpPr>
        <p:grpSpPr>
          <a:xfrm>
            <a:off x="1082925" y="2522005"/>
            <a:ext cx="5456891" cy="1392338"/>
            <a:chOff x="959448" y="2667727"/>
            <a:chExt cx="1111949" cy="379477"/>
          </a:xfrm>
        </p:grpSpPr>
        <p:cxnSp>
          <p:nvCxnSpPr>
            <p:cNvPr id="390" name="Google Shape;390;p49"/>
            <p:cNvCxnSpPr>
              <a:stCxn id="391" idx="2"/>
              <a:endCxn id="392" idx="0"/>
            </p:cNvCxnSpPr>
            <p:nvPr/>
          </p:nvCxnSpPr>
          <p:spPr>
            <a:xfrm flipH="1" rot="-5400000">
              <a:off x="1653414" y="2648527"/>
              <a:ext cx="113400" cy="402000"/>
            </a:xfrm>
            <a:prstGeom prst="bentConnector3">
              <a:avLst>
                <a:gd fmla="val 49991" name="adj1"/>
              </a:avLst>
            </a:prstGeom>
            <a:noFill/>
            <a:ln cap="flat" cmpd="sng" w="19050">
              <a:solidFill>
                <a:srgbClr val="E06666"/>
              </a:solidFill>
              <a:prstDash val="solid"/>
              <a:round/>
              <a:headEnd len="sm" w="sm" type="none"/>
              <a:tailEnd len="sm" w="sm" type="none"/>
            </a:ln>
          </p:spPr>
        </p:cxnSp>
        <p:cxnSp>
          <p:nvCxnSpPr>
            <p:cNvPr id="393" name="Google Shape;393;p49"/>
            <p:cNvCxnSpPr>
              <a:stCxn id="394" idx="0"/>
              <a:endCxn id="391" idx="2"/>
            </p:cNvCxnSpPr>
            <p:nvPr/>
          </p:nvCxnSpPr>
          <p:spPr>
            <a:xfrm rot="-5400000">
              <a:off x="1272348" y="2669503"/>
              <a:ext cx="113400" cy="360000"/>
            </a:xfrm>
            <a:prstGeom prst="bentConnector3">
              <a:avLst>
                <a:gd fmla="val 49990" name="adj1"/>
              </a:avLst>
            </a:prstGeom>
            <a:noFill/>
            <a:ln cap="flat" cmpd="sng" w="19050">
              <a:solidFill>
                <a:srgbClr val="E06666"/>
              </a:solidFill>
              <a:prstDash val="solid"/>
              <a:round/>
              <a:headEnd len="sm" w="sm" type="none"/>
              <a:tailEnd len="sm" w="sm" type="none"/>
            </a:ln>
          </p:spPr>
        </p:cxnSp>
        <p:sp>
          <p:nvSpPr>
            <p:cNvPr id="392" name="Google Shape;392;p49"/>
            <p:cNvSpPr/>
            <p:nvPr/>
          </p:nvSpPr>
          <p:spPr>
            <a:xfrm>
              <a:off x="1750697" y="2906205"/>
              <a:ext cx="320700" cy="125100"/>
            </a:xfrm>
            <a:prstGeom prst="roundRect">
              <a:avLst>
                <a:gd fmla="val 50000" name="adj"/>
              </a:avLst>
            </a:prstGeom>
            <a:solidFill>
              <a:srgbClr val="F4CCCC"/>
            </a:solid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Bree Serif"/>
                  <a:ea typeface="Bree Serif"/>
                  <a:cs typeface="Bree Serif"/>
                  <a:sym typeface="Bree Serif"/>
                </a:rPr>
                <a:t>Closure of valves</a:t>
              </a:r>
              <a:endParaRPr sz="120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sz="1200">
                  <a:solidFill>
                    <a:schemeClr val="dk1"/>
                  </a:solidFill>
                  <a:latin typeface="Bree Serif"/>
                  <a:ea typeface="Bree Serif"/>
                  <a:cs typeface="Bree Serif"/>
                  <a:sym typeface="Bree Serif"/>
                </a:rPr>
                <a:t>of the heart</a:t>
              </a:r>
              <a:endParaRPr sz="1300">
                <a:solidFill>
                  <a:srgbClr val="000000"/>
                </a:solidFill>
                <a:latin typeface="Bree Serif"/>
                <a:ea typeface="Bree Serif"/>
                <a:cs typeface="Bree Serif"/>
                <a:sym typeface="Bree Serif"/>
              </a:endParaRPr>
            </a:p>
          </p:txBody>
        </p:sp>
        <p:sp>
          <p:nvSpPr>
            <p:cNvPr id="394" name="Google Shape;394;p49"/>
            <p:cNvSpPr/>
            <p:nvPr/>
          </p:nvSpPr>
          <p:spPr>
            <a:xfrm>
              <a:off x="959448" y="2906203"/>
              <a:ext cx="379200" cy="141000"/>
            </a:xfrm>
            <a:prstGeom prst="roundRect">
              <a:avLst>
                <a:gd fmla="val 50000" name="adj"/>
              </a:avLst>
            </a:prstGeom>
            <a:solidFill>
              <a:srgbClr val="F4CCCC"/>
            </a:solid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50">
                  <a:solidFill>
                    <a:schemeClr val="dk1"/>
                  </a:solidFill>
                  <a:latin typeface="Bree Serif"/>
                  <a:ea typeface="Bree Serif"/>
                  <a:cs typeface="Bree Serif"/>
                  <a:sym typeface="Bree Serif"/>
                </a:rPr>
                <a:t>Increased intracardiac</a:t>
              </a:r>
              <a:endParaRPr sz="115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sz="1150">
                  <a:solidFill>
                    <a:schemeClr val="dk1"/>
                  </a:solidFill>
                  <a:latin typeface="Bree Serif"/>
                  <a:ea typeface="Bree Serif"/>
                  <a:cs typeface="Bree Serif"/>
                  <a:sym typeface="Bree Serif"/>
                </a:rPr>
                <a:t>Hemodynamics </a:t>
              </a:r>
              <a:r>
                <a:rPr lang="en" sz="1150">
                  <a:solidFill>
                    <a:srgbClr val="6FA8DC"/>
                  </a:solidFill>
                  <a:latin typeface="Bree Serif"/>
                  <a:ea typeface="Bree Serif"/>
                  <a:cs typeface="Bree Serif"/>
                  <a:sym typeface="Bree Serif"/>
                </a:rPr>
                <a:t>(murmurs)</a:t>
              </a:r>
              <a:endParaRPr>
                <a:solidFill>
                  <a:srgbClr val="6FA8DC"/>
                </a:solidFill>
              </a:endParaRPr>
            </a:p>
          </p:txBody>
        </p:sp>
        <p:sp>
          <p:nvSpPr>
            <p:cNvPr id="391" name="Google Shape;391;p49"/>
            <p:cNvSpPr/>
            <p:nvPr/>
          </p:nvSpPr>
          <p:spPr>
            <a:xfrm>
              <a:off x="1348764" y="2667727"/>
              <a:ext cx="320700" cy="125100"/>
            </a:xfrm>
            <a:prstGeom prst="roundRect">
              <a:avLst>
                <a:gd fmla="val 50000" name="adj"/>
              </a:avLst>
            </a:prstGeom>
            <a:solidFill>
              <a:srgbClr val="F4CCCC"/>
            </a:solid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Bree Serif"/>
                  <a:ea typeface="Bree Serif"/>
                  <a:cs typeface="Bree Serif"/>
                  <a:sym typeface="Bree Serif"/>
                </a:rPr>
                <a:t>Causes of Heart </a:t>
              </a:r>
              <a:r>
                <a:rPr lang="en">
                  <a:latin typeface="Bree Serif"/>
                  <a:ea typeface="Bree Serif"/>
                  <a:cs typeface="Bree Serif"/>
                  <a:sym typeface="Bree Serif"/>
                </a:rPr>
                <a:t>S</a:t>
              </a:r>
              <a:r>
                <a:rPr lang="en">
                  <a:solidFill>
                    <a:srgbClr val="000000"/>
                  </a:solidFill>
                  <a:latin typeface="Bree Serif"/>
                  <a:ea typeface="Bree Serif"/>
                  <a:cs typeface="Bree Serif"/>
                  <a:sym typeface="Bree Serif"/>
                </a:rPr>
                <a:t>ounds</a:t>
              </a:r>
              <a:endParaRPr>
                <a:solidFill>
                  <a:srgbClr val="000000"/>
                </a:solidFill>
                <a:latin typeface="Bree Serif"/>
                <a:ea typeface="Bree Serif"/>
                <a:cs typeface="Bree Serif"/>
                <a:sym typeface="Bree Serif"/>
              </a:endParaRPr>
            </a:p>
          </p:txBody>
        </p:sp>
      </p:grpSp>
      <p:sp>
        <p:nvSpPr>
          <p:cNvPr id="395" name="Google Shape;395;p49"/>
          <p:cNvSpPr/>
          <p:nvPr/>
        </p:nvSpPr>
        <p:spPr>
          <a:xfrm>
            <a:off x="4308401" y="4069001"/>
            <a:ext cx="2889000" cy="9720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latin typeface="Bree Serif"/>
                <a:ea typeface="Bree Serif"/>
                <a:cs typeface="Bree Serif"/>
                <a:sym typeface="Bree Serif"/>
              </a:rPr>
              <a:t>-Atrio-ventricular (Mitral &amp; Tricuspid) valves= (S1)</a:t>
            </a:r>
            <a:endParaRPr sz="1200">
              <a:latin typeface="Bree Serif"/>
              <a:ea typeface="Bree Serif"/>
              <a:cs typeface="Bree Serif"/>
              <a:sym typeface="Bree Serif"/>
            </a:endParaRPr>
          </a:p>
          <a:p>
            <a:pPr indent="0" lvl="0" marL="0" rtl="0" algn="l">
              <a:spcBef>
                <a:spcPts val="0"/>
              </a:spcBef>
              <a:spcAft>
                <a:spcPts val="0"/>
              </a:spcAft>
              <a:buNone/>
            </a:pPr>
            <a:r>
              <a:rPr lang="en" sz="1200">
                <a:latin typeface="Bree Serif"/>
                <a:ea typeface="Bree Serif"/>
                <a:cs typeface="Bree Serif"/>
                <a:sym typeface="Bree Serif"/>
              </a:rPr>
              <a:t>-Semilunar (Aortic &amp; Pulmonary) valves= (S2)</a:t>
            </a:r>
            <a:endParaRPr sz="1200">
              <a:latin typeface="Bree Serif"/>
              <a:ea typeface="Bree Serif"/>
              <a:cs typeface="Bree Serif"/>
              <a:sym typeface="Bree Serif"/>
            </a:endParaRPr>
          </a:p>
        </p:txBody>
      </p:sp>
      <p:cxnSp>
        <p:nvCxnSpPr>
          <p:cNvPr id="396" name="Google Shape;396;p49"/>
          <p:cNvCxnSpPr>
            <a:stCxn id="392" idx="2"/>
            <a:endCxn id="395" idx="0"/>
          </p:cNvCxnSpPr>
          <p:nvPr/>
        </p:nvCxnSpPr>
        <p:spPr>
          <a:xfrm>
            <a:off x="5752898" y="3856011"/>
            <a:ext cx="0" cy="213000"/>
          </a:xfrm>
          <a:prstGeom prst="straightConnector1">
            <a:avLst/>
          </a:prstGeom>
          <a:noFill/>
          <a:ln cap="flat" cmpd="sng" w="19050">
            <a:solidFill>
              <a:srgbClr val="E06666"/>
            </a:solidFill>
            <a:prstDash val="solid"/>
            <a:round/>
            <a:headEnd len="med" w="med" type="none"/>
            <a:tailEnd len="med" w="med" type="none"/>
          </a:ln>
        </p:spPr>
      </p:cxnSp>
      <p:sp>
        <p:nvSpPr>
          <p:cNvPr id="397" name="Google Shape;397;p49"/>
          <p:cNvSpPr/>
          <p:nvPr/>
        </p:nvSpPr>
        <p:spPr>
          <a:xfrm>
            <a:off x="549926" y="4068875"/>
            <a:ext cx="2889000" cy="972000"/>
          </a:xfrm>
          <a:prstGeom prst="roundRect">
            <a:avLst>
              <a:gd fmla="val 16667"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latin typeface="Bree Serif"/>
              <a:ea typeface="Bree Serif"/>
              <a:cs typeface="Bree Serif"/>
              <a:sym typeface="Bree Serif"/>
            </a:endParaRPr>
          </a:p>
        </p:txBody>
      </p:sp>
      <p:cxnSp>
        <p:nvCxnSpPr>
          <p:cNvPr id="398" name="Google Shape;398;p49"/>
          <p:cNvCxnSpPr/>
          <p:nvPr/>
        </p:nvCxnSpPr>
        <p:spPr>
          <a:xfrm>
            <a:off x="1994208" y="3922180"/>
            <a:ext cx="300" cy="146700"/>
          </a:xfrm>
          <a:prstGeom prst="straightConnector1">
            <a:avLst/>
          </a:prstGeom>
          <a:noFill/>
          <a:ln cap="flat" cmpd="sng" w="19050">
            <a:solidFill>
              <a:srgbClr val="E06666"/>
            </a:solidFill>
            <a:prstDash val="solid"/>
            <a:round/>
            <a:headEnd len="med" w="med" type="none"/>
            <a:tailEnd len="med" w="med" type="none"/>
          </a:ln>
        </p:spPr>
      </p:cxnSp>
      <p:sp>
        <p:nvSpPr>
          <p:cNvPr id="399" name="Google Shape;399;p49"/>
          <p:cNvSpPr txBox="1"/>
          <p:nvPr/>
        </p:nvSpPr>
        <p:spPr>
          <a:xfrm>
            <a:off x="605214" y="4008575"/>
            <a:ext cx="2889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Bree Serif"/>
                <a:ea typeface="Bree Serif"/>
                <a:cs typeface="Bree Serif"/>
                <a:sym typeface="Bree Serif"/>
              </a:rPr>
              <a:t>-Blood striking the left ventricle = (S3, S4)</a:t>
            </a:r>
            <a:endParaRPr sz="11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100">
                <a:solidFill>
                  <a:schemeClr val="dk1"/>
                </a:solidFill>
                <a:latin typeface="Bree Serif"/>
                <a:ea typeface="Bree Serif"/>
                <a:cs typeface="Bree Serif"/>
                <a:sym typeface="Bree Serif"/>
              </a:rPr>
              <a:t>- increase flow across normal valves</a:t>
            </a:r>
            <a:endParaRPr sz="11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100">
                <a:solidFill>
                  <a:schemeClr val="dk1"/>
                </a:solidFill>
                <a:latin typeface="Bree Serif"/>
                <a:ea typeface="Bree Serif"/>
                <a:cs typeface="Bree Serif"/>
                <a:sym typeface="Bree Serif"/>
              </a:rPr>
              <a:t>-Turbulent flow through an abnormal valve</a:t>
            </a:r>
            <a:endParaRPr sz="1100">
              <a:solidFill>
                <a:schemeClr val="dk1"/>
              </a:solidFill>
              <a:latin typeface="Bree Serif"/>
              <a:ea typeface="Bree Serif"/>
              <a:cs typeface="Bree Serif"/>
              <a:sym typeface="Bree Serif"/>
            </a:endParaRPr>
          </a:p>
          <a:p>
            <a:pPr indent="0" lvl="0" marL="0" rtl="0" algn="l">
              <a:spcBef>
                <a:spcPts val="0"/>
              </a:spcBef>
              <a:spcAft>
                <a:spcPts val="0"/>
              </a:spcAft>
              <a:buNone/>
            </a:pPr>
            <a:r>
              <a:rPr lang="en" sz="1100">
                <a:solidFill>
                  <a:schemeClr val="dk1"/>
                </a:solidFill>
                <a:latin typeface="Bree Serif"/>
                <a:ea typeface="Bree Serif"/>
                <a:cs typeface="Bree Serif"/>
                <a:sym typeface="Bree Serif"/>
              </a:rPr>
              <a:t>-Turbulent flow through septal defect</a:t>
            </a:r>
            <a:endParaRPr sz="1100">
              <a:solidFill>
                <a:schemeClr val="dk1"/>
              </a:solidFill>
              <a:latin typeface="Bree Serif"/>
              <a:ea typeface="Bree Serif"/>
              <a:cs typeface="Bree Serif"/>
              <a:sym typeface="Bree Serif"/>
            </a:endParaRPr>
          </a:p>
          <a:p>
            <a:pPr indent="0" lvl="0" marL="0" rtl="0" algn="l">
              <a:lnSpc>
                <a:spcPct val="115000"/>
              </a:lnSpc>
              <a:spcBef>
                <a:spcPts val="0"/>
              </a:spcBef>
              <a:spcAft>
                <a:spcPts val="0"/>
              </a:spcAft>
              <a:buNone/>
            </a:pPr>
            <a:r>
              <a:t/>
            </a:r>
            <a:endParaRPr sz="1100">
              <a:solidFill>
                <a:schemeClr val="dk1"/>
              </a:solidFill>
              <a:latin typeface="Bree Serif"/>
              <a:ea typeface="Bree Serif"/>
              <a:cs typeface="Bree Serif"/>
              <a:sym typeface="Bree Serif"/>
            </a:endParaRPr>
          </a:p>
        </p:txBody>
      </p:sp>
      <p:sp>
        <p:nvSpPr>
          <p:cNvPr id="400" name="Google Shape;400;p49"/>
          <p:cNvSpPr/>
          <p:nvPr/>
        </p:nvSpPr>
        <p:spPr>
          <a:xfrm>
            <a:off x="3145751" y="4417225"/>
            <a:ext cx="52500" cy="516900"/>
          </a:xfrm>
          <a:prstGeom prst="rightBracket">
            <a:avLst>
              <a:gd fmla="val 8333"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1" name="Google Shape;401;p49"/>
          <p:cNvCxnSpPr/>
          <p:nvPr/>
        </p:nvCxnSpPr>
        <p:spPr>
          <a:xfrm flipH="1" rot="10800000">
            <a:off x="3198262" y="4674051"/>
            <a:ext cx="397800" cy="600"/>
          </a:xfrm>
          <a:prstGeom prst="straightConnector1">
            <a:avLst/>
          </a:prstGeom>
          <a:noFill/>
          <a:ln cap="flat" cmpd="sng" w="9525">
            <a:solidFill>
              <a:schemeClr val="dk1"/>
            </a:solidFill>
            <a:prstDash val="solid"/>
            <a:round/>
            <a:headEnd len="med" w="med" type="none"/>
            <a:tailEnd len="med" w="med" type="none"/>
          </a:ln>
        </p:spPr>
      </p:cxnSp>
      <p:sp>
        <p:nvSpPr>
          <p:cNvPr id="402" name="Google Shape;402;p49"/>
          <p:cNvSpPr txBox="1"/>
          <p:nvPr/>
        </p:nvSpPr>
        <p:spPr>
          <a:xfrm>
            <a:off x="3494222" y="4484923"/>
            <a:ext cx="86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highlight>
                  <a:srgbClr val="F4CCCC"/>
                </a:highlight>
                <a:latin typeface="Bree Serif"/>
                <a:ea typeface="Bree Serif"/>
                <a:cs typeface="Bree Serif"/>
                <a:sym typeface="Bree Serif"/>
              </a:rPr>
              <a:t>murmurs</a:t>
            </a:r>
            <a:endParaRPr sz="1000">
              <a:highlight>
                <a:srgbClr val="F4CCCC"/>
              </a:highlight>
            </a:endParaRPr>
          </a:p>
        </p:txBody>
      </p:sp>
      <p:pic>
        <p:nvPicPr>
          <p:cNvPr id="403" name="Google Shape;403;p49"/>
          <p:cNvPicPr preferRelativeResize="0"/>
          <p:nvPr/>
        </p:nvPicPr>
        <p:blipFill>
          <a:blip r:embed="rId3">
            <a:alphaModFix/>
          </a:blip>
          <a:stretch>
            <a:fillRect/>
          </a:stretch>
        </p:blipFill>
        <p:spPr>
          <a:xfrm>
            <a:off x="6921975" y="3341528"/>
            <a:ext cx="1749000" cy="452764"/>
          </a:xfrm>
          <a:prstGeom prst="rect">
            <a:avLst/>
          </a:prstGeom>
          <a:noFill/>
          <a:ln>
            <a:noFill/>
          </a:ln>
        </p:spPr>
      </p:pic>
      <p:sp>
        <p:nvSpPr>
          <p:cNvPr id="404" name="Google Shape;404;p49"/>
          <p:cNvSpPr txBox="1"/>
          <p:nvPr>
            <p:ph type="title"/>
          </p:nvPr>
        </p:nvSpPr>
        <p:spPr>
          <a:xfrm>
            <a:off x="150375" y="2196375"/>
            <a:ext cx="3130800" cy="3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000">
                <a:solidFill>
                  <a:srgbClr val="D05C5C"/>
                </a:solidFill>
              </a:rPr>
              <a:t>Causes</a:t>
            </a:r>
            <a:r>
              <a:rPr b="1" lang="en" sz="2000">
                <a:solidFill>
                  <a:srgbClr val="D05C5C"/>
                </a:solidFill>
                <a:latin typeface="Bree Serif"/>
                <a:ea typeface="Bree Serif"/>
                <a:cs typeface="Bree Serif"/>
                <a:sym typeface="Bree Serif"/>
              </a:rPr>
              <a:t> of Heart Sounds</a:t>
            </a:r>
            <a:endParaRPr b="1" sz="2000">
              <a:solidFill>
                <a:srgbClr val="D05C5C"/>
              </a:solidFill>
              <a:latin typeface="Bree Serif"/>
              <a:ea typeface="Bree Serif"/>
              <a:cs typeface="Bree Serif"/>
              <a:sym typeface="Bree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0"/>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00">
                <a:solidFill>
                  <a:srgbClr val="D05C5C"/>
                </a:solidFill>
                <a:latin typeface="Bree Serif"/>
                <a:ea typeface="Bree Serif"/>
                <a:cs typeface="Bree Serif"/>
                <a:sym typeface="Bree Serif"/>
              </a:rPr>
              <a:t>Physiological vs. </a:t>
            </a:r>
            <a:r>
              <a:rPr b="1" lang="en" sz="2700">
                <a:solidFill>
                  <a:srgbClr val="D05C5C"/>
                </a:solidFill>
              </a:rPr>
              <a:t>P</a:t>
            </a:r>
            <a:r>
              <a:rPr b="1" lang="en" sz="2700">
                <a:solidFill>
                  <a:srgbClr val="D05C5C"/>
                </a:solidFill>
                <a:latin typeface="Bree Serif"/>
                <a:ea typeface="Bree Serif"/>
                <a:cs typeface="Bree Serif"/>
                <a:sym typeface="Bree Serif"/>
              </a:rPr>
              <a:t>athological </a:t>
            </a:r>
            <a:r>
              <a:rPr b="1" lang="en" sz="2700">
                <a:solidFill>
                  <a:srgbClr val="D05C5C"/>
                </a:solidFill>
              </a:rPr>
              <a:t>M</a:t>
            </a:r>
            <a:r>
              <a:rPr b="1" lang="en" sz="2700">
                <a:solidFill>
                  <a:srgbClr val="D05C5C"/>
                </a:solidFill>
                <a:latin typeface="Bree Serif"/>
                <a:ea typeface="Bree Serif"/>
                <a:cs typeface="Bree Serif"/>
                <a:sym typeface="Bree Serif"/>
              </a:rPr>
              <a:t>urmurs</a:t>
            </a:r>
            <a:endParaRPr b="1" sz="2700">
              <a:solidFill>
                <a:srgbClr val="D05C5C"/>
              </a:solidFill>
              <a:latin typeface="Bree Serif"/>
              <a:ea typeface="Bree Serif"/>
              <a:cs typeface="Bree Serif"/>
              <a:sym typeface="Bree Serif"/>
            </a:endParaRPr>
          </a:p>
        </p:txBody>
      </p:sp>
      <p:graphicFrame>
        <p:nvGraphicFramePr>
          <p:cNvPr id="410" name="Google Shape;410;p50"/>
          <p:cNvGraphicFramePr/>
          <p:nvPr/>
        </p:nvGraphicFramePr>
        <p:xfrm>
          <a:off x="204502" y="935297"/>
          <a:ext cx="3000000" cy="3000000"/>
        </p:xfrm>
        <a:graphic>
          <a:graphicData uri="http://schemas.openxmlformats.org/drawingml/2006/table">
            <a:tbl>
              <a:tblPr>
                <a:noFill/>
                <a:tableStyleId>{BD3C4543-84F6-4A18-9CDC-F40A5026B2DD}</a:tableStyleId>
              </a:tblPr>
              <a:tblGrid>
                <a:gridCol w="2678550"/>
                <a:gridCol w="5905400"/>
              </a:tblGrid>
              <a:tr h="415550">
                <a:tc gridSpan="2">
                  <a:txBody>
                    <a:bodyPr/>
                    <a:lstStyle/>
                    <a:p>
                      <a:pPr indent="0" lvl="0" marL="0" rtl="0" algn="ctr">
                        <a:spcBef>
                          <a:spcPts val="0"/>
                        </a:spcBef>
                        <a:spcAft>
                          <a:spcPts val="0"/>
                        </a:spcAft>
                        <a:buNone/>
                      </a:pPr>
                      <a:r>
                        <a:rPr lang="en">
                          <a:latin typeface="Bree Serif"/>
                          <a:ea typeface="Bree Serif"/>
                          <a:cs typeface="Bree Serif"/>
                          <a:sym typeface="Bree Serif"/>
                        </a:rPr>
                        <a:t>Heart </a:t>
                      </a:r>
                      <a:r>
                        <a:rPr lang="en">
                          <a:latin typeface="Bree Serif"/>
                          <a:ea typeface="Bree Serif"/>
                          <a:cs typeface="Bree Serif"/>
                          <a:sym typeface="Bree Serif"/>
                        </a:rPr>
                        <a:t>Murmurs (</a:t>
                      </a:r>
                      <a:r>
                        <a:rPr lang="en">
                          <a:solidFill>
                            <a:schemeClr val="dk1"/>
                          </a:solidFill>
                          <a:latin typeface="Bree Serif"/>
                          <a:ea typeface="Bree Serif"/>
                          <a:cs typeface="Bree Serif"/>
                          <a:sym typeface="Bree Serif"/>
                        </a:rPr>
                        <a:t>Types)</a:t>
                      </a:r>
                      <a:endParaRPr>
                        <a:latin typeface="Bree Serif"/>
                        <a:ea typeface="Bree Serif"/>
                        <a:cs typeface="Bree Serif"/>
                        <a:sym typeface="Bree Serif"/>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06666"/>
                    </a:solidFill>
                  </a:tcPr>
                </a:tc>
                <a:tc hMerge="1"/>
              </a:tr>
              <a:tr h="320250">
                <a:tc>
                  <a:txBody>
                    <a:bodyPr/>
                    <a:lstStyle/>
                    <a:p>
                      <a:pPr indent="0" lvl="0" marL="0" rtl="0" algn="ctr">
                        <a:spcBef>
                          <a:spcPts val="0"/>
                        </a:spcBef>
                        <a:spcAft>
                          <a:spcPts val="0"/>
                        </a:spcAft>
                        <a:buNone/>
                      </a:pPr>
                      <a:r>
                        <a:rPr lang="en">
                          <a:latin typeface="Bree Serif"/>
                          <a:ea typeface="Bree Serif"/>
                          <a:cs typeface="Bree Serif"/>
                          <a:sym typeface="Bree Serif"/>
                        </a:rPr>
                        <a:t>Physiological Murmurs </a:t>
                      </a:r>
                      <a:r>
                        <a:rPr lang="en" sz="1200">
                          <a:solidFill>
                            <a:srgbClr val="6FA8DC"/>
                          </a:solidFill>
                          <a:latin typeface="Bree Serif"/>
                          <a:ea typeface="Bree Serif"/>
                          <a:cs typeface="Bree Serif"/>
                          <a:sym typeface="Bree Serif"/>
                        </a:rPr>
                        <a:t>(innocent murmur)</a:t>
                      </a:r>
                      <a:endParaRPr sz="1200">
                        <a:solidFill>
                          <a:srgbClr val="6FA8DC"/>
                        </a:solidFill>
                        <a:latin typeface="Bree Serif"/>
                        <a:ea typeface="Bree Serif"/>
                        <a:cs typeface="Bree Serif"/>
                        <a:sym typeface="Bree Serif"/>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en">
                          <a:latin typeface="Bree Serif"/>
                          <a:ea typeface="Bree Serif"/>
                          <a:cs typeface="Bree Serif"/>
                          <a:sym typeface="Bree Serif"/>
                        </a:rPr>
                        <a:t>Pathological Murmurs</a:t>
                      </a:r>
                      <a:endParaRPr>
                        <a:latin typeface="Bree Serif"/>
                        <a:ea typeface="Bree Serif"/>
                        <a:cs typeface="Bree Serif"/>
                        <a:sym typeface="Bree Serif"/>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4CCCC"/>
                    </a:solidFill>
                  </a:tcPr>
                </a:tc>
              </a:tr>
              <a:tr h="624475">
                <a:tc>
                  <a:txBody>
                    <a:bodyPr/>
                    <a:lstStyle/>
                    <a:p>
                      <a:pPr indent="0" lvl="0" marL="0" rtl="0" algn="ctr">
                        <a:spcBef>
                          <a:spcPts val="0"/>
                        </a:spcBef>
                        <a:spcAft>
                          <a:spcPts val="0"/>
                        </a:spcAft>
                        <a:buNone/>
                      </a:pPr>
                      <a:r>
                        <a:rPr lang="en">
                          <a:latin typeface="Bree Serif"/>
                          <a:ea typeface="Bree Serif"/>
                          <a:cs typeface="Bree Serif"/>
                          <a:sym typeface="Bree Serif"/>
                        </a:rPr>
                        <a:t>Caused by </a:t>
                      </a:r>
                      <a:r>
                        <a:rPr lang="en">
                          <a:solidFill>
                            <a:srgbClr val="FF0000"/>
                          </a:solidFill>
                          <a:latin typeface="Bree Serif"/>
                          <a:ea typeface="Bree Serif"/>
                          <a:cs typeface="Bree Serif"/>
                          <a:sym typeface="Bree Serif"/>
                        </a:rPr>
                        <a:t>increased</a:t>
                      </a:r>
                      <a:r>
                        <a:rPr lang="en">
                          <a:latin typeface="Bree Serif"/>
                          <a:ea typeface="Bree Serif"/>
                          <a:cs typeface="Bree Serif"/>
                          <a:sym typeface="Bree Serif"/>
                        </a:rPr>
                        <a:t> flow through </a:t>
                      </a:r>
                      <a:r>
                        <a:rPr lang="en">
                          <a:solidFill>
                            <a:srgbClr val="FF0000"/>
                          </a:solidFill>
                          <a:latin typeface="Bree Serif"/>
                          <a:ea typeface="Bree Serif"/>
                          <a:cs typeface="Bree Serif"/>
                          <a:sym typeface="Bree Serif"/>
                        </a:rPr>
                        <a:t>normal valves</a:t>
                      </a:r>
                      <a:endParaRPr>
                        <a:solidFill>
                          <a:srgbClr val="FF0000"/>
                        </a:solidFill>
                        <a:latin typeface="Bree Serif"/>
                        <a:ea typeface="Bree Serif"/>
                        <a:cs typeface="Bree Serif"/>
                        <a:sym typeface="Bree Serif"/>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Caused by </a:t>
                      </a:r>
                      <a:r>
                        <a:rPr lang="en">
                          <a:solidFill>
                            <a:srgbClr val="FF0000"/>
                          </a:solidFill>
                          <a:latin typeface="Bree Serif"/>
                          <a:ea typeface="Bree Serif"/>
                          <a:cs typeface="Bree Serif"/>
                          <a:sym typeface="Bree Serif"/>
                        </a:rPr>
                        <a:t>turbulent flow</a:t>
                      </a:r>
                      <a:r>
                        <a:rPr lang="en">
                          <a:latin typeface="Bree Serif"/>
                          <a:ea typeface="Bree Serif"/>
                          <a:cs typeface="Bree Serif"/>
                          <a:sym typeface="Bree Serif"/>
                        </a:rPr>
                        <a:t> through </a:t>
                      </a:r>
                      <a:r>
                        <a:rPr lang="en">
                          <a:solidFill>
                            <a:srgbClr val="FF0000"/>
                          </a:solidFill>
                          <a:latin typeface="Bree Serif"/>
                          <a:ea typeface="Bree Serif"/>
                          <a:cs typeface="Bree Serif"/>
                          <a:sym typeface="Bree Serif"/>
                        </a:rPr>
                        <a:t>abnormal valves</a:t>
                      </a:r>
                      <a:r>
                        <a:rPr lang="en">
                          <a:latin typeface="Bree Serif"/>
                          <a:ea typeface="Bree Serif"/>
                          <a:cs typeface="Bree Serif"/>
                          <a:sym typeface="Bree Serif"/>
                        </a:rPr>
                        <a:t> or a septal congenital defect</a:t>
                      </a:r>
                      <a:endParaRPr>
                        <a:latin typeface="Bree Serif"/>
                        <a:ea typeface="Bree Serif"/>
                        <a:cs typeface="Bree Serif"/>
                        <a:sym typeface="Bree Serif"/>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1448075">
                <a:tc>
                  <a:txBody>
                    <a:bodyPr/>
                    <a:lstStyle/>
                    <a:p>
                      <a:pPr indent="0" lvl="0" marL="0" rtl="0" algn="l">
                        <a:spcBef>
                          <a:spcPts val="0"/>
                        </a:spcBef>
                        <a:spcAft>
                          <a:spcPts val="0"/>
                        </a:spcAft>
                        <a:buNone/>
                      </a:pPr>
                      <a:r>
                        <a:rPr lang="en">
                          <a:latin typeface="Bree Serif"/>
                          <a:ea typeface="Bree Serif"/>
                          <a:cs typeface="Bree Serif"/>
                          <a:sym typeface="Bree Serif"/>
                        </a:rPr>
                        <a:t>seen in:</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1-Pregnancy</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2-Hyperthyroidism </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3-Anemia</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4-Fever</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5-Children</a:t>
                      </a:r>
                      <a:endParaRPr>
                        <a:latin typeface="Bree Serif"/>
                        <a:ea typeface="Bree Serif"/>
                        <a:cs typeface="Bree Serif"/>
                        <a:sym typeface="Bree Serif"/>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6FA8DC"/>
                          </a:solidFill>
                          <a:latin typeface="Bree Serif"/>
                          <a:ea typeface="Bree Serif"/>
                          <a:cs typeface="Bree Serif"/>
                          <a:sym typeface="Bree Serif"/>
                        </a:rPr>
                        <a:t>Most common abnormalities of the valves are</a:t>
                      </a:r>
                      <a:r>
                        <a:rPr lang="en">
                          <a:solidFill>
                            <a:srgbClr val="6FA8DC"/>
                          </a:solidFill>
                          <a:latin typeface="Bree Serif"/>
                          <a:ea typeface="Bree Serif"/>
                          <a:cs typeface="Bree Serif"/>
                          <a:sym typeface="Bree Serif"/>
                        </a:rPr>
                        <a:t>:</a:t>
                      </a:r>
                      <a:endParaRPr>
                        <a:solidFill>
                          <a:srgbClr val="6FA8DC"/>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1-</a:t>
                      </a:r>
                      <a:r>
                        <a:rPr lang="en">
                          <a:solidFill>
                            <a:srgbClr val="FF0000"/>
                          </a:solidFill>
                          <a:latin typeface="Bree Serif"/>
                          <a:ea typeface="Bree Serif"/>
                          <a:cs typeface="Bree Serif"/>
                          <a:sym typeface="Bree Serif"/>
                        </a:rPr>
                        <a:t>stenosis</a:t>
                      </a:r>
                      <a:r>
                        <a:rPr lang="en">
                          <a:latin typeface="Bree Serif"/>
                          <a:ea typeface="Bree Serif"/>
                          <a:cs typeface="Bree Serif"/>
                          <a:sym typeface="Bree Serif"/>
                        </a:rPr>
                        <a:t> (Tight, narrowed valve): </a:t>
                      </a:r>
                      <a:r>
                        <a:rPr lang="en">
                          <a:solidFill>
                            <a:srgbClr val="FF0000"/>
                          </a:solidFill>
                          <a:latin typeface="Bree Serif"/>
                          <a:ea typeface="Bree Serif"/>
                          <a:cs typeface="Bree Serif"/>
                          <a:sym typeface="Bree Serif"/>
                        </a:rPr>
                        <a:t>the valve does not open properly</a:t>
                      </a:r>
                      <a:r>
                        <a:rPr lang="en">
                          <a:latin typeface="Bree Serif"/>
                          <a:ea typeface="Bree Serif"/>
                          <a:cs typeface="Bree Serif"/>
                          <a:sym typeface="Bree Serif"/>
                        </a:rPr>
                        <a:t>.</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2-</a:t>
                      </a:r>
                      <a:r>
                        <a:rPr lang="en">
                          <a:solidFill>
                            <a:srgbClr val="C27BA0"/>
                          </a:solidFill>
                          <a:latin typeface="Bree Serif"/>
                          <a:ea typeface="Bree Serif"/>
                          <a:cs typeface="Bree Serif"/>
                          <a:sym typeface="Bree Serif"/>
                        </a:rPr>
                        <a:t>leaky</a:t>
                      </a:r>
                      <a:r>
                        <a:rPr lang="en">
                          <a:latin typeface="Bree Serif"/>
                          <a:ea typeface="Bree Serif"/>
                          <a:cs typeface="Bree Serif"/>
                          <a:sym typeface="Bree Serif"/>
                        </a:rPr>
                        <a:t>/</a:t>
                      </a:r>
                      <a:r>
                        <a:rPr lang="en">
                          <a:solidFill>
                            <a:srgbClr val="6FA8DC"/>
                          </a:solidFill>
                          <a:latin typeface="Bree Serif"/>
                          <a:ea typeface="Bree Serif"/>
                          <a:cs typeface="Bree Serif"/>
                          <a:sym typeface="Bree Serif"/>
                        </a:rPr>
                        <a:t>insufficiency </a:t>
                      </a:r>
                      <a:r>
                        <a:rPr lang="en">
                          <a:latin typeface="Bree Serif"/>
                          <a:ea typeface="Bree Serif"/>
                          <a:cs typeface="Bree Serif"/>
                          <a:sym typeface="Bree Serif"/>
                        </a:rPr>
                        <a:t>(</a:t>
                      </a:r>
                      <a:r>
                        <a:rPr lang="en">
                          <a:solidFill>
                            <a:srgbClr val="FF0000"/>
                          </a:solidFill>
                          <a:latin typeface="Bree Serif"/>
                          <a:ea typeface="Bree Serif"/>
                          <a:cs typeface="Bree Serif"/>
                          <a:sym typeface="Bree Serif"/>
                        </a:rPr>
                        <a:t>regurgitation</a:t>
                      </a:r>
                      <a:r>
                        <a:rPr lang="en">
                          <a:latin typeface="Bree Serif"/>
                          <a:ea typeface="Bree Serif"/>
                          <a:cs typeface="Bree Serif"/>
                          <a:sym typeface="Bree Serif"/>
                        </a:rPr>
                        <a:t>, incompetent, valve), the valve fails to close completely, and hence causing backflow or leaks of the blood across the insufficient valve.</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3- A combination of </a:t>
                      </a:r>
                      <a:r>
                        <a:rPr lang="en">
                          <a:solidFill>
                            <a:srgbClr val="FF0000"/>
                          </a:solidFill>
                          <a:latin typeface="Bree Serif"/>
                          <a:ea typeface="Bree Serif"/>
                          <a:cs typeface="Bree Serif"/>
                          <a:sym typeface="Bree Serif"/>
                        </a:rPr>
                        <a:t>stenosis and insufficiency.</a:t>
                      </a:r>
                      <a:endParaRPr>
                        <a:solidFill>
                          <a:srgbClr val="FF0000"/>
                        </a:solidFill>
                        <a:latin typeface="Bree Serif"/>
                        <a:ea typeface="Bree Serif"/>
                        <a:cs typeface="Bree Serif"/>
                        <a:sym typeface="Bree Serif"/>
                      </a:endParaRPr>
                    </a:p>
                    <a:p>
                      <a:pPr indent="0" lvl="0" marL="0" rtl="0" algn="l">
                        <a:spcBef>
                          <a:spcPts val="0"/>
                        </a:spcBef>
                        <a:spcAft>
                          <a:spcPts val="0"/>
                        </a:spcAft>
                        <a:buNone/>
                      </a:pPr>
                      <a:r>
                        <a:rPr lang="en">
                          <a:solidFill>
                            <a:srgbClr val="C27BA0"/>
                          </a:solidFill>
                          <a:latin typeface="Bree Serif"/>
                          <a:ea typeface="Bree Serif"/>
                          <a:cs typeface="Bree Serif"/>
                          <a:sym typeface="Bree Serif"/>
                        </a:rPr>
                        <a:t>4- Septal </a:t>
                      </a:r>
                      <a:r>
                        <a:rPr lang="en">
                          <a:solidFill>
                            <a:srgbClr val="C27BA0"/>
                          </a:solidFill>
                          <a:latin typeface="Bree Serif"/>
                          <a:ea typeface="Bree Serif"/>
                          <a:cs typeface="Bree Serif"/>
                          <a:sym typeface="Bree Serif"/>
                        </a:rPr>
                        <a:t>defect</a:t>
                      </a:r>
                      <a:r>
                        <a:rPr lang="en">
                          <a:solidFill>
                            <a:srgbClr val="C27BA0"/>
                          </a:solidFill>
                          <a:latin typeface="Bree Serif"/>
                          <a:ea typeface="Bree Serif"/>
                          <a:cs typeface="Bree Serif"/>
                          <a:sym typeface="Bree Serif"/>
                        </a:rPr>
                        <a:t> (as ventricular septal defect)</a:t>
                      </a:r>
                      <a:endParaRPr>
                        <a:solidFill>
                          <a:srgbClr val="C27BA0"/>
                        </a:solidFill>
                        <a:latin typeface="Bree Serif"/>
                        <a:ea typeface="Bree Serif"/>
                        <a:cs typeface="Bree Serif"/>
                        <a:sym typeface="Bree Serif"/>
                      </a:endParaRPr>
                    </a:p>
                  </a:txBody>
                  <a:tcPr marT="91425" marB="91425" marR="91425" marL="91425">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pic>
        <p:nvPicPr>
          <p:cNvPr id="411" name="Google Shape;411;p50"/>
          <p:cNvPicPr preferRelativeResize="0"/>
          <p:nvPr/>
        </p:nvPicPr>
        <p:blipFill>
          <a:blip r:embed="rId3">
            <a:alphaModFix/>
          </a:blip>
          <a:stretch>
            <a:fillRect/>
          </a:stretch>
        </p:blipFill>
        <p:spPr>
          <a:xfrm>
            <a:off x="2895810" y="4277300"/>
            <a:ext cx="3352376" cy="791700"/>
          </a:xfrm>
          <a:prstGeom prst="rect">
            <a:avLst/>
          </a:prstGeom>
          <a:noFill/>
          <a:ln cap="flat" cmpd="sng" w="19050">
            <a:solidFill>
              <a:srgbClr val="E06666"/>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1"/>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How to describe Heart Murmurs</a:t>
            </a:r>
            <a:endParaRPr b="1" sz="2720">
              <a:solidFill>
                <a:srgbClr val="D05C5C"/>
              </a:solidFill>
              <a:latin typeface="Bree Serif"/>
              <a:ea typeface="Bree Serif"/>
              <a:cs typeface="Bree Serif"/>
              <a:sym typeface="Bree Serif"/>
            </a:endParaRPr>
          </a:p>
        </p:txBody>
      </p:sp>
      <p:sp>
        <p:nvSpPr>
          <p:cNvPr id="417" name="Google Shape;417;p51"/>
          <p:cNvSpPr txBox="1"/>
          <p:nvPr/>
        </p:nvSpPr>
        <p:spPr>
          <a:xfrm>
            <a:off x="423150" y="1085175"/>
            <a:ext cx="2472900" cy="188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a:latin typeface="Bree Serif"/>
                <a:ea typeface="Bree Serif"/>
                <a:cs typeface="Bree Serif"/>
                <a:sym typeface="Bree Serif"/>
              </a:rPr>
              <a:t>Timing (systolic or diastolic)</a:t>
            </a:r>
            <a:endParaRPr>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a:latin typeface="Bree Serif"/>
                <a:ea typeface="Bree Serif"/>
                <a:cs typeface="Bree Serif"/>
                <a:sym typeface="Bree Serif"/>
              </a:rPr>
              <a:t>Shape</a:t>
            </a:r>
            <a:endParaRPr>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a:latin typeface="Bree Serif"/>
                <a:ea typeface="Bree Serif"/>
                <a:cs typeface="Bree Serif"/>
                <a:sym typeface="Bree Serif"/>
              </a:rPr>
              <a:t>Location</a:t>
            </a:r>
            <a:endParaRPr>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a:latin typeface="Bree Serif"/>
                <a:ea typeface="Bree Serif"/>
                <a:cs typeface="Bree Serif"/>
                <a:sym typeface="Bree Serif"/>
              </a:rPr>
              <a:t>Radiation</a:t>
            </a:r>
            <a:endParaRPr>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a:latin typeface="Bree Serif"/>
                <a:ea typeface="Bree Serif"/>
                <a:cs typeface="Bree Serif"/>
                <a:sym typeface="Bree Serif"/>
              </a:rPr>
              <a:t>Intensity</a:t>
            </a:r>
            <a:endParaRPr>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rPr lang="en">
                <a:latin typeface="Bree Serif"/>
                <a:ea typeface="Bree Serif"/>
                <a:cs typeface="Bree Serif"/>
                <a:sym typeface="Bree Serif"/>
              </a:rPr>
              <a:t>Pitch</a:t>
            </a:r>
            <a:endParaRPr>
              <a:latin typeface="Bree Serif"/>
              <a:ea typeface="Bree Serif"/>
              <a:cs typeface="Bree Serif"/>
              <a:sym typeface="Bree Serif"/>
            </a:endParaRPr>
          </a:p>
          <a:p>
            <a:pPr indent="0" lvl="0" marL="0" rtl="0" algn="l">
              <a:lnSpc>
                <a:spcPct val="115000"/>
              </a:lnSpc>
              <a:spcBef>
                <a:spcPts val="0"/>
              </a:spcBef>
              <a:spcAft>
                <a:spcPts val="0"/>
              </a:spcAft>
              <a:buNone/>
            </a:pPr>
            <a:r>
              <a:rPr lang="en">
                <a:latin typeface="Bree Serif"/>
                <a:ea typeface="Bree Serif"/>
                <a:cs typeface="Bree Serif"/>
                <a:sym typeface="Bree Serif"/>
              </a:rPr>
              <a:t>Quality</a:t>
            </a:r>
            <a:endParaRPr>
              <a:latin typeface="Bree Serif"/>
              <a:ea typeface="Bree Serif"/>
              <a:cs typeface="Bree Serif"/>
              <a:sym typeface="Bree Serif"/>
            </a:endParaRPr>
          </a:p>
        </p:txBody>
      </p:sp>
      <p:grpSp>
        <p:nvGrpSpPr>
          <p:cNvPr id="418" name="Google Shape;418;p51"/>
          <p:cNvGrpSpPr/>
          <p:nvPr/>
        </p:nvGrpSpPr>
        <p:grpSpPr>
          <a:xfrm>
            <a:off x="269033" y="1223032"/>
            <a:ext cx="125190" cy="127858"/>
            <a:chOff x="4676550" y="2160575"/>
            <a:chExt cx="51400" cy="52500"/>
          </a:xfrm>
        </p:grpSpPr>
        <p:sp>
          <p:nvSpPr>
            <p:cNvPr id="419" name="Google Shape;419;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 name="Google Shape;422;p51"/>
          <p:cNvGrpSpPr/>
          <p:nvPr/>
        </p:nvGrpSpPr>
        <p:grpSpPr>
          <a:xfrm>
            <a:off x="269033" y="1466807"/>
            <a:ext cx="125190" cy="127858"/>
            <a:chOff x="4676550" y="2160575"/>
            <a:chExt cx="51400" cy="52500"/>
          </a:xfrm>
        </p:grpSpPr>
        <p:sp>
          <p:nvSpPr>
            <p:cNvPr id="423" name="Google Shape;423;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51"/>
          <p:cNvGrpSpPr/>
          <p:nvPr/>
        </p:nvGrpSpPr>
        <p:grpSpPr>
          <a:xfrm>
            <a:off x="269033" y="1710582"/>
            <a:ext cx="125190" cy="127858"/>
            <a:chOff x="4676550" y="2160575"/>
            <a:chExt cx="51400" cy="52500"/>
          </a:xfrm>
        </p:grpSpPr>
        <p:sp>
          <p:nvSpPr>
            <p:cNvPr id="427" name="Google Shape;427;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51"/>
          <p:cNvGrpSpPr/>
          <p:nvPr/>
        </p:nvGrpSpPr>
        <p:grpSpPr>
          <a:xfrm>
            <a:off x="269033" y="1954357"/>
            <a:ext cx="125190" cy="127858"/>
            <a:chOff x="4676550" y="2160575"/>
            <a:chExt cx="51400" cy="52500"/>
          </a:xfrm>
        </p:grpSpPr>
        <p:sp>
          <p:nvSpPr>
            <p:cNvPr id="431" name="Google Shape;431;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51"/>
          <p:cNvGrpSpPr/>
          <p:nvPr/>
        </p:nvGrpSpPr>
        <p:grpSpPr>
          <a:xfrm>
            <a:off x="269033" y="2198132"/>
            <a:ext cx="125190" cy="127858"/>
            <a:chOff x="4676550" y="2160575"/>
            <a:chExt cx="51400" cy="52500"/>
          </a:xfrm>
        </p:grpSpPr>
        <p:sp>
          <p:nvSpPr>
            <p:cNvPr id="435" name="Google Shape;435;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 name="Google Shape;438;p51"/>
          <p:cNvGrpSpPr/>
          <p:nvPr/>
        </p:nvGrpSpPr>
        <p:grpSpPr>
          <a:xfrm>
            <a:off x="269033" y="2441907"/>
            <a:ext cx="125190" cy="127858"/>
            <a:chOff x="4676550" y="2160575"/>
            <a:chExt cx="51400" cy="52500"/>
          </a:xfrm>
        </p:grpSpPr>
        <p:sp>
          <p:nvSpPr>
            <p:cNvPr id="439" name="Google Shape;439;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51"/>
          <p:cNvGrpSpPr/>
          <p:nvPr/>
        </p:nvGrpSpPr>
        <p:grpSpPr>
          <a:xfrm>
            <a:off x="269033" y="2685682"/>
            <a:ext cx="125190" cy="127858"/>
            <a:chOff x="4676550" y="2160575"/>
            <a:chExt cx="51400" cy="52500"/>
          </a:xfrm>
        </p:grpSpPr>
        <p:sp>
          <p:nvSpPr>
            <p:cNvPr id="443" name="Google Shape;443;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 name="Google Shape;446;p51"/>
          <p:cNvSpPr txBox="1"/>
          <p:nvPr/>
        </p:nvSpPr>
        <p:spPr>
          <a:xfrm>
            <a:off x="150375" y="3290100"/>
            <a:ext cx="3864600" cy="1477500"/>
          </a:xfrm>
          <a:prstGeom prst="rect">
            <a:avLst/>
          </a:prstGeom>
          <a:noFill/>
          <a:ln cap="flat" cmpd="sng" w="19050">
            <a:solidFill>
              <a:srgbClr val="6FA8DC"/>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rgbClr val="D05C5C"/>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a:solidFill>
                  <a:srgbClr val="D05C5C"/>
                </a:solidFill>
                <a:latin typeface="Bree Serif"/>
                <a:ea typeface="Bree Serif"/>
                <a:cs typeface="Bree Serif"/>
                <a:sym typeface="Bree Serif"/>
              </a:rPr>
              <a:t>Gallop:</a:t>
            </a:r>
            <a:endParaRPr>
              <a:solidFill>
                <a:srgbClr val="D05C5C"/>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Three or four sounds are spaced to audibly resemble the pace of a horse, the extra sounds occurs after S2.</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p:txBody>
      </p:sp>
      <p:sp>
        <p:nvSpPr>
          <p:cNvPr id="447" name="Google Shape;447;p51"/>
          <p:cNvSpPr txBox="1"/>
          <p:nvPr/>
        </p:nvSpPr>
        <p:spPr>
          <a:xfrm>
            <a:off x="1151775" y="3083250"/>
            <a:ext cx="1861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FA8DC"/>
                </a:solidFill>
                <a:highlight>
                  <a:srgbClr val="FFFFFF"/>
                </a:highlight>
                <a:latin typeface="Bree Serif"/>
                <a:ea typeface="Bree Serif"/>
                <a:cs typeface="Bree Serif"/>
                <a:sym typeface="Bree Serif"/>
              </a:rPr>
              <a:t>In Boys Slides</a:t>
            </a:r>
            <a:endParaRPr>
              <a:solidFill>
                <a:srgbClr val="6FA8DC"/>
              </a:solidFill>
              <a:highlight>
                <a:srgbClr val="FFFFFF"/>
              </a:highlight>
              <a:latin typeface="Bree Serif"/>
              <a:ea typeface="Bree Serif"/>
              <a:cs typeface="Bree Serif"/>
              <a:sym typeface="Bree Serif"/>
            </a:endParaRPr>
          </a:p>
        </p:txBody>
      </p:sp>
      <p:cxnSp>
        <p:nvCxnSpPr>
          <p:cNvPr id="448" name="Google Shape;448;p51"/>
          <p:cNvCxnSpPr>
            <a:stCxn id="416" idx="2"/>
          </p:cNvCxnSpPr>
          <p:nvPr/>
        </p:nvCxnSpPr>
        <p:spPr>
          <a:xfrm>
            <a:off x="4410675" y="1085175"/>
            <a:ext cx="18300" cy="3795000"/>
          </a:xfrm>
          <a:prstGeom prst="straightConnector1">
            <a:avLst/>
          </a:prstGeom>
          <a:noFill/>
          <a:ln cap="flat" cmpd="sng" w="19050">
            <a:solidFill>
              <a:srgbClr val="D05C5C"/>
            </a:solidFill>
            <a:prstDash val="dash"/>
            <a:round/>
            <a:headEnd len="med" w="med" type="none"/>
            <a:tailEnd len="med" w="med" type="none"/>
          </a:ln>
        </p:spPr>
      </p:cxnSp>
      <p:sp>
        <p:nvSpPr>
          <p:cNvPr id="449" name="Google Shape;449;p51"/>
          <p:cNvSpPr txBox="1"/>
          <p:nvPr/>
        </p:nvSpPr>
        <p:spPr>
          <a:xfrm>
            <a:off x="4572000" y="1079213"/>
            <a:ext cx="1485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D05C5C"/>
                </a:solidFill>
                <a:latin typeface="Bree Serif"/>
                <a:ea typeface="Bree Serif"/>
                <a:cs typeface="Bree Serif"/>
                <a:sym typeface="Bree Serif"/>
              </a:rPr>
              <a:t>1- Timing:</a:t>
            </a:r>
            <a:endParaRPr sz="1500">
              <a:solidFill>
                <a:srgbClr val="D05C5C"/>
              </a:solidFill>
              <a:latin typeface="Bree Serif"/>
              <a:ea typeface="Bree Serif"/>
              <a:cs typeface="Bree Serif"/>
              <a:sym typeface="Bree Serif"/>
            </a:endParaRPr>
          </a:p>
        </p:txBody>
      </p:sp>
      <p:sp>
        <p:nvSpPr>
          <p:cNvPr id="450" name="Google Shape;450;p51"/>
          <p:cNvSpPr txBox="1"/>
          <p:nvPr/>
        </p:nvSpPr>
        <p:spPr>
          <a:xfrm>
            <a:off x="4572000" y="1503300"/>
            <a:ext cx="3655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Murmurs are described according to their position in the cardiac cycle:</a:t>
            </a:r>
            <a:endParaRPr>
              <a:solidFill>
                <a:srgbClr val="C27BA0"/>
              </a:solidFill>
              <a:latin typeface="Bree Serif"/>
              <a:ea typeface="Bree Serif"/>
              <a:cs typeface="Bree Serif"/>
              <a:sym typeface="Bree Serif"/>
            </a:endParaRPr>
          </a:p>
        </p:txBody>
      </p:sp>
      <p:sp>
        <p:nvSpPr>
          <p:cNvPr id="451" name="Google Shape;451;p51"/>
          <p:cNvSpPr txBox="1"/>
          <p:nvPr/>
        </p:nvSpPr>
        <p:spPr>
          <a:xfrm>
            <a:off x="4720375" y="2195088"/>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Systolic</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Diastolic</a:t>
            </a:r>
            <a:endParaRPr>
              <a:latin typeface="Bree Serif"/>
              <a:ea typeface="Bree Serif"/>
              <a:cs typeface="Bree Serif"/>
              <a:sym typeface="Bree Serif"/>
            </a:endParaRPr>
          </a:p>
          <a:p>
            <a:pPr indent="0" lvl="0" marL="0" rtl="0" algn="l">
              <a:spcBef>
                <a:spcPts val="0"/>
              </a:spcBef>
              <a:spcAft>
                <a:spcPts val="0"/>
              </a:spcAft>
              <a:buNone/>
            </a:pPr>
            <a:r>
              <a:rPr lang="en">
                <a:solidFill>
                  <a:srgbClr val="C27BA0"/>
                </a:solidFill>
                <a:latin typeface="Bree Serif"/>
                <a:ea typeface="Bree Serif"/>
                <a:cs typeface="Bree Serif"/>
                <a:sym typeface="Bree Serif"/>
              </a:rPr>
              <a:t>Continuous</a:t>
            </a:r>
            <a:r>
              <a:rPr lang="en">
                <a:latin typeface="Bree Serif"/>
                <a:ea typeface="Bree Serif"/>
                <a:cs typeface="Bree Serif"/>
                <a:sym typeface="Bree Serif"/>
              </a:rPr>
              <a:t> </a:t>
            </a:r>
            <a:r>
              <a:rPr lang="en" sz="1200">
                <a:solidFill>
                  <a:srgbClr val="999999"/>
                </a:solidFill>
                <a:latin typeface="Bree Serif"/>
                <a:ea typeface="Bree Serif"/>
                <a:cs typeface="Bree Serif"/>
                <a:sym typeface="Bree Serif"/>
              </a:rPr>
              <a:t>(Discussed later)</a:t>
            </a:r>
            <a:endParaRPr sz="1200">
              <a:solidFill>
                <a:srgbClr val="999999"/>
              </a:solidFill>
              <a:latin typeface="Bree Serif"/>
              <a:ea typeface="Bree Serif"/>
              <a:cs typeface="Bree Serif"/>
              <a:sym typeface="Bree Serif"/>
            </a:endParaRPr>
          </a:p>
        </p:txBody>
      </p:sp>
      <p:grpSp>
        <p:nvGrpSpPr>
          <p:cNvPr id="452" name="Google Shape;452;p51"/>
          <p:cNvGrpSpPr/>
          <p:nvPr/>
        </p:nvGrpSpPr>
        <p:grpSpPr>
          <a:xfrm>
            <a:off x="4634033" y="2329657"/>
            <a:ext cx="125190" cy="127858"/>
            <a:chOff x="4676550" y="2160575"/>
            <a:chExt cx="51400" cy="52500"/>
          </a:xfrm>
        </p:grpSpPr>
        <p:sp>
          <p:nvSpPr>
            <p:cNvPr id="453" name="Google Shape;453;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 name="Google Shape;456;p51"/>
          <p:cNvGrpSpPr/>
          <p:nvPr/>
        </p:nvGrpSpPr>
        <p:grpSpPr>
          <a:xfrm>
            <a:off x="4634033" y="2546820"/>
            <a:ext cx="125190" cy="127858"/>
            <a:chOff x="4676550" y="2160575"/>
            <a:chExt cx="51400" cy="52500"/>
          </a:xfrm>
        </p:grpSpPr>
        <p:sp>
          <p:nvSpPr>
            <p:cNvPr id="457" name="Google Shape;457;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 name="Google Shape;460;p51"/>
          <p:cNvGrpSpPr/>
          <p:nvPr/>
        </p:nvGrpSpPr>
        <p:grpSpPr>
          <a:xfrm>
            <a:off x="4634033" y="2763982"/>
            <a:ext cx="125190" cy="127858"/>
            <a:chOff x="4676550" y="2160575"/>
            <a:chExt cx="51400" cy="52500"/>
          </a:xfrm>
        </p:grpSpPr>
        <p:sp>
          <p:nvSpPr>
            <p:cNvPr id="461" name="Google Shape;461;p51"/>
            <p:cNvSpPr/>
            <p:nvPr/>
          </p:nvSpPr>
          <p:spPr>
            <a:xfrm>
              <a:off x="4676550" y="2160575"/>
              <a:ext cx="27775" cy="52500"/>
            </a:xfrm>
            <a:custGeom>
              <a:rect b="b" l="l" r="r" t="t"/>
              <a:pathLst>
                <a:path extrusionOk="0" h="2100" w="1111">
                  <a:moveTo>
                    <a:pt x="0" y="1"/>
                  </a:moveTo>
                  <a:lnTo>
                    <a:pt x="823"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1"/>
            <p:cNvSpPr/>
            <p:nvPr/>
          </p:nvSpPr>
          <p:spPr>
            <a:xfrm>
              <a:off x="4688275" y="2160575"/>
              <a:ext cx="27975" cy="52500"/>
            </a:xfrm>
            <a:custGeom>
              <a:rect b="b" l="l" r="r" t="t"/>
              <a:pathLst>
                <a:path extrusionOk="0" h="2100" w="1119">
                  <a:moveTo>
                    <a:pt x="0" y="1"/>
                  </a:moveTo>
                  <a:lnTo>
                    <a:pt x="822" y="1047"/>
                  </a:lnTo>
                  <a:lnTo>
                    <a:pt x="0" y="2100"/>
                  </a:lnTo>
                  <a:lnTo>
                    <a:pt x="296" y="2100"/>
                  </a:lnTo>
                  <a:lnTo>
                    <a:pt x="1118" y="1047"/>
                  </a:lnTo>
                  <a:lnTo>
                    <a:pt x="296"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1"/>
            <p:cNvSpPr/>
            <p:nvPr/>
          </p:nvSpPr>
          <p:spPr>
            <a:xfrm>
              <a:off x="4700175" y="2160575"/>
              <a:ext cx="27775" cy="52500"/>
            </a:xfrm>
            <a:custGeom>
              <a:rect b="b" l="l" r="r" t="t"/>
              <a:pathLst>
                <a:path extrusionOk="0" h="2100" w="1111">
                  <a:moveTo>
                    <a:pt x="0" y="1"/>
                  </a:moveTo>
                  <a:lnTo>
                    <a:pt x="822" y="1047"/>
                  </a:lnTo>
                  <a:lnTo>
                    <a:pt x="0" y="2100"/>
                  </a:lnTo>
                  <a:lnTo>
                    <a:pt x="289" y="2100"/>
                  </a:lnTo>
                  <a:lnTo>
                    <a:pt x="1111" y="1047"/>
                  </a:lnTo>
                  <a:lnTo>
                    <a:pt x="289" y="1"/>
                  </a:ln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64" name="Google Shape;464;p51"/>
          <p:cNvPicPr preferRelativeResize="0"/>
          <p:nvPr/>
        </p:nvPicPr>
        <p:blipFill>
          <a:blip r:embed="rId3">
            <a:alphaModFix/>
          </a:blip>
          <a:stretch>
            <a:fillRect/>
          </a:stretch>
        </p:blipFill>
        <p:spPr>
          <a:xfrm>
            <a:off x="4572000" y="3408412"/>
            <a:ext cx="4403091" cy="1240875"/>
          </a:xfrm>
          <a:prstGeom prst="rect">
            <a:avLst/>
          </a:prstGeom>
          <a:noFill/>
          <a:ln>
            <a:noFill/>
          </a:ln>
        </p:spPr>
      </p:pic>
      <p:sp>
        <p:nvSpPr>
          <p:cNvPr id="465" name="Google Shape;465;p51"/>
          <p:cNvSpPr txBox="1"/>
          <p:nvPr/>
        </p:nvSpPr>
        <p:spPr>
          <a:xfrm>
            <a:off x="4759225" y="3726775"/>
            <a:ext cx="151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FFFFF"/>
                </a:highlight>
                <a:latin typeface="Bree Serif"/>
                <a:ea typeface="Bree Serif"/>
                <a:cs typeface="Bree Serif"/>
                <a:sym typeface="Bree Serif"/>
              </a:rPr>
              <a:t>Systolic Murmur</a:t>
            </a:r>
            <a:endParaRPr>
              <a:highlight>
                <a:srgbClr val="FFFFFF"/>
              </a:highlight>
              <a:latin typeface="Bree Serif"/>
              <a:ea typeface="Bree Serif"/>
              <a:cs typeface="Bree Serif"/>
              <a:sym typeface="Bree Serif"/>
            </a:endParaRPr>
          </a:p>
        </p:txBody>
      </p:sp>
      <p:sp>
        <p:nvSpPr>
          <p:cNvPr id="466" name="Google Shape;466;p51"/>
          <p:cNvSpPr txBox="1"/>
          <p:nvPr/>
        </p:nvSpPr>
        <p:spPr>
          <a:xfrm>
            <a:off x="4759225" y="4391625"/>
            <a:ext cx="166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FFFFF"/>
                </a:highlight>
                <a:latin typeface="Bree Serif"/>
                <a:ea typeface="Bree Serif"/>
                <a:cs typeface="Bree Serif"/>
                <a:sym typeface="Bree Serif"/>
              </a:rPr>
              <a:t>Diastolic</a:t>
            </a:r>
            <a:r>
              <a:rPr lang="en">
                <a:highlight>
                  <a:srgbClr val="FFFFFF"/>
                </a:highlight>
                <a:latin typeface="Bree Serif"/>
                <a:ea typeface="Bree Serif"/>
                <a:cs typeface="Bree Serif"/>
                <a:sym typeface="Bree Serif"/>
              </a:rPr>
              <a:t> Murmur</a:t>
            </a:r>
            <a:endParaRPr>
              <a:highlight>
                <a:srgbClr val="FFFFFF"/>
              </a:highlight>
              <a:latin typeface="Bree Serif"/>
              <a:ea typeface="Bree Serif"/>
              <a:cs typeface="Bree Serif"/>
              <a:sym typeface="Bree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2"/>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How to describe Heart Murmurs continued</a:t>
            </a:r>
            <a:endParaRPr b="1" sz="2720">
              <a:solidFill>
                <a:srgbClr val="D05C5C"/>
              </a:solidFill>
            </a:endParaRPr>
          </a:p>
        </p:txBody>
      </p:sp>
      <p:sp>
        <p:nvSpPr>
          <p:cNvPr id="472" name="Google Shape;472;p52"/>
          <p:cNvSpPr txBox="1"/>
          <p:nvPr/>
        </p:nvSpPr>
        <p:spPr>
          <a:xfrm>
            <a:off x="150375" y="718988"/>
            <a:ext cx="1485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D05C5C"/>
                </a:solidFill>
                <a:latin typeface="Bree Serif"/>
                <a:ea typeface="Bree Serif"/>
                <a:cs typeface="Bree Serif"/>
                <a:sym typeface="Bree Serif"/>
              </a:rPr>
              <a:t>1- Timing:</a:t>
            </a:r>
            <a:endParaRPr sz="1600">
              <a:solidFill>
                <a:srgbClr val="D05C5C"/>
              </a:solidFill>
              <a:latin typeface="Bree Serif"/>
              <a:ea typeface="Bree Serif"/>
              <a:cs typeface="Bree Serif"/>
              <a:sym typeface="Bree Serif"/>
            </a:endParaRPr>
          </a:p>
        </p:txBody>
      </p:sp>
      <p:sp>
        <p:nvSpPr>
          <p:cNvPr id="473" name="Google Shape;473;p52"/>
          <p:cNvSpPr txBox="1"/>
          <p:nvPr/>
        </p:nvSpPr>
        <p:spPr>
          <a:xfrm>
            <a:off x="150375" y="1096875"/>
            <a:ext cx="2219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05C5C"/>
                </a:solidFill>
                <a:latin typeface="Bree Serif"/>
                <a:ea typeface="Bree Serif"/>
                <a:cs typeface="Bree Serif"/>
                <a:sym typeface="Bree Serif"/>
              </a:rPr>
              <a:t>Systolic Murmurs: </a:t>
            </a:r>
            <a:r>
              <a:rPr lang="en">
                <a:latin typeface="Bree Serif"/>
                <a:ea typeface="Bree Serif"/>
                <a:cs typeface="Bree Serif"/>
                <a:sym typeface="Bree Serif"/>
              </a:rPr>
              <a:t>Between S1 and S2</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Classified as:</a:t>
            </a:r>
            <a:endParaRPr>
              <a:latin typeface="Bree Serif"/>
              <a:ea typeface="Bree Serif"/>
              <a:cs typeface="Bree Serif"/>
              <a:sym typeface="Bree Serif"/>
            </a:endParaRPr>
          </a:p>
        </p:txBody>
      </p:sp>
      <p:sp>
        <p:nvSpPr>
          <p:cNvPr id="474" name="Google Shape;474;p52"/>
          <p:cNvSpPr txBox="1"/>
          <p:nvPr/>
        </p:nvSpPr>
        <p:spPr>
          <a:xfrm>
            <a:off x="4572000" y="1096875"/>
            <a:ext cx="2219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05C5C"/>
                </a:solidFill>
                <a:latin typeface="Bree Serif"/>
                <a:ea typeface="Bree Serif"/>
                <a:cs typeface="Bree Serif"/>
                <a:sym typeface="Bree Serif"/>
              </a:rPr>
              <a:t>Diastolic</a:t>
            </a:r>
            <a:r>
              <a:rPr lang="en">
                <a:solidFill>
                  <a:srgbClr val="D05C5C"/>
                </a:solidFill>
                <a:latin typeface="Bree Serif"/>
                <a:ea typeface="Bree Serif"/>
                <a:cs typeface="Bree Serif"/>
                <a:sym typeface="Bree Serif"/>
              </a:rPr>
              <a:t> Murmurs: </a:t>
            </a:r>
            <a:r>
              <a:rPr lang="en">
                <a:latin typeface="Bree Serif"/>
                <a:ea typeface="Bree Serif"/>
                <a:cs typeface="Bree Serif"/>
                <a:sym typeface="Bree Serif"/>
              </a:rPr>
              <a:t>Between S2 and S1</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Classified as:</a:t>
            </a:r>
            <a:endParaRPr>
              <a:latin typeface="Bree Serif"/>
              <a:ea typeface="Bree Serif"/>
              <a:cs typeface="Bree Serif"/>
              <a:sym typeface="Bree Serif"/>
            </a:endParaRPr>
          </a:p>
        </p:txBody>
      </p:sp>
      <p:cxnSp>
        <p:nvCxnSpPr>
          <p:cNvPr id="475" name="Google Shape;475;p52"/>
          <p:cNvCxnSpPr/>
          <p:nvPr/>
        </p:nvCxnSpPr>
        <p:spPr>
          <a:xfrm>
            <a:off x="4410675" y="1085175"/>
            <a:ext cx="18300" cy="3795000"/>
          </a:xfrm>
          <a:prstGeom prst="straightConnector1">
            <a:avLst/>
          </a:prstGeom>
          <a:noFill/>
          <a:ln cap="flat" cmpd="sng" w="19050">
            <a:solidFill>
              <a:srgbClr val="D05C5C"/>
            </a:solidFill>
            <a:prstDash val="dash"/>
            <a:round/>
            <a:headEnd len="med" w="med" type="none"/>
            <a:tailEnd len="med" w="med" type="none"/>
          </a:ln>
        </p:spPr>
      </p:cxnSp>
      <p:graphicFrame>
        <p:nvGraphicFramePr>
          <p:cNvPr id="476" name="Google Shape;476;p52"/>
          <p:cNvGraphicFramePr/>
          <p:nvPr/>
        </p:nvGraphicFramePr>
        <p:xfrm>
          <a:off x="83350" y="1851975"/>
          <a:ext cx="3000000" cy="3000000"/>
        </p:xfrm>
        <a:graphic>
          <a:graphicData uri="http://schemas.openxmlformats.org/drawingml/2006/table">
            <a:tbl>
              <a:tblPr>
                <a:noFill/>
                <a:tableStyleId>{BD3C4543-84F6-4A18-9CDC-F40A5026B2DD}</a:tableStyleId>
              </a:tblPr>
              <a:tblGrid>
                <a:gridCol w="2053900"/>
                <a:gridCol w="2035100"/>
              </a:tblGrid>
              <a:tr h="699425">
                <a:tc>
                  <a:txBody>
                    <a:bodyPr/>
                    <a:lstStyle/>
                    <a:p>
                      <a:pPr indent="0" lvl="0" marL="0" rtl="0" algn="ctr">
                        <a:spcBef>
                          <a:spcPts val="0"/>
                        </a:spcBef>
                        <a:spcAft>
                          <a:spcPts val="0"/>
                        </a:spcAft>
                        <a:buClr>
                          <a:schemeClr val="dk1"/>
                        </a:buClr>
                        <a:buSzPts val="1100"/>
                        <a:buFont typeface="Arial"/>
                        <a:buNone/>
                      </a:pPr>
                      <a:r>
                        <a:rPr lang="en">
                          <a:latin typeface="Bree Serif"/>
                          <a:ea typeface="Bree Serif"/>
                          <a:cs typeface="Bree Serif"/>
                          <a:sym typeface="Bree Serif"/>
                        </a:rPr>
                        <a:t>Mid (ejection systolic</a:t>
                      </a:r>
                      <a:endParaRPr>
                        <a:latin typeface="Bree Serif"/>
                        <a:ea typeface="Bree Serif"/>
                        <a:cs typeface="Bree Serif"/>
                        <a:sym typeface="Bree Serif"/>
                      </a:endParaRPr>
                    </a:p>
                    <a:p>
                      <a:pPr indent="0" lvl="0" marL="0" rtl="0" algn="ctr">
                        <a:spcBef>
                          <a:spcPts val="0"/>
                        </a:spcBef>
                        <a:spcAft>
                          <a:spcPts val="0"/>
                        </a:spcAft>
                        <a:buNone/>
                      </a:pPr>
                      <a:r>
                        <a:rPr lang="en">
                          <a:latin typeface="Bree Serif"/>
                          <a:ea typeface="Bree Serif"/>
                          <a:cs typeface="Bree Serif"/>
                          <a:sym typeface="Bree Serif"/>
                        </a:rPr>
                        <a:t>murmur (ESM) </a:t>
                      </a:r>
                      <a:r>
                        <a:rPr lang="en" sz="1100">
                          <a:solidFill>
                            <a:schemeClr val="dk1"/>
                          </a:solidFill>
                          <a:latin typeface="Bree Serif"/>
                          <a:ea typeface="Bree Serif"/>
                          <a:cs typeface="Bree Serif"/>
                          <a:sym typeface="Bree Serif"/>
                        </a:rPr>
                        <a:t>(A&amp;P stenosis</a:t>
                      </a:r>
                      <a:r>
                        <a:rPr lang="en" sz="1100">
                          <a:solidFill>
                            <a:srgbClr val="6FA8DC"/>
                          </a:solidFill>
                          <a:latin typeface="Bree Serif"/>
                          <a:ea typeface="Bree Serif"/>
                          <a:cs typeface="Bree Serif"/>
                          <a:sym typeface="Bree Serif"/>
                        </a:rPr>
                        <a:t> or M&amp;T regurgitation</a:t>
                      </a:r>
                      <a:r>
                        <a:rPr lang="en" sz="1100">
                          <a:solidFill>
                            <a:schemeClr val="dk1"/>
                          </a:solidFill>
                          <a:latin typeface="Bree Serif"/>
                          <a:ea typeface="Bree Serif"/>
                          <a:cs typeface="Bree Serif"/>
                          <a:sym typeface="Bree Serif"/>
                        </a:rPr>
                        <a:t>)</a:t>
                      </a:r>
                      <a:endParaRPr>
                        <a:solidFill>
                          <a:schemeClr val="dk1"/>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738925">
                <a:tc>
                  <a:txBody>
                    <a:bodyPr/>
                    <a:lstStyle/>
                    <a:p>
                      <a:pPr indent="0" lvl="0" marL="0" rtl="0" algn="ctr">
                        <a:spcBef>
                          <a:spcPts val="0"/>
                        </a:spcBef>
                        <a:spcAft>
                          <a:spcPts val="0"/>
                        </a:spcAft>
                        <a:buNone/>
                      </a:pPr>
                      <a:r>
                        <a:rPr lang="en">
                          <a:solidFill>
                            <a:schemeClr val="dk1"/>
                          </a:solidFill>
                          <a:latin typeface="Bree Serif"/>
                          <a:ea typeface="Bree Serif"/>
                          <a:cs typeface="Bree Serif"/>
                          <a:sym typeface="Bree Serif"/>
                        </a:rPr>
                        <a:t>Holosystolic (pansystolic) </a:t>
                      </a:r>
                      <a:r>
                        <a:rPr lang="en" sz="1200">
                          <a:solidFill>
                            <a:schemeClr val="dk1"/>
                          </a:solidFill>
                          <a:latin typeface="Bree Serif"/>
                          <a:ea typeface="Bree Serif"/>
                          <a:cs typeface="Bree Serif"/>
                          <a:sym typeface="Bree Serif"/>
                        </a:rPr>
                        <a:t>(M&amp;T regurgitation or VSD)</a:t>
                      </a:r>
                      <a:endParaRPr sz="1200">
                        <a:solidFill>
                          <a:schemeClr val="dk1"/>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738925">
                <a:tc>
                  <a:txBody>
                    <a:bodyPr/>
                    <a:lstStyle/>
                    <a:p>
                      <a:pPr indent="0" lvl="0" marL="0" rtl="0" algn="ctr">
                        <a:spcBef>
                          <a:spcPts val="0"/>
                        </a:spcBef>
                        <a:spcAft>
                          <a:spcPts val="0"/>
                        </a:spcAft>
                        <a:buNone/>
                      </a:pPr>
                      <a:r>
                        <a:rPr lang="en">
                          <a:solidFill>
                            <a:srgbClr val="C27BA0"/>
                          </a:solidFill>
                          <a:latin typeface="Bree Serif"/>
                          <a:ea typeface="Bree Serif"/>
                          <a:cs typeface="Bree Serif"/>
                          <a:sym typeface="Bree Serif"/>
                        </a:rPr>
                        <a:t>Early systolic</a:t>
                      </a:r>
                      <a:endParaRPr>
                        <a:solidFill>
                          <a:srgbClr val="C27BA0"/>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738925">
                <a:tc>
                  <a:txBody>
                    <a:bodyPr/>
                    <a:lstStyle/>
                    <a:p>
                      <a:pPr indent="0" lvl="0" marL="0" rtl="0" algn="ctr">
                        <a:spcBef>
                          <a:spcPts val="0"/>
                        </a:spcBef>
                        <a:spcAft>
                          <a:spcPts val="0"/>
                        </a:spcAft>
                        <a:buNone/>
                      </a:pPr>
                      <a:r>
                        <a:rPr lang="en">
                          <a:latin typeface="Bree Serif"/>
                          <a:ea typeface="Bree Serif"/>
                          <a:cs typeface="Bree Serif"/>
                          <a:sym typeface="Bree Serif"/>
                        </a:rPr>
                        <a:t>Late systolic</a:t>
                      </a:r>
                      <a:endParaRPr>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sz="1100">
                          <a:solidFill>
                            <a:srgbClr val="6FA8DC"/>
                          </a:solidFill>
                          <a:latin typeface="Bree Serif"/>
                          <a:ea typeface="Bree Serif"/>
                          <a:cs typeface="Bree Serif"/>
                          <a:sym typeface="Bree Serif"/>
                        </a:rPr>
                        <a:t>(</a:t>
                      </a:r>
                      <a:r>
                        <a:rPr lang="en" sz="1100">
                          <a:solidFill>
                            <a:srgbClr val="6FA8DC"/>
                          </a:solidFill>
                          <a:latin typeface="Bree Serif"/>
                          <a:ea typeface="Bree Serif"/>
                          <a:cs typeface="Bree Serif"/>
                          <a:sym typeface="Bree Serif"/>
                        </a:rPr>
                        <a:t>M&amp;T regurgitation)</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477" name="Google Shape;477;p52"/>
          <p:cNvPicPr preferRelativeResize="0"/>
          <p:nvPr/>
        </p:nvPicPr>
        <p:blipFill>
          <a:blip r:embed="rId3">
            <a:alphaModFix/>
          </a:blip>
          <a:stretch>
            <a:fillRect/>
          </a:stretch>
        </p:blipFill>
        <p:spPr>
          <a:xfrm>
            <a:off x="2432475" y="1967915"/>
            <a:ext cx="1485600" cy="779572"/>
          </a:xfrm>
          <a:prstGeom prst="rect">
            <a:avLst/>
          </a:prstGeom>
          <a:noFill/>
          <a:ln>
            <a:noFill/>
          </a:ln>
        </p:spPr>
      </p:pic>
      <p:pic>
        <p:nvPicPr>
          <p:cNvPr id="478" name="Google Shape;478;p52"/>
          <p:cNvPicPr preferRelativeResize="0"/>
          <p:nvPr/>
        </p:nvPicPr>
        <p:blipFill>
          <a:blip r:embed="rId4">
            <a:alphaModFix/>
          </a:blip>
          <a:stretch>
            <a:fillRect/>
          </a:stretch>
        </p:blipFill>
        <p:spPr>
          <a:xfrm>
            <a:off x="2348500" y="2747475"/>
            <a:ext cx="1653541" cy="841800"/>
          </a:xfrm>
          <a:prstGeom prst="rect">
            <a:avLst/>
          </a:prstGeom>
          <a:noFill/>
          <a:ln>
            <a:noFill/>
          </a:ln>
        </p:spPr>
      </p:pic>
      <p:pic>
        <p:nvPicPr>
          <p:cNvPr id="479" name="Google Shape;479;p52"/>
          <p:cNvPicPr preferRelativeResize="0"/>
          <p:nvPr/>
        </p:nvPicPr>
        <p:blipFill>
          <a:blip r:embed="rId5">
            <a:alphaModFix/>
          </a:blip>
          <a:stretch>
            <a:fillRect/>
          </a:stretch>
        </p:blipFill>
        <p:spPr>
          <a:xfrm>
            <a:off x="2432475" y="3589286"/>
            <a:ext cx="1485600" cy="735139"/>
          </a:xfrm>
          <a:prstGeom prst="rect">
            <a:avLst/>
          </a:prstGeom>
          <a:noFill/>
          <a:ln>
            <a:noFill/>
          </a:ln>
        </p:spPr>
      </p:pic>
      <p:pic>
        <p:nvPicPr>
          <p:cNvPr id="480" name="Google Shape;480;p52"/>
          <p:cNvPicPr preferRelativeResize="0"/>
          <p:nvPr/>
        </p:nvPicPr>
        <p:blipFill>
          <a:blip r:embed="rId6">
            <a:alphaModFix/>
          </a:blip>
          <a:stretch>
            <a:fillRect/>
          </a:stretch>
        </p:blipFill>
        <p:spPr>
          <a:xfrm>
            <a:off x="2432475" y="4328206"/>
            <a:ext cx="1485600" cy="771369"/>
          </a:xfrm>
          <a:prstGeom prst="rect">
            <a:avLst/>
          </a:prstGeom>
          <a:noFill/>
          <a:ln>
            <a:noFill/>
          </a:ln>
        </p:spPr>
      </p:pic>
      <p:graphicFrame>
        <p:nvGraphicFramePr>
          <p:cNvPr id="481" name="Google Shape;481;p52"/>
          <p:cNvGraphicFramePr/>
          <p:nvPr/>
        </p:nvGraphicFramePr>
        <p:xfrm>
          <a:off x="4572000" y="1857800"/>
          <a:ext cx="3000000" cy="3000000"/>
        </p:xfrm>
        <a:graphic>
          <a:graphicData uri="http://schemas.openxmlformats.org/drawingml/2006/table">
            <a:tbl>
              <a:tblPr>
                <a:noFill/>
                <a:tableStyleId>{BD3C4543-84F6-4A18-9CDC-F40A5026B2DD}</a:tableStyleId>
              </a:tblPr>
              <a:tblGrid>
                <a:gridCol w="2044500"/>
                <a:gridCol w="2044500"/>
              </a:tblGrid>
              <a:tr h="1071725">
                <a:tc>
                  <a:txBody>
                    <a:bodyPr/>
                    <a:lstStyle/>
                    <a:p>
                      <a:pPr indent="0" lvl="0" marL="0" rtl="0" algn="ctr">
                        <a:spcBef>
                          <a:spcPts val="0"/>
                        </a:spcBef>
                        <a:spcAft>
                          <a:spcPts val="0"/>
                        </a:spcAft>
                        <a:buNone/>
                      </a:pPr>
                      <a:r>
                        <a:rPr lang="en">
                          <a:latin typeface="Bree Serif"/>
                          <a:ea typeface="Bree Serif"/>
                          <a:cs typeface="Bree Serif"/>
                          <a:sym typeface="Bree Serif"/>
                        </a:rPr>
                        <a:t>Early diastolic </a:t>
                      </a:r>
                      <a:r>
                        <a:rPr lang="en" sz="1200">
                          <a:solidFill>
                            <a:srgbClr val="6FA8DC"/>
                          </a:solidFill>
                          <a:latin typeface="Bree Serif"/>
                          <a:ea typeface="Bree Serif"/>
                          <a:cs typeface="Bree Serif"/>
                          <a:sym typeface="Bree Serif"/>
                        </a:rPr>
                        <a:t>(A or P regurgitation)</a:t>
                      </a:r>
                      <a:endParaRPr sz="1200">
                        <a:solidFill>
                          <a:srgbClr val="6FA8DC"/>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071725">
                <a:tc>
                  <a:txBody>
                    <a:bodyPr/>
                    <a:lstStyle/>
                    <a:p>
                      <a:pPr indent="0" lvl="0" marL="0" rtl="0" algn="ctr">
                        <a:spcBef>
                          <a:spcPts val="0"/>
                        </a:spcBef>
                        <a:spcAft>
                          <a:spcPts val="0"/>
                        </a:spcAft>
                        <a:buNone/>
                      </a:pPr>
                      <a:r>
                        <a:t/>
                      </a:r>
                      <a:endParaRPr>
                        <a:latin typeface="Bree Serif"/>
                        <a:ea typeface="Bree Serif"/>
                        <a:cs typeface="Bree Serif"/>
                        <a:sym typeface="Bree Serif"/>
                      </a:endParaRPr>
                    </a:p>
                    <a:p>
                      <a:pPr indent="0" lvl="0" marL="0" rtl="0" algn="ctr">
                        <a:spcBef>
                          <a:spcPts val="0"/>
                        </a:spcBef>
                        <a:spcAft>
                          <a:spcPts val="0"/>
                        </a:spcAft>
                        <a:buNone/>
                      </a:pPr>
                      <a:r>
                        <a:rPr lang="en">
                          <a:solidFill>
                            <a:srgbClr val="C27BA0"/>
                          </a:solidFill>
                          <a:latin typeface="Bree Serif"/>
                          <a:ea typeface="Bree Serif"/>
                          <a:cs typeface="Bree Serif"/>
                          <a:sym typeface="Bree Serif"/>
                        </a:rPr>
                        <a:t> Mid diastolic</a:t>
                      </a:r>
                      <a:r>
                        <a:rPr lang="en">
                          <a:latin typeface="Bree Serif"/>
                          <a:ea typeface="Bree Serif"/>
                          <a:cs typeface="Bree Serif"/>
                          <a:sym typeface="Bree Serif"/>
                        </a:rPr>
                        <a:t> </a:t>
                      </a:r>
                      <a:endParaRPr>
                        <a:solidFill>
                          <a:srgbClr val="6FA8DC"/>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071725">
                <a:tc>
                  <a:txBody>
                    <a:bodyPr/>
                    <a:lstStyle/>
                    <a:p>
                      <a:pPr indent="0" lvl="0" marL="0" rtl="0" algn="ctr">
                        <a:spcBef>
                          <a:spcPts val="0"/>
                        </a:spcBef>
                        <a:spcAft>
                          <a:spcPts val="0"/>
                        </a:spcAft>
                        <a:buNone/>
                      </a:pPr>
                      <a:r>
                        <a:t/>
                      </a:r>
                      <a:endParaRPr>
                        <a:latin typeface="Bree Serif"/>
                        <a:ea typeface="Bree Serif"/>
                        <a:cs typeface="Bree Serif"/>
                        <a:sym typeface="Bree Serif"/>
                      </a:endParaRPr>
                    </a:p>
                    <a:p>
                      <a:pPr indent="0" lvl="0" marL="0" rtl="0" algn="ctr">
                        <a:spcBef>
                          <a:spcPts val="0"/>
                        </a:spcBef>
                        <a:spcAft>
                          <a:spcPts val="0"/>
                        </a:spcAft>
                        <a:buNone/>
                      </a:pPr>
                      <a:r>
                        <a:rPr lang="en">
                          <a:latin typeface="Bree Serif"/>
                          <a:ea typeface="Bree Serif"/>
                          <a:cs typeface="Bree Serif"/>
                          <a:sym typeface="Bree Serif"/>
                        </a:rPr>
                        <a:t> Late diastolic (presystolic) </a:t>
                      </a:r>
                      <a:r>
                        <a:rPr lang="en" sz="1200">
                          <a:solidFill>
                            <a:srgbClr val="6FA8DC"/>
                          </a:solidFill>
                          <a:latin typeface="Bree Serif"/>
                          <a:ea typeface="Bree Serif"/>
                          <a:cs typeface="Bree Serif"/>
                          <a:sym typeface="Bree Serif"/>
                        </a:rPr>
                        <a:t>(M and T stenosis)</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482" name="Google Shape;482;p52"/>
          <p:cNvPicPr preferRelativeResize="0"/>
          <p:nvPr/>
        </p:nvPicPr>
        <p:blipFill>
          <a:blip r:embed="rId7">
            <a:alphaModFix/>
          </a:blip>
          <a:stretch>
            <a:fillRect/>
          </a:stretch>
        </p:blipFill>
        <p:spPr>
          <a:xfrm>
            <a:off x="6553500" y="1967925"/>
            <a:ext cx="2240483" cy="841800"/>
          </a:xfrm>
          <a:prstGeom prst="rect">
            <a:avLst/>
          </a:prstGeom>
          <a:noFill/>
          <a:ln>
            <a:noFill/>
          </a:ln>
        </p:spPr>
      </p:pic>
      <p:pic>
        <p:nvPicPr>
          <p:cNvPr id="483" name="Google Shape;483;p52"/>
          <p:cNvPicPr preferRelativeResize="0"/>
          <p:nvPr/>
        </p:nvPicPr>
        <p:blipFill>
          <a:blip r:embed="rId8">
            <a:alphaModFix/>
          </a:blip>
          <a:stretch>
            <a:fillRect/>
          </a:stretch>
        </p:blipFill>
        <p:spPr>
          <a:xfrm>
            <a:off x="6719063" y="3226613"/>
            <a:ext cx="2074900" cy="608150"/>
          </a:xfrm>
          <a:prstGeom prst="rect">
            <a:avLst/>
          </a:prstGeom>
          <a:noFill/>
          <a:ln>
            <a:noFill/>
          </a:ln>
        </p:spPr>
      </p:pic>
      <p:pic>
        <p:nvPicPr>
          <p:cNvPr id="484" name="Google Shape;484;p52"/>
          <p:cNvPicPr preferRelativeResize="0"/>
          <p:nvPr/>
        </p:nvPicPr>
        <p:blipFill>
          <a:blip r:embed="rId9">
            <a:alphaModFix/>
          </a:blip>
          <a:stretch>
            <a:fillRect/>
          </a:stretch>
        </p:blipFill>
        <p:spPr>
          <a:xfrm>
            <a:off x="6763025" y="4145025"/>
            <a:ext cx="1821417" cy="735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3"/>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How to describe Heart Murmurs continued</a:t>
            </a:r>
            <a:endParaRPr b="1" sz="2720">
              <a:solidFill>
                <a:srgbClr val="D05C5C"/>
              </a:solidFill>
            </a:endParaRPr>
          </a:p>
        </p:txBody>
      </p:sp>
      <p:sp>
        <p:nvSpPr>
          <p:cNvPr id="490" name="Google Shape;490;p53"/>
          <p:cNvSpPr txBox="1"/>
          <p:nvPr/>
        </p:nvSpPr>
        <p:spPr>
          <a:xfrm>
            <a:off x="150375" y="795200"/>
            <a:ext cx="3387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D05C5C"/>
                </a:solidFill>
                <a:latin typeface="Bree Serif"/>
                <a:ea typeface="Bree Serif"/>
                <a:cs typeface="Bree Serif"/>
                <a:sym typeface="Bree Serif"/>
              </a:rPr>
              <a:t>2</a:t>
            </a:r>
            <a:r>
              <a:rPr lang="en" sz="1600">
                <a:solidFill>
                  <a:srgbClr val="D05C5C"/>
                </a:solidFill>
                <a:latin typeface="Bree Serif"/>
                <a:ea typeface="Bree Serif"/>
                <a:cs typeface="Bree Serif"/>
                <a:sym typeface="Bree Serif"/>
              </a:rPr>
              <a:t>- Shape:</a:t>
            </a:r>
            <a:endParaRPr sz="1600">
              <a:solidFill>
                <a:srgbClr val="D05C5C"/>
              </a:solidFill>
              <a:latin typeface="Bree Serif"/>
              <a:ea typeface="Bree Serif"/>
              <a:cs typeface="Bree Serif"/>
              <a:sym typeface="Bree Serif"/>
            </a:endParaRPr>
          </a:p>
          <a:p>
            <a:pPr indent="0" lvl="0" marL="0" rtl="0" algn="l">
              <a:spcBef>
                <a:spcPts val="0"/>
              </a:spcBef>
              <a:spcAft>
                <a:spcPts val="0"/>
              </a:spcAft>
              <a:buNone/>
            </a:pPr>
            <a:r>
              <a:rPr lang="en">
                <a:solidFill>
                  <a:srgbClr val="C27BA0"/>
                </a:solidFill>
                <a:latin typeface="Bree Serif"/>
                <a:ea typeface="Bree Serif"/>
                <a:cs typeface="Bree Serif"/>
                <a:sym typeface="Bree Serif"/>
              </a:rPr>
              <a:t>Murmurs are described according to the waxing &amp; waning of the sound:</a:t>
            </a:r>
            <a:endParaRPr>
              <a:solidFill>
                <a:srgbClr val="C27BA0"/>
              </a:solidFill>
              <a:latin typeface="Bree Serif"/>
              <a:ea typeface="Bree Serif"/>
              <a:cs typeface="Bree Serif"/>
              <a:sym typeface="Bree Serif"/>
            </a:endParaRPr>
          </a:p>
        </p:txBody>
      </p:sp>
      <p:graphicFrame>
        <p:nvGraphicFramePr>
          <p:cNvPr id="491" name="Google Shape;491;p53"/>
          <p:cNvGraphicFramePr/>
          <p:nvPr/>
        </p:nvGraphicFramePr>
        <p:xfrm>
          <a:off x="65500" y="1580900"/>
          <a:ext cx="3000000" cy="3000000"/>
        </p:xfrm>
        <a:graphic>
          <a:graphicData uri="http://schemas.openxmlformats.org/drawingml/2006/table">
            <a:tbl>
              <a:tblPr>
                <a:noFill/>
                <a:tableStyleId>{BD3C4543-84F6-4A18-9CDC-F40A5026B2DD}</a:tableStyleId>
              </a:tblPr>
              <a:tblGrid>
                <a:gridCol w="2218175"/>
                <a:gridCol w="2218175"/>
              </a:tblGrid>
              <a:tr h="807900">
                <a:tc>
                  <a:txBody>
                    <a:bodyPr/>
                    <a:lstStyle/>
                    <a:p>
                      <a:pPr indent="0" lvl="0" marL="0" rtl="0" algn="l">
                        <a:spcBef>
                          <a:spcPts val="0"/>
                        </a:spcBef>
                        <a:spcAft>
                          <a:spcPts val="0"/>
                        </a:spcAft>
                        <a:buNone/>
                      </a:pPr>
                      <a:r>
                        <a:rPr lang="en">
                          <a:latin typeface="Bree Serif"/>
                          <a:ea typeface="Bree Serif"/>
                          <a:cs typeface="Bree Serif"/>
                          <a:sym typeface="Bree Serif"/>
                        </a:rPr>
                        <a:t>Crescendo (increasing intensity)</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807375">
                <a:tc>
                  <a:txBody>
                    <a:bodyPr/>
                    <a:lstStyle/>
                    <a:p>
                      <a:pPr indent="0" lvl="0" marL="0" rtl="0" algn="l">
                        <a:spcBef>
                          <a:spcPts val="0"/>
                        </a:spcBef>
                        <a:spcAft>
                          <a:spcPts val="0"/>
                        </a:spcAft>
                        <a:buNone/>
                      </a:pPr>
                      <a:r>
                        <a:rPr lang="en">
                          <a:latin typeface="Bree Serif"/>
                          <a:ea typeface="Bree Serif"/>
                          <a:cs typeface="Bree Serif"/>
                          <a:sym typeface="Bree Serif"/>
                        </a:rPr>
                        <a:t>Decrescendo (decreasing intensity)</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807375">
                <a:tc>
                  <a:txBody>
                    <a:bodyPr/>
                    <a:lstStyle/>
                    <a:p>
                      <a:pPr indent="0" lvl="0" marL="0" rtl="0" algn="l">
                        <a:spcBef>
                          <a:spcPts val="0"/>
                        </a:spcBef>
                        <a:spcAft>
                          <a:spcPts val="0"/>
                        </a:spcAft>
                        <a:buNone/>
                      </a:pPr>
                      <a:r>
                        <a:rPr lang="en">
                          <a:latin typeface="Bree Serif"/>
                          <a:ea typeface="Bree Serif"/>
                          <a:cs typeface="Bree Serif"/>
                          <a:sym typeface="Bree Serif"/>
                        </a:rPr>
                        <a:t>Crescendo-decrescendo </a:t>
                      </a:r>
                      <a:r>
                        <a:rPr lang="en" sz="1200">
                          <a:solidFill>
                            <a:srgbClr val="C27BA0"/>
                          </a:solidFill>
                          <a:latin typeface="Bree Serif"/>
                          <a:ea typeface="Bree Serif"/>
                          <a:cs typeface="Bree Serif"/>
                          <a:sym typeface="Bree Serif"/>
                        </a:rPr>
                        <a:t>(Diamond- shaped); (increasing then immediate decreasing intensity).</a:t>
                      </a:r>
                      <a:endParaRPr sz="1200">
                        <a:solidFill>
                          <a:srgbClr val="C27BA0"/>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807375">
                <a:tc>
                  <a:txBody>
                    <a:bodyPr/>
                    <a:lstStyle/>
                    <a:p>
                      <a:pPr indent="0" lvl="0" marL="0" rtl="0" algn="l">
                        <a:spcBef>
                          <a:spcPts val="0"/>
                        </a:spcBef>
                        <a:spcAft>
                          <a:spcPts val="0"/>
                        </a:spcAft>
                        <a:buClr>
                          <a:schemeClr val="dk1"/>
                        </a:buClr>
                        <a:buSzPts val="1100"/>
                        <a:buFont typeface="Arial"/>
                        <a:buNone/>
                      </a:pPr>
                      <a:r>
                        <a:rPr lang="en">
                          <a:latin typeface="Bree Serif"/>
                          <a:ea typeface="Bree Serif"/>
                          <a:cs typeface="Bree Serif"/>
                          <a:sym typeface="Bree Serif"/>
                        </a:rPr>
                        <a:t>Plateau </a:t>
                      </a:r>
                      <a:r>
                        <a:rPr lang="en">
                          <a:solidFill>
                            <a:srgbClr val="C27BA0"/>
                          </a:solidFill>
                          <a:latin typeface="Bree Serif"/>
                          <a:ea typeface="Bree Serif"/>
                          <a:cs typeface="Bree Serif"/>
                          <a:sym typeface="Bree Serif"/>
                        </a:rPr>
                        <a:t>(uniform); </a:t>
                      </a:r>
                      <a:r>
                        <a:rPr lang="en" sz="1200">
                          <a:solidFill>
                            <a:srgbClr val="C27BA0"/>
                          </a:solidFill>
                          <a:latin typeface="Bree Serif"/>
                          <a:ea typeface="Bree Serif"/>
                          <a:cs typeface="Bree Serif"/>
                          <a:sym typeface="Bree Serif"/>
                        </a:rPr>
                        <a:t>the intensity of the murmur remains uniform</a:t>
                      </a:r>
                      <a:endParaRPr sz="1200">
                        <a:solidFill>
                          <a:srgbClr val="C27BA0"/>
                        </a:solidFill>
                        <a:latin typeface="Bree Serif"/>
                        <a:ea typeface="Bree Serif"/>
                        <a:cs typeface="Bree Serif"/>
                        <a:sym typeface="Bree Serif"/>
                      </a:endParaRPr>
                    </a:p>
                    <a:p>
                      <a:pPr indent="0" lvl="0" marL="0" rtl="0" algn="l">
                        <a:spcBef>
                          <a:spcPts val="0"/>
                        </a:spcBef>
                        <a:spcAft>
                          <a:spcPts val="0"/>
                        </a:spcAft>
                        <a:buNone/>
                      </a:pPr>
                      <a:r>
                        <a:rPr lang="en" sz="1200">
                          <a:solidFill>
                            <a:srgbClr val="C27BA0"/>
                          </a:solidFill>
                          <a:latin typeface="Bree Serif"/>
                          <a:ea typeface="Bree Serif"/>
                          <a:cs typeface="Bree Serif"/>
                          <a:sym typeface="Bree Serif"/>
                        </a:rPr>
                        <a:t>throughout.</a:t>
                      </a:r>
                      <a:endParaRPr sz="1200">
                        <a:solidFill>
                          <a:srgbClr val="C27BA0"/>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492" name="Google Shape;492;p53"/>
          <p:cNvPicPr preferRelativeResize="0"/>
          <p:nvPr/>
        </p:nvPicPr>
        <p:blipFill rotWithShape="1">
          <a:blip r:embed="rId3">
            <a:alphaModFix/>
          </a:blip>
          <a:srcRect b="0" l="0" r="3446" t="0"/>
          <a:stretch/>
        </p:blipFill>
        <p:spPr>
          <a:xfrm>
            <a:off x="2665100" y="1580900"/>
            <a:ext cx="1502200" cy="766775"/>
          </a:xfrm>
          <a:prstGeom prst="rect">
            <a:avLst/>
          </a:prstGeom>
          <a:noFill/>
          <a:ln>
            <a:noFill/>
          </a:ln>
        </p:spPr>
      </p:pic>
      <p:pic>
        <p:nvPicPr>
          <p:cNvPr id="493" name="Google Shape;493;p53"/>
          <p:cNvPicPr preferRelativeResize="0"/>
          <p:nvPr/>
        </p:nvPicPr>
        <p:blipFill rotWithShape="1">
          <a:blip r:embed="rId4">
            <a:alphaModFix/>
          </a:blip>
          <a:srcRect b="3081" l="4752" r="0" t="0"/>
          <a:stretch/>
        </p:blipFill>
        <p:spPr>
          <a:xfrm>
            <a:off x="2729200" y="2440200"/>
            <a:ext cx="1275400" cy="711675"/>
          </a:xfrm>
          <a:prstGeom prst="rect">
            <a:avLst/>
          </a:prstGeom>
          <a:noFill/>
          <a:ln>
            <a:noFill/>
          </a:ln>
        </p:spPr>
      </p:pic>
      <p:pic>
        <p:nvPicPr>
          <p:cNvPr id="494" name="Google Shape;494;p53"/>
          <p:cNvPicPr preferRelativeResize="0"/>
          <p:nvPr/>
        </p:nvPicPr>
        <p:blipFill>
          <a:blip r:embed="rId5">
            <a:alphaModFix/>
          </a:blip>
          <a:stretch>
            <a:fillRect/>
          </a:stretch>
        </p:blipFill>
        <p:spPr>
          <a:xfrm>
            <a:off x="2741788" y="3306400"/>
            <a:ext cx="1250219" cy="754100"/>
          </a:xfrm>
          <a:prstGeom prst="rect">
            <a:avLst/>
          </a:prstGeom>
          <a:noFill/>
          <a:ln>
            <a:noFill/>
          </a:ln>
        </p:spPr>
      </p:pic>
      <p:pic>
        <p:nvPicPr>
          <p:cNvPr id="495" name="Google Shape;495;p53"/>
          <p:cNvPicPr preferRelativeResize="0"/>
          <p:nvPr/>
        </p:nvPicPr>
        <p:blipFill rotWithShape="1">
          <a:blip r:embed="rId6">
            <a:alphaModFix/>
          </a:blip>
          <a:srcRect b="0" l="3598" r="2689" t="0"/>
          <a:stretch/>
        </p:blipFill>
        <p:spPr>
          <a:xfrm>
            <a:off x="2781700" y="4313575"/>
            <a:ext cx="1170400" cy="633900"/>
          </a:xfrm>
          <a:prstGeom prst="rect">
            <a:avLst/>
          </a:prstGeom>
          <a:noFill/>
          <a:ln>
            <a:noFill/>
          </a:ln>
        </p:spPr>
      </p:pic>
      <p:sp>
        <p:nvSpPr>
          <p:cNvPr id="496" name="Google Shape;496;p53"/>
          <p:cNvSpPr txBox="1"/>
          <p:nvPr/>
        </p:nvSpPr>
        <p:spPr>
          <a:xfrm>
            <a:off x="4902075" y="871375"/>
            <a:ext cx="4156800" cy="375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D05C5C"/>
                </a:solidFill>
                <a:latin typeface="Bree Serif"/>
                <a:ea typeface="Bree Serif"/>
                <a:cs typeface="Bree Serif"/>
                <a:sym typeface="Bree Serif"/>
              </a:rPr>
              <a:t>3- Location of maximum intensity:</a:t>
            </a:r>
            <a:endParaRPr sz="1600">
              <a:solidFill>
                <a:srgbClr val="D05C5C"/>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Determined by the site where the murmur</a:t>
            </a:r>
            <a:endParaRPr>
              <a:latin typeface="Bree Serif"/>
              <a:ea typeface="Bree Serif"/>
              <a:cs typeface="Bree Serif"/>
              <a:sym typeface="Bree Serif"/>
            </a:endParaRPr>
          </a:p>
          <a:p>
            <a:pPr indent="0" lvl="0" marL="0" rtl="0" algn="l">
              <a:spcBef>
                <a:spcPts val="0"/>
              </a:spcBef>
              <a:spcAft>
                <a:spcPts val="0"/>
              </a:spcAft>
              <a:buNone/>
            </a:pPr>
            <a:r>
              <a:rPr lang="en">
                <a:solidFill>
                  <a:srgbClr val="FF0000"/>
                </a:solidFill>
                <a:latin typeface="Bree Serif"/>
                <a:ea typeface="Bree Serif"/>
                <a:cs typeface="Bree Serif"/>
                <a:sym typeface="Bree Serif"/>
              </a:rPr>
              <a:t>Originates</a:t>
            </a:r>
            <a:r>
              <a:rPr lang="en">
                <a:latin typeface="Bree Serif"/>
                <a:ea typeface="Bree Serif"/>
                <a:cs typeface="Bree Serif"/>
                <a:sym typeface="Bree Serif"/>
              </a:rPr>
              <a:t>; e.g. Aortic, Pulmonary, Tricuspid, &amp;</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Mitral listening areas.</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rPr lang="en" sz="1600">
                <a:solidFill>
                  <a:srgbClr val="D05C5C"/>
                </a:solidFill>
                <a:latin typeface="Bree Serif"/>
                <a:ea typeface="Bree Serif"/>
                <a:cs typeface="Bree Serif"/>
                <a:sym typeface="Bree Serif"/>
              </a:rPr>
              <a:t>4- </a:t>
            </a:r>
            <a:r>
              <a:rPr lang="en" sz="1600">
                <a:solidFill>
                  <a:srgbClr val="C27BA0"/>
                </a:solidFill>
                <a:latin typeface="Bree Serif"/>
                <a:ea typeface="Bree Serif"/>
                <a:cs typeface="Bree Serif"/>
                <a:sym typeface="Bree Serif"/>
              </a:rPr>
              <a:t>Radiation</a:t>
            </a:r>
            <a:r>
              <a:rPr lang="en" sz="1600">
                <a:solidFill>
                  <a:srgbClr val="D05C5C"/>
                </a:solidFill>
                <a:latin typeface="Bree Serif"/>
                <a:ea typeface="Bree Serif"/>
                <a:cs typeface="Bree Serif"/>
                <a:sym typeface="Bree Serif"/>
              </a:rPr>
              <a:t>:</a:t>
            </a:r>
            <a:endParaRPr sz="1600">
              <a:solidFill>
                <a:srgbClr val="D05C5C"/>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Reflects intensity of the murmur &amp;</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direction of blood flow.</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rPr lang="en" sz="1600">
                <a:solidFill>
                  <a:srgbClr val="D05C5C"/>
                </a:solidFill>
                <a:latin typeface="Bree Serif"/>
                <a:ea typeface="Bree Serif"/>
                <a:cs typeface="Bree Serif"/>
                <a:sym typeface="Bree Serif"/>
              </a:rPr>
              <a:t>5- </a:t>
            </a:r>
            <a:r>
              <a:rPr lang="en" sz="1600">
                <a:solidFill>
                  <a:srgbClr val="D05C5C"/>
                </a:solidFill>
                <a:latin typeface="Bree Serif"/>
                <a:ea typeface="Bree Serif"/>
                <a:cs typeface="Bree Serif"/>
                <a:sym typeface="Bree Serif"/>
              </a:rPr>
              <a:t> Pitch </a:t>
            </a:r>
            <a:r>
              <a:rPr lang="en" sz="1600">
                <a:solidFill>
                  <a:srgbClr val="6FA8DC"/>
                </a:solidFill>
                <a:latin typeface="Bree Serif"/>
                <a:ea typeface="Bree Serif"/>
                <a:cs typeface="Bree Serif"/>
                <a:sym typeface="Bree Serif"/>
              </a:rPr>
              <a:t>(Frequency)</a:t>
            </a:r>
            <a:r>
              <a:rPr lang="en" sz="1600">
                <a:solidFill>
                  <a:srgbClr val="D05C5C"/>
                </a:solidFill>
                <a:latin typeface="Bree Serif"/>
                <a:ea typeface="Bree Serif"/>
                <a:cs typeface="Bree Serif"/>
                <a:sym typeface="Bree Serif"/>
              </a:rPr>
              <a:t>:</a:t>
            </a:r>
            <a:endParaRPr sz="1600">
              <a:solidFill>
                <a:srgbClr val="D05C5C"/>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High, medium, low.</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rPr lang="en" sz="1600">
                <a:solidFill>
                  <a:srgbClr val="D05C5C"/>
                </a:solidFill>
                <a:latin typeface="Bree Serif"/>
                <a:ea typeface="Bree Serif"/>
                <a:cs typeface="Bree Serif"/>
                <a:sym typeface="Bree Serif"/>
              </a:rPr>
              <a:t>6- Quality:</a:t>
            </a:r>
            <a:endParaRPr sz="1600">
              <a:solidFill>
                <a:srgbClr val="D05C5C"/>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Blowing, harsh </a:t>
            </a:r>
            <a:r>
              <a:rPr lang="en">
                <a:solidFill>
                  <a:srgbClr val="C27BA0"/>
                </a:solidFill>
                <a:latin typeface="Bree Serif"/>
                <a:ea typeface="Bree Serif"/>
                <a:cs typeface="Bree Serif"/>
                <a:sym typeface="Bree Serif"/>
              </a:rPr>
              <a:t>(hard)</a:t>
            </a:r>
            <a:r>
              <a:rPr lang="en">
                <a:latin typeface="Bree Serif"/>
                <a:ea typeface="Bree Serif"/>
                <a:cs typeface="Bree Serif"/>
                <a:sym typeface="Bree Serif"/>
              </a:rPr>
              <a:t>, </a:t>
            </a:r>
            <a:r>
              <a:rPr lang="en">
                <a:solidFill>
                  <a:srgbClr val="C27BA0"/>
                </a:solidFill>
                <a:latin typeface="Bree Serif"/>
                <a:ea typeface="Bree Serif"/>
                <a:cs typeface="Bree Serif"/>
                <a:sym typeface="Bree Serif"/>
              </a:rPr>
              <a:t>resonant</a:t>
            </a:r>
            <a:r>
              <a:rPr lang="en">
                <a:latin typeface="Bree Serif"/>
                <a:ea typeface="Bree Serif"/>
                <a:cs typeface="Bree Serif"/>
                <a:sym typeface="Bree Serif"/>
              </a:rPr>
              <a:t> (rumbling) &amp; musical.</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p:txBody>
      </p:sp>
      <p:cxnSp>
        <p:nvCxnSpPr>
          <p:cNvPr id="497" name="Google Shape;497;p53"/>
          <p:cNvCxnSpPr/>
          <p:nvPr/>
        </p:nvCxnSpPr>
        <p:spPr>
          <a:xfrm>
            <a:off x="4692813" y="1085175"/>
            <a:ext cx="18300" cy="3795000"/>
          </a:xfrm>
          <a:prstGeom prst="straightConnector1">
            <a:avLst/>
          </a:prstGeom>
          <a:noFill/>
          <a:ln cap="flat" cmpd="sng" w="19050">
            <a:solidFill>
              <a:srgbClr val="D05C5C"/>
            </a:solidFill>
            <a:prstDash val="dash"/>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4"/>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Pathophysiology</a:t>
            </a:r>
            <a:endParaRPr b="1" sz="2720">
              <a:solidFill>
                <a:srgbClr val="D05C5C"/>
              </a:solidFill>
            </a:endParaRPr>
          </a:p>
        </p:txBody>
      </p:sp>
      <p:sp>
        <p:nvSpPr>
          <p:cNvPr id="503" name="Google Shape;503;p54"/>
          <p:cNvSpPr txBox="1"/>
          <p:nvPr/>
        </p:nvSpPr>
        <p:spPr>
          <a:xfrm>
            <a:off x="8109600" y="56400"/>
            <a:ext cx="103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FA8DC"/>
                </a:solidFill>
                <a:latin typeface="Bree Serif"/>
                <a:ea typeface="Bree Serif"/>
                <a:cs typeface="Bree Serif"/>
                <a:sym typeface="Bree Serif"/>
              </a:rPr>
              <a:t>In Boys Slides</a:t>
            </a:r>
            <a:endParaRPr>
              <a:solidFill>
                <a:srgbClr val="6FA8DC"/>
              </a:solidFill>
              <a:latin typeface="Bree Serif"/>
              <a:ea typeface="Bree Serif"/>
              <a:cs typeface="Bree Serif"/>
              <a:sym typeface="Bree Serif"/>
            </a:endParaRPr>
          </a:p>
        </p:txBody>
      </p:sp>
      <p:sp>
        <p:nvSpPr>
          <p:cNvPr id="504" name="Google Shape;504;p54"/>
          <p:cNvSpPr txBox="1"/>
          <p:nvPr/>
        </p:nvSpPr>
        <p:spPr>
          <a:xfrm>
            <a:off x="3623475" y="1085175"/>
            <a:ext cx="1574400" cy="400200"/>
          </a:xfrm>
          <a:prstGeom prst="rect">
            <a:avLst/>
          </a:prstGeom>
          <a:solidFill>
            <a:srgbClr val="F1E0E0"/>
          </a:solidFill>
          <a:ln cap="flat" cmpd="sng" w="9525">
            <a:solidFill>
              <a:srgbClr val="DE8D8D"/>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Mitral Stenosis</a:t>
            </a:r>
            <a:endParaRPr>
              <a:latin typeface="Bree Serif"/>
              <a:ea typeface="Bree Serif"/>
              <a:cs typeface="Bree Serif"/>
              <a:sym typeface="Bree Serif"/>
            </a:endParaRPr>
          </a:p>
        </p:txBody>
      </p:sp>
      <p:sp>
        <p:nvSpPr>
          <p:cNvPr id="505" name="Google Shape;505;p54"/>
          <p:cNvSpPr txBox="1"/>
          <p:nvPr/>
        </p:nvSpPr>
        <p:spPr>
          <a:xfrm>
            <a:off x="5464325" y="1907125"/>
            <a:ext cx="2666100" cy="400200"/>
          </a:xfrm>
          <a:prstGeom prst="rect">
            <a:avLst/>
          </a:prstGeom>
          <a:solidFill>
            <a:srgbClr val="F1E0E0"/>
          </a:solidFill>
          <a:ln cap="flat" cmpd="sng" w="9525">
            <a:solidFill>
              <a:srgbClr val="DE8D8D"/>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Increased Left </a:t>
            </a:r>
            <a:r>
              <a:rPr lang="en">
                <a:latin typeface="Bree Serif"/>
                <a:ea typeface="Bree Serif"/>
                <a:cs typeface="Bree Serif"/>
                <a:sym typeface="Bree Serif"/>
              </a:rPr>
              <a:t>Atrial</a:t>
            </a:r>
            <a:r>
              <a:rPr lang="en">
                <a:latin typeface="Bree Serif"/>
                <a:ea typeface="Bree Serif"/>
                <a:cs typeface="Bree Serif"/>
                <a:sym typeface="Bree Serif"/>
              </a:rPr>
              <a:t> </a:t>
            </a:r>
            <a:r>
              <a:rPr lang="en">
                <a:latin typeface="Bree Serif"/>
                <a:ea typeface="Bree Serif"/>
                <a:cs typeface="Bree Serif"/>
                <a:sym typeface="Bree Serif"/>
              </a:rPr>
              <a:t>Pressure</a:t>
            </a:r>
            <a:endParaRPr>
              <a:latin typeface="Bree Serif"/>
              <a:ea typeface="Bree Serif"/>
              <a:cs typeface="Bree Serif"/>
              <a:sym typeface="Bree Serif"/>
            </a:endParaRPr>
          </a:p>
        </p:txBody>
      </p:sp>
      <p:sp>
        <p:nvSpPr>
          <p:cNvPr id="506" name="Google Shape;506;p54"/>
          <p:cNvSpPr txBox="1"/>
          <p:nvPr/>
        </p:nvSpPr>
        <p:spPr>
          <a:xfrm>
            <a:off x="5593625" y="2724150"/>
            <a:ext cx="2407500" cy="400200"/>
          </a:xfrm>
          <a:prstGeom prst="rect">
            <a:avLst/>
          </a:prstGeom>
          <a:solidFill>
            <a:srgbClr val="F1E0E0"/>
          </a:solidFill>
          <a:ln cap="flat" cmpd="sng" w="9525">
            <a:solidFill>
              <a:srgbClr val="DE8D8D"/>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Pulmonary Hypertension</a:t>
            </a:r>
            <a:endParaRPr>
              <a:latin typeface="Bree Serif"/>
              <a:ea typeface="Bree Serif"/>
              <a:cs typeface="Bree Serif"/>
              <a:sym typeface="Bree Serif"/>
            </a:endParaRPr>
          </a:p>
        </p:txBody>
      </p:sp>
      <p:sp>
        <p:nvSpPr>
          <p:cNvPr id="507" name="Google Shape;507;p54"/>
          <p:cNvSpPr txBox="1"/>
          <p:nvPr/>
        </p:nvSpPr>
        <p:spPr>
          <a:xfrm>
            <a:off x="5439575" y="3541175"/>
            <a:ext cx="2715600" cy="400200"/>
          </a:xfrm>
          <a:prstGeom prst="rect">
            <a:avLst/>
          </a:prstGeom>
          <a:solidFill>
            <a:srgbClr val="F1E0E0"/>
          </a:solidFill>
          <a:ln cap="flat" cmpd="sng" w="9525">
            <a:solidFill>
              <a:srgbClr val="DE8D8D"/>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RV Dilation and Dysfunction</a:t>
            </a:r>
            <a:endParaRPr>
              <a:latin typeface="Bree Serif"/>
              <a:ea typeface="Bree Serif"/>
              <a:cs typeface="Bree Serif"/>
              <a:sym typeface="Bree Serif"/>
            </a:endParaRPr>
          </a:p>
        </p:txBody>
      </p:sp>
      <p:sp>
        <p:nvSpPr>
          <p:cNvPr id="508" name="Google Shape;508;p54"/>
          <p:cNvSpPr txBox="1"/>
          <p:nvPr/>
        </p:nvSpPr>
        <p:spPr>
          <a:xfrm>
            <a:off x="3623475" y="4312400"/>
            <a:ext cx="1574400" cy="615600"/>
          </a:xfrm>
          <a:prstGeom prst="rect">
            <a:avLst/>
          </a:prstGeom>
          <a:solidFill>
            <a:srgbClr val="F1E0E0"/>
          </a:solidFill>
          <a:ln cap="flat" cmpd="sng" w="9525">
            <a:solidFill>
              <a:srgbClr val="DE8D8D"/>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Tricuspid Regurgitation</a:t>
            </a:r>
            <a:endParaRPr>
              <a:latin typeface="Bree Serif"/>
              <a:ea typeface="Bree Serif"/>
              <a:cs typeface="Bree Serif"/>
              <a:sym typeface="Bree Serif"/>
            </a:endParaRPr>
          </a:p>
        </p:txBody>
      </p:sp>
      <p:sp>
        <p:nvSpPr>
          <p:cNvPr id="509" name="Google Shape;509;p54"/>
          <p:cNvSpPr txBox="1"/>
          <p:nvPr/>
        </p:nvSpPr>
        <p:spPr>
          <a:xfrm>
            <a:off x="479925" y="3541175"/>
            <a:ext cx="2936700" cy="400200"/>
          </a:xfrm>
          <a:prstGeom prst="rect">
            <a:avLst/>
          </a:prstGeom>
          <a:solidFill>
            <a:srgbClr val="F1E0E0"/>
          </a:solidFill>
          <a:ln cap="flat" cmpd="sng" w="9525">
            <a:solidFill>
              <a:srgbClr val="DE8D8D"/>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Tricuspid Annulus Dilation</a:t>
            </a:r>
            <a:endParaRPr>
              <a:latin typeface="Bree Serif"/>
              <a:ea typeface="Bree Serif"/>
              <a:cs typeface="Bree Serif"/>
              <a:sym typeface="Bree Serif"/>
            </a:endParaRPr>
          </a:p>
        </p:txBody>
      </p:sp>
      <p:sp>
        <p:nvSpPr>
          <p:cNvPr id="510" name="Google Shape;510;p54"/>
          <p:cNvSpPr txBox="1"/>
          <p:nvPr/>
        </p:nvSpPr>
        <p:spPr>
          <a:xfrm>
            <a:off x="479925" y="2724150"/>
            <a:ext cx="2936700" cy="400200"/>
          </a:xfrm>
          <a:prstGeom prst="rect">
            <a:avLst/>
          </a:prstGeom>
          <a:solidFill>
            <a:srgbClr val="F1E0E0"/>
          </a:solidFill>
          <a:ln cap="flat" cmpd="sng" w="9525">
            <a:solidFill>
              <a:srgbClr val="DE8D8D"/>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Atrial </a:t>
            </a:r>
            <a:r>
              <a:rPr lang="en">
                <a:latin typeface="Bree Serif"/>
                <a:ea typeface="Bree Serif"/>
                <a:cs typeface="Bree Serif"/>
                <a:sym typeface="Bree Serif"/>
              </a:rPr>
              <a:t>Fibrillation</a:t>
            </a:r>
            <a:endParaRPr>
              <a:latin typeface="Bree Serif"/>
              <a:ea typeface="Bree Serif"/>
              <a:cs typeface="Bree Serif"/>
              <a:sym typeface="Bree Serif"/>
            </a:endParaRPr>
          </a:p>
        </p:txBody>
      </p:sp>
      <p:sp>
        <p:nvSpPr>
          <p:cNvPr id="511" name="Google Shape;511;p54"/>
          <p:cNvSpPr txBox="1"/>
          <p:nvPr/>
        </p:nvSpPr>
        <p:spPr>
          <a:xfrm>
            <a:off x="615225" y="1907125"/>
            <a:ext cx="2666100" cy="400200"/>
          </a:xfrm>
          <a:prstGeom prst="rect">
            <a:avLst/>
          </a:prstGeom>
          <a:solidFill>
            <a:srgbClr val="F1E0E0"/>
          </a:solidFill>
          <a:ln cap="flat" cmpd="sng" w="9525">
            <a:solidFill>
              <a:srgbClr val="DE8D8D"/>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Increased Left Atrium Size</a:t>
            </a:r>
            <a:endParaRPr>
              <a:latin typeface="Bree Serif"/>
              <a:ea typeface="Bree Serif"/>
              <a:cs typeface="Bree Serif"/>
              <a:sym typeface="Bree Serif"/>
            </a:endParaRPr>
          </a:p>
        </p:txBody>
      </p:sp>
      <p:cxnSp>
        <p:nvCxnSpPr>
          <p:cNvPr id="512" name="Google Shape;512;p54"/>
          <p:cNvCxnSpPr>
            <a:endCxn id="505" idx="0"/>
          </p:cNvCxnSpPr>
          <p:nvPr/>
        </p:nvCxnSpPr>
        <p:spPr>
          <a:xfrm>
            <a:off x="5190575" y="1485625"/>
            <a:ext cx="1606800" cy="421500"/>
          </a:xfrm>
          <a:prstGeom prst="straightConnector1">
            <a:avLst/>
          </a:prstGeom>
          <a:noFill/>
          <a:ln cap="flat" cmpd="sng" w="9525">
            <a:solidFill>
              <a:srgbClr val="D05C5C"/>
            </a:solidFill>
            <a:prstDash val="solid"/>
            <a:round/>
            <a:headEnd len="med" w="med" type="none"/>
            <a:tailEnd len="med" w="med" type="triangle"/>
          </a:ln>
        </p:spPr>
      </p:cxnSp>
      <p:cxnSp>
        <p:nvCxnSpPr>
          <p:cNvPr id="513" name="Google Shape;513;p54"/>
          <p:cNvCxnSpPr>
            <a:stCxn id="505" idx="1"/>
            <a:endCxn id="511" idx="3"/>
          </p:cNvCxnSpPr>
          <p:nvPr/>
        </p:nvCxnSpPr>
        <p:spPr>
          <a:xfrm rot="10800000">
            <a:off x="3281225" y="2107225"/>
            <a:ext cx="2183100" cy="0"/>
          </a:xfrm>
          <a:prstGeom prst="straightConnector1">
            <a:avLst/>
          </a:prstGeom>
          <a:noFill/>
          <a:ln cap="flat" cmpd="sng" w="9525">
            <a:solidFill>
              <a:srgbClr val="D05C5C"/>
            </a:solidFill>
            <a:prstDash val="solid"/>
            <a:round/>
            <a:headEnd len="med" w="med" type="none"/>
            <a:tailEnd len="med" w="med" type="triangle"/>
          </a:ln>
        </p:spPr>
      </p:cxnSp>
      <p:cxnSp>
        <p:nvCxnSpPr>
          <p:cNvPr id="514" name="Google Shape;514;p54"/>
          <p:cNvCxnSpPr>
            <a:endCxn id="510" idx="3"/>
          </p:cNvCxnSpPr>
          <p:nvPr/>
        </p:nvCxnSpPr>
        <p:spPr>
          <a:xfrm flipH="1">
            <a:off x="3416625" y="2322450"/>
            <a:ext cx="2065500" cy="601800"/>
          </a:xfrm>
          <a:prstGeom prst="straightConnector1">
            <a:avLst/>
          </a:prstGeom>
          <a:noFill/>
          <a:ln cap="flat" cmpd="sng" w="9525">
            <a:solidFill>
              <a:srgbClr val="D05C5C"/>
            </a:solidFill>
            <a:prstDash val="solid"/>
            <a:round/>
            <a:headEnd len="med" w="med" type="none"/>
            <a:tailEnd len="med" w="med" type="triangle"/>
          </a:ln>
        </p:spPr>
      </p:cxnSp>
      <p:cxnSp>
        <p:nvCxnSpPr>
          <p:cNvPr id="515" name="Google Shape;515;p54"/>
          <p:cNvCxnSpPr>
            <a:stCxn id="505" idx="2"/>
            <a:endCxn id="506" idx="0"/>
          </p:cNvCxnSpPr>
          <p:nvPr/>
        </p:nvCxnSpPr>
        <p:spPr>
          <a:xfrm>
            <a:off x="6797375" y="2307325"/>
            <a:ext cx="0" cy="416700"/>
          </a:xfrm>
          <a:prstGeom prst="straightConnector1">
            <a:avLst/>
          </a:prstGeom>
          <a:noFill/>
          <a:ln cap="flat" cmpd="sng" w="9525">
            <a:solidFill>
              <a:srgbClr val="D05C5C"/>
            </a:solidFill>
            <a:prstDash val="solid"/>
            <a:round/>
            <a:headEnd len="med" w="med" type="none"/>
            <a:tailEnd len="med" w="med" type="triangle"/>
          </a:ln>
        </p:spPr>
      </p:cxnSp>
      <p:cxnSp>
        <p:nvCxnSpPr>
          <p:cNvPr id="516" name="Google Shape;516;p54"/>
          <p:cNvCxnSpPr>
            <a:stCxn id="511" idx="2"/>
            <a:endCxn id="510" idx="0"/>
          </p:cNvCxnSpPr>
          <p:nvPr/>
        </p:nvCxnSpPr>
        <p:spPr>
          <a:xfrm>
            <a:off x="1948275" y="2307325"/>
            <a:ext cx="0" cy="416700"/>
          </a:xfrm>
          <a:prstGeom prst="straightConnector1">
            <a:avLst/>
          </a:prstGeom>
          <a:noFill/>
          <a:ln cap="flat" cmpd="sng" w="9525">
            <a:solidFill>
              <a:srgbClr val="D05C5C"/>
            </a:solidFill>
            <a:prstDash val="solid"/>
            <a:round/>
            <a:headEnd len="med" w="med" type="none"/>
            <a:tailEnd len="med" w="med" type="triangle"/>
          </a:ln>
        </p:spPr>
      </p:cxnSp>
      <p:cxnSp>
        <p:nvCxnSpPr>
          <p:cNvPr id="517" name="Google Shape;517;p54"/>
          <p:cNvCxnSpPr>
            <a:stCxn id="510" idx="2"/>
            <a:endCxn id="509" idx="0"/>
          </p:cNvCxnSpPr>
          <p:nvPr/>
        </p:nvCxnSpPr>
        <p:spPr>
          <a:xfrm>
            <a:off x="1948275" y="3124350"/>
            <a:ext cx="0" cy="416700"/>
          </a:xfrm>
          <a:prstGeom prst="straightConnector1">
            <a:avLst/>
          </a:prstGeom>
          <a:noFill/>
          <a:ln cap="flat" cmpd="sng" w="9525">
            <a:solidFill>
              <a:srgbClr val="D05C5C"/>
            </a:solidFill>
            <a:prstDash val="solid"/>
            <a:round/>
            <a:headEnd len="med" w="med" type="none"/>
            <a:tailEnd len="med" w="med" type="triangle"/>
          </a:ln>
        </p:spPr>
      </p:cxnSp>
      <p:cxnSp>
        <p:nvCxnSpPr>
          <p:cNvPr id="518" name="Google Shape;518;p54"/>
          <p:cNvCxnSpPr>
            <a:stCxn id="509" idx="2"/>
            <a:endCxn id="508" idx="1"/>
          </p:cNvCxnSpPr>
          <p:nvPr/>
        </p:nvCxnSpPr>
        <p:spPr>
          <a:xfrm>
            <a:off x="1948275" y="3941375"/>
            <a:ext cx="1675200" cy="678900"/>
          </a:xfrm>
          <a:prstGeom prst="straightConnector1">
            <a:avLst/>
          </a:prstGeom>
          <a:noFill/>
          <a:ln cap="flat" cmpd="sng" w="9525">
            <a:solidFill>
              <a:srgbClr val="D05C5C"/>
            </a:solidFill>
            <a:prstDash val="solid"/>
            <a:round/>
            <a:headEnd len="med" w="med" type="none"/>
            <a:tailEnd len="med" w="med" type="triangle"/>
          </a:ln>
        </p:spPr>
      </p:cxnSp>
      <p:cxnSp>
        <p:nvCxnSpPr>
          <p:cNvPr id="519" name="Google Shape;519;p54"/>
          <p:cNvCxnSpPr>
            <a:stCxn id="508" idx="0"/>
            <a:endCxn id="507" idx="1"/>
          </p:cNvCxnSpPr>
          <p:nvPr/>
        </p:nvCxnSpPr>
        <p:spPr>
          <a:xfrm flipH="1" rot="10800000">
            <a:off x="4410675" y="3741200"/>
            <a:ext cx="1029000" cy="571200"/>
          </a:xfrm>
          <a:prstGeom prst="straightConnector1">
            <a:avLst/>
          </a:prstGeom>
          <a:noFill/>
          <a:ln cap="flat" cmpd="sng" w="9525">
            <a:solidFill>
              <a:srgbClr val="D05C5C"/>
            </a:solidFill>
            <a:prstDash val="solid"/>
            <a:round/>
            <a:headEnd len="med" w="med" type="none"/>
            <a:tailEnd len="med" w="med" type="triangle"/>
          </a:ln>
        </p:spPr>
      </p:cxnSp>
      <p:cxnSp>
        <p:nvCxnSpPr>
          <p:cNvPr id="520" name="Google Shape;520;p54"/>
          <p:cNvCxnSpPr>
            <a:stCxn id="508" idx="0"/>
            <a:endCxn id="509" idx="3"/>
          </p:cNvCxnSpPr>
          <p:nvPr/>
        </p:nvCxnSpPr>
        <p:spPr>
          <a:xfrm rot="10800000">
            <a:off x="3416475" y="3741200"/>
            <a:ext cx="994200" cy="571200"/>
          </a:xfrm>
          <a:prstGeom prst="straightConnector1">
            <a:avLst/>
          </a:prstGeom>
          <a:noFill/>
          <a:ln cap="flat" cmpd="sng" w="9525">
            <a:solidFill>
              <a:srgbClr val="D05C5C"/>
            </a:solidFill>
            <a:prstDash val="solid"/>
            <a:round/>
            <a:headEnd len="med" w="med" type="none"/>
            <a:tailEnd len="med" w="med" type="triangle"/>
          </a:ln>
        </p:spPr>
      </p:cxnSp>
      <p:cxnSp>
        <p:nvCxnSpPr>
          <p:cNvPr id="521" name="Google Shape;521;p54"/>
          <p:cNvCxnSpPr>
            <a:stCxn id="507" idx="2"/>
            <a:endCxn id="508" idx="3"/>
          </p:cNvCxnSpPr>
          <p:nvPr/>
        </p:nvCxnSpPr>
        <p:spPr>
          <a:xfrm flipH="1">
            <a:off x="5197775" y="3941375"/>
            <a:ext cx="1599600" cy="678900"/>
          </a:xfrm>
          <a:prstGeom prst="straightConnector1">
            <a:avLst/>
          </a:prstGeom>
          <a:noFill/>
          <a:ln cap="flat" cmpd="sng" w="9525">
            <a:solidFill>
              <a:srgbClr val="D05C5C"/>
            </a:solidFill>
            <a:prstDash val="solid"/>
            <a:round/>
            <a:headEnd len="med" w="med" type="none"/>
            <a:tailEnd len="med" w="med" type="triangle"/>
          </a:ln>
        </p:spPr>
      </p:cxnSp>
      <p:cxnSp>
        <p:nvCxnSpPr>
          <p:cNvPr id="522" name="Google Shape;522;p54"/>
          <p:cNvCxnSpPr/>
          <p:nvPr/>
        </p:nvCxnSpPr>
        <p:spPr>
          <a:xfrm rot="10800000">
            <a:off x="3399225" y="3562625"/>
            <a:ext cx="2022900" cy="0"/>
          </a:xfrm>
          <a:prstGeom prst="straightConnector1">
            <a:avLst/>
          </a:prstGeom>
          <a:noFill/>
          <a:ln cap="flat" cmpd="sng" w="9525">
            <a:solidFill>
              <a:srgbClr val="D05C5C"/>
            </a:solidFill>
            <a:prstDash val="solid"/>
            <a:round/>
            <a:headEnd len="med" w="med" type="none"/>
            <a:tailEnd len="med" w="med" type="triangle"/>
          </a:ln>
        </p:spPr>
      </p:cxnSp>
      <p:cxnSp>
        <p:nvCxnSpPr>
          <p:cNvPr id="523" name="Google Shape;523;p54"/>
          <p:cNvCxnSpPr>
            <a:stCxn id="506" idx="2"/>
            <a:endCxn id="507" idx="0"/>
          </p:cNvCxnSpPr>
          <p:nvPr/>
        </p:nvCxnSpPr>
        <p:spPr>
          <a:xfrm>
            <a:off x="6797375" y="3124350"/>
            <a:ext cx="0" cy="416700"/>
          </a:xfrm>
          <a:prstGeom prst="straightConnector1">
            <a:avLst/>
          </a:prstGeom>
          <a:noFill/>
          <a:ln cap="flat" cmpd="sng" w="9525">
            <a:solidFill>
              <a:srgbClr val="D05C5C"/>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5"/>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How to describe Heart Murmurs continued</a:t>
            </a:r>
            <a:endParaRPr b="1" sz="2720">
              <a:solidFill>
                <a:srgbClr val="D05C5C"/>
              </a:solidFill>
            </a:endParaRPr>
          </a:p>
        </p:txBody>
      </p:sp>
      <p:sp>
        <p:nvSpPr>
          <p:cNvPr id="529" name="Google Shape;529;p55"/>
          <p:cNvSpPr txBox="1"/>
          <p:nvPr/>
        </p:nvSpPr>
        <p:spPr>
          <a:xfrm>
            <a:off x="150375" y="795200"/>
            <a:ext cx="3387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D05C5C"/>
                </a:solidFill>
                <a:latin typeface="Bree Serif"/>
                <a:ea typeface="Bree Serif"/>
                <a:cs typeface="Bree Serif"/>
                <a:sym typeface="Bree Serif"/>
              </a:rPr>
              <a:t>7- Intensity:</a:t>
            </a:r>
            <a:endParaRPr sz="1600">
              <a:solidFill>
                <a:srgbClr val="D05C5C"/>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Graded on a (6) points according to</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Levine scale:</a:t>
            </a:r>
            <a:endParaRPr>
              <a:latin typeface="Bree Serif"/>
              <a:ea typeface="Bree Serif"/>
              <a:cs typeface="Bree Serif"/>
              <a:sym typeface="Bree Serif"/>
            </a:endParaRPr>
          </a:p>
        </p:txBody>
      </p:sp>
      <p:graphicFrame>
        <p:nvGraphicFramePr>
          <p:cNvPr id="530" name="Google Shape;530;p55"/>
          <p:cNvGraphicFramePr/>
          <p:nvPr/>
        </p:nvGraphicFramePr>
        <p:xfrm>
          <a:off x="84438" y="1721100"/>
          <a:ext cx="3000000" cy="3000000"/>
        </p:xfrm>
        <a:graphic>
          <a:graphicData uri="http://schemas.openxmlformats.org/drawingml/2006/table">
            <a:tbl>
              <a:tblPr>
                <a:noFill/>
                <a:tableStyleId>{BD3C4543-84F6-4A18-9CDC-F40A5026B2DD}</a:tableStyleId>
              </a:tblPr>
              <a:tblGrid>
                <a:gridCol w="507550"/>
                <a:gridCol w="3980000"/>
              </a:tblGrid>
              <a:tr h="396200">
                <a:tc gridSpan="2">
                  <a:txBody>
                    <a:bodyPr/>
                    <a:lstStyle/>
                    <a:p>
                      <a:pPr indent="0" lvl="0" marL="0" rtl="0" algn="ctr">
                        <a:spcBef>
                          <a:spcPts val="0"/>
                        </a:spcBef>
                        <a:spcAft>
                          <a:spcPts val="0"/>
                        </a:spcAft>
                        <a:buNone/>
                      </a:pPr>
                      <a:r>
                        <a:rPr lang="en">
                          <a:solidFill>
                            <a:srgbClr val="FFFFFF"/>
                          </a:solidFill>
                          <a:latin typeface="Bree Serif"/>
                          <a:ea typeface="Bree Serif"/>
                          <a:cs typeface="Bree Serif"/>
                          <a:sym typeface="Bree Serif"/>
                        </a:rPr>
                        <a:t>GRADING OF HEART MURMURS</a:t>
                      </a:r>
                      <a:endParaRPr>
                        <a:solidFill>
                          <a:srgbClr val="FFFFFF"/>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05C5C">
                        <a:alpha val="69830"/>
                      </a:srgbClr>
                    </a:solidFill>
                  </a:tcPr>
                </a:tc>
                <a:tc hMerge="1"/>
              </a:tr>
              <a:tr h="466650">
                <a:tc>
                  <a:txBody>
                    <a:bodyPr/>
                    <a:lstStyle/>
                    <a:p>
                      <a:pPr indent="0" lvl="0" marL="0" rtl="0" algn="ctr">
                        <a:spcBef>
                          <a:spcPts val="0"/>
                        </a:spcBef>
                        <a:spcAft>
                          <a:spcPts val="0"/>
                        </a:spcAft>
                        <a:buNone/>
                      </a:pPr>
                      <a:r>
                        <a:rPr b="1" lang="en" sz="1600">
                          <a:latin typeface="Bree Serif"/>
                          <a:ea typeface="Bree Serif"/>
                          <a:cs typeface="Bree Serif"/>
                          <a:sym typeface="Bree Serif"/>
                        </a:rPr>
                        <a:t>1</a:t>
                      </a:r>
                      <a:endParaRPr b="1" sz="16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Soft Murmur heart in quiet </a:t>
                      </a:r>
                      <a:r>
                        <a:rPr lang="en" sz="1200">
                          <a:latin typeface="Bree Serif"/>
                          <a:ea typeface="Bree Serif"/>
                          <a:cs typeface="Bree Serif"/>
                          <a:sym typeface="Bree Serif"/>
                        </a:rPr>
                        <a:t>surroundings</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66650">
                <a:tc>
                  <a:txBody>
                    <a:bodyPr/>
                    <a:lstStyle/>
                    <a:p>
                      <a:pPr indent="0" lvl="0" marL="0" rtl="0" algn="ctr">
                        <a:spcBef>
                          <a:spcPts val="0"/>
                        </a:spcBef>
                        <a:spcAft>
                          <a:spcPts val="0"/>
                        </a:spcAft>
                        <a:buNone/>
                      </a:pPr>
                      <a:r>
                        <a:rPr b="1" lang="en" sz="1600">
                          <a:latin typeface="Bree Serif"/>
                          <a:ea typeface="Bree Serif"/>
                          <a:cs typeface="Bree Serif"/>
                          <a:sym typeface="Bree Serif"/>
                        </a:rPr>
                        <a:t>2</a:t>
                      </a:r>
                      <a:endParaRPr b="1" sz="16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Bree Serif"/>
                          <a:ea typeface="Bree Serif"/>
                          <a:cs typeface="Bree Serif"/>
                          <a:sym typeface="Bree Serif"/>
                        </a:rPr>
                        <a:t>Soft Murmur heart in noisy surroundings</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66650">
                <a:tc>
                  <a:txBody>
                    <a:bodyPr/>
                    <a:lstStyle/>
                    <a:p>
                      <a:pPr indent="0" lvl="0" marL="0" rtl="0" algn="ctr">
                        <a:spcBef>
                          <a:spcPts val="0"/>
                        </a:spcBef>
                        <a:spcAft>
                          <a:spcPts val="0"/>
                        </a:spcAft>
                        <a:buNone/>
                      </a:pPr>
                      <a:r>
                        <a:rPr b="1" lang="en" sz="1600">
                          <a:latin typeface="Bree Serif"/>
                          <a:ea typeface="Bree Serif"/>
                          <a:cs typeface="Bree Serif"/>
                          <a:sym typeface="Bree Serif"/>
                        </a:rPr>
                        <a:t>3</a:t>
                      </a:r>
                      <a:endParaRPr b="1" sz="16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Prominent </a:t>
                      </a:r>
                      <a:r>
                        <a:rPr lang="en" sz="1200">
                          <a:latin typeface="Bree Serif"/>
                          <a:ea typeface="Bree Serif"/>
                          <a:cs typeface="Bree Serif"/>
                          <a:sym typeface="Bree Serif"/>
                        </a:rPr>
                        <a:t>heard</a:t>
                      </a:r>
                      <a:r>
                        <a:rPr lang="en" sz="1200">
                          <a:latin typeface="Bree Serif"/>
                          <a:ea typeface="Bree Serif"/>
                          <a:cs typeface="Bree Serif"/>
                          <a:sym typeface="Bree Serif"/>
                        </a:rPr>
                        <a:t> murmur</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66650">
                <a:tc>
                  <a:txBody>
                    <a:bodyPr/>
                    <a:lstStyle/>
                    <a:p>
                      <a:pPr indent="0" lvl="0" marL="0" rtl="0" algn="ctr">
                        <a:spcBef>
                          <a:spcPts val="0"/>
                        </a:spcBef>
                        <a:spcAft>
                          <a:spcPts val="0"/>
                        </a:spcAft>
                        <a:buNone/>
                      </a:pPr>
                      <a:r>
                        <a:rPr b="1" lang="en" sz="1600">
                          <a:latin typeface="Bree Serif"/>
                          <a:ea typeface="Bree Serif"/>
                          <a:cs typeface="Bree Serif"/>
                          <a:sym typeface="Bree Serif"/>
                        </a:rPr>
                        <a:t>4</a:t>
                      </a:r>
                      <a:endParaRPr b="1" sz="16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Loud murmur with a thrill</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48600">
                <a:tc>
                  <a:txBody>
                    <a:bodyPr/>
                    <a:lstStyle/>
                    <a:p>
                      <a:pPr indent="0" lvl="0" marL="0" rtl="0" algn="ctr">
                        <a:spcBef>
                          <a:spcPts val="0"/>
                        </a:spcBef>
                        <a:spcAft>
                          <a:spcPts val="0"/>
                        </a:spcAft>
                        <a:buNone/>
                      </a:pPr>
                      <a:r>
                        <a:rPr b="1" lang="en" sz="1600">
                          <a:latin typeface="Bree Serif"/>
                          <a:ea typeface="Bree Serif"/>
                          <a:cs typeface="Bree Serif"/>
                          <a:sym typeface="Bree Serif"/>
                        </a:rPr>
                        <a:t>5</a:t>
                      </a:r>
                      <a:endParaRPr b="1" sz="16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9900"/>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Loud murmur heard with edge of steth tilted against the chest + thrill</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48600">
                <a:tc>
                  <a:txBody>
                    <a:bodyPr/>
                    <a:lstStyle/>
                    <a:p>
                      <a:pPr indent="0" lvl="0" marL="0" rtl="0" algn="ctr">
                        <a:spcBef>
                          <a:spcPts val="0"/>
                        </a:spcBef>
                        <a:spcAft>
                          <a:spcPts val="0"/>
                        </a:spcAft>
                        <a:buNone/>
                      </a:pPr>
                      <a:r>
                        <a:rPr b="1" lang="en" sz="1600">
                          <a:latin typeface="Bree Serif"/>
                          <a:ea typeface="Bree Serif"/>
                          <a:cs typeface="Bree Serif"/>
                          <a:sym typeface="Bree Serif"/>
                        </a:rPr>
                        <a:t>6</a:t>
                      </a:r>
                      <a:endParaRPr b="1" sz="16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0000"/>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Loud murmur heard 5-10 mm from the chest + thrill</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531" name="Google Shape;531;p55"/>
          <p:cNvSpPr txBox="1"/>
          <p:nvPr/>
        </p:nvSpPr>
        <p:spPr>
          <a:xfrm>
            <a:off x="5045450" y="4326050"/>
            <a:ext cx="3968400" cy="615600"/>
          </a:xfrm>
          <a:prstGeom prst="rect">
            <a:avLst/>
          </a:prstGeom>
          <a:noFill/>
          <a:ln cap="flat" cmpd="sng" w="19050">
            <a:solidFill>
              <a:srgbClr val="C27BA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A thrill is a slight palpable vibration felt by the hand over the chest wall</a:t>
            </a:r>
            <a:endParaRPr>
              <a:latin typeface="Bree Serif"/>
              <a:ea typeface="Bree Serif"/>
              <a:cs typeface="Bree Serif"/>
              <a:sym typeface="Bree Serif"/>
            </a:endParaRPr>
          </a:p>
        </p:txBody>
      </p:sp>
      <p:sp>
        <p:nvSpPr>
          <p:cNvPr id="532" name="Google Shape;532;p55"/>
          <p:cNvSpPr txBox="1"/>
          <p:nvPr/>
        </p:nvSpPr>
        <p:spPr>
          <a:xfrm>
            <a:off x="4864850" y="795200"/>
            <a:ext cx="4329600" cy="237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D05C5C"/>
                </a:solidFill>
                <a:latin typeface="Bree Serif"/>
                <a:ea typeface="Bree Serif"/>
                <a:cs typeface="Bree Serif"/>
                <a:sym typeface="Bree Serif"/>
              </a:rPr>
              <a:t>8</a:t>
            </a:r>
            <a:r>
              <a:rPr lang="en" sz="1600">
                <a:solidFill>
                  <a:srgbClr val="D05C5C"/>
                </a:solidFill>
                <a:latin typeface="Bree Serif"/>
                <a:ea typeface="Bree Serif"/>
                <a:cs typeface="Bree Serif"/>
                <a:sym typeface="Bree Serif"/>
              </a:rPr>
              <a:t>- Others:</a:t>
            </a:r>
            <a:endParaRPr sz="1600">
              <a:solidFill>
                <a:srgbClr val="D05C5C"/>
              </a:solidFill>
              <a:latin typeface="Bree Serif"/>
              <a:ea typeface="Bree Serif"/>
              <a:cs typeface="Bree Serif"/>
              <a:sym typeface="Bree Serif"/>
            </a:endParaRPr>
          </a:p>
          <a:p>
            <a:pPr indent="0" lvl="0" marL="0" rtl="0" algn="l">
              <a:spcBef>
                <a:spcPts val="0"/>
              </a:spcBef>
              <a:spcAft>
                <a:spcPts val="0"/>
              </a:spcAft>
              <a:buNone/>
            </a:pPr>
            <a:r>
              <a:t/>
            </a:r>
            <a:endParaRPr sz="1600">
              <a:solidFill>
                <a:srgbClr val="D05C5C"/>
              </a:solidFill>
              <a:latin typeface="Bree Serif"/>
              <a:ea typeface="Bree Serif"/>
              <a:cs typeface="Bree Serif"/>
              <a:sym typeface="Bree Serif"/>
            </a:endParaRPr>
          </a:p>
          <a:p>
            <a:pPr indent="0" lvl="0" marL="0" rtl="0" algn="l">
              <a:spcBef>
                <a:spcPts val="0"/>
              </a:spcBef>
              <a:spcAft>
                <a:spcPts val="0"/>
              </a:spcAft>
              <a:buNone/>
            </a:pPr>
            <a:r>
              <a:rPr b="1" lang="en" sz="1200">
                <a:solidFill>
                  <a:srgbClr val="D05C5C"/>
                </a:solidFill>
                <a:latin typeface="Bree Serif"/>
                <a:ea typeface="Bree Serif"/>
                <a:cs typeface="Bree Serif"/>
                <a:sym typeface="Bree Serif"/>
              </a:rPr>
              <a:t>i. </a:t>
            </a:r>
            <a:r>
              <a:rPr lang="en" sz="1200">
                <a:latin typeface="Bree Serif"/>
                <a:ea typeface="Bree Serif"/>
                <a:cs typeface="Bree Serif"/>
                <a:sym typeface="Bree Serif"/>
              </a:rPr>
              <a:t>Variation with respiration: </a:t>
            </a:r>
            <a:r>
              <a:rPr lang="en" sz="1000">
                <a:solidFill>
                  <a:srgbClr val="6FA8DC"/>
                </a:solidFill>
                <a:latin typeface="Bree Serif"/>
                <a:ea typeface="Bree Serif"/>
                <a:cs typeface="Bree Serif"/>
                <a:sym typeface="Bree Serif"/>
              </a:rPr>
              <a:t>Murmurs increasing with expiration originate with left side (aortic or mitral) valves, while murmurs increasing in intensity with inspiration originate with tricuspid or pulmonary valves. (decreased pressure of RA and increase pressure of pulmonary veins)</a:t>
            </a:r>
            <a:endParaRPr sz="1000">
              <a:solidFill>
                <a:srgbClr val="6FA8DC"/>
              </a:solidFill>
              <a:latin typeface="Bree Serif"/>
              <a:ea typeface="Bree Serif"/>
              <a:cs typeface="Bree Serif"/>
              <a:sym typeface="Bree Serif"/>
            </a:endParaRPr>
          </a:p>
          <a:p>
            <a:pPr indent="0" lvl="0" marL="0" rtl="0" algn="l">
              <a:spcBef>
                <a:spcPts val="0"/>
              </a:spcBef>
              <a:spcAft>
                <a:spcPts val="0"/>
              </a:spcAft>
              <a:buNone/>
            </a:pPr>
            <a:r>
              <a:rPr b="1" lang="en" sz="1200">
                <a:solidFill>
                  <a:srgbClr val="D05C5C"/>
                </a:solidFill>
                <a:latin typeface="Bree Serif"/>
                <a:ea typeface="Bree Serif"/>
                <a:cs typeface="Bree Serif"/>
                <a:sym typeface="Bree Serif"/>
              </a:rPr>
              <a:t>ii.</a:t>
            </a:r>
            <a:r>
              <a:rPr lang="en" sz="1200">
                <a:solidFill>
                  <a:srgbClr val="D05C5C"/>
                </a:solidFill>
                <a:latin typeface="Bree Serif"/>
                <a:ea typeface="Bree Serif"/>
                <a:cs typeface="Bree Serif"/>
                <a:sym typeface="Bree Serif"/>
              </a:rPr>
              <a:t> </a:t>
            </a:r>
            <a:r>
              <a:rPr lang="en" sz="1200">
                <a:latin typeface="Bree Serif"/>
                <a:ea typeface="Bree Serif"/>
                <a:cs typeface="Bree Serif"/>
                <a:sym typeface="Bree Serif"/>
              </a:rPr>
              <a:t>Variation with position of patient. </a:t>
            </a:r>
            <a:r>
              <a:rPr lang="en" sz="1000">
                <a:solidFill>
                  <a:srgbClr val="6FA8DC"/>
                </a:solidFill>
                <a:latin typeface="Bree Serif"/>
                <a:ea typeface="Bree Serif"/>
                <a:cs typeface="Bree Serif"/>
                <a:sym typeface="Bree Serif"/>
              </a:rPr>
              <a:t>(Standing decreases venous return)</a:t>
            </a:r>
            <a:endParaRPr sz="1200">
              <a:latin typeface="Bree Serif"/>
              <a:ea typeface="Bree Serif"/>
              <a:cs typeface="Bree Serif"/>
              <a:sym typeface="Bree Serif"/>
            </a:endParaRPr>
          </a:p>
          <a:p>
            <a:pPr indent="0" lvl="0" marL="0" rtl="0" algn="l">
              <a:spcBef>
                <a:spcPts val="0"/>
              </a:spcBef>
              <a:spcAft>
                <a:spcPts val="0"/>
              </a:spcAft>
              <a:buNone/>
            </a:pPr>
            <a:r>
              <a:rPr b="1" lang="en" sz="1200">
                <a:solidFill>
                  <a:srgbClr val="D05C5C"/>
                </a:solidFill>
                <a:latin typeface="Bree Serif"/>
                <a:ea typeface="Bree Serif"/>
                <a:cs typeface="Bree Serif"/>
                <a:sym typeface="Bree Serif"/>
              </a:rPr>
              <a:t>iii. </a:t>
            </a:r>
            <a:r>
              <a:rPr lang="en" sz="1200">
                <a:latin typeface="Bree Serif"/>
                <a:ea typeface="Bree Serif"/>
                <a:cs typeface="Bree Serif"/>
                <a:sym typeface="Bree Serif"/>
              </a:rPr>
              <a:t>Variation with special maneuvers: Valsalva (</a:t>
            </a:r>
            <a:r>
              <a:rPr lang="en" sz="1200">
                <a:solidFill>
                  <a:srgbClr val="C27BA0"/>
                </a:solidFill>
                <a:latin typeface="Bree Serif"/>
                <a:ea typeface="Bree Serif"/>
                <a:cs typeface="Bree Serif"/>
                <a:sym typeface="Bree Serif"/>
              </a:rPr>
              <a:t>forced expiration)</a:t>
            </a:r>
            <a:r>
              <a:rPr lang="en" sz="1200">
                <a:latin typeface="Bree Serif"/>
                <a:ea typeface="Bree Serif"/>
                <a:cs typeface="Bree Serif"/>
                <a:sym typeface="Bree Serif"/>
              </a:rPr>
              <a:t> decreases the intensity and duration of most murmurs. </a:t>
            </a:r>
            <a:r>
              <a:rPr lang="en" sz="1000">
                <a:solidFill>
                  <a:srgbClr val="6FA8DC"/>
                </a:solidFill>
                <a:latin typeface="Bree Serif"/>
                <a:ea typeface="Bree Serif"/>
                <a:cs typeface="Bree Serif"/>
                <a:sym typeface="Bree Serif"/>
              </a:rPr>
              <a:t>(Decrease venous return)</a:t>
            </a:r>
            <a:endParaRPr sz="1000">
              <a:solidFill>
                <a:srgbClr val="6FA8DC"/>
              </a:solidFill>
              <a:latin typeface="Bree Serif"/>
              <a:ea typeface="Bree Serif"/>
              <a:cs typeface="Bree Serif"/>
              <a:sym typeface="Bree Serif"/>
            </a:endParaRPr>
          </a:p>
        </p:txBody>
      </p:sp>
      <p:sp>
        <p:nvSpPr>
          <p:cNvPr id="533" name="Google Shape;533;p55"/>
          <p:cNvSpPr txBox="1"/>
          <p:nvPr/>
        </p:nvSpPr>
        <p:spPr>
          <a:xfrm>
            <a:off x="5045450" y="3269513"/>
            <a:ext cx="3968400" cy="923400"/>
          </a:xfrm>
          <a:prstGeom prst="rect">
            <a:avLst/>
          </a:prstGeom>
          <a:noFill/>
          <a:ln cap="flat" cmpd="sng" w="19050">
            <a:solidFill>
              <a:srgbClr val="6FA8D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Bree Serif"/>
                <a:ea typeface="Bree Serif"/>
                <a:cs typeface="Bree Serif"/>
                <a:sym typeface="Bree Serif"/>
              </a:rPr>
              <a:t>valvular stenosis:</a:t>
            </a:r>
            <a:endParaRPr sz="1200">
              <a:latin typeface="Bree Serif"/>
              <a:ea typeface="Bree Serif"/>
              <a:cs typeface="Bree Serif"/>
              <a:sym typeface="Bree Serif"/>
            </a:endParaRPr>
          </a:p>
          <a:p>
            <a:pPr indent="0" lvl="0" marL="0" rtl="0" algn="l">
              <a:spcBef>
                <a:spcPts val="0"/>
              </a:spcBef>
              <a:spcAft>
                <a:spcPts val="0"/>
              </a:spcAft>
              <a:buNone/>
            </a:pPr>
            <a:r>
              <a:rPr lang="en" sz="1200">
                <a:solidFill>
                  <a:srgbClr val="D05C5C"/>
                </a:solidFill>
                <a:latin typeface="Bree Serif"/>
                <a:ea typeface="Bree Serif"/>
                <a:cs typeface="Bree Serif"/>
                <a:sym typeface="Bree Serif"/>
              </a:rPr>
              <a:t>•</a:t>
            </a:r>
            <a:r>
              <a:rPr lang="en" sz="1200">
                <a:latin typeface="Bree Serif"/>
                <a:ea typeface="Bree Serif"/>
                <a:cs typeface="Bree Serif"/>
                <a:sym typeface="Bree Serif"/>
              </a:rPr>
              <a:t> narrowing of the valve</a:t>
            </a:r>
            <a:endParaRPr sz="1200">
              <a:latin typeface="Bree Serif"/>
              <a:ea typeface="Bree Serif"/>
              <a:cs typeface="Bree Serif"/>
              <a:sym typeface="Bree Serif"/>
            </a:endParaRPr>
          </a:p>
          <a:p>
            <a:pPr indent="0" lvl="0" marL="0" rtl="0" algn="l">
              <a:spcBef>
                <a:spcPts val="0"/>
              </a:spcBef>
              <a:spcAft>
                <a:spcPts val="0"/>
              </a:spcAft>
              <a:buNone/>
            </a:pPr>
            <a:r>
              <a:rPr lang="en" sz="1200">
                <a:latin typeface="Bree Serif"/>
                <a:ea typeface="Bree Serif"/>
                <a:cs typeface="Bree Serif"/>
                <a:sym typeface="Bree Serif"/>
              </a:rPr>
              <a:t>Valvular insufficiency (incompetence):</a:t>
            </a:r>
            <a:endParaRPr sz="1200">
              <a:latin typeface="Bree Serif"/>
              <a:ea typeface="Bree Serif"/>
              <a:cs typeface="Bree Serif"/>
              <a:sym typeface="Bree Serif"/>
            </a:endParaRPr>
          </a:p>
          <a:p>
            <a:pPr indent="0" lvl="0" marL="0" rtl="0" algn="l">
              <a:spcBef>
                <a:spcPts val="0"/>
              </a:spcBef>
              <a:spcAft>
                <a:spcPts val="0"/>
              </a:spcAft>
              <a:buNone/>
            </a:pPr>
            <a:r>
              <a:rPr lang="en" sz="1200">
                <a:solidFill>
                  <a:srgbClr val="D05C5C"/>
                </a:solidFill>
                <a:latin typeface="Bree Serif"/>
                <a:ea typeface="Bree Serif"/>
                <a:cs typeface="Bree Serif"/>
                <a:sym typeface="Bree Serif"/>
              </a:rPr>
              <a:t>•</a:t>
            </a:r>
            <a:r>
              <a:rPr lang="en" sz="1200">
                <a:latin typeface="Bree Serif"/>
                <a:ea typeface="Bree Serif"/>
                <a:cs typeface="Bree Serif"/>
                <a:sym typeface="Bree Serif"/>
              </a:rPr>
              <a:t> valve is unable to close fully; so there is regurgitation</a:t>
            </a:r>
            <a:endParaRPr sz="1200">
              <a:latin typeface="Bree Serif"/>
              <a:ea typeface="Bree Serif"/>
              <a:cs typeface="Bree Serif"/>
              <a:sym typeface="Bree Serif"/>
            </a:endParaRPr>
          </a:p>
        </p:txBody>
      </p:sp>
      <p:sp>
        <p:nvSpPr>
          <p:cNvPr id="534" name="Google Shape;534;p55"/>
          <p:cNvSpPr txBox="1"/>
          <p:nvPr/>
        </p:nvSpPr>
        <p:spPr>
          <a:xfrm>
            <a:off x="5964200" y="3050600"/>
            <a:ext cx="2130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FA8DC"/>
                </a:solidFill>
                <a:highlight>
                  <a:srgbClr val="FFFFFF"/>
                </a:highlight>
                <a:latin typeface="Bree Serif"/>
                <a:ea typeface="Bree Serif"/>
                <a:cs typeface="Bree Serif"/>
                <a:sym typeface="Bree Serif"/>
              </a:rPr>
              <a:t>In Boys Slides</a:t>
            </a:r>
            <a:endParaRPr>
              <a:solidFill>
                <a:srgbClr val="6FA8DC"/>
              </a:solidFill>
              <a:highlight>
                <a:srgbClr val="FFFFFF"/>
              </a:highlight>
              <a:latin typeface="Bree Serif"/>
              <a:ea typeface="Bree Serif"/>
              <a:cs typeface="Bree Serif"/>
              <a:sym typeface="Bree Serif"/>
            </a:endParaRPr>
          </a:p>
        </p:txBody>
      </p:sp>
      <p:sp>
        <p:nvSpPr>
          <p:cNvPr id="535" name="Google Shape;535;p55"/>
          <p:cNvSpPr txBox="1"/>
          <p:nvPr/>
        </p:nvSpPr>
        <p:spPr>
          <a:xfrm>
            <a:off x="5964200" y="4132325"/>
            <a:ext cx="2130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C27BA0"/>
                </a:solidFill>
                <a:highlight>
                  <a:srgbClr val="FFFFFF"/>
                </a:highlight>
                <a:latin typeface="Bree Serif"/>
                <a:ea typeface="Bree Serif"/>
                <a:cs typeface="Bree Serif"/>
                <a:sym typeface="Bree Serif"/>
              </a:rPr>
              <a:t>In Girls Slides</a:t>
            </a:r>
            <a:endParaRPr>
              <a:solidFill>
                <a:srgbClr val="C27BA0"/>
              </a:solidFill>
              <a:highlight>
                <a:srgbClr val="FFFFFF"/>
              </a:highlight>
              <a:latin typeface="Bree Serif"/>
              <a:ea typeface="Bree Serif"/>
              <a:cs typeface="Bree Serif"/>
              <a:sym typeface="Bree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6"/>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Heart Murmurs Intensity</a:t>
            </a:r>
            <a:endParaRPr b="1" sz="2720">
              <a:solidFill>
                <a:srgbClr val="D05C5C"/>
              </a:solidFill>
            </a:endParaRPr>
          </a:p>
        </p:txBody>
      </p:sp>
      <p:sp>
        <p:nvSpPr>
          <p:cNvPr id="541" name="Google Shape;541;p56"/>
          <p:cNvSpPr txBox="1"/>
          <p:nvPr/>
        </p:nvSpPr>
        <p:spPr>
          <a:xfrm>
            <a:off x="8109600" y="56400"/>
            <a:ext cx="103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FA8DC"/>
                </a:solidFill>
                <a:latin typeface="Bree Serif"/>
                <a:ea typeface="Bree Serif"/>
                <a:cs typeface="Bree Serif"/>
                <a:sym typeface="Bree Serif"/>
              </a:rPr>
              <a:t>In Boys Slides</a:t>
            </a:r>
            <a:endParaRPr>
              <a:solidFill>
                <a:srgbClr val="6FA8DC"/>
              </a:solidFill>
              <a:latin typeface="Bree Serif"/>
              <a:ea typeface="Bree Serif"/>
              <a:cs typeface="Bree Serif"/>
              <a:sym typeface="Bree Serif"/>
            </a:endParaRPr>
          </a:p>
        </p:txBody>
      </p:sp>
      <p:graphicFrame>
        <p:nvGraphicFramePr>
          <p:cNvPr id="542" name="Google Shape;542;p56"/>
          <p:cNvGraphicFramePr/>
          <p:nvPr/>
        </p:nvGraphicFramePr>
        <p:xfrm>
          <a:off x="150375" y="1085175"/>
          <a:ext cx="3000000" cy="3000000"/>
        </p:xfrm>
        <a:graphic>
          <a:graphicData uri="http://schemas.openxmlformats.org/drawingml/2006/table">
            <a:tbl>
              <a:tblPr>
                <a:noFill/>
                <a:tableStyleId>{BD3C4543-84F6-4A18-9CDC-F40A5026B2DD}</a:tableStyleId>
              </a:tblPr>
              <a:tblGrid>
                <a:gridCol w="1365125"/>
                <a:gridCol w="7006975"/>
              </a:tblGrid>
              <a:tr h="648200">
                <a:tc>
                  <a:txBody>
                    <a:bodyPr/>
                    <a:lstStyle/>
                    <a:p>
                      <a:pPr indent="0" lvl="0" marL="0" rtl="0" algn="ctr">
                        <a:spcBef>
                          <a:spcPts val="0"/>
                        </a:spcBef>
                        <a:spcAft>
                          <a:spcPts val="0"/>
                        </a:spcAft>
                        <a:buNone/>
                      </a:pPr>
                      <a:r>
                        <a:rPr lang="en">
                          <a:latin typeface="Bree Serif"/>
                          <a:ea typeface="Bree Serif"/>
                          <a:cs typeface="Bree Serif"/>
                          <a:sym typeface="Bree Serif"/>
                        </a:rPr>
                        <a:t>I / VI</a:t>
                      </a:r>
                      <a:endParaRPr>
                        <a:latin typeface="Bree Serif"/>
                        <a:ea typeface="Bree Serif"/>
                        <a:cs typeface="Bree Serif"/>
                        <a:sym typeface="Bree Serif"/>
                      </a:endParaRPr>
                    </a:p>
                    <a:p>
                      <a:pPr indent="0" lvl="0" marL="0" rtl="0" algn="ctr">
                        <a:spcBef>
                          <a:spcPts val="0"/>
                        </a:spcBef>
                        <a:spcAft>
                          <a:spcPts val="0"/>
                        </a:spcAft>
                        <a:buNone/>
                      </a:pPr>
                      <a:r>
                        <a:rPr lang="en">
                          <a:solidFill>
                            <a:srgbClr val="999999"/>
                          </a:solidFill>
                          <a:latin typeface="Bree Serif"/>
                          <a:ea typeface="Bree Serif"/>
                          <a:cs typeface="Bree Serif"/>
                          <a:sym typeface="Bree Serif"/>
                        </a:rPr>
                        <a:t>1 out of 6</a:t>
                      </a:r>
                      <a:endParaRPr>
                        <a:solidFill>
                          <a:srgbClr val="999999"/>
                        </a:solidFill>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a:latin typeface="Bree Serif"/>
                          <a:ea typeface="Bree Serif"/>
                          <a:cs typeface="Bree Serif"/>
                          <a:sym typeface="Bree Serif"/>
                        </a:rPr>
                        <a:t>Need quiet room and trained ear to hear </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(Difficult to hear even by expert listeners)</a:t>
                      </a:r>
                      <a:endParaRPr>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48200">
                <a:tc>
                  <a:txBody>
                    <a:bodyPr/>
                    <a:lstStyle/>
                    <a:p>
                      <a:pPr indent="0" lvl="0" marL="0" rtl="0" algn="ctr">
                        <a:spcBef>
                          <a:spcPts val="0"/>
                        </a:spcBef>
                        <a:spcAft>
                          <a:spcPts val="0"/>
                        </a:spcAft>
                        <a:buNone/>
                      </a:pPr>
                      <a:r>
                        <a:rPr lang="en">
                          <a:latin typeface="Bree Serif"/>
                          <a:ea typeface="Bree Serif"/>
                          <a:cs typeface="Bree Serif"/>
                          <a:sym typeface="Bree Serif"/>
                        </a:rPr>
                        <a:t>II / VI</a:t>
                      </a:r>
                      <a:endParaRPr>
                        <a:latin typeface="Bree Serif"/>
                        <a:ea typeface="Bree Serif"/>
                        <a:cs typeface="Bree Serif"/>
                        <a:sym typeface="Bree Serif"/>
                      </a:endParaRPr>
                    </a:p>
                    <a:p>
                      <a:pPr indent="0" lvl="0" marL="0" rtl="0" algn="ctr">
                        <a:spcBef>
                          <a:spcPts val="0"/>
                        </a:spcBef>
                        <a:spcAft>
                          <a:spcPts val="0"/>
                        </a:spcAft>
                        <a:buNone/>
                      </a:pPr>
                      <a:r>
                        <a:rPr lang="en">
                          <a:solidFill>
                            <a:srgbClr val="999999"/>
                          </a:solidFill>
                          <a:latin typeface="Bree Serif"/>
                          <a:ea typeface="Bree Serif"/>
                          <a:cs typeface="Bree Serif"/>
                          <a:sym typeface="Bree Serif"/>
                        </a:rPr>
                        <a:t>2 out of 6</a:t>
                      </a:r>
                      <a:endParaRPr>
                        <a:solidFill>
                          <a:srgbClr val="999999"/>
                        </a:solidFill>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a:latin typeface="Bree Serif"/>
                          <a:ea typeface="Bree Serif"/>
                          <a:cs typeface="Bree Serif"/>
                          <a:sym typeface="Bree Serif"/>
                        </a:rPr>
                        <a:t>Audible to </a:t>
                      </a:r>
                      <a:r>
                        <a:rPr lang="en">
                          <a:latin typeface="Bree Serif"/>
                          <a:ea typeface="Bree Serif"/>
                          <a:cs typeface="Bree Serif"/>
                          <a:sym typeface="Bree Serif"/>
                        </a:rPr>
                        <a:t>anyone who listens attentively </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(Usually audible by all listeners)</a:t>
                      </a:r>
                      <a:endParaRPr>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48200">
                <a:tc>
                  <a:txBody>
                    <a:bodyPr/>
                    <a:lstStyle/>
                    <a:p>
                      <a:pPr indent="0" lvl="0" marL="0" rtl="0" algn="ctr">
                        <a:spcBef>
                          <a:spcPts val="0"/>
                        </a:spcBef>
                        <a:spcAft>
                          <a:spcPts val="0"/>
                        </a:spcAft>
                        <a:buNone/>
                      </a:pPr>
                      <a:r>
                        <a:rPr lang="en">
                          <a:latin typeface="Bree Serif"/>
                          <a:ea typeface="Bree Serif"/>
                          <a:cs typeface="Bree Serif"/>
                          <a:sym typeface="Bree Serif"/>
                        </a:rPr>
                        <a:t>III / VI</a:t>
                      </a:r>
                      <a:endParaRPr>
                        <a:latin typeface="Bree Serif"/>
                        <a:ea typeface="Bree Serif"/>
                        <a:cs typeface="Bree Serif"/>
                        <a:sym typeface="Bree Serif"/>
                      </a:endParaRPr>
                    </a:p>
                    <a:p>
                      <a:pPr indent="0" lvl="0" marL="0" rtl="0" algn="ctr">
                        <a:spcBef>
                          <a:spcPts val="0"/>
                        </a:spcBef>
                        <a:spcAft>
                          <a:spcPts val="0"/>
                        </a:spcAft>
                        <a:buNone/>
                      </a:pPr>
                      <a:r>
                        <a:rPr lang="en">
                          <a:solidFill>
                            <a:srgbClr val="999999"/>
                          </a:solidFill>
                          <a:latin typeface="Bree Serif"/>
                          <a:ea typeface="Bree Serif"/>
                          <a:cs typeface="Bree Serif"/>
                          <a:sym typeface="Bree Serif"/>
                        </a:rPr>
                        <a:t>3 out of 6 </a:t>
                      </a:r>
                      <a:endParaRPr>
                        <a:solidFill>
                          <a:srgbClr val="999999"/>
                        </a:solidFill>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a:latin typeface="Bree Serif"/>
                          <a:ea typeface="Bree Serif"/>
                          <a:cs typeface="Bree Serif"/>
                          <a:sym typeface="Bree Serif"/>
                        </a:rPr>
                        <a:t>Loud but not palpable </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(Easy to hear even by </a:t>
                      </a:r>
                      <a:r>
                        <a:rPr lang="en">
                          <a:latin typeface="Bree Serif"/>
                          <a:ea typeface="Bree Serif"/>
                          <a:cs typeface="Bree Serif"/>
                          <a:sym typeface="Bree Serif"/>
                        </a:rPr>
                        <a:t>inexperienced</a:t>
                      </a:r>
                      <a:r>
                        <a:rPr lang="en">
                          <a:latin typeface="Bree Serif"/>
                          <a:ea typeface="Bree Serif"/>
                          <a:cs typeface="Bree Serif"/>
                          <a:sym typeface="Bree Serif"/>
                        </a:rPr>
                        <a:t> listeners, but without a palpable thrill)</a:t>
                      </a:r>
                      <a:endParaRPr>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48200">
                <a:tc>
                  <a:txBody>
                    <a:bodyPr/>
                    <a:lstStyle/>
                    <a:p>
                      <a:pPr indent="0" lvl="0" marL="0" rtl="0" algn="ctr">
                        <a:spcBef>
                          <a:spcPts val="0"/>
                        </a:spcBef>
                        <a:spcAft>
                          <a:spcPts val="0"/>
                        </a:spcAft>
                        <a:buNone/>
                      </a:pPr>
                      <a:r>
                        <a:rPr lang="en">
                          <a:latin typeface="Bree Serif"/>
                          <a:ea typeface="Bree Serif"/>
                          <a:cs typeface="Bree Serif"/>
                          <a:sym typeface="Bree Serif"/>
                        </a:rPr>
                        <a:t>IV / VI</a:t>
                      </a:r>
                      <a:endParaRPr>
                        <a:latin typeface="Bree Serif"/>
                        <a:ea typeface="Bree Serif"/>
                        <a:cs typeface="Bree Serif"/>
                        <a:sym typeface="Bree Serif"/>
                      </a:endParaRPr>
                    </a:p>
                    <a:p>
                      <a:pPr indent="0" lvl="0" marL="0" rtl="0" algn="ctr">
                        <a:spcBef>
                          <a:spcPts val="0"/>
                        </a:spcBef>
                        <a:spcAft>
                          <a:spcPts val="0"/>
                        </a:spcAft>
                        <a:buNone/>
                      </a:pPr>
                      <a:r>
                        <a:rPr lang="en">
                          <a:solidFill>
                            <a:srgbClr val="999999"/>
                          </a:solidFill>
                          <a:latin typeface="Bree Serif"/>
                          <a:ea typeface="Bree Serif"/>
                          <a:cs typeface="Bree Serif"/>
                          <a:sym typeface="Bree Serif"/>
                        </a:rPr>
                        <a:t>4 out of 6</a:t>
                      </a:r>
                      <a:endParaRPr>
                        <a:solidFill>
                          <a:srgbClr val="999999"/>
                        </a:solidFill>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a:latin typeface="Bree Serif"/>
                          <a:ea typeface="Bree Serif"/>
                          <a:cs typeface="Bree Serif"/>
                          <a:sym typeface="Bree Serif"/>
                        </a:rPr>
                        <a:t>Loud and palpable; produces precordial thrill</a:t>
                      </a:r>
                      <a:endParaRPr>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48200">
                <a:tc>
                  <a:txBody>
                    <a:bodyPr/>
                    <a:lstStyle/>
                    <a:p>
                      <a:pPr indent="0" lvl="0" marL="0" rtl="0" algn="ctr">
                        <a:spcBef>
                          <a:spcPts val="0"/>
                        </a:spcBef>
                        <a:spcAft>
                          <a:spcPts val="0"/>
                        </a:spcAft>
                        <a:buNone/>
                      </a:pPr>
                      <a:r>
                        <a:rPr lang="en">
                          <a:latin typeface="Bree Serif"/>
                          <a:ea typeface="Bree Serif"/>
                          <a:cs typeface="Bree Serif"/>
                          <a:sym typeface="Bree Serif"/>
                        </a:rPr>
                        <a:t>V / VI</a:t>
                      </a:r>
                      <a:endParaRPr>
                        <a:latin typeface="Bree Serif"/>
                        <a:ea typeface="Bree Serif"/>
                        <a:cs typeface="Bree Serif"/>
                        <a:sym typeface="Bree Serif"/>
                      </a:endParaRPr>
                    </a:p>
                    <a:p>
                      <a:pPr indent="0" lvl="0" marL="0" rtl="0" algn="ctr">
                        <a:spcBef>
                          <a:spcPts val="0"/>
                        </a:spcBef>
                        <a:spcAft>
                          <a:spcPts val="0"/>
                        </a:spcAft>
                        <a:buNone/>
                      </a:pPr>
                      <a:r>
                        <a:rPr lang="en">
                          <a:solidFill>
                            <a:srgbClr val="999999"/>
                          </a:solidFill>
                          <a:latin typeface="Bree Serif"/>
                          <a:ea typeface="Bree Serif"/>
                          <a:cs typeface="Bree Serif"/>
                          <a:sym typeface="Bree Serif"/>
                        </a:rPr>
                        <a:t>5 out of 6</a:t>
                      </a:r>
                      <a:endParaRPr>
                        <a:solidFill>
                          <a:srgbClr val="999999"/>
                        </a:solidFill>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a:latin typeface="Bree Serif"/>
                          <a:ea typeface="Bree Serif"/>
                          <a:cs typeface="Bree Serif"/>
                          <a:sym typeface="Bree Serif"/>
                        </a:rPr>
                        <a:t>Audible with your stethoscope placed </a:t>
                      </a:r>
                      <a:r>
                        <a:rPr lang="en">
                          <a:latin typeface="Bree Serif"/>
                          <a:ea typeface="Bree Serif"/>
                          <a:cs typeface="Bree Serif"/>
                          <a:sym typeface="Bree Serif"/>
                        </a:rPr>
                        <a:t>perpendicular</a:t>
                      </a:r>
                      <a:r>
                        <a:rPr lang="en">
                          <a:latin typeface="Bree Serif"/>
                          <a:ea typeface="Bree Serif"/>
                          <a:cs typeface="Bree Serif"/>
                          <a:sym typeface="Bree Serif"/>
                        </a:rPr>
                        <a:t> to chest wall</a:t>
                      </a:r>
                      <a:endParaRPr>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48200">
                <a:tc>
                  <a:txBody>
                    <a:bodyPr/>
                    <a:lstStyle/>
                    <a:p>
                      <a:pPr indent="0" lvl="0" marL="0" rtl="0" algn="ctr">
                        <a:spcBef>
                          <a:spcPts val="0"/>
                        </a:spcBef>
                        <a:spcAft>
                          <a:spcPts val="0"/>
                        </a:spcAft>
                        <a:buNone/>
                      </a:pPr>
                      <a:r>
                        <a:rPr lang="en">
                          <a:latin typeface="Bree Serif"/>
                          <a:ea typeface="Bree Serif"/>
                          <a:cs typeface="Bree Serif"/>
                          <a:sym typeface="Bree Serif"/>
                        </a:rPr>
                        <a:t>VI / VI</a:t>
                      </a:r>
                      <a:endParaRPr>
                        <a:latin typeface="Bree Serif"/>
                        <a:ea typeface="Bree Serif"/>
                        <a:cs typeface="Bree Serif"/>
                        <a:sym typeface="Bree Serif"/>
                      </a:endParaRPr>
                    </a:p>
                    <a:p>
                      <a:pPr indent="0" lvl="0" marL="0" rtl="0" algn="ctr">
                        <a:spcBef>
                          <a:spcPts val="0"/>
                        </a:spcBef>
                        <a:spcAft>
                          <a:spcPts val="0"/>
                        </a:spcAft>
                        <a:buNone/>
                      </a:pPr>
                      <a:r>
                        <a:rPr lang="en">
                          <a:solidFill>
                            <a:srgbClr val="999999"/>
                          </a:solidFill>
                          <a:latin typeface="Bree Serif"/>
                          <a:ea typeface="Bree Serif"/>
                          <a:cs typeface="Bree Serif"/>
                          <a:sym typeface="Bree Serif"/>
                        </a:rPr>
                        <a:t>6 out of 6</a:t>
                      </a:r>
                      <a:endParaRPr>
                        <a:solidFill>
                          <a:srgbClr val="999999"/>
                        </a:solidFill>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a:latin typeface="Bree Serif"/>
                          <a:ea typeface="Bree Serif"/>
                          <a:cs typeface="Bree Serif"/>
                          <a:sym typeface="Bree Serif"/>
                        </a:rPr>
                        <a:t>Audible without a stethoscope </a:t>
                      </a:r>
                      <a:endParaRPr>
                        <a:latin typeface="Bree Serif"/>
                        <a:ea typeface="Bree Serif"/>
                        <a:cs typeface="Bree Serif"/>
                        <a:sym typeface="Bree Serif"/>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7"/>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Common Systolic Murmurs and Timing</a:t>
            </a:r>
            <a:endParaRPr b="1" sz="2720">
              <a:solidFill>
                <a:srgbClr val="D05C5C"/>
              </a:solidFill>
            </a:endParaRPr>
          </a:p>
        </p:txBody>
      </p:sp>
      <p:sp>
        <p:nvSpPr>
          <p:cNvPr id="548" name="Google Shape;548;p57"/>
          <p:cNvSpPr txBox="1"/>
          <p:nvPr/>
        </p:nvSpPr>
        <p:spPr>
          <a:xfrm>
            <a:off x="150375" y="1425025"/>
            <a:ext cx="51087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D05C5C"/>
              </a:buClr>
              <a:buSzPts val="1400"/>
              <a:buFont typeface="Bree Serif"/>
              <a:buAutoNum type="arabicPeriod"/>
            </a:pPr>
            <a:r>
              <a:rPr lang="en">
                <a:latin typeface="Bree Serif"/>
                <a:ea typeface="Bree Serif"/>
                <a:cs typeface="Bree Serif"/>
                <a:sym typeface="Bree Serif"/>
              </a:rPr>
              <a:t>Aortic stenosis – ejection murmur</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AutoNum type="arabicPeriod"/>
            </a:pPr>
            <a:r>
              <a:rPr lang="en">
                <a:latin typeface="Bree Serif"/>
                <a:ea typeface="Bree Serif"/>
                <a:cs typeface="Bree Serif"/>
                <a:sym typeface="Bree Serif"/>
              </a:rPr>
              <a:t> Pulmonary stenosis – ejection murmur</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AutoNum type="arabicPeriod"/>
            </a:pPr>
            <a:r>
              <a:rPr lang="en">
                <a:latin typeface="Bree Serif"/>
                <a:ea typeface="Bree Serif"/>
                <a:cs typeface="Bree Serif"/>
                <a:sym typeface="Bree Serif"/>
              </a:rPr>
              <a:t> Mitral/Tricuspid regurgitation – holosystolic</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AutoNum type="arabicPeriod"/>
            </a:pPr>
            <a:r>
              <a:rPr lang="en">
                <a:latin typeface="Bree Serif"/>
                <a:ea typeface="Bree Serif"/>
                <a:cs typeface="Bree Serif"/>
                <a:sym typeface="Bree Serif"/>
              </a:rPr>
              <a:t> </a:t>
            </a:r>
            <a:r>
              <a:rPr lang="en">
                <a:solidFill>
                  <a:srgbClr val="C27BA0"/>
                </a:solidFill>
                <a:latin typeface="Bree Serif"/>
                <a:ea typeface="Bree Serif"/>
                <a:cs typeface="Bree Serif"/>
                <a:sym typeface="Bree Serif"/>
              </a:rPr>
              <a:t>Mitral valve prolapse – mid-late systolic</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solidFill>
                <a:srgbClr val="C27BA0"/>
              </a:solidFill>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AutoNum type="arabicPeriod"/>
            </a:pPr>
            <a:r>
              <a:rPr lang="en">
                <a:latin typeface="Bree Serif"/>
                <a:ea typeface="Bree Serif"/>
                <a:cs typeface="Bree Serif"/>
                <a:sym typeface="Bree Serif"/>
              </a:rPr>
              <a:t> Ventricular septal defect (VSD) – holosystolic</a:t>
            </a:r>
            <a:endParaRPr>
              <a:latin typeface="Bree Serif"/>
              <a:ea typeface="Bree Serif"/>
              <a:cs typeface="Bree Serif"/>
              <a:sym typeface="Bree Serif"/>
            </a:endParaRPr>
          </a:p>
        </p:txBody>
      </p:sp>
      <p:cxnSp>
        <p:nvCxnSpPr>
          <p:cNvPr id="549" name="Google Shape;549;p57"/>
          <p:cNvCxnSpPr/>
          <p:nvPr/>
        </p:nvCxnSpPr>
        <p:spPr>
          <a:xfrm>
            <a:off x="5448588" y="1085175"/>
            <a:ext cx="20400" cy="3575400"/>
          </a:xfrm>
          <a:prstGeom prst="straightConnector1">
            <a:avLst/>
          </a:prstGeom>
          <a:noFill/>
          <a:ln cap="flat" cmpd="sng" w="19050">
            <a:solidFill>
              <a:srgbClr val="000000"/>
            </a:solidFill>
            <a:prstDash val="solid"/>
            <a:round/>
            <a:headEnd len="med" w="med" type="none"/>
            <a:tailEnd len="med" w="med" type="none"/>
          </a:ln>
        </p:spPr>
      </p:cxnSp>
      <p:cxnSp>
        <p:nvCxnSpPr>
          <p:cNvPr id="550" name="Google Shape;550;p57"/>
          <p:cNvCxnSpPr/>
          <p:nvPr/>
        </p:nvCxnSpPr>
        <p:spPr>
          <a:xfrm>
            <a:off x="6209788" y="1085175"/>
            <a:ext cx="20400" cy="3575400"/>
          </a:xfrm>
          <a:prstGeom prst="straightConnector1">
            <a:avLst/>
          </a:prstGeom>
          <a:noFill/>
          <a:ln cap="flat" cmpd="sng" w="19050">
            <a:solidFill>
              <a:srgbClr val="000000"/>
            </a:solidFill>
            <a:prstDash val="solid"/>
            <a:round/>
            <a:headEnd len="med" w="med" type="none"/>
            <a:tailEnd len="med" w="med" type="none"/>
          </a:ln>
        </p:spPr>
      </p:cxnSp>
      <p:cxnSp>
        <p:nvCxnSpPr>
          <p:cNvPr id="551" name="Google Shape;551;p57"/>
          <p:cNvCxnSpPr/>
          <p:nvPr/>
        </p:nvCxnSpPr>
        <p:spPr>
          <a:xfrm>
            <a:off x="7737313" y="1085175"/>
            <a:ext cx="20400" cy="3575400"/>
          </a:xfrm>
          <a:prstGeom prst="straightConnector1">
            <a:avLst/>
          </a:prstGeom>
          <a:noFill/>
          <a:ln cap="flat" cmpd="sng" w="19050">
            <a:solidFill>
              <a:srgbClr val="000000"/>
            </a:solidFill>
            <a:prstDash val="solid"/>
            <a:round/>
            <a:headEnd len="med" w="med" type="none"/>
            <a:tailEnd len="med" w="med" type="none"/>
          </a:ln>
        </p:spPr>
      </p:cxnSp>
      <p:sp>
        <p:nvSpPr>
          <p:cNvPr id="552" name="Google Shape;552;p57"/>
          <p:cNvSpPr txBox="1"/>
          <p:nvPr/>
        </p:nvSpPr>
        <p:spPr>
          <a:xfrm>
            <a:off x="5233050" y="4660575"/>
            <a:ext cx="45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D05C5C"/>
                </a:solidFill>
                <a:latin typeface="Bree Serif"/>
                <a:ea typeface="Bree Serif"/>
                <a:cs typeface="Bree Serif"/>
                <a:sym typeface="Bree Serif"/>
              </a:rPr>
              <a:t>S1</a:t>
            </a:r>
            <a:endParaRPr>
              <a:solidFill>
                <a:srgbClr val="D05C5C"/>
              </a:solidFill>
              <a:latin typeface="Bree Serif"/>
              <a:ea typeface="Bree Serif"/>
              <a:cs typeface="Bree Serif"/>
              <a:sym typeface="Bree Serif"/>
            </a:endParaRPr>
          </a:p>
        </p:txBody>
      </p:sp>
      <p:sp>
        <p:nvSpPr>
          <p:cNvPr id="553" name="Google Shape;553;p57"/>
          <p:cNvSpPr txBox="1"/>
          <p:nvPr/>
        </p:nvSpPr>
        <p:spPr>
          <a:xfrm>
            <a:off x="7521775" y="4660575"/>
            <a:ext cx="45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D05C5C"/>
                </a:solidFill>
                <a:latin typeface="Bree Serif"/>
                <a:ea typeface="Bree Serif"/>
                <a:cs typeface="Bree Serif"/>
                <a:sym typeface="Bree Serif"/>
              </a:rPr>
              <a:t>S1</a:t>
            </a:r>
            <a:endParaRPr>
              <a:solidFill>
                <a:srgbClr val="D05C5C"/>
              </a:solidFill>
              <a:latin typeface="Bree Serif"/>
              <a:ea typeface="Bree Serif"/>
              <a:cs typeface="Bree Serif"/>
              <a:sym typeface="Bree Serif"/>
            </a:endParaRPr>
          </a:p>
        </p:txBody>
      </p:sp>
      <p:sp>
        <p:nvSpPr>
          <p:cNvPr id="554" name="Google Shape;554;p57"/>
          <p:cNvSpPr txBox="1"/>
          <p:nvPr/>
        </p:nvSpPr>
        <p:spPr>
          <a:xfrm>
            <a:off x="5994250" y="4660575"/>
            <a:ext cx="451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D05C5C"/>
                </a:solidFill>
                <a:latin typeface="Bree Serif"/>
                <a:ea typeface="Bree Serif"/>
                <a:cs typeface="Bree Serif"/>
                <a:sym typeface="Bree Serif"/>
              </a:rPr>
              <a:t>S2</a:t>
            </a:r>
            <a:endParaRPr>
              <a:solidFill>
                <a:srgbClr val="D05C5C"/>
              </a:solidFill>
              <a:latin typeface="Bree Serif"/>
              <a:ea typeface="Bree Serif"/>
              <a:cs typeface="Bree Serif"/>
              <a:sym typeface="Bree Serif"/>
            </a:endParaRPr>
          </a:p>
        </p:txBody>
      </p:sp>
      <p:sp>
        <p:nvSpPr>
          <p:cNvPr id="555" name="Google Shape;555;p57"/>
          <p:cNvSpPr/>
          <p:nvPr/>
        </p:nvSpPr>
        <p:spPr>
          <a:xfrm>
            <a:off x="3495475" y="1595525"/>
            <a:ext cx="1836900" cy="115500"/>
          </a:xfrm>
          <a:prstGeom prst="notchedRightArrow">
            <a:avLst>
              <a:gd fmla="val 50000" name="adj1"/>
              <a:gd fmla="val 50000" name="adj2"/>
            </a:avLst>
          </a:prstGeom>
          <a:solidFill>
            <a:srgbClr val="D05C5C">
              <a:alpha val="69830"/>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7"/>
          <p:cNvSpPr/>
          <p:nvPr/>
        </p:nvSpPr>
        <p:spPr>
          <a:xfrm>
            <a:off x="3868300" y="2221375"/>
            <a:ext cx="1464000" cy="115500"/>
          </a:xfrm>
          <a:prstGeom prst="notchedRightArrow">
            <a:avLst>
              <a:gd fmla="val 50000" name="adj1"/>
              <a:gd fmla="val 50000" name="adj2"/>
            </a:avLst>
          </a:prstGeom>
          <a:solidFill>
            <a:srgbClr val="D05C5C">
              <a:alpha val="69830"/>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7"/>
          <p:cNvSpPr/>
          <p:nvPr/>
        </p:nvSpPr>
        <p:spPr>
          <a:xfrm>
            <a:off x="4388100" y="2860375"/>
            <a:ext cx="944400" cy="115500"/>
          </a:xfrm>
          <a:prstGeom prst="notchedRightArrow">
            <a:avLst>
              <a:gd fmla="val 50000" name="adj1"/>
              <a:gd fmla="val 50000" name="adj2"/>
            </a:avLst>
          </a:prstGeom>
          <a:solidFill>
            <a:srgbClr val="D05C5C">
              <a:alpha val="69830"/>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7"/>
          <p:cNvSpPr/>
          <p:nvPr/>
        </p:nvSpPr>
        <p:spPr>
          <a:xfrm>
            <a:off x="3984600" y="3499375"/>
            <a:ext cx="1347900" cy="115500"/>
          </a:xfrm>
          <a:prstGeom prst="notchedRightArrow">
            <a:avLst>
              <a:gd fmla="val 50000" name="adj1"/>
              <a:gd fmla="val 50000" name="adj2"/>
            </a:avLst>
          </a:prstGeom>
          <a:solidFill>
            <a:srgbClr val="D05C5C">
              <a:alpha val="69830"/>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7"/>
          <p:cNvSpPr/>
          <p:nvPr/>
        </p:nvSpPr>
        <p:spPr>
          <a:xfrm>
            <a:off x="4388100" y="4138375"/>
            <a:ext cx="944400" cy="115500"/>
          </a:xfrm>
          <a:prstGeom prst="notchedRightArrow">
            <a:avLst>
              <a:gd fmla="val 50000" name="adj1"/>
              <a:gd fmla="val 50000" name="adj2"/>
            </a:avLst>
          </a:prstGeom>
          <a:solidFill>
            <a:srgbClr val="D05C5C">
              <a:alpha val="69830"/>
            </a:srgbClr>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7"/>
          <p:cNvSpPr/>
          <p:nvPr/>
        </p:nvSpPr>
        <p:spPr>
          <a:xfrm>
            <a:off x="5448600" y="1505688"/>
            <a:ext cx="776750" cy="295175"/>
          </a:xfrm>
          <a:prstGeom prst="flowChartSort">
            <a:avLst/>
          </a:prstGeom>
          <a:solidFill>
            <a:srgbClr val="D05C5C"/>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7"/>
          <p:cNvSpPr/>
          <p:nvPr/>
        </p:nvSpPr>
        <p:spPr>
          <a:xfrm>
            <a:off x="5448600" y="2131525"/>
            <a:ext cx="776750" cy="295175"/>
          </a:xfrm>
          <a:prstGeom prst="flowChartSort">
            <a:avLst/>
          </a:prstGeom>
          <a:solidFill>
            <a:srgbClr val="D05C5C"/>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7"/>
          <p:cNvSpPr/>
          <p:nvPr/>
        </p:nvSpPr>
        <p:spPr>
          <a:xfrm>
            <a:off x="5469025" y="2860375"/>
            <a:ext cx="756300" cy="115500"/>
          </a:xfrm>
          <a:prstGeom prst="rect">
            <a:avLst/>
          </a:prstGeom>
          <a:solidFill>
            <a:srgbClr val="D05C5C"/>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7"/>
          <p:cNvSpPr/>
          <p:nvPr/>
        </p:nvSpPr>
        <p:spPr>
          <a:xfrm>
            <a:off x="5469000" y="4138375"/>
            <a:ext cx="756300" cy="115500"/>
          </a:xfrm>
          <a:prstGeom prst="rect">
            <a:avLst/>
          </a:prstGeom>
          <a:solidFill>
            <a:srgbClr val="D05C5C"/>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4" name="Google Shape;564;p57"/>
          <p:cNvCxnSpPr/>
          <p:nvPr/>
        </p:nvCxnSpPr>
        <p:spPr>
          <a:xfrm>
            <a:off x="5448588" y="1085175"/>
            <a:ext cx="20400" cy="3575400"/>
          </a:xfrm>
          <a:prstGeom prst="straightConnector1">
            <a:avLst/>
          </a:prstGeom>
          <a:noFill/>
          <a:ln cap="flat" cmpd="sng" w="19050">
            <a:solidFill>
              <a:srgbClr val="000000"/>
            </a:solidFill>
            <a:prstDash val="solid"/>
            <a:round/>
            <a:headEnd len="med" w="med" type="none"/>
            <a:tailEnd len="med" w="med" type="none"/>
          </a:ln>
        </p:spPr>
      </p:cxnSp>
      <p:cxnSp>
        <p:nvCxnSpPr>
          <p:cNvPr id="565" name="Google Shape;565;p57"/>
          <p:cNvCxnSpPr/>
          <p:nvPr/>
        </p:nvCxnSpPr>
        <p:spPr>
          <a:xfrm>
            <a:off x="6209788" y="1130425"/>
            <a:ext cx="20400" cy="3575400"/>
          </a:xfrm>
          <a:prstGeom prst="straightConnector1">
            <a:avLst/>
          </a:prstGeom>
          <a:noFill/>
          <a:ln cap="flat" cmpd="sng" w="19050">
            <a:solidFill>
              <a:srgbClr val="000000"/>
            </a:solidFill>
            <a:prstDash val="solid"/>
            <a:round/>
            <a:headEnd len="med" w="med" type="none"/>
            <a:tailEnd len="med" w="med" type="none"/>
          </a:ln>
        </p:spPr>
      </p:cxnSp>
      <p:sp>
        <p:nvSpPr>
          <p:cNvPr id="566" name="Google Shape;566;p57"/>
          <p:cNvSpPr/>
          <p:nvPr/>
        </p:nvSpPr>
        <p:spPr>
          <a:xfrm>
            <a:off x="5684550" y="3499375"/>
            <a:ext cx="420000" cy="115500"/>
          </a:xfrm>
          <a:prstGeom prst="ellipse">
            <a:avLst/>
          </a:prstGeom>
          <a:solidFill>
            <a:srgbClr val="D05C5C"/>
          </a:solidFill>
          <a:ln cap="flat" cmpd="sng" w="9525">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0"/>
          <p:cNvSpPr txBox="1"/>
          <p:nvPr>
            <p:ph type="title"/>
          </p:nvPr>
        </p:nvSpPr>
        <p:spPr>
          <a:xfrm>
            <a:off x="150375" y="243375"/>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Objectives</a:t>
            </a:r>
            <a:endParaRPr b="1" sz="2720">
              <a:solidFill>
                <a:srgbClr val="D05C5C"/>
              </a:solidFill>
              <a:latin typeface="Bree Serif"/>
              <a:ea typeface="Bree Serif"/>
              <a:cs typeface="Bree Serif"/>
              <a:sym typeface="Bree Serif"/>
            </a:endParaRPr>
          </a:p>
        </p:txBody>
      </p:sp>
      <p:sp>
        <p:nvSpPr>
          <p:cNvPr id="171" name="Google Shape;171;p40"/>
          <p:cNvSpPr/>
          <p:nvPr/>
        </p:nvSpPr>
        <p:spPr>
          <a:xfrm flipH="1" rot="-771">
            <a:off x="7548602" y="-372527"/>
            <a:ext cx="1762173" cy="6182481"/>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noFill/>
          <a:ln cap="flat" cmpd="sng" w="38100">
            <a:solidFill>
              <a:srgbClr val="D05C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40"/>
          <p:cNvPicPr preferRelativeResize="0"/>
          <p:nvPr/>
        </p:nvPicPr>
        <p:blipFill rotWithShape="1">
          <a:blip r:embed="rId3">
            <a:alphaModFix/>
          </a:blip>
          <a:srcRect b="0" l="0" r="0" t="0"/>
          <a:stretch/>
        </p:blipFill>
        <p:spPr>
          <a:xfrm>
            <a:off x="204850" y="1721500"/>
            <a:ext cx="477425" cy="477425"/>
          </a:xfrm>
          <a:prstGeom prst="rect">
            <a:avLst/>
          </a:prstGeom>
          <a:noFill/>
          <a:ln>
            <a:noFill/>
          </a:ln>
        </p:spPr>
      </p:pic>
      <p:pic>
        <p:nvPicPr>
          <p:cNvPr id="173" name="Google Shape;173;p40"/>
          <p:cNvPicPr preferRelativeResize="0"/>
          <p:nvPr/>
        </p:nvPicPr>
        <p:blipFill rotWithShape="1">
          <a:blip r:embed="rId4">
            <a:alphaModFix/>
          </a:blip>
          <a:srcRect b="0" l="0" r="0" t="0"/>
          <a:stretch/>
        </p:blipFill>
        <p:spPr>
          <a:xfrm>
            <a:off x="204850" y="1202050"/>
            <a:ext cx="477425" cy="477425"/>
          </a:xfrm>
          <a:prstGeom prst="rect">
            <a:avLst/>
          </a:prstGeom>
          <a:noFill/>
          <a:ln>
            <a:noFill/>
          </a:ln>
        </p:spPr>
      </p:pic>
      <p:pic>
        <p:nvPicPr>
          <p:cNvPr id="174" name="Google Shape;174;p40"/>
          <p:cNvPicPr preferRelativeResize="0"/>
          <p:nvPr/>
        </p:nvPicPr>
        <p:blipFill rotWithShape="1">
          <a:blip r:embed="rId3">
            <a:alphaModFix/>
          </a:blip>
          <a:srcRect b="0" l="0" r="0" t="0"/>
          <a:stretch/>
        </p:blipFill>
        <p:spPr>
          <a:xfrm>
            <a:off x="204850" y="2760400"/>
            <a:ext cx="477425" cy="477425"/>
          </a:xfrm>
          <a:prstGeom prst="rect">
            <a:avLst/>
          </a:prstGeom>
          <a:noFill/>
          <a:ln>
            <a:noFill/>
          </a:ln>
        </p:spPr>
      </p:pic>
      <p:pic>
        <p:nvPicPr>
          <p:cNvPr id="175" name="Google Shape;175;p40"/>
          <p:cNvPicPr preferRelativeResize="0"/>
          <p:nvPr/>
        </p:nvPicPr>
        <p:blipFill rotWithShape="1">
          <a:blip r:embed="rId4">
            <a:alphaModFix/>
          </a:blip>
          <a:srcRect b="0" l="0" r="0" t="0"/>
          <a:stretch/>
        </p:blipFill>
        <p:spPr>
          <a:xfrm>
            <a:off x="204850" y="2240950"/>
            <a:ext cx="477425" cy="477425"/>
          </a:xfrm>
          <a:prstGeom prst="rect">
            <a:avLst/>
          </a:prstGeom>
          <a:noFill/>
          <a:ln>
            <a:noFill/>
          </a:ln>
        </p:spPr>
      </p:pic>
      <p:pic>
        <p:nvPicPr>
          <p:cNvPr id="176" name="Google Shape;176;p40"/>
          <p:cNvPicPr preferRelativeResize="0"/>
          <p:nvPr/>
        </p:nvPicPr>
        <p:blipFill rotWithShape="1">
          <a:blip r:embed="rId3">
            <a:alphaModFix/>
          </a:blip>
          <a:srcRect b="0" l="0" r="0" t="0"/>
          <a:stretch/>
        </p:blipFill>
        <p:spPr>
          <a:xfrm>
            <a:off x="204850" y="3799300"/>
            <a:ext cx="477425" cy="477425"/>
          </a:xfrm>
          <a:prstGeom prst="rect">
            <a:avLst/>
          </a:prstGeom>
          <a:noFill/>
          <a:ln>
            <a:noFill/>
          </a:ln>
        </p:spPr>
      </p:pic>
      <p:pic>
        <p:nvPicPr>
          <p:cNvPr id="177" name="Google Shape;177;p40"/>
          <p:cNvPicPr preferRelativeResize="0"/>
          <p:nvPr/>
        </p:nvPicPr>
        <p:blipFill rotWithShape="1">
          <a:blip r:embed="rId4">
            <a:alphaModFix/>
          </a:blip>
          <a:srcRect b="0" l="0" r="0" t="0"/>
          <a:stretch/>
        </p:blipFill>
        <p:spPr>
          <a:xfrm>
            <a:off x="204850" y="3279850"/>
            <a:ext cx="477425" cy="477425"/>
          </a:xfrm>
          <a:prstGeom prst="rect">
            <a:avLst/>
          </a:prstGeom>
          <a:noFill/>
          <a:ln>
            <a:noFill/>
          </a:ln>
        </p:spPr>
      </p:pic>
      <p:sp>
        <p:nvSpPr>
          <p:cNvPr id="178" name="Google Shape;178;p40"/>
          <p:cNvSpPr txBox="1"/>
          <p:nvPr/>
        </p:nvSpPr>
        <p:spPr>
          <a:xfrm>
            <a:off x="682275" y="1242625"/>
            <a:ext cx="563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FA8DC"/>
                </a:solidFill>
                <a:latin typeface="Bree Serif"/>
                <a:ea typeface="Bree Serif"/>
                <a:cs typeface="Bree Serif"/>
                <a:sym typeface="Bree Serif"/>
              </a:rPr>
              <a:t>Enumerate the different heart sounds</a:t>
            </a:r>
            <a:endParaRPr>
              <a:latin typeface="Bree Serif"/>
              <a:ea typeface="Bree Serif"/>
              <a:cs typeface="Bree Serif"/>
              <a:sym typeface="Bree Serif"/>
            </a:endParaRPr>
          </a:p>
        </p:txBody>
      </p:sp>
      <p:sp>
        <p:nvSpPr>
          <p:cNvPr id="179" name="Google Shape;179;p40"/>
          <p:cNvSpPr txBox="1"/>
          <p:nvPr/>
        </p:nvSpPr>
        <p:spPr>
          <a:xfrm>
            <a:off x="682275" y="1677763"/>
            <a:ext cx="599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Describe the cause and characteristic features of first and second heart sound </a:t>
            </a:r>
            <a:r>
              <a:rPr lang="en">
                <a:solidFill>
                  <a:srgbClr val="C27BA0"/>
                </a:solidFill>
                <a:latin typeface="Bree Serif"/>
                <a:ea typeface="Bree Serif"/>
                <a:cs typeface="Bree Serif"/>
                <a:sym typeface="Bree Serif"/>
              </a:rPr>
              <a:t>(Normal Heart Sounds)</a:t>
            </a:r>
            <a:endParaRPr>
              <a:solidFill>
                <a:srgbClr val="C27BA0"/>
              </a:solidFill>
              <a:latin typeface="Bree Serif"/>
              <a:ea typeface="Bree Serif"/>
              <a:cs typeface="Bree Serif"/>
              <a:sym typeface="Bree Serif"/>
            </a:endParaRPr>
          </a:p>
        </p:txBody>
      </p:sp>
      <p:sp>
        <p:nvSpPr>
          <p:cNvPr id="180" name="Google Shape;180;p40"/>
          <p:cNvSpPr txBox="1"/>
          <p:nvPr/>
        </p:nvSpPr>
        <p:spPr>
          <a:xfrm>
            <a:off x="682275" y="2302275"/>
            <a:ext cx="580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FA8DC"/>
                </a:solidFill>
                <a:latin typeface="Bree Serif"/>
                <a:ea typeface="Bree Serif"/>
                <a:cs typeface="Bree Serif"/>
                <a:sym typeface="Bree Serif"/>
              </a:rPr>
              <a:t>Correlate the heart sounds with different phases of cardiac cycle</a:t>
            </a:r>
            <a:endParaRPr>
              <a:solidFill>
                <a:srgbClr val="6FA8DC"/>
              </a:solidFill>
              <a:latin typeface="Bree Serif"/>
              <a:ea typeface="Bree Serif"/>
              <a:cs typeface="Bree Serif"/>
              <a:sym typeface="Bree Serif"/>
            </a:endParaRPr>
          </a:p>
        </p:txBody>
      </p:sp>
      <p:sp>
        <p:nvSpPr>
          <p:cNvPr id="181" name="Google Shape;181;p40"/>
          <p:cNvSpPr txBox="1"/>
          <p:nvPr/>
        </p:nvSpPr>
        <p:spPr>
          <a:xfrm>
            <a:off x="682275" y="3837900"/>
            <a:ext cx="367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Different examples of heart murmurs</a:t>
            </a:r>
            <a:endParaRPr>
              <a:solidFill>
                <a:srgbClr val="C27BA0"/>
              </a:solidFill>
              <a:latin typeface="Bree Serif"/>
              <a:ea typeface="Bree Serif"/>
              <a:cs typeface="Bree Serif"/>
              <a:sym typeface="Bree Serif"/>
            </a:endParaRPr>
          </a:p>
        </p:txBody>
      </p:sp>
      <p:sp>
        <p:nvSpPr>
          <p:cNvPr id="182" name="Google Shape;182;p40"/>
          <p:cNvSpPr txBox="1"/>
          <p:nvPr/>
        </p:nvSpPr>
        <p:spPr>
          <a:xfrm>
            <a:off x="682275" y="3318463"/>
            <a:ext cx="425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Define murmurs</a:t>
            </a:r>
            <a:r>
              <a:rPr lang="en">
                <a:solidFill>
                  <a:srgbClr val="6FA8DC"/>
                </a:solidFill>
                <a:latin typeface="Bree Serif"/>
                <a:ea typeface="Bree Serif"/>
                <a:cs typeface="Bree Serif"/>
                <a:sym typeface="Bree Serif"/>
              </a:rPr>
              <a:t> and their clinical importance</a:t>
            </a:r>
            <a:endParaRPr>
              <a:solidFill>
                <a:srgbClr val="6FA8DC"/>
              </a:solidFill>
              <a:latin typeface="Bree Serif"/>
              <a:ea typeface="Bree Serif"/>
              <a:cs typeface="Bree Serif"/>
              <a:sym typeface="Bree Serif"/>
            </a:endParaRPr>
          </a:p>
        </p:txBody>
      </p:sp>
      <p:sp>
        <p:nvSpPr>
          <p:cNvPr id="183" name="Google Shape;183;p40"/>
          <p:cNvSpPr txBox="1"/>
          <p:nvPr/>
        </p:nvSpPr>
        <p:spPr>
          <a:xfrm>
            <a:off x="682275" y="2799013"/>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Causes of abnormal heart sounds</a:t>
            </a:r>
            <a:endParaRPr>
              <a:solidFill>
                <a:srgbClr val="C27BA0"/>
              </a:solidFill>
              <a:latin typeface="Bree Serif"/>
              <a:ea typeface="Bree Serif"/>
              <a:cs typeface="Bree Serif"/>
              <a:sym typeface="Bree Serif"/>
            </a:endParaRPr>
          </a:p>
        </p:txBody>
      </p:sp>
      <p:grpSp>
        <p:nvGrpSpPr>
          <p:cNvPr id="184" name="Google Shape;184;p40"/>
          <p:cNvGrpSpPr/>
          <p:nvPr/>
        </p:nvGrpSpPr>
        <p:grpSpPr>
          <a:xfrm>
            <a:off x="204839" y="4466334"/>
            <a:ext cx="521332" cy="517163"/>
            <a:chOff x="5549861" y="3817349"/>
            <a:chExt cx="345642" cy="345674"/>
          </a:xfrm>
        </p:grpSpPr>
        <p:sp>
          <p:nvSpPr>
            <p:cNvPr id="185" name="Google Shape;185;p40"/>
            <p:cNvSpPr/>
            <p:nvPr/>
          </p:nvSpPr>
          <p:spPr>
            <a:xfrm>
              <a:off x="5549861" y="3817349"/>
              <a:ext cx="345642" cy="345674"/>
            </a:xfrm>
            <a:custGeom>
              <a:rect b="b" l="l" r="r" t="t"/>
              <a:pathLst>
                <a:path extrusionOk="0" h="10860" w="10859">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0"/>
            <p:cNvSpPr/>
            <p:nvPr/>
          </p:nvSpPr>
          <p:spPr>
            <a:xfrm>
              <a:off x="5590763" y="3890208"/>
              <a:ext cx="262661" cy="200052"/>
            </a:xfrm>
            <a:custGeom>
              <a:rect b="b" l="l" r="r" t="t"/>
              <a:pathLst>
                <a:path extrusionOk="0" h="6285" w="8252">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0"/>
            <p:cNvSpPr/>
            <p:nvPr/>
          </p:nvSpPr>
          <p:spPr>
            <a:xfrm>
              <a:off x="5680587" y="3935024"/>
              <a:ext cx="105389" cy="110514"/>
            </a:xfrm>
            <a:custGeom>
              <a:rect b="b" l="l" r="r" t="t"/>
              <a:pathLst>
                <a:path extrusionOk="0" h="3472" w="3311">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40"/>
          <p:cNvSpPr txBox="1"/>
          <p:nvPr/>
        </p:nvSpPr>
        <p:spPr>
          <a:xfrm>
            <a:off x="855675" y="4607525"/>
            <a:ext cx="47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9" name="Google Shape;189;p40"/>
          <p:cNvSpPr txBox="1"/>
          <p:nvPr/>
        </p:nvSpPr>
        <p:spPr>
          <a:xfrm>
            <a:off x="780450" y="4378550"/>
            <a:ext cx="25011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DE8D8D"/>
                </a:solidFill>
                <a:latin typeface="Bree Serif"/>
                <a:ea typeface="Bree Serif"/>
                <a:cs typeface="Bree Serif"/>
                <a:sym typeface="Bree Serif"/>
              </a:rPr>
              <a:t>We </a:t>
            </a:r>
            <a:r>
              <a:rPr b="1" lang="en" sz="1100">
                <a:solidFill>
                  <a:srgbClr val="DE8D8D"/>
                </a:solidFill>
                <a:latin typeface="Bree Serif"/>
                <a:ea typeface="Bree Serif"/>
                <a:cs typeface="Bree Serif"/>
                <a:sym typeface="Bree Serif"/>
              </a:rPr>
              <a:t>Highly Recommend</a:t>
            </a:r>
            <a:r>
              <a:rPr lang="en" sz="1100">
                <a:solidFill>
                  <a:srgbClr val="DE8D8D"/>
                </a:solidFill>
                <a:latin typeface="Bree Serif"/>
                <a:ea typeface="Bree Serif"/>
                <a:cs typeface="Bree Serif"/>
                <a:sym typeface="Bree Serif"/>
              </a:rPr>
              <a:t> watching this video before studying this lecture</a:t>
            </a:r>
            <a:endParaRPr sz="1100">
              <a:solidFill>
                <a:srgbClr val="DE8D8D"/>
              </a:solidFill>
              <a:latin typeface="Bree Serif"/>
              <a:ea typeface="Bree Serif"/>
              <a:cs typeface="Bree Serif"/>
              <a:sym typeface="Bree Serif"/>
            </a:endParaRPr>
          </a:p>
        </p:txBody>
      </p:sp>
      <p:sp>
        <p:nvSpPr>
          <p:cNvPr id="190" name="Google Shape;190;p40">
            <a:hlinkClick r:id="rId5"/>
          </p:cNvPr>
          <p:cNvSpPr/>
          <p:nvPr/>
        </p:nvSpPr>
        <p:spPr>
          <a:xfrm>
            <a:off x="122250" y="4438275"/>
            <a:ext cx="658200" cy="56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8"/>
          <p:cNvSpPr txBox="1"/>
          <p:nvPr>
            <p:ph type="title"/>
          </p:nvPr>
        </p:nvSpPr>
        <p:spPr>
          <a:xfrm>
            <a:off x="105325" y="198300"/>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Systolic Murmurs</a:t>
            </a:r>
            <a:endParaRPr b="1" sz="2720">
              <a:solidFill>
                <a:srgbClr val="D05C5C"/>
              </a:solidFill>
            </a:endParaRPr>
          </a:p>
        </p:txBody>
      </p:sp>
      <p:sp>
        <p:nvSpPr>
          <p:cNvPr id="572" name="Google Shape;572;p58"/>
          <p:cNvSpPr txBox="1"/>
          <p:nvPr/>
        </p:nvSpPr>
        <p:spPr>
          <a:xfrm>
            <a:off x="8109600" y="56400"/>
            <a:ext cx="103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FA8DC"/>
                </a:solidFill>
                <a:latin typeface="Bree Serif"/>
                <a:ea typeface="Bree Serif"/>
                <a:cs typeface="Bree Serif"/>
                <a:sym typeface="Bree Serif"/>
              </a:rPr>
              <a:t>In Boys Slides</a:t>
            </a:r>
            <a:endParaRPr>
              <a:solidFill>
                <a:srgbClr val="6FA8DC"/>
              </a:solidFill>
              <a:latin typeface="Bree Serif"/>
              <a:ea typeface="Bree Serif"/>
              <a:cs typeface="Bree Serif"/>
              <a:sym typeface="Bree Serif"/>
            </a:endParaRPr>
          </a:p>
        </p:txBody>
      </p:sp>
      <p:sp>
        <p:nvSpPr>
          <p:cNvPr id="573" name="Google Shape;573;p58"/>
          <p:cNvSpPr txBox="1"/>
          <p:nvPr/>
        </p:nvSpPr>
        <p:spPr>
          <a:xfrm>
            <a:off x="181525" y="833250"/>
            <a:ext cx="525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Derived from harsh and turbulence in blood flow </a:t>
            </a:r>
            <a:endParaRPr>
              <a:latin typeface="Bree Serif"/>
              <a:ea typeface="Bree Serif"/>
              <a:cs typeface="Bree Serif"/>
              <a:sym typeface="Bree Serif"/>
            </a:endParaRPr>
          </a:p>
        </p:txBody>
      </p:sp>
      <p:sp>
        <p:nvSpPr>
          <p:cNvPr id="574" name="Google Shape;574;p58"/>
          <p:cNvSpPr txBox="1"/>
          <p:nvPr/>
        </p:nvSpPr>
        <p:spPr>
          <a:xfrm>
            <a:off x="181525" y="1118950"/>
            <a:ext cx="340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D05C5C"/>
                </a:solidFill>
                <a:latin typeface="Bree Serif"/>
                <a:ea typeface="Bree Serif"/>
                <a:cs typeface="Bree Serif"/>
                <a:sym typeface="Bree Serif"/>
              </a:rPr>
              <a:t>Associated</a:t>
            </a:r>
            <a:r>
              <a:rPr b="1" lang="en">
                <a:solidFill>
                  <a:srgbClr val="D05C5C"/>
                </a:solidFill>
                <a:latin typeface="Bree Serif"/>
                <a:ea typeface="Bree Serif"/>
                <a:cs typeface="Bree Serif"/>
                <a:sym typeface="Bree Serif"/>
              </a:rPr>
              <a:t> with:</a:t>
            </a:r>
            <a:endParaRPr b="1">
              <a:solidFill>
                <a:srgbClr val="D05C5C"/>
              </a:solidFill>
              <a:latin typeface="Bree Serif"/>
              <a:ea typeface="Bree Serif"/>
              <a:cs typeface="Bree Serif"/>
              <a:sym typeface="Bree Serif"/>
            </a:endParaRPr>
          </a:p>
        </p:txBody>
      </p:sp>
      <p:sp>
        <p:nvSpPr>
          <p:cNvPr id="575" name="Google Shape;575;p58"/>
          <p:cNvSpPr txBox="1"/>
          <p:nvPr/>
        </p:nvSpPr>
        <p:spPr>
          <a:xfrm>
            <a:off x="181525" y="1598000"/>
            <a:ext cx="59145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D05C5C"/>
              </a:buClr>
              <a:buSzPts val="1400"/>
              <a:buFont typeface="Bree Serif"/>
              <a:buAutoNum type="arabicPeriod"/>
            </a:pPr>
            <a:r>
              <a:rPr lang="en">
                <a:solidFill>
                  <a:srgbClr val="D05C5C"/>
                </a:solidFill>
                <a:latin typeface="Bree Serif"/>
                <a:ea typeface="Bree Serif"/>
                <a:cs typeface="Bree Serif"/>
                <a:sym typeface="Bree Serif"/>
              </a:rPr>
              <a:t>Increase</a:t>
            </a:r>
            <a:r>
              <a:rPr lang="en">
                <a:latin typeface="Bree Serif"/>
                <a:ea typeface="Bree Serif"/>
                <a:cs typeface="Bree Serif"/>
                <a:sym typeface="Bree Serif"/>
              </a:rPr>
              <a:t> in flow across normal valves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AutoNum type="arabicPeriod"/>
            </a:pPr>
            <a:r>
              <a:rPr lang="en">
                <a:solidFill>
                  <a:srgbClr val="D05C5C"/>
                </a:solidFill>
                <a:latin typeface="Bree Serif"/>
                <a:ea typeface="Bree Serif"/>
                <a:cs typeface="Bree Serif"/>
                <a:sym typeface="Bree Serif"/>
              </a:rPr>
              <a:t>Increase</a:t>
            </a:r>
            <a:r>
              <a:rPr lang="en">
                <a:latin typeface="Bree Serif"/>
                <a:ea typeface="Bree Serif"/>
                <a:cs typeface="Bree Serif"/>
                <a:sym typeface="Bree Serif"/>
              </a:rPr>
              <a:t> in flow into a dilated great vessel</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AutoNum type="arabicPeriod"/>
            </a:pPr>
            <a:r>
              <a:rPr lang="en">
                <a:solidFill>
                  <a:srgbClr val="D05C5C"/>
                </a:solidFill>
                <a:latin typeface="Bree Serif"/>
                <a:ea typeface="Bree Serif"/>
                <a:cs typeface="Bree Serif"/>
                <a:sym typeface="Bree Serif"/>
              </a:rPr>
              <a:t>Increase</a:t>
            </a:r>
            <a:r>
              <a:rPr lang="en">
                <a:latin typeface="Bree Serif"/>
                <a:ea typeface="Bree Serif"/>
                <a:cs typeface="Bree Serif"/>
                <a:sym typeface="Bree Serif"/>
              </a:rPr>
              <a:t> in flow across abnormal valve, or narrowed ventricular outflow tract, e.g. Aortic/Pulmonary stenosis </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AutoNum type="arabicPeriod"/>
            </a:pPr>
            <a:r>
              <a:rPr lang="en">
                <a:solidFill>
                  <a:srgbClr val="D05C5C"/>
                </a:solidFill>
                <a:latin typeface="Bree Serif"/>
                <a:ea typeface="Bree Serif"/>
                <a:cs typeface="Bree Serif"/>
                <a:sym typeface="Bree Serif"/>
              </a:rPr>
              <a:t>Increase</a:t>
            </a:r>
            <a:r>
              <a:rPr lang="en">
                <a:latin typeface="Bree Serif"/>
                <a:ea typeface="Bree Serif"/>
                <a:cs typeface="Bree Serif"/>
                <a:sym typeface="Bree Serif"/>
              </a:rPr>
              <a:t> in flow </a:t>
            </a:r>
            <a:r>
              <a:rPr lang="en">
                <a:latin typeface="Bree Serif"/>
                <a:ea typeface="Bree Serif"/>
                <a:cs typeface="Bree Serif"/>
                <a:sym typeface="Bree Serif"/>
              </a:rPr>
              <a:t>across</a:t>
            </a:r>
            <a:r>
              <a:rPr lang="en">
                <a:latin typeface="Bree Serif"/>
                <a:ea typeface="Bree Serif"/>
                <a:cs typeface="Bree Serif"/>
                <a:sym typeface="Bree Serif"/>
              </a:rPr>
              <a:t> an incompetent AV valve, e.g. Mitral/Tricuspid </a:t>
            </a:r>
            <a:r>
              <a:rPr lang="en">
                <a:latin typeface="Bree Serif"/>
                <a:ea typeface="Bree Serif"/>
                <a:cs typeface="Bree Serif"/>
                <a:sym typeface="Bree Serif"/>
              </a:rPr>
              <a:t>regurgitation</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AutoNum type="arabicPeriod"/>
            </a:pPr>
            <a:r>
              <a:rPr lang="en">
                <a:solidFill>
                  <a:srgbClr val="D05C5C"/>
                </a:solidFill>
                <a:latin typeface="Bree Serif"/>
                <a:ea typeface="Bree Serif"/>
                <a:cs typeface="Bree Serif"/>
                <a:sym typeface="Bree Serif"/>
              </a:rPr>
              <a:t>Increase</a:t>
            </a:r>
            <a:r>
              <a:rPr lang="en">
                <a:latin typeface="Bree Serif"/>
                <a:ea typeface="Bree Serif"/>
                <a:cs typeface="Bree Serif"/>
                <a:sym typeface="Bree Serif"/>
              </a:rPr>
              <a:t> in flow across the interventricular septum, e.g. VSD </a:t>
            </a:r>
            <a:r>
              <a:rPr lang="en">
                <a:solidFill>
                  <a:srgbClr val="999999"/>
                </a:solidFill>
                <a:latin typeface="Bree Serif"/>
                <a:ea typeface="Bree Serif"/>
                <a:cs typeface="Bree Serif"/>
                <a:sym typeface="Bree Serif"/>
              </a:rPr>
              <a:t>(Ventricular septal defect)</a:t>
            </a:r>
            <a:endParaRPr>
              <a:solidFill>
                <a:srgbClr val="999999"/>
              </a:solidFill>
              <a:latin typeface="Bree Serif"/>
              <a:ea typeface="Bree Serif"/>
              <a:cs typeface="Bree Serif"/>
              <a:sym typeface="Bree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9"/>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Systolic Murmurs</a:t>
            </a:r>
            <a:endParaRPr b="1" sz="2720">
              <a:solidFill>
                <a:srgbClr val="D05C5C"/>
              </a:solidFill>
            </a:endParaRPr>
          </a:p>
        </p:txBody>
      </p:sp>
      <p:sp>
        <p:nvSpPr>
          <p:cNvPr id="581" name="Google Shape;581;p59"/>
          <p:cNvSpPr txBox="1"/>
          <p:nvPr/>
        </p:nvSpPr>
        <p:spPr>
          <a:xfrm>
            <a:off x="150375" y="818775"/>
            <a:ext cx="3156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D05C5C"/>
                </a:solidFill>
                <a:latin typeface="Bree Serif"/>
                <a:ea typeface="Bree Serif"/>
                <a:cs typeface="Bree Serif"/>
                <a:sym typeface="Bree Serif"/>
              </a:rPr>
              <a:t>Ejection (Mid- Systolic) Murmurs:</a:t>
            </a:r>
            <a:endParaRPr sz="1500">
              <a:solidFill>
                <a:srgbClr val="D05C5C"/>
              </a:solidFill>
              <a:latin typeface="Bree Serif"/>
              <a:ea typeface="Bree Serif"/>
              <a:cs typeface="Bree Serif"/>
              <a:sym typeface="Bree Serif"/>
            </a:endParaRPr>
          </a:p>
        </p:txBody>
      </p:sp>
      <p:cxnSp>
        <p:nvCxnSpPr>
          <p:cNvPr id="582" name="Google Shape;582;p59"/>
          <p:cNvCxnSpPr/>
          <p:nvPr/>
        </p:nvCxnSpPr>
        <p:spPr>
          <a:xfrm>
            <a:off x="4562850" y="1085175"/>
            <a:ext cx="18300" cy="3795000"/>
          </a:xfrm>
          <a:prstGeom prst="straightConnector1">
            <a:avLst/>
          </a:prstGeom>
          <a:noFill/>
          <a:ln cap="flat" cmpd="sng" w="19050">
            <a:solidFill>
              <a:srgbClr val="D05C5C"/>
            </a:solidFill>
            <a:prstDash val="dash"/>
            <a:round/>
            <a:headEnd len="med" w="med" type="none"/>
            <a:tailEnd len="med" w="med" type="none"/>
          </a:ln>
        </p:spPr>
      </p:cxnSp>
      <p:sp>
        <p:nvSpPr>
          <p:cNvPr id="583" name="Google Shape;583;p59"/>
          <p:cNvSpPr txBox="1"/>
          <p:nvPr/>
        </p:nvSpPr>
        <p:spPr>
          <a:xfrm>
            <a:off x="73475" y="1234275"/>
            <a:ext cx="4489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Bree Serif"/>
                <a:ea typeface="Bree Serif"/>
                <a:cs typeface="Bree Serif"/>
                <a:sym typeface="Bree Serif"/>
              </a:rPr>
              <a:t>Most common</a:t>
            </a:r>
            <a:r>
              <a:rPr lang="en">
                <a:latin typeface="Bree Serif"/>
                <a:ea typeface="Bree Serif"/>
                <a:cs typeface="Bree Serif"/>
                <a:sym typeface="Bree Serif"/>
              </a:rPr>
              <a:t> kind of heart murmur.</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Usually </a:t>
            </a:r>
            <a:r>
              <a:rPr lang="en">
                <a:solidFill>
                  <a:srgbClr val="FF0000"/>
                </a:solidFill>
                <a:latin typeface="Bree Serif"/>
                <a:ea typeface="Bree Serif"/>
                <a:cs typeface="Bree Serif"/>
                <a:sym typeface="Bree Serif"/>
              </a:rPr>
              <a:t>crescendo-decrescendo</a:t>
            </a:r>
            <a:r>
              <a:rPr lang="en">
                <a:latin typeface="Bree Serif"/>
                <a:ea typeface="Bree Serif"/>
                <a:cs typeface="Bree Serif"/>
                <a:sym typeface="Bree Serif"/>
              </a:rPr>
              <a:t>.</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They may be:</a:t>
            </a:r>
            <a:endParaRPr>
              <a:latin typeface="Bree Serif"/>
              <a:ea typeface="Bree Serif"/>
              <a:cs typeface="Bree Serif"/>
              <a:sym typeface="Bree Serif"/>
            </a:endParaRPr>
          </a:p>
          <a:p>
            <a:pPr indent="0" lvl="0" marL="0" rtl="0" algn="l">
              <a:spcBef>
                <a:spcPts val="0"/>
              </a:spcBef>
              <a:spcAft>
                <a:spcPts val="0"/>
              </a:spcAft>
              <a:buNone/>
            </a:pPr>
            <a:r>
              <a:rPr lang="en">
                <a:solidFill>
                  <a:srgbClr val="D05C5C"/>
                </a:solidFill>
                <a:latin typeface="Bree Serif"/>
                <a:ea typeface="Bree Serif"/>
                <a:cs typeface="Bree Serif"/>
                <a:sym typeface="Bree Serif"/>
              </a:rPr>
              <a:t>1. Innocent:</a:t>
            </a:r>
            <a:endParaRPr>
              <a:solidFill>
                <a:srgbClr val="D05C5C"/>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 Common in </a:t>
            </a:r>
            <a:r>
              <a:rPr lang="en">
                <a:solidFill>
                  <a:srgbClr val="FF0000"/>
                </a:solidFill>
                <a:latin typeface="Bree Serif"/>
                <a:ea typeface="Bree Serif"/>
                <a:cs typeface="Bree Serif"/>
                <a:sym typeface="Bree Serif"/>
              </a:rPr>
              <a:t>children</a:t>
            </a:r>
            <a:r>
              <a:rPr lang="en">
                <a:latin typeface="Bree Serif"/>
                <a:ea typeface="Bree Serif"/>
                <a:cs typeface="Bree Serif"/>
                <a:sym typeface="Bree Serif"/>
              </a:rPr>
              <a:t> &amp; </a:t>
            </a:r>
            <a:r>
              <a:rPr lang="en">
                <a:solidFill>
                  <a:srgbClr val="FF0000"/>
                </a:solidFill>
                <a:latin typeface="Bree Serif"/>
                <a:ea typeface="Bree Serif"/>
                <a:cs typeface="Bree Serif"/>
                <a:sym typeface="Bree Serif"/>
              </a:rPr>
              <a:t>young adults</a:t>
            </a:r>
            <a:r>
              <a:rPr lang="en">
                <a:latin typeface="Bree Serif"/>
                <a:ea typeface="Bree Serif"/>
                <a:cs typeface="Bree Serif"/>
                <a:sym typeface="Bree Serif"/>
              </a:rPr>
              <a:t>.</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rPr lang="en">
                <a:solidFill>
                  <a:srgbClr val="D05C5C"/>
                </a:solidFill>
                <a:latin typeface="Bree Serif"/>
                <a:ea typeface="Bree Serif"/>
                <a:cs typeface="Bree Serif"/>
                <a:sym typeface="Bree Serif"/>
              </a:rPr>
              <a:t>2. Hyper-dynamic states:</a:t>
            </a:r>
            <a:r>
              <a:rPr lang="en">
                <a:latin typeface="Bree Serif"/>
                <a:ea typeface="Bree Serif"/>
                <a:cs typeface="Bree Serif"/>
                <a:sym typeface="Bree Serif"/>
              </a:rPr>
              <a:t> </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e.g. pregnancy, anemia, fever &amp; hyperthyroidism.</a:t>
            </a:r>
            <a:endParaRPr>
              <a:latin typeface="Bree Serif"/>
              <a:ea typeface="Bree Serif"/>
              <a:cs typeface="Bree Serif"/>
              <a:sym typeface="Bree Serif"/>
            </a:endParaRPr>
          </a:p>
          <a:p>
            <a:pPr indent="0" lvl="0" marL="0" rtl="0" algn="l">
              <a:spcBef>
                <a:spcPts val="0"/>
              </a:spcBef>
              <a:spcAft>
                <a:spcPts val="0"/>
              </a:spcAft>
              <a:buNone/>
            </a:pPr>
            <a:r>
              <a:t/>
            </a:r>
            <a:endParaRPr>
              <a:latin typeface="Bree Serif"/>
              <a:ea typeface="Bree Serif"/>
              <a:cs typeface="Bree Serif"/>
              <a:sym typeface="Bree Serif"/>
            </a:endParaRPr>
          </a:p>
          <a:p>
            <a:pPr indent="0" lvl="0" marL="0" rtl="0" algn="l">
              <a:spcBef>
                <a:spcPts val="0"/>
              </a:spcBef>
              <a:spcAft>
                <a:spcPts val="0"/>
              </a:spcAft>
              <a:buNone/>
            </a:pPr>
            <a:r>
              <a:rPr lang="en">
                <a:solidFill>
                  <a:srgbClr val="D05C5C"/>
                </a:solidFill>
                <a:latin typeface="Bree Serif"/>
                <a:ea typeface="Bree Serif"/>
                <a:cs typeface="Bree Serif"/>
                <a:sym typeface="Bree Serif"/>
              </a:rPr>
              <a:t>3. Pathological: </a:t>
            </a:r>
            <a:endParaRPr>
              <a:solidFill>
                <a:srgbClr val="D05C5C"/>
              </a:solidFill>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Secondary to structural abnormalities: </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e.g. Aortic/pulmonary stenosis, hypertrophic</a:t>
            </a:r>
            <a:endParaRPr>
              <a:latin typeface="Bree Serif"/>
              <a:ea typeface="Bree Serif"/>
              <a:cs typeface="Bree Serif"/>
              <a:sym typeface="Bree Serif"/>
            </a:endParaRPr>
          </a:p>
          <a:p>
            <a:pPr indent="0" lvl="0" marL="0" rtl="0" algn="l">
              <a:spcBef>
                <a:spcPts val="0"/>
              </a:spcBef>
              <a:spcAft>
                <a:spcPts val="0"/>
              </a:spcAft>
              <a:buNone/>
            </a:pPr>
            <a:r>
              <a:rPr lang="en">
                <a:latin typeface="Bree Serif"/>
                <a:ea typeface="Bree Serif"/>
                <a:cs typeface="Bree Serif"/>
                <a:sym typeface="Bree Serif"/>
              </a:rPr>
              <a:t>Cardiomyopathy &amp; mitral prolapse.</a:t>
            </a:r>
            <a:endParaRPr>
              <a:latin typeface="Bree Serif"/>
              <a:ea typeface="Bree Serif"/>
              <a:cs typeface="Bree Serif"/>
              <a:sym typeface="Bree Serif"/>
            </a:endParaRPr>
          </a:p>
        </p:txBody>
      </p:sp>
      <p:pic>
        <p:nvPicPr>
          <p:cNvPr id="584" name="Google Shape;584;p59"/>
          <p:cNvPicPr preferRelativeResize="0"/>
          <p:nvPr/>
        </p:nvPicPr>
        <p:blipFill>
          <a:blip r:embed="rId3">
            <a:alphaModFix/>
          </a:blip>
          <a:stretch>
            <a:fillRect/>
          </a:stretch>
        </p:blipFill>
        <p:spPr>
          <a:xfrm>
            <a:off x="1388962" y="4192629"/>
            <a:ext cx="1858524" cy="886900"/>
          </a:xfrm>
          <a:prstGeom prst="rect">
            <a:avLst/>
          </a:prstGeom>
          <a:noFill/>
          <a:ln>
            <a:noFill/>
          </a:ln>
        </p:spPr>
      </p:pic>
      <p:sp>
        <p:nvSpPr>
          <p:cNvPr id="585" name="Google Shape;585;p59"/>
          <p:cNvSpPr txBox="1"/>
          <p:nvPr/>
        </p:nvSpPr>
        <p:spPr>
          <a:xfrm>
            <a:off x="4858450" y="818775"/>
            <a:ext cx="3581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D05C5C"/>
                </a:solidFill>
                <a:latin typeface="Bree Serif"/>
                <a:ea typeface="Bree Serif"/>
                <a:cs typeface="Bree Serif"/>
                <a:sym typeface="Bree Serif"/>
              </a:rPr>
              <a:t>Pan- Systolic (Holosystolic) Murmurs:</a:t>
            </a:r>
            <a:endParaRPr sz="1500">
              <a:solidFill>
                <a:srgbClr val="D05C5C"/>
              </a:solidFill>
              <a:latin typeface="Bree Serif"/>
              <a:ea typeface="Bree Serif"/>
              <a:cs typeface="Bree Serif"/>
              <a:sym typeface="Bree Serif"/>
            </a:endParaRPr>
          </a:p>
        </p:txBody>
      </p:sp>
      <p:sp>
        <p:nvSpPr>
          <p:cNvPr id="586" name="Google Shape;586;p59"/>
          <p:cNvSpPr txBox="1"/>
          <p:nvPr/>
        </p:nvSpPr>
        <p:spPr>
          <a:xfrm>
            <a:off x="4858450" y="1234275"/>
            <a:ext cx="30000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D05C5C"/>
              </a:buClr>
              <a:buSzPts val="1400"/>
              <a:buFont typeface="Bree Serif"/>
              <a:buChar char="●"/>
            </a:pPr>
            <a:r>
              <a:rPr lang="en">
                <a:latin typeface="Bree Serif"/>
                <a:ea typeface="Bree Serif"/>
                <a:cs typeface="Bree Serif"/>
                <a:sym typeface="Bree Serif"/>
              </a:rPr>
              <a:t>Pathological murmur</a:t>
            </a:r>
            <a:endParaRPr>
              <a:latin typeface="Bree Serif"/>
              <a:ea typeface="Bree Serif"/>
              <a:cs typeface="Bree Serif"/>
              <a:sym typeface="Bree Serif"/>
            </a:endParaRPr>
          </a:p>
          <a:p>
            <a:pPr indent="0" lvl="0" marL="45720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Char char="●"/>
            </a:pPr>
            <a:r>
              <a:rPr lang="en">
                <a:latin typeface="Bree Serif"/>
                <a:ea typeface="Bree Serif"/>
                <a:cs typeface="Bree Serif"/>
                <a:sym typeface="Bree Serif"/>
              </a:rPr>
              <a:t>Begins immediately with S1 &amp; continues up to S2</a:t>
            </a:r>
            <a:endParaRPr>
              <a:latin typeface="Bree Serif"/>
              <a:ea typeface="Bree Serif"/>
              <a:cs typeface="Bree Serif"/>
              <a:sym typeface="Bree Serif"/>
            </a:endParaRPr>
          </a:p>
          <a:p>
            <a:pPr indent="0" lvl="0" marL="45720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Char char="●"/>
            </a:pPr>
            <a:r>
              <a:rPr lang="en">
                <a:latin typeface="Bree Serif"/>
                <a:ea typeface="Bree Serif"/>
                <a:cs typeface="Bree Serif"/>
                <a:sym typeface="Bree Serif"/>
              </a:rPr>
              <a:t>Heard with:</a:t>
            </a:r>
            <a:endParaRPr>
              <a:latin typeface="Bree Serif"/>
              <a:ea typeface="Bree Serif"/>
              <a:cs typeface="Bree Serif"/>
              <a:sym typeface="Bree Serif"/>
            </a:endParaRPr>
          </a:p>
          <a:p>
            <a:pPr indent="0" lvl="0" marL="0" rtl="0" algn="l">
              <a:spcBef>
                <a:spcPts val="0"/>
              </a:spcBef>
              <a:spcAft>
                <a:spcPts val="0"/>
              </a:spcAft>
              <a:buNone/>
            </a:pPr>
            <a:r>
              <a:rPr lang="en">
                <a:solidFill>
                  <a:srgbClr val="D05C5C"/>
                </a:solidFill>
                <a:latin typeface="Bree Serif"/>
                <a:ea typeface="Bree Serif"/>
                <a:cs typeface="Bree Serif"/>
                <a:sym typeface="Bree Serif"/>
              </a:rPr>
              <a:t>•</a:t>
            </a:r>
            <a:r>
              <a:rPr lang="en">
                <a:latin typeface="Bree Serif"/>
                <a:ea typeface="Bree Serif"/>
                <a:cs typeface="Bree Serif"/>
                <a:sym typeface="Bree Serif"/>
              </a:rPr>
              <a:t> Mitral/tricuspid regurgitation.</a:t>
            </a:r>
            <a:endParaRPr>
              <a:latin typeface="Bree Serif"/>
              <a:ea typeface="Bree Serif"/>
              <a:cs typeface="Bree Serif"/>
              <a:sym typeface="Bree Serif"/>
            </a:endParaRPr>
          </a:p>
          <a:p>
            <a:pPr indent="0" lvl="0" marL="0" rtl="0" algn="l">
              <a:spcBef>
                <a:spcPts val="0"/>
              </a:spcBef>
              <a:spcAft>
                <a:spcPts val="0"/>
              </a:spcAft>
              <a:buNone/>
            </a:pPr>
            <a:r>
              <a:rPr lang="en">
                <a:solidFill>
                  <a:srgbClr val="D05C5C"/>
                </a:solidFill>
                <a:latin typeface="Bree Serif"/>
                <a:ea typeface="Bree Serif"/>
                <a:cs typeface="Bree Serif"/>
                <a:sym typeface="Bree Serif"/>
              </a:rPr>
              <a:t>•</a:t>
            </a:r>
            <a:r>
              <a:rPr lang="en">
                <a:latin typeface="Bree Serif"/>
                <a:ea typeface="Bree Serif"/>
                <a:cs typeface="Bree Serif"/>
                <a:sym typeface="Bree Serif"/>
              </a:rPr>
              <a:t> Ventricular septal defect(VSD).</a:t>
            </a:r>
            <a:endParaRPr>
              <a:latin typeface="Bree Serif"/>
              <a:ea typeface="Bree Serif"/>
              <a:cs typeface="Bree Serif"/>
              <a:sym typeface="Bree Serif"/>
            </a:endParaRPr>
          </a:p>
        </p:txBody>
      </p:sp>
      <p:pic>
        <p:nvPicPr>
          <p:cNvPr id="587" name="Google Shape;587;p59"/>
          <p:cNvPicPr preferRelativeResize="0"/>
          <p:nvPr/>
        </p:nvPicPr>
        <p:blipFill>
          <a:blip r:embed="rId4">
            <a:alphaModFix/>
          </a:blip>
          <a:stretch>
            <a:fillRect/>
          </a:stretch>
        </p:blipFill>
        <p:spPr>
          <a:xfrm>
            <a:off x="5032175" y="3348600"/>
            <a:ext cx="3233626" cy="1380075"/>
          </a:xfrm>
          <a:prstGeom prst="rect">
            <a:avLst/>
          </a:prstGeom>
          <a:noFill/>
          <a:ln>
            <a:noFill/>
          </a:ln>
        </p:spPr>
      </p:pic>
      <p:sp>
        <p:nvSpPr>
          <p:cNvPr id="588" name="Google Shape;588;p59"/>
          <p:cNvSpPr txBox="1"/>
          <p:nvPr/>
        </p:nvSpPr>
        <p:spPr>
          <a:xfrm>
            <a:off x="7960900" y="0"/>
            <a:ext cx="13059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27BA0"/>
                </a:solidFill>
                <a:latin typeface="Bree Serif"/>
                <a:ea typeface="Bree Serif"/>
                <a:cs typeface="Bree Serif"/>
                <a:sym typeface="Bree Serif"/>
              </a:rPr>
              <a:t>Girl’s Slides</a:t>
            </a:r>
            <a:endParaRPr>
              <a:solidFill>
                <a:srgbClr val="C27BA0"/>
              </a:solidFill>
              <a:latin typeface="Bree Serif"/>
              <a:ea typeface="Bree Serif"/>
              <a:cs typeface="Bree Serif"/>
              <a:sym typeface="Bree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graphicFrame>
        <p:nvGraphicFramePr>
          <p:cNvPr id="593" name="Google Shape;593;p60"/>
          <p:cNvGraphicFramePr/>
          <p:nvPr/>
        </p:nvGraphicFramePr>
        <p:xfrm>
          <a:off x="13" y="-10"/>
          <a:ext cx="3000000" cy="3000000"/>
        </p:xfrm>
        <a:graphic>
          <a:graphicData uri="http://schemas.openxmlformats.org/drawingml/2006/table">
            <a:tbl>
              <a:tblPr>
                <a:noFill/>
                <a:tableStyleId>{BD3C4543-84F6-4A18-9CDC-F40A5026B2DD}</a:tableStyleId>
              </a:tblPr>
              <a:tblGrid>
                <a:gridCol w="1462975"/>
                <a:gridCol w="3840500"/>
                <a:gridCol w="3840500"/>
              </a:tblGrid>
              <a:tr h="645475">
                <a:tc gridSpan="3">
                  <a:txBody>
                    <a:bodyPr/>
                    <a:lstStyle/>
                    <a:p>
                      <a:pPr indent="0" lvl="0" marL="0" rtl="0" algn="ctr">
                        <a:spcBef>
                          <a:spcPts val="0"/>
                        </a:spcBef>
                        <a:spcAft>
                          <a:spcPts val="0"/>
                        </a:spcAft>
                        <a:buNone/>
                      </a:pPr>
                      <a:r>
                        <a:rPr b="1" lang="en" sz="2100">
                          <a:solidFill>
                            <a:srgbClr val="FFFFFF"/>
                          </a:solidFill>
                          <a:latin typeface="Bree Serif"/>
                          <a:ea typeface="Bree Serif"/>
                          <a:cs typeface="Bree Serif"/>
                          <a:sym typeface="Bree Serif"/>
                        </a:rPr>
                        <a:t>Systolic Murmurs</a:t>
                      </a:r>
                      <a:endParaRPr b="1" sz="2100">
                        <a:solidFill>
                          <a:srgbClr val="FFFFFF"/>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05C5C"/>
                    </a:solidFill>
                  </a:tcPr>
                </a:tc>
                <a:tc hMerge="1"/>
                <a:tc hMerge="1"/>
              </a:tr>
              <a:tr h="645475">
                <a:tc>
                  <a:txBody>
                    <a:bodyPr/>
                    <a:lstStyle/>
                    <a:p>
                      <a:pPr indent="0" lvl="0" marL="0" rtl="0" algn="l">
                        <a:spcBef>
                          <a:spcPts val="0"/>
                        </a:spcBef>
                        <a:spcAft>
                          <a:spcPts val="0"/>
                        </a:spcAft>
                        <a:buNone/>
                      </a:pPr>
                      <a:r>
                        <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9E9E9E">
                        <a:alpha val="0"/>
                      </a:srgbClr>
                    </a:solidFill>
                  </a:tcPr>
                </a:tc>
                <a:tc>
                  <a:txBody>
                    <a:bodyPr/>
                    <a:lstStyle/>
                    <a:p>
                      <a:pPr indent="0" lvl="0" marL="0" rtl="0" algn="ctr">
                        <a:spcBef>
                          <a:spcPts val="0"/>
                        </a:spcBef>
                        <a:spcAft>
                          <a:spcPts val="0"/>
                        </a:spcAft>
                        <a:buNone/>
                      </a:pPr>
                      <a:r>
                        <a:rPr lang="en" sz="1500">
                          <a:latin typeface="Bree Serif"/>
                          <a:ea typeface="Bree Serif"/>
                          <a:cs typeface="Bree Serif"/>
                          <a:sym typeface="Bree Serif"/>
                        </a:rPr>
                        <a:t>Aortic Stenosis</a:t>
                      </a:r>
                      <a:endParaRPr sz="15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en" sz="1500">
                          <a:latin typeface="Bree Serif"/>
                          <a:ea typeface="Bree Serif"/>
                          <a:cs typeface="Bree Serif"/>
                          <a:sym typeface="Bree Serif"/>
                        </a:rPr>
                        <a:t>Mitral </a:t>
                      </a:r>
                      <a:r>
                        <a:rPr lang="en" sz="1500">
                          <a:latin typeface="Bree Serif"/>
                          <a:ea typeface="Bree Serif"/>
                          <a:cs typeface="Bree Serif"/>
                          <a:sym typeface="Bree Serif"/>
                        </a:rPr>
                        <a:t>Regurgitation</a:t>
                      </a:r>
                      <a:endParaRPr sz="15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r>
              <a:tr h="645475">
                <a:tc>
                  <a:txBody>
                    <a:bodyPr/>
                    <a:lstStyle/>
                    <a:p>
                      <a:pPr indent="0" lvl="0" marL="0" rtl="0" algn="ctr">
                        <a:spcBef>
                          <a:spcPts val="0"/>
                        </a:spcBef>
                        <a:spcAft>
                          <a:spcPts val="0"/>
                        </a:spcAft>
                        <a:buNone/>
                      </a:pPr>
                      <a:r>
                        <a:rPr lang="en">
                          <a:latin typeface="Bree Serif"/>
                          <a:ea typeface="Bree Serif"/>
                          <a:cs typeface="Bree Serif"/>
                          <a:sym typeface="Bree Serif"/>
                        </a:rPr>
                        <a:t>Cause</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Obstruction</a:t>
                      </a:r>
                      <a:r>
                        <a:rPr lang="en" sz="1300">
                          <a:latin typeface="Bree Serif"/>
                          <a:ea typeface="Bree Serif"/>
                          <a:cs typeface="Bree Serif"/>
                          <a:sym typeface="Bree Serif"/>
                        </a:rPr>
                        <a:t> of flow from LV into ascending aorta</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Retrograde flow from LV into LA through an incompetent mitral valve</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45475">
                <a:tc>
                  <a:txBody>
                    <a:bodyPr/>
                    <a:lstStyle/>
                    <a:p>
                      <a:pPr indent="0" lvl="0" marL="0" rtl="0" algn="ctr">
                        <a:spcBef>
                          <a:spcPts val="0"/>
                        </a:spcBef>
                        <a:spcAft>
                          <a:spcPts val="0"/>
                        </a:spcAft>
                        <a:buNone/>
                      </a:pPr>
                      <a:r>
                        <a:rPr lang="en">
                          <a:latin typeface="Bree Serif"/>
                          <a:ea typeface="Bree Serif"/>
                          <a:cs typeface="Bree Serif"/>
                          <a:sym typeface="Bree Serif"/>
                        </a:rPr>
                        <a:t>Timing</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Mid-systolic murmur</a:t>
                      </a:r>
                      <a:endParaRPr sz="1300">
                        <a:solidFill>
                          <a:srgbClr val="FF0000"/>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Holosystolic (plateau shaped) murmur.</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45475">
                <a:tc>
                  <a:txBody>
                    <a:bodyPr/>
                    <a:lstStyle/>
                    <a:p>
                      <a:pPr indent="0" lvl="0" marL="0" rtl="0" algn="ctr">
                        <a:spcBef>
                          <a:spcPts val="0"/>
                        </a:spcBef>
                        <a:spcAft>
                          <a:spcPts val="0"/>
                        </a:spcAft>
                        <a:buNone/>
                      </a:pPr>
                      <a:r>
                        <a:rPr lang="en">
                          <a:latin typeface="Bree Serif"/>
                          <a:ea typeface="Bree Serif"/>
                          <a:cs typeface="Bree Serif"/>
                          <a:sym typeface="Bree Serif"/>
                        </a:rPr>
                        <a:t>Location</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Best heard on </a:t>
                      </a:r>
                      <a:r>
                        <a:rPr lang="en" sz="1300">
                          <a:solidFill>
                            <a:srgbClr val="FF0000"/>
                          </a:solidFill>
                          <a:latin typeface="Bree Serif"/>
                          <a:ea typeface="Bree Serif"/>
                          <a:cs typeface="Bree Serif"/>
                          <a:sym typeface="Bree Serif"/>
                        </a:rPr>
                        <a:t>aortic area</a:t>
                      </a:r>
                      <a:r>
                        <a:rPr lang="en" sz="1300">
                          <a:latin typeface="Bree Serif"/>
                          <a:ea typeface="Bree Serif"/>
                          <a:cs typeface="Bree Serif"/>
                          <a:sym typeface="Bree Serif"/>
                        </a:rPr>
                        <a:t>, radiates along carotid arteries.</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Best heard at </a:t>
                      </a:r>
                      <a:r>
                        <a:rPr lang="en" sz="1300">
                          <a:solidFill>
                            <a:srgbClr val="FF0000"/>
                          </a:solidFill>
                          <a:latin typeface="Bree Serif"/>
                          <a:ea typeface="Bree Serif"/>
                          <a:cs typeface="Bree Serif"/>
                          <a:sym typeface="Bree Serif"/>
                        </a:rPr>
                        <a:t>apex</a:t>
                      </a:r>
                      <a:r>
                        <a:rPr lang="en" sz="1300">
                          <a:latin typeface="Bree Serif"/>
                          <a:ea typeface="Bree Serif"/>
                          <a:cs typeface="Bree Serif"/>
                          <a:sym typeface="Bree Serif"/>
                        </a:rPr>
                        <a:t>, radiates to left axilla.</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718325">
                <a:tc>
                  <a:txBody>
                    <a:bodyPr/>
                    <a:lstStyle/>
                    <a:p>
                      <a:pPr indent="0" lvl="0" marL="0" rtl="0" algn="ctr">
                        <a:spcBef>
                          <a:spcPts val="0"/>
                        </a:spcBef>
                        <a:spcAft>
                          <a:spcPts val="0"/>
                        </a:spcAft>
                        <a:buNone/>
                      </a:pPr>
                      <a:r>
                        <a:rPr lang="en">
                          <a:latin typeface="Bree Serif"/>
                          <a:ea typeface="Bree Serif"/>
                          <a:cs typeface="Bree Serif"/>
                          <a:sym typeface="Bree Serif"/>
                        </a:rPr>
                        <a:t>Character</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Harsh, loud, may have associated with thrill, “ejection click.” </a:t>
                      </a:r>
                      <a:r>
                        <a:rPr lang="en" sz="1000">
                          <a:solidFill>
                            <a:srgbClr val="999999"/>
                          </a:solidFill>
                          <a:latin typeface="Bree Serif"/>
                          <a:ea typeface="Bree Serif"/>
                          <a:cs typeface="Bree Serif"/>
                          <a:sym typeface="Bree Serif"/>
                        </a:rPr>
                        <a:t>(can be felt by the hand on upper chest and lower neck)</a:t>
                      </a:r>
                      <a:endParaRPr sz="1000">
                        <a:solidFill>
                          <a:srgbClr val="999999"/>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Soft, high-pitched, </a:t>
                      </a:r>
                      <a:r>
                        <a:rPr lang="en" sz="1300">
                          <a:solidFill>
                            <a:srgbClr val="FF0000"/>
                          </a:solidFill>
                          <a:latin typeface="Bree Serif"/>
                          <a:ea typeface="Bree Serif"/>
                          <a:cs typeface="Bree Serif"/>
                          <a:sym typeface="Bree Serif"/>
                        </a:rPr>
                        <a:t>blowing</a:t>
                      </a:r>
                      <a:endParaRPr sz="1300">
                        <a:solidFill>
                          <a:srgbClr val="FF0000"/>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780275">
                <a:tc>
                  <a:txBody>
                    <a:bodyPr/>
                    <a:lstStyle/>
                    <a:p>
                      <a:pPr indent="0" lvl="0" marL="0" rtl="0" algn="ctr">
                        <a:spcBef>
                          <a:spcPts val="0"/>
                        </a:spcBef>
                        <a:spcAft>
                          <a:spcPts val="0"/>
                        </a:spcAft>
                        <a:buNone/>
                      </a:pPr>
                      <a:r>
                        <a:rPr lang="en">
                          <a:latin typeface="Bree Serif"/>
                          <a:ea typeface="Bree Serif"/>
                          <a:cs typeface="Bree Serif"/>
                          <a:sym typeface="Bree Serif"/>
                        </a:rPr>
                        <a:t>Association</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Old age, bicuspid aortic valve, rheumatic fever.</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MV prolapse, or myxomatous degeneration, rheumatic heart disease, endocarditis</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7750">
                <a:tc>
                  <a:txBody>
                    <a:bodyPr/>
                    <a:lstStyle/>
                    <a:p>
                      <a:pPr indent="0" lvl="0" marL="0" rtl="0" algn="ctr">
                        <a:spcBef>
                          <a:spcPts val="0"/>
                        </a:spcBef>
                        <a:spcAft>
                          <a:spcPts val="0"/>
                        </a:spcAft>
                        <a:buNone/>
                      </a:pPr>
                      <a:r>
                        <a:rPr lang="en">
                          <a:latin typeface="Bree Serif"/>
                          <a:ea typeface="Bree Serif"/>
                          <a:cs typeface="Bree Serif"/>
                          <a:sym typeface="Bree Serif"/>
                        </a:rPr>
                        <a:t>Pictures</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94" name="Google Shape;594;p60"/>
          <p:cNvPicPr preferRelativeResize="0"/>
          <p:nvPr/>
        </p:nvPicPr>
        <p:blipFill rotWithShape="1">
          <a:blip r:embed="rId3">
            <a:alphaModFix/>
          </a:blip>
          <a:srcRect b="0" l="0" r="0" t="12018"/>
          <a:stretch/>
        </p:blipFill>
        <p:spPr>
          <a:xfrm>
            <a:off x="3048775" y="4758100"/>
            <a:ext cx="782600" cy="378025"/>
          </a:xfrm>
          <a:prstGeom prst="rect">
            <a:avLst/>
          </a:prstGeom>
          <a:noFill/>
          <a:ln>
            <a:noFill/>
          </a:ln>
        </p:spPr>
      </p:pic>
      <p:pic>
        <p:nvPicPr>
          <p:cNvPr id="595" name="Google Shape;595;p60"/>
          <p:cNvPicPr preferRelativeResize="0"/>
          <p:nvPr/>
        </p:nvPicPr>
        <p:blipFill rotWithShape="1">
          <a:blip r:embed="rId4">
            <a:alphaModFix/>
          </a:blip>
          <a:srcRect b="0" l="0" r="0" t="7689"/>
          <a:stretch/>
        </p:blipFill>
        <p:spPr>
          <a:xfrm>
            <a:off x="6807650" y="4750734"/>
            <a:ext cx="782600" cy="392766"/>
          </a:xfrm>
          <a:prstGeom prst="rect">
            <a:avLst/>
          </a:prstGeom>
          <a:noFill/>
          <a:ln>
            <a:noFill/>
          </a:ln>
        </p:spPr>
      </p:pic>
      <p:sp>
        <p:nvSpPr>
          <p:cNvPr id="596" name="Google Shape;596;p60"/>
          <p:cNvSpPr txBox="1"/>
          <p:nvPr/>
        </p:nvSpPr>
        <p:spPr>
          <a:xfrm>
            <a:off x="63275" y="736325"/>
            <a:ext cx="13059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27BA0"/>
                </a:solidFill>
                <a:latin typeface="Bree Serif"/>
                <a:ea typeface="Bree Serif"/>
                <a:cs typeface="Bree Serif"/>
                <a:sym typeface="Bree Serif"/>
              </a:rPr>
              <a:t>Girl’s Slides</a:t>
            </a:r>
            <a:endParaRPr>
              <a:solidFill>
                <a:srgbClr val="C27BA0"/>
              </a:solidFill>
              <a:latin typeface="Bree Serif"/>
              <a:ea typeface="Bree Serif"/>
              <a:cs typeface="Bree Serif"/>
              <a:sym typeface="Bree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1"/>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rPr>
              <a:t>Diastolic</a:t>
            </a:r>
            <a:r>
              <a:rPr b="1" lang="en" sz="2720">
                <a:solidFill>
                  <a:srgbClr val="D05C5C"/>
                </a:solidFill>
              </a:rPr>
              <a:t> Murmurs</a:t>
            </a:r>
            <a:endParaRPr b="1" sz="2720">
              <a:solidFill>
                <a:srgbClr val="D05C5C"/>
              </a:solidFill>
            </a:endParaRPr>
          </a:p>
        </p:txBody>
      </p:sp>
      <p:sp>
        <p:nvSpPr>
          <p:cNvPr id="602" name="Google Shape;602;p61"/>
          <p:cNvSpPr txBox="1"/>
          <p:nvPr/>
        </p:nvSpPr>
        <p:spPr>
          <a:xfrm>
            <a:off x="150375" y="1039175"/>
            <a:ext cx="52065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D05C5C"/>
              </a:buClr>
              <a:buSzPts val="1400"/>
              <a:buFont typeface="Bree Serif"/>
              <a:buChar char="●"/>
            </a:pPr>
            <a:r>
              <a:rPr lang="en">
                <a:latin typeface="Bree Serif"/>
                <a:ea typeface="Bree Serif"/>
                <a:cs typeface="Bree Serif"/>
                <a:sym typeface="Bree Serif"/>
              </a:rPr>
              <a:t>Almost always indicate heart disease.</a:t>
            </a:r>
            <a:endParaRPr>
              <a:latin typeface="Bree Serif"/>
              <a:ea typeface="Bree Serif"/>
              <a:cs typeface="Bree Serif"/>
              <a:sym typeface="Bree Serif"/>
            </a:endParaRPr>
          </a:p>
          <a:p>
            <a:pPr indent="0" lvl="0" marL="45720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Char char="●"/>
            </a:pPr>
            <a:r>
              <a:rPr lang="en">
                <a:latin typeface="Bree Serif"/>
                <a:ea typeface="Bree Serif"/>
                <a:cs typeface="Bree Serif"/>
                <a:sym typeface="Bree Serif"/>
              </a:rPr>
              <a:t>Soft, blowing, rumbling, gurgle</a:t>
            </a:r>
            <a:endParaRPr>
              <a:latin typeface="Bree Serif"/>
              <a:ea typeface="Bree Serif"/>
              <a:cs typeface="Bree Serif"/>
              <a:sym typeface="Bree Serif"/>
            </a:endParaRPr>
          </a:p>
          <a:p>
            <a:pPr indent="0" lvl="0" marL="457200" rtl="0" algn="l">
              <a:spcBef>
                <a:spcPts val="0"/>
              </a:spcBef>
              <a:spcAft>
                <a:spcPts val="0"/>
              </a:spcAft>
              <a:buNone/>
            </a:pPr>
            <a:r>
              <a:t/>
            </a:r>
            <a:endParaRPr>
              <a:latin typeface="Bree Serif"/>
              <a:ea typeface="Bree Serif"/>
              <a:cs typeface="Bree Serif"/>
              <a:sym typeface="Bree Serif"/>
            </a:endParaRPr>
          </a:p>
          <a:p>
            <a:pPr indent="-317500" lvl="0" marL="457200" rtl="0" algn="l">
              <a:spcBef>
                <a:spcPts val="0"/>
              </a:spcBef>
              <a:spcAft>
                <a:spcPts val="0"/>
              </a:spcAft>
              <a:buClr>
                <a:srgbClr val="D05C5C"/>
              </a:buClr>
              <a:buSzPts val="1400"/>
              <a:buFont typeface="Bree Serif"/>
              <a:buChar char="●"/>
            </a:pPr>
            <a:r>
              <a:rPr lang="en">
                <a:latin typeface="Bree Serif"/>
                <a:ea typeface="Bree Serif"/>
                <a:cs typeface="Bree Serif"/>
                <a:sym typeface="Bree Serif"/>
              </a:rPr>
              <a:t>Two basic types:</a:t>
            </a:r>
            <a:endParaRPr>
              <a:latin typeface="Bree Serif"/>
              <a:ea typeface="Bree Serif"/>
              <a:cs typeface="Bree Serif"/>
              <a:sym typeface="Bree Serif"/>
            </a:endParaRPr>
          </a:p>
        </p:txBody>
      </p:sp>
      <p:pic>
        <p:nvPicPr>
          <p:cNvPr id="603" name="Google Shape;603;p61"/>
          <p:cNvPicPr preferRelativeResize="0"/>
          <p:nvPr/>
        </p:nvPicPr>
        <p:blipFill rotWithShape="1">
          <a:blip r:embed="rId3">
            <a:alphaModFix/>
          </a:blip>
          <a:srcRect b="0" l="6681" r="0" t="5015"/>
          <a:stretch/>
        </p:blipFill>
        <p:spPr>
          <a:xfrm>
            <a:off x="565400" y="3715275"/>
            <a:ext cx="3524049" cy="1046700"/>
          </a:xfrm>
          <a:prstGeom prst="rect">
            <a:avLst/>
          </a:prstGeom>
          <a:noFill/>
          <a:ln cap="flat" cmpd="sng" w="19050">
            <a:solidFill>
              <a:srgbClr val="E06666"/>
            </a:solidFill>
            <a:prstDash val="solid"/>
            <a:round/>
            <a:headEnd len="sm" w="sm" type="none"/>
            <a:tailEnd len="sm" w="sm" type="none"/>
          </a:ln>
        </p:spPr>
      </p:pic>
      <p:pic>
        <p:nvPicPr>
          <p:cNvPr id="604" name="Google Shape;604;p61"/>
          <p:cNvPicPr preferRelativeResize="0"/>
          <p:nvPr/>
        </p:nvPicPr>
        <p:blipFill>
          <a:blip r:embed="rId4">
            <a:alphaModFix/>
          </a:blip>
          <a:stretch>
            <a:fillRect/>
          </a:stretch>
        </p:blipFill>
        <p:spPr>
          <a:xfrm>
            <a:off x="5589725" y="3736900"/>
            <a:ext cx="2638425" cy="1323975"/>
          </a:xfrm>
          <a:prstGeom prst="rect">
            <a:avLst/>
          </a:prstGeom>
          <a:noFill/>
          <a:ln cap="flat" cmpd="sng" w="19050">
            <a:solidFill>
              <a:srgbClr val="E06666"/>
            </a:solidFill>
            <a:prstDash val="solid"/>
            <a:round/>
            <a:headEnd len="sm" w="sm" type="none"/>
            <a:tailEnd len="sm" w="sm" type="none"/>
          </a:ln>
        </p:spPr>
      </p:pic>
      <p:sp>
        <p:nvSpPr>
          <p:cNvPr id="605" name="Google Shape;605;p61"/>
          <p:cNvSpPr txBox="1"/>
          <p:nvPr/>
        </p:nvSpPr>
        <p:spPr>
          <a:xfrm>
            <a:off x="5486400" y="257175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05C5C"/>
                </a:solidFill>
                <a:latin typeface="Bree Serif"/>
                <a:ea typeface="Bree Serif"/>
                <a:cs typeface="Bree Serif"/>
                <a:sym typeface="Bree Serif"/>
              </a:rPr>
              <a:t>•</a:t>
            </a:r>
            <a:r>
              <a:rPr lang="en">
                <a:solidFill>
                  <a:schemeClr val="dk1"/>
                </a:solidFill>
                <a:latin typeface="Bree Serif"/>
                <a:ea typeface="Bree Serif"/>
                <a:cs typeface="Bree Serif"/>
                <a:sym typeface="Bree Serif"/>
              </a:rPr>
              <a:t> </a:t>
            </a:r>
            <a:r>
              <a:rPr lang="en">
                <a:solidFill>
                  <a:srgbClr val="D05C5C"/>
                </a:solidFill>
                <a:latin typeface="Bree Serif"/>
                <a:ea typeface="Bree Serif"/>
                <a:cs typeface="Bree Serif"/>
                <a:sym typeface="Bree Serif"/>
              </a:rPr>
              <a:t>Mid-or late (pre-systolic) diastolic murmurs:</a:t>
            </a:r>
            <a:endParaRPr>
              <a:solidFill>
                <a:srgbClr val="D05C5C"/>
              </a:solidFill>
              <a:latin typeface="Bree Serif"/>
              <a:ea typeface="Bree Serif"/>
              <a:cs typeface="Bree Serif"/>
              <a:sym typeface="Bree Serif"/>
            </a:endParaRPr>
          </a:p>
          <a:p>
            <a:pPr indent="0" lvl="0" marL="0" rtl="0" algn="l">
              <a:spcBef>
                <a:spcPts val="0"/>
              </a:spcBef>
              <a:spcAft>
                <a:spcPts val="0"/>
              </a:spcAft>
              <a:buNone/>
            </a:pPr>
            <a:r>
              <a:rPr lang="en">
                <a:solidFill>
                  <a:schemeClr val="dk1"/>
                </a:solidFill>
                <a:latin typeface="Bree Serif"/>
                <a:ea typeface="Bree Serif"/>
                <a:cs typeface="Bree Serif"/>
                <a:sym typeface="Bree Serif"/>
              </a:rPr>
              <a:t>Suggest stenosis of </a:t>
            </a:r>
            <a:r>
              <a:rPr lang="en">
                <a:solidFill>
                  <a:srgbClr val="FF0000"/>
                </a:solidFill>
                <a:latin typeface="Bree Serif"/>
                <a:ea typeface="Bree Serif"/>
                <a:cs typeface="Bree Serif"/>
                <a:sym typeface="Bree Serif"/>
              </a:rPr>
              <a:t>mitral or tricuspid valves.</a:t>
            </a:r>
            <a:endParaRPr>
              <a:solidFill>
                <a:srgbClr val="FF0000"/>
              </a:solidFill>
            </a:endParaRPr>
          </a:p>
        </p:txBody>
      </p:sp>
      <p:sp>
        <p:nvSpPr>
          <p:cNvPr id="606" name="Google Shape;606;p61"/>
          <p:cNvSpPr txBox="1"/>
          <p:nvPr/>
        </p:nvSpPr>
        <p:spPr>
          <a:xfrm>
            <a:off x="264675" y="2571750"/>
            <a:ext cx="4421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05C5C"/>
                </a:solidFill>
                <a:latin typeface="Bree Serif"/>
                <a:ea typeface="Bree Serif"/>
                <a:cs typeface="Bree Serif"/>
                <a:sym typeface="Bree Serif"/>
              </a:rPr>
              <a:t>• Early decrescendo diastolic murmurs:</a:t>
            </a:r>
            <a:endParaRPr>
              <a:solidFill>
                <a:srgbClr val="D05C5C"/>
              </a:solidFill>
              <a:latin typeface="Bree Serif"/>
              <a:ea typeface="Bree Serif"/>
              <a:cs typeface="Bree Serif"/>
              <a:sym typeface="Bree Serif"/>
            </a:endParaRPr>
          </a:p>
          <a:p>
            <a:pPr indent="0" lvl="0" marL="0" rtl="0" algn="l">
              <a:spcBef>
                <a:spcPts val="0"/>
              </a:spcBef>
              <a:spcAft>
                <a:spcPts val="0"/>
              </a:spcAft>
              <a:buNone/>
            </a:pPr>
            <a:r>
              <a:rPr lang="en">
                <a:solidFill>
                  <a:schemeClr val="dk1"/>
                </a:solidFill>
                <a:latin typeface="Bree Serif"/>
                <a:ea typeface="Bree Serif"/>
                <a:cs typeface="Bree Serif"/>
                <a:sym typeface="Bree Serif"/>
              </a:rPr>
              <a:t>Signify regurgitant flow through an </a:t>
            </a:r>
            <a:r>
              <a:rPr lang="en">
                <a:solidFill>
                  <a:srgbClr val="FF0000"/>
                </a:solidFill>
                <a:latin typeface="Bree Serif"/>
                <a:ea typeface="Bree Serif"/>
                <a:cs typeface="Bree Serif"/>
                <a:sym typeface="Bree Serif"/>
              </a:rPr>
              <a:t>incompetent semilunar valve</a:t>
            </a:r>
            <a:r>
              <a:rPr lang="en">
                <a:solidFill>
                  <a:schemeClr val="dk1"/>
                </a:solidFill>
                <a:latin typeface="Bree Serif"/>
                <a:ea typeface="Bree Serif"/>
                <a:cs typeface="Bree Serif"/>
                <a:sym typeface="Bree Serif"/>
              </a:rPr>
              <a:t>, e.g. aortic/pulmonary regurgitation.</a:t>
            </a:r>
            <a:endParaRPr/>
          </a:p>
        </p:txBody>
      </p:sp>
      <p:sp>
        <p:nvSpPr>
          <p:cNvPr id="607" name="Google Shape;607;p61"/>
          <p:cNvSpPr txBox="1"/>
          <p:nvPr/>
        </p:nvSpPr>
        <p:spPr>
          <a:xfrm>
            <a:off x="7960900" y="0"/>
            <a:ext cx="13059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27BA0"/>
                </a:solidFill>
                <a:latin typeface="Bree Serif"/>
                <a:ea typeface="Bree Serif"/>
                <a:cs typeface="Bree Serif"/>
                <a:sym typeface="Bree Serif"/>
              </a:rPr>
              <a:t>Girl’s Slides</a:t>
            </a:r>
            <a:endParaRPr>
              <a:solidFill>
                <a:srgbClr val="C27BA0"/>
              </a:solidFill>
              <a:latin typeface="Bree Serif"/>
              <a:ea typeface="Bree Serif"/>
              <a:cs typeface="Bree Serif"/>
              <a:sym typeface="Bree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graphicFrame>
        <p:nvGraphicFramePr>
          <p:cNvPr id="612" name="Google Shape;612;p62"/>
          <p:cNvGraphicFramePr/>
          <p:nvPr/>
        </p:nvGraphicFramePr>
        <p:xfrm>
          <a:off x="0" y="-50"/>
          <a:ext cx="3000000" cy="3000000"/>
        </p:xfrm>
        <a:graphic>
          <a:graphicData uri="http://schemas.openxmlformats.org/drawingml/2006/table">
            <a:tbl>
              <a:tblPr>
                <a:noFill/>
                <a:tableStyleId>{BD3C4543-84F6-4A18-9CDC-F40A5026B2DD}</a:tableStyleId>
              </a:tblPr>
              <a:tblGrid>
                <a:gridCol w="1457325"/>
                <a:gridCol w="3843325"/>
                <a:gridCol w="3843325"/>
              </a:tblGrid>
              <a:tr h="626575">
                <a:tc gridSpan="3">
                  <a:txBody>
                    <a:bodyPr/>
                    <a:lstStyle/>
                    <a:p>
                      <a:pPr indent="0" lvl="0" marL="0" rtl="0" algn="ctr">
                        <a:spcBef>
                          <a:spcPts val="0"/>
                        </a:spcBef>
                        <a:spcAft>
                          <a:spcPts val="0"/>
                        </a:spcAft>
                        <a:buNone/>
                      </a:pPr>
                      <a:r>
                        <a:rPr b="1" lang="en" sz="2100">
                          <a:solidFill>
                            <a:srgbClr val="FFFFFF"/>
                          </a:solidFill>
                          <a:latin typeface="Bree Serif"/>
                          <a:ea typeface="Bree Serif"/>
                          <a:cs typeface="Bree Serif"/>
                          <a:sym typeface="Bree Serif"/>
                        </a:rPr>
                        <a:t>Diastolic</a:t>
                      </a:r>
                      <a:r>
                        <a:rPr b="1" lang="en" sz="2100">
                          <a:solidFill>
                            <a:srgbClr val="FFFFFF"/>
                          </a:solidFill>
                          <a:latin typeface="Bree Serif"/>
                          <a:ea typeface="Bree Serif"/>
                          <a:cs typeface="Bree Serif"/>
                          <a:sym typeface="Bree Serif"/>
                        </a:rPr>
                        <a:t> Murmurs</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05C5C"/>
                    </a:solidFill>
                  </a:tcPr>
                </a:tc>
                <a:tc hMerge="1"/>
                <a:tc hMerge="1"/>
              </a:tr>
              <a:tr h="626575">
                <a:tc>
                  <a:txBody>
                    <a:bodyPr/>
                    <a:lstStyle/>
                    <a:p>
                      <a:pPr indent="0" lvl="0" marL="0" rtl="0" algn="l">
                        <a:spcBef>
                          <a:spcPts val="0"/>
                        </a:spcBef>
                        <a:spcAft>
                          <a:spcPts val="0"/>
                        </a:spcAft>
                        <a:buNone/>
                      </a:pPr>
                      <a:r>
                        <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Aortic Regurgitation</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en">
                          <a:latin typeface="Bree Serif"/>
                          <a:ea typeface="Bree Serif"/>
                          <a:cs typeface="Bree Serif"/>
                          <a:sym typeface="Bree Serif"/>
                        </a:rPr>
                        <a:t>Mitral Stenosis</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r>
              <a:tr h="757425">
                <a:tc>
                  <a:txBody>
                    <a:bodyPr/>
                    <a:lstStyle/>
                    <a:p>
                      <a:pPr indent="0" lvl="0" marL="0" rtl="0" algn="ctr">
                        <a:spcBef>
                          <a:spcPts val="0"/>
                        </a:spcBef>
                        <a:spcAft>
                          <a:spcPts val="0"/>
                        </a:spcAft>
                        <a:buNone/>
                      </a:pPr>
                      <a:r>
                        <a:rPr lang="en">
                          <a:latin typeface="Bree Serif"/>
                          <a:ea typeface="Bree Serif"/>
                          <a:cs typeface="Bree Serif"/>
                          <a:sym typeface="Bree Serif"/>
                        </a:rPr>
                        <a:t>Cause</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Retrograde flow </a:t>
                      </a:r>
                      <a:r>
                        <a:rPr lang="en" sz="1300">
                          <a:latin typeface="Bree Serif"/>
                          <a:ea typeface="Bree Serif"/>
                          <a:cs typeface="Bree Serif"/>
                          <a:sym typeface="Bree Serif"/>
                        </a:rPr>
                        <a:t>from aorta into LV through incompetent aortic cusps</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Obstruction</a:t>
                      </a:r>
                      <a:r>
                        <a:rPr lang="en" sz="1300">
                          <a:latin typeface="Bree Serif"/>
                          <a:ea typeface="Bree Serif"/>
                          <a:cs typeface="Bree Serif"/>
                          <a:sym typeface="Bree Serif"/>
                        </a:rPr>
                        <a:t> of flow from LA to LV (Valve becomes narrowed</a:t>
                      </a:r>
                      <a:r>
                        <a:rPr lang="en" sz="1300">
                          <a:latin typeface="Bree Serif"/>
                          <a:ea typeface="Bree Serif"/>
                          <a:cs typeface="Bree Serif"/>
                          <a:sym typeface="Bree Serif"/>
                        </a:rPr>
                        <a:t>, </a:t>
                      </a:r>
                      <a:r>
                        <a:rPr lang="en" sz="1300">
                          <a:latin typeface="Bree Serif"/>
                          <a:ea typeface="Bree Serif"/>
                          <a:cs typeface="Bree Serif"/>
                          <a:sym typeface="Bree Serif"/>
                        </a:rPr>
                        <a:t>thickened &amp; calcified)</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Timing</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Diastolic (</a:t>
                      </a:r>
                      <a:r>
                        <a:rPr lang="en" sz="1300">
                          <a:solidFill>
                            <a:srgbClr val="FF0000"/>
                          </a:solidFill>
                          <a:latin typeface="Bree Serif"/>
                          <a:ea typeface="Bree Serif"/>
                          <a:cs typeface="Bree Serif"/>
                          <a:sym typeface="Bree Serif"/>
                        </a:rPr>
                        <a:t>early</a:t>
                      </a:r>
                      <a:r>
                        <a:rPr lang="en" sz="1300">
                          <a:latin typeface="Bree Serif"/>
                          <a:ea typeface="Bree Serif"/>
                          <a:cs typeface="Bree Serif"/>
                          <a:sym typeface="Bree Serif"/>
                        </a:rPr>
                        <a:t>) murmur.</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Diastolic (mid-diastolic, or pre-systolic) murmur</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Location</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Best heard at </a:t>
                      </a:r>
                      <a:r>
                        <a:rPr lang="en" sz="1300">
                          <a:solidFill>
                            <a:srgbClr val="FF0000"/>
                          </a:solidFill>
                          <a:latin typeface="Bree Serif"/>
                          <a:ea typeface="Bree Serif"/>
                          <a:cs typeface="Bree Serif"/>
                          <a:sym typeface="Bree Serif"/>
                        </a:rPr>
                        <a:t>2nd-4th left intercostal spaces</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Best heard at </a:t>
                      </a:r>
                      <a:r>
                        <a:rPr lang="en" sz="1300">
                          <a:solidFill>
                            <a:srgbClr val="FF0000"/>
                          </a:solidFill>
                          <a:latin typeface="Bree Serif"/>
                          <a:ea typeface="Bree Serif"/>
                          <a:cs typeface="Bree Serif"/>
                          <a:sym typeface="Bree Serif"/>
                        </a:rPr>
                        <a:t>apex</a:t>
                      </a:r>
                      <a:endParaRPr sz="1300">
                        <a:solidFill>
                          <a:srgbClr val="FF0000"/>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Character</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High-pitched</a:t>
                      </a:r>
                      <a:r>
                        <a:rPr lang="en" sz="1300">
                          <a:latin typeface="Bree Serif"/>
                          <a:ea typeface="Bree Serif"/>
                          <a:cs typeface="Bree Serif"/>
                          <a:sym typeface="Bree Serif"/>
                        </a:rPr>
                        <a:t>, </a:t>
                      </a:r>
                      <a:r>
                        <a:rPr lang="en" sz="1300">
                          <a:solidFill>
                            <a:srgbClr val="FF0000"/>
                          </a:solidFill>
                          <a:latin typeface="Bree Serif"/>
                          <a:ea typeface="Bree Serif"/>
                          <a:cs typeface="Bree Serif"/>
                          <a:sym typeface="Bree Serif"/>
                        </a:rPr>
                        <a:t>blowing</a:t>
                      </a:r>
                      <a:r>
                        <a:rPr lang="en" sz="1300">
                          <a:latin typeface="Bree Serif"/>
                          <a:ea typeface="Bree Serif"/>
                          <a:cs typeface="Bree Serif"/>
                          <a:sym typeface="Bree Serif"/>
                        </a:rPr>
                        <a:t>, decrescendo</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Low pitched</a:t>
                      </a:r>
                      <a:r>
                        <a:rPr lang="en" sz="1300">
                          <a:latin typeface="Bree Serif"/>
                          <a:ea typeface="Bree Serif"/>
                          <a:cs typeface="Bree Serif"/>
                          <a:sym typeface="Bree Serif"/>
                        </a:rPr>
                        <a:t> (heard with bell) </a:t>
                      </a:r>
                      <a:r>
                        <a:rPr lang="en" sz="1000">
                          <a:solidFill>
                            <a:srgbClr val="999999"/>
                          </a:solidFill>
                          <a:latin typeface="Bree Serif"/>
                          <a:ea typeface="Bree Serif"/>
                          <a:cs typeface="Bree Serif"/>
                          <a:sym typeface="Bree Serif"/>
                        </a:rPr>
                        <a:t>(usually weak and of very low frequency) </a:t>
                      </a:r>
                      <a:endParaRPr sz="1000">
                        <a:solidFill>
                          <a:srgbClr val="999999"/>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Association</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Aortic root degeneration, rheumatic heart disease, VSD with aortic valve prolapse (kids).</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Rheumatic fever</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Pictures</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13" name="Google Shape;613;p62"/>
          <p:cNvPicPr preferRelativeResize="0"/>
          <p:nvPr/>
        </p:nvPicPr>
        <p:blipFill>
          <a:blip r:embed="rId3">
            <a:alphaModFix/>
          </a:blip>
          <a:stretch>
            <a:fillRect/>
          </a:stretch>
        </p:blipFill>
        <p:spPr>
          <a:xfrm>
            <a:off x="2447925" y="4595500"/>
            <a:ext cx="1800225" cy="547900"/>
          </a:xfrm>
          <a:prstGeom prst="rect">
            <a:avLst/>
          </a:prstGeom>
          <a:noFill/>
          <a:ln>
            <a:noFill/>
          </a:ln>
        </p:spPr>
      </p:pic>
      <p:pic>
        <p:nvPicPr>
          <p:cNvPr id="614" name="Google Shape;614;p62"/>
          <p:cNvPicPr preferRelativeResize="0"/>
          <p:nvPr/>
        </p:nvPicPr>
        <p:blipFill>
          <a:blip r:embed="rId4">
            <a:alphaModFix/>
          </a:blip>
          <a:stretch>
            <a:fillRect/>
          </a:stretch>
        </p:blipFill>
        <p:spPr>
          <a:xfrm>
            <a:off x="6267450" y="4595499"/>
            <a:ext cx="1999349" cy="547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graphicFrame>
        <p:nvGraphicFramePr>
          <p:cNvPr id="619" name="Google Shape;619;p63"/>
          <p:cNvGraphicFramePr/>
          <p:nvPr/>
        </p:nvGraphicFramePr>
        <p:xfrm>
          <a:off x="0" y="-50"/>
          <a:ext cx="3000000" cy="3000000"/>
        </p:xfrm>
        <a:graphic>
          <a:graphicData uri="http://schemas.openxmlformats.org/drawingml/2006/table">
            <a:tbl>
              <a:tblPr>
                <a:noFill/>
                <a:tableStyleId>{BD3C4543-84F6-4A18-9CDC-F40A5026B2DD}</a:tableStyleId>
              </a:tblPr>
              <a:tblGrid>
                <a:gridCol w="1457325"/>
                <a:gridCol w="3843325"/>
                <a:gridCol w="3843325"/>
              </a:tblGrid>
              <a:tr h="626575">
                <a:tc gridSpan="3">
                  <a:txBody>
                    <a:bodyPr/>
                    <a:lstStyle/>
                    <a:p>
                      <a:pPr indent="0" lvl="0" marL="0" rtl="0" algn="ctr">
                        <a:spcBef>
                          <a:spcPts val="0"/>
                        </a:spcBef>
                        <a:spcAft>
                          <a:spcPts val="0"/>
                        </a:spcAft>
                        <a:buNone/>
                      </a:pPr>
                      <a:r>
                        <a:rPr b="1" lang="en" sz="2100">
                          <a:solidFill>
                            <a:srgbClr val="FFFFFF"/>
                          </a:solidFill>
                          <a:latin typeface="Bree Serif"/>
                          <a:ea typeface="Bree Serif"/>
                          <a:cs typeface="Bree Serif"/>
                          <a:sym typeface="Bree Serif"/>
                        </a:rPr>
                        <a:t>Continuous</a:t>
                      </a:r>
                      <a:r>
                        <a:rPr b="1" lang="en" sz="2100">
                          <a:solidFill>
                            <a:srgbClr val="FFFFFF"/>
                          </a:solidFill>
                          <a:latin typeface="Bree Serif"/>
                          <a:ea typeface="Bree Serif"/>
                          <a:cs typeface="Bree Serif"/>
                          <a:sym typeface="Bree Serif"/>
                        </a:rPr>
                        <a:t> Murmurs</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05C5C"/>
                    </a:solidFill>
                  </a:tcPr>
                </a:tc>
                <a:tc hMerge="1"/>
                <a:tc hMerge="1"/>
              </a:tr>
              <a:tr h="626575">
                <a:tc>
                  <a:txBody>
                    <a:bodyPr/>
                    <a:lstStyle/>
                    <a:p>
                      <a:pPr indent="0" lvl="0" marL="0" rtl="0" algn="l">
                        <a:spcBef>
                          <a:spcPts val="0"/>
                        </a:spcBef>
                        <a:spcAft>
                          <a:spcPts val="0"/>
                        </a:spcAft>
                        <a:buNone/>
                      </a:pPr>
                      <a:r>
                        <a:t/>
                      </a:r>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Ventricular septal defect</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en">
                          <a:latin typeface="Bree Serif"/>
                          <a:ea typeface="Bree Serif"/>
                          <a:cs typeface="Bree Serif"/>
                          <a:sym typeface="Bree Serif"/>
                        </a:rPr>
                        <a:t>Patent ductus arteriosus</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4CCCC"/>
                    </a:solidFill>
                  </a:tcPr>
                </a:tc>
              </a:tr>
              <a:tr h="757425">
                <a:tc>
                  <a:txBody>
                    <a:bodyPr/>
                    <a:lstStyle/>
                    <a:p>
                      <a:pPr indent="0" lvl="0" marL="0" rtl="0" algn="ctr">
                        <a:spcBef>
                          <a:spcPts val="0"/>
                        </a:spcBef>
                        <a:spcAft>
                          <a:spcPts val="0"/>
                        </a:spcAft>
                        <a:buNone/>
                      </a:pPr>
                      <a:r>
                        <a:rPr lang="en">
                          <a:latin typeface="Bree Serif"/>
                          <a:ea typeface="Bree Serif"/>
                          <a:cs typeface="Bree Serif"/>
                          <a:sym typeface="Bree Serif"/>
                        </a:rPr>
                        <a:t>Cause</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A congenital condition associated with abnormal blood flow between the left ventricle and the right ventricle</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Failure of closure of duct between</a:t>
                      </a:r>
                      <a:endParaRPr sz="1300">
                        <a:latin typeface="Bree Serif"/>
                        <a:ea typeface="Bree Serif"/>
                        <a:cs typeface="Bree Serif"/>
                        <a:sym typeface="Bree Serif"/>
                      </a:endParaRPr>
                    </a:p>
                    <a:p>
                      <a:pPr indent="0" lvl="0" marL="0" rtl="0" algn="ctr">
                        <a:spcBef>
                          <a:spcPts val="0"/>
                        </a:spcBef>
                        <a:spcAft>
                          <a:spcPts val="0"/>
                        </a:spcAft>
                        <a:buNone/>
                      </a:pPr>
                      <a:r>
                        <a:rPr lang="en" sz="1300">
                          <a:latin typeface="Bree Serif"/>
                          <a:ea typeface="Bree Serif"/>
                          <a:cs typeface="Bree Serif"/>
                          <a:sym typeface="Bree Serif"/>
                        </a:rPr>
                        <a:t>pulmonary artery &amp; aorta</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Timing</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Holosystolic murmur</a:t>
                      </a:r>
                      <a:r>
                        <a:rPr lang="en" sz="1300">
                          <a:latin typeface="Bree Serif"/>
                          <a:ea typeface="Bree Serif"/>
                          <a:cs typeface="Bree Serif"/>
                          <a:sym typeface="Bree Serif"/>
                        </a:rPr>
                        <a:t>, may be diastolic murmur due to turbulent flow through mitral valve</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Continuous murmur</a:t>
                      </a:r>
                      <a:endParaRPr sz="1300">
                        <a:solidFill>
                          <a:srgbClr val="FF0000"/>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Location</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Best heard at tricuspid area</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Best heard at upper left sternal border</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Character</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A medium pitched murmur fills all of systole</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Machine-like </a:t>
                      </a:r>
                      <a:r>
                        <a:rPr lang="en" sz="1300">
                          <a:solidFill>
                            <a:srgbClr val="6FA8DC"/>
                          </a:solidFill>
                          <a:latin typeface="Bree Serif"/>
                          <a:ea typeface="Bree Serif"/>
                          <a:cs typeface="Bree Serif"/>
                          <a:sym typeface="Bree Serif"/>
                        </a:rPr>
                        <a:t>(continuous </a:t>
                      </a:r>
                      <a:r>
                        <a:rPr lang="en" sz="1300">
                          <a:solidFill>
                            <a:srgbClr val="6FA8DC"/>
                          </a:solidFill>
                          <a:latin typeface="Bree Serif"/>
                          <a:ea typeface="Bree Serif"/>
                          <a:cs typeface="Bree Serif"/>
                          <a:sym typeface="Bree Serif"/>
                        </a:rPr>
                        <a:t>murmur</a:t>
                      </a:r>
                      <a:r>
                        <a:rPr lang="en" sz="1300">
                          <a:solidFill>
                            <a:srgbClr val="6FA8DC"/>
                          </a:solidFill>
                          <a:latin typeface="Bree Serif"/>
                          <a:ea typeface="Bree Serif"/>
                          <a:cs typeface="Bree Serif"/>
                          <a:sym typeface="Bree Serif"/>
                        </a:rPr>
                        <a:t>)</a:t>
                      </a:r>
                      <a:endParaRPr sz="1300">
                        <a:solidFill>
                          <a:srgbClr val="6FA8DC"/>
                        </a:solidFill>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Association</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Volume overload of right ventricle</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Bree Serif"/>
                          <a:ea typeface="Bree Serif"/>
                          <a:cs typeface="Bree Serif"/>
                          <a:sym typeface="Bree Serif"/>
                        </a:rPr>
                        <a:t>Left to right shunt, cyanosis</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626575">
                <a:tc>
                  <a:txBody>
                    <a:bodyPr/>
                    <a:lstStyle/>
                    <a:p>
                      <a:pPr indent="0" lvl="0" marL="0" rtl="0" algn="ctr">
                        <a:spcBef>
                          <a:spcPts val="0"/>
                        </a:spcBef>
                        <a:spcAft>
                          <a:spcPts val="0"/>
                        </a:spcAft>
                        <a:buNone/>
                      </a:pPr>
                      <a:r>
                        <a:rPr lang="en">
                          <a:latin typeface="Bree Serif"/>
                          <a:ea typeface="Bree Serif"/>
                          <a:cs typeface="Bree Serif"/>
                          <a:sym typeface="Bree Serif"/>
                        </a:rPr>
                        <a:t>Pictures</a:t>
                      </a:r>
                      <a:endParaRPr>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t/>
                      </a:r>
                      <a:endParaRPr sz="13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20" name="Google Shape;620;p63"/>
          <p:cNvPicPr preferRelativeResize="0"/>
          <p:nvPr/>
        </p:nvPicPr>
        <p:blipFill rotWithShape="1">
          <a:blip r:embed="rId3">
            <a:alphaModFix/>
          </a:blip>
          <a:srcRect b="14068" l="0" r="0" t="8675"/>
          <a:stretch/>
        </p:blipFill>
        <p:spPr>
          <a:xfrm>
            <a:off x="2831325" y="4552950"/>
            <a:ext cx="1038226" cy="552450"/>
          </a:xfrm>
          <a:prstGeom prst="rect">
            <a:avLst/>
          </a:prstGeom>
          <a:noFill/>
          <a:ln>
            <a:noFill/>
          </a:ln>
        </p:spPr>
      </p:pic>
      <p:pic>
        <p:nvPicPr>
          <p:cNvPr id="621" name="Google Shape;621;p63"/>
          <p:cNvPicPr preferRelativeResize="0"/>
          <p:nvPr/>
        </p:nvPicPr>
        <p:blipFill>
          <a:blip r:embed="rId4">
            <a:alphaModFix/>
          </a:blip>
          <a:stretch>
            <a:fillRect/>
          </a:stretch>
        </p:blipFill>
        <p:spPr>
          <a:xfrm>
            <a:off x="6373775" y="4552950"/>
            <a:ext cx="2047996" cy="552450"/>
          </a:xfrm>
          <a:prstGeom prst="rect">
            <a:avLst/>
          </a:prstGeom>
          <a:noFill/>
          <a:ln>
            <a:noFill/>
          </a:ln>
        </p:spPr>
      </p:pic>
      <p:sp>
        <p:nvSpPr>
          <p:cNvPr id="622" name="Google Shape;622;p63"/>
          <p:cNvSpPr txBox="1"/>
          <p:nvPr/>
        </p:nvSpPr>
        <p:spPr>
          <a:xfrm>
            <a:off x="2697475" y="865325"/>
            <a:ext cx="13059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27BA0"/>
                </a:solidFill>
                <a:latin typeface="Bree Serif"/>
                <a:ea typeface="Bree Serif"/>
                <a:cs typeface="Bree Serif"/>
                <a:sym typeface="Bree Serif"/>
              </a:rPr>
              <a:t>Girl’s Slides</a:t>
            </a:r>
            <a:endParaRPr>
              <a:solidFill>
                <a:srgbClr val="C27BA0"/>
              </a:solidFill>
              <a:latin typeface="Bree Serif"/>
              <a:ea typeface="Bree Serif"/>
              <a:cs typeface="Bree Serif"/>
              <a:sym typeface="Bree Serif"/>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4"/>
          <p:cNvSpPr txBox="1"/>
          <p:nvPr>
            <p:ph type="title"/>
          </p:nvPr>
        </p:nvSpPr>
        <p:spPr>
          <a:xfrm>
            <a:off x="0" y="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MCQs</a:t>
            </a:r>
            <a:endParaRPr b="1" sz="2720">
              <a:solidFill>
                <a:srgbClr val="D05C5C"/>
              </a:solidFill>
              <a:latin typeface="Bree Serif"/>
              <a:ea typeface="Bree Serif"/>
              <a:cs typeface="Bree Serif"/>
              <a:sym typeface="Bree Serif"/>
            </a:endParaRPr>
          </a:p>
        </p:txBody>
      </p:sp>
      <p:sp>
        <p:nvSpPr>
          <p:cNvPr id="628" name="Google Shape;628;p64"/>
          <p:cNvSpPr txBox="1"/>
          <p:nvPr/>
        </p:nvSpPr>
        <p:spPr>
          <a:xfrm rot="5399549">
            <a:off x="7816062" y="2641350"/>
            <a:ext cx="2286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B7B7B7"/>
                </a:solidFill>
                <a:latin typeface="Bree Serif"/>
                <a:ea typeface="Bree Serif"/>
                <a:cs typeface="Bree Serif"/>
                <a:sym typeface="Bree Serif"/>
              </a:rPr>
              <a:t>Answers: 1. C 2. B 3. D 4. B 5. D </a:t>
            </a:r>
            <a:endParaRPr sz="1200">
              <a:solidFill>
                <a:srgbClr val="B7B7B7"/>
              </a:solidFill>
              <a:latin typeface="Bree Serif"/>
              <a:ea typeface="Bree Serif"/>
              <a:cs typeface="Bree Serif"/>
              <a:sym typeface="Bree Serif"/>
            </a:endParaRPr>
          </a:p>
        </p:txBody>
      </p:sp>
      <p:graphicFrame>
        <p:nvGraphicFramePr>
          <p:cNvPr id="629" name="Google Shape;629;p64"/>
          <p:cNvGraphicFramePr/>
          <p:nvPr/>
        </p:nvGraphicFramePr>
        <p:xfrm>
          <a:off x="440050" y="562975"/>
          <a:ext cx="3000000" cy="3000000"/>
        </p:xfrm>
        <a:graphic>
          <a:graphicData uri="http://schemas.openxmlformats.org/drawingml/2006/table">
            <a:tbl>
              <a:tblPr>
                <a:noFill/>
                <a:tableStyleId>{BD3C4543-84F6-4A18-9CDC-F40A5026B2DD}</a:tableStyleId>
              </a:tblPr>
              <a:tblGrid>
                <a:gridCol w="2065975"/>
                <a:gridCol w="2065975"/>
                <a:gridCol w="2065975"/>
                <a:gridCol w="2065975"/>
              </a:tblGrid>
              <a:tr h="426700">
                <a:tc gridSpan="4">
                  <a:txBody>
                    <a:bodyPr/>
                    <a:lstStyle/>
                    <a:p>
                      <a:pPr indent="0" lvl="0" marL="0" rtl="0" algn="l">
                        <a:spcBef>
                          <a:spcPts val="0"/>
                        </a:spcBef>
                        <a:spcAft>
                          <a:spcPts val="0"/>
                        </a:spcAft>
                        <a:buClr>
                          <a:srgbClr val="000000"/>
                        </a:buClr>
                        <a:buSzPts val="1100"/>
                        <a:buFont typeface="Arial"/>
                        <a:buNone/>
                      </a:pPr>
                      <a:r>
                        <a:rPr b="1" lang="en" sz="1600">
                          <a:latin typeface="Bree Serif"/>
                          <a:ea typeface="Bree Serif"/>
                          <a:cs typeface="Bree Serif"/>
                          <a:sym typeface="Bree Serif"/>
                        </a:rPr>
                        <a:t>Q1:</a:t>
                      </a:r>
                      <a:r>
                        <a:rPr b="1" lang="en" sz="1200">
                          <a:latin typeface="Bree Serif"/>
                          <a:ea typeface="Bree Serif"/>
                          <a:cs typeface="Bree Serif"/>
                          <a:sym typeface="Bree Serif"/>
                        </a:rPr>
                        <a:t> </a:t>
                      </a:r>
                      <a:r>
                        <a:rPr lang="en" sz="1300">
                          <a:latin typeface="Bree Serif"/>
                          <a:ea typeface="Bree Serif"/>
                          <a:cs typeface="Bree Serif"/>
                          <a:sym typeface="Bree Serif"/>
                        </a:rPr>
                        <a:t>T</a:t>
                      </a:r>
                      <a:r>
                        <a:rPr lang="en" sz="1300">
                          <a:latin typeface="Bree Serif"/>
                          <a:ea typeface="Bree Serif"/>
                          <a:cs typeface="Bree Serif"/>
                          <a:sym typeface="Bree Serif"/>
                        </a:rPr>
                        <a:t>he</a:t>
                      </a:r>
                      <a:r>
                        <a:rPr lang="en" sz="1300">
                          <a:latin typeface="Bree Serif"/>
                          <a:ea typeface="Bree Serif"/>
                          <a:cs typeface="Bree Serif"/>
                          <a:sym typeface="Bree Serif"/>
                        </a:rPr>
                        <a:t> 1st heart sound S1 is due to?</a:t>
                      </a:r>
                      <a:endParaRPr sz="1300">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548600">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A- closure of the semilunar valves</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B-</a:t>
                      </a:r>
                      <a:r>
                        <a:rPr lang="en" sz="1200">
                          <a:latin typeface="Bree Serif"/>
                          <a:ea typeface="Bree Serif"/>
                          <a:cs typeface="Bree Serif"/>
                          <a:sym typeface="Bree Serif"/>
                        </a:rPr>
                        <a:t>ventricles oscillations</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C-closure of A</a:t>
                      </a:r>
                      <a:r>
                        <a:rPr lang="en" sz="1200">
                          <a:latin typeface="Bree Serif"/>
                          <a:ea typeface="Bree Serif"/>
                          <a:cs typeface="Bree Serif"/>
                          <a:sym typeface="Bree Serif"/>
                        </a:rPr>
                        <a:t>-v valve</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sz="1200">
                          <a:latin typeface="Bree Serif"/>
                          <a:ea typeface="Bree Serif"/>
                          <a:cs typeface="Bree Serif"/>
                          <a:sym typeface="Bree Serif"/>
                        </a:rPr>
                        <a:t>D-The rapid filling</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26700">
                <a:tc gridSpan="4">
                  <a:txBody>
                    <a:bodyPr/>
                    <a:lstStyle/>
                    <a:p>
                      <a:pPr indent="0" lvl="0" marL="0" rtl="0" algn="l">
                        <a:spcBef>
                          <a:spcPts val="0"/>
                        </a:spcBef>
                        <a:spcAft>
                          <a:spcPts val="0"/>
                        </a:spcAft>
                        <a:buClr>
                          <a:srgbClr val="000000"/>
                        </a:buClr>
                        <a:buSzPts val="1100"/>
                        <a:buFont typeface="Arial"/>
                        <a:buNone/>
                      </a:pPr>
                      <a:r>
                        <a:rPr b="1" lang="en" sz="1600">
                          <a:latin typeface="Bree Serif"/>
                          <a:ea typeface="Bree Serif"/>
                          <a:cs typeface="Bree Serif"/>
                          <a:sym typeface="Bree Serif"/>
                        </a:rPr>
                        <a:t>Q2:</a:t>
                      </a:r>
                      <a:r>
                        <a:rPr b="1" lang="en" sz="1600">
                          <a:latin typeface="Bree Serif"/>
                          <a:ea typeface="Bree Serif"/>
                          <a:cs typeface="Bree Serif"/>
                          <a:sym typeface="Bree Serif"/>
                        </a:rPr>
                        <a:t> </a:t>
                      </a:r>
                      <a:r>
                        <a:rPr lang="en" sz="1300">
                          <a:latin typeface="Bree Serif"/>
                          <a:ea typeface="Bree Serif"/>
                          <a:cs typeface="Bree Serif"/>
                          <a:sym typeface="Bree Serif"/>
                        </a:rPr>
                        <a:t>When is 3rd heart sound heard?</a:t>
                      </a:r>
                      <a:endParaRPr sz="1300">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548600">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A- late ventricular </a:t>
                      </a:r>
                      <a:r>
                        <a:rPr lang="en" sz="1200">
                          <a:latin typeface="Bree Serif"/>
                          <a:ea typeface="Bree Serif"/>
                          <a:cs typeface="Bree Serif"/>
                          <a:sym typeface="Bree Serif"/>
                        </a:rPr>
                        <a:t>diastole </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B-rapid </a:t>
                      </a:r>
                      <a:r>
                        <a:rPr lang="en" sz="1200">
                          <a:latin typeface="Bree Serif"/>
                          <a:ea typeface="Bree Serif"/>
                          <a:cs typeface="Bree Serif"/>
                          <a:sym typeface="Bree Serif"/>
                        </a:rPr>
                        <a:t>filling phase </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C-atrial </a:t>
                      </a:r>
                      <a:r>
                        <a:rPr lang="en" sz="1200">
                          <a:latin typeface="Bree Serif"/>
                          <a:ea typeface="Bree Serif"/>
                          <a:cs typeface="Bree Serif"/>
                          <a:sym typeface="Bree Serif"/>
                        </a:rPr>
                        <a:t>systole </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sz="1200">
                          <a:latin typeface="Bree Serif"/>
                          <a:ea typeface="Bree Serif"/>
                          <a:cs typeface="Bree Serif"/>
                          <a:sym typeface="Bree Serif"/>
                        </a:rPr>
                        <a:t>D-</a:t>
                      </a:r>
                      <a:r>
                        <a:rPr lang="en" sz="1200">
                          <a:latin typeface="Bree Serif"/>
                          <a:ea typeface="Bree Serif"/>
                          <a:cs typeface="Bree Serif"/>
                          <a:sym typeface="Bree Serif"/>
                        </a:rPr>
                        <a:t>isovolumetric relaxation phase</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26700">
                <a:tc gridSpan="4">
                  <a:txBody>
                    <a:bodyPr/>
                    <a:lstStyle/>
                    <a:p>
                      <a:pPr indent="0" lvl="0" marL="0" rtl="0" algn="l">
                        <a:spcBef>
                          <a:spcPts val="0"/>
                        </a:spcBef>
                        <a:spcAft>
                          <a:spcPts val="0"/>
                        </a:spcAft>
                        <a:buClr>
                          <a:srgbClr val="000000"/>
                        </a:buClr>
                        <a:buSzPts val="1100"/>
                        <a:buFont typeface="Arial"/>
                        <a:buNone/>
                      </a:pPr>
                      <a:r>
                        <a:rPr b="1" lang="en" sz="1600">
                          <a:latin typeface="Bree Serif"/>
                          <a:ea typeface="Bree Serif"/>
                          <a:cs typeface="Bree Serif"/>
                          <a:sym typeface="Bree Serif"/>
                        </a:rPr>
                        <a:t>Q3: </a:t>
                      </a:r>
                      <a:r>
                        <a:rPr lang="en" sz="1300">
                          <a:latin typeface="Bree Serif"/>
                          <a:ea typeface="Bree Serif"/>
                          <a:cs typeface="Bree Serif"/>
                          <a:sym typeface="Bree Serif"/>
                        </a:rPr>
                        <a:t>Which heart sound marks the beginning of ventricular diastole?</a:t>
                      </a:r>
                      <a:endParaRPr sz="1300">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65725">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A- S1</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B-S4</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C-S3</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sz="1200">
                          <a:latin typeface="Bree Serif"/>
                          <a:ea typeface="Bree Serif"/>
                          <a:cs typeface="Bree Serif"/>
                          <a:sym typeface="Bree Serif"/>
                        </a:rPr>
                        <a:t>D-S2</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26700">
                <a:tc gridSpan="4">
                  <a:txBody>
                    <a:bodyPr/>
                    <a:lstStyle/>
                    <a:p>
                      <a:pPr indent="0" lvl="0" marL="0" rtl="0" algn="l">
                        <a:spcBef>
                          <a:spcPts val="0"/>
                        </a:spcBef>
                        <a:spcAft>
                          <a:spcPts val="0"/>
                        </a:spcAft>
                        <a:buClr>
                          <a:srgbClr val="000000"/>
                        </a:buClr>
                        <a:buSzPts val="1100"/>
                        <a:buFont typeface="Arial"/>
                        <a:buNone/>
                      </a:pPr>
                      <a:r>
                        <a:rPr b="1" lang="en" sz="1600">
                          <a:latin typeface="Bree Serif"/>
                          <a:ea typeface="Bree Serif"/>
                          <a:cs typeface="Bree Serif"/>
                          <a:sym typeface="Bree Serif"/>
                        </a:rPr>
                        <a:t>Q4: </a:t>
                      </a:r>
                      <a:r>
                        <a:rPr lang="en" sz="1300">
                          <a:latin typeface="Bree Serif"/>
                          <a:ea typeface="Bree Serif"/>
                          <a:cs typeface="Bree Serif"/>
                          <a:sym typeface="Bree Serif"/>
                        </a:rPr>
                        <a:t>What is the most common kind of heart murmurs? </a:t>
                      </a:r>
                      <a:endParaRPr sz="1300">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548600">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A- Pan-Systolic Murmurs</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B- Ejection Murmurs</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C- Diastolic Murmurs</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c>
                  <a:txBody>
                    <a:bodyPr/>
                    <a:lstStyle/>
                    <a:p>
                      <a:pPr indent="0" lvl="0" marL="0" rtl="0" algn="l">
                        <a:spcBef>
                          <a:spcPts val="0"/>
                        </a:spcBef>
                        <a:spcAft>
                          <a:spcPts val="0"/>
                        </a:spcAft>
                        <a:buNone/>
                      </a:pPr>
                      <a:r>
                        <a:rPr lang="en" sz="1200">
                          <a:latin typeface="Bree Serif"/>
                          <a:ea typeface="Bree Serif"/>
                          <a:cs typeface="Bree Serif"/>
                          <a:sym typeface="Bree Serif"/>
                        </a:rPr>
                        <a:t>D- Continuous Murmurs</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tcPr>
                </a:tc>
              </a:tr>
              <a:tr h="426700">
                <a:tc gridSpan="4">
                  <a:txBody>
                    <a:bodyPr/>
                    <a:lstStyle/>
                    <a:p>
                      <a:pPr indent="0" lvl="0" marL="0" rtl="0" algn="l">
                        <a:spcBef>
                          <a:spcPts val="0"/>
                        </a:spcBef>
                        <a:spcAft>
                          <a:spcPts val="0"/>
                        </a:spcAft>
                        <a:buNone/>
                      </a:pPr>
                      <a:r>
                        <a:rPr b="1" lang="en" sz="1600">
                          <a:latin typeface="Bree Serif"/>
                          <a:ea typeface="Bree Serif"/>
                          <a:cs typeface="Bree Serif"/>
                          <a:sym typeface="Bree Serif"/>
                        </a:rPr>
                        <a:t>Q5: </a:t>
                      </a:r>
                      <a:r>
                        <a:rPr lang="en" sz="1300">
                          <a:latin typeface="Bree Serif"/>
                          <a:ea typeface="Bree Serif"/>
                          <a:cs typeface="Bree Serif"/>
                          <a:sym typeface="Bree Serif"/>
                        </a:rPr>
                        <a:t>Where are mitral stenosis murmurs best heard?</a:t>
                      </a:r>
                      <a:endParaRPr sz="1300">
                        <a:latin typeface="Bree Serif"/>
                        <a:ea typeface="Bree Serif"/>
                        <a:cs typeface="Bree Serif"/>
                        <a:sym typeface="Bree Serif"/>
                      </a:endParaRPr>
                    </a:p>
                  </a:txBody>
                  <a:tcPr marT="91425" marB="91425" marR="91425" marL="91425">
                    <a:lnL cap="flat" cmpd="sng" w="9525">
                      <a:solidFill>
                        <a:srgbClr val="D05C5C"/>
                      </a:solidFill>
                      <a:prstDash val="dash"/>
                      <a:round/>
                      <a:headEnd len="sm" w="sm" type="none"/>
                      <a:tailEnd len="sm" w="sm" type="none"/>
                    </a:lnL>
                    <a:lnR cap="flat" cmpd="sng" w="9525">
                      <a:solidFill>
                        <a:srgbClr val="D05C5C"/>
                      </a:solidFill>
                      <a:prstDash val="dash"/>
                      <a:round/>
                      <a:headEnd len="sm" w="sm" type="none"/>
                      <a:tailEnd len="sm" w="sm" type="none"/>
                    </a:lnR>
                    <a:lnT cap="flat" cmpd="sng" w="9525">
                      <a:solidFill>
                        <a:srgbClr val="D05C5C"/>
                      </a:solidFill>
                      <a:prstDash val="dash"/>
                      <a:round/>
                      <a:headEnd len="sm" w="sm" type="none"/>
                      <a:tailEnd len="sm" w="sm" type="none"/>
                    </a:lnT>
                    <a:lnB cap="flat" cmpd="sng" w="9525">
                      <a:solidFill>
                        <a:srgbClr val="D05C5C"/>
                      </a:solidFill>
                      <a:prstDash val="dash"/>
                      <a:round/>
                      <a:headEnd len="sm" w="sm" type="none"/>
                      <a:tailEnd len="sm" w="sm" type="none"/>
                    </a:lnB>
                    <a:solidFill>
                      <a:srgbClr val="F1E0E0"/>
                    </a:solidFill>
                  </a:tcPr>
                </a:tc>
                <a:tc hMerge="1"/>
                <a:tc hMerge="1"/>
                <a:tc hMerge="1"/>
              </a:tr>
              <a:tr h="381000">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A- Upper left sternal border</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B- Tricuspid area</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200">
                          <a:latin typeface="Bree Serif"/>
                          <a:ea typeface="Bree Serif"/>
                          <a:cs typeface="Bree Serif"/>
                          <a:sym typeface="Bree Serif"/>
                        </a:rPr>
                        <a:t>C- Aortic area</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Bree Serif"/>
                          <a:ea typeface="Bree Serif"/>
                          <a:cs typeface="Bree Serif"/>
                          <a:sym typeface="Bree Serif"/>
                        </a:rPr>
                        <a:t>D- Apex </a:t>
                      </a:r>
                      <a:endParaRPr sz="1200">
                        <a:latin typeface="Bree Serif"/>
                        <a:ea typeface="Bree Serif"/>
                        <a:cs typeface="Bree Serif"/>
                        <a:sym typeface="Bree Serif"/>
                      </a:endParaRPr>
                    </a:p>
                  </a:txBody>
                  <a:tcPr marT="91425" marB="91425" marR="91425" marL="91425">
                    <a:lnL cap="flat" cmpd="sng" w="9525">
                      <a:solidFill>
                        <a:srgbClr val="F1E0E0"/>
                      </a:solidFill>
                      <a:prstDash val="solid"/>
                      <a:round/>
                      <a:headEnd len="sm" w="sm" type="none"/>
                      <a:tailEnd len="sm" w="sm" type="none"/>
                    </a:lnL>
                    <a:lnR cap="flat" cmpd="sng" w="9525">
                      <a:solidFill>
                        <a:srgbClr val="F1E0E0"/>
                      </a:solidFill>
                      <a:prstDash val="solid"/>
                      <a:round/>
                      <a:headEnd len="sm" w="sm" type="none"/>
                      <a:tailEnd len="sm" w="sm" type="none"/>
                    </a:lnR>
                    <a:lnT cap="flat" cmpd="sng" w="9525">
                      <a:solidFill>
                        <a:srgbClr val="D05C5C"/>
                      </a:solidFill>
                      <a:prstDash val="dash"/>
                      <a:round/>
                      <a:headEnd len="sm" w="sm" type="none"/>
                      <a:tailEnd len="sm" w="sm" type="none"/>
                    </a:lnT>
                    <a:lnB cap="flat" cmpd="sng" w="9525">
                      <a:solidFill>
                        <a:srgbClr val="F1E0E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5"/>
          <p:cNvSpPr txBox="1"/>
          <p:nvPr>
            <p:ph type="title"/>
          </p:nvPr>
        </p:nvSpPr>
        <p:spPr>
          <a:xfrm>
            <a:off x="311700" y="27707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SAQs</a:t>
            </a:r>
            <a:endParaRPr b="1" sz="2720">
              <a:solidFill>
                <a:srgbClr val="D05C5C"/>
              </a:solidFill>
              <a:latin typeface="Bree Serif"/>
              <a:ea typeface="Bree Serif"/>
              <a:cs typeface="Bree Serif"/>
              <a:sym typeface="Bree Serif"/>
            </a:endParaRPr>
          </a:p>
        </p:txBody>
      </p:sp>
      <p:sp>
        <p:nvSpPr>
          <p:cNvPr id="635" name="Google Shape;635;p65"/>
          <p:cNvSpPr txBox="1"/>
          <p:nvPr/>
        </p:nvSpPr>
        <p:spPr>
          <a:xfrm>
            <a:off x="311700" y="1081175"/>
            <a:ext cx="4896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Q1:</a:t>
            </a:r>
            <a:r>
              <a:rPr b="1" lang="en" sz="1600">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When would you hear the abnormal heart sounds ?</a:t>
            </a:r>
            <a:endParaRPr>
              <a:latin typeface="Bree Serif"/>
              <a:ea typeface="Bree Serif"/>
              <a:cs typeface="Bree Serif"/>
              <a:sym typeface="Bree Serif"/>
            </a:endParaRPr>
          </a:p>
        </p:txBody>
      </p:sp>
      <p:sp>
        <p:nvSpPr>
          <p:cNvPr id="636" name="Google Shape;636;p65"/>
          <p:cNvSpPr txBox="1"/>
          <p:nvPr/>
        </p:nvSpPr>
        <p:spPr>
          <a:xfrm>
            <a:off x="311700" y="2227455"/>
            <a:ext cx="5389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Q2:</a:t>
            </a:r>
            <a:r>
              <a:rPr b="1" lang="en" sz="1600">
                <a:solidFill>
                  <a:schemeClr val="dk1"/>
                </a:solidFill>
                <a:latin typeface="Bree Serif"/>
                <a:ea typeface="Bree Serif"/>
                <a:cs typeface="Bree Serif"/>
                <a:sym typeface="Bree Serif"/>
              </a:rPr>
              <a:t> </a:t>
            </a:r>
            <a:r>
              <a:rPr lang="en">
                <a:solidFill>
                  <a:schemeClr val="dk1"/>
                </a:solidFill>
                <a:latin typeface="Bree Serif"/>
                <a:ea typeface="Bree Serif"/>
                <a:cs typeface="Bree Serif"/>
                <a:sym typeface="Bree Serif"/>
              </a:rPr>
              <a:t>List 5 differences between first and second heart sounds?</a:t>
            </a:r>
            <a:endParaRPr>
              <a:latin typeface="Bree Serif"/>
              <a:ea typeface="Bree Serif"/>
              <a:cs typeface="Bree Serif"/>
              <a:sym typeface="Bree Serif"/>
            </a:endParaRPr>
          </a:p>
        </p:txBody>
      </p:sp>
      <p:sp>
        <p:nvSpPr>
          <p:cNvPr id="637" name="Google Shape;637;p65"/>
          <p:cNvSpPr txBox="1"/>
          <p:nvPr/>
        </p:nvSpPr>
        <p:spPr>
          <a:xfrm>
            <a:off x="311700" y="3162235"/>
            <a:ext cx="7812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05C5C"/>
                </a:solidFill>
                <a:latin typeface="Bree Serif"/>
                <a:ea typeface="Bree Serif"/>
                <a:cs typeface="Bree Serif"/>
                <a:sym typeface="Bree Serif"/>
              </a:rPr>
              <a:t>Q3: </a:t>
            </a:r>
            <a:r>
              <a:rPr lang="en">
                <a:solidFill>
                  <a:schemeClr val="dk1"/>
                </a:solidFill>
                <a:latin typeface="Bree Serif"/>
                <a:ea typeface="Bree Serif"/>
                <a:cs typeface="Bree Serif"/>
                <a:sym typeface="Bree Serif"/>
              </a:rPr>
              <a:t>Describe the murmurs associated with Mitral Regurgitation, where they’re best heard and where do they radiate?</a:t>
            </a:r>
            <a:endParaRPr>
              <a:latin typeface="Bree Serif"/>
              <a:ea typeface="Bree Serif"/>
              <a:cs typeface="Bree Serif"/>
              <a:sym typeface="Bree Serif"/>
            </a:endParaRPr>
          </a:p>
        </p:txBody>
      </p:sp>
      <p:sp>
        <p:nvSpPr>
          <p:cNvPr id="638" name="Google Shape;638;p65"/>
          <p:cNvSpPr txBox="1"/>
          <p:nvPr/>
        </p:nvSpPr>
        <p:spPr>
          <a:xfrm>
            <a:off x="311700" y="1461865"/>
            <a:ext cx="4168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B7B7B7"/>
                </a:solidFill>
                <a:latin typeface="Bree Serif"/>
                <a:ea typeface="Bree Serif"/>
                <a:cs typeface="Bree Serif"/>
                <a:sym typeface="Bree Serif"/>
              </a:rPr>
              <a:t>A:</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rPr lang="en">
                <a:solidFill>
                  <a:srgbClr val="B7B7B7"/>
                </a:solidFill>
                <a:latin typeface="Bree Serif"/>
                <a:ea typeface="Bree Serif"/>
                <a:cs typeface="Bree Serif"/>
                <a:sym typeface="Bree Serif"/>
              </a:rPr>
              <a:t>S3: at the beginning of middle third of diastole</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rPr lang="en">
                <a:solidFill>
                  <a:srgbClr val="B7B7B7"/>
                </a:solidFill>
                <a:latin typeface="Bree Serif"/>
                <a:ea typeface="Bree Serif"/>
                <a:cs typeface="Bree Serif"/>
                <a:sym typeface="Bree Serif"/>
              </a:rPr>
              <a:t>S4: at the last one third of ventricular diastole</a:t>
            </a:r>
            <a:endParaRPr>
              <a:solidFill>
                <a:srgbClr val="B7B7B7"/>
              </a:solidFill>
              <a:latin typeface="Bree Serif"/>
              <a:ea typeface="Bree Serif"/>
              <a:cs typeface="Bree Serif"/>
              <a:sym typeface="Bree Serif"/>
            </a:endParaRPr>
          </a:p>
        </p:txBody>
      </p:sp>
      <p:sp>
        <p:nvSpPr>
          <p:cNvPr id="639" name="Google Shape;639;p65"/>
          <p:cNvSpPr txBox="1"/>
          <p:nvPr/>
        </p:nvSpPr>
        <p:spPr>
          <a:xfrm>
            <a:off x="311700" y="2608145"/>
            <a:ext cx="275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B7B7B7"/>
                </a:solidFill>
                <a:latin typeface="Bree Serif"/>
                <a:ea typeface="Bree Serif"/>
                <a:cs typeface="Bree Serif"/>
                <a:sym typeface="Bree Serif"/>
              </a:rPr>
              <a:t>A:</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rPr lang="en">
                <a:solidFill>
                  <a:srgbClr val="B7B7B7"/>
                </a:solidFill>
                <a:latin typeface="Bree Serif"/>
                <a:ea typeface="Bree Serif"/>
                <a:cs typeface="Bree Serif"/>
                <a:sym typeface="Bree Serif"/>
              </a:rPr>
              <a:t>Slide 6</a:t>
            </a:r>
            <a:endParaRPr>
              <a:solidFill>
                <a:srgbClr val="B7B7B7"/>
              </a:solidFill>
              <a:latin typeface="Bree Serif"/>
              <a:ea typeface="Bree Serif"/>
              <a:cs typeface="Bree Serif"/>
              <a:sym typeface="Bree Serif"/>
            </a:endParaRPr>
          </a:p>
        </p:txBody>
      </p:sp>
      <p:sp>
        <p:nvSpPr>
          <p:cNvPr id="640" name="Google Shape;640;p65"/>
          <p:cNvSpPr txBox="1"/>
          <p:nvPr/>
        </p:nvSpPr>
        <p:spPr>
          <a:xfrm>
            <a:off x="311700" y="3754725"/>
            <a:ext cx="781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B7B7B7"/>
                </a:solidFill>
                <a:latin typeface="Bree Serif"/>
                <a:ea typeface="Bree Serif"/>
                <a:cs typeface="Bree Serif"/>
                <a:sym typeface="Bree Serif"/>
              </a:rPr>
              <a:t>A:</a:t>
            </a:r>
            <a:endParaRPr>
              <a:solidFill>
                <a:srgbClr val="B7B7B7"/>
              </a:solidFill>
              <a:latin typeface="Bree Serif"/>
              <a:ea typeface="Bree Serif"/>
              <a:cs typeface="Bree Serif"/>
              <a:sym typeface="Bree Serif"/>
            </a:endParaRPr>
          </a:p>
          <a:p>
            <a:pPr indent="0" lvl="0" marL="0" rtl="0" algn="l">
              <a:spcBef>
                <a:spcPts val="0"/>
              </a:spcBef>
              <a:spcAft>
                <a:spcPts val="0"/>
              </a:spcAft>
              <a:buNone/>
            </a:pPr>
            <a:r>
              <a:rPr lang="en">
                <a:solidFill>
                  <a:srgbClr val="B7B7B7"/>
                </a:solidFill>
                <a:latin typeface="Bree Serif"/>
                <a:ea typeface="Bree Serif"/>
                <a:cs typeface="Bree Serif"/>
                <a:sym typeface="Bree Serif"/>
              </a:rPr>
              <a:t>Soft, high-pitched, blowing, b</a:t>
            </a:r>
            <a:r>
              <a:rPr lang="en">
                <a:solidFill>
                  <a:srgbClr val="B7B7B7"/>
                </a:solidFill>
                <a:latin typeface="Bree Serif"/>
                <a:ea typeface="Bree Serif"/>
                <a:cs typeface="Bree Serif"/>
                <a:sym typeface="Bree Serif"/>
              </a:rPr>
              <a:t>est heard at apex, radiates to left axilla. </a:t>
            </a:r>
            <a:endParaRPr>
              <a:solidFill>
                <a:srgbClr val="B7B7B7"/>
              </a:solidFill>
              <a:latin typeface="Bree Serif"/>
              <a:ea typeface="Bree Serif"/>
              <a:cs typeface="Bree Serif"/>
              <a:sym typeface="Bree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6"/>
          <p:cNvSpPr txBox="1"/>
          <p:nvPr/>
        </p:nvSpPr>
        <p:spPr>
          <a:xfrm>
            <a:off x="1622900" y="257625"/>
            <a:ext cx="192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Bree Serif"/>
                <a:ea typeface="Bree Serif"/>
                <a:cs typeface="Bree Serif"/>
                <a:sym typeface="Bree Serif"/>
              </a:rPr>
              <a:t>Team Leaders</a:t>
            </a:r>
            <a:endParaRPr b="1">
              <a:solidFill>
                <a:srgbClr val="FFFFFF"/>
              </a:solidFill>
              <a:latin typeface="Bree Serif"/>
              <a:ea typeface="Bree Serif"/>
              <a:cs typeface="Bree Serif"/>
              <a:sym typeface="Bree Serif"/>
            </a:endParaRPr>
          </a:p>
        </p:txBody>
      </p:sp>
      <p:sp>
        <p:nvSpPr>
          <p:cNvPr id="646" name="Google Shape;646;p66"/>
          <p:cNvSpPr txBox="1"/>
          <p:nvPr/>
        </p:nvSpPr>
        <p:spPr>
          <a:xfrm>
            <a:off x="1622900" y="1237600"/>
            <a:ext cx="192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Bree Serif"/>
                <a:ea typeface="Bree Serif"/>
                <a:cs typeface="Bree Serif"/>
                <a:sym typeface="Bree Serif"/>
              </a:rPr>
              <a:t>Team Members</a:t>
            </a:r>
            <a:endParaRPr b="1">
              <a:solidFill>
                <a:srgbClr val="FFFFFF"/>
              </a:solidFill>
              <a:latin typeface="Bree Serif"/>
              <a:ea typeface="Bree Serif"/>
              <a:cs typeface="Bree Serif"/>
              <a:sym typeface="Bree Serif"/>
            </a:endParaRPr>
          </a:p>
        </p:txBody>
      </p:sp>
      <p:sp>
        <p:nvSpPr>
          <p:cNvPr id="647" name="Google Shape;647;p66"/>
          <p:cNvSpPr txBox="1"/>
          <p:nvPr/>
        </p:nvSpPr>
        <p:spPr>
          <a:xfrm>
            <a:off x="411525" y="1637800"/>
            <a:ext cx="2694000" cy="34479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Othman Aldraihem</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Abdulaziz Alqahtani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Abdullah Alshahri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Saad Al Hammad</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Mohammed Aldawsari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Ahmad Almarshed</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Rayan Alahmari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Abdulrahman Binbakhit</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Abdulaziz Alymni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Faisal Alkhunein</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Abdullah Alqarni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Raid Almadi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1" lang="en" sz="1200">
                <a:solidFill>
                  <a:schemeClr val="lt1"/>
                </a:solidFill>
                <a:latin typeface="Bree Serif"/>
                <a:ea typeface="Bree Serif"/>
                <a:cs typeface="Bree Serif"/>
                <a:sym typeface="Bree Serif"/>
              </a:rPr>
              <a:t>Mohammad Alrashed</a:t>
            </a:r>
            <a:endParaRPr b="1" sz="12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Abdulrahman bin Ateeq</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Amer Alghamdi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Mishal Alsuwayegh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Nawaf alturki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Hussam Aleid</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Raid Almadi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Mohammed AlShehri</a:t>
            </a:r>
            <a:endParaRPr sz="1000">
              <a:solidFill>
                <a:schemeClr val="lt1"/>
              </a:solidFill>
              <a:latin typeface="Bree Serif"/>
              <a:ea typeface="Bree Serif"/>
              <a:cs typeface="Bree Serif"/>
              <a:sym typeface="Bree Serif"/>
            </a:endParaRPr>
          </a:p>
          <a:p>
            <a:pPr indent="0" lvl="0" marL="0" rtl="0" algn="l">
              <a:spcBef>
                <a:spcPts val="0"/>
              </a:spcBef>
              <a:spcAft>
                <a:spcPts val="0"/>
              </a:spcAft>
              <a:buNone/>
            </a:pPr>
            <a:r>
              <a:t/>
            </a:r>
            <a:endParaRPr sz="1000">
              <a:solidFill>
                <a:schemeClr val="lt1"/>
              </a:solidFill>
              <a:latin typeface="Bree Serif"/>
              <a:ea typeface="Bree Serif"/>
              <a:cs typeface="Bree Serif"/>
              <a:sym typeface="Bree Serif"/>
            </a:endParaRPr>
          </a:p>
        </p:txBody>
      </p:sp>
      <p:sp>
        <p:nvSpPr>
          <p:cNvPr id="648" name="Google Shape;648;p66"/>
          <p:cNvSpPr txBox="1"/>
          <p:nvPr/>
        </p:nvSpPr>
        <p:spPr>
          <a:xfrm>
            <a:off x="2645925" y="1637800"/>
            <a:ext cx="2557200" cy="3601800"/>
          </a:xfrm>
          <a:prstGeom prst="rect">
            <a:avLst/>
          </a:prstGeom>
          <a:noFill/>
          <a:ln>
            <a:noFill/>
          </a:ln>
        </p:spPr>
        <p:txBody>
          <a:bodyPr anchorCtr="0" anchor="t" bIns="91425" lIns="91425" spcFirstLastPara="1" rIns="91425" wrap="square" tIns="91425">
            <a:spAutoFit/>
          </a:bodyPr>
          <a:lstStyle/>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Nouf Aldhalaan</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b="1" lang="en" sz="1200">
                <a:solidFill>
                  <a:schemeClr val="lt1"/>
                </a:solidFill>
                <a:latin typeface="Bree Serif"/>
                <a:ea typeface="Bree Serif"/>
                <a:cs typeface="Bree Serif"/>
                <a:sym typeface="Bree Serif"/>
              </a:rPr>
              <a:t>Amani Alotaibi </a:t>
            </a:r>
            <a:endParaRPr b="1" sz="12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Shahed Bukhari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Shahad Aljeri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Maha Alkoryshy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Alhnouf Hadi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Mayssam Aljaloud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Hissa Alshiqari</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Mashael Albugami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Renad Alayidh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Ghada Binsalmah</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Razan Alsulami </a:t>
            </a:r>
            <a:endParaRPr sz="1000">
              <a:solidFill>
                <a:schemeClr val="lt1"/>
              </a:solidFill>
              <a:latin typeface="Bree Serif"/>
              <a:ea typeface="Bree Serif"/>
              <a:cs typeface="Bree Serif"/>
              <a:sym typeface="Bree Serif"/>
            </a:endParaRPr>
          </a:p>
          <a:p>
            <a:pPr indent="-292100" lvl="0" marL="457200" marR="0" rtl="0" algn="l">
              <a:lnSpc>
                <a:spcPct val="100000"/>
              </a:lnSpc>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Shaden Albassam</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Razan Almanjomi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Reem Alhazmi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Dhai Hamdan</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Shahad Alaskar</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Haifa Almuddahi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Reema Alquraini </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Deema Aljuribah</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Kadi Khalid Aldossari</a:t>
            </a:r>
            <a:endParaRPr sz="1000">
              <a:solidFill>
                <a:schemeClr val="lt1"/>
              </a:solidFill>
              <a:latin typeface="Bree Serif"/>
              <a:ea typeface="Bree Serif"/>
              <a:cs typeface="Bree Serif"/>
              <a:sym typeface="Bree Serif"/>
            </a:endParaRPr>
          </a:p>
          <a:p>
            <a:pPr indent="-292100" lvl="0" marL="457200" rtl="0" algn="l">
              <a:spcBef>
                <a:spcPts val="0"/>
              </a:spcBef>
              <a:spcAft>
                <a:spcPts val="0"/>
              </a:spcAft>
              <a:buClr>
                <a:schemeClr val="lt1"/>
              </a:buClr>
              <a:buSzPts val="1000"/>
              <a:buFont typeface="Bree Serif"/>
              <a:buChar char="●"/>
            </a:pPr>
            <a:r>
              <a:rPr lang="en" sz="1000">
                <a:solidFill>
                  <a:schemeClr val="lt1"/>
                </a:solidFill>
                <a:latin typeface="Bree Serif"/>
                <a:ea typeface="Bree Serif"/>
                <a:cs typeface="Bree Serif"/>
                <a:sym typeface="Bree Serif"/>
              </a:rPr>
              <a:t>Farah Alhalafi</a:t>
            </a:r>
            <a:endParaRPr sz="1000">
              <a:solidFill>
                <a:schemeClr val="lt1"/>
              </a:solidFill>
              <a:latin typeface="Bree Serif"/>
              <a:ea typeface="Bree Serif"/>
              <a:cs typeface="Bree Serif"/>
              <a:sym typeface="Bree Serif"/>
            </a:endParaRPr>
          </a:p>
        </p:txBody>
      </p:sp>
      <p:sp>
        <p:nvSpPr>
          <p:cNvPr id="649" name="Google Shape;649;p66"/>
          <p:cNvSpPr txBox="1"/>
          <p:nvPr/>
        </p:nvSpPr>
        <p:spPr>
          <a:xfrm>
            <a:off x="448700" y="712700"/>
            <a:ext cx="19986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Saleh Aldeligan</a:t>
            </a:r>
            <a:endParaRPr b="1" sz="1200">
              <a:solidFill>
                <a:schemeClr val="lt1"/>
              </a:solidFill>
              <a:latin typeface="Bree Serif"/>
              <a:ea typeface="Bree Serif"/>
              <a:cs typeface="Bree Serif"/>
              <a:sym typeface="Bree Serif"/>
            </a:endParaRPr>
          </a:p>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Qusai Alsultan</a:t>
            </a:r>
            <a:endParaRPr b="1" sz="1200">
              <a:solidFill>
                <a:schemeClr val="lt1"/>
              </a:solidFill>
              <a:latin typeface="Bree Serif"/>
              <a:ea typeface="Bree Serif"/>
              <a:cs typeface="Bree Serif"/>
              <a:sym typeface="Bree Serif"/>
            </a:endParaRPr>
          </a:p>
        </p:txBody>
      </p:sp>
      <p:sp>
        <p:nvSpPr>
          <p:cNvPr id="650" name="Google Shape;650;p66"/>
          <p:cNvSpPr txBox="1"/>
          <p:nvPr/>
        </p:nvSpPr>
        <p:spPr>
          <a:xfrm>
            <a:off x="2868025" y="712700"/>
            <a:ext cx="2229300" cy="550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Raghad Alkhudair </a:t>
            </a:r>
            <a:endParaRPr b="1" sz="1200">
              <a:solidFill>
                <a:schemeClr val="lt1"/>
              </a:solidFill>
              <a:latin typeface="Bree Serif"/>
              <a:ea typeface="Bree Serif"/>
              <a:cs typeface="Bree Serif"/>
              <a:sym typeface="Bree Serif"/>
            </a:endParaRPr>
          </a:p>
          <a:p>
            <a:pPr indent="-304800" lvl="0" marL="457200" rtl="0" algn="l">
              <a:spcBef>
                <a:spcPts val="0"/>
              </a:spcBef>
              <a:spcAft>
                <a:spcPts val="0"/>
              </a:spcAft>
              <a:buClr>
                <a:schemeClr val="lt1"/>
              </a:buClr>
              <a:buSzPts val="1200"/>
              <a:buFont typeface="Bree Serif"/>
              <a:buChar char="●"/>
            </a:pPr>
            <a:r>
              <a:rPr b="1" lang="en" sz="1200">
                <a:solidFill>
                  <a:schemeClr val="lt1"/>
                </a:solidFill>
                <a:latin typeface="Bree Serif"/>
                <a:ea typeface="Bree Serif"/>
                <a:cs typeface="Bree Serif"/>
                <a:sym typeface="Bree Serif"/>
              </a:rPr>
              <a:t>Raghad Alnadeef </a:t>
            </a:r>
            <a:endParaRPr b="1" sz="1200">
              <a:solidFill>
                <a:schemeClr val="lt1"/>
              </a:solidFill>
              <a:latin typeface="Bree Serif"/>
              <a:ea typeface="Bree Serif"/>
              <a:cs typeface="Bree Serif"/>
              <a:sym typeface="Bree Serif"/>
            </a:endParaRPr>
          </a:p>
        </p:txBody>
      </p:sp>
      <p:sp>
        <p:nvSpPr>
          <p:cNvPr id="651" name="Google Shape;651;p66"/>
          <p:cNvSpPr/>
          <p:nvPr/>
        </p:nvSpPr>
        <p:spPr>
          <a:xfrm flipH="1">
            <a:off x="7795800" y="4405025"/>
            <a:ext cx="1348200" cy="446400"/>
          </a:xfrm>
          <a:prstGeom prst="homePlate">
            <a:avLst>
              <a:gd fmla="val 50000" name="adj"/>
            </a:avLst>
          </a:pr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66"/>
          <p:cNvSpPr txBox="1"/>
          <p:nvPr/>
        </p:nvSpPr>
        <p:spPr>
          <a:xfrm>
            <a:off x="7693350" y="4443575"/>
            <a:ext cx="1690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latin typeface="Bree Serif"/>
                <a:ea typeface="Bree Serif"/>
                <a:cs typeface="Bree Serif"/>
                <a:sym typeface="Bree Serif"/>
              </a:rPr>
              <a:t>Editing File</a:t>
            </a:r>
            <a:endParaRPr sz="1200">
              <a:solidFill>
                <a:srgbClr val="FFFFFF"/>
              </a:solidFill>
              <a:latin typeface="Bree Serif"/>
              <a:ea typeface="Bree Serif"/>
              <a:cs typeface="Bree Serif"/>
              <a:sym typeface="Bree Serif"/>
            </a:endParaRPr>
          </a:p>
        </p:txBody>
      </p:sp>
      <p:sp>
        <p:nvSpPr>
          <p:cNvPr id="653" name="Google Shape;653;p66"/>
          <p:cNvSpPr txBox="1"/>
          <p:nvPr/>
        </p:nvSpPr>
        <p:spPr>
          <a:xfrm>
            <a:off x="6426200" y="455100"/>
            <a:ext cx="20436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D05C5C"/>
                </a:solidFill>
                <a:latin typeface="Bree Serif"/>
                <a:ea typeface="Bree Serif"/>
                <a:cs typeface="Bree Serif"/>
                <a:sym typeface="Bree Serif"/>
              </a:rPr>
              <a:t>THANK YOU</a:t>
            </a:r>
            <a:endParaRPr sz="3600">
              <a:solidFill>
                <a:srgbClr val="D05C5C"/>
              </a:solidFill>
              <a:latin typeface="Bree Serif"/>
              <a:ea typeface="Bree Serif"/>
              <a:cs typeface="Bree Serif"/>
              <a:sym typeface="Bree Serif"/>
            </a:endParaRPr>
          </a:p>
        </p:txBody>
      </p:sp>
      <p:pic>
        <p:nvPicPr>
          <p:cNvPr id="654" name="Google Shape;654;p66"/>
          <p:cNvPicPr preferRelativeResize="0"/>
          <p:nvPr/>
        </p:nvPicPr>
        <p:blipFill rotWithShape="1">
          <a:blip r:embed="rId3">
            <a:alphaModFix/>
          </a:blip>
          <a:srcRect b="0" l="0" r="0" t="0"/>
          <a:stretch/>
        </p:blipFill>
        <p:spPr>
          <a:xfrm>
            <a:off x="6448700" y="3758750"/>
            <a:ext cx="446400" cy="446400"/>
          </a:xfrm>
          <a:prstGeom prst="rect">
            <a:avLst/>
          </a:prstGeom>
          <a:noFill/>
          <a:ln>
            <a:noFill/>
          </a:ln>
        </p:spPr>
      </p:pic>
      <p:sp>
        <p:nvSpPr>
          <p:cNvPr id="655" name="Google Shape;655;p66"/>
          <p:cNvSpPr txBox="1"/>
          <p:nvPr/>
        </p:nvSpPr>
        <p:spPr>
          <a:xfrm>
            <a:off x="6895100" y="3797300"/>
            <a:ext cx="212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666666"/>
                </a:solidFill>
                <a:latin typeface="Bree Serif"/>
                <a:ea typeface="Bree Serif"/>
                <a:cs typeface="Bree Serif"/>
                <a:sym typeface="Bree Serif"/>
              </a:rPr>
              <a:t>Physio442@gmail.com</a:t>
            </a:r>
            <a:endParaRPr sz="1200">
              <a:solidFill>
                <a:srgbClr val="666666"/>
              </a:solidFill>
              <a:latin typeface="Bree Serif"/>
              <a:ea typeface="Bree Serif"/>
              <a:cs typeface="Bree Serif"/>
              <a:sym typeface="Bree Serif"/>
            </a:endParaRPr>
          </a:p>
        </p:txBody>
      </p:sp>
      <p:sp>
        <p:nvSpPr>
          <p:cNvPr id="656" name="Google Shape;656;p66"/>
          <p:cNvSpPr txBox="1"/>
          <p:nvPr/>
        </p:nvSpPr>
        <p:spPr>
          <a:xfrm>
            <a:off x="6448700" y="2232325"/>
            <a:ext cx="1998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666666"/>
                </a:solidFill>
                <a:latin typeface="Bree Serif"/>
                <a:ea typeface="Bree Serif"/>
                <a:cs typeface="Bree Serif"/>
                <a:sym typeface="Bree Serif"/>
              </a:rPr>
              <a:t>Theme was done by Mohammad Alrashed</a:t>
            </a:r>
            <a:endParaRPr sz="1300">
              <a:solidFill>
                <a:srgbClr val="666666"/>
              </a:solidFill>
              <a:latin typeface="Bree Serif"/>
              <a:ea typeface="Bree Serif"/>
              <a:cs typeface="Bree Serif"/>
              <a:sym typeface="Bree Serif"/>
            </a:endParaRPr>
          </a:p>
        </p:txBody>
      </p:sp>
      <p:sp>
        <p:nvSpPr>
          <p:cNvPr id="657" name="Google Shape;657;p66"/>
          <p:cNvSpPr txBox="1"/>
          <p:nvPr/>
        </p:nvSpPr>
        <p:spPr>
          <a:xfrm>
            <a:off x="4572000" y="2023000"/>
            <a:ext cx="40500" cy="3693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t/>
            </a:r>
            <a:endParaRPr sz="1200">
              <a:solidFill>
                <a:schemeClr val="lt1"/>
              </a:solidFill>
              <a:latin typeface="Bree Serif"/>
              <a:ea typeface="Bree Serif"/>
              <a:cs typeface="Bree Serif"/>
              <a:sym typeface="Bree Serif"/>
            </a:endParaRPr>
          </a:p>
        </p:txBody>
      </p:sp>
      <p:sp>
        <p:nvSpPr>
          <p:cNvPr id="658" name="Google Shape;658;p66"/>
          <p:cNvSpPr txBox="1"/>
          <p:nvPr/>
        </p:nvSpPr>
        <p:spPr>
          <a:xfrm>
            <a:off x="4458725" y="1340250"/>
            <a:ext cx="2637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sz="1200">
              <a:solidFill>
                <a:schemeClr val="lt1"/>
              </a:solidFill>
              <a:latin typeface="Bree Serif"/>
              <a:ea typeface="Bree Serif"/>
              <a:cs typeface="Bree Serif"/>
              <a:sym typeface="Bree Serif"/>
            </a:endParaRPr>
          </a:p>
        </p:txBody>
      </p:sp>
      <p:sp>
        <p:nvSpPr>
          <p:cNvPr id="659" name="Google Shape;659;p66"/>
          <p:cNvSpPr txBox="1"/>
          <p:nvPr/>
        </p:nvSpPr>
        <p:spPr>
          <a:xfrm>
            <a:off x="6448700" y="2881238"/>
            <a:ext cx="1998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666666"/>
                </a:solidFill>
                <a:highlight>
                  <a:srgbClr val="F1E0E0"/>
                </a:highlight>
                <a:latin typeface="Bree Serif"/>
                <a:ea typeface="Bree Serif"/>
                <a:cs typeface="Bree Serif"/>
                <a:sym typeface="Bree Serif"/>
              </a:rPr>
              <a:t>Special Thanks to Saif Alotaibi !</a:t>
            </a:r>
            <a:endParaRPr sz="1300">
              <a:solidFill>
                <a:srgbClr val="666666"/>
              </a:solidFill>
              <a:highlight>
                <a:srgbClr val="F1E0E0"/>
              </a:highlight>
              <a:latin typeface="Bree Serif"/>
              <a:ea typeface="Bree Serif"/>
              <a:cs typeface="Bree Serif"/>
              <a:sym typeface="Bree Serif"/>
            </a:endParaRPr>
          </a:p>
        </p:txBody>
      </p:sp>
      <p:sp>
        <p:nvSpPr>
          <p:cNvPr id="660" name="Google Shape;660;p66"/>
          <p:cNvSpPr txBox="1"/>
          <p:nvPr/>
        </p:nvSpPr>
        <p:spPr>
          <a:xfrm>
            <a:off x="5948000" y="1430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66666"/>
                </a:solidFill>
                <a:highlight>
                  <a:srgbClr val="F1E0E0"/>
                </a:highlight>
                <a:latin typeface="Bree Serif"/>
                <a:ea typeface="Bree Serif"/>
                <a:cs typeface="Bree Serif"/>
                <a:sym typeface="Bree Serif"/>
              </a:rPr>
              <a:t>Thanks for Team441 !</a:t>
            </a:r>
            <a:endParaRPr>
              <a:solidFill>
                <a:srgbClr val="666666"/>
              </a:solidFill>
              <a:highlight>
                <a:srgbClr val="F1E0E0"/>
              </a:highlight>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1"/>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500">
                <a:solidFill>
                  <a:srgbClr val="D05C5C"/>
                </a:solidFill>
                <a:latin typeface="Bree Serif"/>
                <a:ea typeface="Bree Serif"/>
                <a:cs typeface="Bree Serif"/>
                <a:sym typeface="Bree Serif"/>
              </a:rPr>
              <a:t>Heart sounds</a:t>
            </a:r>
            <a:endParaRPr b="1" sz="2500">
              <a:solidFill>
                <a:srgbClr val="D05C5C"/>
              </a:solidFill>
              <a:latin typeface="Bree Serif"/>
              <a:ea typeface="Bree Serif"/>
              <a:cs typeface="Bree Serif"/>
              <a:sym typeface="Bree Serif"/>
            </a:endParaRPr>
          </a:p>
        </p:txBody>
      </p:sp>
      <p:sp>
        <p:nvSpPr>
          <p:cNvPr id="196" name="Google Shape;196;p41"/>
          <p:cNvSpPr/>
          <p:nvPr/>
        </p:nvSpPr>
        <p:spPr>
          <a:xfrm>
            <a:off x="518625" y="1120491"/>
            <a:ext cx="223400" cy="157602"/>
          </a:xfrm>
          <a:custGeom>
            <a:rect b="b" l="l" r="r" t="t"/>
            <a:pathLst>
              <a:path extrusionOk="0" h="1848" w="2439">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1"/>
          <p:cNvSpPr txBox="1"/>
          <p:nvPr/>
        </p:nvSpPr>
        <p:spPr>
          <a:xfrm>
            <a:off x="742026" y="971250"/>
            <a:ext cx="2724000" cy="40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There are 4 heart sounds</a:t>
            </a:r>
            <a:endParaRPr>
              <a:latin typeface="Bree Serif"/>
              <a:ea typeface="Bree Serif"/>
              <a:cs typeface="Bree Serif"/>
              <a:sym typeface="Bree Serif"/>
            </a:endParaRPr>
          </a:p>
        </p:txBody>
      </p:sp>
      <p:grpSp>
        <p:nvGrpSpPr>
          <p:cNvPr id="198" name="Google Shape;198;p41"/>
          <p:cNvGrpSpPr/>
          <p:nvPr/>
        </p:nvGrpSpPr>
        <p:grpSpPr>
          <a:xfrm>
            <a:off x="3276638" y="1543367"/>
            <a:ext cx="957537" cy="1117826"/>
            <a:chOff x="3379425" y="1617275"/>
            <a:chExt cx="1090650" cy="1327200"/>
          </a:xfrm>
        </p:grpSpPr>
        <p:sp>
          <p:nvSpPr>
            <p:cNvPr id="199" name="Google Shape;199;p41"/>
            <p:cNvSpPr/>
            <p:nvPr/>
          </p:nvSpPr>
          <p:spPr>
            <a:xfrm>
              <a:off x="3554475" y="1792400"/>
              <a:ext cx="740475" cy="740375"/>
            </a:xfrm>
            <a:custGeom>
              <a:rect b="b" l="l" r="r" t="t"/>
              <a:pathLst>
                <a:path extrusionOk="0" h="29615" w="29619">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cap="flat" cmpd="sng" w="1905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1"/>
            <p:cNvSpPr/>
            <p:nvPr/>
          </p:nvSpPr>
          <p:spPr>
            <a:xfrm>
              <a:off x="3379425" y="1617275"/>
              <a:ext cx="1090650" cy="1273950"/>
            </a:xfrm>
            <a:custGeom>
              <a:rect b="b" l="l" r="r" t="t"/>
              <a:pathLst>
                <a:path extrusionOk="0" h="50958" w="43626">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1"/>
            <p:cNvSpPr/>
            <p:nvPr/>
          </p:nvSpPr>
          <p:spPr>
            <a:xfrm>
              <a:off x="3775050" y="2771175"/>
              <a:ext cx="300875" cy="173300"/>
            </a:xfrm>
            <a:custGeom>
              <a:rect b="b" l="l" r="r" t="t"/>
              <a:pathLst>
                <a:path extrusionOk="0" h="6932" w="12035">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41"/>
          <p:cNvGrpSpPr/>
          <p:nvPr/>
        </p:nvGrpSpPr>
        <p:grpSpPr>
          <a:xfrm>
            <a:off x="2357292" y="1543367"/>
            <a:ext cx="957647" cy="1117826"/>
            <a:chOff x="2332275" y="1617275"/>
            <a:chExt cx="1090775" cy="1327200"/>
          </a:xfrm>
        </p:grpSpPr>
        <p:sp>
          <p:nvSpPr>
            <p:cNvPr id="203" name="Google Shape;203;p41"/>
            <p:cNvSpPr/>
            <p:nvPr/>
          </p:nvSpPr>
          <p:spPr>
            <a:xfrm>
              <a:off x="2507425" y="1792400"/>
              <a:ext cx="740375" cy="740375"/>
            </a:xfrm>
            <a:custGeom>
              <a:rect b="b" l="l" r="r" t="t"/>
              <a:pathLst>
                <a:path extrusionOk="0" h="29615" w="29615">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cap="flat" cmpd="sng" w="19050">
              <a:solidFill>
                <a:srgbClr val="F1E0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1"/>
            <p:cNvSpPr/>
            <p:nvPr/>
          </p:nvSpPr>
          <p:spPr>
            <a:xfrm>
              <a:off x="2332275" y="1617275"/>
              <a:ext cx="1090775" cy="1273950"/>
            </a:xfrm>
            <a:custGeom>
              <a:rect b="b" l="l" r="r" t="t"/>
              <a:pathLst>
                <a:path extrusionOk="0" h="50958" w="43631">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F1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1"/>
            <p:cNvSpPr/>
            <p:nvPr/>
          </p:nvSpPr>
          <p:spPr>
            <a:xfrm>
              <a:off x="2727925" y="2771175"/>
              <a:ext cx="300950" cy="173300"/>
            </a:xfrm>
            <a:custGeom>
              <a:rect b="b" l="l" r="r" t="t"/>
              <a:pathLst>
                <a:path extrusionOk="0" h="6932" w="12038">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F1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41"/>
          <p:cNvGrpSpPr/>
          <p:nvPr/>
        </p:nvGrpSpPr>
        <p:grpSpPr>
          <a:xfrm>
            <a:off x="1438118" y="1543296"/>
            <a:ext cx="957591" cy="1117768"/>
            <a:chOff x="1285250" y="1617275"/>
            <a:chExt cx="1090650" cy="1327200"/>
          </a:xfrm>
        </p:grpSpPr>
        <p:sp>
          <p:nvSpPr>
            <p:cNvPr id="207" name="Google Shape;207;p41"/>
            <p:cNvSpPr/>
            <p:nvPr/>
          </p:nvSpPr>
          <p:spPr>
            <a:xfrm>
              <a:off x="1460300" y="1792400"/>
              <a:ext cx="740475" cy="740375"/>
            </a:xfrm>
            <a:custGeom>
              <a:rect b="b" l="l" r="r" t="t"/>
              <a:pathLst>
                <a:path extrusionOk="0" h="29615" w="29619">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cap="flat" cmpd="sng" w="1905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1"/>
            <p:cNvSpPr/>
            <p:nvPr/>
          </p:nvSpPr>
          <p:spPr>
            <a:xfrm>
              <a:off x="1285250" y="1617275"/>
              <a:ext cx="1090650" cy="1273950"/>
            </a:xfrm>
            <a:custGeom>
              <a:rect b="b" l="l" r="r" t="t"/>
              <a:pathLst>
                <a:path extrusionOk="0" h="50958" w="43626">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1"/>
            <p:cNvSpPr/>
            <p:nvPr/>
          </p:nvSpPr>
          <p:spPr>
            <a:xfrm>
              <a:off x="1680900" y="2771175"/>
              <a:ext cx="300850" cy="173300"/>
            </a:xfrm>
            <a:custGeom>
              <a:rect b="b" l="l" r="r" t="t"/>
              <a:pathLst>
                <a:path extrusionOk="0" h="6932" w="12034">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41"/>
          <p:cNvSpPr txBox="1"/>
          <p:nvPr/>
        </p:nvSpPr>
        <p:spPr>
          <a:xfrm>
            <a:off x="790684" y="1774021"/>
            <a:ext cx="5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S1</a:t>
            </a:r>
            <a:endParaRPr>
              <a:latin typeface="Bree Serif"/>
              <a:ea typeface="Bree Serif"/>
              <a:cs typeface="Bree Serif"/>
              <a:sym typeface="Bree Serif"/>
            </a:endParaRPr>
          </a:p>
        </p:txBody>
      </p:sp>
      <p:sp>
        <p:nvSpPr>
          <p:cNvPr id="211" name="Google Shape;211;p41"/>
          <p:cNvSpPr txBox="1"/>
          <p:nvPr/>
        </p:nvSpPr>
        <p:spPr>
          <a:xfrm>
            <a:off x="1731064" y="1774031"/>
            <a:ext cx="5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S2</a:t>
            </a:r>
            <a:endParaRPr>
              <a:latin typeface="Bree Serif"/>
              <a:ea typeface="Bree Serif"/>
              <a:cs typeface="Bree Serif"/>
              <a:sym typeface="Bree Serif"/>
            </a:endParaRPr>
          </a:p>
        </p:txBody>
      </p:sp>
      <p:sp>
        <p:nvSpPr>
          <p:cNvPr id="212" name="Google Shape;212;p41"/>
          <p:cNvSpPr txBox="1"/>
          <p:nvPr/>
        </p:nvSpPr>
        <p:spPr>
          <a:xfrm>
            <a:off x="2671429" y="1774032"/>
            <a:ext cx="5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S3</a:t>
            </a:r>
            <a:endParaRPr>
              <a:latin typeface="Bree Serif"/>
              <a:ea typeface="Bree Serif"/>
              <a:cs typeface="Bree Serif"/>
              <a:sym typeface="Bree Serif"/>
            </a:endParaRPr>
          </a:p>
        </p:txBody>
      </p:sp>
      <p:sp>
        <p:nvSpPr>
          <p:cNvPr id="213" name="Google Shape;213;p41"/>
          <p:cNvSpPr txBox="1"/>
          <p:nvPr/>
        </p:nvSpPr>
        <p:spPr>
          <a:xfrm>
            <a:off x="3500744" y="1774021"/>
            <a:ext cx="509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ree Serif"/>
                <a:ea typeface="Bree Serif"/>
                <a:cs typeface="Bree Serif"/>
                <a:sym typeface="Bree Serif"/>
              </a:rPr>
              <a:t>S4</a:t>
            </a:r>
            <a:endParaRPr>
              <a:latin typeface="Bree Serif"/>
              <a:ea typeface="Bree Serif"/>
              <a:cs typeface="Bree Serif"/>
              <a:sym typeface="Bree Serif"/>
            </a:endParaRPr>
          </a:p>
        </p:txBody>
      </p:sp>
      <p:sp>
        <p:nvSpPr>
          <p:cNvPr id="214" name="Google Shape;214;p41"/>
          <p:cNvSpPr txBox="1"/>
          <p:nvPr/>
        </p:nvSpPr>
        <p:spPr>
          <a:xfrm>
            <a:off x="518621" y="2747675"/>
            <a:ext cx="1734600" cy="554100"/>
          </a:xfrm>
          <a:prstGeom prst="rect">
            <a:avLst/>
          </a:prstGeom>
          <a:noFill/>
          <a:ln cap="flat" cmpd="sng" w="19050">
            <a:solidFill>
              <a:srgbClr val="D05C5C"/>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Bree Serif"/>
                <a:ea typeface="Bree Serif"/>
                <a:cs typeface="Bree Serif"/>
                <a:sym typeface="Bree Serif"/>
              </a:rPr>
              <a:t>A</a:t>
            </a:r>
            <a:r>
              <a:rPr lang="en" sz="1200">
                <a:solidFill>
                  <a:srgbClr val="FF0000"/>
                </a:solidFill>
                <a:latin typeface="Bree Serif"/>
                <a:ea typeface="Bree Serif"/>
                <a:cs typeface="Bree Serif"/>
                <a:sym typeface="Bree Serif"/>
              </a:rPr>
              <a:t>udible</a:t>
            </a:r>
            <a:r>
              <a:rPr lang="en" sz="1200">
                <a:latin typeface="Bree Serif"/>
                <a:ea typeface="Bree Serif"/>
                <a:cs typeface="Bree Serif"/>
                <a:sym typeface="Bree Serif"/>
              </a:rPr>
              <a:t> with stethoscope (Lub-dub)</a:t>
            </a:r>
            <a:endParaRPr sz="1200">
              <a:latin typeface="Bree Serif"/>
              <a:ea typeface="Bree Serif"/>
              <a:cs typeface="Bree Serif"/>
              <a:sym typeface="Bree Serif"/>
            </a:endParaRPr>
          </a:p>
        </p:txBody>
      </p:sp>
      <p:sp>
        <p:nvSpPr>
          <p:cNvPr id="215" name="Google Shape;215;p41"/>
          <p:cNvSpPr txBox="1"/>
          <p:nvPr/>
        </p:nvSpPr>
        <p:spPr>
          <a:xfrm>
            <a:off x="2340391" y="2749463"/>
            <a:ext cx="2507100" cy="738900"/>
          </a:xfrm>
          <a:prstGeom prst="rect">
            <a:avLst/>
          </a:prstGeom>
          <a:noFill/>
          <a:ln cap="flat" cmpd="sng" w="19050">
            <a:solidFill>
              <a:srgbClr val="F1E0E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Bree Serif"/>
                <a:ea typeface="Bree Serif"/>
                <a:cs typeface="Bree Serif"/>
                <a:sym typeface="Bree Serif"/>
              </a:rPr>
              <a:t>I</a:t>
            </a:r>
            <a:r>
              <a:rPr lang="en" sz="1200">
                <a:solidFill>
                  <a:srgbClr val="FF0000"/>
                </a:solidFill>
                <a:latin typeface="Bree Serif"/>
                <a:ea typeface="Bree Serif"/>
                <a:cs typeface="Bree Serif"/>
                <a:sym typeface="Bree Serif"/>
              </a:rPr>
              <a:t>naudible</a:t>
            </a:r>
            <a:r>
              <a:rPr lang="en" sz="1200">
                <a:latin typeface="Bree Serif"/>
                <a:ea typeface="Bree Serif"/>
                <a:cs typeface="Bree Serif"/>
                <a:sym typeface="Bree Serif"/>
              </a:rPr>
              <a:t> in stethoscope under normal conditions because they are low frequency </a:t>
            </a:r>
            <a:r>
              <a:rPr lang="en" sz="1200">
                <a:solidFill>
                  <a:srgbClr val="999999"/>
                </a:solidFill>
                <a:latin typeface="Bree Serif"/>
                <a:ea typeface="Bree Serif"/>
                <a:cs typeface="Bree Serif"/>
                <a:sym typeface="Bree Serif"/>
              </a:rPr>
              <a:t>(pitch)</a:t>
            </a:r>
            <a:r>
              <a:rPr lang="en" sz="1200">
                <a:latin typeface="Bree Serif"/>
                <a:ea typeface="Bree Serif"/>
                <a:cs typeface="Bree Serif"/>
                <a:sym typeface="Bree Serif"/>
              </a:rPr>
              <a:t> sounds</a:t>
            </a:r>
            <a:endParaRPr sz="1200">
              <a:latin typeface="Bree Serif"/>
              <a:ea typeface="Bree Serif"/>
              <a:cs typeface="Bree Serif"/>
              <a:sym typeface="Bree Serif"/>
            </a:endParaRPr>
          </a:p>
        </p:txBody>
      </p:sp>
      <p:sp>
        <p:nvSpPr>
          <p:cNvPr id="216" name="Google Shape;216;p41"/>
          <p:cNvSpPr/>
          <p:nvPr/>
        </p:nvSpPr>
        <p:spPr>
          <a:xfrm>
            <a:off x="5500225" y="1120491"/>
            <a:ext cx="223400" cy="157602"/>
          </a:xfrm>
          <a:custGeom>
            <a:rect b="b" l="l" r="r" t="t"/>
            <a:pathLst>
              <a:path extrusionOk="0" h="1848" w="2439">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1"/>
          <p:cNvSpPr txBox="1"/>
          <p:nvPr/>
        </p:nvSpPr>
        <p:spPr>
          <a:xfrm>
            <a:off x="5723622" y="971250"/>
            <a:ext cx="3051000" cy="40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Two ways to detect heart sounds</a:t>
            </a:r>
            <a:endParaRPr>
              <a:latin typeface="Bree Serif"/>
              <a:ea typeface="Bree Serif"/>
              <a:cs typeface="Bree Serif"/>
              <a:sym typeface="Bree Serif"/>
            </a:endParaRPr>
          </a:p>
        </p:txBody>
      </p:sp>
      <p:sp>
        <p:nvSpPr>
          <p:cNvPr id="218" name="Google Shape;218;p41"/>
          <p:cNvSpPr txBox="1"/>
          <p:nvPr/>
        </p:nvSpPr>
        <p:spPr>
          <a:xfrm>
            <a:off x="5723615" y="1489696"/>
            <a:ext cx="2507100" cy="40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Bree Serif"/>
                <a:ea typeface="Bree Serif"/>
                <a:cs typeface="Bree Serif"/>
                <a:sym typeface="Bree Serif"/>
              </a:rPr>
              <a:t>1-Auscultation (stethoscope)</a:t>
            </a:r>
            <a:endParaRPr>
              <a:solidFill>
                <a:srgbClr val="FF0000"/>
              </a:solidFill>
              <a:latin typeface="Bree Serif"/>
              <a:ea typeface="Bree Serif"/>
              <a:cs typeface="Bree Serif"/>
              <a:sym typeface="Bree Serif"/>
            </a:endParaRPr>
          </a:p>
        </p:txBody>
      </p:sp>
      <p:sp>
        <p:nvSpPr>
          <p:cNvPr id="219" name="Google Shape;219;p41"/>
          <p:cNvSpPr txBox="1"/>
          <p:nvPr/>
        </p:nvSpPr>
        <p:spPr>
          <a:xfrm>
            <a:off x="5723625" y="1866950"/>
            <a:ext cx="24249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Bree Serif"/>
                <a:ea typeface="Bree Serif"/>
                <a:cs typeface="Bree Serif"/>
                <a:sym typeface="Bree Serif"/>
              </a:rPr>
              <a:t>2-Phonocardiography (sound recording device)</a:t>
            </a:r>
            <a:endParaRPr>
              <a:solidFill>
                <a:srgbClr val="FF0000"/>
              </a:solidFill>
              <a:latin typeface="Bree Serif"/>
              <a:ea typeface="Bree Serif"/>
              <a:cs typeface="Bree Serif"/>
              <a:sym typeface="Bree Serif"/>
            </a:endParaRPr>
          </a:p>
        </p:txBody>
      </p:sp>
      <p:sp>
        <p:nvSpPr>
          <p:cNvPr id="220" name="Google Shape;220;p41"/>
          <p:cNvSpPr txBox="1"/>
          <p:nvPr/>
        </p:nvSpPr>
        <p:spPr>
          <a:xfrm>
            <a:off x="5635290" y="2526600"/>
            <a:ext cx="3715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Ventricular systole is between </a:t>
            </a:r>
            <a:r>
              <a:rPr lang="en">
                <a:solidFill>
                  <a:srgbClr val="FF0000"/>
                </a:solidFill>
                <a:latin typeface="Bree Serif"/>
                <a:ea typeface="Bree Serif"/>
                <a:cs typeface="Bree Serif"/>
                <a:sym typeface="Bree Serif"/>
              </a:rPr>
              <a:t>S1 - S2</a:t>
            </a:r>
            <a:endParaRPr>
              <a:solidFill>
                <a:srgbClr val="FF0000"/>
              </a:solidFill>
              <a:latin typeface="Bree Serif"/>
              <a:ea typeface="Bree Serif"/>
              <a:cs typeface="Bree Serif"/>
              <a:sym typeface="Bree Serif"/>
            </a:endParaRPr>
          </a:p>
        </p:txBody>
      </p:sp>
      <p:sp>
        <p:nvSpPr>
          <p:cNvPr id="221" name="Google Shape;221;p41"/>
          <p:cNvSpPr txBox="1"/>
          <p:nvPr/>
        </p:nvSpPr>
        <p:spPr>
          <a:xfrm>
            <a:off x="5635308" y="2974450"/>
            <a:ext cx="3312300" cy="40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Ventricular diastole is between </a:t>
            </a:r>
            <a:r>
              <a:rPr lang="en">
                <a:solidFill>
                  <a:srgbClr val="FF0000"/>
                </a:solidFill>
                <a:latin typeface="Bree Serif"/>
                <a:ea typeface="Bree Serif"/>
                <a:cs typeface="Bree Serif"/>
                <a:sym typeface="Bree Serif"/>
              </a:rPr>
              <a:t>S2 - S1</a:t>
            </a:r>
            <a:endParaRPr>
              <a:solidFill>
                <a:srgbClr val="FF0000"/>
              </a:solidFill>
              <a:latin typeface="Bree Serif"/>
              <a:ea typeface="Bree Serif"/>
              <a:cs typeface="Bree Serif"/>
              <a:sym typeface="Bree Serif"/>
            </a:endParaRPr>
          </a:p>
        </p:txBody>
      </p:sp>
      <p:cxnSp>
        <p:nvCxnSpPr>
          <p:cNvPr id="222" name="Google Shape;222;p41"/>
          <p:cNvCxnSpPr/>
          <p:nvPr/>
        </p:nvCxnSpPr>
        <p:spPr>
          <a:xfrm flipH="1" rot="10800000">
            <a:off x="5565875" y="2747675"/>
            <a:ext cx="92100" cy="1800"/>
          </a:xfrm>
          <a:prstGeom prst="straightConnector1">
            <a:avLst/>
          </a:prstGeom>
          <a:noFill/>
          <a:ln cap="flat" cmpd="sng" w="28575">
            <a:solidFill>
              <a:srgbClr val="E06666"/>
            </a:solidFill>
            <a:prstDash val="solid"/>
            <a:round/>
            <a:headEnd len="med" w="med" type="none"/>
            <a:tailEnd len="med" w="med" type="none"/>
          </a:ln>
        </p:spPr>
      </p:cxnSp>
      <p:cxnSp>
        <p:nvCxnSpPr>
          <p:cNvPr id="223" name="Google Shape;223;p41"/>
          <p:cNvCxnSpPr/>
          <p:nvPr/>
        </p:nvCxnSpPr>
        <p:spPr>
          <a:xfrm flipH="1" rot="10800000">
            <a:off x="5565875" y="3171700"/>
            <a:ext cx="92100" cy="1800"/>
          </a:xfrm>
          <a:prstGeom prst="straightConnector1">
            <a:avLst/>
          </a:prstGeom>
          <a:noFill/>
          <a:ln cap="flat" cmpd="sng" w="28575">
            <a:solidFill>
              <a:srgbClr val="E06666"/>
            </a:solidFill>
            <a:prstDash val="solid"/>
            <a:round/>
            <a:headEnd len="med" w="med" type="none"/>
            <a:tailEnd len="med" w="med" type="none"/>
          </a:ln>
        </p:spPr>
      </p:cxnSp>
      <p:pic>
        <p:nvPicPr>
          <p:cNvPr id="224" name="Google Shape;224;p41"/>
          <p:cNvPicPr preferRelativeResize="0"/>
          <p:nvPr/>
        </p:nvPicPr>
        <p:blipFill>
          <a:blip r:embed="rId3">
            <a:alphaModFix/>
          </a:blip>
          <a:stretch>
            <a:fillRect/>
          </a:stretch>
        </p:blipFill>
        <p:spPr>
          <a:xfrm>
            <a:off x="5887126" y="3563500"/>
            <a:ext cx="2724001" cy="1181274"/>
          </a:xfrm>
          <a:prstGeom prst="rect">
            <a:avLst/>
          </a:prstGeom>
          <a:noFill/>
          <a:ln cap="flat" cmpd="sng" w="19050">
            <a:solidFill>
              <a:srgbClr val="EA9999"/>
            </a:solidFill>
            <a:prstDash val="solid"/>
            <a:round/>
            <a:headEnd len="sm" w="sm" type="none"/>
            <a:tailEnd len="sm" w="sm" type="none"/>
          </a:ln>
        </p:spPr>
      </p:pic>
      <p:grpSp>
        <p:nvGrpSpPr>
          <p:cNvPr id="225" name="Google Shape;225;p41"/>
          <p:cNvGrpSpPr/>
          <p:nvPr/>
        </p:nvGrpSpPr>
        <p:grpSpPr>
          <a:xfrm>
            <a:off x="518731" y="1543367"/>
            <a:ext cx="957625" cy="1117826"/>
            <a:chOff x="238125" y="1617275"/>
            <a:chExt cx="1090750" cy="1327200"/>
          </a:xfrm>
        </p:grpSpPr>
        <p:sp>
          <p:nvSpPr>
            <p:cNvPr id="226" name="Google Shape;226;p41"/>
            <p:cNvSpPr/>
            <p:nvPr/>
          </p:nvSpPr>
          <p:spPr>
            <a:xfrm>
              <a:off x="413250" y="1792400"/>
              <a:ext cx="740375" cy="740375"/>
            </a:xfrm>
            <a:custGeom>
              <a:rect b="b" l="l" r="r" t="t"/>
              <a:pathLst>
                <a:path extrusionOk="0" h="29615" w="29615">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1"/>
            <p:cNvSpPr/>
            <p:nvPr/>
          </p:nvSpPr>
          <p:spPr>
            <a:xfrm>
              <a:off x="238125" y="1617275"/>
              <a:ext cx="1090750" cy="1273950"/>
            </a:xfrm>
            <a:custGeom>
              <a:rect b="b" l="l" r="r" t="t"/>
              <a:pathLst>
                <a:path extrusionOk="0" h="50958" w="4363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1"/>
            <p:cNvSpPr/>
            <p:nvPr/>
          </p:nvSpPr>
          <p:spPr>
            <a:xfrm>
              <a:off x="633750" y="2771175"/>
              <a:ext cx="300950" cy="173300"/>
            </a:xfrm>
            <a:custGeom>
              <a:rect b="b" l="l" r="r" t="t"/>
              <a:pathLst>
                <a:path extrusionOk="0" h="6932" w="12038">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41"/>
          <p:cNvSpPr txBox="1"/>
          <p:nvPr/>
        </p:nvSpPr>
        <p:spPr>
          <a:xfrm>
            <a:off x="75150" y="3968625"/>
            <a:ext cx="2877300" cy="11082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rgbClr val="999999"/>
              </a:solidFill>
              <a:latin typeface="Bree Serif"/>
              <a:ea typeface="Bree Serif"/>
              <a:cs typeface="Bree Serif"/>
              <a:sym typeface="Bree Serif"/>
            </a:endParaRPr>
          </a:p>
          <a:p>
            <a:pPr indent="0" lvl="0" marL="0" rtl="0" algn="l">
              <a:spcBef>
                <a:spcPts val="0"/>
              </a:spcBef>
              <a:spcAft>
                <a:spcPts val="0"/>
              </a:spcAft>
              <a:buNone/>
            </a:pPr>
            <a:r>
              <a:rPr lang="en" sz="1200">
                <a:solidFill>
                  <a:srgbClr val="999999"/>
                </a:solidFill>
                <a:latin typeface="Bree Serif"/>
                <a:ea typeface="Bree Serif"/>
                <a:cs typeface="Bree Serif"/>
                <a:sym typeface="Bree Serif"/>
              </a:rPr>
              <a:t>Closing of the valves causes audible sounds. Ordinarily, no audible sounds occur when the valves open.</a:t>
            </a:r>
            <a:endParaRPr sz="1200">
              <a:solidFill>
                <a:srgbClr val="999999"/>
              </a:solidFill>
              <a:latin typeface="Bree Serif"/>
              <a:ea typeface="Bree Serif"/>
              <a:cs typeface="Bree Serif"/>
              <a:sym typeface="Bree Serif"/>
            </a:endParaRPr>
          </a:p>
          <a:p>
            <a:pPr indent="0" lvl="0" marL="0" rtl="0" algn="l">
              <a:spcBef>
                <a:spcPts val="0"/>
              </a:spcBef>
              <a:spcAft>
                <a:spcPts val="0"/>
              </a:spcAft>
              <a:buNone/>
            </a:pPr>
            <a:r>
              <a:t/>
            </a:r>
            <a:endParaRPr sz="1200">
              <a:solidFill>
                <a:srgbClr val="999999"/>
              </a:solidFill>
              <a:latin typeface="Bree Serif"/>
              <a:ea typeface="Bree Serif"/>
              <a:cs typeface="Bree Serif"/>
              <a:sym typeface="Bree Serif"/>
            </a:endParaRPr>
          </a:p>
        </p:txBody>
      </p:sp>
      <p:sp>
        <p:nvSpPr>
          <p:cNvPr id="230" name="Google Shape;230;p41"/>
          <p:cNvSpPr txBox="1"/>
          <p:nvPr/>
        </p:nvSpPr>
        <p:spPr>
          <a:xfrm>
            <a:off x="1118400" y="3751850"/>
            <a:ext cx="790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highlight>
                  <a:srgbClr val="FFFFFF"/>
                </a:highlight>
                <a:latin typeface="Bree Serif"/>
                <a:ea typeface="Bree Serif"/>
                <a:cs typeface="Bree Serif"/>
                <a:sym typeface="Bree Serif"/>
              </a:rPr>
              <a:t>Guyton</a:t>
            </a:r>
            <a:endParaRPr>
              <a:solidFill>
                <a:srgbClr val="999999"/>
              </a:solidFill>
              <a:highlight>
                <a:srgbClr val="FFFFFF"/>
              </a:highlight>
              <a:latin typeface="Bree Serif"/>
              <a:ea typeface="Bree Serif"/>
              <a:cs typeface="Bree Serif"/>
              <a:sym typeface="Bree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42"/>
          <p:cNvPicPr preferRelativeResize="0"/>
          <p:nvPr/>
        </p:nvPicPr>
        <p:blipFill>
          <a:blip r:embed="rId4">
            <a:alphaModFix/>
          </a:blip>
          <a:stretch>
            <a:fillRect/>
          </a:stretch>
        </p:blipFill>
        <p:spPr>
          <a:xfrm>
            <a:off x="2926770" y="1015913"/>
            <a:ext cx="3290451" cy="3290484"/>
          </a:xfrm>
          <a:prstGeom prst="rect">
            <a:avLst/>
          </a:prstGeom>
          <a:noFill/>
          <a:ln>
            <a:noFill/>
          </a:ln>
        </p:spPr>
      </p:pic>
      <p:sp>
        <p:nvSpPr>
          <p:cNvPr id="236" name="Google Shape;236;p42"/>
          <p:cNvSpPr txBox="1"/>
          <p:nvPr>
            <p:ph type="title"/>
          </p:nvPr>
        </p:nvSpPr>
        <p:spPr>
          <a:xfrm>
            <a:off x="150375" y="243375"/>
            <a:ext cx="72147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Areas of Auscultation </a:t>
            </a:r>
            <a:endParaRPr b="1" sz="2720">
              <a:solidFill>
                <a:srgbClr val="D05C5C"/>
              </a:solidFill>
              <a:latin typeface="Bree Serif"/>
              <a:ea typeface="Bree Serif"/>
              <a:cs typeface="Bree Serif"/>
              <a:sym typeface="Bree Serif"/>
            </a:endParaRPr>
          </a:p>
        </p:txBody>
      </p:sp>
      <p:sp>
        <p:nvSpPr>
          <p:cNvPr id="237" name="Google Shape;237;p42"/>
          <p:cNvSpPr/>
          <p:nvPr/>
        </p:nvSpPr>
        <p:spPr>
          <a:xfrm>
            <a:off x="1650875" y="3412525"/>
            <a:ext cx="1479300" cy="675900"/>
          </a:xfrm>
          <a:prstGeom prst="rect">
            <a:avLst/>
          </a:prstGeom>
          <a:solidFill>
            <a:srgbClr val="FFFFFF"/>
          </a:solid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Tricuspid area (S1)</a:t>
            </a:r>
            <a:endParaRPr sz="1200">
              <a:solidFill>
                <a:srgbClr val="FF0000"/>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rPr lang="en" sz="1200">
                <a:solidFill>
                  <a:schemeClr val="dk1"/>
                </a:solidFill>
                <a:latin typeface="Bree Serif"/>
                <a:ea typeface="Bree Serif"/>
                <a:cs typeface="Bree Serif"/>
                <a:sym typeface="Bree Serif"/>
              </a:rPr>
              <a:t>In the 4th</a:t>
            </a:r>
            <a:r>
              <a:rPr lang="en" sz="1200">
                <a:solidFill>
                  <a:schemeClr val="dk1"/>
                </a:solidFill>
                <a:latin typeface="Bree Serif"/>
                <a:ea typeface="Bree Serif"/>
                <a:cs typeface="Bree Serif"/>
                <a:sym typeface="Bree Serif"/>
              </a:rPr>
              <a:t> left intercostal</a:t>
            </a:r>
            <a:endParaRPr sz="1200">
              <a:latin typeface="Bree Serif"/>
              <a:ea typeface="Bree Serif"/>
              <a:cs typeface="Bree Serif"/>
              <a:sym typeface="Bree Serif"/>
            </a:endParaRPr>
          </a:p>
        </p:txBody>
      </p:sp>
      <p:cxnSp>
        <p:nvCxnSpPr>
          <p:cNvPr id="238" name="Google Shape;238;p42"/>
          <p:cNvCxnSpPr/>
          <p:nvPr/>
        </p:nvCxnSpPr>
        <p:spPr>
          <a:xfrm flipH="1">
            <a:off x="3130174" y="2954550"/>
            <a:ext cx="1479300" cy="789600"/>
          </a:xfrm>
          <a:prstGeom prst="bentConnector3">
            <a:avLst>
              <a:gd fmla="val 50000" name="adj1"/>
            </a:avLst>
          </a:prstGeom>
          <a:noFill/>
          <a:ln cap="flat" cmpd="sng" w="19050">
            <a:solidFill>
              <a:srgbClr val="E06666"/>
            </a:solidFill>
            <a:prstDash val="solid"/>
            <a:round/>
            <a:headEnd len="med" w="med" type="none"/>
            <a:tailEnd len="med" w="med" type="none"/>
          </a:ln>
        </p:spPr>
      </p:cxnSp>
      <p:sp>
        <p:nvSpPr>
          <p:cNvPr id="239" name="Google Shape;239;p42"/>
          <p:cNvSpPr/>
          <p:nvPr/>
        </p:nvSpPr>
        <p:spPr>
          <a:xfrm>
            <a:off x="6217225" y="2888100"/>
            <a:ext cx="2147400" cy="922500"/>
          </a:xfrm>
          <a:prstGeom prst="rect">
            <a:avLst/>
          </a:prstGeom>
          <a:solidFill>
            <a:srgbClr val="FFFFFF"/>
          </a:solid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Mitral (bicuspid) area (S1)</a:t>
            </a:r>
            <a:endParaRPr sz="1200">
              <a:solidFill>
                <a:srgbClr val="FF0000"/>
              </a:solidFill>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5th left intercostal crossing mid-clavicular line, </a:t>
            </a:r>
            <a:r>
              <a:rPr lang="en" sz="1200">
                <a:solidFill>
                  <a:srgbClr val="FF0000"/>
                </a:solidFill>
                <a:latin typeface="Bree Serif"/>
                <a:ea typeface="Bree Serif"/>
                <a:cs typeface="Bree Serif"/>
                <a:sym typeface="Bree Serif"/>
              </a:rPr>
              <a:t>or</a:t>
            </a:r>
            <a:r>
              <a:rPr lang="en" sz="1200">
                <a:latin typeface="Bree Serif"/>
                <a:ea typeface="Bree Serif"/>
                <a:cs typeface="Bree Serif"/>
                <a:sym typeface="Bree Serif"/>
              </a:rPr>
              <a:t> 9 cm (2.5-3 inches) from sternum.</a:t>
            </a:r>
            <a:endParaRPr sz="1200">
              <a:latin typeface="Bree Serif"/>
              <a:ea typeface="Bree Serif"/>
              <a:cs typeface="Bree Serif"/>
              <a:sym typeface="Bree Serif"/>
            </a:endParaRPr>
          </a:p>
        </p:txBody>
      </p:sp>
      <p:cxnSp>
        <p:nvCxnSpPr>
          <p:cNvPr id="240" name="Google Shape;240;p42"/>
          <p:cNvCxnSpPr>
            <a:stCxn id="241" idx="3"/>
          </p:cNvCxnSpPr>
          <p:nvPr/>
        </p:nvCxnSpPr>
        <p:spPr>
          <a:xfrm>
            <a:off x="2926775" y="1536751"/>
            <a:ext cx="1438800" cy="922500"/>
          </a:xfrm>
          <a:prstGeom prst="bentConnector3">
            <a:avLst>
              <a:gd fmla="val 50000" name="adj1"/>
            </a:avLst>
          </a:prstGeom>
          <a:noFill/>
          <a:ln cap="flat" cmpd="sng" w="19050">
            <a:solidFill>
              <a:srgbClr val="E06666"/>
            </a:solidFill>
            <a:prstDash val="solid"/>
            <a:round/>
            <a:headEnd len="med" w="med" type="none"/>
            <a:tailEnd len="med" w="med" type="none"/>
          </a:ln>
        </p:spPr>
      </p:cxnSp>
      <p:sp>
        <p:nvSpPr>
          <p:cNvPr id="241" name="Google Shape;241;p42"/>
          <p:cNvSpPr/>
          <p:nvPr/>
        </p:nvSpPr>
        <p:spPr>
          <a:xfrm>
            <a:off x="1447475" y="1198801"/>
            <a:ext cx="1479300" cy="675900"/>
          </a:xfrm>
          <a:prstGeom prst="rect">
            <a:avLst/>
          </a:prstGeom>
          <a:solidFill>
            <a:srgbClr val="FFFFFF"/>
          </a:solid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Aortic area (S2)</a:t>
            </a:r>
            <a:endParaRPr sz="1200">
              <a:solidFill>
                <a:srgbClr val="FF0000"/>
              </a:solidFill>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In the 2nd right costal cartilage</a:t>
            </a:r>
            <a:endParaRPr sz="1200">
              <a:latin typeface="Bree Serif"/>
              <a:ea typeface="Bree Serif"/>
              <a:cs typeface="Bree Serif"/>
              <a:sym typeface="Bree Serif"/>
            </a:endParaRPr>
          </a:p>
        </p:txBody>
      </p:sp>
      <p:sp>
        <p:nvSpPr>
          <p:cNvPr id="242" name="Google Shape;242;p42"/>
          <p:cNvSpPr/>
          <p:nvPr/>
        </p:nvSpPr>
        <p:spPr>
          <a:xfrm>
            <a:off x="6027450" y="1148801"/>
            <a:ext cx="1629600" cy="675900"/>
          </a:xfrm>
          <a:prstGeom prst="rect">
            <a:avLst/>
          </a:prstGeom>
          <a:solidFill>
            <a:srgbClr val="FFFFFF"/>
          </a:solidFill>
          <a:ln cap="flat" cmpd="sng" w="9525">
            <a:solidFill>
              <a:srgbClr val="E06666"/>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Pulmonary area (S2)</a:t>
            </a:r>
            <a:endParaRPr sz="1200">
              <a:solidFill>
                <a:srgbClr val="FF0000"/>
              </a:solidFill>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In the 2nd left intercostal space</a:t>
            </a:r>
            <a:endParaRPr sz="1200">
              <a:latin typeface="Bree Serif"/>
              <a:ea typeface="Bree Serif"/>
              <a:cs typeface="Bree Serif"/>
              <a:sym typeface="Bree Serif"/>
            </a:endParaRPr>
          </a:p>
        </p:txBody>
      </p:sp>
      <p:sp>
        <p:nvSpPr>
          <p:cNvPr id="243" name="Google Shape;243;p42"/>
          <p:cNvSpPr txBox="1"/>
          <p:nvPr/>
        </p:nvSpPr>
        <p:spPr>
          <a:xfrm>
            <a:off x="7960900" y="0"/>
            <a:ext cx="1305900" cy="4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C27BA0"/>
                </a:solidFill>
                <a:latin typeface="Bree Serif"/>
                <a:ea typeface="Bree Serif"/>
                <a:cs typeface="Bree Serif"/>
                <a:sym typeface="Bree Serif"/>
              </a:rPr>
              <a:t>Girl’s Slides</a:t>
            </a:r>
            <a:endParaRPr>
              <a:solidFill>
                <a:srgbClr val="C27BA0"/>
              </a:solidFill>
              <a:latin typeface="Bree Serif"/>
              <a:ea typeface="Bree Serif"/>
              <a:cs typeface="Bree Serif"/>
              <a:sym typeface="Bree Serif"/>
            </a:endParaRPr>
          </a:p>
        </p:txBody>
      </p:sp>
      <p:sp>
        <p:nvSpPr>
          <p:cNvPr id="244" name="Google Shape;244;p42"/>
          <p:cNvSpPr txBox="1"/>
          <p:nvPr/>
        </p:nvSpPr>
        <p:spPr>
          <a:xfrm>
            <a:off x="5584225" y="4327480"/>
            <a:ext cx="3413400" cy="6849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999999"/>
                </a:solidFill>
                <a:latin typeface="Bree Serif"/>
                <a:ea typeface="Bree Serif"/>
                <a:cs typeface="Bree Serif"/>
                <a:sym typeface="Bree Serif"/>
              </a:rPr>
              <a:t>The areas for listening to the different heart sounds are not directly over the valves themselves. The aortic area is upward along the aorta because of sound transmission up the aorta, and the pulmonic area is upward along the pulmonary artery… etc</a:t>
            </a:r>
            <a:endParaRPr sz="800">
              <a:solidFill>
                <a:srgbClr val="999999"/>
              </a:solidFill>
              <a:latin typeface="Bree Serif"/>
              <a:ea typeface="Bree Serif"/>
              <a:cs typeface="Bree Serif"/>
              <a:sym typeface="Bree Serif"/>
            </a:endParaRPr>
          </a:p>
        </p:txBody>
      </p:sp>
      <p:sp>
        <p:nvSpPr>
          <p:cNvPr id="245" name="Google Shape;245;p42"/>
          <p:cNvSpPr txBox="1"/>
          <p:nvPr/>
        </p:nvSpPr>
        <p:spPr>
          <a:xfrm>
            <a:off x="6840783" y="4088425"/>
            <a:ext cx="9003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highlight>
                  <a:srgbClr val="FFFFFF"/>
                </a:highlight>
                <a:latin typeface="Bree Serif"/>
                <a:ea typeface="Bree Serif"/>
                <a:cs typeface="Bree Serif"/>
                <a:sym typeface="Bree Serif"/>
              </a:rPr>
              <a:t>Guyton</a:t>
            </a:r>
            <a:endParaRPr>
              <a:solidFill>
                <a:srgbClr val="999999"/>
              </a:solidFill>
              <a:highlight>
                <a:srgbClr val="FFFFFF"/>
              </a:highlight>
              <a:latin typeface="Bree Serif"/>
              <a:ea typeface="Bree Serif"/>
              <a:cs typeface="Bree Serif"/>
              <a:sym typeface="Bree Serif"/>
            </a:endParaRPr>
          </a:p>
        </p:txBody>
      </p:sp>
      <p:cxnSp>
        <p:nvCxnSpPr>
          <p:cNvPr id="246" name="Google Shape;246;p42"/>
          <p:cNvCxnSpPr>
            <a:stCxn id="242" idx="1"/>
          </p:cNvCxnSpPr>
          <p:nvPr/>
        </p:nvCxnSpPr>
        <p:spPr>
          <a:xfrm flipH="1">
            <a:off x="4861350" y="1486751"/>
            <a:ext cx="1166100" cy="970200"/>
          </a:xfrm>
          <a:prstGeom prst="bentConnector3">
            <a:avLst>
              <a:gd fmla="val 50000" name="adj1"/>
            </a:avLst>
          </a:prstGeom>
          <a:noFill/>
          <a:ln cap="flat" cmpd="sng" w="19050">
            <a:solidFill>
              <a:srgbClr val="E06666"/>
            </a:solidFill>
            <a:prstDash val="solid"/>
            <a:round/>
            <a:headEnd len="med" w="med" type="none"/>
            <a:tailEnd len="med" w="med" type="none"/>
          </a:ln>
        </p:spPr>
      </p:cxnSp>
      <p:cxnSp>
        <p:nvCxnSpPr>
          <p:cNvPr id="247" name="Google Shape;247;p42"/>
          <p:cNvCxnSpPr>
            <a:stCxn id="239" idx="1"/>
          </p:cNvCxnSpPr>
          <p:nvPr/>
        </p:nvCxnSpPr>
        <p:spPr>
          <a:xfrm rot="10800000">
            <a:off x="5134225" y="2943750"/>
            <a:ext cx="1083000" cy="405600"/>
          </a:xfrm>
          <a:prstGeom prst="bentConnector3">
            <a:avLst>
              <a:gd fmla="val 50000" name="adj1"/>
            </a:avLst>
          </a:prstGeom>
          <a:noFill/>
          <a:ln cap="flat" cmpd="sng" w="19050">
            <a:solidFill>
              <a:srgbClr val="E06666"/>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Heart sounds during </a:t>
            </a:r>
            <a:r>
              <a:rPr b="1" lang="en" sz="2720">
                <a:solidFill>
                  <a:srgbClr val="D05C5C"/>
                </a:solidFill>
                <a:latin typeface="Bree Serif"/>
                <a:ea typeface="Bree Serif"/>
                <a:cs typeface="Bree Serif"/>
                <a:sym typeface="Bree Serif"/>
              </a:rPr>
              <a:t>the </a:t>
            </a:r>
            <a:r>
              <a:rPr b="1" lang="en" sz="2720">
                <a:solidFill>
                  <a:srgbClr val="D05C5C"/>
                </a:solidFill>
                <a:latin typeface="Bree Serif"/>
                <a:ea typeface="Bree Serif"/>
                <a:cs typeface="Bree Serif"/>
                <a:sym typeface="Bree Serif"/>
              </a:rPr>
              <a:t>cardiac cycle </a:t>
            </a:r>
            <a:endParaRPr b="1" sz="2720">
              <a:solidFill>
                <a:srgbClr val="D05C5C"/>
              </a:solidFill>
              <a:latin typeface="Bree Serif"/>
              <a:ea typeface="Bree Serif"/>
              <a:cs typeface="Bree Serif"/>
              <a:sym typeface="Bree Serif"/>
            </a:endParaRPr>
          </a:p>
          <a:p>
            <a:pPr indent="0" lvl="0" marL="0" rtl="0" algn="l">
              <a:spcBef>
                <a:spcPts val="0"/>
              </a:spcBef>
              <a:spcAft>
                <a:spcPts val="0"/>
              </a:spcAft>
              <a:buSzPts val="990"/>
              <a:buNone/>
            </a:pPr>
            <a:r>
              <a:t/>
            </a:r>
            <a:endParaRPr b="1" sz="2720">
              <a:solidFill>
                <a:srgbClr val="D05C5C"/>
              </a:solidFill>
              <a:latin typeface="Bree Serif"/>
              <a:ea typeface="Bree Serif"/>
              <a:cs typeface="Bree Serif"/>
              <a:sym typeface="Bree Serif"/>
            </a:endParaRPr>
          </a:p>
        </p:txBody>
      </p:sp>
      <p:pic>
        <p:nvPicPr>
          <p:cNvPr id="253" name="Google Shape;253;p43"/>
          <p:cNvPicPr preferRelativeResize="0"/>
          <p:nvPr/>
        </p:nvPicPr>
        <p:blipFill>
          <a:blip r:embed="rId3">
            <a:alphaModFix/>
          </a:blip>
          <a:stretch>
            <a:fillRect/>
          </a:stretch>
        </p:blipFill>
        <p:spPr>
          <a:xfrm>
            <a:off x="1253925" y="928775"/>
            <a:ext cx="6359926" cy="3753526"/>
          </a:xfrm>
          <a:prstGeom prst="rect">
            <a:avLst/>
          </a:prstGeom>
          <a:noFill/>
          <a:ln>
            <a:noFill/>
          </a:ln>
        </p:spPr>
      </p:pic>
      <p:sp>
        <p:nvSpPr>
          <p:cNvPr id="254" name="Google Shape;254;p43"/>
          <p:cNvSpPr/>
          <p:nvPr/>
        </p:nvSpPr>
        <p:spPr>
          <a:xfrm>
            <a:off x="1502600" y="4005105"/>
            <a:ext cx="5862600" cy="841800"/>
          </a:xfrm>
          <a:prstGeom prst="rect">
            <a:avLst/>
          </a:prstGeom>
          <a:noFill/>
          <a:ln cap="flat" cmpd="sng" w="381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aphicFrame>
        <p:nvGraphicFramePr>
          <p:cNvPr id="259" name="Google Shape;259;p44"/>
          <p:cNvGraphicFramePr/>
          <p:nvPr/>
        </p:nvGraphicFramePr>
        <p:xfrm>
          <a:off x="22" y="-6"/>
          <a:ext cx="3000000" cy="3000000"/>
        </p:xfrm>
        <a:graphic>
          <a:graphicData uri="http://schemas.openxmlformats.org/drawingml/2006/table">
            <a:tbl>
              <a:tblPr>
                <a:noFill/>
                <a:tableStyleId>{BD3C4543-84F6-4A18-9CDC-F40A5026B2DD}</a:tableStyleId>
              </a:tblPr>
              <a:tblGrid>
                <a:gridCol w="3506050"/>
                <a:gridCol w="1949250"/>
                <a:gridCol w="3688725"/>
              </a:tblGrid>
              <a:tr h="387000">
                <a:tc>
                  <a:txBody>
                    <a:bodyPr/>
                    <a:lstStyle/>
                    <a:p>
                      <a:pPr indent="0" lvl="0" marL="0" rtl="0" algn="ctr">
                        <a:spcBef>
                          <a:spcPts val="0"/>
                        </a:spcBef>
                        <a:spcAft>
                          <a:spcPts val="0"/>
                        </a:spcAft>
                        <a:buNone/>
                      </a:pPr>
                      <a:r>
                        <a:rPr lang="en">
                          <a:latin typeface="Bree Serif"/>
                          <a:ea typeface="Bree Serif"/>
                          <a:cs typeface="Bree Serif"/>
                          <a:sym typeface="Bree Serif"/>
                        </a:rPr>
                        <a:t>S1 (first heart sound) </a:t>
                      </a:r>
                      <a:endParaRPr>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t/>
                      </a:r>
                      <a:endParaRPr>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S2 (second heart sound)</a:t>
                      </a:r>
                      <a:endParaRPr>
                        <a:latin typeface="Bree Serif"/>
                        <a:ea typeface="Bree Serif"/>
                        <a:cs typeface="Bree Serif"/>
                        <a:sym typeface="Bree Serif"/>
                      </a:endParaRPr>
                    </a:p>
                    <a:p>
                      <a:pPr indent="0" lvl="0" marL="0" rtl="0" algn="ctr">
                        <a:spcBef>
                          <a:spcPts val="0"/>
                        </a:spcBef>
                        <a:spcAft>
                          <a:spcPts val="0"/>
                        </a:spcAft>
                        <a:buNone/>
                      </a:pPr>
                      <a:r>
                        <a:rPr lang="en">
                          <a:solidFill>
                            <a:srgbClr val="999999"/>
                          </a:solidFill>
                          <a:latin typeface="Bree Serif"/>
                          <a:ea typeface="Bree Serif"/>
                          <a:cs typeface="Bree Serif"/>
                          <a:sym typeface="Bree Serif"/>
                        </a:rPr>
                        <a:t>S-S-S-S</a:t>
                      </a:r>
                      <a:r>
                        <a:rPr lang="en" sz="1200">
                          <a:solidFill>
                            <a:srgbClr val="999999"/>
                          </a:solidFill>
                          <a:latin typeface="Bree Serif"/>
                          <a:ea typeface="Bree Serif"/>
                          <a:cs typeface="Bree Serif"/>
                          <a:sym typeface="Bree Serif"/>
                        </a:rPr>
                        <a:t>(</a:t>
                      </a:r>
                      <a:r>
                        <a:rPr b="1" lang="en" sz="1200">
                          <a:solidFill>
                            <a:srgbClr val="999999"/>
                          </a:solidFill>
                          <a:latin typeface="Bree Serif"/>
                          <a:ea typeface="Bree Serif"/>
                          <a:cs typeface="Bree Serif"/>
                          <a:sym typeface="Bree Serif"/>
                        </a:rPr>
                        <a:t>S</a:t>
                      </a:r>
                      <a:r>
                        <a:rPr lang="en" sz="1200">
                          <a:solidFill>
                            <a:srgbClr val="999999"/>
                          </a:solidFill>
                          <a:latin typeface="Bree Serif"/>
                          <a:ea typeface="Bree Serif"/>
                          <a:cs typeface="Bree Serif"/>
                          <a:sym typeface="Bree Serif"/>
                        </a:rPr>
                        <a:t>econd-</a:t>
                      </a:r>
                      <a:r>
                        <a:rPr b="1" lang="en" sz="1200">
                          <a:solidFill>
                            <a:srgbClr val="999999"/>
                          </a:solidFill>
                          <a:latin typeface="Bree Serif"/>
                          <a:ea typeface="Bree Serif"/>
                          <a:cs typeface="Bree Serif"/>
                          <a:sym typeface="Bree Serif"/>
                        </a:rPr>
                        <a:t>S</a:t>
                      </a:r>
                      <a:r>
                        <a:rPr lang="en" sz="1200">
                          <a:solidFill>
                            <a:srgbClr val="999999"/>
                          </a:solidFill>
                          <a:latin typeface="Bree Serif"/>
                          <a:ea typeface="Bree Serif"/>
                          <a:cs typeface="Bree Serif"/>
                          <a:sym typeface="Bree Serif"/>
                        </a:rPr>
                        <a:t>hort-</a:t>
                      </a:r>
                      <a:r>
                        <a:rPr b="1" lang="en" sz="1200">
                          <a:solidFill>
                            <a:srgbClr val="999999"/>
                          </a:solidFill>
                          <a:latin typeface="Bree Serif"/>
                          <a:ea typeface="Bree Serif"/>
                          <a:cs typeface="Bree Serif"/>
                          <a:sym typeface="Bree Serif"/>
                        </a:rPr>
                        <a:t>S</a:t>
                      </a:r>
                      <a:r>
                        <a:rPr lang="en" sz="1200">
                          <a:solidFill>
                            <a:srgbClr val="999999"/>
                          </a:solidFill>
                          <a:latin typeface="Bree Serif"/>
                          <a:ea typeface="Bree Serif"/>
                          <a:cs typeface="Bree Serif"/>
                          <a:sym typeface="Bree Serif"/>
                        </a:rPr>
                        <a:t>emilunar closure-</a:t>
                      </a:r>
                      <a:r>
                        <a:rPr b="1" lang="en" sz="1200">
                          <a:solidFill>
                            <a:srgbClr val="999999"/>
                          </a:solidFill>
                          <a:latin typeface="Bree Serif"/>
                          <a:ea typeface="Bree Serif"/>
                          <a:cs typeface="Bree Serif"/>
                          <a:sym typeface="Bree Serif"/>
                        </a:rPr>
                        <a:t>S</a:t>
                      </a:r>
                      <a:r>
                        <a:rPr lang="en" sz="1200">
                          <a:solidFill>
                            <a:srgbClr val="999999"/>
                          </a:solidFill>
                          <a:latin typeface="Bree Serif"/>
                          <a:ea typeface="Bree Serif"/>
                          <a:cs typeface="Bree Serif"/>
                          <a:sym typeface="Bree Serif"/>
                        </a:rPr>
                        <a:t>harp)</a:t>
                      </a:r>
                      <a:endParaRPr sz="1200">
                        <a:solidFill>
                          <a:srgbClr val="999999"/>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A9999"/>
                    </a:solidFill>
                  </a:tcPr>
                </a:tc>
              </a:tr>
              <a:tr h="366275">
                <a:tc>
                  <a:txBody>
                    <a:bodyPr/>
                    <a:lstStyle/>
                    <a:p>
                      <a:pPr indent="0" lvl="0" marL="0" rtl="0" algn="ctr">
                        <a:spcBef>
                          <a:spcPts val="0"/>
                        </a:spcBef>
                        <a:spcAft>
                          <a:spcPts val="0"/>
                        </a:spcAft>
                        <a:buNone/>
                      </a:pPr>
                      <a:r>
                        <a:rPr lang="en" sz="1300">
                          <a:latin typeface="Bree Serif"/>
                          <a:ea typeface="Bree Serif"/>
                          <a:cs typeface="Bree Serif"/>
                          <a:sym typeface="Bree Serif"/>
                        </a:rPr>
                        <a:t>Due to closure of </a:t>
                      </a:r>
                      <a:r>
                        <a:rPr lang="en" sz="1300">
                          <a:solidFill>
                            <a:srgbClr val="FF0000"/>
                          </a:solidFill>
                          <a:latin typeface="Bree Serif"/>
                          <a:ea typeface="Bree Serif"/>
                          <a:cs typeface="Bree Serif"/>
                          <a:sym typeface="Bree Serif"/>
                        </a:rPr>
                        <a:t>A-V valves </a:t>
                      </a:r>
                      <a:r>
                        <a:rPr lang="en" sz="1300">
                          <a:solidFill>
                            <a:srgbClr val="6FA8DC"/>
                          </a:solidFill>
                          <a:latin typeface="Bree Serif"/>
                          <a:ea typeface="Bree Serif"/>
                          <a:cs typeface="Bree Serif"/>
                          <a:sym typeface="Bree Serif"/>
                        </a:rPr>
                        <a:t>(Mitral &amp; Tricuspid)</a:t>
                      </a:r>
                      <a:endParaRPr sz="1300">
                        <a:solidFill>
                          <a:srgbClr val="6FA8DC"/>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Cause</a:t>
                      </a:r>
                      <a:endParaRPr>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Due to closure of </a:t>
                      </a:r>
                      <a:r>
                        <a:rPr lang="en" sz="1300">
                          <a:solidFill>
                            <a:srgbClr val="FF0000"/>
                          </a:solidFill>
                          <a:latin typeface="Bree Serif"/>
                          <a:ea typeface="Bree Serif"/>
                          <a:cs typeface="Bree Serif"/>
                          <a:sym typeface="Bree Serif"/>
                        </a:rPr>
                        <a:t>semilunar valves </a:t>
                      </a:r>
                      <a:r>
                        <a:rPr lang="en" sz="1300">
                          <a:solidFill>
                            <a:srgbClr val="6FA8DC"/>
                          </a:solidFill>
                          <a:latin typeface="Bree Serif"/>
                          <a:ea typeface="Bree Serif"/>
                          <a:cs typeface="Bree Serif"/>
                          <a:sym typeface="Bree Serif"/>
                        </a:rPr>
                        <a:t>(Aortic &amp; Pulmonary)</a:t>
                      </a:r>
                      <a:endParaRPr sz="1300">
                        <a:solidFill>
                          <a:srgbClr val="6FA8DC"/>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03150">
                <a:tc>
                  <a:txBody>
                    <a:bodyPr/>
                    <a:lstStyle/>
                    <a:p>
                      <a:pPr indent="0" lvl="0" marL="0" rtl="0" algn="ctr">
                        <a:spcBef>
                          <a:spcPts val="0"/>
                        </a:spcBef>
                        <a:spcAft>
                          <a:spcPts val="0"/>
                        </a:spcAft>
                        <a:buNone/>
                      </a:pPr>
                      <a:r>
                        <a:rPr lang="en" sz="1300">
                          <a:latin typeface="Bree Serif"/>
                          <a:ea typeface="Bree Serif"/>
                          <a:cs typeface="Bree Serif"/>
                          <a:sym typeface="Bree Serif"/>
                        </a:rPr>
                        <a:t>at the beginning of the ‘isovolumetric </a:t>
                      </a:r>
                      <a:r>
                        <a:rPr lang="en" sz="1300">
                          <a:solidFill>
                            <a:srgbClr val="FF0000"/>
                          </a:solidFill>
                          <a:latin typeface="Bree Serif"/>
                          <a:ea typeface="Bree Serif"/>
                          <a:cs typeface="Bree Serif"/>
                          <a:sym typeface="Bree Serif"/>
                        </a:rPr>
                        <a:t>contraction</a:t>
                      </a:r>
                      <a:r>
                        <a:rPr lang="en" sz="1300">
                          <a:latin typeface="Bree Serif"/>
                          <a:ea typeface="Bree Serif"/>
                          <a:cs typeface="Bree Serif"/>
                          <a:sym typeface="Bree Serif"/>
                        </a:rPr>
                        <a:t> phase’</a:t>
                      </a:r>
                      <a:endParaRPr sz="13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When is it recorded?</a:t>
                      </a:r>
                      <a:endParaRPr>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at the beginning of the ‘isovolumetric </a:t>
                      </a:r>
                      <a:r>
                        <a:rPr lang="en" sz="1300">
                          <a:solidFill>
                            <a:srgbClr val="FF0000"/>
                          </a:solidFill>
                          <a:latin typeface="Bree Serif"/>
                          <a:ea typeface="Bree Serif"/>
                          <a:cs typeface="Bree Serif"/>
                          <a:sym typeface="Bree Serif"/>
                        </a:rPr>
                        <a:t>relaxation</a:t>
                      </a:r>
                      <a:r>
                        <a:rPr lang="en" sz="1300">
                          <a:latin typeface="Bree Serif"/>
                          <a:ea typeface="Bree Serif"/>
                          <a:cs typeface="Bree Serif"/>
                          <a:sym typeface="Bree Serif"/>
                        </a:rPr>
                        <a:t> phase’</a:t>
                      </a:r>
                      <a:endParaRPr sz="13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38625">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beginning</a:t>
                      </a:r>
                      <a:r>
                        <a:rPr lang="en" sz="1300">
                          <a:latin typeface="Bree Serif"/>
                          <a:ea typeface="Bree Serif"/>
                          <a:cs typeface="Bree Serif"/>
                          <a:sym typeface="Bree Serif"/>
                        </a:rPr>
                        <a:t> of ventricular </a:t>
                      </a:r>
                      <a:r>
                        <a:rPr lang="en" sz="1300">
                          <a:solidFill>
                            <a:srgbClr val="FF0000"/>
                          </a:solidFill>
                          <a:latin typeface="Bree Serif"/>
                          <a:ea typeface="Bree Serif"/>
                          <a:cs typeface="Bree Serif"/>
                          <a:sym typeface="Bree Serif"/>
                        </a:rPr>
                        <a:t>systole</a:t>
                      </a:r>
                      <a:endParaRPr sz="1300">
                        <a:solidFill>
                          <a:srgbClr val="FF0000"/>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What does it mark?</a:t>
                      </a:r>
                      <a:endParaRPr>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solidFill>
                            <a:srgbClr val="C27BA0"/>
                          </a:solidFill>
                          <a:latin typeface="Bree Serif"/>
                          <a:ea typeface="Bree Serif"/>
                          <a:cs typeface="Bree Serif"/>
                          <a:sym typeface="Bree Serif"/>
                        </a:rPr>
                        <a:t>the </a:t>
                      </a:r>
                      <a:r>
                        <a:rPr lang="en" sz="1300">
                          <a:solidFill>
                            <a:srgbClr val="FF0000"/>
                          </a:solidFill>
                          <a:latin typeface="Bree Serif"/>
                          <a:ea typeface="Bree Serif"/>
                          <a:cs typeface="Bree Serif"/>
                          <a:sym typeface="Bree Serif"/>
                        </a:rPr>
                        <a:t>beginning</a:t>
                      </a:r>
                      <a:r>
                        <a:rPr lang="en" sz="1300">
                          <a:solidFill>
                            <a:srgbClr val="C27BA0"/>
                          </a:solidFill>
                          <a:latin typeface="Bree Serif"/>
                          <a:ea typeface="Bree Serif"/>
                          <a:cs typeface="Bree Serif"/>
                          <a:sym typeface="Bree Serif"/>
                        </a:rPr>
                        <a:t> of ventricular</a:t>
                      </a:r>
                      <a:r>
                        <a:rPr lang="en" sz="1300">
                          <a:latin typeface="Bree Serif"/>
                          <a:ea typeface="Bree Serif"/>
                          <a:cs typeface="Bree Serif"/>
                          <a:sym typeface="Bree Serif"/>
                        </a:rPr>
                        <a:t> </a:t>
                      </a:r>
                      <a:r>
                        <a:rPr lang="en" sz="1300">
                          <a:solidFill>
                            <a:srgbClr val="FF0000"/>
                          </a:solidFill>
                          <a:latin typeface="Bree Serif"/>
                          <a:ea typeface="Bree Serif"/>
                          <a:cs typeface="Bree Serif"/>
                          <a:sym typeface="Bree Serif"/>
                        </a:rPr>
                        <a:t>diastole, </a:t>
                      </a:r>
                      <a:r>
                        <a:rPr lang="en" sz="1300">
                          <a:solidFill>
                            <a:srgbClr val="6FA8DC"/>
                          </a:solidFill>
                          <a:latin typeface="Bree Serif"/>
                          <a:ea typeface="Bree Serif"/>
                          <a:cs typeface="Bree Serif"/>
                          <a:sym typeface="Bree Serif"/>
                        </a:rPr>
                        <a:t>occurs at the </a:t>
                      </a:r>
                      <a:r>
                        <a:rPr lang="en" sz="1300">
                          <a:solidFill>
                            <a:srgbClr val="FF0000"/>
                          </a:solidFill>
                          <a:latin typeface="Bree Serif"/>
                          <a:ea typeface="Bree Serif"/>
                          <a:cs typeface="Bree Serif"/>
                          <a:sym typeface="Bree Serif"/>
                        </a:rPr>
                        <a:t>end</a:t>
                      </a:r>
                      <a:r>
                        <a:rPr lang="en" sz="1300">
                          <a:solidFill>
                            <a:srgbClr val="6FA8DC"/>
                          </a:solidFill>
                          <a:latin typeface="Bree Serif"/>
                          <a:ea typeface="Bree Serif"/>
                          <a:cs typeface="Bree Serif"/>
                          <a:sym typeface="Bree Serif"/>
                        </a:rPr>
                        <a:t> of </a:t>
                      </a:r>
                      <a:r>
                        <a:rPr lang="en" sz="1300">
                          <a:solidFill>
                            <a:srgbClr val="FF0000"/>
                          </a:solidFill>
                          <a:latin typeface="Bree Serif"/>
                          <a:ea typeface="Bree Serif"/>
                          <a:cs typeface="Bree Serif"/>
                          <a:sym typeface="Bree Serif"/>
                        </a:rPr>
                        <a:t>systole</a:t>
                      </a:r>
                      <a:endParaRPr sz="1300">
                        <a:solidFill>
                          <a:srgbClr val="FF0000"/>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24825">
                <a:tc>
                  <a:txBody>
                    <a:bodyPr/>
                    <a:lstStyle/>
                    <a:p>
                      <a:pPr indent="0" lvl="0" marL="0" rtl="0" algn="ctr">
                        <a:spcBef>
                          <a:spcPts val="0"/>
                        </a:spcBef>
                        <a:spcAft>
                          <a:spcPts val="0"/>
                        </a:spcAft>
                        <a:buNone/>
                      </a:pPr>
                      <a:r>
                        <a:rPr lang="en" sz="1300">
                          <a:latin typeface="Bree Serif"/>
                          <a:ea typeface="Bree Serif"/>
                          <a:cs typeface="Bree Serif"/>
                          <a:sym typeface="Bree Serif"/>
                        </a:rPr>
                        <a:t>LUB </a:t>
                      </a:r>
                      <a:r>
                        <a:rPr lang="en" sz="1300">
                          <a:solidFill>
                            <a:srgbClr val="FF0000"/>
                          </a:solidFill>
                          <a:latin typeface="Bree Serif"/>
                          <a:ea typeface="Bree Serif"/>
                          <a:cs typeface="Bree Serif"/>
                          <a:sym typeface="Bree Serif"/>
                        </a:rPr>
                        <a:t>(low pitch)</a:t>
                      </a:r>
                      <a:r>
                        <a:rPr lang="en" sz="1300">
                          <a:latin typeface="Bree Serif"/>
                          <a:ea typeface="Bree Serif"/>
                          <a:cs typeface="Bree Serif"/>
                          <a:sym typeface="Bree Serif"/>
                        </a:rPr>
                        <a:t>, Loud, heavier compared to S2. </a:t>
                      </a:r>
                      <a:r>
                        <a:rPr lang="en" sz="1300">
                          <a:solidFill>
                            <a:srgbClr val="C27BA0"/>
                          </a:solidFill>
                          <a:latin typeface="Bree Serif"/>
                          <a:ea typeface="Bree Serif"/>
                          <a:cs typeface="Bree Serif"/>
                          <a:sym typeface="Bree Serif"/>
                        </a:rPr>
                        <a:t>The sound you hear when you</a:t>
                      </a:r>
                      <a:r>
                        <a:rPr lang="en" sz="1300">
                          <a:latin typeface="Bree Serif"/>
                          <a:ea typeface="Bree Serif"/>
                          <a:cs typeface="Bree Serif"/>
                          <a:sym typeface="Bree Serif"/>
                        </a:rPr>
                        <a:t> </a:t>
                      </a:r>
                      <a:r>
                        <a:rPr lang="en" sz="1300">
                          <a:solidFill>
                            <a:srgbClr val="FF0000"/>
                          </a:solidFill>
                          <a:latin typeface="Bree Serif"/>
                          <a:ea typeface="Bree Serif"/>
                          <a:cs typeface="Bree Serif"/>
                          <a:sym typeface="Bree Serif"/>
                        </a:rPr>
                        <a:t>first feel the pulse is S1</a:t>
                      </a:r>
                      <a:endParaRPr sz="1300">
                        <a:solidFill>
                          <a:srgbClr val="FF0000"/>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Sound, pitch</a:t>
                      </a:r>
                      <a:endParaRPr>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DUB </a:t>
                      </a:r>
                      <a:r>
                        <a:rPr lang="en" sz="1300">
                          <a:solidFill>
                            <a:srgbClr val="FF0000"/>
                          </a:solidFill>
                          <a:latin typeface="Bree Serif"/>
                          <a:ea typeface="Bree Serif"/>
                          <a:cs typeface="Bree Serif"/>
                          <a:sym typeface="Bree Serif"/>
                        </a:rPr>
                        <a:t>(high pitch)</a:t>
                      </a:r>
                      <a:r>
                        <a:rPr lang="en" sz="1300">
                          <a:latin typeface="Bree Serif"/>
                          <a:ea typeface="Bree Serif"/>
                          <a:cs typeface="Bree Serif"/>
                          <a:sym typeface="Bree Serif"/>
                        </a:rPr>
                        <a:t>, Soft, louder and </a:t>
                      </a:r>
                      <a:r>
                        <a:rPr lang="en" sz="1300">
                          <a:solidFill>
                            <a:srgbClr val="FF0000"/>
                          </a:solidFill>
                          <a:latin typeface="Bree Serif"/>
                          <a:ea typeface="Bree Serif"/>
                          <a:cs typeface="Bree Serif"/>
                          <a:sym typeface="Bree Serif"/>
                        </a:rPr>
                        <a:t>sharp</a:t>
                      </a:r>
                      <a:r>
                        <a:rPr lang="en" sz="1300">
                          <a:latin typeface="Bree Serif"/>
                          <a:ea typeface="Bree Serif"/>
                          <a:cs typeface="Bree Serif"/>
                          <a:sym typeface="Bree Serif"/>
                        </a:rPr>
                        <a:t> compared to S1.</a:t>
                      </a:r>
                      <a:endParaRPr sz="1300">
                        <a:latin typeface="Bree Serif"/>
                        <a:ea typeface="Bree Serif"/>
                        <a:cs typeface="Bree Serif"/>
                        <a:sym typeface="Bree Serif"/>
                      </a:endParaRPr>
                    </a:p>
                    <a:p>
                      <a:pPr indent="0" lvl="0" marL="0" rtl="0" algn="ctr">
                        <a:spcBef>
                          <a:spcPts val="0"/>
                        </a:spcBef>
                        <a:spcAft>
                          <a:spcPts val="0"/>
                        </a:spcAft>
                        <a:buNone/>
                      </a:pPr>
                      <a:r>
                        <a:rPr lang="en" sz="1300">
                          <a:latin typeface="Bree Serif"/>
                          <a:ea typeface="Bree Serif"/>
                          <a:cs typeface="Bree Serif"/>
                          <a:sym typeface="Bree Serif"/>
                        </a:rPr>
                        <a:t> when the </a:t>
                      </a:r>
                      <a:r>
                        <a:rPr lang="en" sz="1300">
                          <a:solidFill>
                            <a:srgbClr val="FF0000"/>
                          </a:solidFill>
                          <a:latin typeface="Bree Serif"/>
                          <a:ea typeface="Bree Serif"/>
                          <a:cs typeface="Bree Serif"/>
                          <a:sym typeface="Bree Serif"/>
                        </a:rPr>
                        <a:t>pulse disappears it is S2</a:t>
                      </a:r>
                      <a:endParaRPr sz="1300">
                        <a:solidFill>
                          <a:srgbClr val="FF0000"/>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49525">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Mitral </a:t>
                      </a:r>
                      <a:r>
                        <a:rPr lang="en" sz="1300">
                          <a:solidFill>
                            <a:schemeClr val="dk1"/>
                          </a:solidFill>
                          <a:latin typeface="Bree Serif"/>
                          <a:ea typeface="Bree Serif"/>
                          <a:cs typeface="Bree Serif"/>
                          <a:sym typeface="Bree Serif"/>
                        </a:rPr>
                        <a:t>and</a:t>
                      </a:r>
                      <a:r>
                        <a:rPr lang="en" sz="1300">
                          <a:latin typeface="Bree Serif"/>
                          <a:ea typeface="Bree Serif"/>
                          <a:cs typeface="Bree Serif"/>
                          <a:sym typeface="Bree Serif"/>
                        </a:rPr>
                        <a:t> </a:t>
                      </a:r>
                      <a:r>
                        <a:rPr lang="en" sz="1300">
                          <a:solidFill>
                            <a:srgbClr val="FF0000"/>
                          </a:solidFill>
                          <a:latin typeface="Bree Serif"/>
                          <a:ea typeface="Bree Serif"/>
                          <a:cs typeface="Bree Serif"/>
                          <a:sym typeface="Bree Serif"/>
                        </a:rPr>
                        <a:t>Tricuspid</a:t>
                      </a:r>
                      <a:r>
                        <a:rPr lang="en" sz="1300">
                          <a:latin typeface="Bree Serif"/>
                          <a:ea typeface="Bree Serif"/>
                          <a:cs typeface="Bree Serif"/>
                          <a:sym typeface="Bree Serif"/>
                        </a:rPr>
                        <a:t> </a:t>
                      </a:r>
                      <a:r>
                        <a:rPr lang="en" sz="1300">
                          <a:solidFill>
                            <a:schemeClr val="dk1"/>
                          </a:solidFill>
                          <a:latin typeface="Bree Serif"/>
                          <a:ea typeface="Bree Serif"/>
                          <a:cs typeface="Bree Serif"/>
                          <a:sym typeface="Bree Serif"/>
                        </a:rPr>
                        <a:t>areas</a:t>
                      </a:r>
                      <a:endParaRPr sz="1300">
                        <a:solidFill>
                          <a:schemeClr val="dk1"/>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C27BA0"/>
                          </a:solidFill>
                          <a:latin typeface="Bree Serif"/>
                          <a:ea typeface="Bree Serif"/>
                          <a:cs typeface="Bree Serif"/>
                          <a:sym typeface="Bree Serif"/>
                        </a:rPr>
                        <a:t>Best heard at?</a:t>
                      </a:r>
                      <a:endParaRPr>
                        <a:solidFill>
                          <a:srgbClr val="C27BA0"/>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Aortic</a:t>
                      </a:r>
                      <a:r>
                        <a:rPr lang="en" sz="1300">
                          <a:latin typeface="Bree Serif"/>
                          <a:ea typeface="Bree Serif"/>
                          <a:cs typeface="Bree Serif"/>
                          <a:sym typeface="Bree Serif"/>
                        </a:rPr>
                        <a:t> </a:t>
                      </a:r>
                      <a:r>
                        <a:rPr lang="en" sz="1300">
                          <a:solidFill>
                            <a:schemeClr val="dk1"/>
                          </a:solidFill>
                          <a:latin typeface="Bree Serif"/>
                          <a:ea typeface="Bree Serif"/>
                          <a:cs typeface="Bree Serif"/>
                          <a:sym typeface="Bree Serif"/>
                        </a:rPr>
                        <a:t>and</a:t>
                      </a:r>
                      <a:r>
                        <a:rPr lang="en" sz="1300">
                          <a:latin typeface="Bree Serif"/>
                          <a:ea typeface="Bree Serif"/>
                          <a:cs typeface="Bree Serif"/>
                          <a:sym typeface="Bree Serif"/>
                        </a:rPr>
                        <a:t> </a:t>
                      </a:r>
                      <a:r>
                        <a:rPr lang="en" sz="1300">
                          <a:solidFill>
                            <a:srgbClr val="FF0000"/>
                          </a:solidFill>
                          <a:latin typeface="Bree Serif"/>
                          <a:ea typeface="Bree Serif"/>
                          <a:cs typeface="Bree Serif"/>
                          <a:sym typeface="Bree Serif"/>
                        </a:rPr>
                        <a:t>Pulmonary</a:t>
                      </a:r>
                      <a:r>
                        <a:rPr lang="en" sz="1300">
                          <a:latin typeface="Bree Serif"/>
                          <a:ea typeface="Bree Serif"/>
                          <a:cs typeface="Bree Serif"/>
                          <a:sym typeface="Bree Serif"/>
                        </a:rPr>
                        <a:t> </a:t>
                      </a:r>
                      <a:r>
                        <a:rPr lang="en" sz="1300">
                          <a:solidFill>
                            <a:schemeClr val="dk1"/>
                          </a:solidFill>
                          <a:latin typeface="Bree Serif"/>
                          <a:ea typeface="Bree Serif"/>
                          <a:cs typeface="Bree Serif"/>
                          <a:sym typeface="Bree Serif"/>
                        </a:rPr>
                        <a:t>areas</a:t>
                      </a:r>
                      <a:endParaRPr sz="1300">
                        <a:solidFill>
                          <a:schemeClr val="dk1"/>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21875">
                <a:tc>
                  <a:txBody>
                    <a:bodyPr/>
                    <a:lstStyle/>
                    <a:p>
                      <a:pPr indent="0" lvl="0" marL="0" rtl="0" algn="ctr">
                        <a:spcBef>
                          <a:spcPts val="0"/>
                        </a:spcBef>
                        <a:spcAft>
                          <a:spcPts val="0"/>
                        </a:spcAft>
                        <a:buNone/>
                      </a:pPr>
                      <a:r>
                        <a:rPr lang="en" sz="1300">
                          <a:latin typeface="Bree Serif"/>
                          <a:ea typeface="Bree Serif"/>
                          <a:cs typeface="Bree Serif"/>
                          <a:sym typeface="Bree Serif"/>
                        </a:rPr>
                        <a:t>25-35 Hz</a:t>
                      </a:r>
                      <a:endParaRPr sz="13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frequency</a:t>
                      </a:r>
                      <a:endParaRPr>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latin typeface="Bree Serif"/>
                          <a:ea typeface="Bree Serif"/>
                          <a:cs typeface="Bree Serif"/>
                          <a:sym typeface="Bree Serif"/>
                        </a:rPr>
                        <a:t>50 Hz</a:t>
                      </a:r>
                      <a:endParaRPr sz="13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31225">
                <a:tc>
                  <a:txBody>
                    <a:bodyPr/>
                    <a:lstStyle/>
                    <a:p>
                      <a:pPr indent="0" lvl="0" marL="0" rtl="0" algn="ctr">
                        <a:spcBef>
                          <a:spcPts val="0"/>
                        </a:spcBef>
                        <a:spcAft>
                          <a:spcPts val="0"/>
                        </a:spcAft>
                        <a:buNone/>
                      </a:pPr>
                      <a:r>
                        <a:rPr lang="en" sz="1300">
                          <a:latin typeface="Bree Serif"/>
                          <a:ea typeface="Bree Serif"/>
                          <a:cs typeface="Bree Serif"/>
                          <a:sym typeface="Bree Serif"/>
                        </a:rPr>
                        <a:t>(0.15 sec)</a:t>
                      </a:r>
                      <a:endParaRPr sz="13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Bree Serif"/>
                          <a:ea typeface="Bree Serif"/>
                          <a:cs typeface="Bree Serif"/>
                          <a:sym typeface="Bree Serif"/>
                        </a:rPr>
                        <a:t>duration</a:t>
                      </a:r>
                      <a:endParaRPr>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300">
                          <a:solidFill>
                            <a:srgbClr val="FF0000"/>
                          </a:solidFill>
                          <a:latin typeface="Bree Serif"/>
                          <a:ea typeface="Bree Serif"/>
                          <a:cs typeface="Bree Serif"/>
                          <a:sym typeface="Bree Serif"/>
                        </a:rPr>
                        <a:t>shorter</a:t>
                      </a:r>
                      <a:r>
                        <a:rPr lang="en" sz="1300">
                          <a:latin typeface="Bree Serif"/>
                          <a:ea typeface="Bree Serif"/>
                          <a:cs typeface="Bree Serif"/>
                          <a:sym typeface="Bree Serif"/>
                        </a:rPr>
                        <a:t> (0.12 sec)</a:t>
                      </a:r>
                      <a:endParaRPr sz="13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260" name="Google Shape;260;p44"/>
          <p:cNvPicPr preferRelativeResize="0"/>
          <p:nvPr/>
        </p:nvPicPr>
        <p:blipFill>
          <a:blip r:embed="rId3">
            <a:alphaModFix/>
          </a:blip>
          <a:stretch>
            <a:fillRect/>
          </a:stretch>
        </p:blipFill>
        <p:spPr>
          <a:xfrm>
            <a:off x="926374" y="4328925"/>
            <a:ext cx="7291249" cy="810150"/>
          </a:xfrm>
          <a:prstGeom prst="rect">
            <a:avLst/>
          </a:prstGeom>
          <a:noFill/>
          <a:ln>
            <a:noFill/>
          </a:ln>
        </p:spPr>
      </p:pic>
      <p:sp>
        <p:nvSpPr>
          <p:cNvPr id="261" name="Google Shape;261;p44"/>
          <p:cNvSpPr txBox="1"/>
          <p:nvPr/>
        </p:nvSpPr>
        <p:spPr>
          <a:xfrm>
            <a:off x="8084140" y="4295900"/>
            <a:ext cx="1059900" cy="555000"/>
          </a:xfrm>
          <a:prstGeom prst="rect">
            <a:avLst/>
          </a:prstGeom>
          <a:solidFill>
            <a:srgbClr val="F4CC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9999"/>
                </a:solidFill>
                <a:latin typeface="Bree Serif"/>
                <a:ea typeface="Bree Serif"/>
                <a:cs typeface="Bree Serif"/>
                <a:sym typeface="Bree Serif"/>
              </a:rPr>
              <a:t>AP= aortic, pulmonary</a:t>
            </a:r>
            <a:endParaRPr sz="1200">
              <a:solidFill>
                <a:srgbClr val="999999"/>
              </a:solidFill>
              <a:latin typeface="Bree Serif"/>
              <a:ea typeface="Bree Serif"/>
              <a:cs typeface="Bree Serif"/>
              <a:sym typeface="Bree Serif"/>
            </a:endParaRPr>
          </a:p>
        </p:txBody>
      </p:sp>
      <p:sp>
        <p:nvSpPr>
          <p:cNvPr id="262" name="Google Shape;262;p44"/>
          <p:cNvSpPr txBox="1"/>
          <p:nvPr/>
        </p:nvSpPr>
        <p:spPr>
          <a:xfrm>
            <a:off x="25" y="4328600"/>
            <a:ext cx="995400" cy="555000"/>
          </a:xfrm>
          <a:prstGeom prst="rect">
            <a:avLst/>
          </a:prstGeom>
          <a:solidFill>
            <a:srgbClr val="F4CC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9999"/>
                </a:solidFill>
                <a:latin typeface="Bree Serif"/>
                <a:ea typeface="Bree Serif"/>
                <a:cs typeface="Bree Serif"/>
                <a:sym typeface="Bree Serif"/>
              </a:rPr>
              <a:t>MT= mitral, tricuspid</a:t>
            </a:r>
            <a:endParaRPr sz="1200">
              <a:solidFill>
                <a:srgbClr val="999999"/>
              </a:solidFill>
              <a:latin typeface="Bree Serif"/>
              <a:ea typeface="Bree Serif"/>
              <a:cs typeface="Bree Serif"/>
              <a:sym typeface="Bree Serif"/>
            </a:endParaRPr>
          </a:p>
        </p:txBody>
      </p:sp>
      <p:grpSp>
        <p:nvGrpSpPr>
          <p:cNvPr id="263" name="Google Shape;263;p44"/>
          <p:cNvGrpSpPr/>
          <p:nvPr/>
        </p:nvGrpSpPr>
        <p:grpSpPr>
          <a:xfrm rot="5400000">
            <a:off x="761226" y="262376"/>
            <a:ext cx="166899" cy="82317"/>
            <a:chOff x="4920150" y="1977875"/>
            <a:chExt cx="68525" cy="33800"/>
          </a:xfrm>
        </p:grpSpPr>
        <p:sp>
          <p:nvSpPr>
            <p:cNvPr id="264" name="Google Shape;264;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 name="Google Shape;267;p44"/>
          <p:cNvGrpSpPr/>
          <p:nvPr/>
        </p:nvGrpSpPr>
        <p:grpSpPr>
          <a:xfrm rot="5400000">
            <a:off x="1311276" y="4204326"/>
            <a:ext cx="166899" cy="82317"/>
            <a:chOff x="4920150" y="1977875"/>
            <a:chExt cx="68525" cy="33800"/>
          </a:xfrm>
        </p:grpSpPr>
        <p:sp>
          <p:nvSpPr>
            <p:cNvPr id="268" name="Google Shape;268;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44"/>
          <p:cNvGrpSpPr/>
          <p:nvPr/>
        </p:nvGrpSpPr>
        <p:grpSpPr>
          <a:xfrm rot="5400000">
            <a:off x="1773226" y="4204326"/>
            <a:ext cx="166899" cy="82317"/>
            <a:chOff x="4920150" y="1977875"/>
            <a:chExt cx="68525" cy="33800"/>
          </a:xfrm>
        </p:grpSpPr>
        <p:sp>
          <p:nvSpPr>
            <p:cNvPr id="272" name="Google Shape;272;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 name="Google Shape;275;p44"/>
          <p:cNvGrpSpPr/>
          <p:nvPr/>
        </p:nvGrpSpPr>
        <p:grpSpPr>
          <a:xfrm rot="5400000">
            <a:off x="2697151" y="4204326"/>
            <a:ext cx="166899" cy="82317"/>
            <a:chOff x="4920150" y="1977875"/>
            <a:chExt cx="68525" cy="33800"/>
          </a:xfrm>
        </p:grpSpPr>
        <p:sp>
          <p:nvSpPr>
            <p:cNvPr id="276" name="Google Shape;276;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44"/>
          <p:cNvGrpSpPr/>
          <p:nvPr/>
        </p:nvGrpSpPr>
        <p:grpSpPr>
          <a:xfrm rot="5400000">
            <a:off x="3149576" y="4204326"/>
            <a:ext cx="166899" cy="82317"/>
            <a:chOff x="4920150" y="1977875"/>
            <a:chExt cx="68525" cy="33800"/>
          </a:xfrm>
        </p:grpSpPr>
        <p:sp>
          <p:nvSpPr>
            <p:cNvPr id="280" name="Google Shape;280;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44"/>
          <p:cNvGrpSpPr/>
          <p:nvPr/>
        </p:nvGrpSpPr>
        <p:grpSpPr>
          <a:xfrm rot="5400000">
            <a:off x="4173526" y="4204326"/>
            <a:ext cx="166899" cy="82317"/>
            <a:chOff x="4920150" y="1977875"/>
            <a:chExt cx="68525" cy="33800"/>
          </a:xfrm>
        </p:grpSpPr>
        <p:sp>
          <p:nvSpPr>
            <p:cNvPr id="284" name="Google Shape;284;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44"/>
          <p:cNvGrpSpPr/>
          <p:nvPr/>
        </p:nvGrpSpPr>
        <p:grpSpPr>
          <a:xfrm rot="5400000">
            <a:off x="4640251" y="4204326"/>
            <a:ext cx="166899" cy="82317"/>
            <a:chOff x="4920150" y="1977875"/>
            <a:chExt cx="68525" cy="33800"/>
          </a:xfrm>
        </p:grpSpPr>
        <p:sp>
          <p:nvSpPr>
            <p:cNvPr id="288" name="Google Shape;288;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44"/>
          <p:cNvGrpSpPr/>
          <p:nvPr/>
        </p:nvGrpSpPr>
        <p:grpSpPr>
          <a:xfrm rot="5400000">
            <a:off x="7169151" y="4204326"/>
            <a:ext cx="166899" cy="82317"/>
            <a:chOff x="4920150" y="1977875"/>
            <a:chExt cx="68525" cy="33800"/>
          </a:xfrm>
        </p:grpSpPr>
        <p:sp>
          <p:nvSpPr>
            <p:cNvPr id="292" name="Google Shape;292;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44"/>
          <p:cNvGrpSpPr/>
          <p:nvPr/>
        </p:nvGrpSpPr>
        <p:grpSpPr>
          <a:xfrm rot="5400000">
            <a:off x="5595713" y="4204326"/>
            <a:ext cx="166899" cy="82317"/>
            <a:chOff x="4920150" y="1977875"/>
            <a:chExt cx="68525" cy="33800"/>
          </a:xfrm>
        </p:grpSpPr>
        <p:sp>
          <p:nvSpPr>
            <p:cNvPr id="296" name="Google Shape;296;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44"/>
          <p:cNvGrpSpPr/>
          <p:nvPr/>
        </p:nvGrpSpPr>
        <p:grpSpPr>
          <a:xfrm rot="5400000">
            <a:off x="6061051" y="4204326"/>
            <a:ext cx="166899" cy="82317"/>
            <a:chOff x="4920150" y="1977875"/>
            <a:chExt cx="68525" cy="33800"/>
          </a:xfrm>
        </p:grpSpPr>
        <p:sp>
          <p:nvSpPr>
            <p:cNvPr id="300" name="Google Shape;300;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44"/>
          <p:cNvGrpSpPr/>
          <p:nvPr/>
        </p:nvGrpSpPr>
        <p:grpSpPr>
          <a:xfrm rot="5400000">
            <a:off x="7648826" y="4204326"/>
            <a:ext cx="166899" cy="82317"/>
            <a:chOff x="4920150" y="1977875"/>
            <a:chExt cx="68525" cy="33800"/>
          </a:xfrm>
        </p:grpSpPr>
        <p:sp>
          <p:nvSpPr>
            <p:cNvPr id="304" name="Google Shape;304;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44"/>
          <p:cNvGrpSpPr/>
          <p:nvPr/>
        </p:nvGrpSpPr>
        <p:grpSpPr>
          <a:xfrm rot="5400000">
            <a:off x="6207101" y="160951"/>
            <a:ext cx="166899" cy="82317"/>
            <a:chOff x="4920150" y="1977875"/>
            <a:chExt cx="68525" cy="33800"/>
          </a:xfrm>
        </p:grpSpPr>
        <p:sp>
          <p:nvSpPr>
            <p:cNvPr id="308" name="Google Shape;308;p44"/>
            <p:cNvSpPr/>
            <p:nvPr/>
          </p:nvSpPr>
          <p:spPr>
            <a:xfrm>
              <a:off x="4949175" y="1977875"/>
              <a:ext cx="39500" cy="33800"/>
            </a:xfrm>
            <a:custGeom>
              <a:rect b="b" l="l" r="r" t="t"/>
              <a:pathLst>
                <a:path extrusionOk="0" h="1352" w="158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4"/>
            <p:cNvSpPr/>
            <p:nvPr/>
          </p:nvSpPr>
          <p:spPr>
            <a:xfrm>
              <a:off x="4931875" y="1991450"/>
              <a:ext cx="12825" cy="6700"/>
            </a:xfrm>
            <a:custGeom>
              <a:rect b="b" l="l" r="r" t="t"/>
              <a:pathLst>
                <a:path extrusionOk="0" h="268" w="513">
                  <a:moveTo>
                    <a:pt x="180" y="1"/>
                  </a:moveTo>
                  <a:cubicBezTo>
                    <a:pt x="0" y="1"/>
                    <a:pt x="0" y="268"/>
                    <a:pt x="180" y="268"/>
                  </a:cubicBezTo>
                  <a:lnTo>
                    <a:pt x="332" y="268"/>
                  </a:lnTo>
                  <a:cubicBezTo>
                    <a:pt x="512" y="268"/>
                    <a:pt x="512" y="1"/>
                    <a:pt x="332"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4"/>
            <p:cNvSpPr/>
            <p:nvPr/>
          </p:nvSpPr>
          <p:spPr>
            <a:xfrm>
              <a:off x="4920150" y="1991450"/>
              <a:ext cx="9225" cy="6700"/>
            </a:xfrm>
            <a:custGeom>
              <a:rect b="b" l="l" r="r" t="t"/>
              <a:pathLst>
                <a:path extrusionOk="0" h="268" w="369">
                  <a:moveTo>
                    <a:pt x="181" y="1"/>
                  </a:moveTo>
                  <a:cubicBezTo>
                    <a:pt x="0" y="1"/>
                    <a:pt x="0" y="268"/>
                    <a:pt x="181" y="268"/>
                  </a:cubicBezTo>
                  <a:lnTo>
                    <a:pt x="195" y="268"/>
                  </a:lnTo>
                  <a:cubicBezTo>
                    <a:pt x="368" y="268"/>
                    <a:pt x="368" y="1"/>
                    <a:pt x="195"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graphicFrame>
        <p:nvGraphicFramePr>
          <p:cNvPr id="315" name="Google Shape;315;p45"/>
          <p:cNvGraphicFramePr/>
          <p:nvPr/>
        </p:nvGraphicFramePr>
        <p:xfrm>
          <a:off x="-3" y="-4"/>
          <a:ext cx="3000000" cy="3000000"/>
        </p:xfrm>
        <a:graphic>
          <a:graphicData uri="http://schemas.openxmlformats.org/drawingml/2006/table">
            <a:tbl>
              <a:tblPr>
                <a:noFill/>
                <a:tableStyleId>{BD3C4543-84F6-4A18-9CDC-F40A5026B2DD}</a:tableStyleId>
              </a:tblPr>
              <a:tblGrid>
                <a:gridCol w="3772325"/>
                <a:gridCol w="1465350"/>
                <a:gridCol w="3906350"/>
              </a:tblGrid>
              <a:tr h="238325">
                <a:tc>
                  <a:txBody>
                    <a:bodyPr/>
                    <a:lstStyle/>
                    <a:p>
                      <a:pPr indent="0" lvl="0" marL="0" rtl="0" algn="ctr">
                        <a:spcBef>
                          <a:spcPts val="0"/>
                        </a:spcBef>
                        <a:spcAft>
                          <a:spcPts val="0"/>
                        </a:spcAft>
                        <a:buNone/>
                      </a:pPr>
                      <a:r>
                        <a:rPr lang="en" sz="1200">
                          <a:latin typeface="Bree Serif"/>
                          <a:ea typeface="Bree Serif"/>
                          <a:cs typeface="Bree Serif"/>
                          <a:sym typeface="Bree Serif"/>
                        </a:rPr>
                        <a:t>S3 (third heart sound)</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A9999"/>
                    </a:solidFill>
                  </a:tcPr>
                </a:tc>
                <a:tc>
                  <a:txBody>
                    <a:bodyPr/>
                    <a:lstStyle/>
                    <a:p>
                      <a:pPr indent="0" lvl="0" marL="0" rtl="0" algn="ctr">
                        <a:spcBef>
                          <a:spcPts val="0"/>
                        </a:spcBef>
                        <a:spcAft>
                          <a:spcPts val="0"/>
                        </a:spcAft>
                        <a:buNone/>
                      </a:pPr>
                      <a:r>
                        <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S4 (fourth heart sound)</a:t>
                      </a:r>
                      <a:endParaRPr sz="1200">
                        <a:latin typeface="Bree Serif"/>
                        <a:ea typeface="Bree Serif"/>
                        <a:cs typeface="Bree Serif"/>
                        <a:sym typeface="Bree Serif"/>
                      </a:endParaRPr>
                    </a:p>
                  </a:txBody>
                  <a:tcPr marT="91425" marB="91425" marR="91425" marL="9142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A9999"/>
                    </a:solidFill>
                  </a:tcPr>
                </a:tc>
              </a:tr>
              <a:tr h="849600">
                <a:tc>
                  <a:txBody>
                    <a:bodyPr/>
                    <a:lstStyle/>
                    <a:p>
                      <a:pPr indent="0" lvl="0" marL="0" rtl="0" algn="ctr">
                        <a:spcBef>
                          <a:spcPts val="0"/>
                        </a:spcBef>
                        <a:spcAft>
                          <a:spcPts val="0"/>
                        </a:spcAft>
                        <a:buNone/>
                      </a:pPr>
                      <a:r>
                        <a:rPr lang="en" sz="1200">
                          <a:latin typeface="Bree Serif"/>
                          <a:ea typeface="Bree Serif"/>
                          <a:cs typeface="Bree Serif"/>
                          <a:sym typeface="Bree Serif"/>
                        </a:rPr>
                        <a:t>Rush of blood from </a:t>
                      </a:r>
                      <a:r>
                        <a:rPr lang="en" sz="1200">
                          <a:solidFill>
                            <a:srgbClr val="FF0000"/>
                          </a:solidFill>
                          <a:latin typeface="Bree Serif"/>
                          <a:ea typeface="Bree Serif"/>
                          <a:cs typeface="Bree Serif"/>
                          <a:sym typeface="Bree Serif"/>
                        </a:rPr>
                        <a:t>Atria to Ventricle</a:t>
                      </a:r>
                      <a:r>
                        <a:rPr lang="en" sz="1200">
                          <a:latin typeface="Bree Serif"/>
                          <a:ea typeface="Bree Serif"/>
                          <a:cs typeface="Bree Serif"/>
                          <a:sym typeface="Bree Serif"/>
                        </a:rPr>
                        <a:t> during rapid filling phase of Cardiac Cycle. </a:t>
                      </a:r>
                      <a:endParaRPr sz="1200">
                        <a:latin typeface="Bree Serif"/>
                        <a:ea typeface="Bree Serif"/>
                        <a:cs typeface="Bree Serif"/>
                        <a:sym typeface="Bree Serif"/>
                      </a:endParaRPr>
                    </a:p>
                    <a:p>
                      <a:pPr indent="0" lvl="0" marL="0" rtl="0" algn="ctr">
                        <a:spcBef>
                          <a:spcPts val="0"/>
                        </a:spcBef>
                        <a:spcAft>
                          <a:spcPts val="0"/>
                        </a:spcAft>
                        <a:buNone/>
                      </a:pPr>
                      <a:r>
                        <a:rPr lang="en" sz="1200">
                          <a:solidFill>
                            <a:srgbClr val="6FA8DC"/>
                          </a:solidFill>
                          <a:latin typeface="Bree Serif"/>
                          <a:ea typeface="Bree Serif"/>
                          <a:cs typeface="Bree Serif"/>
                          <a:sym typeface="Bree Serif"/>
                        </a:rPr>
                        <a:t>It causes vibration in the blood.</a:t>
                      </a:r>
                      <a:endParaRPr sz="1200">
                        <a:solidFill>
                          <a:srgbClr val="6FA8DC"/>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Cause</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Bree Serif"/>
                          <a:ea typeface="Bree Serif"/>
                          <a:cs typeface="Bree Serif"/>
                          <a:sym typeface="Bree Serif"/>
                        </a:rPr>
                        <a:t>Due to </a:t>
                      </a:r>
                      <a:r>
                        <a:rPr lang="en" sz="1200">
                          <a:solidFill>
                            <a:srgbClr val="FF0000"/>
                          </a:solidFill>
                          <a:latin typeface="Bree Serif"/>
                          <a:ea typeface="Bree Serif"/>
                          <a:cs typeface="Bree Serif"/>
                          <a:sym typeface="Bree Serif"/>
                        </a:rPr>
                        <a:t>atrial systole</a:t>
                      </a:r>
                      <a:r>
                        <a:rPr lang="en" sz="1200">
                          <a:solidFill>
                            <a:schemeClr val="dk1"/>
                          </a:solidFill>
                          <a:latin typeface="Bree Serif"/>
                          <a:ea typeface="Bree Serif"/>
                          <a:cs typeface="Bree Serif"/>
                          <a:sym typeface="Bree Serif"/>
                        </a:rPr>
                        <a:t> causing </a:t>
                      </a:r>
                      <a:r>
                        <a:rPr lang="en" sz="1200">
                          <a:solidFill>
                            <a:srgbClr val="FF0000"/>
                          </a:solidFill>
                          <a:latin typeface="Bree Serif"/>
                          <a:ea typeface="Bree Serif"/>
                          <a:cs typeface="Bree Serif"/>
                          <a:sym typeface="Bree Serif"/>
                        </a:rPr>
                        <a:t>rapid blood flow</a:t>
                      </a:r>
                      <a:r>
                        <a:rPr lang="en" sz="1200">
                          <a:solidFill>
                            <a:schemeClr val="dk1"/>
                          </a:solidFill>
                          <a:latin typeface="Bree Serif"/>
                          <a:ea typeface="Bree Serif"/>
                          <a:cs typeface="Bree Serif"/>
                          <a:sym typeface="Bree Serif"/>
                        </a:rPr>
                        <a:t> </a:t>
                      </a:r>
                      <a:r>
                        <a:rPr lang="en" sz="1200">
                          <a:solidFill>
                            <a:srgbClr val="FF0000"/>
                          </a:solidFill>
                          <a:latin typeface="Bree Serif"/>
                          <a:ea typeface="Bree Serif"/>
                          <a:cs typeface="Bree Serif"/>
                          <a:sym typeface="Bree Serif"/>
                        </a:rPr>
                        <a:t>from atria </a:t>
                      </a:r>
                      <a:r>
                        <a:rPr lang="en" sz="1200">
                          <a:solidFill>
                            <a:srgbClr val="FF0000"/>
                          </a:solidFill>
                          <a:latin typeface="Bree Serif"/>
                          <a:ea typeface="Bree Serif"/>
                          <a:cs typeface="Bree Serif"/>
                          <a:sym typeface="Bree Serif"/>
                        </a:rPr>
                        <a:t>to ventricle</a:t>
                      </a:r>
                      <a:r>
                        <a:rPr lang="en" sz="1200">
                          <a:solidFill>
                            <a:schemeClr val="dk1"/>
                          </a:solidFill>
                          <a:latin typeface="Bree Serif"/>
                          <a:ea typeface="Bree Serif"/>
                          <a:cs typeface="Bree Serif"/>
                          <a:sym typeface="Bree Serif"/>
                        </a:rPr>
                        <a:t>, vibration in the blood causing</a:t>
                      </a:r>
                      <a:r>
                        <a:rPr lang="en" sz="1200">
                          <a:solidFill>
                            <a:srgbClr val="FF0000"/>
                          </a:solidFill>
                          <a:latin typeface="Bree Serif"/>
                          <a:ea typeface="Bree Serif"/>
                          <a:cs typeface="Bree Serif"/>
                          <a:sym typeface="Bree Serif"/>
                        </a:rPr>
                        <a:t> oscillations of </a:t>
                      </a:r>
                      <a:r>
                        <a:rPr lang="en" sz="1200">
                          <a:solidFill>
                            <a:srgbClr val="FF0000"/>
                          </a:solidFill>
                          <a:latin typeface="Bree Serif"/>
                          <a:ea typeface="Bree Serif"/>
                          <a:cs typeface="Bree Serif"/>
                          <a:sym typeface="Bree Serif"/>
                        </a:rPr>
                        <a:t>ventricles</a:t>
                      </a:r>
                      <a:r>
                        <a:rPr lang="en" sz="1200">
                          <a:solidFill>
                            <a:schemeClr val="dk1"/>
                          </a:solidFill>
                          <a:latin typeface="Bree Serif"/>
                          <a:ea typeface="Bree Serif"/>
                          <a:cs typeface="Bree Serif"/>
                          <a:sym typeface="Bree Serif"/>
                        </a:rPr>
                        <a:t> during atrial contraction. </a:t>
                      </a:r>
                      <a:endParaRPr sz="1200">
                        <a:solidFill>
                          <a:schemeClr val="dk1"/>
                        </a:solidFill>
                        <a:latin typeface="Bree Serif"/>
                        <a:ea typeface="Bree Serif"/>
                        <a:cs typeface="Bree Serif"/>
                        <a:sym typeface="Bree Serif"/>
                      </a:endParaRPr>
                    </a:p>
                    <a:p>
                      <a:pPr indent="0" lvl="0" marL="0" rtl="0" algn="ctr">
                        <a:spcBef>
                          <a:spcPts val="0"/>
                        </a:spcBef>
                        <a:spcAft>
                          <a:spcPts val="0"/>
                        </a:spcAft>
                        <a:buNone/>
                      </a:pPr>
                      <a:r>
                        <a:t/>
                      </a:r>
                      <a:endParaRPr sz="1200">
                        <a:latin typeface="Bree Serif"/>
                        <a:ea typeface="Bree Serif"/>
                        <a:cs typeface="Bree Serif"/>
                        <a:sym typeface="Bree Serif"/>
                      </a:endParaRPr>
                    </a:p>
                  </a:txBody>
                  <a:tcPr marT="91425" marB="91425" marR="91425" marL="91425" anchor="b">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579250">
                <a:tc>
                  <a:txBody>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during the ‘rapid filling phase’ </a:t>
                      </a:r>
                      <a:r>
                        <a:rPr lang="en" sz="1200">
                          <a:latin typeface="Bree Serif"/>
                          <a:ea typeface="Bree Serif"/>
                          <a:cs typeface="Bree Serif"/>
                          <a:sym typeface="Bree Serif"/>
                        </a:rPr>
                        <a:t>at the beginning of middle third of ventricular diastole </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When is it recorded?</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recorded during atrial systole</a:t>
                      </a:r>
                      <a:r>
                        <a:rPr lang="en" sz="1200">
                          <a:latin typeface="Bree Serif"/>
                          <a:ea typeface="Bree Serif"/>
                          <a:cs typeface="Bree Serif"/>
                          <a:sym typeface="Bree Serif"/>
                        </a:rPr>
                        <a:t>, </a:t>
                      </a:r>
                      <a:r>
                        <a:rPr lang="en" sz="1200">
                          <a:solidFill>
                            <a:srgbClr val="6FA8DC"/>
                          </a:solidFill>
                          <a:latin typeface="Bree Serif"/>
                          <a:ea typeface="Bree Serif"/>
                          <a:cs typeface="Bree Serif"/>
                          <a:sym typeface="Bree Serif"/>
                        </a:rPr>
                        <a:t>occurs </a:t>
                      </a:r>
                      <a:r>
                        <a:rPr lang="en" sz="1200">
                          <a:latin typeface="Bree Serif"/>
                          <a:ea typeface="Bree Serif"/>
                          <a:cs typeface="Bree Serif"/>
                          <a:sym typeface="Bree Serif"/>
                        </a:rPr>
                        <a:t>at the last one third of ventricular diastole.</a:t>
                      </a:r>
                      <a:r>
                        <a:rPr lang="en" sz="1200">
                          <a:solidFill>
                            <a:srgbClr val="6FA8DC"/>
                          </a:solidFill>
                          <a:latin typeface="Bree Serif"/>
                          <a:ea typeface="Bree Serif"/>
                          <a:cs typeface="Bree Serif"/>
                          <a:sym typeface="Bree Serif"/>
                        </a:rPr>
                        <a:t>(just before S1)</a:t>
                      </a:r>
                      <a:endParaRPr sz="1200">
                        <a:solidFill>
                          <a:srgbClr val="6FA8DC"/>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934825">
                <a:tc>
                  <a:txBody>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Heard in children and </a:t>
                      </a:r>
                      <a:r>
                        <a:rPr lang="en" sz="1200">
                          <a:solidFill>
                            <a:srgbClr val="6FA8DC"/>
                          </a:solidFill>
                          <a:latin typeface="Bree Serif"/>
                          <a:ea typeface="Bree Serif"/>
                          <a:cs typeface="Bree Serif"/>
                          <a:sym typeface="Bree Serif"/>
                        </a:rPr>
                        <a:t>young slim adults</a:t>
                      </a:r>
                      <a:endParaRPr sz="1200">
                        <a:solidFill>
                          <a:srgbClr val="6FA8DC"/>
                        </a:solidFill>
                        <a:latin typeface="Bree Serif"/>
                        <a:ea typeface="Bree Serif"/>
                        <a:cs typeface="Bree Serif"/>
                        <a:sym typeface="Bree Serif"/>
                      </a:endParaRPr>
                    </a:p>
                    <a:p>
                      <a:pPr indent="0" lvl="0" marL="0" rtl="0" algn="ctr">
                        <a:spcBef>
                          <a:spcPts val="0"/>
                        </a:spcBef>
                        <a:spcAft>
                          <a:spcPts val="0"/>
                        </a:spcAft>
                        <a:buNone/>
                      </a:pPr>
                      <a:r>
                        <a:rPr lang="en" sz="1200">
                          <a:latin typeface="Bree Serif"/>
                          <a:ea typeface="Bree Serif"/>
                          <a:cs typeface="Bree Serif"/>
                          <a:sym typeface="Bree Serif"/>
                        </a:rPr>
                        <a:t>(pathological in old age)</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Where is it heard?</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200">
                          <a:solidFill>
                            <a:srgbClr val="C27BA0"/>
                          </a:solidFill>
                          <a:latin typeface="Bree Serif"/>
                          <a:ea typeface="Bree Serif"/>
                          <a:cs typeface="Bree Serif"/>
                          <a:sym typeface="Bree Serif"/>
                        </a:rPr>
                        <a:t>may be</a:t>
                      </a:r>
                      <a:r>
                        <a:rPr lang="en" sz="1200">
                          <a:solidFill>
                            <a:srgbClr val="FF0000"/>
                          </a:solidFill>
                          <a:latin typeface="Bree Serif"/>
                          <a:ea typeface="Bree Serif"/>
                          <a:cs typeface="Bree Serif"/>
                          <a:sym typeface="Bree Serif"/>
                        </a:rPr>
                        <a:t> heard in elderly</a:t>
                      </a:r>
                      <a:r>
                        <a:rPr lang="en" sz="1200">
                          <a:latin typeface="Bree Serif"/>
                          <a:ea typeface="Bree Serif"/>
                          <a:cs typeface="Bree Serif"/>
                          <a:sym typeface="Bree Serif"/>
                        </a:rPr>
                        <a:t> </a:t>
                      </a:r>
                      <a:r>
                        <a:rPr lang="en" sz="1200">
                          <a:solidFill>
                            <a:srgbClr val="C27BA0"/>
                          </a:solidFill>
                          <a:latin typeface="Bree Serif"/>
                          <a:ea typeface="Bree Serif"/>
                          <a:cs typeface="Bree Serif"/>
                          <a:sym typeface="Bree Serif"/>
                        </a:rPr>
                        <a:t>but is usually pathologic in the young.</a:t>
                      </a:r>
                      <a:endParaRPr sz="1200">
                        <a:solidFill>
                          <a:srgbClr val="C27BA0"/>
                        </a:solidFill>
                        <a:latin typeface="Bree Serif"/>
                        <a:ea typeface="Bree Serif"/>
                        <a:cs typeface="Bree Serif"/>
                        <a:sym typeface="Bree Serif"/>
                      </a:endParaRPr>
                    </a:p>
                    <a:p>
                      <a:pPr indent="0" lvl="0" marL="0" rtl="0" algn="ctr">
                        <a:spcBef>
                          <a:spcPts val="0"/>
                        </a:spcBef>
                        <a:spcAft>
                          <a:spcPts val="0"/>
                        </a:spcAft>
                        <a:buNone/>
                      </a:pPr>
                      <a:r>
                        <a:rPr lang="en" sz="1200">
                          <a:solidFill>
                            <a:srgbClr val="6FA8DC"/>
                          </a:solidFill>
                          <a:latin typeface="Bree Serif"/>
                          <a:ea typeface="Bree Serif"/>
                          <a:cs typeface="Bree Serif"/>
                          <a:sym typeface="Bree Serif"/>
                        </a:rPr>
                        <a:t>Can’t be heard in healthy people but it can be heard with pathologic problems (diastolic heart failure caused by systemic HT., aortic stenosis)</a:t>
                      </a:r>
                      <a:endParaRPr sz="1200">
                        <a:solidFill>
                          <a:srgbClr val="6FA8DC"/>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61900">
                <a:tc>
                  <a:txBody>
                    <a:bodyPr/>
                    <a:lstStyle/>
                    <a:p>
                      <a:pPr indent="0" lvl="0" marL="0" rtl="0" algn="ctr">
                        <a:spcBef>
                          <a:spcPts val="0"/>
                        </a:spcBef>
                        <a:spcAft>
                          <a:spcPts val="0"/>
                        </a:spcAft>
                        <a:buNone/>
                      </a:pPr>
                      <a:r>
                        <a:rPr lang="en" sz="1100">
                          <a:solidFill>
                            <a:schemeClr val="dk1"/>
                          </a:solidFill>
                          <a:latin typeface="Bree Serif"/>
                          <a:ea typeface="Bree Serif"/>
                          <a:cs typeface="Bree Serif"/>
                          <a:sym typeface="Bree Serif"/>
                        </a:rPr>
                        <a:t>usually not audible (very low pitch)</a:t>
                      </a:r>
                      <a:endParaRPr sz="1100">
                        <a:solidFill>
                          <a:schemeClr val="dk1"/>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Sound, pitch</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100">
                          <a:solidFill>
                            <a:schemeClr val="dk1"/>
                          </a:solidFill>
                          <a:latin typeface="Bree Serif"/>
                          <a:ea typeface="Bree Serif"/>
                          <a:cs typeface="Bree Serif"/>
                          <a:sym typeface="Bree Serif"/>
                        </a:rPr>
                        <a:t>usually not audible (very low pitch)</a:t>
                      </a:r>
                      <a:endParaRPr sz="1100">
                        <a:solidFill>
                          <a:schemeClr val="dk1"/>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191825">
                <a:tc>
                  <a:txBody>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Mitral area</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C27BA0"/>
                          </a:solidFill>
                          <a:latin typeface="Bree Serif"/>
                          <a:ea typeface="Bree Serif"/>
                          <a:cs typeface="Bree Serif"/>
                          <a:sym typeface="Bree Serif"/>
                        </a:rPr>
                        <a:t>Best heard at?</a:t>
                      </a:r>
                      <a:endParaRPr sz="1200">
                        <a:solidFill>
                          <a:srgbClr val="C27BA0"/>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200">
                          <a:solidFill>
                            <a:srgbClr val="FF0000"/>
                          </a:solidFill>
                          <a:latin typeface="Bree Serif"/>
                          <a:ea typeface="Bree Serif"/>
                          <a:cs typeface="Bree Serif"/>
                          <a:sym typeface="Bree Serif"/>
                        </a:rPr>
                        <a:t>Mitral area</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204550">
                <a:tc>
                  <a:txBody>
                    <a:bodyPr/>
                    <a:lstStyle/>
                    <a:p>
                      <a:pPr indent="0" lvl="0" marL="0" rtl="0" algn="ctr">
                        <a:spcBef>
                          <a:spcPts val="0"/>
                        </a:spcBef>
                        <a:spcAft>
                          <a:spcPts val="0"/>
                        </a:spcAft>
                        <a:buNone/>
                      </a:pPr>
                      <a:r>
                        <a:rPr lang="en" sz="1200">
                          <a:latin typeface="Bree Serif"/>
                          <a:ea typeface="Bree Serif"/>
                          <a:cs typeface="Bree Serif"/>
                          <a:sym typeface="Bree Serif"/>
                        </a:rPr>
                        <a:t>20-30 Htz </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frequency</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&lt; 20 Htz ( </a:t>
                      </a:r>
                      <a:r>
                        <a:rPr lang="en" sz="1200">
                          <a:solidFill>
                            <a:srgbClr val="FF0000"/>
                          </a:solidFill>
                          <a:latin typeface="Bree Serif"/>
                          <a:ea typeface="Bree Serif"/>
                          <a:cs typeface="Bree Serif"/>
                          <a:sym typeface="Bree Serif"/>
                        </a:rPr>
                        <a:t>low pitch)</a:t>
                      </a:r>
                      <a:endParaRPr sz="1200">
                        <a:solidFill>
                          <a:srgbClr val="FF0000"/>
                        </a:solidFill>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35025">
                <a:tc>
                  <a:txBody>
                    <a:bodyPr/>
                    <a:lstStyle/>
                    <a:p>
                      <a:pPr indent="0" lvl="0" marL="0" rtl="0" algn="ctr">
                        <a:spcBef>
                          <a:spcPts val="0"/>
                        </a:spcBef>
                        <a:spcAft>
                          <a:spcPts val="0"/>
                        </a:spcAft>
                        <a:buNone/>
                      </a:pPr>
                      <a:r>
                        <a:rPr lang="en" sz="1200">
                          <a:latin typeface="Bree Serif"/>
                          <a:ea typeface="Bree Serif"/>
                          <a:cs typeface="Bree Serif"/>
                          <a:sym typeface="Bree Serif"/>
                        </a:rPr>
                        <a:t>(0.05 sec)</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Bree Serif"/>
                          <a:ea typeface="Bree Serif"/>
                          <a:cs typeface="Bree Serif"/>
                          <a:sym typeface="Bree Serif"/>
                        </a:rPr>
                        <a:t>duration</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sz="1200">
                          <a:latin typeface="Bree Serif"/>
                          <a:ea typeface="Bree Serif"/>
                          <a:cs typeface="Bree Serif"/>
                          <a:sym typeface="Bree Serif"/>
                        </a:rPr>
                        <a:t>(0.04 sec)</a:t>
                      </a:r>
                      <a:endParaRPr sz="1200">
                        <a:latin typeface="Bree Serif"/>
                        <a:ea typeface="Bree Serif"/>
                        <a:cs typeface="Bree Serif"/>
                        <a:sym typeface="Bree Serif"/>
                      </a:endParaRPr>
                    </a:p>
                  </a:txBody>
                  <a:tcPr marT="91425" marB="9142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316" name="Google Shape;316;p45"/>
          <p:cNvPicPr preferRelativeResize="0"/>
          <p:nvPr/>
        </p:nvPicPr>
        <p:blipFill>
          <a:blip r:embed="rId3">
            <a:alphaModFix/>
          </a:blip>
          <a:stretch>
            <a:fillRect/>
          </a:stretch>
        </p:blipFill>
        <p:spPr>
          <a:xfrm>
            <a:off x="25225" y="4622700"/>
            <a:ext cx="9118776" cy="520800"/>
          </a:xfrm>
          <a:prstGeom prst="rect">
            <a:avLst/>
          </a:prstGeom>
          <a:noFill/>
          <a:ln>
            <a:noFill/>
          </a:ln>
        </p:spPr>
      </p:pic>
      <p:cxnSp>
        <p:nvCxnSpPr>
          <p:cNvPr id="317" name="Google Shape;317;p45"/>
          <p:cNvCxnSpPr/>
          <p:nvPr/>
        </p:nvCxnSpPr>
        <p:spPr>
          <a:xfrm flipH="1">
            <a:off x="4509605" y="4622690"/>
            <a:ext cx="3900" cy="583200"/>
          </a:xfrm>
          <a:prstGeom prst="straightConnector1">
            <a:avLst/>
          </a:prstGeom>
          <a:noFill/>
          <a:ln cap="flat" cmpd="sng" w="9525">
            <a:solidFill>
              <a:srgbClr val="E06666"/>
            </a:solidFill>
            <a:prstDash val="dash"/>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150375" y="243375"/>
            <a:ext cx="4693500" cy="60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S2 </a:t>
            </a:r>
            <a:r>
              <a:rPr b="1" lang="en" sz="2720">
                <a:solidFill>
                  <a:srgbClr val="D05C5C"/>
                </a:solidFill>
              </a:rPr>
              <a:t>Splitting</a:t>
            </a:r>
            <a:endParaRPr b="1" sz="2720">
              <a:solidFill>
                <a:srgbClr val="D05C5C"/>
              </a:solidFill>
              <a:latin typeface="Bree Serif"/>
              <a:ea typeface="Bree Serif"/>
              <a:cs typeface="Bree Serif"/>
              <a:sym typeface="Bree Serif"/>
            </a:endParaRPr>
          </a:p>
        </p:txBody>
      </p:sp>
      <p:cxnSp>
        <p:nvCxnSpPr>
          <p:cNvPr id="323" name="Google Shape;323;p46"/>
          <p:cNvCxnSpPr/>
          <p:nvPr/>
        </p:nvCxnSpPr>
        <p:spPr>
          <a:xfrm flipH="1" rot="10800000">
            <a:off x="2669269" y="1610236"/>
            <a:ext cx="3804000" cy="1200"/>
          </a:xfrm>
          <a:prstGeom prst="straightConnector1">
            <a:avLst/>
          </a:prstGeom>
          <a:noFill/>
          <a:ln cap="flat" cmpd="sng" w="19050">
            <a:solidFill>
              <a:srgbClr val="E06666"/>
            </a:solidFill>
            <a:prstDash val="solid"/>
            <a:round/>
            <a:headEnd len="med" w="med" type="none"/>
            <a:tailEnd len="med" w="med" type="none"/>
          </a:ln>
        </p:spPr>
      </p:cxnSp>
      <p:cxnSp>
        <p:nvCxnSpPr>
          <p:cNvPr id="324" name="Google Shape;324;p46"/>
          <p:cNvCxnSpPr/>
          <p:nvPr/>
        </p:nvCxnSpPr>
        <p:spPr>
          <a:xfrm>
            <a:off x="2669252" y="1611429"/>
            <a:ext cx="300" cy="349800"/>
          </a:xfrm>
          <a:prstGeom prst="straightConnector1">
            <a:avLst/>
          </a:prstGeom>
          <a:noFill/>
          <a:ln cap="flat" cmpd="sng" w="19050">
            <a:solidFill>
              <a:srgbClr val="E06666"/>
            </a:solidFill>
            <a:prstDash val="solid"/>
            <a:round/>
            <a:headEnd len="med" w="med" type="none"/>
            <a:tailEnd len="med" w="med" type="none"/>
          </a:ln>
        </p:spPr>
      </p:cxnSp>
      <p:cxnSp>
        <p:nvCxnSpPr>
          <p:cNvPr id="325" name="Google Shape;325;p46"/>
          <p:cNvCxnSpPr/>
          <p:nvPr/>
        </p:nvCxnSpPr>
        <p:spPr>
          <a:xfrm>
            <a:off x="3937659" y="1611429"/>
            <a:ext cx="300" cy="349800"/>
          </a:xfrm>
          <a:prstGeom prst="straightConnector1">
            <a:avLst/>
          </a:prstGeom>
          <a:noFill/>
          <a:ln cap="flat" cmpd="sng" w="19050">
            <a:solidFill>
              <a:srgbClr val="E06666"/>
            </a:solidFill>
            <a:prstDash val="solid"/>
            <a:round/>
            <a:headEnd len="med" w="med" type="none"/>
            <a:tailEnd len="med" w="med" type="none"/>
          </a:ln>
        </p:spPr>
      </p:cxnSp>
      <p:cxnSp>
        <p:nvCxnSpPr>
          <p:cNvPr id="326" name="Google Shape;326;p46"/>
          <p:cNvCxnSpPr/>
          <p:nvPr/>
        </p:nvCxnSpPr>
        <p:spPr>
          <a:xfrm>
            <a:off x="5206059" y="1611429"/>
            <a:ext cx="300" cy="349800"/>
          </a:xfrm>
          <a:prstGeom prst="straightConnector1">
            <a:avLst/>
          </a:prstGeom>
          <a:noFill/>
          <a:ln cap="flat" cmpd="sng" w="19050">
            <a:solidFill>
              <a:srgbClr val="E06666"/>
            </a:solidFill>
            <a:prstDash val="solid"/>
            <a:round/>
            <a:headEnd len="med" w="med" type="none"/>
            <a:tailEnd len="med" w="med" type="none"/>
          </a:ln>
        </p:spPr>
      </p:cxnSp>
      <p:cxnSp>
        <p:nvCxnSpPr>
          <p:cNvPr id="327" name="Google Shape;327;p46"/>
          <p:cNvCxnSpPr/>
          <p:nvPr/>
        </p:nvCxnSpPr>
        <p:spPr>
          <a:xfrm>
            <a:off x="6474470" y="1611439"/>
            <a:ext cx="300" cy="349800"/>
          </a:xfrm>
          <a:prstGeom prst="straightConnector1">
            <a:avLst/>
          </a:prstGeom>
          <a:noFill/>
          <a:ln cap="flat" cmpd="sng" w="19050">
            <a:solidFill>
              <a:srgbClr val="E06666"/>
            </a:solidFill>
            <a:prstDash val="solid"/>
            <a:round/>
            <a:headEnd len="med" w="med" type="none"/>
            <a:tailEnd len="med" w="med" type="none"/>
          </a:ln>
        </p:spPr>
      </p:cxnSp>
      <p:sp>
        <p:nvSpPr>
          <p:cNvPr id="328" name="Google Shape;328;p46"/>
          <p:cNvSpPr/>
          <p:nvPr/>
        </p:nvSpPr>
        <p:spPr>
          <a:xfrm>
            <a:off x="2076452" y="1956733"/>
            <a:ext cx="1185900" cy="442500"/>
          </a:xfrm>
          <a:prstGeom prst="roundRect">
            <a:avLst>
              <a:gd fmla="val 50000" name="adj"/>
            </a:avLst>
          </a:prstGeom>
          <a:solidFill>
            <a:srgbClr val="FFFFFF"/>
          </a:solid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Bree Serif"/>
                <a:ea typeface="Bree Serif"/>
                <a:cs typeface="Bree Serif"/>
                <a:sym typeface="Bree Serif"/>
              </a:rPr>
              <a:t>physiological</a:t>
            </a:r>
            <a:endParaRPr sz="1100">
              <a:latin typeface="Bree Serif"/>
              <a:ea typeface="Bree Serif"/>
              <a:cs typeface="Bree Serif"/>
              <a:sym typeface="Bree Serif"/>
            </a:endParaRPr>
          </a:p>
        </p:txBody>
      </p:sp>
      <p:sp>
        <p:nvSpPr>
          <p:cNvPr id="329" name="Google Shape;329;p46"/>
          <p:cNvSpPr/>
          <p:nvPr/>
        </p:nvSpPr>
        <p:spPr>
          <a:xfrm>
            <a:off x="3344857" y="1956749"/>
            <a:ext cx="1185900" cy="442500"/>
          </a:xfrm>
          <a:prstGeom prst="roundRect">
            <a:avLst>
              <a:gd fmla="val 50000"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Bree Serif"/>
                <a:ea typeface="Bree Serif"/>
                <a:cs typeface="Bree Serif"/>
                <a:sym typeface="Bree Serif"/>
              </a:rPr>
              <a:t>fixed</a:t>
            </a:r>
            <a:endParaRPr sz="1300">
              <a:latin typeface="Bree Serif"/>
              <a:ea typeface="Bree Serif"/>
              <a:cs typeface="Bree Serif"/>
              <a:sym typeface="Bree Serif"/>
            </a:endParaRPr>
          </a:p>
        </p:txBody>
      </p:sp>
      <p:sp>
        <p:nvSpPr>
          <p:cNvPr id="330" name="Google Shape;330;p46"/>
          <p:cNvSpPr/>
          <p:nvPr/>
        </p:nvSpPr>
        <p:spPr>
          <a:xfrm>
            <a:off x="4613252" y="1956733"/>
            <a:ext cx="1185900" cy="442500"/>
          </a:xfrm>
          <a:prstGeom prst="roundRect">
            <a:avLst>
              <a:gd fmla="val 50000"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Bree Serif"/>
                <a:ea typeface="Bree Serif"/>
                <a:cs typeface="Bree Serif"/>
                <a:sym typeface="Bree Serif"/>
              </a:rPr>
              <a:t>wide</a:t>
            </a:r>
            <a:endParaRPr sz="1300">
              <a:latin typeface="Bree Serif"/>
              <a:ea typeface="Bree Serif"/>
              <a:cs typeface="Bree Serif"/>
              <a:sym typeface="Bree Serif"/>
            </a:endParaRPr>
          </a:p>
        </p:txBody>
      </p:sp>
      <p:sp>
        <p:nvSpPr>
          <p:cNvPr id="331" name="Google Shape;331;p46"/>
          <p:cNvSpPr/>
          <p:nvPr/>
        </p:nvSpPr>
        <p:spPr>
          <a:xfrm>
            <a:off x="5881652" y="1956733"/>
            <a:ext cx="1185900" cy="442500"/>
          </a:xfrm>
          <a:prstGeom prst="roundRect">
            <a:avLst>
              <a:gd fmla="val 50000" name="adj"/>
            </a:avLst>
          </a:prstGeom>
          <a:no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ree Serif"/>
                <a:ea typeface="Bree Serif"/>
                <a:cs typeface="Bree Serif"/>
                <a:sym typeface="Bree Serif"/>
              </a:rPr>
              <a:t>Paradoxical</a:t>
            </a:r>
            <a:endParaRPr sz="1200">
              <a:latin typeface="Bree Serif"/>
              <a:ea typeface="Bree Serif"/>
              <a:cs typeface="Bree Serif"/>
              <a:sym typeface="Bree Serif"/>
            </a:endParaRPr>
          </a:p>
        </p:txBody>
      </p:sp>
      <p:sp>
        <p:nvSpPr>
          <p:cNvPr id="332" name="Google Shape;332;p46"/>
          <p:cNvSpPr/>
          <p:nvPr/>
        </p:nvSpPr>
        <p:spPr>
          <a:xfrm>
            <a:off x="3937958" y="762290"/>
            <a:ext cx="1185900" cy="502500"/>
          </a:xfrm>
          <a:prstGeom prst="roundRect">
            <a:avLst>
              <a:gd fmla="val 50000" name="adj"/>
            </a:avLst>
          </a:prstGeom>
          <a:solidFill>
            <a:srgbClr val="F4CCCC"/>
          </a:solidFill>
          <a:ln cap="flat" cmpd="sng" w="190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Bree Serif"/>
              <a:ea typeface="Bree Serif"/>
              <a:cs typeface="Bree Serif"/>
              <a:sym typeface="Bree Serif"/>
            </a:endParaRPr>
          </a:p>
        </p:txBody>
      </p:sp>
      <p:cxnSp>
        <p:nvCxnSpPr>
          <p:cNvPr id="333" name="Google Shape;333;p46"/>
          <p:cNvCxnSpPr/>
          <p:nvPr/>
        </p:nvCxnSpPr>
        <p:spPr>
          <a:xfrm>
            <a:off x="4530759" y="1264929"/>
            <a:ext cx="300" cy="349800"/>
          </a:xfrm>
          <a:prstGeom prst="straightConnector1">
            <a:avLst/>
          </a:prstGeom>
          <a:noFill/>
          <a:ln cap="flat" cmpd="sng" w="19050">
            <a:solidFill>
              <a:srgbClr val="E06666"/>
            </a:solidFill>
            <a:prstDash val="solid"/>
            <a:round/>
            <a:headEnd len="med" w="med" type="none"/>
            <a:tailEnd len="med" w="med" type="none"/>
          </a:ln>
        </p:spPr>
      </p:cxnSp>
      <p:sp>
        <p:nvSpPr>
          <p:cNvPr id="334" name="Google Shape;334;p46"/>
          <p:cNvSpPr txBox="1"/>
          <p:nvPr/>
        </p:nvSpPr>
        <p:spPr>
          <a:xfrm>
            <a:off x="232526" y="2571750"/>
            <a:ext cx="349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05C5C"/>
                </a:solidFill>
                <a:latin typeface="Bree Serif"/>
                <a:ea typeface="Bree Serif"/>
                <a:cs typeface="Bree Serif"/>
                <a:sym typeface="Bree Serif"/>
              </a:rPr>
              <a:t>1- Physiological S2 Splitting</a:t>
            </a:r>
            <a:r>
              <a:rPr lang="en">
                <a:solidFill>
                  <a:srgbClr val="D9D9D9"/>
                </a:solidFill>
                <a:latin typeface="Bree Serif"/>
                <a:ea typeface="Bree Serif"/>
                <a:cs typeface="Bree Serif"/>
                <a:sym typeface="Bree Serif"/>
              </a:rPr>
              <a:t> </a:t>
            </a:r>
            <a:r>
              <a:rPr lang="en">
                <a:solidFill>
                  <a:srgbClr val="999999"/>
                </a:solidFill>
                <a:latin typeface="Bree Serif"/>
                <a:ea typeface="Bree Serif"/>
                <a:cs typeface="Bree Serif"/>
                <a:sym typeface="Bree Serif"/>
              </a:rPr>
              <a:t>(</a:t>
            </a:r>
            <a:r>
              <a:rPr lang="en">
                <a:solidFill>
                  <a:srgbClr val="999999"/>
                </a:solidFill>
                <a:latin typeface="Bree Serif"/>
                <a:ea typeface="Bree Serif"/>
                <a:cs typeface="Bree Serif"/>
                <a:sym typeface="Bree Serif"/>
              </a:rPr>
              <a:t>normal)</a:t>
            </a:r>
            <a:endParaRPr>
              <a:solidFill>
                <a:srgbClr val="999999"/>
              </a:solidFill>
              <a:latin typeface="Bree Serif"/>
              <a:ea typeface="Bree Serif"/>
              <a:cs typeface="Bree Serif"/>
              <a:sym typeface="Bree Serif"/>
            </a:endParaRPr>
          </a:p>
          <a:p>
            <a:pPr indent="0" lvl="0" marL="0" rtl="0" algn="l">
              <a:spcBef>
                <a:spcPts val="0"/>
              </a:spcBef>
              <a:spcAft>
                <a:spcPts val="0"/>
              </a:spcAft>
              <a:buNone/>
            </a:pPr>
            <a:r>
              <a:rPr lang="en">
                <a:solidFill>
                  <a:srgbClr val="C27BA0"/>
                </a:solidFill>
                <a:latin typeface="Bree Serif"/>
                <a:ea typeface="Bree Serif"/>
                <a:cs typeface="Bree Serif"/>
                <a:sym typeface="Bree Serif"/>
              </a:rPr>
              <a:t>	explanation:</a:t>
            </a:r>
            <a:endParaRPr>
              <a:solidFill>
                <a:srgbClr val="C27BA0"/>
              </a:solidFill>
              <a:latin typeface="Bree Serif"/>
              <a:ea typeface="Bree Serif"/>
              <a:cs typeface="Bree Serif"/>
              <a:sym typeface="Bree Serif"/>
            </a:endParaRPr>
          </a:p>
        </p:txBody>
      </p:sp>
      <p:sp>
        <p:nvSpPr>
          <p:cNvPr id="335" name="Google Shape;335;p46"/>
          <p:cNvSpPr txBox="1"/>
          <p:nvPr/>
        </p:nvSpPr>
        <p:spPr>
          <a:xfrm>
            <a:off x="232525" y="3012703"/>
            <a:ext cx="8730600" cy="608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During </a:t>
            </a:r>
            <a:r>
              <a:rPr lang="en">
                <a:solidFill>
                  <a:srgbClr val="FF0000"/>
                </a:solidFill>
                <a:latin typeface="Bree Serif"/>
                <a:ea typeface="Bree Serif"/>
                <a:cs typeface="Bree Serif"/>
                <a:sym typeface="Bree Serif"/>
              </a:rPr>
              <a:t>inspiration</a:t>
            </a:r>
            <a:r>
              <a:rPr lang="en">
                <a:latin typeface="Bree Serif"/>
                <a:ea typeface="Bree Serif"/>
                <a:cs typeface="Bree Serif"/>
                <a:sym typeface="Bree Serif"/>
              </a:rPr>
              <a:t>, the </a:t>
            </a:r>
            <a:r>
              <a:rPr lang="en">
                <a:solidFill>
                  <a:srgbClr val="FF0000"/>
                </a:solidFill>
                <a:latin typeface="Bree Serif"/>
                <a:ea typeface="Bree Serif"/>
                <a:cs typeface="Bree Serif"/>
                <a:sym typeface="Bree Serif"/>
              </a:rPr>
              <a:t>aortic valve closes before pulmonary valve</a:t>
            </a:r>
            <a:r>
              <a:rPr lang="en">
                <a:latin typeface="Bree Serif"/>
                <a:ea typeface="Bree Serif"/>
                <a:cs typeface="Bree Serif"/>
                <a:sym typeface="Bree Serif"/>
              </a:rPr>
              <a:t> → reduplication (splitting of S2). No splitting of the second heart sound is normally seen during expiration.</a:t>
            </a:r>
            <a:endParaRPr>
              <a:latin typeface="Bree Serif"/>
              <a:ea typeface="Bree Serif"/>
              <a:cs typeface="Bree Serif"/>
              <a:sym typeface="Bree Serif"/>
            </a:endParaRPr>
          </a:p>
        </p:txBody>
      </p:sp>
      <p:sp>
        <p:nvSpPr>
          <p:cNvPr id="336" name="Google Shape;336;p46"/>
          <p:cNvSpPr txBox="1"/>
          <p:nvPr/>
        </p:nvSpPr>
        <p:spPr>
          <a:xfrm>
            <a:off x="232525" y="3488500"/>
            <a:ext cx="54849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The </a:t>
            </a:r>
            <a:r>
              <a:rPr lang="en">
                <a:solidFill>
                  <a:srgbClr val="FF0000"/>
                </a:solidFill>
                <a:latin typeface="Bree Serif"/>
                <a:ea typeface="Bree Serif"/>
                <a:cs typeface="Bree Serif"/>
                <a:sym typeface="Bree Serif"/>
              </a:rPr>
              <a:t>increased venous return (VR)</a:t>
            </a:r>
            <a:r>
              <a:rPr lang="en">
                <a:latin typeface="Bree Serif"/>
                <a:ea typeface="Bree Serif"/>
                <a:cs typeface="Bree Serif"/>
                <a:sym typeface="Bree Serif"/>
              </a:rPr>
              <a:t> to the right side of the heart </a:t>
            </a:r>
            <a:r>
              <a:rPr lang="en">
                <a:solidFill>
                  <a:srgbClr val="FF0000"/>
                </a:solidFill>
                <a:latin typeface="Bree Serif"/>
                <a:ea typeface="Bree Serif"/>
                <a:cs typeface="Bree Serif"/>
                <a:sym typeface="Bree Serif"/>
              </a:rPr>
              <a:t>delays closure of the pulmonary valve.</a:t>
            </a:r>
            <a:r>
              <a:rPr lang="en">
                <a:latin typeface="Bree Serif"/>
                <a:ea typeface="Bree Serif"/>
                <a:cs typeface="Bree Serif"/>
                <a:sym typeface="Bree Serif"/>
              </a:rPr>
              <a:t> The right ventricle has more blood than usual to eject and it thus takes more time.</a:t>
            </a:r>
            <a:endParaRPr>
              <a:latin typeface="Bree Serif"/>
              <a:ea typeface="Bree Serif"/>
              <a:cs typeface="Bree Serif"/>
              <a:sym typeface="Bree Serif"/>
            </a:endParaRPr>
          </a:p>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No splitting of the </a:t>
            </a:r>
            <a:r>
              <a:rPr lang="en">
                <a:latin typeface="Bree Serif"/>
                <a:ea typeface="Bree Serif"/>
                <a:cs typeface="Bree Serif"/>
                <a:sym typeface="Bree Serif"/>
              </a:rPr>
              <a:t>second</a:t>
            </a:r>
            <a:r>
              <a:rPr lang="en">
                <a:latin typeface="Bree Serif"/>
                <a:ea typeface="Bree Serif"/>
                <a:cs typeface="Bree Serif"/>
                <a:sym typeface="Bree Serif"/>
              </a:rPr>
              <a:t> heart sound is normally seen during expiration</a:t>
            </a:r>
            <a:endParaRPr>
              <a:latin typeface="Bree Serif"/>
              <a:ea typeface="Bree Serif"/>
              <a:cs typeface="Bree Serif"/>
              <a:sym typeface="Bree Serif"/>
            </a:endParaRPr>
          </a:p>
        </p:txBody>
      </p:sp>
      <p:pic>
        <p:nvPicPr>
          <p:cNvPr id="337" name="Google Shape;337;p46"/>
          <p:cNvPicPr preferRelativeResize="0"/>
          <p:nvPr/>
        </p:nvPicPr>
        <p:blipFill rotWithShape="1">
          <a:blip r:embed="rId3">
            <a:alphaModFix/>
          </a:blip>
          <a:srcRect b="2638" l="0" r="1429" t="0"/>
          <a:stretch/>
        </p:blipFill>
        <p:spPr>
          <a:xfrm>
            <a:off x="7482260" y="3826575"/>
            <a:ext cx="1470102" cy="903000"/>
          </a:xfrm>
          <a:prstGeom prst="rect">
            <a:avLst/>
          </a:prstGeom>
          <a:noFill/>
          <a:ln cap="flat" cmpd="sng" w="9525">
            <a:solidFill>
              <a:srgbClr val="E06666"/>
            </a:solidFill>
            <a:prstDash val="solid"/>
            <a:round/>
            <a:headEnd len="sm" w="sm" type="none"/>
            <a:tailEnd len="sm" w="sm" type="none"/>
          </a:ln>
        </p:spPr>
      </p:pic>
      <p:pic>
        <p:nvPicPr>
          <p:cNvPr id="338" name="Google Shape;338;p46"/>
          <p:cNvPicPr preferRelativeResize="0"/>
          <p:nvPr/>
        </p:nvPicPr>
        <p:blipFill rotWithShape="1">
          <a:blip r:embed="rId4">
            <a:alphaModFix/>
          </a:blip>
          <a:srcRect b="3910" l="1567" r="2250" t="0"/>
          <a:stretch/>
        </p:blipFill>
        <p:spPr>
          <a:xfrm>
            <a:off x="5717437" y="3826585"/>
            <a:ext cx="1703325" cy="902991"/>
          </a:xfrm>
          <a:prstGeom prst="rect">
            <a:avLst/>
          </a:prstGeom>
          <a:noFill/>
          <a:ln cap="flat" cmpd="sng" w="9525">
            <a:solidFill>
              <a:srgbClr val="E06666"/>
            </a:solidFill>
            <a:prstDash val="solid"/>
            <a:round/>
            <a:headEnd len="sm" w="sm" type="none"/>
            <a:tailEnd len="sm" w="sm" type="none"/>
          </a:ln>
        </p:spPr>
      </p:pic>
      <p:sp>
        <p:nvSpPr>
          <p:cNvPr id="339" name="Google Shape;339;p46"/>
          <p:cNvSpPr txBox="1"/>
          <p:nvPr/>
        </p:nvSpPr>
        <p:spPr>
          <a:xfrm>
            <a:off x="3937958" y="762290"/>
            <a:ext cx="1185900" cy="94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Bree Serif"/>
                <a:ea typeface="Bree Serif"/>
                <a:cs typeface="Bree Serif"/>
                <a:sym typeface="Bree Serif"/>
              </a:rPr>
              <a:t>S2 splitting types</a:t>
            </a:r>
            <a:endParaRPr sz="120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a:p>
        </p:txBody>
      </p:sp>
      <p:grpSp>
        <p:nvGrpSpPr>
          <p:cNvPr id="340" name="Google Shape;340;p46"/>
          <p:cNvGrpSpPr/>
          <p:nvPr/>
        </p:nvGrpSpPr>
        <p:grpSpPr>
          <a:xfrm>
            <a:off x="8427945" y="79728"/>
            <a:ext cx="648252" cy="608109"/>
            <a:chOff x="5549861" y="3817349"/>
            <a:chExt cx="345642" cy="345674"/>
          </a:xfrm>
        </p:grpSpPr>
        <p:sp>
          <p:nvSpPr>
            <p:cNvPr id="341" name="Google Shape;341;p46"/>
            <p:cNvSpPr/>
            <p:nvPr/>
          </p:nvSpPr>
          <p:spPr>
            <a:xfrm>
              <a:off x="5549861" y="3817349"/>
              <a:ext cx="345642" cy="345674"/>
            </a:xfrm>
            <a:custGeom>
              <a:rect b="b" l="l" r="r" t="t"/>
              <a:pathLst>
                <a:path extrusionOk="0" h="10860" w="10859">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6"/>
            <p:cNvSpPr/>
            <p:nvPr/>
          </p:nvSpPr>
          <p:spPr>
            <a:xfrm>
              <a:off x="5680587" y="3935024"/>
              <a:ext cx="105389" cy="110514"/>
            </a:xfrm>
            <a:custGeom>
              <a:rect b="b" l="l" r="r" t="t"/>
              <a:pathLst>
                <a:path extrusionOk="0" h="3472" w="3311">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rgbClr val="D0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6"/>
            <p:cNvSpPr/>
            <p:nvPr/>
          </p:nvSpPr>
          <p:spPr>
            <a:xfrm>
              <a:off x="5590763" y="3890208"/>
              <a:ext cx="262661" cy="200052"/>
            </a:xfrm>
            <a:custGeom>
              <a:rect b="b" l="l" r="r" t="t"/>
              <a:pathLst>
                <a:path extrusionOk="0" h="6285" w="8252">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 name="Google Shape;344;p46">
            <a:hlinkClick r:id="rId5"/>
          </p:cNvPr>
          <p:cNvSpPr txBox="1"/>
          <p:nvPr/>
        </p:nvSpPr>
        <p:spPr>
          <a:xfrm>
            <a:off x="8327575" y="143855"/>
            <a:ext cx="100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7"/>
          <p:cNvSpPr txBox="1"/>
          <p:nvPr>
            <p:ph type="title"/>
          </p:nvPr>
        </p:nvSpPr>
        <p:spPr>
          <a:xfrm>
            <a:off x="150375" y="243375"/>
            <a:ext cx="8520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rgbClr val="D05C5C"/>
                </a:solidFill>
                <a:latin typeface="Bree Serif"/>
                <a:ea typeface="Bree Serif"/>
                <a:cs typeface="Bree Serif"/>
                <a:sym typeface="Bree Serif"/>
              </a:rPr>
              <a:t>S2 </a:t>
            </a:r>
            <a:r>
              <a:rPr b="1" lang="en" sz="2720">
                <a:solidFill>
                  <a:srgbClr val="D05C5C"/>
                </a:solidFill>
              </a:rPr>
              <a:t>Splitting</a:t>
            </a:r>
            <a:endParaRPr b="1" sz="2720">
              <a:solidFill>
                <a:srgbClr val="D05C5C"/>
              </a:solidFill>
              <a:latin typeface="Bree Serif"/>
              <a:ea typeface="Bree Serif"/>
              <a:cs typeface="Bree Serif"/>
              <a:sym typeface="Bree Serif"/>
            </a:endParaRPr>
          </a:p>
        </p:txBody>
      </p:sp>
      <p:sp>
        <p:nvSpPr>
          <p:cNvPr id="350" name="Google Shape;350;p47"/>
          <p:cNvSpPr txBox="1"/>
          <p:nvPr/>
        </p:nvSpPr>
        <p:spPr>
          <a:xfrm>
            <a:off x="150375" y="819800"/>
            <a:ext cx="36936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27BA0"/>
                </a:solidFill>
                <a:latin typeface="Bree Serif"/>
                <a:ea typeface="Bree Serif"/>
                <a:cs typeface="Bree Serif"/>
                <a:sym typeface="Bree Serif"/>
              </a:rPr>
              <a:t>2-Fixed Splitting of S2 (Pathological)</a:t>
            </a:r>
            <a:endParaRPr>
              <a:solidFill>
                <a:srgbClr val="C27BA0"/>
              </a:solidFill>
              <a:latin typeface="Bree Serif"/>
              <a:ea typeface="Bree Serif"/>
              <a:cs typeface="Bree Serif"/>
              <a:sym typeface="Bree Serif"/>
            </a:endParaRPr>
          </a:p>
        </p:txBody>
      </p:sp>
      <p:sp>
        <p:nvSpPr>
          <p:cNvPr id="351" name="Google Shape;351;p47"/>
          <p:cNvSpPr txBox="1"/>
          <p:nvPr/>
        </p:nvSpPr>
        <p:spPr>
          <a:xfrm>
            <a:off x="150375" y="1085175"/>
            <a:ext cx="6461700" cy="619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Splitting of S2 is heard both </a:t>
            </a:r>
            <a:r>
              <a:rPr lang="en">
                <a:solidFill>
                  <a:srgbClr val="FF0000"/>
                </a:solidFill>
                <a:latin typeface="Bree Serif"/>
                <a:ea typeface="Bree Serif"/>
                <a:cs typeface="Bree Serif"/>
                <a:sym typeface="Bree Serif"/>
              </a:rPr>
              <a:t>during inspiration and expiration</a:t>
            </a:r>
            <a:r>
              <a:rPr lang="en">
                <a:latin typeface="Bree Serif"/>
                <a:ea typeface="Bree Serif"/>
                <a:cs typeface="Bree Serif"/>
                <a:sym typeface="Bree Serif"/>
              </a:rPr>
              <a:t>, with the </a:t>
            </a:r>
            <a:r>
              <a:rPr lang="en">
                <a:solidFill>
                  <a:srgbClr val="FF0000"/>
                </a:solidFill>
                <a:latin typeface="Bree Serif"/>
                <a:ea typeface="Bree Serif"/>
                <a:cs typeface="Bree Serif"/>
                <a:sym typeface="Bree Serif"/>
              </a:rPr>
              <a:t>aortic valve</a:t>
            </a:r>
            <a:r>
              <a:rPr lang="en">
                <a:latin typeface="Bree Serif"/>
                <a:ea typeface="Bree Serif"/>
                <a:cs typeface="Bree Serif"/>
                <a:sym typeface="Bree Serif"/>
              </a:rPr>
              <a:t> closing before the pulmonary valve.</a:t>
            </a:r>
            <a:endParaRPr>
              <a:latin typeface="Bree Serif"/>
              <a:ea typeface="Bree Serif"/>
              <a:cs typeface="Bree Serif"/>
              <a:sym typeface="Bree Serif"/>
            </a:endParaRPr>
          </a:p>
        </p:txBody>
      </p:sp>
      <p:sp>
        <p:nvSpPr>
          <p:cNvPr id="352" name="Google Shape;352;p47"/>
          <p:cNvSpPr txBox="1"/>
          <p:nvPr/>
        </p:nvSpPr>
        <p:spPr>
          <a:xfrm>
            <a:off x="150375" y="1622250"/>
            <a:ext cx="5295300" cy="408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This is heard in cases of </a:t>
            </a:r>
            <a:r>
              <a:rPr lang="en">
                <a:solidFill>
                  <a:srgbClr val="FF0000"/>
                </a:solidFill>
                <a:latin typeface="Bree Serif"/>
                <a:ea typeface="Bree Serif"/>
                <a:cs typeface="Bree Serif"/>
                <a:sym typeface="Bree Serif"/>
              </a:rPr>
              <a:t>Atrial Septal Defect.</a:t>
            </a:r>
            <a:endParaRPr>
              <a:solidFill>
                <a:srgbClr val="FF0000"/>
              </a:solidFill>
              <a:latin typeface="Bree Serif"/>
              <a:ea typeface="Bree Serif"/>
              <a:cs typeface="Bree Serif"/>
              <a:sym typeface="Bree Serif"/>
            </a:endParaRPr>
          </a:p>
        </p:txBody>
      </p:sp>
      <p:sp>
        <p:nvSpPr>
          <p:cNvPr id="353" name="Google Shape;353;p47"/>
          <p:cNvSpPr txBox="1"/>
          <p:nvPr/>
        </p:nvSpPr>
        <p:spPr>
          <a:xfrm>
            <a:off x="125625" y="2106119"/>
            <a:ext cx="3743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E06666"/>
                </a:solidFill>
                <a:latin typeface="Bree Serif"/>
                <a:ea typeface="Bree Serif"/>
                <a:cs typeface="Bree Serif"/>
                <a:sym typeface="Bree Serif"/>
              </a:rPr>
              <a:t>3-Wide Splitting of S2 (Pathological)</a:t>
            </a:r>
            <a:endParaRPr>
              <a:solidFill>
                <a:srgbClr val="E06666"/>
              </a:solidFill>
              <a:latin typeface="Bree Serif"/>
              <a:ea typeface="Bree Serif"/>
              <a:cs typeface="Bree Serif"/>
              <a:sym typeface="Bree Serif"/>
            </a:endParaRPr>
          </a:p>
        </p:txBody>
      </p:sp>
      <p:sp>
        <p:nvSpPr>
          <p:cNvPr id="354" name="Google Shape;354;p47"/>
          <p:cNvSpPr txBox="1"/>
          <p:nvPr/>
        </p:nvSpPr>
        <p:spPr>
          <a:xfrm>
            <a:off x="150375" y="2424700"/>
            <a:ext cx="6461700" cy="608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A split in the second heart sound </a:t>
            </a:r>
            <a:r>
              <a:rPr lang="en">
                <a:solidFill>
                  <a:srgbClr val="FF0000"/>
                </a:solidFill>
                <a:latin typeface="Bree Serif"/>
                <a:ea typeface="Bree Serif"/>
                <a:cs typeface="Bree Serif"/>
                <a:sym typeface="Bree Serif"/>
              </a:rPr>
              <a:t>during inspiration</a:t>
            </a:r>
            <a:r>
              <a:rPr lang="en">
                <a:latin typeface="Bree Serif"/>
                <a:ea typeface="Bree Serif"/>
                <a:cs typeface="Bree Serif"/>
                <a:sym typeface="Bree Serif"/>
              </a:rPr>
              <a:t> may become wider</a:t>
            </a:r>
            <a:endParaRPr>
              <a:latin typeface="Bree Serif"/>
              <a:ea typeface="Bree Serif"/>
              <a:cs typeface="Bree Serif"/>
              <a:sym typeface="Bree Serif"/>
            </a:endParaRPr>
          </a:p>
        </p:txBody>
      </p:sp>
      <p:sp>
        <p:nvSpPr>
          <p:cNvPr id="355" name="Google Shape;355;p47"/>
          <p:cNvSpPr txBox="1"/>
          <p:nvPr/>
        </p:nvSpPr>
        <p:spPr>
          <a:xfrm>
            <a:off x="150371" y="2703192"/>
            <a:ext cx="4737000" cy="396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ree Serif"/>
              <a:buChar char="●"/>
            </a:pPr>
            <a:r>
              <a:rPr lang="en">
                <a:latin typeface="Bree Serif"/>
                <a:ea typeface="Bree Serif"/>
                <a:cs typeface="Bree Serif"/>
                <a:sym typeface="Bree Serif"/>
              </a:rPr>
              <a:t>the split may also be seen </a:t>
            </a:r>
            <a:r>
              <a:rPr lang="en">
                <a:solidFill>
                  <a:srgbClr val="FF0000"/>
                </a:solidFill>
                <a:latin typeface="Bree Serif"/>
                <a:ea typeface="Bree Serif"/>
                <a:cs typeface="Bree Serif"/>
                <a:sym typeface="Bree Serif"/>
              </a:rPr>
              <a:t>during expiration</a:t>
            </a:r>
            <a:r>
              <a:rPr lang="en">
                <a:latin typeface="Bree Serif"/>
                <a:ea typeface="Bree Serif"/>
                <a:cs typeface="Bree Serif"/>
                <a:sym typeface="Bree Serif"/>
              </a:rPr>
              <a:t> due to:</a:t>
            </a:r>
            <a:endParaRPr>
              <a:latin typeface="Bree Serif"/>
              <a:ea typeface="Bree Serif"/>
              <a:cs typeface="Bree Serif"/>
              <a:sym typeface="Bree Serif"/>
            </a:endParaRPr>
          </a:p>
        </p:txBody>
      </p:sp>
      <p:sp>
        <p:nvSpPr>
          <p:cNvPr id="356" name="Google Shape;356;p47"/>
          <p:cNvSpPr txBox="1"/>
          <p:nvPr/>
        </p:nvSpPr>
        <p:spPr>
          <a:xfrm>
            <a:off x="681750" y="2916038"/>
            <a:ext cx="70290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ree Serif"/>
                <a:ea typeface="Bree Serif"/>
                <a:cs typeface="Bree Serif"/>
                <a:sym typeface="Bree Serif"/>
              </a:rPr>
              <a:t>1-</a:t>
            </a:r>
            <a:r>
              <a:rPr lang="en">
                <a:solidFill>
                  <a:srgbClr val="FF0000"/>
                </a:solidFill>
                <a:latin typeface="Bree Serif"/>
                <a:ea typeface="Bree Serif"/>
                <a:cs typeface="Bree Serif"/>
                <a:sym typeface="Bree Serif"/>
              </a:rPr>
              <a:t>There is a </a:t>
            </a:r>
            <a:r>
              <a:rPr lang="en">
                <a:solidFill>
                  <a:srgbClr val="FF0000"/>
                </a:solidFill>
                <a:latin typeface="Bree Serif"/>
                <a:ea typeface="Bree Serif"/>
                <a:cs typeface="Bree Serif"/>
                <a:sym typeface="Bree Serif"/>
              </a:rPr>
              <a:t>delay in the closing of the pulmonic valve</a:t>
            </a:r>
            <a:r>
              <a:rPr lang="en">
                <a:latin typeface="Bree Serif"/>
                <a:ea typeface="Bree Serif"/>
                <a:cs typeface="Bree Serif"/>
                <a:sym typeface="Bree Serif"/>
              </a:rPr>
              <a:t> (as would be seen in right bundle branch block due to delay in right ventricular depolarization &amp; contraction).</a:t>
            </a:r>
            <a:endParaRPr>
              <a:latin typeface="Bree Serif"/>
              <a:ea typeface="Bree Serif"/>
              <a:cs typeface="Bree Serif"/>
              <a:sym typeface="Bree Serif"/>
            </a:endParaRPr>
          </a:p>
        </p:txBody>
      </p:sp>
      <p:sp>
        <p:nvSpPr>
          <p:cNvPr id="357" name="Google Shape;357;p47"/>
          <p:cNvSpPr txBox="1"/>
          <p:nvPr/>
        </p:nvSpPr>
        <p:spPr>
          <a:xfrm>
            <a:off x="681738" y="3320755"/>
            <a:ext cx="63603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ree Serif"/>
                <a:ea typeface="Bree Serif"/>
                <a:cs typeface="Bree Serif"/>
                <a:sym typeface="Bree Serif"/>
              </a:rPr>
              <a:t>2-</a:t>
            </a:r>
            <a:r>
              <a:rPr lang="en">
                <a:solidFill>
                  <a:srgbClr val="FF0000"/>
                </a:solidFill>
                <a:latin typeface="Bree Serif"/>
                <a:ea typeface="Bree Serif"/>
                <a:cs typeface="Bree Serif"/>
                <a:sym typeface="Bree Serif"/>
              </a:rPr>
              <a:t>The aortic valve closes earlier (before pulmonary) than normal </a:t>
            </a:r>
            <a:r>
              <a:rPr lang="en">
                <a:solidFill>
                  <a:schemeClr val="dk1"/>
                </a:solidFill>
                <a:latin typeface="Bree Serif"/>
                <a:ea typeface="Bree Serif"/>
                <a:cs typeface="Bree Serif"/>
                <a:sym typeface="Bree Serif"/>
              </a:rPr>
              <a:t>(this is seen with either mitral regurgitation or ventricular septal defect).</a:t>
            </a:r>
            <a:endParaRPr/>
          </a:p>
        </p:txBody>
      </p:sp>
      <p:pic>
        <p:nvPicPr>
          <p:cNvPr id="358" name="Google Shape;358;p47"/>
          <p:cNvPicPr preferRelativeResize="0"/>
          <p:nvPr/>
        </p:nvPicPr>
        <p:blipFill rotWithShape="1">
          <a:blip r:embed="rId3">
            <a:alphaModFix/>
          </a:blip>
          <a:srcRect b="4575" l="853" r="1098" t="3360"/>
          <a:stretch/>
        </p:blipFill>
        <p:spPr>
          <a:xfrm>
            <a:off x="5046021" y="3925775"/>
            <a:ext cx="3424639" cy="590075"/>
          </a:xfrm>
          <a:prstGeom prst="rect">
            <a:avLst/>
          </a:prstGeom>
          <a:noFill/>
          <a:ln cap="flat" cmpd="sng" w="9525">
            <a:solidFill>
              <a:srgbClr val="E06666"/>
            </a:solidFill>
            <a:prstDash val="solid"/>
            <a:round/>
            <a:headEnd len="sm" w="sm" type="none"/>
            <a:tailEnd len="sm" w="sm" type="none"/>
          </a:ln>
        </p:spPr>
      </p:pic>
      <p:sp>
        <p:nvSpPr>
          <p:cNvPr id="359" name="Google Shape;359;p47"/>
          <p:cNvSpPr txBox="1"/>
          <p:nvPr/>
        </p:nvSpPr>
        <p:spPr>
          <a:xfrm>
            <a:off x="963900" y="4574600"/>
            <a:ext cx="2809500" cy="5310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Bree Serif"/>
                <a:ea typeface="Bree Serif"/>
                <a:cs typeface="Bree Serif"/>
                <a:sym typeface="Bree Serif"/>
              </a:rPr>
              <a:t>Wide splitting in case of delay in closing of the pulmonic valve</a:t>
            </a:r>
            <a:endParaRPr sz="1100">
              <a:latin typeface="Bree Serif"/>
              <a:ea typeface="Bree Serif"/>
              <a:cs typeface="Bree Serif"/>
              <a:sym typeface="Bree Serif"/>
            </a:endParaRPr>
          </a:p>
        </p:txBody>
      </p:sp>
      <p:pic>
        <p:nvPicPr>
          <p:cNvPr id="360" name="Google Shape;360;p47"/>
          <p:cNvPicPr preferRelativeResize="0"/>
          <p:nvPr/>
        </p:nvPicPr>
        <p:blipFill>
          <a:blip r:embed="rId4">
            <a:alphaModFix/>
          </a:blip>
          <a:stretch>
            <a:fillRect/>
          </a:stretch>
        </p:blipFill>
        <p:spPr>
          <a:xfrm>
            <a:off x="502190" y="3925775"/>
            <a:ext cx="3743098" cy="590081"/>
          </a:xfrm>
          <a:prstGeom prst="rect">
            <a:avLst/>
          </a:prstGeom>
          <a:noFill/>
          <a:ln cap="flat" cmpd="sng" w="9525">
            <a:solidFill>
              <a:srgbClr val="E06666"/>
            </a:solidFill>
            <a:prstDash val="solid"/>
            <a:round/>
            <a:headEnd len="sm" w="sm" type="none"/>
            <a:tailEnd len="sm" w="sm" type="none"/>
          </a:ln>
        </p:spPr>
      </p:pic>
      <p:sp>
        <p:nvSpPr>
          <p:cNvPr id="361" name="Google Shape;361;p47"/>
          <p:cNvSpPr txBox="1"/>
          <p:nvPr/>
        </p:nvSpPr>
        <p:spPr>
          <a:xfrm>
            <a:off x="5445675" y="4574600"/>
            <a:ext cx="2809500" cy="5310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Bree Serif"/>
                <a:ea typeface="Bree Serif"/>
                <a:cs typeface="Bree Serif"/>
                <a:sym typeface="Bree Serif"/>
              </a:rPr>
              <a:t>Wide splitting in case of aortic valve closes earlier than normal</a:t>
            </a:r>
            <a:endParaRPr sz="1100">
              <a:latin typeface="Bree Serif"/>
              <a:ea typeface="Bree Serif"/>
              <a:cs typeface="Bree Serif"/>
              <a:sym typeface="Bree Serif"/>
            </a:endParaRPr>
          </a:p>
        </p:txBody>
      </p:sp>
      <p:pic>
        <p:nvPicPr>
          <p:cNvPr id="362" name="Google Shape;362;p47"/>
          <p:cNvPicPr preferRelativeResize="0"/>
          <p:nvPr/>
        </p:nvPicPr>
        <p:blipFill>
          <a:blip r:embed="rId5">
            <a:alphaModFix/>
          </a:blip>
          <a:stretch>
            <a:fillRect/>
          </a:stretch>
        </p:blipFill>
        <p:spPr>
          <a:xfrm>
            <a:off x="6612075" y="893825"/>
            <a:ext cx="1646906" cy="1136725"/>
          </a:xfrm>
          <a:prstGeom prst="rect">
            <a:avLst/>
          </a:prstGeom>
          <a:noFill/>
          <a:ln cap="flat" cmpd="sng" w="9525">
            <a:solidFill>
              <a:srgbClr val="E06666"/>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